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9" r:id="rId3"/>
    <p:sldId id="257"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4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1135D-4B52-43EF-8040-C1CAF1D679EB}" type="datetimeFigureOut">
              <a:rPr lang="en-GB" smtClean="0"/>
              <a:t>08/03/2020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D8982-039E-4938-ABBE-9C222792F0DA}" type="slidenum">
              <a:rPr lang="en-GB" smtClean="0"/>
              <a:t>‹#›</a:t>
            </a:fld>
            <a:endParaRPr lang="en-GB"/>
          </a:p>
        </p:txBody>
      </p:sp>
    </p:spTree>
    <p:extLst>
      <p:ext uri="{BB962C8B-B14F-4D97-AF65-F5344CB8AC3E}">
        <p14:creationId xmlns:p14="http://schemas.microsoft.com/office/powerpoint/2010/main" val="395489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23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265A51-B59D-4D90-9AF1-B5B3646EA7EC}"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1502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65A51-B59D-4D90-9AF1-B5B3646EA7EC}"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405686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65A51-B59D-4D90-9AF1-B5B3646EA7EC}"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197549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5089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413378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31660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65A51-B59D-4D90-9AF1-B5B3646EA7EC}"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36593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265A51-B59D-4D90-9AF1-B5B3646EA7EC}"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402678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265A51-B59D-4D90-9AF1-B5B3646EA7EC}"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330665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265A51-B59D-4D90-9AF1-B5B3646EA7EC}" type="datetimeFigureOut">
              <a:rPr lang="en-GB" smtClean="0"/>
              <a:t>08/03/2020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320186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265A51-B59D-4D90-9AF1-B5B3646EA7EC}" type="datetimeFigureOut">
              <a:rPr lang="en-GB" smtClean="0"/>
              <a:t>08/03/2020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239540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5A51-B59D-4D90-9AF1-B5B3646EA7EC}" type="datetimeFigureOut">
              <a:rPr lang="en-GB" smtClean="0"/>
              <a:t>08/03/2020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11135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65A51-B59D-4D90-9AF1-B5B3646EA7EC}"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41052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65A51-B59D-4D90-9AF1-B5B3646EA7EC}"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7F3DC-BA2A-41CC-904B-7C4937D94086}" type="slidenum">
              <a:rPr lang="en-GB" smtClean="0"/>
              <a:t>‹#›</a:t>
            </a:fld>
            <a:endParaRPr lang="en-GB"/>
          </a:p>
        </p:txBody>
      </p:sp>
    </p:spTree>
    <p:extLst>
      <p:ext uri="{BB962C8B-B14F-4D97-AF65-F5344CB8AC3E}">
        <p14:creationId xmlns:p14="http://schemas.microsoft.com/office/powerpoint/2010/main" val="324580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65A51-B59D-4D90-9AF1-B5B3646EA7EC}" type="datetimeFigureOut">
              <a:rPr lang="en-GB" smtClean="0"/>
              <a:t>08/03/2020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F3DC-BA2A-41CC-904B-7C4937D94086}" type="slidenum">
              <a:rPr lang="en-GB" smtClean="0"/>
              <a:t>‹#›</a:t>
            </a:fld>
            <a:endParaRPr lang="en-GB"/>
          </a:p>
        </p:txBody>
      </p:sp>
    </p:spTree>
    <p:extLst>
      <p:ext uri="{BB962C8B-B14F-4D97-AF65-F5344CB8AC3E}">
        <p14:creationId xmlns:p14="http://schemas.microsoft.com/office/powerpoint/2010/main" val="3436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091431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242884" y="2514600"/>
            <a:ext cx="7229141" cy="185538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FFFFF"/>
                </a:solidFill>
                <a:effectLst/>
                <a:uLnTx/>
                <a:uFillTx/>
                <a:latin typeface="Helvetica Neue"/>
                <a:ea typeface="Helvetica Neue"/>
                <a:cs typeface="Helvetica Neue"/>
                <a:sym typeface="Helvetica Neue"/>
              </a:rPr>
              <a:t>ESA experience for EO CB in Latin America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0;p5"/>
          <p:cNvSpPr txBox="1">
            <a:spLocks noGrp="1"/>
          </p:cNvSpPr>
          <p:nvPr>
            <p:ph type="subTitle" idx="1"/>
          </p:nvPr>
        </p:nvSpPr>
        <p:spPr>
          <a:xfrm>
            <a:off x="314324" y="4365657"/>
            <a:ext cx="8432282"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smtClean="0">
                <a:latin typeface="Helvetica Neue"/>
                <a:ea typeface="Helvetica Neue"/>
                <a:cs typeface="Helvetica Neue"/>
                <a:sym typeface="Helvetica Neue"/>
              </a:rPr>
              <a:t>Session 7: Regional Highlight - Americas</a:t>
            </a:r>
            <a:endParaRPr dirty="0"/>
          </a:p>
          <a:p>
            <a:pPr marL="0" lvl="0" indent="0" algn="l" rtl="0">
              <a:spcBef>
                <a:spcPts val="0"/>
              </a:spcBef>
              <a:spcAft>
                <a:spcPts val="0"/>
              </a:spcAft>
              <a:buClr>
                <a:schemeClr val="lt1"/>
              </a:buClr>
              <a:buSzPts val="1800"/>
              <a:buFont typeface="Arial"/>
              <a:buNone/>
            </a:pPr>
            <a:endParaRPr lang="en-GB" sz="1800" dirty="0" smtClean="0">
              <a:latin typeface="Helvetica Neue"/>
              <a:ea typeface="Helvetica Neue"/>
              <a:cs typeface="Helvetica Neue"/>
              <a:sym typeface="Helvetica Neue"/>
            </a:endParaRPr>
          </a:p>
          <a:p>
            <a:pPr marL="0" lvl="0" indent="0" algn="l" rtl="0">
              <a:spcBef>
                <a:spcPts val="0"/>
              </a:spcBef>
              <a:spcAft>
                <a:spcPts val="0"/>
              </a:spcAft>
              <a:buClr>
                <a:schemeClr val="lt1"/>
              </a:buClr>
              <a:buSzPts val="1800"/>
              <a:buFont typeface="Arial"/>
              <a:buNone/>
            </a:pPr>
            <a:r>
              <a:rPr lang="en-GB" sz="1800" dirty="0" smtClean="0">
                <a:latin typeface="Helvetica Neue"/>
                <a:ea typeface="Helvetica Neue"/>
                <a:cs typeface="Helvetica Neue"/>
                <a:sym typeface="Helvetica Neue"/>
              </a:rPr>
              <a:t>ESA</a:t>
            </a:r>
            <a:endParaRPr dirty="0"/>
          </a:p>
          <a:p>
            <a:pPr marL="0" lvl="0" indent="0" algn="l" rtl="0">
              <a:spcBef>
                <a:spcPts val="0"/>
              </a:spcBef>
              <a:spcAft>
                <a:spcPts val="0"/>
              </a:spcAft>
              <a:buClr>
                <a:schemeClr val="lt1"/>
              </a:buClr>
              <a:buSzPts val="1800"/>
              <a:buFont typeface="Arial"/>
              <a:buNone/>
            </a:pPr>
            <a:r>
              <a:rPr lang="en-GB" sz="1800" dirty="0" smtClean="0">
                <a:latin typeface="Helvetica Neue"/>
                <a:ea typeface="Helvetica Neue"/>
                <a:cs typeface="Helvetica Neue"/>
                <a:sym typeface="Helvetica Neue"/>
              </a:rPr>
              <a:t>Francesco </a:t>
            </a:r>
            <a:r>
              <a:rPr lang="en-GB" sz="1800" dirty="0" err="1" smtClean="0">
                <a:latin typeface="Helvetica Neue"/>
                <a:ea typeface="Helvetica Neue"/>
                <a:cs typeface="Helvetica Neue"/>
                <a:sym typeface="Helvetica Neue"/>
              </a:rPr>
              <a:t>Sarti</a:t>
            </a:r>
            <a:r>
              <a:rPr lang="en-GB" sz="1800" dirty="0" smtClean="0">
                <a:latin typeface="Helvetica Neue"/>
                <a:ea typeface="Helvetica Neue"/>
                <a:cs typeface="Helvetica Neue"/>
                <a:sym typeface="Helvetica Neue"/>
              </a:rPr>
              <a:t> / Amalia Castro Gómez</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extLst>
      <p:ext uri="{BB962C8B-B14F-4D97-AF65-F5344CB8AC3E}">
        <p14:creationId xmlns:p14="http://schemas.microsoft.com/office/powerpoint/2010/main" val="53639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94200" y="269502"/>
            <a:ext cx="6578600" cy="400110"/>
          </a:xfrm>
          <a:prstGeom prst="rect">
            <a:avLst/>
          </a:prstGeom>
        </p:spPr>
        <p:txBody>
          <a:bodyPr wrap="square">
            <a:spAutoFit/>
          </a:bodyPr>
          <a:lstStyle/>
          <a:p>
            <a:pPr defTabSz="914400" fontAlgn="base">
              <a:spcBef>
                <a:spcPct val="0"/>
              </a:spcBef>
              <a:spcAft>
                <a:spcPct val="0"/>
              </a:spcAft>
            </a:pPr>
            <a:r>
              <a:rPr lang="en-GB" sz="2000" b="1" dirty="0">
                <a:solidFill>
                  <a:srgbClr val="FFFFFF"/>
                </a:solidFill>
                <a:latin typeface="Verdana"/>
              </a:rPr>
              <a:t>EO Training courses worldwide</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18297"/>
          <a:stretch/>
        </p:blipFill>
        <p:spPr>
          <a:xfrm>
            <a:off x="76591" y="4379652"/>
            <a:ext cx="4394200" cy="2224348"/>
          </a:xfrm>
          <a:prstGeom prst="rect">
            <a:avLst/>
          </a:prstGeom>
        </p:spPr>
      </p:pic>
      <p:sp>
        <p:nvSpPr>
          <p:cNvPr id="5" name="Rectangle 19"/>
          <p:cNvSpPr txBox="1">
            <a:spLocks noChangeArrowheads="1"/>
          </p:cNvSpPr>
          <p:nvPr/>
        </p:nvSpPr>
        <p:spPr bwMode="auto">
          <a:xfrm>
            <a:off x="467360" y="137451"/>
            <a:ext cx="9103360" cy="615505"/>
          </a:xfrm>
          <a:prstGeom prst="rect">
            <a:avLst/>
          </a:prstGeom>
          <a:solidFill>
            <a:srgbClr val="0098DB">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21872" tIns="60936" rIns="121872" bIns="60936" anchor="b">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defTabSz="1218690" fontAlgn="base">
              <a:spcBef>
                <a:spcPct val="0"/>
              </a:spcBef>
              <a:spcAft>
                <a:spcPct val="0"/>
              </a:spcAft>
            </a:pPr>
            <a:r>
              <a:rPr lang="en-GB" sz="3200" b="1" dirty="0">
                <a:solidFill>
                  <a:srgbClr val="FFFFFF"/>
                </a:solidFill>
              </a:rPr>
              <a:t>ESA </a:t>
            </a:r>
            <a:r>
              <a:rPr lang="en-GB" sz="3200" b="1" dirty="0" smtClean="0">
                <a:solidFill>
                  <a:srgbClr val="FFFFFF"/>
                </a:solidFill>
              </a:rPr>
              <a:t>EO CB activities in </a:t>
            </a:r>
            <a:r>
              <a:rPr lang="en-GB" sz="3200" b="1" dirty="0" err="1" smtClean="0">
                <a:solidFill>
                  <a:srgbClr val="FFFFFF"/>
                </a:solidFill>
              </a:rPr>
              <a:t>Lat</a:t>
            </a:r>
            <a:r>
              <a:rPr lang="en-GB" sz="3200" b="1" dirty="0" smtClean="0">
                <a:solidFill>
                  <a:srgbClr val="FFFFFF"/>
                </a:solidFill>
              </a:rPr>
              <a:t> Am</a:t>
            </a:r>
            <a:endParaRPr lang="en-GB" sz="3200" b="1" dirty="0">
              <a:solidFill>
                <a:srgbClr val="FFFFFF"/>
              </a:solidFill>
            </a:endParaRPr>
          </a:p>
        </p:txBody>
      </p:sp>
      <p:sp>
        <p:nvSpPr>
          <p:cNvPr id="4" name="TextBox 3"/>
          <p:cNvSpPr txBox="1"/>
          <p:nvPr/>
        </p:nvSpPr>
        <p:spPr>
          <a:xfrm>
            <a:off x="8380325" y="1075174"/>
            <a:ext cx="65" cy="153888"/>
          </a:xfrm>
          <a:prstGeom prst="rect">
            <a:avLst/>
          </a:prstGeom>
          <a:solidFill>
            <a:srgbClr val="FFC000"/>
          </a:solidFill>
        </p:spPr>
        <p:txBody>
          <a:bodyPr wrap="none" lIns="0" tIns="0" rIns="0" bIns="0" rtlCol="0">
            <a:spAutoFit/>
          </a:bodyPr>
          <a:lstStyle/>
          <a:p>
            <a:endParaRPr lang="en-GB" sz="1000" b="1" cap="small" dirty="0" err="1"/>
          </a:p>
        </p:txBody>
      </p:sp>
      <p:sp>
        <p:nvSpPr>
          <p:cNvPr id="6" name="TextBox 5"/>
          <p:cNvSpPr txBox="1"/>
          <p:nvPr/>
        </p:nvSpPr>
        <p:spPr>
          <a:xfrm>
            <a:off x="453292" y="903960"/>
            <a:ext cx="9034584" cy="276999"/>
          </a:xfrm>
          <a:prstGeom prst="rect">
            <a:avLst/>
          </a:prstGeom>
          <a:solidFill>
            <a:srgbClr val="FFC000"/>
          </a:solidFill>
        </p:spPr>
        <p:txBody>
          <a:bodyPr wrap="square" lIns="0" tIns="0" rIns="0" bIns="0" rtlCol="0">
            <a:spAutoFit/>
          </a:bodyPr>
          <a:lstStyle/>
          <a:p>
            <a:r>
              <a:rPr lang="en-GB" b="1" cap="small" dirty="0" smtClean="0"/>
              <a:t>Long series of joint EO Training Courses in America, started in the 90’s with ERS data exploitation  </a:t>
            </a:r>
            <a:endParaRPr lang="en-GB" b="1" cap="small" dirty="0"/>
          </a:p>
        </p:txBody>
      </p:sp>
      <p:sp>
        <p:nvSpPr>
          <p:cNvPr id="7" name="TextBox 6"/>
          <p:cNvSpPr txBox="1"/>
          <p:nvPr/>
        </p:nvSpPr>
        <p:spPr>
          <a:xfrm>
            <a:off x="296982" y="1422402"/>
            <a:ext cx="11707447" cy="2862322"/>
          </a:xfrm>
          <a:prstGeom prst="rect">
            <a:avLst/>
          </a:prstGeom>
          <a:noFill/>
        </p:spPr>
        <p:txBody>
          <a:bodyPr wrap="square" rtlCol="0">
            <a:spAutoFit/>
          </a:bodyPr>
          <a:lstStyle/>
          <a:p>
            <a:r>
              <a:rPr lang="en-GB" b="1" dirty="0" smtClean="0"/>
              <a:t>A few recent examples:</a:t>
            </a:r>
          </a:p>
          <a:p>
            <a:endParaRPr lang="en-GB" b="1" dirty="0" smtClean="0"/>
          </a:p>
          <a:p>
            <a:r>
              <a:rPr lang="en-GB" b="1" dirty="0" smtClean="0"/>
              <a:t>ESA Training course at the 14th </a:t>
            </a:r>
            <a:r>
              <a:rPr lang="en-GB" b="1" dirty="0"/>
              <a:t>Brazilian Remote Sensing Symposium (SBSR) </a:t>
            </a:r>
            <a:r>
              <a:rPr lang="en-GB" b="1" dirty="0" smtClean="0"/>
              <a:t>2009</a:t>
            </a:r>
            <a:r>
              <a:rPr lang="en-GB" dirty="0" smtClean="0"/>
              <a:t>: use of ESA Toolboxes (BEAM</a:t>
            </a:r>
            <a:r>
              <a:rPr lang="en-GB" dirty="0"/>
              <a:t>, NEST, </a:t>
            </a:r>
            <a:r>
              <a:rPr lang="en-GB" dirty="0" err="1"/>
              <a:t>LEOWorks</a:t>
            </a:r>
            <a:r>
              <a:rPr lang="en-GB" dirty="0"/>
              <a:t> and the UNESCO software </a:t>
            </a:r>
            <a:r>
              <a:rPr lang="en-GB" dirty="0" err="1" smtClean="0"/>
              <a:t>Bilko</a:t>
            </a:r>
            <a:r>
              <a:rPr lang="en-GB" dirty="0"/>
              <a:t>)</a:t>
            </a:r>
            <a:r>
              <a:rPr lang="en-GB" dirty="0" smtClean="0"/>
              <a:t> for applications </a:t>
            </a:r>
            <a:r>
              <a:rPr lang="en-GB" dirty="0"/>
              <a:t>of disaster monitoring and environmental degradation monitoring</a:t>
            </a:r>
            <a:r>
              <a:rPr lang="en-GB" dirty="0" smtClean="0"/>
              <a:t>.</a:t>
            </a:r>
          </a:p>
          <a:p>
            <a:r>
              <a:rPr lang="en-GB" b="1" dirty="0" err="1"/>
              <a:t>AndesSAT</a:t>
            </a:r>
            <a:r>
              <a:rPr lang="en-GB" b="1" dirty="0"/>
              <a:t> 2010 (Bolivia/UNOOSA/CONAE/ESA)- </a:t>
            </a:r>
            <a:r>
              <a:rPr lang="en-GB" dirty="0"/>
              <a:t>workshop on the applications of integrated space technologies for sustainable development in the mountain regions of Andean countries and ESA training course on the use of the ESA EO software toolboxes</a:t>
            </a:r>
            <a:r>
              <a:rPr lang="en-GB" dirty="0" smtClean="0"/>
              <a:t>.</a:t>
            </a:r>
          </a:p>
          <a:p>
            <a:r>
              <a:rPr lang="en-GB" b="1" dirty="0"/>
              <a:t>ESA/CONAE/CSL SAR </a:t>
            </a:r>
            <a:r>
              <a:rPr lang="en-GB" b="1" dirty="0" smtClean="0"/>
              <a:t>Course, San </a:t>
            </a:r>
            <a:r>
              <a:rPr lang="en-GB" b="1" dirty="0"/>
              <a:t>Carlos de </a:t>
            </a:r>
            <a:r>
              <a:rPr lang="en-GB" b="1" dirty="0" err="1"/>
              <a:t>Bariloche</a:t>
            </a:r>
            <a:r>
              <a:rPr lang="en-GB" b="1" dirty="0"/>
              <a:t>, Argentina, 2011</a:t>
            </a:r>
          </a:p>
          <a:p>
            <a:r>
              <a:rPr lang="en-GB" dirty="0" smtClean="0"/>
              <a:t>Course for </a:t>
            </a:r>
            <a:r>
              <a:rPr lang="en-GB" dirty="0"/>
              <a:t>the glaciological community in the area of SAR applications to glacier </a:t>
            </a:r>
            <a:r>
              <a:rPr lang="en-GB" dirty="0" smtClean="0"/>
              <a:t>monitoring</a:t>
            </a:r>
            <a:endParaRPr lang="en-GB" dirty="0"/>
          </a:p>
        </p:txBody>
      </p:sp>
      <p:sp>
        <p:nvSpPr>
          <p:cNvPr id="2" name="TextBox 1"/>
          <p:cNvSpPr txBox="1"/>
          <p:nvPr/>
        </p:nvSpPr>
        <p:spPr>
          <a:xfrm>
            <a:off x="5414959" y="4554113"/>
            <a:ext cx="5657840" cy="923330"/>
          </a:xfrm>
          <a:prstGeom prst="rect">
            <a:avLst/>
          </a:prstGeom>
          <a:noFill/>
        </p:spPr>
        <p:txBody>
          <a:bodyPr wrap="square" rtlCol="0">
            <a:spAutoFit/>
          </a:bodyPr>
          <a:lstStyle/>
          <a:p>
            <a:r>
              <a:rPr lang="en-GB" dirty="0"/>
              <a:t>ESA </a:t>
            </a:r>
            <a:r>
              <a:rPr lang="en-GB" b="1" dirty="0" smtClean="0"/>
              <a:t>webinars</a:t>
            </a:r>
            <a:r>
              <a:rPr lang="en-GB" dirty="0" smtClean="0"/>
              <a:t> for </a:t>
            </a:r>
            <a:r>
              <a:rPr lang="en-GB" b="1" dirty="0"/>
              <a:t>SELPER 2019: XII </a:t>
            </a:r>
            <a:r>
              <a:rPr lang="en-GB" b="1" dirty="0" err="1"/>
              <a:t>Jornadas</a:t>
            </a:r>
            <a:r>
              <a:rPr lang="en-GB" b="1" dirty="0"/>
              <a:t> de </a:t>
            </a:r>
            <a:r>
              <a:rPr lang="en-GB" b="1" dirty="0" err="1"/>
              <a:t>Educacion</a:t>
            </a:r>
            <a:r>
              <a:rPr lang="en-GB" b="1" dirty="0"/>
              <a:t> in Buenos Aires - Mercosur Region</a:t>
            </a:r>
            <a:r>
              <a:rPr lang="en-GB" dirty="0"/>
              <a:t> covering RS techniques and applications, with particular focus on SAR</a:t>
            </a:r>
          </a:p>
        </p:txBody>
      </p:sp>
      <p:sp>
        <p:nvSpPr>
          <p:cNvPr id="9" name="TextBox 8"/>
          <p:cNvSpPr txBox="1"/>
          <p:nvPr/>
        </p:nvSpPr>
        <p:spPr>
          <a:xfrm>
            <a:off x="5429247" y="5748909"/>
            <a:ext cx="5610211" cy="707886"/>
          </a:xfrm>
          <a:prstGeom prst="rect">
            <a:avLst/>
          </a:prstGeom>
          <a:noFill/>
        </p:spPr>
        <p:txBody>
          <a:bodyPr wrap="square" rtlCol="0">
            <a:spAutoFit/>
          </a:bodyPr>
          <a:lstStyle/>
          <a:p>
            <a:r>
              <a:rPr lang="en-GB" sz="2000" b="1" dirty="0" smtClean="0">
                <a:solidFill>
                  <a:srgbClr val="0B1BB5"/>
                </a:solidFill>
              </a:rPr>
              <a:t>Integration of SAOCOM data into ESA educational toolboxes </a:t>
            </a:r>
            <a:endParaRPr lang="en-GB" sz="2000" b="1" dirty="0">
              <a:solidFill>
                <a:srgbClr val="0B1BB5"/>
              </a:solidFill>
            </a:endParaRPr>
          </a:p>
        </p:txBody>
      </p:sp>
    </p:spTree>
    <p:extLst>
      <p:ext uri="{BB962C8B-B14F-4D97-AF65-F5344CB8AC3E}">
        <p14:creationId xmlns:p14="http://schemas.microsoft.com/office/powerpoint/2010/main" val="266646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bwMode="auto">
          <a:xfrm>
            <a:off x="56603" y="33167"/>
            <a:ext cx="12051323" cy="1531140"/>
          </a:xfrm>
          <a:prstGeom prst="rect">
            <a:avLst/>
          </a:prstGeom>
          <a:solidFill>
            <a:srgbClr val="0098DB">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21872" tIns="60936" rIns="121872" bIns="60936" anchor="b">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defTabSz="1218690" fontAlgn="base">
              <a:spcBef>
                <a:spcPct val="0"/>
              </a:spcBef>
              <a:spcAft>
                <a:spcPct val="0"/>
              </a:spcAft>
            </a:pPr>
            <a:r>
              <a:rPr lang="en-GB" sz="3050" b="1" dirty="0" smtClean="0">
                <a:solidFill>
                  <a:srgbClr val="FFFFFF"/>
                </a:solidFill>
              </a:rPr>
              <a:t>ESA coordination of the CEOS WG </a:t>
            </a:r>
            <a:r>
              <a:rPr lang="en-GB" sz="3050" b="1" dirty="0" err="1" smtClean="0">
                <a:solidFill>
                  <a:srgbClr val="FFFFFF"/>
                </a:solidFill>
              </a:rPr>
              <a:t>CapD</a:t>
            </a:r>
            <a:r>
              <a:rPr lang="en-GB" sz="3050" b="1" dirty="0" smtClean="0">
                <a:solidFill>
                  <a:srgbClr val="FFFFFF"/>
                </a:solidFill>
              </a:rPr>
              <a:t> Training course associated to the 2020 XIX SELPER Int. Symposium in Chile, Nov 2020</a:t>
            </a:r>
            <a:endParaRPr lang="en-GB" sz="3050" b="1" dirty="0">
              <a:solidFill>
                <a:srgbClr val="FFFFFF"/>
              </a:solidFill>
            </a:endParaRPr>
          </a:p>
        </p:txBody>
      </p:sp>
      <p:pic>
        <p:nvPicPr>
          <p:cNvPr id="6" name="Picture 5"/>
          <p:cNvPicPr>
            <a:picLocks noChangeAspect="1"/>
          </p:cNvPicPr>
          <p:nvPr/>
        </p:nvPicPr>
        <p:blipFill rotWithShape="1">
          <a:blip r:embed="rId2"/>
          <a:srcRect l="15130" t="37548" r="68491" b="13253"/>
          <a:stretch/>
        </p:blipFill>
        <p:spPr>
          <a:xfrm>
            <a:off x="6400801" y="1489544"/>
            <a:ext cx="5707126" cy="5357471"/>
          </a:xfrm>
          <a:prstGeom prst="rect">
            <a:avLst/>
          </a:prstGeom>
        </p:spPr>
      </p:pic>
      <p:sp>
        <p:nvSpPr>
          <p:cNvPr id="5" name="TextBox 4"/>
          <p:cNvSpPr txBox="1"/>
          <p:nvPr/>
        </p:nvSpPr>
        <p:spPr>
          <a:xfrm>
            <a:off x="148625" y="2022845"/>
            <a:ext cx="5709249" cy="3662541"/>
          </a:xfrm>
          <a:prstGeom prst="rect">
            <a:avLst/>
          </a:prstGeom>
          <a:noFill/>
        </p:spPr>
        <p:txBody>
          <a:bodyPr wrap="square" rtlCol="0">
            <a:spAutoFit/>
          </a:bodyPr>
          <a:lstStyle/>
          <a:p>
            <a:r>
              <a:rPr lang="en-GB" sz="2800" dirty="0" smtClean="0"/>
              <a:t>1 week duration (9-13 November), on applications related to vegetation and natural disasters.</a:t>
            </a:r>
          </a:p>
          <a:p>
            <a:endParaRPr lang="en-GB" sz="2800" dirty="0" smtClean="0"/>
          </a:p>
          <a:p>
            <a:r>
              <a:rPr lang="en-GB" sz="2800" dirty="0" smtClean="0"/>
              <a:t>40 users from Latin American countries with experience in SAR and GIS.</a:t>
            </a:r>
          </a:p>
          <a:p>
            <a:endParaRPr lang="en-GB" dirty="0" smtClean="0"/>
          </a:p>
          <a:p>
            <a:endParaRPr lang="en-GB" dirty="0" smtClean="0"/>
          </a:p>
        </p:txBody>
      </p:sp>
    </p:spTree>
    <p:extLst>
      <p:ext uri="{BB962C8B-B14F-4D97-AF65-F5344CB8AC3E}">
        <p14:creationId xmlns:p14="http://schemas.microsoft.com/office/powerpoint/2010/main" val="310802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bwMode="auto">
          <a:xfrm>
            <a:off x="56603" y="33167"/>
            <a:ext cx="12051323" cy="1531140"/>
          </a:xfrm>
          <a:prstGeom prst="rect">
            <a:avLst/>
          </a:prstGeom>
          <a:solidFill>
            <a:srgbClr val="0098DB">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21872" tIns="60936" rIns="121872" bIns="60936" anchor="b">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defTabSz="1218690" fontAlgn="base">
              <a:spcBef>
                <a:spcPct val="0"/>
              </a:spcBef>
              <a:spcAft>
                <a:spcPct val="0"/>
              </a:spcAft>
            </a:pPr>
            <a:r>
              <a:rPr lang="en-GB" sz="3050" b="1" dirty="0" smtClean="0">
                <a:solidFill>
                  <a:srgbClr val="FFFFFF"/>
                </a:solidFill>
              </a:rPr>
              <a:t>ESA coordination of the CEOS WG </a:t>
            </a:r>
            <a:r>
              <a:rPr lang="en-GB" sz="3050" b="1" dirty="0" err="1" smtClean="0">
                <a:solidFill>
                  <a:srgbClr val="FFFFFF"/>
                </a:solidFill>
              </a:rPr>
              <a:t>CapD</a:t>
            </a:r>
            <a:r>
              <a:rPr lang="en-GB" sz="3050" b="1" dirty="0" smtClean="0">
                <a:solidFill>
                  <a:srgbClr val="FFFFFF"/>
                </a:solidFill>
              </a:rPr>
              <a:t> Training course associated to the 2020 XIX SELPER Int. Symposium in Chile, Nov 2020</a:t>
            </a:r>
            <a:endParaRPr lang="en-GB" sz="3050" b="1" dirty="0">
              <a:solidFill>
                <a:srgbClr val="FFFFFF"/>
              </a:solidFill>
            </a:endParaRPr>
          </a:p>
        </p:txBody>
      </p:sp>
      <p:pic>
        <p:nvPicPr>
          <p:cNvPr id="4" name="Picture 3"/>
          <p:cNvPicPr>
            <a:picLocks noChangeAspect="1"/>
          </p:cNvPicPr>
          <p:nvPr/>
        </p:nvPicPr>
        <p:blipFill>
          <a:blip r:embed="rId2"/>
          <a:stretch>
            <a:fillRect/>
          </a:stretch>
        </p:blipFill>
        <p:spPr>
          <a:xfrm>
            <a:off x="6851123" y="1042988"/>
            <a:ext cx="5256804" cy="5729407"/>
          </a:xfrm>
          <a:prstGeom prst="rect">
            <a:avLst/>
          </a:prstGeom>
        </p:spPr>
      </p:pic>
      <p:sp>
        <p:nvSpPr>
          <p:cNvPr id="5" name="TextBox 4"/>
          <p:cNvSpPr txBox="1"/>
          <p:nvPr/>
        </p:nvSpPr>
        <p:spPr>
          <a:xfrm>
            <a:off x="62897" y="1937128"/>
            <a:ext cx="7048135" cy="4524315"/>
          </a:xfrm>
          <a:prstGeom prst="rect">
            <a:avLst/>
          </a:prstGeom>
          <a:noFill/>
        </p:spPr>
        <p:txBody>
          <a:bodyPr wrap="square" rtlCol="0">
            <a:spAutoFit/>
          </a:bodyPr>
          <a:lstStyle/>
          <a:p>
            <a:r>
              <a:rPr lang="en-GB" sz="2800" u="sng" dirty="0" smtClean="0"/>
              <a:t>Agencies participating (</a:t>
            </a:r>
            <a:r>
              <a:rPr lang="en-GB" sz="2800" b="1" u="sng" dirty="0" smtClean="0"/>
              <a:t>tbc</a:t>
            </a:r>
            <a:r>
              <a:rPr lang="en-GB" sz="2800" u="sng" dirty="0" smtClean="0"/>
              <a:t>) &amp; topics (</a:t>
            </a:r>
            <a:r>
              <a:rPr lang="en-GB" sz="2800" b="1" u="sng" dirty="0" smtClean="0"/>
              <a:t>tbc</a:t>
            </a:r>
            <a:r>
              <a:rPr lang="en-GB" sz="2800" u="sng" dirty="0" smtClean="0"/>
              <a:t>):</a:t>
            </a:r>
          </a:p>
          <a:p>
            <a:endParaRPr lang="en-GB" sz="2800" u="sng" dirty="0" smtClean="0"/>
          </a:p>
          <a:p>
            <a:pPr marL="457200" indent="-457200">
              <a:buFont typeface="Arial" panose="020B0604020202020204" pitchFamily="34" charset="0"/>
              <a:buChar char="•"/>
            </a:pPr>
            <a:r>
              <a:rPr lang="en-GB" sz="2800" dirty="0" smtClean="0"/>
              <a:t>ESA – SAR for Forestry and </a:t>
            </a:r>
            <a:r>
              <a:rPr lang="en-GB" sz="2800" dirty="0"/>
              <a:t>Wildfires (TBC). ESA training </a:t>
            </a:r>
            <a:r>
              <a:rPr lang="en-GB" sz="2800" dirty="0" smtClean="0"/>
              <a:t>resources</a:t>
            </a:r>
          </a:p>
          <a:p>
            <a:pPr marL="457200" indent="-457200">
              <a:buFont typeface="Arial" panose="020B0604020202020204" pitchFamily="34" charset="0"/>
              <a:buChar char="•"/>
            </a:pPr>
            <a:r>
              <a:rPr lang="en-GB" sz="2800" dirty="0" smtClean="0"/>
              <a:t>CONAE – SAR for Land and Emergencies</a:t>
            </a:r>
          </a:p>
          <a:p>
            <a:pPr marL="457200" indent="-457200">
              <a:buFont typeface="Arial" panose="020B0604020202020204" pitchFamily="34" charset="0"/>
              <a:buChar char="•"/>
            </a:pPr>
            <a:r>
              <a:rPr lang="en-GB" sz="2800" dirty="0" smtClean="0"/>
              <a:t>INPE </a:t>
            </a:r>
            <a:r>
              <a:rPr lang="en-GB" sz="2800" dirty="0"/>
              <a:t>– </a:t>
            </a:r>
            <a:r>
              <a:rPr lang="en-GB" sz="2800" dirty="0" err="1"/>
              <a:t>TerraMA</a:t>
            </a:r>
            <a:r>
              <a:rPr lang="en-GB" sz="2800" dirty="0"/>
              <a:t> project and Forest Fire Monitoring </a:t>
            </a:r>
            <a:r>
              <a:rPr lang="en-GB" sz="2800" dirty="0" smtClean="0"/>
              <a:t>project</a:t>
            </a:r>
          </a:p>
          <a:p>
            <a:pPr marL="457200" indent="-457200">
              <a:buFont typeface="Arial" panose="020B0604020202020204" pitchFamily="34" charset="0"/>
              <a:buChar char="•"/>
            </a:pPr>
            <a:r>
              <a:rPr lang="en-GB" sz="2800" dirty="0" smtClean="0"/>
              <a:t>CRECTEALC – Flood Mapping (optical)</a:t>
            </a:r>
          </a:p>
          <a:p>
            <a:pPr marL="457200" indent="-457200">
              <a:buFont typeface="Arial" panose="020B0604020202020204" pitchFamily="34" charset="0"/>
              <a:buChar char="•"/>
            </a:pPr>
            <a:r>
              <a:rPr lang="en-GB" sz="2800" dirty="0" smtClean="0"/>
              <a:t>NASA - tbc</a:t>
            </a:r>
            <a:endParaRPr lang="en-GB" sz="2800" dirty="0"/>
          </a:p>
          <a:p>
            <a:endParaRPr lang="en-GB" dirty="0" smtClean="0"/>
          </a:p>
          <a:p>
            <a:endParaRPr lang="en-GB" dirty="0" smtClean="0"/>
          </a:p>
        </p:txBody>
      </p:sp>
    </p:spTree>
    <p:extLst>
      <p:ext uri="{BB962C8B-B14F-4D97-AF65-F5344CB8AC3E}">
        <p14:creationId xmlns:p14="http://schemas.microsoft.com/office/powerpoint/2010/main" val="2170752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32</Paragraphs>
  <Slides>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MS PGothic</vt:lpstr>
      <vt:lpstr>Arial</vt:lpstr>
      <vt:lpstr>Avenir</vt:lpstr>
      <vt:lpstr>Calibri</vt:lpstr>
      <vt:lpstr>Calibri Light</vt:lpstr>
      <vt:lpstr>Courier New</vt:lpstr>
      <vt:lpstr>Helvetica Neue</vt:lpstr>
      <vt:lpstr>Noto Sans Symbols</vt:lpstr>
      <vt:lpstr>Verdana</vt:lpstr>
      <vt:lpstr>Office Theme</vt:lpstr>
      <vt:lpstr>Default</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Sarti</dc:creator>
  <cp:lastModifiedBy>Francesco Sarti</cp:lastModifiedBy>
  <cp:revision>18</cp:revision>
  <dcterms:created xsi:type="dcterms:W3CDTF">2020-03-04T15:14:25Z</dcterms:created>
  <dcterms:modified xsi:type="dcterms:W3CDTF">2020-03-08T16:15:10Z</dcterms:modified>
</cp:coreProperties>
</file>