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12"/>
  </p:notesMasterIdLst>
  <p:sldIdLst>
    <p:sldId id="256" r:id="rId2"/>
    <p:sldId id="259" r:id="rId3"/>
    <p:sldId id="268" r:id="rId4"/>
    <p:sldId id="269" r:id="rId5"/>
    <p:sldId id="266" r:id="rId6"/>
    <p:sldId id="263" r:id="rId7"/>
    <p:sldId id="264" r:id="rId8"/>
    <p:sldId id="265" r:id="rId9"/>
    <p:sldId id="267" r:id="rId10"/>
    <p:sldId id="270" r:id="rId11"/>
  </p:sldIdLst>
  <p:sldSz cx="12192000" cy="6858000"/>
  <p:notesSz cx="6985000" cy="9283700"/>
  <p:embeddedFontLst>
    <p:embeddedFont>
      <p:font typeface="Helvetica Neue" panose="020B0604020202020204" charset="0"/>
      <p:regular r:id="rId13"/>
      <p:bold r:id="rId14"/>
      <p:italic r:id="rId15"/>
      <p:boldItalic r:id="rId16"/>
    </p:embeddedFont>
    <p:embeddedFont>
      <p:font typeface="Arial Bold" panose="020B0704020202020204" pitchFamily="34" charset="0"/>
      <p:bold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2"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Martin" userId="2bf639ecfd8afc29" providerId="LiveId" clId="{4681D370-D558-4D67-A43B-856A83E2D80D}"/>
    <pc:docChg chg="modSld">
      <pc:chgData name="Erin Martin" userId="2bf639ecfd8afc29" providerId="LiveId" clId="{4681D370-D558-4D67-A43B-856A83E2D80D}" dt="2020-02-26T02:35:30.599" v="22" actId="20577"/>
      <pc:docMkLst>
        <pc:docMk/>
      </pc:docMkLst>
      <pc:sldChg chg="modSp">
        <pc:chgData name="Erin Martin" userId="2bf639ecfd8afc29" providerId="LiveId" clId="{4681D370-D558-4D67-A43B-856A83E2D80D}" dt="2020-02-26T02:34:32.648" v="3" actId="6549"/>
        <pc:sldMkLst>
          <pc:docMk/>
          <pc:sldMk cId="0" sldId="256"/>
        </pc:sldMkLst>
        <pc:spChg chg="mod">
          <ac:chgData name="Erin Martin" userId="2bf639ecfd8afc29" providerId="LiveId" clId="{4681D370-D558-4D67-A43B-856A83E2D80D}" dt="2020-02-26T02:34:32.648" v="3" actId="6549"/>
          <ac:spMkLst>
            <pc:docMk/>
            <pc:sldMk cId="0" sldId="256"/>
            <ac:spMk id="40" creationId="{00000000-0000-0000-0000-000000000000}"/>
          </ac:spMkLst>
        </pc:spChg>
      </pc:sldChg>
      <pc:sldChg chg="modSp">
        <pc:chgData name="Erin Martin" userId="2bf639ecfd8afc29" providerId="LiveId" clId="{4681D370-D558-4D67-A43B-856A83E2D80D}" dt="2020-02-26T02:34:47.913" v="8" actId="6549"/>
        <pc:sldMkLst>
          <pc:docMk/>
          <pc:sldMk cId="0" sldId="258"/>
        </pc:sldMkLst>
        <pc:spChg chg="mod">
          <ac:chgData name="Erin Martin" userId="2bf639ecfd8afc29" providerId="LiveId" clId="{4681D370-D558-4D67-A43B-856A83E2D80D}" dt="2020-02-26T02:34:47.913" v="8" actId="6549"/>
          <ac:spMkLst>
            <pc:docMk/>
            <pc:sldMk cId="0" sldId="258"/>
            <ac:spMk id="53" creationId="{00000000-0000-0000-0000-000000000000}"/>
          </ac:spMkLst>
        </pc:spChg>
      </pc:sldChg>
      <pc:sldChg chg="modSp">
        <pc:chgData name="Erin Martin" userId="2bf639ecfd8afc29" providerId="LiveId" clId="{4681D370-D558-4D67-A43B-856A83E2D80D}" dt="2020-02-26T02:35:30.599" v="22" actId="20577"/>
        <pc:sldMkLst>
          <pc:docMk/>
          <pc:sldMk cId="0" sldId="259"/>
        </pc:sldMkLst>
        <pc:spChg chg="mod">
          <ac:chgData name="Erin Martin" userId="2bf639ecfd8afc29" providerId="LiveId" clId="{4681D370-D558-4D67-A43B-856A83E2D80D}" dt="2020-02-26T02:35:30.599" v="22" actId="20577"/>
          <ac:spMkLst>
            <pc:docMk/>
            <pc:sldMk cId="0" sldId="259"/>
            <ac:spMk id="60" creationId="{00000000-0000-0000-0000-000000000000}"/>
          </ac:spMkLst>
        </pc:spChg>
      </pc:sldChg>
      <pc:sldChg chg="modSp">
        <pc:chgData name="Erin Martin" userId="2bf639ecfd8afc29" providerId="LiveId" clId="{4681D370-D558-4D67-A43B-856A83E2D80D}" dt="2020-02-26T02:35:17.153" v="21" actId="6549"/>
        <pc:sldMkLst>
          <pc:docMk/>
          <pc:sldMk cId="0" sldId="262"/>
        </pc:sldMkLst>
        <pc:spChg chg="mod">
          <ac:chgData name="Erin Martin" userId="2bf639ecfd8afc29" providerId="LiveId" clId="{4681D370-D558-4D67-A43B-856A83E2D80D}" dt="2020-02-26T02:35:17.153" v="21" actId="6549"/>
          <ac:spMkLst>
            <pc:docMk/>
            <pc:sldMk cId="0" sldId="262"/>
            <ac:spMk id="8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6833" cy="465797"/>
          </a:xfrm>
          <a:prstGeom prst="rect">
            <a:avLst/>
          </a:prstGeom>
          <a:noFill/>
          <a:ln>
            <a:noFill/>
          </a:ln>
        </p:spPr>
        <p:txBody>
          <a:bodyPr spcFirstLastPara="1" wrap="square" lIns="92950" tIns="46475" rIns="92950" bIns="464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0" y="0"/>
            <a:ext cx="3026833" cy="465797"/>
          </a:xfrm>
          <a:prstGeom prst="rect">
            <a:avLst/>
          </a:prstGeom>
          <a:noFill/>
          <a:ln>
            <a:noFill/>
          </a:ln>
        </p:spPr>
        <p:txBody>
          <a:bodyPr spcFirstLastPara="1" wrap="square" lIns="92950" tIns="46475" rIns="92950" bIns="464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7904"/>
            <a:ext cx="3026833" cy="465796"/>
          </a:xfrm>
          <a:prstGeom prst="rect">
            <a:avLst/>
          </a:prstGeom>
          <a:noFill/>
          <a:ln>
            <a:noFill/>
          </a:ln>
        </p:spPr>
        <p:txBody>
          <a:bodyPr spcFirstLastPara="1" wrap="square" lIns="92950" tIns="46475" rIns="92950" bIns="464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7" name="Google Shape;37;p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78" name="Google Shape;78;p7: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632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4: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57" name="Google Shape;57;p4: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78" name="Google Shape;78;p7: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296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78" name="Google Shape;78;p7: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4205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78" name="Google Shape;78;p7: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41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78" name="Google Shape;78;p7: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7698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78" name="Google Shape;78;p7: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1432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dirty="0"/>
          </a:p>
        </p:txBody>
      </p:sp>
      <p:sp>
        <p:nvSpPr>
          <p:cNvPr id="78" name="Google Shape;78;p7: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24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78" name="Google Shape;78;p7: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351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830385" y="2492915"/>
            <a:ext cx="10363200" cy="72276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lt1"/>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830386" y="3847065"/>
            <a:ext cx="5961633" cy="2212604"/>
          </a:xfrm>
          <a:prstGeom prst="rect">
            <a:avLst/>
          </a:prstGeom>
          <a:noFill/>
          <a:ln>
            <a:noFill/>
          </a:ln>
        </p:spPr>
        <p:txBody>
          <a:bodyPr spcFirstLastPara="1" wrap="square" lIns="91425" tIns="45700" rIns="91425" bIns="45700" anchor="t" anchorCtr="0">
            <a:noAutofit/>
          </a:bodyPr>
          <a:lstStyle>
            <a:lvl1pPr marR="0" lvl="0" algn="l" rtl="0">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rtl="0">
              <a:spcBef>
                <a:spcPts val="500"/>
              </a:spcBef>
              <a:spcAft>
                <a:spcPts val="0"/>
              </a:spcAft>
              <a:buClr>
                <a:srgbClr val="002569"/>
              </a:buClr>
              <a:buSzPts val="2000"/>
              <a:buFont typeface="Arial"/>
              <a:buNone/>
              <a:defRPr sz="2000" b="0" i="0" u="none" strike="noStrike" cap="none">
                <a:solidFill>
                  <a:srgbClr val="002569"/>
                </a:solidFill>
                <a:latin typeface="Arial"/>
                <a:ea typeface="Arial"/>
                <a:cs typeface="Arial"/>
                <a:sym typeface="Arial"/>
              </a:defRPr>
            </a:lvl2pPr>
            <a:lvl3pPr marR="0" lvl="2" algn="ctr" rtl="0">
              <a:spcBef>
                <a:spcPts val="500"/>
              </a:spcBef>
              <a:spcAft>
                <a:spcPts val="0"/>
              </a:spcAft>
              <a:buClr>
                <a:srgbClr val="002569"/>
              </a:buClr>
              <a:buSzPts val="1800"/>
              <a:buFont typeface="Arial"/>
              <a:buNone/>
              <a:defRPr sz="1800" b="0" i="0" u="none" strike="noStrike" cap="none">
                <a:solidFill>
                  <a:srgbClr val="002569"/>
                </a:solidFill>
                <a:latin typeface="Arial"/>
                <a:ea typeface="Arial"/>
                <a:cs typeface="Arial"/>
                <a:sym typeface="Arial"/>
              </a:defRPr>
            </a:lvl3pPr>
            <a:lvl4pPr marR="0" lvl="3"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4pPr>
            <a:lvl5pPr marR="0" lvl="4"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5pPr>
            <a:lvl6pPr marR="0" lvl="5"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6pPr>
            <a:lvl7pPr marR="0" lvl="6"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7pPr>
            <a:lvl8pPr marR="0" lvl="7"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8pPr>
            <a:lvl9pPr marR="0" lvl="8"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838200" y="647433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9" name="Google Shape;19;p2"/>
          <p:cNvSpPr txBox="1">
            <a:spLocks noGrp="1"/>
          </p:cNvSpPr>
          <p:nvPr>
            <p:ph type="ftr" idx="11"/>
          </p:nvPr>
        </p:nvSpPr>
        <p:spPr>
          <a:xfrm>
            <a:off x="4038600" y="6474336"/>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0" name="Google Shape;20;p2"/>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830385" y="1217405"/>
            <a:ext cx="3343875" cy="993132"/>
          </a:xfrm>
          <a:prstGeom prst="rect">
            <a:avLst/>
          </a:prstGeom>
          <a:noFill/>
          <a:ln>
            <a:noFill/>
          </a:ln>
        </p:spPr>
      </p:pic>
      <p:sp>
        <p:nvSpPr>
          <p:cNvPr id="22" name="Google Shape;22;p2"/>
          <p:cNvSpPr txBox="1"/>
          <p:nvPr/>
        </p:nvSpPr>
        <p:spPr>
          <a:xfrm>
            <a:off x="830386" y="2246635"/>
            <a:ext cx="3741615"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pic>
        <p:nvPicPr>
          <p:cNvPr id="23" name="Google Shape;23;p2"/>
          <p:cNvPicPr preferRelativeResize="0"/>
          <p:nvPr/>
        </p:nvPicPr>
        <p:blipFill rotWithShape="1">
          <a:blip r:embed="rId3">
            <a:alphaModFix/>
          </a:blip>
          <a:srcRect t="24395"/>
          <a:stretch/>
        </p:blipFill>
        <p:spPr>
          <a:xfrm>
            <a:off x="0" y="-68240"/>
            <a:ext cx="12192000" cy="6926239"/>
          </a:xfrm>
          <a:prstGeom prst="rect">
            <a:avLst/>
          </a:prstGeom>
          <a:noFill/>
          <a:ln>
            <a:noFill/>
          </a:ln>
        </p:spPr>
      </p:pic>
      <p:pic>
        <p:nvPicPr>
          <p:cNvPr id="24" name="Google Shape;24;p2"/>
          <p:cNvPicPr preferRelativeResize="0"/>
          <p:nvPr/>
        </p:nvPicPr>
        <p:blipFill rotWithShape="1">
          <a:blip r:embed="rId2">
            <a:alphaModFix/>
          </a:blip>
          <a:srcRect/>
          <a:stretch/>
        </p:blipFill>
        <p:spPr>
          <a:xfrm>
            <a:off x="622789" y="1217405"/>
            <a:ext cx="2507906" cy="993132"/>
          </a:xfrm>
          <a:prstGeom prst="rect">
            <a:avLst/>
          </a:prstGeom>
          <a:noFill/>
          <a:ln>
            <a:noFill/>
          </a:ln>
        </p:spPr>
      </p:pic>
      <p:sp>
        <p:nvSpPr>
          <p:cNvPr id="25" name="Google Shape;25;p2"/>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
        <p:nvSpPr>
          <p:cNvPr id="26" name="Google Shape;26;p2"/>
          <p:cNvSpPr txBox="1"/>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4400" b="1" i="0" u="none" strike="noStrike" cap="none">
              <a:solidFill>
                <a:schemeClr val="lt1"/>
              </a:solidFill>
              <a:latin typeface="Helvetica Neue"/>
              <a:ea typeface="Helvetica Neue"/>
              <a:cs typeface="Helvetica Neue"/>
              <a:sym typeface="Helvetica Neue"/>
            </a:endParaRPr>
          </a:p>
        </p:txBody>
      </p:sp>
      <p:sp>
        <p:nvSpPr>
          <p:cNvPr id="27" name="Google Shape;27;p2"/>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endParaRPr sz="18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
        <p:nvSpPr>
          <p:cNvPr id="29" name="Google Shape;29;p3"/>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rgbClr val="1F497D"/>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rgbClr val="1F497D"/>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rgbClr val="1F497D"/>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rgbClr val="1F497D"/>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rgbClr val="1F497D"/>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rgbClr val="1F497D"/>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rgbClr val="1F497D"/>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rgbClr val="1F497D"/>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rgbClr val="1F497D"/>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31" name="Google Shape;31;p3"/>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solidFill>
                  <a:srgbClr val="002569"/>
                </a:solidFill>
              </a:defRPr>
            </a:lvl1pPr>
            <a:lvl2pPr marL="0" lvl="1" indent="0" algn="r">
              <a:spcBef>
                <a:spcPts val="0"/>
              </a:spcBef>
              <a:buNone/>
              <a:defRPr>
                <a:solidFill>
                  <a:srgbClr val="002569"/>
                </a:solidFill>
              </a:defRPr>
            </a:lvl2pPr>
            <a:lvl3pPr marL="0" lvl="2" indent="0" algn="r">
              <a:spcBef>
                <a:spcPts val="0"/>
              </a:spcBef>
              <a:buNone/>
              <a:defRPr>
                <a:solidFill>
                  <a:srgbClr val="002569"/>
                </a:solidFill>
              </a:defRPr>
            </a:lvl3pPr>
            <a:lvl4pPr marL="0" lvl="3" indent="0" algn="r">
              <a:spcBef>
                <a:spcPts val="0"/>
              </a:spcBef>
              <a:buNone/>
              <a:defRPr>
                <a:solidFill>
                  <a:srgbClr val="002569"/>
                </a:solidFill>
              </a:defRPr>
            </a:lvl4pPr>
            <a:lvl5pPr marL="0" lvl="4" indent="0" algn="r">
              <a:spcBef>
                <a:spcPts val="0"/>
              </a:spcBef>
              <a:buNone/>
              <a:defRPr>
                <a:solidFill>
                  <a:srgbClr val="002569"/>
                </a:solidFill>
              </a:defRPr>
            </a:lvl5pPr>
            <a:lvl6pPr marL="0" lvl="5" indent="0" algn="r">
              <a:spcBef>
                <a:spcPts val="0"/>
              </a:spcBef>
              <a:buNone/>
              <a:defRPr>
                <a:solidFill>
                  <a:srgbClr val="002569"/>
                </a:solidFill>
              </a:defRPr>
            </a:lvl6pPr>
            <a:lvl7pPr marL="0" lvl="6" indent="0" algn="r">
              <a:spcBef>
                <a:spcPts val="0"/>
              </a:spcBef>
              <a:buNone/>
              <a:defRPr>
                <a:solidFill>
                  <a:srgbClr val="002569"/>
                </a:solidFill>
              </a:defRPr>
            </a:lvl7pPr>
            <a:lvl8pPr marL="0" lvl="7" indent="0" algn="r">
              <a:spcBef>
                <a:spcPts val="0"/>
              </a:spcBef>
              <a:buNone/>
              <a:defRPr>
                <a:solidFill>
                  <a:srgbClr val="002569"/>
                </a:solidFill>
              </a:defRPr>
            </a:lvl8pPr>
            <a:lvl9pPr marL="0" lvl="8" indent="0" algn="r">
              <a:spcBef>
                <a:spcPts val="0"/>
              </a:spcBef>
              <a:buNone/>
              <a:defRPr>
                <a:solidFill>
                  <a:srgbClr val="002569"/>
                </a:solidFil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0" i="0" u="none" strike="noStrike" cap="none">
                <a:solidFill>
                  <a:srgbClr val="FFFFFF"/>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800" b="0" i="0" u="none" strike="noStrike" cap="none">
                <a:solidFill>
                  <a:srgbClr val="002569"/>
                </a:solidFill>
                <a:latin typeface="Calibri"/>
                <a:ea typeface="Calibri"/>
                <a:cs typeface="Calibri"/>
                <a:sym typeface="Calibri"/>
              </a:defRPr>
            </a:lvl1pPr>
            <a:lvl2pPr marL="0" marR="0" lvl="1" indent="0" algn="r" rtl="0">
              <a:spcBef>
                <a:spcPts val="0"/>
              </a:spcBef>
              <a:buNone/>
              <a:defRPr sz="1800" b="0" i="0" u="none" strike="noStrike" cap="none">
                <a:solidFill>
                  <a:srgbClr val="002569"/>
                </a:solidFill>
                <a:latin typeface="Calibri"/>
                <a:ea typeface="Calibri"/>
                <a:cs typeface="Calibri"/>
                <a:sym typeface="Calibri"/>
              </a:defRPr>
            </a:lvl2pPr>
            <a:lvl3pPr marL="0" marR="0" lvl="2" indent="0" algn="r" rtl="0">
              <a:spcBef>
                <a:spcPts val="0"/>
              </a:spcBef>
              <a:buNone/>
              <a:defRPr sz="1800" b="0" i="0" u="none" strike="noStrike" cap="none">
                <a:solidFill>
                  <a:srgbClr val="002569"/>
                </a:solidFill>
                <a:latin typeface="Calibri"/>
                <a:ea typeface="Calibri"/>
                <a:cs typeface="Calibri"/>
                <a:sym typeface="Calibri"/>
              </a:defRPr>
            </a:lvl3pPr>
            <a:lvl4pPr marL="0" marR="0" lvl="3" indent="0" algn="r" rtl="0">
              <a:spcBef>
                <a:spcPts val="0"/>
              </a:spcBef>
              <a:buNone/>
              <a:defRPr sz="1800" b="0" i="0" u="none" strike="noStrike" cap="none">
                <a:solidFill>
                  <a:srgbClr val="002569"/>
                </a:solidFill>
                <a:latin typeface="Calibri"/>
                <a:ea typeface="Calibri"/>
                <a:cs typeface="Calibri"/>
                <a:sym typeface="Calibri"/>
              </a:defRPr>
            </a:lvl4pPr>
            <a:lvl5pPr marL="0" marR="0" lvl="4" indent="0" algn="r" rtl="0">
              <a:spcBef>
                <a:spcPts val="0"/>
              </a:spcBef>
              <a:buNone/>
              <a:defRPr sz="1800" b="0" i="0" u="none" strike="noStrike" cap="none">
                <a:solidFill>
                  <a:srgbClr val="002569"/>
                </a:solidFill>
                <a:latin typeface="Calibri"/>
                <a:ea typeface="Calibri"/>
                <a:cs typeface="Calibri"/>
                <a:sym typeface="Calibri"/>
              </a:defRPr>
            </a:lvl5pPr>
            <a:lvl6pPr marL="0" marR="0" lvl="5" indent="0" algn="r" rtl="0">
              <a:spcBef>
                <a:spcPts val="0"/>
              </a:spcBef>
              <a:buNone/>
              <a:defRPr sz="1800" b="0" i="0" u="none" strike="noStrike" cap="none">
                <a:solidFill>
                  <a:srgbClr val="002569"/>
                </a:solidFill>
                <a:latin typeface="Calibri"/>
                <a:ea typeface="Calibri"/>
                <a:cs typeface="Calibri"/>
                <a:sym typeface="Calibri"/>
              </a:defRPr>
            </a:lvl6pPr>
            <a:lvl7pPr marL="0" marR="0" lvl="6" indent="0" algn="r" rtl="0">
              <a:spcBef>
                <a:spcPts val="0"/>
              </a:spcBef>
              <a:buNone/>
              <a:defRPr sz="1800" b="0" i="0" u="none" strike="noStrike" cap="none">
                <a:solidFill>
                  <a:srgbClr val="002569"/>
                </a:solidFill>
                <a:latin typeface="Calibri"/>
                <a:ea typeface="Calibri"/>
                <a:cs typeface="Calibri"/>
                <a:sym typeface="Calibri"/>
              </a:defRPr>
            </a:lvl7pPr>
            <a:lvl8pPr marL="0" marR="0" lvl="7" indent="0" algn="r" rtl="0">
              <a:spcBef>
                <a:spcPts val="0"/>
              </a:spcBef>
              <a:buNone/>
              <a:defRPr sz="1800" b="0" i="0" u="none" strike="noStrike" cap="none">
                <a:solidFill>
                  <a:srgbClr val="002569"/>
                </a:solidFill>
                <a:latin typeface="Calibri"/>
                <a:ea typeface="Calibri"/>
                <a:cs typeface="Calibri"/>
                <a:sym typeface="Calibri"/>
              </a:defRPr>
            </a:lvl8pPr>
            <a:lvl9pPr marL="0" marR="0" lvl="8" indent="0" algn="r" rtl="0">
              <a:spcBef>
                <a:spcPts val="0"/>
              </a:spcBef>
              <a:buNone/>
              <a:defRPr sz="18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1"/>
          <p:cNvGrpSpPr/>
          <p:nvPr/>
        </p:nvGrpSpPr>
        <p:grpSpPr>
          <a:xfrm>
            <a:off x="0" y="0"/>
            <a:ext cx="12192000" cy="1266667"/>
            <a:chOff x="0" y="1156447"/>
            <a:chExt cx="12192000" cy="1266667"/>
          </a:xfrm>
        </p:grpSpPr>
        <p:pic>
          <p:nvPicPr>
            <p:cNvPr id="12" name="Google Shape;12;p1"/>
            <p:cNvPicPr preferRelativeResize="0"/>
            <p:nvPr/>
          </p:nvPicPr>
          <p:blipFill rotWithShape="1">
            <a:blip r:embed="rId6">
              <a:alphaModFix/>
            </a:blip>
            <a:srcRect r="17922"/>
            <a:stretch/>
          </p:blipFill>
          <p:spPr>
            <a:xfrm>
              <a:off x="0" y="1156447"/>
              <a:ext cx="8364071" cy="1266667"/>
            </a:xfrm>
            <a:prstGeom prst="rect">
              <a:avLst/>
            </a:prstGeom>
            <a:noFill/>
            <a:ln>
              <a:noFill/>
            </a:ln>
          </p:spPr>
        </p:pic>
        <p:pic>
          <p:nvPicPr>
            <p:cNvPr id="13" name="Google Shape;13;p1"/>
            <p:cNvPicPr preferRelativeResize="0"/>
            <p:nvPr/>
          </p:nvPicPr>
          <p:blipFill rotWithShape="1">
            <a:blip r:embed="rId6">
              <a:alphaModFix/>
            </a:blip>
            <a:srcRect l="58457"/>
            <a:stretch/>
          </p:blipFill>
          <p:spPr>
            <a:xfrm>
              <a:off x="7958571" y="1156447"/>
              <a:ext cx="4233429" cy="1266667"/>
            </a:xfrm>
            <a:prstGeom prst="rect">
              <a:avLst/>
            </a:prstGeom>
            <a:noFill/>
            <a:ln>
              <a:noFill/>
            </a:ln>
          </p:spPr>
        </p:pic>
      </p:grpSp>
      <p:sp>
        <p:nvSpPr>
          <p:cNvPr id="14" name="Google Shape;14;p1"/>
          <p:cNvSpPr/>
          <p:nvPr/>
        </p:nvSpPr>
        <p:spPr>
          <a:xfrm>
            <a:off x="101600" y="6629401"/>
            <a:ext cx="31496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WGCapD-9 Annual Meeting March 10-12, 2020</a:t>
            </a:r>
            <a:endParaRPr sz="1100" b="0" i="1" u="none" strike="noStrike" cap="none">
              <a:solidFill>
                <a:schemeClr val="dk2"/>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deliverables.ceos.org/task_manager/deliverables/?status=2&amp;sort=numb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5"/>
          <p:cNvSpPr txBox="1"/>
          <p:nvPr/>
        </p:nvSpPr>
        <p:spPr>
          <a:xfrm>
            <a:off x="622789" y="2514601"/>
            <a:ext cx="6485148" cy="1459992"/>
          </a:xfrm>
          <a:prstGeom prst="rect">
            <a:avLst/>
          </a:prstGeom>
          <a:noFill/>
          <a:ln>
            <a:noFill/>
          </a:ln>
        </p:spPr>
        <p:txBody>
          <a:bodyPr spcFirstLastPara="1" wrap="square" lIns="0" tIns="0" rIns="0" bIns="0" anchor="t" anchorCtr="0">
            <a:noAutofit/>
          </a:bodyPr>
          <a:lstStyle/>
          <a:p>
            <a:pPr lvl="0"/>
            <a:r>
              <a:rPr lang="en-US" sz="4000" b="1" i="0" u="none" strike="noStrike" cap="none" dirty="0" smtClean="0">
                <a:solidFill>
                  <a:schemeClr val="lt1"/>
                </a:solidFill>
                <a:latin typeface="Helvetica Neue"/>
                <a:ea typeface="Helvetica Neue"/>
                <a:cs typeface="Helvetica Neue"/>
                <a:sym typeface="Helvetica Neue"/>
              </a:rPr>
              <a:t>Work Planning &amp; Deliverables Discussion</a:t>
            </a:r>
            <a:r>
              <a:rPr lang="en-US" b="1" dirty="0" smtClean="0">
                <a:solidFill>
                  <a:schemeClr val="lt1"/>
                </a:solidFill>
                <a:latin typeface="Helvetica Neue"/>
                <a:ea typeface="Helvetica Neue"/>
                <a:cs typeface="Helvetica Neue"/>
                <a:sym typeface="Helvetica Neue"/>
              </a:rPr>
              <a:t> </a:t>
            </a:r>
            <a:endParaRPr dirty="0"/>
          </a:p>
        </p:txBody>
      </p:sp>
      <p:sp>
        <p:nvSpPr>
          <p:cNvPr id="40" name="Google Shape;40;p5"/>
          <p:cNvSpPr txBox="1">
            <a:spLocks noGrp="1"/>
          </p:cNvSpPr>
          <p:nvPr>
            <p:ph type="subTitle" idx="1"/>
          </p:nvPr>
        </p:nvSpPr>
        <p:spPr>
          <a:xfrm>
            <a:off x="622788" y="4465673"/>
            <a:ext cx="8180969" cy="20308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800"/>
              <a:buFont typeface="Arial"/>
              <a:buNone/>
            </a:pPr>
            <a:r>
              <a:rPr lang="en-US" sz="1800" dirty="0">
                <a:latin typeface="Helvetica Neue"/>
                <a:ea typeface="Helvetica Neue"/>
                <a:cs typeface="Helvetica Neue"/>
                <a:sym typeface="Helvetica Neue"/>
              </a:rPr>
              <a:t>Session 8: </a:t>
            </a:r>
            <a:r>
              <a:rPr lang="en-US" sz="1800" dirty="0" smtClean="0">
                <a:latin typeface="Helvetica Neue"/>
                <a:ea typeface="Helvetica Neue"/>
                <a:cs typeface="Helvetica Neue"/>
                <a:sym typeface="Helvetica Neue"/>
              </a:rPr>
              <a:t>Applying Learning to Future Activities</a:t>
            </a:r>
            <a:endParaRPr dirty="0"/>
          </a:p>
          <a:p>
            <a:pPr marL="0" lvl="0" indent="0" algn="l" rtl="0">
              <a:spcBef>
                <a:spcPts val="0"/>
              </a:spcBef>
              <a:spcAft>
                <a:spcPts val="0"/>
              </a:spcAft>
              <a:buClr>
                <a:schemeClr val="lt1"/>
              </a:buClr>
              <a:buSzPts val="1800"/>
              <a:buFont typeface="Arial"/>
              <a:buNone/>
            </a:pPr>
            <a:r>
              <a:rPr lang="en-US" sz="1800" dirty="0" smtClean="0">
                <a:latin typeface="Helvetica Neue"/>
                <a:ea typeface="Helvetica Neue"/>
                <a:cs typeface="Helvetica Neue"/>
                <a:sym typeface="Helvetica Neue"/>
              </a:rPr>
              <a:t>NASA</a:t>
            </a:r>
            <a:endParaRPr dirty="0"/>
          </a:p>
          <a:p>
            <a:pPr marL="0" lvl="0" indent="0" algn="l" rtl="0">
              <a:spcBef>
                <a:spcPts val="0"/>
              </a:spcBef>
              <a:spcAft>
                <a:spcPts val="0"/>
              </a:spcAft>
              <a:buClr>
                <a:srgbClr val="FFFFFF"/>
              </a:buClr>
              <a:buSzPts val="1800"/>
              <a:buNone/>
            </a:pPr>
            <a:r>
              <a:rPr lang="en-US" sz="1800" dirty="0" smtClean="0">
                <a:latin typeface="Helvetica Neue"/>
                <a:ea typeface="Helvetica Neue"/>
                <a:cs typeface="Helvetica Neue"/>
                <a:sym typeface="Helvetica Neue"/>
              </a:rPr>
              <a:t>Lauren Childs-Gleason</a:t>
            </a:r>
            <a:endParaRPr sz="1800" dirty="0">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CEOS WGCapD-9 Annual Meeting</a:t>
            </a:r>
            <a:endParaRPr dirty="0"/>
          </a:p>
          <a:p>
            <a:pPr marL="0" lvl="0" indent="0" algn="l" rtl="0">
              <a:spcBef>
                <a:spcPts val="0"/>
              </a:spcBef>
              <a:spcAft>
                <a:spcPts val="0"/>
              </a:spcAft>
              <a:buClr>
                <a:srgbClr val="FFFFFF"/>
              </a:buClr>
              <a:buSzPts val="1800"/>
              <a:buNone/>
            </a:pPr>
            <a:r>
              <a:rPr lang="en-US" sz="1800" dirty="0">
                <a:solidFill>
                  <a:srgbClr val="FFFFFF"/>
                </a:solidFill>
              </a:rPr>
              <a:t>Sunnyvale, California</a:t>
            </a: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10-12 March 2020</a:t>
            </a:r>
            <a:endParaRPr dirty="0"/>
          </a:p>
          <a:p>
            <a:pPr marL="0" lvl="0" indent="0" algn="l" rtl="0">
              <a:spcBef>
                <a:spcPts val="0"/>
              </a:spcBef>
              <a:spcAft>
                <a:spcPts val="0"/>
              </a:spcAft>
              <a:buClr>
                <a:srgbClr val="000000"/>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10</a:t>
            </a:fld>
            <a:endParaRPr>
              <a:solidFill>
                <a:srgbClr val="1F497D"/>
              </a:solidFill>
            </a:endParaRPr>
          </a:p>
        </p:txBody>
      </p:sp>
      <p:sp>
        <p:nvSpPr>
          <p:cNvPr id="81" name="Google Shape;81;p11"/>
          <p:cNvSpPr txBox="1">
            <a:spLocks noGrp="1"/>
          </p:cNvSpPr>
          <p:nvPr>
            <p:ph type="body" idx="1"/>
          </p:nvPr>
        </p:nvSpPr>
        <p:spPr>
          <a:xfrm>
            <a:off x="166255" y="1402773"/>
            <a:ext cx="11696882" cy="5101935"/>
          </a:xfrm>
          <a:prstGeom prst="rect">
            <a:avLst/>
          </a:prstGeom>
          <a:noFill/>
          <a:ln>
            <a:noFill/>
          </a:ln>
        </p:spPr>
        <p:txBody>
          <a:bodyPr spcFirstLastPara="1" wrap="square" lIns="91425" tIns="45700" rIns="91425" bIns="45700" anchor="t" anchorCtr="0">
            <a:noAutofit/>
          </a:bodyPr>
          <a:lstStyle/>
          <a:p>
            <a:pPr marL="0" indent="0">
              <a:spcBef>
                <a:spcPts val="0"/>
              </a:spcBef>
              <a:spcAft>
                <a:spcPts val="1200"/>
              </a:spcAft>
              <a:buSzPts val="2200"/>
              <a:buNone/>
            </a:pPr>
            <a:r>
              <a:rPr lang="en-US" sz="2200" b="1" dirty="0" smtClean="0"/>
              <a:t>Potential Timeline</a:t>
            </a:r>
            <a:endParaRPr lang="en-US" sz="2200" b="1" dirty="0"/>
          </a:p>
          <a:p>
            <a:pPr marL="342900">
              <a:spcBef>
                <a:spcPts val="0"/>
              </a:spcBef>
              <a:spcAft>
                <a:spcPts val="1200"/>
              </a:spcAft>
              <a:buSzPts val="2200"/>
            </a:pPr>
            <a:r>
              <a:rPr lang="en-US" sz="2200" i="1" dirty="0" smtClean="0"/>
              <a:t>March – July</a:t>
            </a:r>
            <a:r>
              <a:rPr lang="en-US" sz="2200" dirty="0" smtClean="0"/>
              <a:t>: initial conversations</a:t>
            </a:r>
          </a:p>
          <a:p>
            <a:pPr marL="342900">
              <a:spcBef>
                <a:spcPts val="0"/>
              </a:spcBef>
              <a:spcAft>
                <a:spcPts val="1200"/>
              </a:spcAft>
              <a:buSzPts val="2200"/>
            </a:pPr>
            <a:r>
              <a:rPr lang="en-US" sz="2200" i="1" dirty="0" smtClean="0"/>
              <a:t>July</a:t>
            </a:r>
            <a:r>
              <a:rPr lang="en-US" sz="2200" dirty="0" smtClean="0"/>
              <a:t>: submit ideas to WGCapD Chair, ideas compiled and shared for discussion focus during the July WGCapD monthly call</a:t>
            </a:r>
            <a:endParaRPr lang="en-US" sz="2200" dirty="0"/>
          </a:p>
          <a:p>
            <a:pPr marL="342900">
              <a:spcBef>
                <a:spcPts val="0"/>
              </a:spcBef>
              <a:spcAft>
                <a:spcPts val="1200"/>
              </a:spcAft>
              <a:buSzPts val="2200"/>
            </a:pPr>
            <a:r>
              <a:rPr lang="en-US" sz="2200" i="1" dirty="0" smtClean="0"/>
              <a:t>July – Aug</a:t>
            </a:r>
            <a:r>
              <a:rPr lang="en-US" sz="2200" dirty="0" smtClean="0"/>
              <a:t>: enlist collaborators, refine ideas</a:t>
            </a:r>
          </a:p>
          <a:p>
            <a:pPr marL="342900">
              <a:spcBef>
                <a:spcPts val="0"/>
              </a:spcBef>
              <a:spcAft>
                <a:spcPts val="1200"/>
              </a:spcAft>
              <a:buSzPts val="2200"/>
            </a:pPr>
            <a:r>
              <a:rPr lang="en-US" sz="2200" i="1" dirty="0" smtClean="0"/>
              <a:t>Late Aug</a:t>
            </a:r>
            <a:r>
              <a:rPr lang="en-US" sz="2200" dirty="0"/>
              <a:t>: submit refined ideas to WGCapD Chair </a:t>
            </a:r>
            <a:r>
              <a:rPr lang="en-US" sz="2200" dirty="0" smtClean="0"/>
              <a:t>and participate in an in-person meeting (WGCapD-10) to discuss and </a:t>
            </a:r>
            <a:r>
              <a:rPr lang="en-US" sz="2200" dirty="0" smtClean="0"/>
              <a:t>finalize</a:t>
            </a:r>
            <a:endParaRPr lang="en-US" sz="2200" dirty="0" smtClean="0"/>
          </a:p>
          <a:p>
            <a:pPr marL="342900">
              <a:spcBef>
                <a:spcPts val="0"/>
              </a:spcBef>
              <a:spcAft>
                <a:spcPts val="1200"/>
              </a:spcAft>
              <a:buSzPts val="2200"/>
            </a:pPr>
            <a:r>
              <a:rPr lang="en-US" sz="2200" i="1" dirty="0" smtClean="0"/>
              <a:t>Sept – Nov</a:t>
            </a:r>
            <a:r>
              <a:rPr lang="en-US" sz="2200" smtClean="0"/>
              <a:t>: </a:t>
            </a:r>
            <a:r>
              <a:rPr lang="en-US" sz="2200" smtClean="0"/>
              <a:t>final </a:t>
            </a:r>
            <a:r>
              <a:rPr lang="en-US" sz="2200" dirty="0" smtClean="0"/>
              <a:t>refinement</a:t>
            </a:r>
          </a:p>
          <a:p>
            <a:pPr marL="342900">
              <a:spcBef>
                <a:spcPts val="0"/>
              </a:spcBef>
              <a:spcAft>
                <a:spcPts val="1200"/>
              </a:spcAft>
              <a:buSzPts val="2200"/>
            </a:pPr>
            <a:r>
              <a:rPr lang="en-US" sz="2200" i="1" dirty="0" smtClean="0"/>
              <a:t>Nov/Dec</a:t>
            </a:r>
            <a:r>
              <a:rPr lang="en-US" sz="2200" dirty="0" smtClean="0"/>
              <a:t>: Submit final list to CEOS CEO</a:t>
            </a:r>
          </a:p>
          <a:p>
            <a:pPr marL="342900">
              <a:spcBef>
                <a:spcPts val="0"/>
              </a:spcBef>
              <a:spcAft>
                <a:spcPts val="1200"/>
              </a:spcAft>
              <a:buSzPts val="2200"/>
            </a:pPr>
            <a:endParaRPr lang="en-US" sz="2200" dirty="0"/>
          </a:p>
          <a:p>
            <a:pPr marL="342900">
              <a:spcBef>
                <a:spcPts val="0"/>
              </a:spcBef>
              <a:spcAft>
                <a:spcPts val="1200"/>
              </a:spcAft>
              <a:buSzPts val="2200"/>
            </a:pPr>
            <a:r>
              <a:rPr lang="en-US" sz="2200" dirty="0" smtClean="0"/>
              <a:t>Thoughts? Ideas?</a:t>
            </a:r>
          </a:p>
        </p:txBody>
      </p:sp>
      <p:sp>
        <p:nvSpPr>
          <p:cNvPr id="82" name="Google Shape;82;p11"/>
          <p:cNvSpPr txBox="1">
            <a:spLocks noGrp="1"/>
          </p:cNvSpPr>
          <p:nvPr>
            <p:ph type="body" idx="2"/>
          </p:nvPr>
        </p:nvSpPr>
        <p:spPr>
          <a:xfrm>
            <a:off x="2220685" y="353887"/>
            <a:ext cx="8325395"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dirty="0" smtClean="0"/>
              <a:t>Next Work Plan Planning Actions</a:t>
            </a:r>
            <a:endParaRPr dirty="0"/>
          </a:p>
        </p:txBody>
      </p:sp>
    </p:spTree>
    <p:extLst>
      <p:ext uri="{BB962C8B-B14F-4D97-AF65-F5344CB8AC3E}">
        <p14:creationId xmlns:p14="http://schemas.microsoft.com/office/powerpoint/2010/main" val="279186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8"/>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2</a:t>
            </a:fld>
            <a:endParaRPr>
              <a:solidFill>
                <a:srgbClr val="1F497D"/>
              </a:solidFill>
            </a:endParaRPr>
          </a:p>
        </p:txBody>
      </p:sp>
      <p:sp>
        <p:nvSpPr>
          <p:cNvPr id="60" name="Google Shape;60;p8"/>
          <p:cNvSpPr txBox="1">
            <a:spLocks noGrp="1"/>
          </p:cNvSpPr>
          <p:nvPr>
            <p:ph type="body" idx="1"/>
          </p:nvPr>
        </p:nvSpPr>
        <p:spPr>
          <a:xfrm>
            <a:off x="105294" y="1402774"/>
            <a:ext cx="5394139" cy="703702"/>
          </a:xfrm>
          <a:prstGeom prst="rect">
            <a:avLst/>
          </a:prstGeom>
          <a:noFill/>
          <a:ln>
            <a:noFill/>
          </a:ln>
        </p:spPr>
        <p:txBody>
          <a:bodyPr spcFirstLastPara="1" wrap="square" lIns="91425" tIns="45700" rIns="91425" bIns="45700" anchor="t" anchorCtr="0">
            <a:noAutofit/>
          </a:bodyPr>
          <a:lstStyle/>
          <a:p>
            <a:pPr marL="244475" lvl="0" indent="-257175" algn="l" rtl="0">
              <a:spcBef>
                <a:spcPts val="0"/>
              </a:spcBef>
              <a:spcAft>
                <a:spcPts val="1200"/>
              </a:spcAft>
              <a:buClr>
                <a:srgbClr val="002569"/>
              </a:buClr>
              <a:buSzPts val="2200"/>
              <a:buChar char="•"/>
            </a:pPr>
            <a:r>
              <a:rPr lang="en-US" dirty="0" smtClean="0"/>
              <a:t>CEOS work planning - takes place annually to create a new three year work plan</a:t>
            </a:r>
            <a:endParaRPr sz="1600" i="1" dirty="0"/>
          </a:p>
        </p:txBody>
      </p:sp>
      <p:sp>
        <p:nvSpPr>
          <p:cNvPr id="61" name="Google Shape;61;p8"/>
          <p:cNvSpPr txBox="1">
            <a:spLocks noGrp="1"/>
          </p:cNvSpPr>
          <p:nvPr>
            <p:ph type="body" idx="2"/>
          </p:nvPr>
        </p:nvSpPr>
        <p:spPr>
          <a:xfrm>
            <a:off x="2220673" y="353875"/>
            <a:ext cx="78603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dirty="0" smtClean="0"/>
              <a:t>CEOS Work Planning </a:t>
            </a:r>
            <a:endParaRPr dirty="0"/>
          </a:p>
        </p:txBody>
      </p:sp>
      <p:grpSp>
        <p:nvGrpSpPr>
          <p:cNvPr id="2" name="Group 1"/>
          <p:cNvGrpSpPr/>
          <p:nvPr/>
        </p:nvGrpSpPr>
        <p:grpSpPr>
          <a:xfrm>
            <a:off x="3288838" y="1124409"/>
            <a:ext cx="9302290" cy="5504994"/>
            <a:chOff x="1569766" y="1172916"/>
            <a:chExt cx="9302290" cy="5504994"/>
          </a:xfrm>
        </p:grpSpPr>
        <p:grpSp>
          <p:nvGrpSpPr>
            <p:cNvPr id="5" name="Group 4"/>
            <p:cNvGrpSpPr/>
            <p:nvPr/>
          </p:nvGrpSpPr>
          <p:grpSpPr>
            <a:xfrm>
              <a:off x="2429787" y="1172916"/>
              <a:ext cx="6269324" cy="5472000"/>
              <a:chOff x="905787" y="1172916"/>
              <a:chExt cx="6269324" cy="5472000"/>
            </a:xfrm>
          </p:grpSpPr>
          <p:sp>
            <p:nvSpPr>
              <p:cNvPr id="6" name="Content Placeholder 1"/>
              <p:cNvSpPr txBox="1">
                <a:spLocks/>
              </p:cNvSpPr>
              <p:nvPr/>
            </p:nvSpPr>
            <p:spPr>
              <a:xfrm rot="17203494">
                <a:off x="512902" y="2541884"/>
                <a:ext cx="1754735" cy="968966"/>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spcBef>
                    <a:spcPts val="0"/>
                  </a:spcBef>
                  <a:buNone/>
                </a:pPr>
                <a:r>
                  <a:rPr lang="en-AU" sz="2400" b="1" dirty="0">
                    <a:solidFill>
                      <a:schemeClr val="accent6">
                        <a:lumMod val="75000"/>
                      </a:schemeClr>
                    </a:solidFill>
                    <a:latin typeface="Calibri" charset="0"/>
                    <a:ea typeface="Calibri" charset="0"/>
                    <a:cs typeface="Calibri" charset="0"/>
                  </a:rPr>
                  <a:t>Deliverable</a:t>
                </a:r>
              </a:p>
              <a:p>
                <a:pPr marL="0" indent="0">
                  <a:spcBef>
                    <a:spcPts val="0"/>
                  </a:spcBef>
                  <a:buNone/>
                </a:pPr>
                <a:r>
                  <a:rPr lang="en-AU" sz="2400" b="1" dirty="0">
                    <a:solidFill>
                      <a:schemeClr val="accent6">
                        <a:lumMod val="75000"/>
                      </a:schemeClr>
                    </a:solidFill>
                    <a:latin typeface="Calibri" charset="0"/>
                    <a:ea typeface="Calibri" charset="0"/>
                    <a:cs typeface="Calibri" charset="0"/>
                  </a:rPr>
                  <a:t>Updates</a:t>
                </a:r>
              </a:p>
              <a:p>
                <a:pPr marL="0" indent="0">
                  <a:spcBef>
                    <a:spcPts val="0"/>
                  </a:spcBef>
                  <a:buNone/>
                </a:pPr>
                <a:endParaRPr lang="en-AU" sz="2400" b="1" dirty="0">
                  <a:solidFill>
                    <a:schemeClr val="accent6">
                      <a:lumMod val="75000"/>
                    </a:schemeClr>
                  </a:solidFill>
                  <a:latin typeface="Calibri" charset="0"/>
                  <a:ea typeface="Calibri" charset="0"/>
                  <a:cs typeface="Calibri" charset="0"/>
                </a:endParaRPr>
              </a:p>
            </p:txBody>
          </p:sp>
          <p:sp>
            <p:nvSpPr>
              <p:cNvPr id="7" name="Arc 6"/>
              <p:cNvSpPr>
                <a:spLocks noChangeAspect="1"/>
              </p:cNvSpPr>
              <p:nvPr/>
            </p:nvSpPr>
            <p:spPr>
              <a:xfrm rot="7973980">
                <a:off x="1703111" y="1172916"/>
                <a:ext cx="5472000" cy="5472000"/>
              </a:xfrm>
              <a:prstGeom prst="arc">
                <a:avLst>
                  <a:gd name="adj1" fmla="val 2815808"/>
                  <a:gd name="adj2" fmla="val 5209401"/>
                </a:avLst>
              </a:prstGeom>
              <a:ln w="114300">
                <a:solidFill>
                  <a:schemeClr val="accent6">
                    <a:lumMod val="75000"/>
                  </a:schemeClr>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ot="0" spcFirstLastPara="1" vertOverflow="overflow" horzOverflow="overflow" vert="horz" wrap="square" lIns="91439" tIns="45719" rIns="91439" bIns="45719" numCol="1" spcCol="38100" rtlCol="0" anchor="t">
                <a:noAutofit/>
              </a:bodyPr>
              <a:lstStyle/>
              <a:p>
                <a:pPr latinLnBrk="1" hangingPunct="0"/>
                <a:endParaRPr lang="en-GB">
                  <a:solidFill>
                    <a:srgbClr val="000000"/>
                  </a:solidFill>
                </a:endParaRPr>
              </a:p>
            </p:txBody>
          </p:sp>
        </p:grpSp>
        <p:sp>
          <p:nvSpPr>
            <p:cNvPr id="8" name="Content Placeholder 1"/>
            <p:cNvSpPr txBox="1">
              <a:spLocks/>
            </p:cNvSpPr>
            <p:nvPr/>
          </p:nvSpPr>
          <p:spPr>
            <a:xfrm rot="20815872">
              <a:off x="6033414" y="5795434"/>
              <a:ext cx="1371600" cy="533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AU" sz="2000" dirty="0" smtClean="0">
                  <a:solidFill>
                    <a:schemeClr val="bg2">
                      <a:lumMod val="75000"/>
                    </a:schemeClr>
                  </a:solidFill>
                  <a:latin typeface="Calibri" charset="0"/>
                  <a:ea typeface="Calibri" charset="0"/>
                  <a:cs typeface="Calibri" charset="0"/>
                </a:rPr>
                <a:t>January</a:t>
              </a:r>
              <a:endParaRPr lang="en-AU" dirty="0" smtClean="0">
                <a:solidFill>
                  <a:schemeClr val="bg2">
                    <a:lumMod val="75000"/>
                  </a:schemeClr>
                </a:solidFill>
                <a:latin typeface="Calibri" charset="0"/>
                <a:ea typeface="Calibri" charset="0"/>
                <a:cs typeface="Calibri" charset="0"/>
              </a:endParaRPr>
            </a:p>
            <a:p>
              <a:endParaRPr lang="en-AU" sz="1600" dirty="0">
                <a:latin typeface="Calibri" charset="0"/>
                <a:ea typeface="Calibri" charset="0"/>
                <a:cs typeface="Calibri" charset="0"/>
              </a:endParaRPr>
            </a:p>
          </p:txBody>
        </p:sp>
        <p:grpSp>
          <p:nvGrpSpPr>
            <p:cNvPr id="9" name="Group 8"/>
            <p:cNvGrpSpPr/>
            <p:nvPr/>
          </p:nvGrpSpPr>
          <p:grpSpPr>
            <a:xfrm>
              <a:off x="3442126" y="1424401"/>
              <a:ext cx="5004000" cy="4938839"/>
              <a:chOff x="2115406" y="1424400"/>
              <a:chExt cx="5004000" cy="4938839"/>
            </a:xfrm>
          </p:grpSpPr>
          <p:sp>
            <p:nvSpPr>
              <p:cNvPr id="10" name="Arc 9"/>
              <p:cNvSpPr/>
              <p:nvPr/>
            </p:nvSpPr>
            <p:spPr>
              <a:xfrm>
                <a:off x="2213484" y="1460916"/>
                <a:ext cx="4896000" cy="4896000"/>
              </a:xfrm>
              <a:prstGeom prst="arc">
                <a:avLst>
                  <a:gd name="adj1" fmla="val 16200000"/>
                  <a:gd name="adj2" fmla="val 16183746"/>
                </a:avLst>
              </a:prstGeom>
              <a:ln w="114300">
                <a:solidFill>
                  <a:schemeClr val="accent3"/>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ot="0" spcFirstLastPara="1" vertOverflow="overflow" horzOverflow="overflow" vert="horz" wrap="square" lIns="91439" tIns="45719" rIns="91439" bIns="45719" numCol="1" spcCol="38100" rtlCol="0" anchor="t">
                <a:noAutofit/>
              </a:bodyPr>
              <a:lstStyle/>
              <a:p>
                <a:pPr latinLnBrk="1" hangingPunct="0"/>
                <a:endParaRPr lang="en-GB">
                  <a:solidFill>
                    <a:srgbClr val="000000"/>
                  </a:solidFill>
                </a:endParaRPr>
              </a:p>
            </p:txBody>
          </p:sp>
          <p:grpSp>
            <p:nvGrpSpPr>
              <p:cNvPr id="11" name="Group 10"/>
              <p:cNvGrpSpPr/>
              <p:nvPr/>
            </p:nvGrpSpPr>
            <p:grpSpPr>
              <a:xfrm>
                <a:off x="2115406" y="1424400"/>
                <a:ext cx="5004000" cy="4938839"/>
                <a:chOff x="2115406" y="1424400"/>
                <a:chExt cx="5004000" cy="4938839"/>
              </a:xfrm>
            </p:grpSpPr>
            <p:cxnSp>
              <p:nvCxnSpPr>
                <p:cNvPr id="12" name="Straight Connector 11"/>
                <p:cNvCxnSpPr/>
                <p:nvPr/>
              </p:nvCxnSpPr>
              <p:spPr>
                <a:xfrm>
                  <a:off x="2115406" y="3886200"/>
                  <a:ext cx="5004000" cy="0"/>
                </a:xfrm>
                <a:prstGeom prst="line">
                  <a:avLst/>
                </a:prstGeom>
                <a:noFill/>
                <a:ln w="25400" cap="flat">
                  <a:solidFill>
                    <a:srgbClr val="FF9A00">
                      <a:alpha val="57000"/>
                    </a:srgbClr>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3" name="Straight Connector 12"/>
                <p:cNvCxnSpPr/>
                <p:nvPr/>
              </p:nvCxnSpPr>
              <p:spPr>
                <a:xfrm rot="5400000">
                  <a:off x="2200200" y="3872400"/>
                  <a:ext cx="4896000" cy="0"/>
                </a:xfrm>
                <a:prstGeom prst="line">
                  <a:avLst/>
                </a:prstGeom>
                <a:noFill/>
                <a:ln w="25400" cap="flat">
                  <a:solidFill>
                    <a:srgbClr val="FF9A00">
                      <a:alpha val="57000"/>
                    </a:srgbClr>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 name="Straight Connector 13"/>
                <p:cNvCxnSpPr/>
                <p:nvPr/>
              </p:nvCxnSpPr>
              <p:spPr>
                <a:xfrm rot="1800000">
                  <a:off x="2230353" y="3864000"/>
                  <a:ext cx="4788000" cy="0"/>
                </a:xfrm>
                <a:prstGeom prst="line">
                  <a:avLst/>
                </a:prstGeom>
                <a:noFill/>
                <a:ln w="25400" cap="flat">
                  <a:solidFill>
                    <a:srgbClr val="FF9A00">
                      <a:alpha val="57000"/>
                    </a:srgbClr>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5" name="Straight Connector 14"/>
                <p:cNvCxnSpPr/>
                <p:nvPr/>
              </p:nvCxnSpPr>
              <p:spPr>
                <a:xfrm rot="3600000">
                  <a:off x="2209690" y="3854746"/>
                  <a:ext cx="4824000" cy="0"/>
                </a:xfrm>
                <a:prstGeom prst="line">
                  <a:avLst/>
                </a:prstGeom>
                <a:noFill/>
                <a:ln w="25400" cap="flat">
                  <a:solidFill>
                    <a:srgbClr val="FF9A00">
                      <a:alpha val="57000"/>
                    </a:srgbClr>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6" name="Straight Connector 15"/>
                <p:cNvCxnSpPr/>
                <p:nvPr/>
              </p:nvCxnSpPr>
              <p:spPr>
                <a:xfrm rot="7200000">
                  <a:off x="2182690" y="3933239"/>
                  <a:ext cx="4860000" cy="0"/>
                </a:xfrm>
                <a:prstGeom prst="line">
                  <a:avLst/>
                </a:prstGeom>
                <a:noFill/>
                <a:ln w="25400" cap="flat">
                  <a:solidFill>
                    <a:srgbClr val="FF9A00">
                      <a:alpha val="57000"/>
                    </a:srgbClr>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7" name="Straight Connector 16"/>
                <p:cNvCxnSpPr/>
                <p:nvPr/>
              </p:nvCxnSpPr>
              <p:spPr>
                <a:xfrm rot="9000000">
                  <a:off x="2219723" y="3873000"/>
                  <a:ext cx="4824000" cy="0"/>
                </a:xfrm>
                <a:prstGeom prst="line">
                  <a:avLst/>
                </a:prstGeom>
                <a:noFill/>
                <a:ln w="25400" cap="flat">
                  <a:solidFill>
                    <a:srgbClr val="FF9A00">
                      <a:alpha val="57000"/>
                    </a:srgbClr>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sp>
          <p:nvSpPr>
            <p:cNvPr id="18" name="Content Placeholder 1"/>
            <p:cNvSpPr txBox="1">
              <a:spLocks/>
            </p:cNvSpPr>
            <p:nvPr/>
          </p:nvSpPr>
          <p:spPr>
            <a:xfrm rot="18852440">
              <a:off x="6942254" y="5135255"/>
              <a:ext cx="1371600"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AU" dirty="0">
                  <a:latin typeface="Calibri" charset="0"/>
                  <a:ea typeface="Calibri" charset="0"/>
                  <a:cs typeface="Calibri" charset="0"/>
                </a:rPr>
                <a:t>February</a:t>
              </a:r>
            </a:p>
            <a:p>
              <a:pPr marL="0" indent="0">
                <a:buNone/>
              </a:pPr>
              <a:endParaRPr lang="en-AU" sz="1600" dirty="0">
                <a:latin typeface="Calibri" charset="0"/>
                <a:ea typeface="Calibri" charset="0"/>
                <a:cs typeface="Calibri" charset="0"/>
              </a:endParaRPr>
            </a:p>
          </p:txBody>
        </p:sp>
        <p:sp>
          <p:nvSpPr>
            <p:cNvPr id="19" name="Content Placeholder 1"/>
            <p:cNvSpPr txBox="1">
              <a:spLocks/>
            </p:cNvSpPr>
            <p:nvPr/>
          </p:nvSpPr>
          <p:spPr>
            <a:xfrm rot="17414780">
              <a:off x="7548988" y="3908779"/>
              <a:ext cx="1371600"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AU" dirty="0">
                  <a:latin typeface="Calibri" charset="0"/>
                  <a:ea typeface="Calibri" charset="0"/>
                  <a:cs typeface="Calibri" charset="0"/>
                </a:rPr>
                <a:t>March</a:t>
              </a:r>
            </a:p>
            <a:p>
              <a:pPr marL="0" indent="0">
                <a:buNone/>
              </a:pPr>
              <a:endParaRPr lang="en-AU" sz="1600" dirty="0">
                <a:latin typeface="Calibri" charset="0"/>
                <a:ea typeface="Calibri" charset="0"/>
                <a:cs typeface="Calibri" charset="0"/>
              </a:endParaRPr>
            </a:p>
          </p:txBody>
        </p:sp>
        <p:sp>
          <p:nvSpPr>
            <p:cNvPr id="20" name="Content Placeholder 1"/>
            <p:cNvSpPr txBox="1">
              <a:spLocks/>
            </p:cNvSpPr>
            <p:nvPr/>
          </p:nvSpPr>
          <p:spPr>
            <a:xfrm rot="4384115">
              <a:off x="7733738" y="3218230"/>
              <a:ext cx="791872"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AU" dirty="0">
                  <a:latin typeface="Calibri" charset="0"/>
                  <a:ea typeface="Calibri" charset="0"/>
                  <a:cs typeface="Calibri" charset="0"/>
                </a:rPr>
                <a:t>April</a:t>
              </a:r>
            </a:p>
            <a:p>
              <a:pPr marL="0" indent="0">
                <a:buNone/>
              </a:pPr>
              <a:endParaRPr lang="en-AU" sz="1600" dirty="0">
                <a:latin typeface="Calibri" charset="0"/>
                <a:ea typeface="Calibri" charset="0"/>
                <a:cs typeface="Calibri" charset="0"/>
              </a:endParaRPr>
            </a:p>
          </p:txBody>
        </p:sp>
        <p:sp>
          <p:nvSpPr>
            <p:cNvPr id="21" name="Content Placeholder 1"/>
            <p:cNvSpPr txBox="1">
              <a:spLocks/>
            </p:cNvSpPr>
            <p:nvPr/>
          </p:nvSpPr>
          <p:spPr>
            <a:xfrm rot="2533477">
              <a:off x="7156964" y="2059825"/>
              <a:ext cx="666714"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AU" dirty="0">
                  <a:latin typeface="Calibri" charset="0"/>
                  <a:ea typeface="Calibri" charset="0"/>
                  <a:cs typeface="Calibri" charset="0"/>
                </a:rPr>
                <a:t>May</a:t>
              </a:r>
              <a:endParaRPr lang="en-AU" sz="1600" dirty="0">
                <a:latin typeface="Calibri" charset="0"/>
                <a:ea typeface="Calibri" charset="0"/>
                <a:cs typeface="Calibri" charset="0"/>
              </a:endParaRPr>
            </a:p>
          </p:txBody>
        </p:sp>
        <p:sp>
          <p:nvSpPr>
            <p:cNvPr id="22" name="Content Placeholder 1"/>
            <p:cNvSpPr txBox="1">
              <a:spLocks/>
            </p:cNvSpPr>
            <p:nvPr/>
          </p:nvSpPr>
          <p:spPr>
            <a:xfrm rot="963985">
              <a:off x="6184866" y="1542292"/>
              <a:ext cx="758141"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AU" dirty="0">
                  <a:latin typeface="Calibri" charset="0"/>
                  <a:ea typeface="Calibri" charset="0"/>
                  <a:cs typeface="Calibri" charset="0"/>
                </a:rPr>
                <a:t>June</a:t>
              </a:r>
            </a:p>
            <a:p>
              <a:pPr marL="0" indent="0">
                <a:buNone/>
              </a:pPr>
              <a:endParaRPr lang="en-AU" sz="1600" dirty="0">
                <a:latin typeface="Calibri" charset="0"/>
                <a:ea typeface="Calibri" charset="0"/>
                <a:cs typeface="Calibri" charset="0"/>
              </a:endParaRPr>
            </a:p>
          </p:txBody>
        </p:sp>
        <p:sp>
          <p:nvSpPr>
            <p:cNvPr id="23" name="Content Placeholder 1"/>
            <p:cNvSpPr txBox="1">
              <a:spLocks/>
            </p:cNvSpPr>
            <p:nvPr/>
          </p:nvSpPr>
          <p:spPr>
            <a:xfrm rot="20423997">
              <a:off x="5088312" y="1544267"/>
              <a:ext cx="758141"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AU" dirty="0">
                  <a:latin typeface="Calibri" charset="0"/>
                  <a:ea typeface="Calibri" charset="0"/>
                  <a:cs typeface="Calibri" charset="0"/>
                </a:rPr>
                <a:t>July</a:t>
              </a:r>
            </a:p>
            <a:p>
              <a:pPr marL="0" indent="0">
                <a:buNone/>
              </a:pPr>
              <a:endParaRPr lang="en-AU" sz="1600" dirty="0">
                <a:latin typeface="Calibri" charset="0"/>
                <a:ea typeface="Calibri" charset="0"/>
                <a:cs typeface="Calibri" charset="0"/>
              </a:endParaRPr>
            </a:p>
          </p:txBody>
        </p:sp>
        <p:sp>
          <p:nvSpPr>
            <p:cNvPr id="24" name="Content Placeholder 1"/>
            <p:cNvSpPr txBox="1">
              <a:spLocks/>
            </p:cNvSpPr>
            <p:nvPr/>
          </p:nvSpPr>
          <p:spPr>
            <a:xfrm rot="18919172">
              <a:off x="4003920" y="2082863"/>
              <a:ext cx="952528"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AU" dirty="0">
                  <a:latin typeface="Calibri" charset="0"/>
                  <a:ea typeface="Calibri" charset="0"/>
                  <a:cs typeface="Calibri" charset="0"/>
                </a:rPr>
                <a:t>August</a:t>
              </a:r>
            </a:p>
            <a:p>
              <a:pPr marL="0" indent="0">
                <a:buNone/>
              </a:pPr>
              <a:endParaRPr lang="en-AU" sz="1600" dirty="0">
                <a:latin typeface="Calibri" charset="0"/>
                <a:ea typeface="Calibri" charset="0"/>
                <a:cs typeface="Calibri" charset="0"/>
              </a:endParaRPr>
            </a:p>
          </p:txBody>
        </p:sp>
        <p:sp>
          <p:nvSpPr>
            <p:cNvPr id="25" name="Content Placeholder 1"/>
            <p:cNvSpPr txBox="1">
              <a:spLocks/>
            </p:cNvSpPr>
            <p:nvPr/>
          </p:nvSpPr>
          <p:spPr>
            <a:xfrm rot="17409751">
              <a:off x="3223576" y="3058951"/>
              <a:ext cx="1346046"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AU" dirty="0">
                  <a:latin typeface="Calibri" charset="0"/>
                  <a:ea typeface="Calibri" charset="0"/>
                  <a:cs typeface="Calibri" charset="0"/>
                </a:rPr>
                <a:t>September</a:t>
              </a:r>
            </a:p>
            <a:p>
              <a:pPr marL="0" indent="0">
                <a:buNone/>
              </a:pPr>
              <a:endParaRPr lang="en-AU" sz="1600" dirty="0">
                <a:latin typeface="Calibri" charset="0"/>
                <a:ea typeface="Calibri" charset="0"/>
                <a:cs typeface="Calibri" charset="0"/>
              </a:endParaRPr>
            </a:p>
          </p:txBody>
        </p:sp>
        <p:sp>
          <p:nvSpPr>
            <p:cNvPr id="26" name="Content Placeholder 1"/>
            <p:cNvSpPr txBox="1">
              <a:spLocks/>
            </p:cNvSpPr>
            <p:nvPr/>
          </p:nvSpPr>
          <p:spPr>
            <a:xfrm rot="4368859">
              <a:off x="3148442" y="4416173"/>
              <a:ext cx="1346046"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AU" dirty="0">
                  <a:latin typeface="Calibri" charset="0"/>
                  <a:ea typeface="Calibri" charset="0"/>
                  <a:cs typeface="Calibri" charset="0"/>
                </a:rPr>
                <a:t>October</a:t>
              </a:r>
            </a:p>
            <a:p>
              <a:pPr marL="0" indent="0">
                <a:buNone/>
              </a:pPr>
              <a:endParaRPr lang="en-AU" sz="1600" dirty="0">
                <a:latin typeface="Calibri" charset="0"/>
                <a:ea typeface="Calibri" charset="0"/>
                <a:cs typeface="Calibri" charset="0"/>
              </a:endParaRPr>
            </a:p>
          </p:txBody>
        </p:sp>
        <p:sp>
          <p:nvSpPr>
            <p:cNvPr id="27" name="Content Placeholder 1"/>
            <p:cNvSpPr txBox="1">
              <a:spLocks/>
            </p:cNvSpPr>
            <p:nvPr/>
          </p:nvSpPr>
          <p:spPr>
            <a:xfrm rot="2399681">
              <a:off x="3739406" y="5268617"/>
              <a:ext cx="1346046"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AU" dirty="0">
                  <a:latin typeface="Calibri" charset="0"/>
                  <a:ea typeface="Calibri" charset="0"/>
                  <a:cs typeface="Calibri" charset="0"/>
                </a:rPr>
                <a:t>November</a:t>
              </a:r>
            </a:p>
          </p:txBody>
        </p:sp>
        <p:sp>
          <p:nvSpPr>
            <p:cNvPr id="28" name="Content Placeholder 1"/>
            <p:cNvSpPr txBox="1">
              <a:spLocks/>
            </p:cNvSpPr>
            <p:nvPr/>
          </p:nvSpPr>
          <p:spPr>
            <a:xfrm rot="800160">
              <a:off x="4780895" y="5829881"/>
              <a:ext cx="1346046" cy="5334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AU" dirty="0">
                  <a:latin typeface="Calibri" charset="0"/>
                  <a:ea typeface="Calibri" charset="0"/>
                  <a:cs typeface="Calibri" charset="0"/>
                </a:rPr>
                <a:t>December</a:t>
              </a:r>
            </a:p>
            <a:p>
              <a:pPr marL="0" indent="0">
                <a:buNone/>
              </a:pPr>
              <a:endParaRPr lang="en-AU" sz="1600" dirty="0">
                <a:latin typeface="Calibri" charset="0"/>
                <a:ea typeface="Calibri" charset="0"/>
                <a:cs typeface="Calibri" charset="0"/>
              </a:endParaRPr>
            </a:p>
          </p:txBody>
        </p:sp>
        <p:sp>
          <p:nvSpPr>
            <p:cNvPr id="29" name="Content Placeholder 1"/>
            <p:cNvSpPr txBox="1">
              <a:spLocks/>
            </p:cNvSpPr>
            <p:nvPr/>
          </p:nvSpPr>
          <p:spPr>
            <a:xfrm rot="439333">
              <a:off x="8768883" y="4003234"/>
              <a:ext cx="1090736" cy="6858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endParaRPr lang="en-AU" sz="1800" dirty="0">
                <a:solidFill>
                  <a:schemeClr val="accent6">
                    <a:lumMod val="75000"/>
                  </a:schemeClr>
                </a:solidFill>
                <a:latin typeface="Calibri" charset="0"/>
                <a:ea typeface="Calibri" charset="0"/>
                <a:cs typeface="Calibri" charset="0"/>
              </a:endParaRPr>
            </a:p>
          </p:txBody>
        </p:sp>
        <p:grpSp>
          <p:nvGrpSpPr>
            <p:cNvPr id="30" name="Group 29"/>
            <p:cNvGrpSpPr/>
            <p:nvPr/>
          </p:nvGrpSpPr>
          <p:grpSpPr>
            <a:xfrm>
              <a:off x="3245911" y="1205910"/>
              <a:ext cx="7229498" cy="5472000"/>
              <a:chOff x="1919191" y="1205909"/>
              <a:chExt cx="7229498" cy="5472000"/>
            </a:xfrm>
          </p:grpSpPr>
          <p:sp>
            <p:nvSpPr>
              <p:cNvPr id="31" name="Arc 30"/>
              <p:cNvSpPr>
                <a:spLocks noChangeAspect="1"/>
              </p:cNvSpPr>
              <p:nvPr/>
            </p:nvSpPr>
            <p:spPr>
              <a:xfrm rot="12948272">
                <a:off x="1919191" y="1205909"/>
                <a:ext cx="5472000" cy="5472000"/>
              </a:xfrm>
              <a:prstGeom prst="arc">
                <a:avLst>
                  <a:gd name="adj1" fmla="val 9538152"/>
                  <a:gd name="adj2" fmla="val 16940065"/>
                </a:avLst>
              </a:prstGeom>
              <a:ln w="114300">
                <a:solidFill>
                  <a:schemeClr val="accent6">
                    <a:lumMod val="75000"/>
                  </a:schemeClr>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ot="0" spcFirstLastPara="1" vertOverflow="overflow" horzOverflow="overflow" vert="horz" wrap="square" lIns="91439" tIns="45719" rIns="91439" bIns="45719" numCol="1" spcCol="38100" rtlCol="0" anchor="t">
                <a:noAutofit/>
              </a:bodyPr>
              <a:lstStyle/>
              <a:p>
                <a:pPr latinLnBrk="1" hangingPunct="0"/>
                <a:endParaRPr lang="en-GB">
                  <a:solidFill>
                    <a:srgbClr val="000000"/>
                  </a:solidFill>
                </a:endParaRPr>
              </a:p>
            </p:txBody>
          </p:sp>
          <p:sp>
            <p:nvSpPr>
              <p:cNvPr id="32" name="Content Placeholder 1"/>
              <p:cNvSpPr txBox="1">
                <a:spLocks/>
              </p:cNvSpPr>
              <p:nvPr/>
            </p:nvSpPr>
            <p:spPr>
              <a:xfrm>
                <a:off x="7100486" y="5431614"/>
                <a:ext cx="2048203" cy="392255"/>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AU" sz="2400" b="1" dirty="0">
                    <a:solidFill>
                      <a:schemeClr val="accent6">
                        <a:lumMod val="75000"/>
                      </a:schemeClr>
                    </a:solidFill>
                    <a:latin typeface="Calibri" charset="0"/>
                    <a:ea typeface="Calibri" charset="0"/>
                    <a:cs typeface="Calibri" charset="0"/>
                  </a:rPr>
                  <a:t>Work Plan development</a:t>
                </a:r>
                <a:endParaRPr lang="en-AU" sz="1100" dirty="0">
                  <a:solidFill>
                    <a:schemeClr val="accent6">
                      <a:lumMod val="75000"/>
                    </a:schemeClr>
                  </a:solidFill>
                  <a:latin typeface="Calibri" charset="0"/>
                  <a:ea typeface="Calibri" charset="0"/>
                  <a:cs typeface="Calibri" charset="0"/>
                </a:endParaRPr>
              </a:p>
            </p:txBody>
          </p:sp>
        </p:grpSp>
        <p:grpSp>
          <p:nvGrpSpPr>
            <p:cNvPr id="33" name="Group 32"/>
            <p:cNvGrpSpPr/>
            <p:nvPr/>
          </p:nvGrpSpPr>
          <p:grpSpPr>
            <a:xfrm>
              <a:off x="2635680" y="1328278"/>
              <a:ext cx="5942908" cy="5184000"/>
              <a:chOff x="1308960" y="1328278"/>
              <a:chExt cx="5942908" cy="5184000"/>
            </a:xfrm>
          </p:grpSpPr>
          <p:sp>
            <p:nvSpPr>
              <p:cNvPr id="34" name="Arc 33"/>
              <p:cNvSpPr>
                <a:spLocks noChangeAspect="1"/>
              </p:cNvSpPr>
              <p:nvPr/>
            </p:nvSpPr>
            <p:spPr>
              <a:xfrm rot="14069384">
                <a:off x="2067868" y="1328278"/>
                <a:ext cx="5184000" cy="5184000"/>
              </a:xfrm>
              <a:prstGeom prst="arc">
                <a:avLst>
                  <a:gd name="adj1" fmla="val 17120359"/>
                  <a:gd name="adj2" fmla="val 17412613"/>
                </a:avLst>
              </a:prstGeom>
              <a:ln w="114300">
                <a:solidFill>
                  <a:schemeClr val="tx2"/>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ot="0" spcFirstLastPara="1" vertOverflow="overflow" horzOverflow="overflow" vert="horz" wrap="square" lIns="91439" tIns="45719" rIns="91439" bIns="45719" numCol="1" spcCol="38100" rtlCol="0" anchor="t">
                <a:noAutofit/>
              </a:bodyPr>
              <a:lstStyle/>
              <a:p>
                <a:pPr latinLnBrk="1" hangingPunct="0"/>
                <a:endParaRPr lang="en-GB">
                  <a:solidFill>
                    <a:srgbClr val="000000"/>
                  </a:solidFill>
                </a:endParaRPr>
              </a:p>
            </p:txBody>
          </p:sp>
          <p:sp>
            <p:nvSpPr>
              <p:cNvPr id="35" name="Content Placeholder 1"/>
              <p:cNvSpPr txBox="1">
                <a:spLocks/>
              </p:cNvSpPr>
              <p:nvPr/>
            </p:nvSpPr>
            <p:spPr>
              <a:xfrm>
                <a:off x="1308960" y="4648200"/>
                <a:ext cx="2241120" cy="607845"/>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spcBef>
                    <a:spcPts val="0"/>
                  </a:spcBef>
                  <a:buNone/>
                </a:pPr>
                <a:r>
                  <a:rPr lang="en-AU" sz="2400" b="1" dirty="0">
                    <a:solidFill>
                      <a:schemeClr val="tx1"/>
                    </a:solidFill>
                    <a:latin typeface="Calibri" charset="0"/>
                    <a:ea typeface="Calibri" charset="0"/>
                    <a:cs typeface="Calibri" charset="0"/>
                  </a:rPr>
                  <a:t>CEOS </a:t>
                </a:r>
              </a:p>
              <a:p>
                <a:pPr marL="0" indent="0">
                  <a:spcBef>
                    <a:spcPts val="0"/>
                  </a:spcBef>
                  <a:buNone/>
                </a:pPr>
                <a:r>
                  <a:rPr lang="en-AU" sz="2400" b="1" dirty="0">
                    <a:solidFill>
                      <a:schemeClr val="tx1"/>
                    </a:solidFill>
                    <a:latin typeface="Calibri" charset="0"/>
                    <a:ea typeface="Calibri" charset="0"/>
                    <a:cs typeface="Calibri" charset="0"/>
                  </a:rPr>
                  <a:t>Plenary</a:t>
                </a:r>
                <a:endParaRPr lang="en-AU" sz="1200" dirty="0">
                  <a:solidFill>
                    <a:schemeClr val="tx1"/>
                  </a:solidFill>
                  <a:latin typeface="Calibri" charset="0"/>
                  <a:ea typeface="Calibri" charset="0"/>
                  <a:cs typeface="Calibri" charset="0"/>
                </a:endParaRPr>
              </a:p>
            </p:txBody>
          </p:sp>
        </p:grpSp>
        <p:grpSp>
          <p:nvGrpSpPr>
            <p:cNvPr id="36" name="Group 35"/>
            <p:cNvGrpSpPr/>
            <p:nvPr/>
          </p:nvGrpSpPr>
          <p:grpSpPr>
            <a:xfrm>
              <a:off x="3056647" y="1314553"/>
              <a:ext cx="5530627" cy="5184000"/>
              <a:chOff x="1729926" y="1314553"/>
              <a:chExt cx="5530627" cy="5184000"/>
            </a:xfrm>
          </p:grpSpPr>
          <p:sp>
            <p:nvSpPr>
              <p:cNvPr id="37" name="Arc 36"/>
              <p:cNvSpPr>
                <a:spLocks noChangeAspect="1"/>
              </p:cNvSpPr>
              <p:nvPr/>
            </p:nvSpPr>
            <p:spPr>
              <a:xfrm rot="17344918">
                <a:off x="2076553" y="1314553"/>
                <a:ext cx="5184000" cy="5184000"/>
              </a:xfrm>
              <a:prstGeom prst="arc">
                <a:avLst>
                  <a:gd name="adj1" fmla="val 16200000"/>
                  <a:gd name="adj2" fmla="val 16494824"/>
                </a:avLst>
              </a:prstGeom>
              <a:ln w="114300">
                <a:solidFill>
                  <a:schemeClr val="tx2"/>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ot="0" spcFirstLastPara="1" vertOverflow="overflow" horzOverflow="overflow" vert="horz" wrap="square" lIns="91439" tIns="45719" rIns="91439" bIns="45719" numCol="1" spcCol="38100" rtlCol="0" anchor="t">
                <a:noAutofit/>
              </a:bodyPr>
              <a:lstStyle/>
              <a:p>
                <a:pPr latinLnBrk="1" hangingPunct="0"/>
                <a:endParaRPr lang="en-GB">
                  <a:solidFill>
                    <a:srgbClr val="000000"/>
                  </a:solidFill>
                </a:endParaRPr>
              </a:p>
            </p:txBody>
          </p:sp>
          <p:sp>
            <p:nvSpPr>
              <p:cNvPr id="38" name="Content Placeholder 1"/>
              <p:cNvSpPr txBox="1">
                <a:spLocks/>
              </p:cNvSpPr>
              <p:nvPr/>
            </p:nvSpPr>
            <p:spPr>
              <a:xfrm>
                <a:off x="1729926" y="2195973"/>
                <a:ext cx="2241120" cy="587967"/>
              </a:xfrm>
              <a:prstGeom prst="rect">
                <a:avLst/>
              </a:prstGeom>
            </p:spPr>
            <p:txBody>
              <a:bodyPr/>
              <a:lstStyle>
                <a:lvl1pPr marL="0" indent="0" algn="l" defTabSz="914400">
                  <a:spcBef>
                    <a:spcPts val="0"/>
                  </a:spcBef>
                  <a:buSzPct val="100000"/>
                  <a:buFont typeface="Arial"/>
                  <a:buNone/>
                  <a:defRPr sz="2400" b="1">
                    <a:latin typeface="Calibri" charset="0"/>
                    <a:ea typeface="Calibri" charset="0"/>
                    <a:cs typeface="Calibri" charset="0"/>
                  </a:defRPr>
                </a:lvl1pPr>
                <a:lvl2pPr marL="768927" indent="-311727">
                  <a:spcBef>
                    <a:spcPts val="500"/>
                  </a:spcBef>
                  <a:buSzPct val="100000"/>
                  <a:buFont typeface="Courier New" panose="02070309020205020404" pitchFamily="49" charset="0"/>
                  <a:buChar char="o"/>
                  <a:defRPr sz="2000">
                    <a:latin typeface="Arial" panose="020B0604020202020204" pitchFamily="34" charset="0"/>
                    <a:ea typeface="Arial Bold"/>
                    <a:cs typeface="Arial" panose="020B0604020202020204" pitchFamily="34" charset="0"/>
                  </a:defRPr>
                </a:lvl2pPr>
                <a:lvl3pPr marL="1188719" indent="-274319">
                  <a:spcBef>
                    <a:spcPts val="500"/>
                  </a:spcBef>
                  <a:buSzPct val="100000"/>
                  <a:buFont typeface="Wingdings" panose="05000000000000000000" pitchFamily="2" charset="2"/>
                  <a:buChar char="§"/>
                  <a:defRPr sz="2000">
                    <a:latin typeface="Arial" panose="020B0604020202020204" pitchFamily="34" charset="0"/>
                    <a:ea typeface="Arial Bold"/>
                    <a:cs typeface="Arial" panose="020B0604020202020204" pitchFamily="34" charset="0"/>
                  </a:defRPr>
                </a:lvl3pPr>
                <a:lvl4pPr marL="1676400" indent="-304800">
                  <a:spcBef>
                    <a:spcPts val="500"/>
                  </a:spcBef>
                  <a:buSzPct val="100000"/>
                  <a:buFont typeface="Arial"/>
                  <a:buChar char="▪"/>
                  <a:defRPr sz="2000">
                    <a:latin typeface="Arial" panose="020B0604020202020204" pitchFamily="34" charset="0"/>
                    <a:ea typeface="Arial Bold"/>
                    <a:cs typeface="Arial" panose="020B0604020202020204" pitchFamily="34" charset="0"/>
                  </a:defRPr>
                </a:lvl4pPr>
                <a:lvl5pPr marL="2171700" indent="-342900">
                  <a:spcBef>
                    <a:spcPts val="500"/>
                  </a:spcBef>
                  <a:buSzPct val="100000"/>
                  <a:buFont typeface="Arial"/>
                  <a:buChar char="•"/>
                  <a:defRPr sz="2000">
                    <a:latin typeface="Arial" panose="020B0604020202020204" pitchFamily="34" charset="0"/>
                    <a:ea typeface="Arial Bold"/>
                    <a:cs typeface="Arial" panose="020B0604020202020204" pitchFamily="34" charset="0"/>
                  </a:defRPr>
                </a:lvl5pPr>
                <a:lvl6pPr>
                  <a:spcBef>
                    <a:spcPts val="500"/>
                  </a:spcBef>
                  <a:buFont typeface="Arial"/>
                  <a:defRPr sz="2400">
                    <a:latin typeface="Arial Bold"/>
                    <a:ea typeface="Arial Bold"/>
                    <a:cs typeface="Arial Bold"/>
                  </a:defRPr>
                </a:lvl6pPr>
                <a:lvl7pPr>
                  <a:spcBef>
                    <a:spcPts val="500"/>
                  </a:spcBef>
                  <a:buFont typeface="Arial"/>
                  <a:defRPr sz="2400">
                    <a:latin typeface="Arial Bold"/>
                    <a:ea typeface="Arial Bold"/>
                    <a:cs typeface="Arial Bold"/>
                  </a:defRPr>
                </a:lvl7pPr>
                <a:lvl8pPr>
                  <a:spcBef>
                    <a:spcPts val="500"/>
                  </a:spcBef>
                  <a:buFont typeface="Arial"/>
                  <a:defRPr sz="2400">
                    <a:latin typeface="Arial Bold"/>
                    <a:ea typeface="Arial Bold"/>
                    <a:cs typeface="Arial Bold"/>
                  </a:defRPr>
                </a:lvl8pPr>
                <a:lvl9pPr>
                  <a:spcBef>
                    <a:spcPts val="500"/>
                  </a:spcBef>
                  <a:buFont typeface="Arial"/>
                  <a:defRPr sz="2400">
                    <a:latin typeface="Arial Bold"/>
                    <a:ea typeface="Arial Bold"/>
                    <a:cs typeface="Arial Bold"/>
                  </a:defRPr>
                </a:lvl9pPr>
              </a:lstStyle>
              <a:p>
                <a:r>
                  <a:rPr lang="en-AU" dirty="0"/>
                  <a:t>SIT TW</a:t>
                </a:r>
              </a:p>
            </p:txBody>
          </p:sp>
        </p:grpSp>
        <p:grpSp>
          <p:nvGrpSpPr>
            <p:cNvPr id="39" name="Group 38"/>
            <p:cNvGrpSpPr/>
            <p:nvPr/>
          </p:nvGrpSpPr>
          <p:grpSpPr>
            <a:xfrm>
              <a:off x="3390035" y="1316916"/>
              <a:ext cx="7482021" cy="5184000"/>
              <a:chOff x="2063314" y="1316916"/>
              <a:chExt cx="7482021" cy="5184000"/>
            </a:xfrm>
          </p:grpSpPr>
          <p:sp>
            <p:nvSpPr>
              <p:cNvPr id="40" name="Arc 39"/>
              <p:cNvSpPr>
                <a:spLocks noChangeAspect="1"/>
              </p:cNvSpPr>
              <p:nvPr/>
            </p:nvSpPr>
            <p:spPr>
              <a:xfrm rot="3625178">
                <a:off x="2063314" y="1316916"/>
                <a:ext cx="5184000" cy="5184000"/>
              </a:xfrm>
              <a:prstGeom prst="arc">
                <a:avLst>
                  <a:gd name="adj1" fmla="val 17486667"/>
                  <a:gd name="adj2" fmla="val 17985828"/>
                </a:avLst>
              </a:prstGeom>
              <a:ln w="114300">
                <a:solidFill>
                  <a:schemeClr val="tx2"/>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ot="0" spcFirstLastPara="1" vertOverflow="overflow" horzOverflow="overflow" vert="horz" wrap="square" lIns="91439" tIns="45719" rIns="91439" bIns="45719" numCol="1" spcCol="38100" rtlCol="0" anchor="t">
                <a:noAutofit/>
              </a:bodyPr>
              <a:lstStyle/>
              <a:p>
                <a:pPr latinLnBrk="1" hangingPunct="0"/>
                <a:endParaRPr lang="en-GB">
                  <a:solidFill>
                    <a:srgbClr val="000000"/>
                  </a:solidFill>
                </a:endParaRPr>
              </a:p>
            </p:txBody>
          </p:sp>
          <p:sp>
            <p:nvSpPr>
              <p:cNvPr id="41" name="Content Placeholder 1"/>
              <p:cNvSpPr txBox="1">
                <a:spLocks/>
              </p:cNvSpPr>
              <p:nvPr/>
            </p:nvSpPr>
            <p:spPr>
              <a:xfrm>
                <a:off x="7304215" y="3495261"/>
                <a:ext cx="2241120" cy="587967"/>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spcBef>
                    <a:spcPts val="0"/>
                  </a:spcBef>
                  <a:buNone/>
                </a:pPr>
                <a:r>
                  <a:rPr lang="en-AU" sz="2400" b="1" dirty="0">
                    <a:solidFill>
                      <a:schemeClr val="tx1"/>
                    </a:solidFill>
                    <a:latin typeface="Calibri" charset="0"/>
                    <a:ea typeface="Calibri" charset="0"/>
                    <a:cs typeface="Calibri" charset="0"/>
                  </a:rPr>
                  <a:t>SIT</a:t>
                </a:r>
                <a:endParaRPr lang="en-AU" sz="1200" dirty="0">
                  <a:solidFill>
                    <a:schemeClr val="tx1"/>
                  </a:solidFill>
                  <a:latin typeface="Calibri" charset="0"/>
                  <a:ea typeface="Calibri" charset="0"/>
                  <a:cs typeface="Calibri" charset="0"/>
                </a:endParaRPr>
              </a:p>
            </p:txBody>
          </p:sp>
        </p:grpSp>
        <p:grpSp>
          <p:nvGrpSpPr>
            <p:cNvPr id="42" name="Group 41"/>
            <p:cNvGrpSpPr/>
            <p:nvPr/>
          </p:nvGrpSpPr>
          <p:grpSpPr>
            <a:xfrm>
              <a:off x="1569766" y="1187011"/>
              <a:ext cx="7129346" cy="5472000"/>
              <a:chOff x="45765" y="1187011"/>
              <a:chExt cx="7129346" cy="5472000"/>
            </a:xfrm>
          </p:grpSpPr>
          <p:sp>
            <p:nvSpPr>
              <p:cNvPr id="43" name="Arc 42"/>
              <p:cNvSpPr>
                <a:spLocks noChangeAspect="1"/>
              </p:cNvSpPr>
              <p:nvPr/>
            </p:nvSpPr>
            <p:spPr>
              <a:xfrm rot="7973980">
                <a:off x="1703111" y="1187011"/>
                <a:ext cx="5472000" cy="5472000"/>
              </a:xfrm>
              <a:prstGeom prst="arc">
                <a:avLst>
                  <a:gd name="adj1" fmla="val 1941931"/>
                  <a:gd name="adj2" fmla="val 2828476"/>
                </a:avLst>
              </a:prstGeom>
              <a:ln w="114300">
                <a:solidFill>
                  <a:srgbClr val="0070C0"/>
                </a:solidFill>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rot="0" spcFirstLastPara="1" vertOverflow="overflow" horzOverflow="overflow" vert="horz" wrap="square" lIns="91439" tIns="45719" rIns="91439" bIns="45719" numCol="1" spcCol="38100" rtlCol="0" anchor="t">
                <a:noAutofit/>
              </a:bodyPr>
              <a:lstStyle/>
              <a:p>
                <a:pPr latinLnBrk="1" hangingPunct="0"/>
                <a:endParaRPr lang="en-GB">
                  <a:solidFill>
                    <a:srgbClr val="000000"/>
                  </a:solidFill>
                </a:endParaRPr>
              </a:p>
            </p:txBody>
          </p:sp>
          <p:sp>
            <p:nvSpPr>
              <p:cNvPr id="44" name="Rectangle 43"/>
              <p:cNvSpPr/>
              <p:nvPr/>
            </p:nvSpPr>
            <p:spPr>
              <a:xfrm>
                <a:off x="45765" y="4004235"/>
                <a:ext cx="1649587" cy="673320"/>
              </a:xfrm>
              <a:prstGeom prst="rect">
                <a:avLst/>
              </a:prstGeom>
            </p:spPr>
            <p:txBody>
              <a:bodyPr/>
              <a:lstStyle/>
              <a:p>
                <a:pPr algn="r">
                  <a:buSzPct val="100000"/>
                </a:pPr>
                <a:r>
                  <a:rPr lang="en-AU" sz="1800" b="1" dirty="0">
                    <a:solidFill>
                      <a:srgbClr val="0070C0"/>
                    </a:solidFill>
                    <a:latin typeface="Calibri" charset="0"/>
                    <a:ea typeface="Calibri" charset="0"/>
                    <a:cs typeface="Calibri" charset="0"/>
                  </a:rPr>
                  <a:t>WP Progress</a:t>
                </a:r>
              </a:p>
              <a:p>
                <a:pPr algn="r">
                  <a:buSzPct val="100000"/>
                </a:pPr>
                <a:r>
                  <a:rPr lang="en-AU" sz="1800" b="1" dirty="0">
                    <a:solidFill>
                      <a:srgbClr val="0070C0"/>
                    </a:solidFill>
                    <a:latin typeface="Calibri" charset="0"/>
                    <a:ea typeface="Calibri" charset="0"/>
                    <a:cs typeface="Calibri" charset="0"/>
                  </a:rPr>
                  <a:t>Report (CEO)</a:t>
                </a:r>
              </a:p>
            </p:txBody>
          </p:sp>
        </p:grpSp>
        <p:grpSp>
          <p:nvGrpSpPr>
            <p:cNvPr id="45" name="Group 44"/>
            <p:cNvGrpSpPr/>
            <p:nvPr/>
          </p:nvGrpSpPr>
          <p:grpSpPr>
            <a:xfrm>
              <a:off x="8514266" y="3942696"/>
              <a:ext cx="1957132" cy="1295734"/>
              <a:chOff x="6990266" y="3942696"/>
              <a:chExt cx="1957132" cy="1295734"/>
            </a:xfrm>
          </p:grpSpPr>
          <p:sp>
            <p:nvSpPr>
              <p:cNvPr id="46" name="Content Placeholder 1"/>
              <p:cNvSpPr txBox="1">
                <a:spLocks/>
              </p:cNvSpPr>
              <p:nvPr/>
            </p:nvSpPr>
            <p:spPr>
              <a:xfrm>
                <a:off x="7219621" y="3942696"/>
                <a:ext cx="1727777" cy="1295734"/>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spcBef>
                    <a:spcPts val="0"/>
                  </a:spcBef>
                  <a:buNone/>
                </a:pPr>
                <a:r>
                  <a:rPr lang="en-AU" sz="1800" dirty="0" smtClean="0">
                    <a:solidFill>
                      <a:schemeClr val="bg2">
                        <a:lumMod val="75000"/>
                      </a:schemeClr>
                    </a:solidFill>
                    <a:latin typeface="Calibri" charset="0"/>
                    <a:ea typeface="Calibri" charset="0"/>
                    <a:cs typeface="Calibri" charset="0"/>
                  </a:rPr>
                  <a:t>Example: </a:t>
                </a:r>
              </a:p>
              <a:p>
                <a:pPr marL="0" indent="0">
                  <a:spcBef>
                    <a:spcPts val="0"/>
                  </a:spcBef>
                  <a:buNone/>
                </a:pPr>
                <a:r>
                  <a:rPr lang="en-AU" sz="1800" dirty="0" smtClean="0">
                    <a:solidFill>
                      <a:schemeClr val="bg2">
                        <a:lumMod val="75000"/>
                      </a:schemeClr>
                    </a:solidFill>
                    <a:latin typeface="Calibri" charset="0"/>
                    <a:ea typeface="Calibri" charset="0"/>
                    <a:cs typeface="Calibri" charset="0"/>
                  </a:rPr>
                  <a:t>2019-2021 </a:t>
                </a:r>
                <a:endParaRPr lang="en-AU" sz="1800" dirty="0">
                  <a:solidFill>
                    <a:schemeClr val="bg2">
                      <a:lumMod val="75000"/>
                    </a:schemeClr>
                  </a:solidFill>
                  <a:latin typeface="Calibri" charset="0"/>
                  <a:ea typeface="Calibri" charset="0"/>
                  <a:cs typeface="Calibri" charset="0"/>
                </a:endParaRPr>
              </a:p>
              <a:p>
                <a:pPr marL="0" indent="0">
                  <a:spcBef>
                    <a:spcPts val="0"/>
                  </a:spcBef>
                  <a:buNone/>
                </a:pPr>
                <a:r>
                  <a:rPr lang="en-AU" sz="1800" dirty="0">
                    <a:solidFill>
                      <a:schemeClr val="bg2">
                        <a:lumMod val="75000"/>
                      </a:schemeClr>
                    </a:solidFill>
                    <a:latin typeface="Calibri" charset="0"/>
                    <a:ea typeface="Calibri" charset="0"/>
                    <a:cs typeface="Calibri" charset="0"/>
                  </a:rPr>
                  <a:t>CEOS Work Plan</a:t>
                </a:r>
              </a:p>
              <a:p>
                <a:pPr marL="0" indent="0">
                  <a:spcBef>
                    <a:spcPts val="0"/>
                  </a:spcBef>
                  <a:buNone/>
                </a:pPr>
                <a:r>
                  <a:rPr lang="en-AU" sz="1800" b="1" dirty="0">
                    <a:solidFill>
                      <a:schemeClr val="bg2">
                        <a:lumMod val="75000"/>
                      </a:schemeClr>
                    </a:solidFill>
                    <a:latin typeface="Calibri" charset="0"/>
                    <a:ea typeface="Calibri" charset="0"/>
                    <a:cs typeface="Calibri" charset="0"/>
                  </a:rPr>
                  <a:t>ENDORSED </a:t>
                </a:r>
                <a:endParaRPr lang="en-AU" sz="1800" b="1" dirty="0" smtClean="0">
                  <a:solidFill>
                    <a:schemeClr val="bg2">
                      <a:lumMod val="75000"/>
                    </a:schemeClr>
                  </a:solidFill>
                  <a:latin typeface="Calibri" charset="0"/>
                  <a:ea typeface="Calibri" charset="0"/>
                  <a:cs typeface="Calibri" charset="0"/>
                </a:endParaRPr>
              </a:p>
              <a:p>
                <a:pPr marL="0" indent="0">
                  <a:spcBef>
                    <a:spcPts val="0"/>
                  </a:spcBef>
                  <a:buNone/>
                </a:pPr>
                <a:r>
                  <a:rPr lang="en-AU" sz="1800" b="1" dirty="0" smtClean="0">
                    <a:solidFill>
                      <a:schemeClr val="bg2">
                        <a:lumMod val="75000"/>
                      </a:schemeClr>
                    </a:solidFill>
                    <a:latin typeface="Calibri" charset="0"/>
                    <a:ea typeface="Calibri" charset="0"/>
                    <a:cs typeface="Calibri" charset="0"/>
                  </a:rPr>
                  <a:t>Mar 22, 2019</a:t>
                </a:r>
                <a:endParaRPr lang="en-AU" sz="1800" b="1" dirty="0">
                  <a:solidFill>
                    <a:schemeClr val="bg2">
                      <a:lumMod val="75000"/>
                    </a:schemeClr>
                  </a:solidFill>
                  <a:latin typeface="Calibri" charset="0"/>
                  <a:ea typeface="Calibri" charset="0"/>
                  <a:cs typeface="Calibri" charset="0"/>
                </a:endParaRPr>
              </a:p>
            </p:txBody>
          </p:sp>
          <p:sp>
            <p:nvSpPr>
              <p:cNvPr id="47" name="Right Arrow 46"/>
              <p:cNvSpPr/>
              <p:nvPr/>
            </p:nvSpPr>
            <p:spPr>
              <a:xfrm rot="11435779">
                <a:off x="6990266" y="4028404"/>
                <a:ext cx="292128" cy="733659"/>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latinLnBrk="1" hangingPunct="0"/>
                <a:endParaRPr lang="en-GB">
                  <a:solidFill>
                    <a:srgbClr val="002569"/>
                  </a:solidFill>
                </a:endParaRPr>
              </a:p>
            </p:txBody>
          </p:sp>
        </p:grpSp>
      </p:grpSp>
      <p:pic>
        <p:nvPicPr>
          <p:cNvPr id="49" name="Image 5"/>
          <p:cNvPicPr>
            <a:picLocks noChangeAspect="1"/>
          </p:cNvPicPr>
          <p:nvPr/>
        </p:nvPicPr>
        <p:blipFill rotWithShape="1">
          <a:blip r:embed="rId3" cstate="print">
            <a:extLst>
              <a:ext uri="{28A0092B-C50C-407E-A947-70E740481C1C}">
                <a14:useLocalDpi xmlns:a14="http://schemas.microsoft.com/office/drawing/2010/main" val="0"/>
              </a:ext>
            </a:extLst>
          </a:blip>
          <a:srcRect l="2391"/>
          <a:stretch/>
        </p:blipFill>
        <p:spPr>
          <a:xfrm rot="492927">
            <a:off x="10144568" y="1028064"/>
            <a:ext cx="1612999" cy="2138533"/>
          </a:xfrm>
          <a:prstGeom prst="rect">
            <a:avLst/>
          </a:prstGeom>
          <a:ln>
            <a:noFill/>
          </a:ln>
          <a:effectLst>
            <a:outerShdw blurRad="292100" dist="139700" dir="2700000" algn="tl" rotWithShape="0">
              <a:srgbClr val="333333">
                <a:alpha val="65000"/>
              </a:srgbClr>
            </a:outerShdw>
          </a:effectLst>
        </p:spPr>
      </p:pic>
      <p:sp>
        <p:nvSpPr>
          <p:cNvPr id="50" name="Google Shape;60;p8"/>
          <p:cNvSpPr txBox="1">
            <a:spLocks/>
          </p:cNvSpPr>
          <p:nvPr/>
        </p:nvSpPr>
        <p:spPr>
          <a:xfrm>
            <a:off x="105294" y="3113329"/>
            <a:ext cx="3381211" cy="22428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pPr marL="244475" indent="-257175">
              <a:spcBef>
                <a:spcPts val="0"/>
              </a:spcBef>
              <a:spcAft>
                <a:spcPts val="1200"/>
              </a:spcAft>
              <a:buSzPts val="2200"/>
            </a:pPr>
            <a:r>
              <a:rPr lang="en-US" dirty="0" smtClean="0"/>
              <a:t>Annual progress on deliverables is reported at the CEOS Plenary by the CEO, WGs report progress on a rolling basis with a final update in September</a:t>
            </a:r>
          </a:p>
          <a:p>
            <a:pPr marL="244475" indent="-257175">
              <a:spcBef>
                <a:spcPts val="0"/>
              </a:spcBef>
              <a:spcAft>
                <a:spcPts val="1200"/>
              </a:spcAft>
              <a:buSzPts val="2200"/>
            </a:pPr>
            <a:r>
              <a:rPr lang="en-US" dirty="0" smtClean="0"/>
              <a:t>Progress reported here: </a:t>
            </a:r>
            <a:endParaRPr lang="en-US" sz="1800" dirty="0"/>
          </a:p>
        </p:txBody>
      </p:sp>
      <p:sp>
        <p:nvSpPr>
          <p:cNvPr id="3" name="Rectangle 2"/>
          <p:cNvSpPr/>
          <p:nvPr/>
        </p:nvSpPr>
        <p:spPr>
          <a:xfrm>
            <a:off x="350905" y="5806380"/>
            <a:ext cx="4387009" cy="584775"/>
          </a:xfrm>
          <a:prstGeom prst="rect">
            <a:avLst/>
          </a:prstGeom>
        </p:spPr>
        <p:txBody>
          <a:bodyPr wrap="square">
            <a:spAutoFit/>
          </a:bodyPr>
          <a:lstStyle/>
          <a:p>
            <a:pPr>
              <a:spcAft>
                <a:spcPts val="1200"/>
              </a:spcAft>
              <a:buSzPts val="2200"/>
            </a:pPr>
            <a:r>
              <a:rPr lang="en-US" sz="1600" b="1" dirty="0">
                <a:hlinkClick r:id="rId4"/>
              </a:rPr>
              <a:t>http://deliverables.ceos.org/task_manager/deliverables/?status=2&amp;sort=number</a:t>
            </a:r>
            <a:r>
              <a:rPr lang="en-US" sz="1600" b="1" dirty="0"/>
              <a:t> </a:t>
            </a:r>
          </a:p>
        </p:txBody>
      </p:sp>
      <p:sp>
        <p:nvSpPr>
          <p:cNvPr id="53" name="Google Shape;60;p8"/>
          <p:cNvSpPr txBox="1">
            <a:spLocks/>
          </p:cNvSpPr>
          <p:nvPr/>
        </p:nvSpPr>
        <p:spPr>
          <a:xfrm>
            <a:off x="265517" y="2162641"/>
            <a:ext cx="3708153" cy="9506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pPr marL="573088" lvl="1" indent="-292100">
              <a:spcBef>
                <a:spcPts val="0"/>
              </a:spcBef>
              <a:spcAft>
                <a:spcPts val="1200"/>
              </a:spcAft>
              <a:buSzPct val="100000"/>
              <a:buFont typeface="Wingdings" panose="05000000000000000000" pitchFamily="2" charset="2"/>
              <a:buChar char="§"/>
            </a:pPr>
            <a:r>
              <a:rPr lang="en-US" sz="1800" i="1" dirty="0" smtClean="0"/>
              <a:t>Ex. Typically, the 2020-2022 CEOS Work Plan would be endorsed at the SIT-35</a:t>
            </a:r>
            <a:endParaRPr lang="en-US" sz="16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3</a:t>
            </a:fld>
            <a:endParaRPr>
              <a:solidFill>
                <a:srgbClr val="1F497D"/>
              </a:solidFill>
            </a:endParaRPr>
          </a:p>
        </p:txBody>
      </p:sp>
      <p:sp>
        <p:nvSpPr>
          <p:cNvPr id="81" name="Google Shape;81;p11"/>
          <p:cNvSpPr txBox="1">
            <a:spLocks noGrp="1"/>
          </p:cNvSpPr>
          <p:nvPr>
            <p:ph type="body" idx="1"/>
          </p:nvPr>
        </p:nvSpPr>
        <p:spPr>
          <a:xfrm>
            <a:off x="166255" y="1402773"/>
            <a:ext cx="5368271" cy="51019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200"/>
              </a:spcAft>
              <a:buClr>
                <a:srgbClr val="002569"/>
              </a:buClr>
              <a:buSzPts val="2200"/>
              <a:buNone/>
            </a:pPr>
            <a:r>
              <a:rPr lang="en-US" sz="2200" b="1" dirty="0" smtClean="0"/>
              <a:t>Current Work Plan Planning</a:t>
            </a:r>
          </a:p>
          <a:p>
            <a:pPr marL="342900" lvl="0" indent="-355600" algn="l" rtl="0">
              <a:spcBef>
                <a:spcPts val="0"/>
              </a:spcBef>
              <a:spcAft>
                <a:spcPts val="1200"/>
              </a:spcAft>
              <a:buClr>
                <a:srgbClr val="002569"/>
              </a:buClr>
              <a:buSzPts val="2200"/>
              <a:buChar char="•"/>
            </a:pPr>
            <a:r>
              <a:rPr lang="en-US" sz="2200" dirty="0" smtClean="0"/>
              <a:t>We need to revisit the open and new deliverables’ deadlines and assess for updates or modifications needed </a:t>
            </a:r>
          </a:p>
          <a:p>
            <a:pPr marL="342900" lvl="0" indent="-355600" algn="l" rtl="0">
              <a:spcBef>
                <a:spcPts val="0"/>
              </a:spcBef>
              <a:spcAft>
                <a:spcPts val="1200"/>
              </a:spcAft>
              <a:buClr>
                <a:srgbClr val="002569"/>
              </a:buClr>
              <a:buSzPts val="2200"/>
              <a:buChar char="•"/>
            </a:pPr>
            <a:r>
              <a:rPr lang="en-US" sz="2200" dirty="0" smtClean="0"/>
              <a:t>Work to clear out open deliverables</a:t>
            </a:r>
          </a:p>
          <a:p>
            <a:pPr marL="342900" lvl="0" indent="-355600" algn="l" rtl="0">
              <a:spcBef>
                <a:spcPts val="0"/>
              </a:spcBef>
              <a:spcAft>
                <a:spcPts val="1200"/>
              </a:spcAft>
              <a:buClr>
                <a:srgbClr val="002569"/>
              </a:buClr>
              <a:buSzPts val="2200"/>
              <a:buChar char="•"/>
            </a:pPr>
            <a:r>
              <a:rPr lang="en-US" sz="2200" dirty="0" smtClean="0"/>
              <a:t>Begin/continue discussions for near-term deliverables</a:t>
            </a:r>
          </a:p>
          <a:p>
            <a:pPr marL="342900" lvl="0" indent="-355600" algn="l" rtl="0">
              <a:spcBef>
                <a:spcPts val="0"/>
              </a:spcBef>
              <a:spcAft>
                <a:spcPts val="1200"/>
              </a:spcAft>
              <a:buClr>
                <a:srgbClr val="002569"/>
              </a:buClr>
              <a:buSzPts val="2200"/>
              <a:buChar char="•"/>
            </a:pPr>
            <a:r>
              <a:rPr lang="en-US" sz="2200" dirty="0" smtClean="0"/>
              <a:t>Work with Kerry Sawyer to update the final list of WGCapD deliverables ahead of the SIT-35</a:t>
            </a:r>
            <a:endParaRPr sz="2200" dirty="0"/>
          </a:p>
        </p:txBody>
      </p:sp>
      <p:sp>
        <p:nvSpPr>
          <p:cNvPr id="82" name="Google Shape;82;p11"/>
          <p:cNvSpPr txBox="1">
            <a:spLocks noGrp="1"/>
          </p:cNvSpPr>
          <p:nvPr>
            <p:ph type="body" idx="2"/>
          </p:nvPr>
        </p:nvSpPr>
        <p:spPr>
          <a:xfrm>
            <a:off x="2220685" y="353887"/>
            <a:ext cx="8325395"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dirty="0" smtClean="0"/>
              <a:t>WGCapD Work Planning Actions</a:t>
            </a:r>
            <a:endParaRPr dirty="0"/>
          </a:p>
        </p:txBody>
      </p:sp>
      <p:sp>
        <p:nvSpPr>
          <p:cNvPr id="5" name="Google Shape;81;p11"/>
          <p:cNvSpPr txBox="1">
            <a:spLocks/>
          </p:cNvSpPr>
          <p:nvPr/>
        </p:nvSpPr>
        <p:spPr>
          <a:xfrm>
            <a:off x="6383382" y="1402772"/>
            <a:ext cx="5368271" cy="51019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pPr marL="0" indent="0">
              <a:spcBef>
                <a:spcPts val="0"/>
              </a:spcBef>
              <a:spcAft>
                <a:spcPts val="1200"/>
              </a:spcAft>
              <a:buSzPts val="2200"/>
              <a:buFont typeface="Arial"/>
              <a:buNone/>
            </a:pPr>
            <a:r>
              <a:rPr lang="en-US" sz="2200" b="1" dirty="0" smtClean="0"/>
              <a:t>Next Work Plan Planning</a:t>
            </a:r>
          </a:p>
          <a:p>
            <a:pPr marL="342900">
              <a:spcBef>
                <a:spcPts val="0"/>
              </a:spcBef>
              <a:spcAft>
                <a:spcPts val="1200"/>
              </a:spcAft>
              <a:buSzPts val="2200"/>
            </a:pPr>
            <a:r>
              <a:rPr lang="en-US" sz="2200" dirty="0" smtClean="0"/>
              <a:t>Look ahead to the end of 2020 when the next work plan inputs are due</a:t>
            </a:r>
          </a:p>
          <a:p>
            <a:pPr marL="342900">
              <a:spcBef>
                <a:spcPts val="0"/>
              </a:spcBef>
              <a:spcAft>
                <a:spcPts val="1200"/>
              </a:spcAft>
              <a:buSzPts val="2200"/>
            </a:pPr>
            <a:r>
              <a:rPr lang="en-US" sz="2200" dirty="0" smtClean="0"/>
              <a:t>We should reflect on the process we went through in Oct-Dec of 2019</a:t>
            </a:r>
          </a:p>
          <a:p>
            <a:pPr marL="342900">
              <a:spcBef>
                <a:spcPts val="0"/>
              </a:spcBef>
              <a:spcAft>
                <a:spcPts val="1200"/>
              </a:spcAft>
              <a:buSzPts val="2200"/>
            </a:pPr>
            <a:r>
              <a:rPr lang="en-US" sz="2200" dirty="0" smtClean="0"/>
              <a:t>Begin conversations regarding ideas and potential collaborations now</a:t>
            </a:r>
          </a:p>
          <a:p>
            <a:pPr marL="342900">
              <a:spcBef>
                <a:spcPts val="0"/>
              </a:spcBef>
              <a:spcAft>
                <a:spcPts val="1200"/>
              </a:spcAft>
              <a:buSzPts val="2200"/>
            </a:pPr>
            <a:r>
              <a:rPr lang="en-US" sz="2200" dirty="0" smtClean="0"/>
              <a:t>Identify a planning calendar for WGCapD with milestones we can meet leading up to submission in ~December 2020</a:t>
            </a:r>
            <a:endParaRPr lang="en-US" sz="2200" dirty="0"/>
          </a:p>
        </p:txBody>
      </p:sp>
    </p:spTree>
    <p:extLst>
      <p:ext uri="{BB962C8B-B14F-4D97-AF65-F5344CB8AC3E}">
        <p14:creationId xmlns:p14="http://schemas.microsoft.com/office/powerpoint/2010/main" val="2476029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5" name="Text Placeholder 4"/>
          <p:cNvSpPr>
            <a:spLocks noGrp="1"/>
          </p:cNvSpPr>
          <p:nvPr>
            <p:ph type="body" idx="1"/>
          </p:nvPr>
        </p:nvSpPr>
        <p:spPr>
          <a:xfrm>
            <a:off x="0" y="1312917"/>
            <a:ext cx="1935989" cy="836728"/>
          </a:xfrm>
        </p:spPr>
        <p:txBody>
          <a:bodyPr/>
          <a:lstStyle/>
          <a:p>
            <a:pPr marL="0" indent="0" algn="r">
              <a:buNone/>
            </a:pPr>
            <a:r>
              <a:rPr lang="en-US" b="1" i="1" dirty="0" smtClean="0"/>
              <a:t>Global Deliverables</a:t>
            </a:r>
            <a:endParaRPr lang="en-US" b="1" i="1" dirty="0"/>
          </a:p>
        </p:txBody>
      </p:sp>
      <p:sp>
        <p:nvSpPr>
          <p:cNvPr id="80" name="Google Shape;80;p11"/>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4</a:t>
            </a:fld>
            <a:endParaRPr>
              <a:solidFill>
                <a:srgbClr val="1F497D"/>
              </a:solidFill>
            </a:endParaRPr>
          </a:p>
        </p:txBody>
      </p:sp>
      <p:sp>
        <p:nvSpPr>
          <p:cNvPr id="82" name="Google Shape;82;p11"/>
          <p:cNvSpPr txBox="1">
            <a:spLocks noGrp="1"/>
          </p:cNvSpPr>
          <p:nvPr>
            <p:ph type="body" idx="2"/>
          </p:nvPr>
        </p:nvSpPr>
        <p:spPr>
          <a:xfrm>
            <a:off x="2220685" y="353887"/>
            <a:ext cx="8270852"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dirty="0" err="1" smtClean="0"/>
              <a:t>WGCapD’s</a:t>
            </a:r>
            <a:r>
              <a:rPr lang="en-US" dirty="0" smtClean="0"/>
              <a:t> 2019 Carry Over Open Deliverables</a:t>
            </a:r>
            <a:endParaRPr dirty="0"/>
          </a:p>
        </p:txBody>
      </p:sp>
      <p:graphicFrame>
        <p:nvGraphicFramePr>
          <p:cNvPr id="4" name="Table 3"/>
          <p:cNvGraphicFramePr>
            <a:graphicFrameLocks noGrp="1"/>
          </p:cNvGraphicFramePr>
          <p:nvPr>
            <p:extLst>
              <p:ext uri="{D42A27DB-BD31-4B8C-83A1-F6EECF244321}">
                <p14:modId xmlns:p14="http://schemas.microsoft.com/office/powerpoint/2010/main" val="2993061336"/>
              </p:ext>
            </p:extLst>
          </p:nvPr>
        </p:nvGraphicFramePr>
        <p:xfrm>
          <a:off x="1910993" y="1336496"/>
          <a:ext cx="10179407" cy="2781505"/>
        </p:xfrm>
        <a:graphic>
          <a:graphicData uri="http://schemas.openxmlformats.org/drawingml/2006/table">
            <a:tbl>
              <a:tblPr/>
              <a:tblGrid>
                <a:gridCol w="610918">
                  <a:extLst>
                    <a:ext uri="{9D8B030D-6E8A-4147-A177-3AD203B41FA5}">
                      <a16:colId xmlns:a16="http://schemas.microsoft.com/office/drawing/2014/main" val="1374417311"/>
                    </a:ext>
                  </a:extLst>
                </a:gridCol>
                <a:gridCol w="750678">
                  <a:extLst>
                    <a:ext uri="{9D8B030D-6E8A-4147-A177-3AD203B41FA5}">
                      <a16:colId xmlns:a16="http://schemas.microsoft.com/office/drawing/2014/main" val="2281290206"/>
                    </a:ext>
                  </a:extLst>
                </a:gridCol>
                <a:gridCol w="2151640">
                  <a:extLst>
                    <a:ext uri="{9D8B030D-6E8A-4147-A177-3AD203B41FA5}">
                      <a16:colId xmlns:a16="http://schemas.microsoft.com/office/drawing/2014/main" val="1783126371"/>
                    </a:ext>
                  </a:extLst>
                </a:gridCol>
                <a:gridCol w="4077372">
                  <a:extLst>
                    <a:ext uri="{9D8B030D-6E8A-4147-A177-3AD203B41FA5}">
                      <a16:colId xmlns:a16="http://schemas.microsoft.com/office/drawing/2014/main" val="2014924524"/>
                    </a:ext>
                  </a:extLst>
                </a:gridCol>
                <a:gridCol w="1637812">
                  <a:extLst>
                    <a:ext uri="{9D8B030D-6E8A-4147-A177-3AD203B41FA5}">
                      <a16:colId xmlns:a16="http://schemas.microsoft.com/office/drawing/2014/main" val="274258996"/>
                    </a:ext>
                  </a:extLst>
                </a:gridCol>
                <a:gridCol w="950987">
                  <a:extLst>
                    <a:ext uri="{9D8B030D-6E8A-4147-A177-3AD203B41FA5}">
                      <a16:colId xmlns:a16="http://schemas.microsoft.com/office/drawing/2014/main" val="2776216822"/>
                    </a:ext>
                  </a:extLst>
                </a:gridCol>
              </a:tblGrid>
              <a:tr h="320789">
                <a:tc>
                  <a:txBody>
                    <a:bodyPr/>
                    <a:lstStyle/>
                    <a:p>
                      <a:pPr algn="l" fontAlgn="ctr"/>
                      <a:r>
                        <a:rPr lang="en-US" sz="1100" b="1" i="0" u="none" strike="noStrike" dirty="0">
                          <a:solidFill>
                            <a:srgbClr val="FFFFFF"/>
                          </a:solidFill>
                          <a:effectLst/>
                          <a:latin typeface="Calibri" panose="020F0502020204030204" pitchFamily="34" charset="0"/>
                        </a:rPr>
                        <a:t>Tracking #</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smtClean="0">
                          <a:solidFill>
                            <a:srgbClr val="FFFFFF"/>
                          </a:solidFill>
                          <a:effectLst/>
                          <a:latin typeface="Calibri" panose="020F0502020204030204" pitchFamily="34" charset="0"/>
                        </a:rPr>
                        <a:t>Completion</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Title</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Description</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Responsible </a:t>
                      </a:r>
                      <a:r>
                        <a:rPr lang="en-US" sz="1100" b="1" i="0" u="none" strike="noStrike" dirty="0" smtClean="0">
                          <a:solidFill>
                            <a:srgbClr val="FFFFFF"/>
                          </a:solidFill>
                          <a:effectLst/>
                          <a:latin typeface="Calibri" panose="020F0502020204030204" pitchFamily="34" charset="0"/>
                        </a:rPr>
                        <a:t>POCs</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smtClean="0">
                          <a:solidFill>
                            <a:srgbClr val="FFFFFF"/>
                          </a:solidFill>
                          <a:effectLst/>
                          <a:latin typeface="Calibri" panose="020F0502020204030204" pitchFamily="34" charset="0"/>
                        </a:rPr>
                        <a:t>Contributors</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045530575"/>
                  </a:ext>
                </a:extLst>
              </a:tr>
              <a:tr h="504228">
                <a:tc>
                  <a:txBody>
                    <a:bodyPr/>
                    <a:lstStyle/>
                    <a:p>
                      <a:pPr algn="ctr" fontAlgn="b"/>
                      <a:r>
                        <a:rPr lang="en-US" sz="1100" b="0" i="0" u="none" strike="noStrike" dirty="0">
                          <a:solidFill>
                            <a:srgbClr val="000000"/>
                          </a:solidFill>
                          <a:effectLst/>
                          <a:latin typeface="Calibri" panose="020F0502020204030204" pitchFamily="34" charset="0"/>
                        </a:rPr>
                        <a:t>CB-31</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Q2 2020</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Conduct global capacity building courses a MOOC (Massive Online Open Course) on Land Cover and Land Use Changes</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ESA with support of other WGCapD members will provide a MOOC (Massive Online Open Course) on Land Cover and Land Use Changes, if feasible through the EO-College portal in cooperation with DLR</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Robert </a:t>
                      </a:r>
                      <a:r>
                        <a:rPr lang="en-US" sz="1000" b="0" i="0" u="none" strike="noStrike" dirty="0" err="1" smtClean="0">
                          <a:solidFill>
                            <a:srgbClr val="000000"/>
                          </a:solidFill>
                          <a:effectLst/>
                          <a:latin typeface="Calibri" panose="020F0502020204030204" pitchFamily="34" charset="0"/>
                        </a:rPr>
                        <a:t>Eckhardt</a:t>
                      </a:r>
                      <a:r>
                        <a:rPr lang="en-US" sz="1000" b="0" i="0" u="none" strike="noStrike" dirty="0" smtClean="0">
                          <a:solidFill>
                            <a:srgbClr val="000000"/>
                          </a:solidFill>
                          <a:effectLst/>
                          <a:latin typeface="Calibri" panose="020F0502020204030204" pitchFamily="34" charset="0"/>
                        </a:rPr>
                        <a:t>,</a:t>
                      </a:r>
                      <a:r>
                        <a:rPr lang="en-US" sz="1000" b="0" i="0" u="none" strike="noStrike" baseline="0" dirty="0" smtClean="0">
                          <a:solidFill>
                            <a:srgbClr val="000000"/>
                          </a:solidFill>
                          <a:effectLst/>
                          <a:latin typeface="Calibri" panose="020F0502020204030204" pitchFamily="34" charset="0"/>
                        </a:rPr>
                        <a:t> </a:t>
                      </a:r>
                      <a:r>
                        <a:rPr lang="en-US" sz="1000" b="0" i="0" u="none" strike="noStrike" baseline="0" dirty="0" err="1" smtClean="0">
                          <a:solidFill>
                            <a:srgbClr val="000000"/>
                          </a:solidFill>
                          <a:effectLst/>
                          <a:latin typeface="Calibri" panose="020F0502020204030204" pitchFamily="34" charset="0"/>
                        </a:rPr>
                        <a:t>Univ</a:t>
                      </a:r>
                      <a:r>
                        <a:rPr lang="en-US" sz="1000" b="0" i="0" u="none" strike="noStrike" baseline="0" dirty="0" smtClean="0">
                          <a:solidFill>
                            <a:srgbClr val="000000"/>
                          </a:solidFill>
                          <a:effectLst/>
                          <a:latin typeface="Calibri" panose="020F0502020204030204" pitchFamily="34" charset="0"/>
                        </a:rPr>
                        <a:t> Jena</a:t>
                      </a:r>
                      <a:r>
                        <a:rPr lang="en-US" sz="1000" b="0" i="0" u="none" strike="noStrike" dirty="0" smtClean="0">
                          <a:solidFill>
                            <a:srgbClr val="000000"/>
                          </a:solidFill>
                          <a:effectLst/>
                          <a:latin typeface="Calibri" panose="020F0502020204030204" pitchFamily="34" charset="0"/>
                        </a:rPr>
                        <a:t>;  </a:t>
                      </a:r>
                      <a:r>
                        <a:rPr lang="en-US" sz="1000" b="0" i="0" u="none" strike="noStrike" dirty="0">
                          <a:solidFill>
                            <a:srgbClr val="000000"/>
                          </a:solidFill>
                          <a:effectLst/>
                          <a:latin typeface="Calibri" panose="020F0502020204030204" pitchFamily="34" charset="0"/>
                        </a:rPr>
                        <a:t>Francesco </a:t>
                      </a:r>
                      <a:r>
                        <a:rPr lang="en-US" sz="1000" b="0" i="0" u="none" strike="noStrike" dirty="0" err="1">
                          <a:solidFill>
                            <a:srgbClr val="000000"/>
                          </a:solidFill>
                          <a:effectLst/>
                          <a:latin typeface="Calibri" panose="020F0502020204030204" pitchFamily="34" charset="0"/>
                        </a:rPr>
                        <a:t>Sarti</a:t>
                      </a:r>
                      <a:r>
                        <a:rPr lang="en-US" sz="1000" b="0" i="0" u="none" strike="noStrike" dirty="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ESA; </a:t>
                      </a:r>
                      <a:r>
                        <a:rPr lang="en-US" sz="1000" b="0" i="0" u="none" strike="noStrike" dirty="0" err="1">
                          <a:solidFill>
                            <a:srgbClr val="000000"/>
                          </a:solidFill>
                          <a:effectLst/>
                          <a:latin typeface="Calibri" panose="020F0502020204030204" pitchFamily="34" charset="0"/>
                        </a:rPr>
                        <a:t>Amalia</a:t>
                      </a:r>
                      <a:r>
                        <a:rPr lang="en-US" sz="1000" b="0" i="0" u="none" strike="noStrike" dirty="0">
                          <a:solidFill>
                            <a:srgbClr val="000000"/>
                          </a:solidFill>
                          <a:effectLst/>
                          <a:latin typeface="Calibri" panose="020F0502020204030204" pitchFamily="34" charset="0"/>
                        </a:rPr>
                        <a:t> Castro Gomez, </a:t>
                      </a:r>
                      <a:r>
                        <a:rPr lang="en-US" sz="1000" b="0" i="0" u="none" strike="noStrike" dirty="0" smtClean="0">
                          <a:solidFill>
                            <a:srgbClr val="000000"/>
                          </a:solidFill>
                          <a:effectLst/>
                          <a:latin typeface="Calibri" panose="020F0502020204030204" pitchFamily="34" charset="0"/>
                        </a:rPr>
                        <a:t>ESA; </a:t>
                      </a:r>
                      <a:r>
                        <a:rPr lang="en-US" sz="1000" b="0" i="0" u="none" strike="noStrike" dirty="0">
                          <a:solidFill>
                            <a:srgbClr val="000000"/>
                          </a:solidFill>
                          <a:effectLst/>
                          <a:latin typeface="Calibri" panose="020F0502020204030204" pitchFamily="34" charset="0"/>
                        </a:rPr>
                        <a:t>Michael Bock, </a:t>
                      </a:r>
                      <a:r>
                        <a:rPr lang="en-US" sz="1000" b="0" i="0" u="none" strike="noStrike" dirty="0" smtClean="0">
                          <a:solidFill>
                            <a:srgbClr val="000000"/>
                          </a:solidFill>
                          <a:effectLst/>
                          <a:latin typeface="Calibri" panose="020F0502020204030204" pitchFamily="34" charset="0"/>
                        </a:rPr>
                        <a:t>DLR</a:t>
                      </a:r>
                      <a:endParaRPr lang="en-US" sz="1000" b="0" i="0" u="none" strike="noStrike" dirty="0">
                        <a:solidFill>
                          <a:srgbClr val="000000"/>
                        </a:solidFill>
                        <a:effectLst/>
                        <a:latin typeface="Calibri" panose="020F0502020204030204" pitchFamily="34" charset="0"/>
                      </a:endParaRP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ESA, DLR</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49926598"/>
                  </a:ext>
                </a:extLst>
              </a:tr>
              <a:tr h="660896">
                <a:tc>
                  <a:txBody>
                    <a:bodyPr/>
                    <a:lstStyle/>
                    <a:p>
                      <a:pPr algn="ctr" fontAlgn="b"/>
                      <a:r>
                        <a:rPr lang="en-US" sz="1100" b="0" i="0" u="none" strike="noStrike" dirty="0">
                          <a:solidFill>
                            <a:srgbClr val="000000"/>
                          </a:solidFill>
                          <a:effectLst/>
                          <a:latin typeface="Calibri" panose="020F0502020204030204" pitchFamily="34" charset="0"/>
                        </a:rPr>
                        <a:t>CB-29</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Q3 2019</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Conduct global capacity building courses through Webinar on Asia-GEOGLAM, SAR </a:t>
                      </a:r>
                      <a:r>
                        <a:rPr lang="en-US" sz="1000" b="0" i="0" u="none" strike="noStrike" dirty="0" smtClean="0">
                          <a:solidFill>
                            <a:srgbClr val="000000"/>
                          </a:solidFill>
                          <a:effectLst/>
                          <a:latin typeface="Calibri" panose="020F0502020204030204" pitchFamily="34" charset="0"/>
                        </a:rPr>
                        <a:t>Missions: Present </a:t>
                      </a:r>
                      <a:r>
                        <a:rPr lang="en-US" sz="1000" b="0" i="0" u="none" strike="noStrike" dirty="0">
                          <a:solidFill>
                            <a:srgbClr val="000000"/>
                          </a:solidFill>
                          <a:effectLst/>
                          <a:latin typeface="Calibri" panose="020F0502020204030204" pitchFamily="34" charset="0"/>
                        </a:rPr>
                        <a:t>and future, Disaster Risk Reduction (UNOOSA) (global training-interactive)</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ISRO with support of NASA, DLR and other theme specialists will plan to conduct these webinar series on these </a:t>
                      </a:r>
                      <a:r>
                        <a:rPr lang="en-US" sz="1000" b="0" i="0" u="none" strike="noStrike" dirty="0" smtClean="0">
                          <a:solidFill>
                            <a:srgbClr val="000000"/>
                          </a:solidFill>
                          <a:effectLst/>
                          <a:latin typeface="Calibri" panose="020F0502020204030204" pitchFamily="34" charset="0"/>
                        </a:rPr>
                        <a:t>specialized </a:t>
                      </a:r>
                      <a:r>
                        <a:rPr lang="en-US" sz="1000" b="0" i="0" u="none" strike="noStrike" dirty="0">
                          <a:solidFill>
                            <a:srgbClr val="000000"/>
                          </a:solidFill>
                          <a:effectLst/>
                          <a:latin typeface="Calibri" panose="020F0502020204030204" pitchFamily="34" charset="0"/>
                        </a:rPr>
                        <a:t>topics.</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Prakash Chauhan, </a:t>
                      </a:r>
                      <a:r>
                        <a:rPr lang="en-US" sz="1000" b="0" i="0" u="none" strike="noStrike" dirty="0" smtClean="0">
                          <a:solidFill>
                            <a:srgbClr val="000000"/>
                          </a:solidFill>
                          <a:effectLst/>
                          <a:latin typeface="Calibri" panose="020F0502020204030204" pitchFamily="34" charset="0"/>
                        </a:rPr>
                        <a:t>ISRO</a:t>
                      </a:r>
                      <a:endParaRPr lang="en-US" sz="1000" b="0" i="0" u="none" strike="noStrike" dirty="0">
                        <a:solidFill>
                          <a:srgbClr val="000000"/>
                        </a:solidFill>
                        <a:effectLst/>
                        <a:latin typeface="Calibri" panose="020F0502020204030204" pitchFamily="34" charset="0"/>
                      </a:endParaRP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ISRO, DLR, NASA, UKSA</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07928821"/>
                  </a:ext>
                </a:extLst>
              </a:tr>
              <a:tr h="512064">
                <a:tc>
                  <a:txBody>
                    <a:bodyPr/>
                    <a:lstStyle/>
                    <a:p>
                      <a:pPr algn="ctr" fontAlgn="b"/>
                      <a:r>
                        <a:rPr lang="en-US" sz="1100" b="0" i="0" u="none" strike="noStrike" dirty="0">
                          <a:solidFill>
                            <a:srgbClr val="000000"/>
                          </a:solidFill>
                          <a:effectLst/>
                          <a:latin typeface="Calibri" panose="020F0502020204030204" pitchFamily="34" charset="0"/>
                        </a:rPr>
                        <a:t>CB-28</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Q1 2021</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Conduct global capacity building courses through a multi-lingual </a:t>
                      </a:r>
                      <a:r>
                        <a:rPr lang="en-US" sz="1000" b="0" i="0" u="none" strike="noStrike" dirty="0" smtClean="0">
                          <a:solidFill>
                            <a:srgbClr val="000000"/>
                          </a:solidFill>
                          <a:effectLst/>
                          <a:latin typeface="Calibri" panose="020F0502020204030204" pitchFamily="34" charset="0"/>
                        </a:rPr>
                        <a:t>MOOC </a:t>
                      </a:r>
                      <a:r>
                        <a:rPr lang="en-US" sz="1000" b="0" i="0" u="none" strike="noStrike" dirty="0">
                          <a:solidFill>
                            <a:srgbClr val="000000"/>
                          </a:solidFill>
                          <a:effectLst/>
                          <a:latin typeface="Calibri" panose="020F0502020204030204" pitchFamily="34" charset="0"/>
                        </a:rPr>
                        <a:t>for advanced practitioners/experts on radar backscatter</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DLR's SAREDU project by FSU Jena will provide a multi-lingual MOOC (German, English, French, Spanish, Portuguese tbc) on radar backscatter for advanced practitioners/experts through the EO-College portal.</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Michael Bock, </a:t>
                      </a:r>
                      <a:r>
                        <a:rPr lang="en-US" sz="1000" b="0" i="0" u="none" strike="noStrike" dirty="0" smtClean="0">
                          <a:solidFill>
                            <a:srgbClr val="000000"/>
                          </a:solidFill>
                          <a:effectLst/>
                          <a:latin typeface="Calibri" panose="020F0502020204030204" pitchFamily="34" charset="0"/>
                        </a:rPr>
                        <a:t>DLR</a:t>
                      </a:r>
                      <a:endParaRPr lang="en-US" sz="1000" b="0" i="0" u="none" strike="noStrike" dirty="0">
                        <a:solidFill>
                          <a:srgbClr val="000000"/>
                        </a:solidFill>
                        <a:effectLst/>
                        <a:latin typeface="Calibri" panose="020F0502020204030204" pitchFamily="34" charset="0"/>
                      </a:endParaRP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DLR, ESA</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81387087"/>
                  </a:ext>
                </a:extLst>
              </a:tr>
              <a:tr h="329184">
                <a:tc>
                  <a:txBody>
                    <a:bodyPr/>
                    <a:lstStyle/>
                    <a:p>
                      <a:pPr algn="ctr" fontAlgn="b"/>
                      <a:r>
                        <a:rPr lang="en-US" sz="1100" b="0" i="0" u="none" strike="noStrike" dirty="0">
                          <a:solidFill>
                            <a:srgbClr val="000000"/>
                          </a:solidFill>
                          <a:effectLst/>
                          <a:latin typeface="Calibri" panose="020F0502020204030204" pitchFamily="34" charset="0"/>
                        </a:rPr>
                        <a:t>CB-38</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Q2 2020</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Provide CB support to Hyperspectral Remote Sensing.</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The DLR funded </a:t>
                      </a:r>
                      <a:r>
                        <a:rPr lang="en-US" sz="1000" b="0" i="0" u="none" strike="noStrike" dirty="0" err="1">
                          <a:solidFill>
                            <a:srgbClr val="000000"/>
                          </a:solidFill>
                          <a:effectLst/>
                          <a:latin typeface="Calibri" panose="020F0502020204030204" pitchFamily="34" charset="0"/>
                        </a:rPr>
                        <a:t>HyperEDU</a:t>
                      </a:r>
                      <a:r>
                        <a:rPr lang="en-US" sz="1000" b="0" i="0" u="none" strike="noStrike" dirty="0">
                          <a:solidFill>
                            <a:srgbClr val="000000"/>
                          </a:solidFill>
                          <a:effectLst/>
                          <a:latin typeface="Calibri" panose="020F0502020204030204" pitchFamily="34" charset="0"/>
                        </a:rPr>
                        <a:t> initiative lead by the GFZ Potsdam will, provide free &amp; open learning material for Hyperspectral remote sensing through the EO-College portal</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Michael Bock, </a:t>
                      </a:r>
                      <a:r>
                        <a:rPr lang="en-US" sz="1000" b="0" i="0" u="none" strike="noStrike" dirty="0" smtClean="0">
                          <a:solidFill>
                            <a:srgbClr val="000000"/>
                          </a:solidFill>
                          <a:effectLst/>
                          <a:latin typeface="Calibri" panose="020F0502020204030204" pitchFamily="34" charset="0"/>
                        </a:rPr>
                        <a:t>DLR</a:t>
                      </a:r>
                      <a:endParaRPr lang="en-US" sz="1000" b="0" i="0" u="none" strike="noStrike" dirty="0">
                        <a:solidFill>
                          <a:srgbClr val="000000"/>
                        </a:solidFill>
                        <a:effectLst/>
                        <a:latin typeface="Calibri" panose="020F0502020204030204" pitchFamily="34" charset="0"/>
                      </a:endParaRP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DLR, ISRO</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5413318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79731532"/>
              </p:ext>
            </p:extLst>
          </p:nvPr>
        </p:nvGraphicFramePr>
        <p:xfrm>
          <a:off x="1910993" y="4204134"/>
          <a:ext cx="10179408" cy="956601"/>
        </p:xfrm>
        <a:graphic>
          <a:graphicData uri="http://schemas.openxmlformats.org/drawingml/2006/table">
            <a:tbl>
              <a:tblPr/>
              <a:tblGrid>
                <a:gridCol w="610918">
                  <a:extLst>
                    <a:ext uri="{9D8B030D-6E8A-4147-A177-3AD203B41FA5}">
                      <a16:colId xmlns:a16="http://schemas.microsoft.com/office/drawing/2014/main" val="1374417311"/>
                    </a:ext>
                  </a:extLst>
                </a:gridCol>
                <a:gridCol w="738647">
                  <a:extLst>
                    <a:ext uri="{9D8B030D-6E8A-4147-A177-3AD203B41FA5}">
                      <a16:colId xmlns:a16="http://schemas.microsoft.com/office/drawing/2014/main" val="2281290206"/>
                    </a:ext>
                  </a:extLst>
                </a:gridCol>
                <a:gridCol w="2163672">
                  <a:extLst>
                    <a:ext uri="{9D8B030D-6E8A-4147-A177-3AD203B41FA5}">
                      <a16:colId xmlns:a16="http://schemas.microsoft.com/office/drawing/2014/main" val="1783126371"/>
                    </a:ext>
                  </a:extLst>
                </a:gridCol>
                <a:gridCol w="4077372">
                  <a:extLst>
                    <a:ext uri="{9D8B030D-6E8A-4147-A177-3AD203B41FA5}">
                      <a16:colId xmlns:a16="http://schemas.microsoft.com/office/drawing/2014/main" val="2014924524"/>
                    </a:ext>
                  </a:extLst>
                </a:gridCol>
                <a:gridCol w="1637812">
                  <a:extLst>
                    <a:ext uri="{9D8B030D-6E8A-4147-A177-3AD203B41FA5}">
                      <a16:colId xmlns:a16="http://schemas.microsoft.com/office/drawing/2014/main" val="274258996"/>
                    </a:ext>
                  </a:extLst>
                </a:gridCol>
                <a:gridCol w="950987">
                  <a:extLst>
                    <a:ext uri="{9D8B030D-6E8A-4147-A177-3AD203B41FA5}">
                      <a16:colId xmlns:a16="http://schemas.microsoft.com/office/drawing/2014/main" val="2776216822"/>
                    </a:ext>
                  </a:extLst>
                </a:gridCol>
              </a:tblGrid>
              <a:tr h="320789">
                <a:tc>
                  <a:txBody>
                    <a:bodyPr/>
                    <a:lstStyle/>
                    <a:p>
                      <a:pPr algn="l" fontAlgn="ctr"/>
                      <a:r>
                        <a:rPr lang="en-US" sz="1100" b="1" i="0" u="none" strike="noStrike" dirty="0">
                          <a:solidFill>
                            <a:srgbClr val="FFFFFF"/>
                          </a:solidFill>
                          <a:effectLst/>
                          <a:latin typeface="Calibri" panose="020F0502020204030204" pitchFamily="34" charset="0"/>
                        </a:rPr>
                        <a:t>Tracking #</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smtClean="0">
                          <a:solidFill>
                            <a:srgbClr val="FFFFFF"/>
                          </a:solidFill>
                          <a:effectLst/>
                          <a:latin typeface="Calibri" panose="020F0502020204030204" pitchFamily="34" charset="0"/>
                        </a:rPr>
                        <a:t>Completion</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Title</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Description</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Responsible </a:t>
                      </a:r>
                      <a:r>
                        <a:rPr lang="en-US" sz="1100" b="1" i="0" u="none" strike="noStrike" dirty="0" smtClean="0">
                          <a:solidFill>
                            <a:srgbClr val="FFFFFF"/>
                          </a:solidFill>
                          <a:effectLst/>
                          <a:latin typeface="Calibri" panose="020F0502020204030204" pitchFamily="34" charset="0"/>
                        </a:rPr>
                        <a:t>POCs</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smtClean="0">
                          <a:solidFill>
                            <a:srgbClr val="FFFFFF"/>
                          </a:solidFill>
                          <a:effectLst/>
                          <a:latin typeface="Calibri" panose="020F0502020204030204" pitchFamily="34" charset="0"/>
                        </a:rPr>
                        <a:t>Contributors</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045530575"/>
                  </a:ext>
                </a:extLst>
              </a:tr>
              <a:tr h="635812">
                <a:tc>
                  <a:txBody>
                    <a:bodyPr/>
                    <a:lstStyle/>
                    <a:p>
                      <a:pPr algn="ctr" fontAlgn="b"/>
                      <a:r>
                        <a:rPr lang="en-US" sz="1100" b="0" i="0" u="none" strike="noStrike" dirty="0">
                          <a:solidFill>
                            <a:srgbClr val="000000"/>
                          </a:solidFill>
                          <a:effectLst/>
                          <a:latin typeface="Calibri" panose="020F0502020204030204" pitchFamily="34" charset="0"/>
                        </a:rPr>
                        <a:t>CB-21</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Q4 2020</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Explore future options for providing portal-based access to capacity building and training resources</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Conduct a study of existing and potential new approaches to collect, coordinate, and synergize available capacity building and training resources related to satellite Earth observations, e.g. GEOCAB, the </a:t>
                      </a:r>
                      <a:r>
                        <a:rPr lang="en-US" sz="1000" b="0" i="0" u="none" strike="noStrike" dirty="0" err="1">
                          <a:solidFill>
                            <a:srgbClr val="000000"/>
                          </a:solidFill>
                          <a:effectLst/>
                          <a:latin typeface="Calibri" panose="020F0502020204030204" pitchFamily="34" charset="0"/>
                        </a:rPr>
                        <a:t>VLab</a:t>
                      </a:r>
                      <a:r>
                        <a:rPr lang="en-US" sz="1000" b="0" i="0" u="none" strike="noStrike" dirty="0">
                          <a:solidFill>
                            <a:srgbClr val="000000"/>
                          </a:solidFill>
                          <a:effectLst/>
                          <a:latin typeface="Calibri" panose="020F0502020204030204" pitchFamily="34" charset="0"/>
                        </a:rPr>
                        <a:t> training calendar, , the EO-College collection of resources, and more.</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Prakash Chauhan, </a:t>
                      </a:r>
                      <a:r>
                        <a:rPr lang="en-US" sz="1000" b="0" i="0" u="none" strike="noStrike" dirty="0" smtClean="0">
                          <a:solidFill>
                            <a:srgbClr val="000000"/>
                          </a:solidFill>
                          <a:effectLst/>
                          <a:latin typeface="Calibri" panose="020F0502020204030204" pitchFamily="34" charset="0"/>
                        </a:rPr>
                        <a:t>ISRO</a:t>
                      </a:r>
                      <a:endParaRPr lang="en-US" sz="1000" b="0" i="0" u="none" strike="noStrike" dirty="0">
                        <a:solidFill>
                          <a:srgbClr val="000000"/>
                        </a:solidFill>
                        <a:effectLst/>
                        <a:latin typeface="Calibri" panose="020F0502020204030204" pitchFamily="34" charset="0"/>
                      </a:endParaRP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ISRO</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83538571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68596165"/>
              </p:ext>
            </p:extLst>
          </p:nvPr>
        </p:nvGraphicFramePr>
        <p:xfrm>
          <a:off x="1910993" y="5238096"/>
          <a:ext cx="10179408" cy="1266980"/>
        </p:xfrm>
        <a:graphic>
          <a:graphicData uri="http://schemas.openxmlformats.org/drawingml/2006/table">
            <a:tbl>
              <a:tblPr/>
              <a:tblGrid>
                <a:gridCol w="610918">
                  <a:extLst>
                    <a:ext uri="{9D8B030D-6E8A-4147-A177-3AD203B41FA5}">
                      <a16:colId xmlns:a16="http://schemas.microsoft.com/office/drawing/2014/main" val="1374417311"/>
                    </a:ext>
                  </a:extLst>
                </a:gridCol>
                <a:gridCol w="738647">
                  <a:extLst>
                    <a:ext uri="{9D8B030D-6E8A-4147-A177-3AD203B41FA5}">
                      <a16:colId xmlns:a16="http://schemas.microsoft.com/office/drawing/2014/main" val="2281290206"/>
                    </a:ext>
                  </a:extLst>
                </a:gridCol>
                <a:gridCol w="2163672">
                  <a:extLst>
                    <a:ext uri="{9D8B030D-6E8A-4147-A177-3AD203B41FA5}">
                      <a16:colId xmlns:a16="http://schemas.microsoft.com/office/drawing/2014/main" val="1783126371"/>
                    </a:ext>
                  </a:extLst>
                </a:gridCol>
                <a:gridCol w="4077372">
                  <a:extLst>
                    <a:ext uri="{9D8B030D-6E8A-4147-A177-3AD203B41FA5}">
                      <a16:colId xmlns:a16="http://schemas.microsoft.com/office/drawing/2014/main" val="2014924524"/>
                    </a:ext>
                  </a:extLst>
                </a:gridCol>
                <a:gridCol w="1637812">
                  <a:extLst>
                    <a:ext uri="{9D8B030D-6E8A-4147-A177-3AD203B41FA5}">
                      <a16:colId xmlns:a16="http://schemas.microsoft.com/office/drawing/2014/main" val="274258996"/>
                    </a:ext>
                  </a:extLst>
                </a:gridCol>
                <a:gridCol w="950987">
                  <a:extLst>
                    <a:ext uri="{9D8B030D-6E8A-4147-A177-3AD203B41FA5}">
                      <a16:colId xmlns:a16="http://schemas.microsoft.com/office/drawing/2014/main" val="2776216822"/>
                    </a:ext>
                  </a:extLst>
                </a:gridCol>
              </a:tblGrid>
              <a:tr h="320789">
                <a:tc>
                  <a:txBody>
                    <a:bodyPr/>
                    <a:lstStyle/>
                    <a:p>
                      <a:pPr algn="l" fontAlgn="ctr"/>
                      <a:r>
                        <a:rPr lang="en-US" sz="1100" b="1" i="0" u="none" strike="noStrike" dirty="0">
                          <a:solidFill>
                            <a:srgbClr val="FFFFFF"/>
                          </a:solidFill>
                          <a:effectLst/>
                          <a:latin typeface="Calibri" panose="020F0502020204030204" pitchFamily="34" charset="0"/>
                        </a:rPr>
                        <a:t>Tracking #</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smtClean="0">
                          <a:solidFill>
                            <a:srgbClr val="FFFFFF"/>
                          </a:solidFill>
                          <a:effectLst/>
                          <a:latin typeface="Calibri" panose="020F0502020204030204" pitchFamily="34" charset="0"/>
                        </a:rPr>
                        <a:t>Completion</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Title</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Description</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Responsible </a:t>
                      </a:r>
                      <a:r>
                        <a:rPr lang="en-US" sz="1100" b="1" i="0" u="none" strike="noStrike" dirty="0" smtClean="0">
                          <a:solidFill>
                            <a:srgbClr val="FFFFFF"/>
                          </a:solidFill>
                          <a:effectLst/>
                          <a:latin typeface="Calibri" panose="020F0502020204030204" pitchFamily="34" charset="0"/>
                        </a:rPr>
                        <a:t>POCs</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smtClean="0">
                          <a:solidFill>
                            <a:srgbClr val="FFFFFF"/>
                          </a:solidFill>
                          <a:effectLst/>
                          <a:latin typeface="Calibri" panose="020F0502020204030204" pitchFamily="34" charset="0"/>
                        </a:rPr>
                        <a:t>Contributors</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045530575"/>
                  </a:ext>
                </a:extLst>
              </a:tr>
              <a:tr h="635812">
                <a:tc>
                  <a:txBody>
                    <a:bodyPr/>
                    <a:lstStyle/>
                    <a:p>
                      <a:pPr algn="ctr" fontAlgn="b"/>
                      <a:r>
                        <a:rPr lang="en-US" sz="1100" b="0" i="0" u="none" strike="noStrike" dirty="0">
                          <a:solidFill>
                            <a:srgbClr val="000000"/>
                          </a:solidFill>
                          <a:effectLst/>
                          <a:latin typeface="Calibri" panose="020F0502020204030204" pitchFamily="34" charset="0"/>
                        </a:rPr>
                        <a:t>CB-34</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Q3 2020</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Provide webinar on LCLUC theme</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Focus will be on Land Cover/Land Use Change theme. Deliver lectures/training materials relating to Land Use/Cover Change in South/Southeast Asia countries either through Webinars or hands-on training to participants (in one of the South/Southeast Asian countries).</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Garik Gutman, </a:t>
                      </a:r>
                      <a:r>
                        <a:rPr lang="en-US" sz="1000" b="0" i="0" u="none" strike="noStrike" dirty="0" smtClean="0">
                          <a:solidFill>
                            <a:srgbClr val="000000"/>
                          </a:solidFill>
                          <a:effectLst/>
                          <a:latin typeface="Calibri" panose="020F0502020204030204" pitchFamily="34" charset="0"/>
                        </a:rPr>
                        <a:t>NASA; </a:t>
                      </a:r>
                      <a:r>
                        <a:rPr lang="en-US" sz="1000" b="0" i="0" u="none" strike="noStrike" dirty="0">
                          <a:solidFill>
                            <a:srgbClr val="000000"/>
                          </a:solidFill>
                          <a:effectLst/>
                          <a:latin typeface="Calibri" panose="020F0502020204030204" pitchFamily="34" charset="0"/>
                        </a:rPr>
                        <a:t>Krishna Vadrevu, </a:t>
                      </a:r>
                      <a:r>
                        <a:rPr lang="en-US" sz="1000" b="0" i="0" u="none" strike="noStrike" dirty="0" smtClean="0">
                          <a:solidFill>
                            <a:srgbClr val="000000"/>
                          </a:solidFill>
                          <a:effectLst/>
                          <a:latin typeface="Calibri" panose="020F0502020204030204" pitchFamily="34" charset="0"/>
                        </a:rPr>
                        <a:t>NASA</a:t>
                      </a:r>
                      <a:endParaRPr lang="en-US" sz="1000" b="0" i="0" u="none" strike="noStrike" dirty="0">
                        <a:solidFill>
                          <a:srgbClr val="000000"/>
                        </a:solidFill>
                        <a:effectLst/>
                        <a:latin typeface="Calibri" panose="020F0502020204030204" pitchFamily="34" charset="0"/>
                      </a:endParaRP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NASA, ESA</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40825985"/>
                  </a:ext>
                </a:extLst>
              </a:tr>
              <a:tr h="64240">
                <a:tc>
                  <a:txBody>
                    <a:bodyPr/>
                    <a:lstStyle/>
                    <a:p>
                      <a:pPr algn="ctr" fontAlgn="b"/>
                      <a:r>
                        <a:rPr lang="en-US" sz="1100" b="0" i="0" u="none" strike="noStrike" dirty="0">
                          <a:solidFill>
                            <a:srgbClr val="000000"/>
                          </a:solidFill>
                          <a:effectLst/>
                          <a:latin typeface="Calibri" panose="020F0502020204030204" pitchFamily="34" charset="0"/>
                        </a:rPr>
                        <a:t>CB-27</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Q4 2020</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Provide CB support to regional and thematic AOGEOSS initiative</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Engage with AOGEOSS initiative and find out the needs of the region for possible training initiatives WGCapD could support</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Prakash Chauhan, </a:t>
                      </a:r>
                      <a:r>
                        <a:rPr lang="en-US" sz="1000" b="0" i="0" u="none" strike="noStrike" dirty="0" smtClean="0">
                          <a:solidFill>
                            <a:srgbClr val="000000"/>
                          </a:solidFill>
                          <a:effectLst/>
                          <a:latin typeface="Calibri" panose="020F0502020204030204" pitchFamily="34" charset="0"/>
                        </a:rPr>
                        <a:t>ISRO</a:t>
                      </a:r>
                      <a:endParaRPr lang="en-US" sz="1000" b="0" i="0" u="none" strike="noStrike" dirty="0">
                        <a:solidFill>
                          <a:srgbClr val="000000"/>
                        </a:solidFill>
                        <a:effectLst/>
                        <a:latin typeface="Calibri" panose="020F0502020204030204" pitchFamily="34" charset="0"/>
                      </a:endParaRP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ISRO</a:t>
                      </a:r>
                    </a:p>
                  </a:txBody>
                  <a:tcPr marL="5579" marR="5579" marT="5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04826536"/>
                  </a:ext>
                </a:extLst>
              </a:tr>
            </a:tbl>
          </a:graphicData>
        </a:graphic>
      </p:graphicFrame>
      <p:sp>
        <p:nvSpPr>
          <p:cNvPr id="12" name="Text Placeholder 4"/>
          <p:cNvSpPr txBox="1">
            <a:spLocks/>
          </p:cNvSpPr>
          <p:nvPr/>
        </p:nvSpPr>
        <p:spPr>
          <a:xfrm>
            <a:off x="0" y="4168775"/>
            <a:ext cx="1935989" cy="8367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pPr marL="0" indent="0" algn="r">
              <a:buFont typeface="Arial"/>
              <a:buNone/>
            </a:pPr>
            <a:r>
              <a:rPr lang="en-US" b="1" i="1" dirty="0" smtClean="0"/>
              <a:t>Infrastructure Deliverable</a:t>
            </a:r>
            <a:endParaRPr lang="en-US" b="1" i="1" dirty="0"/>
          </a:p>
        </p:txBody>
      </p:sp>
      <p:sp>
        <p:nvSpPr>
          <p:cNvPr id="13" name="Text Placeholder 4"/>
          <p:cNvSpPr txBox="1">
            <a:spLocks/>
          </p:cNvSpPr>
          <p:nvPr/>
        </p:nvSpPr>
        <p:spPr>
          <a:xfrm>
            <a:off x="0" y="5239242"/>
            <a:ext cx="1935989" cy="8367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pPr marL="0" indent="0" algn="r">
              <a:buFont typeface="Arial"/>
              <a:buNone/>
            </a:pPr>
            <a:r>
              <a:rPr lang="en-US" b="1" i="1" dirty="0" smtClean="0"/>
              <a:t>Regional Deliverables</a:t>
            </a:r>
            <a:endParaRPr lang="en-US" b="1" i="1" dirty="0"/>
          </a:p>
        </p:txBody>
      </p:sp>
    </p:spTree>
    <p:extLst>
      <p:ext uri="{BB962C8B-B14F-4D97-AF65-F5344CB8AC3E}">
        <p14:creationId xmlns:p14="http://schemas.microsoft.com/office/powerpoint/2010/main" val="1679051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5</a:t>
            </a:fld>
            <a:endParaRPr>
              <a:solidFill>
                <a:srgbClr val="1F497D"/>
              </a:solidFill>
            </a:endParaRPr>
          </a:p>
        </p:txBody>
      </p:sp>
      <p:sp>
        <p:nvSpPr>
          <p:cNvPr id="82" name="Google Shape;82;p11"/>
          <p:cNvSpPr txBox="1">
            <a:spLocks noGrp="1"/>
          </p:cNvSpPr>
          <p:nvPr>
            <p:ph type="body" idx="2"/>
          </p:nvPr>
        </p:nvSpPr>
        <p:spPr>
          <a:xfrm>
            <a:off x="2220685" y="353887"/>
            <a:ext cx="8325395"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dirty="0" err="1" smtClean="0"/>
              <a:t>WGCapD’s</a:t>
            </a:r>
            <a:r>
              <a:rPr lang="en-US" dirty="0" smtClean="0"/>
              <a:t> New Deliverables: Infrastructure</a:t>
            </a:r>
            <a:endParaRPr dirty="0"/>
          </a:p>
        </p:txBody>
      </p:sp>
      <p:graphicFrame>
        <p:nvGraphicFramePr>
          <p:cNvPr id="5" name="Table 4"/>
          <p:cNvGraphicFramePr>
            <a:graphicFrameLocks noGrp="1"/>
          </p:cNvGraphicFramePr>
          <p:nvPr>
            <p:extLst>
              <p:ext uri="{D42A27DB-BD31-4B8C-83A1-F6EECF244321}">
                <p14:modId xmlns:p14="http://schemas.microsoft.com/office/powerpoint/2010/main" val="468717181"/>
              </p:ext>
            </p:extLst>
          </p:nvPr>
        </p:nvGraphicFramePr>
        <p:xfrm>
          <a:off x="166255" y="2214802"/>
          <a:ext cx="11757041" cy="3129872"/>
        </p:xfrm>
        <a:graphic>
          <a:graphicData uri="http://schemas.openxmlformats.org/drawingml/2006/table">
            <a:tbl>
              <a:tblPr/>
              <a:tblGrid>
                <a:gridCol w="705600">
                  <a:extLst>
                    <a:ext uri="{9D8B030D-6E8A-4147-A177-3AD203B41FA5}">
                      <a16:colId xmlns:a16="http://schemas.microsoft.com/office/drawing/2014/main" val="1374417311"/>
                    </a:ext>
                  </a:extLst>
                </a:gridCol>
                <a:gridCol w="763431">
                  <a:extLst>
                    <a:ext uri="{9D8B030D-6E8A-4147-A177-3AD203B41FA5}">
                      <a16:colId xmlns:a16="http://schemas.microsoft.com/office/drawing/2014/main" val="2281290206"/>
                    </a:ext>
                  </a:extLst>
                </a:gridCol>
                <a:gridCol w="2588696">
                  <a:extLst>
                    <a:ext uri="{9D8B030D-6E8A-4147-A177-3AD203B41FA5}">
                      <a16:colId xmlns:a16="http://schemas.microsoft.com/office/drawing/2014/main" val="1783126371"/>
                    </a:ext>
                  </a:extLst>
                </a:gridCol>
                <a:gridCol w="4709295">
                  <a:extLst>
                    <a:ext uri="{9D8B030D-6E8A-4147-A177-3AD203B41FA5}">
                      <a16:colId xmlns:a16="http://schemas.microsoft.com/office/drawing/2014/main" val="2014924524"/>
                    </a:ext>
                  </a:extLst>
                </a:gridCol>
                <a:gridCol w="1891645">
                  <a:extLst>
                    <a:ext uri="{9D8B030D-6E8A-4147-A177-3AD203B41FA5}">
                      <a16:colId xmlns:a16="http://schemas.microsoft.com/office/drawing/2014/main" val="274258996"/>
                    </a:ext>
                  </a:extLst>
                </a:gridCol>
                <a:gridCol w="1098374">
                  <a:extLst>
                    <a:ext uri="{9D8B030D-6E8A-4147-A177-3AD203B41FA5}">
                      <a16:colId xmlns:a16="http://schemas.microsoft.com/office/drawing/2014/main" val="2776216822"/>
                    </a:ext>
                  </a:extLst>
                </a:gridCol>
              </a:tblGrid>
              <a:tr h="427322">
                <a:tc>
                  <a:txBody>
                    <a:bodyPr/>
                    <a:lstStyle/>
                    <a:p>
                      <a:pPr algn="l" fontAlgn="ctr"/>
                      <a:r>
                        <a:rPr lang="en-US" sz="1100" b="1" i="0" u="none" strike="noStrike" dirty="0">
                          <a:solidFill>
                            <a:srgbClr val="FFFFFF"/>
                          </a:solidFill>
                          <a:effectLst/>
                          <a:latin typeface="Calibri" panose="020F0502020204030204" pitchFamily="34" charset="0"/>
                        </a:rPr>
                        <a:t>Tracking #</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smtClean="0">
                          <a:solidFill>
                            <a:srgbClr val="FFFFFF"/>
                          </a:solidFill>
                          <a:effectLst/>
                          <a:latin typeface="Calibri" panose="020F0502020204030204" pitchFamily="34" charset="0"/>
                        </a:rPr>
                        <a:t>Completion</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Title</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Description</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Responsible </a:t>
                      </a:r>
                      <a:r>
                        <a:rPr lang="en-US" sz="1100" b="1" i="0" u="none" strike="noStrike" dirty="0" smtClean="0">
                          <a:solidFill>
                            <a:srgbClr val="FFFFFF"/>
                          </a:solidFill>
                          <a:effectLst/>
                          <a:latin typeface="Calibri" panose="020F0502020204030204" pitchFamily="34" charset="0"/>
                        </a:rPr>
                        <a:t>POCs</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smtClean="0">
                          <a:solidFill>
                            <a:srgbClr val="FFFFFF"/>
                          </a:solidFill>
                          <a:effectLst/>
                          <a:latin typeface="Calibri" panose="020F0502020204030204" pitchFamily="34" charset="0"/>
                        </a:rPr>
                        <a:t>Contributors</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045530575"/>
                  </a:ext>
                </a:extLst>
              </a:tr>
              <a:tr h="771227">
                <a:tc>
                  <a:txBody>
                    <a:bodyPr/>
                    <a:lstStyle/>
                    <a:p>
                      <a:pPr algn="ctr" fontAlgn="b"/>
                      <a:r>
                        <a:rPr lang="en-US" sz="1400" b="0" i="0" u="none" strike="noStrike" dirty="0">
                          <a:solidFill>
                            <a:srgbClr val="000000"/>
                          </a:solidFill>
                          <a:effectLst/>
                          <a:latin typeface="Calibri" panose="020F0502020204030204" pitchFamily="34" charset="0"/>
                        </a:rPr>
                        <a:t>CB-46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Q4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Space Capacity Development Advisory Board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Establish the Space Capacity Development Advisory Board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Nancy Searby, NASA; Senthil Kumar, ISRO; Sergio Camacho, CRECTEALC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NASA, ISRO, CRECTEALC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49926598"/>
                  </a:ext>
                </a:extLst>
              </a:tr>
              <a:tr h="725512">
                <a:tc>
                  <a:txBody>
                    <a:bodyPr/>
                    <a:lstStyle/>
                    <a:p>
                      <a:pPr algn="ctr" fontAlgn="b"/>
                      <a:r>
                        <a:rPr lang="en-US" sz="1400" b="0" i="0" u="none" strike="noStrike" dirty="0">
                          <a:solidFill>
                            <a:srgbClr val="000000"/>
                          </a:solidFill>
                          <a:effectLst/>
                          <a:latin typeface="Calibri" panose="020F0502020204030204" pitchFamily="34" charset="0"/>
                        </a:rPr>
                        <a:t>CB-48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Q42020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Best Practice Guide to E-Learning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Best practice guide to e-Learning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Robert Eckhardt, EO College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NASA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07928821"/>
                  </a:ext>
                </a:extLst>
              </a:tr>
              <a:tr h="625642">
                <a:tc>
                  <a:txBody>
                    <a:bodyPr/>
                    <a:lstStyle/>
                    <a:p>
                      <a:pPr algn="ctr" fontAlgn="b"/>
                      <a:r>
                        <a:rPr lang="en-US" sz="1400" b="0" i="0" u="none" strike="noStrike">
                          <a:solidFill>
                            <a:srgbClr val="000000"/>
                          </a:solidFill>
                          <a:effectLst/>
                          <a:latin typeface="Calibri" panose="020F0502020204030204" pitchFamily="34" charset="0"/>
                        </a:rPr>
                        <a:t>CB-50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400" b="0" i="0" u="none" strike="noStrike" dirty="0">
                          <a:solidFill>
                            <a:srgbClr val="000000"/>
                          </a:solidFill>
                          <a:effectLst/>
                          <a:latin typeface="Calibri" panose="020F0502020204030204" pitchFamily="34" charset="0"/>
                        </a:rPr>
                        <a:t>Q1 2021 (TBC)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ctr"/>
                      <a:r>
                        <a:rPr lang="en-US" sz="1100" b="0" i="0" u="none" strike="noStrike">
                          <a:solidFill>
                            <a:srgbClr val="000000"/>
                          </a:solidFill>
                          <a:effectLst/>
                          <a:latin typeface="Calibri" panose="020F0502020204030204" pitchFamily="34" charset="0"/>
                        </a:rPr>
                        <a:t>Capacity Development Guidance Document for GEOGLAM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ctr"/>
                      <a:r>
                        <a:rPr lang="en-US" sz="1100" b="0" i="0" u="none" strike="noStrike">
                          <a:solidFill>
                            <a:srgbClr val="000000"/>
                          </a:solidFill>
                          <a:effectLst/>
                          <a:latin typeface="Calibri" panose="020F0502020204030204" pitchFamily="34" charset="0"/>
                        </a:rPr>
                        <a:t>Support GEOGLAM CapDev Team in developing their capacity development guidance document.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ctr"/>
                      <a:r>
                        <a:rPr lang="en-US" sz="1100" b="0" i="0" u="none" strike="noStrike">
                          <a:solidFill>
                            <a:srgbClr val="000000"/>
                          </a:solidFill>
                          <a:effectLst/>
                          <a:latin typeface="Calibri" panose="020F0502020204030204" pitchFamily="34" charset="0"/>
                        </a:rPr>
                        <a:t>NASA TBC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ctr"/>
                      <a:r>
                        <a:rPr lang="en-US" sz="1100" b="0" i="0" u="none" strike="noStrike">
                          <a:solidFill>
                            <a:srgbClr val="000000"/>
                          </a:solidFill>
                          <a:effectLst/>
                          <a:latin typeface="Calibri" panose="020F0502020204030204" pitchFamily="34" charset="0"/>
                        </a:rPr>
                        <a:t>NASA, CNES, VITO, JRC; ISRO (TBC), JAXA (TBC)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81387087"/>
                  </a:ext>
                </a:extLst>
              </a:tr>
              <a:tr h="580169">
                <a:tc>
                  <a:txBody>
                    <a:bodyPr/>
                    <a:lstStyle/>
                    <a:p>
                      <a:pPr algn="ctr" fontAlgn="b"/>
                      <a:r>
                        <a:rPr lang="en-US" sz="1400" b="0" i="0" u="none" strike="noStrike">
                          <a:solidFill>
                            <a:srgbClr val="000000"/>
                          </a:solidFill>
                          <a:effectLst/>
                          <a:latin typeface="Calibri" panose="020F0502020204030204" pitchFamily="34" charset="0"/>
                        </a:rPr>
                        <a:t>CB-47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Q4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Metadata Standards Tiger Team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Selection and definition of metadata standards for the exchange and processing of learning objects. We like to identify a Tiger Team to work on this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Robert Eckhardt, EO College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WGISS (TBC), NASA, IDN (TBC)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54133187"/>
                  </a:ext>
                </a:extLst>
              </a:tr>
            </a:tbl>
          </a:graphicData>
        </a:graphic>
      </p:graphicFrame>
    </p:spTree>
    <p:extLst>
      <p:ext uri="{BB962C8B-B14F-4D97-AF65-F5344CB8AC3E}">
        <p14:creationId xmlns:p14="http://schemas.microsoft.com/office/powerpoint/2010/main" val="345075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6</a:t>
            </a:fld>
            <a:endParaRPr>
              <a:solidFill>
                <a:srgbClr val="1F497D"/>
              </a:solidFill>
            </a:endParaRPr>
          </a:p>
        </p:txBody>
      </p:sp>
      <p:sp>
        <p:nvSpPr>
          <p:cNvPr id="82" name="Google Shape;82;p11"/>
          <p:cNvSpPr txBox="1">
            <a:spLocks noGrp="1"/>
          </p:cNvSpPr>
          <p:nvPr>
            <p:ph type="body" idx="2"/>
          </p:nvPr>
        </p:nvSpPr>
        <p:spPr>
          <a:xfrm>
            <a:off x="2220685" y="353887"/>
            <a:ext cx="7294375"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dirty="0" err="1" smtClean="0"/>
              <a:t>WGCapD’s</a:t>
            </a:r>
            <a:r>
              <a:rPr lang="en-US" dirty="0" smtClean="0"/>
              <a:t> New Deliverables: Global</a:t>
            </a:r>
            <a:endParaRPr dirty="0"/>
          </a:p>
        </p:txBody>
      </p:sp>
      <p:graphicFrame>
        <p:nvGraphicFramePr>
          <p:cNvPr id="5" name="Table 4"/>
          <p:cNvGraphicFramePr>
            <a:graphicFrameLocks noGrp="1"/>
          </p:cNvGraphicFramePr>
          <p:nvPr>
            <p:extLst>
              <p:ext uri="{D42A27DB-BD31-4B8C-83A1-F6EECF244321}">
                <p14:modId xmlns:p14="http://schemas.microsoft.com/office/powerpoint/2010/main" val="3367531256"/>
              </p:ext>
            </p:extLst>
          </p:nvPr>
        </p:nvGraphicFramePr>
        <p:xfrm>
          <a:off x="166255" y="2214802"/>
          <a:ext cx="11757041" cy="3229788"/>
        </p:xfrm>
        <a:graphic>
          <a:graphicData uri="http://schemas.openxmlformats.org/drawingml/2006/table">
            <a:tbl>
              <a:tblPr/>
              <a:tblGrid>
                <a:gridCol w="705600">
                  <a:extLst>
                    <a:ext uri="{9D8B030D-6E8A-4147-A177-3AD203B41FA5}">
                      <a16:colId xmlns:a16="http://schemas.microsoft.com/office/drawing/2014/main" val="1374417311"/>
                    </a:ext>
                  </a:extLst>
                </a:gridCol>
                <a:gridCol w="763431">
                  <a:extLst>
                    <a:ext uri="{9D8B030D-6E8A-4147-A177-3AD203B41FA5}">
                      <a16:colId xmlns:a16="http://schemas.microsoft.com/office/drawing/2014/main" val="2281290206"/>
                    </a:ext>
                  </a:extLst>
                </a:gridCol>
                <a:gridCol w="2588696">
                  <a:extLst>
                    <a:ext uri="{9D8B030D-6E8A-4147-A177-3AD203B41FA5}">
                      <a16:colId xmlns:a16="http://schemas.microsoft.com/office/drawing/2014/main" val="1783126371"/>
                    </a:ext>
                  </a:extLst>
                </a:gridCol>
                <a:gridCol w="4709295">
                  <a:extLst>
                    <a:ext uri="{9D8B030D-6E8A-4147-A177-3AD203B41FA5}">
                      <a16:colId xmlns:a16="http://schemas.microsoft.com/office/drawing/2014/main" val="2014924524"/>
                    </a:ext>
                  </a:extLst>
                </a:gridCol>
                <a:gridCol w="1891645">
                  <a:extLst>
                    <a:ext uri="{9D8B030D-6E8A-4147-A177-3AD203B41FA5}">
                      <a16:colId xmlns:a16="http://schemas.microsoft.com/office/drawing/2014/main" val="274258996"/>
                    </a:ext>
                  </a:extLst>
                </a:gridCol>
                <a:gridCol w="1098374">
                  <a:extLst>
                    <a:ext uri="{9D8B030D-6E8A-4147-A177-3AD203B41FA5}">
                      <a16:colId xmlns:a16="http://schemas.microsoft.com/office/drawing/2014/main" val="2776216822"/>
                    </a:ext>
                  </a:extLst>
                </a:gridCol>
              </a:tblGrid>
              <a:tr h="427322">
                <a:tc>
                  <a:txBody>
                    <a:bodyPr/>
                    <a:lstStyle/>
                    <a:p>
                      <a:pPr algn="l" fontAlgn="ctr"/>
                      <a:r>
                        <a:rPr lang="en-US" sz="1100" b="1" i="0" u="none" strike="noStrike" dirty="0">
                          <a:solidFill>
                            <a:srgbClr val="FFFFFF"/>
                          </a:solidFill>
                          <a:effectLst/>
                          <a:latin typeface="Calibri" panose="020F0502020204030204" pitchFamily="34" charset="0"/>
                        </a:rPr>
                        <a:t>Tracking #</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smtClean="0">
                          <a:solidFill>
                            <a:srgbClr val="FFFFFF"/>
                          </a:solidFill>
                          <a:effectLst/>
                          <a:latin typeface="Calibri" panose="020F0502020204030204" pitchFamily="34" charset="0"/>
                        </a:rPr>
                        <a:t>Completion</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Title</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Description</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Responsible </a:t>
                      </a:r>
                      <a:r>
                        <a:rPr lang="en-US" sz="1100" b="1" i="0" u="none" strike="noStrike" dirty="0" smtClean="0">
                          <a:solidFill>
                            <a:srgbClr val="FFFFFF"/>
                          </a:solidFill>
                          <a:effectLst/>
                          <a:latin typeface="Calibri" panose="020F0502020204030204" pitchFamily="34" charset="0"/>
                        </a:rPr>
                        <a:t>POCs</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smtClean="0">
                          <a:solidFill>
                            <a:srgbClr val="FFFFFF"/>
                          </a:solidFill>
                          <a:effectLst/>
                          <a:latin typeface="Calibri" panose="020F0502020204030204" pitchFamily="34" charset="0"/>
                        </a:rPr>
                        <a:t>Contributors</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045530575"/>
                  </a:ext>
                </a:extLst>
              </a:tr>
              <a:tr h="771227">
                <a:tc>
                  <a:txBody>
                    <a:bodyPr/>
                    <a:lstStyle/>
                    <a:p>
                      <a:pPr algn="ctr" fontAlgn="b"/>
                      <a:r>
                        <a:rPr lang="en-US" sz="1400" b="0" i="0" u="none" strike="noStrike" dirty="0">
                          <a:solidFill>
                            <a:srgbClr val="000000"/>
                          </a:solidFill>
                          <a:effectLst/>
                          <a:latin typeface="Calibri" panose="020F0502020204030204" pitchFamily="34" charset="0"/>
                        </a:rPr>
                        <a:t>CB-43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Q2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COVE Webinar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Prepare a COVE webinar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Kim Holloway, NASA/SEO; Chris Barnes, USGS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WGCapD, SEO, USGS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49926598"/>
                  </a:ext>
                </a:extLst>
              </a:tr>
              <a:tr h="725512">
                <a:tc>
                  <a:txBody>
                    <a:bodyPr/>
                    <a:lstStyle/>
                    <a:p>
                      <a:pPr algn="ctr" fontAlgn="b"/>
                      <a:r>
                        <a:rPr lang="en-US" sz="1400" b="0" i="0" u="none" strike="noStrike">
                          <a:solidFill>
                            <a:srgbClr val="000000"/>
                          </a:solidFill>
                          <a:effectLst/>
                          <a:latin typeface="Calibri" panose="020F0502020204030204" pitchFamily="34" charset="0"/>
                        </a:rPr>
                        <a:t>CB-45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400" b="0" i="0" u="none" strike="noStrike" dirty="0">
                          <a:solidFill>
                            <a:srgbClr val="000000"/>
                          </a:solidFill>
                          <a:effectLst/>
                          <a:latin typeface="Calibri" panose="020F0502020204030204" pitchFamily="34" charset="0"/>
                        </a:rPr>
                        <a:t>Q1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b="0" i="0" u="none" strike="noStrike" dirty="0" err="1">
                          <a:solidFill>
                            <a:srgbClr val="000000"/>
                          </a:solidFill>
                          <a:effectLst/>
                          <a:latin typeface="Calibri" panose="020F0502020204030204" pitchFamily="34" charset="0"/>
                        </a:rPr>
                        <a:t>Jupyter</a:t>
                      </a:r>
                      <a:r>
                        <a:rPr lang="en-US" sz="1100" b="0" i="0" u="none" strike="noStrike" dirty="0">
                          <a:solidFill>
                            <a:srgbClr val="000000"/>
                          </a:solidFill>
                          <a:effectLst/>
                          <a:latin typeface="Calibri" panose="020F0502020204030204" pitchFamily="34" charset="0"/>
                        </a:rPr>
                        <a:t> Notebooks Awareness Webinar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b="0" i="0" u="none" strike="noStrike" dirty="0">
                          <a:solidFill>
                            <a:srgbClr val="000000"/>
                          </a:solidFill>
                          <a:effectLst/>
                          <a:latin typeface="Calibri" panose="020F0502020204030204" pitchFamily="34" charset="0"/>
                        </a:rPr>
                        <a:t>Explore hosting a </a:t>
                      </a:r>
                      <a:r>
                        <a:rPr lang="en-US" sz="1100" b="0" i="0" u="none" strike="noStrike" dirty="0" err="1">
                          <a:solidFill>
                            <a:srgbClr val="000000"/>
                          </a:solidFill>
                          <a:effectLst/>
                          <a:latin typeface="Calibri" panose="020F0502020204030204" pitchFamily="34" charset="0"/>
                        </a:rPr>
                        <a:t>Jupyter</a:t>
                      </a:r>
                      <a:r>
                        <a:rPr lang="en-US" sz="1100" b="0" i="0" u="none" strike="noStrike" dirty="0">
                          <a:solidFill>
                            <a:srgbClr val="000000"/>
                          </a:solidFill>
                          <a:effectLst/>
                          <a:latin typeface="Calibri" panose="020F0502020204030204" pitchFamily="34" charset="0"/>
                        </a:rPr>
                        <a:t> notebooks awareness webinar in 2020-2021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b="0" i="0" u="none" strike="noStrike">
                          <a:solidFill>
                            <a:srgbClr val="000000"/>
                          </a:solidFill>
                          <a:effectLst/>
                          <a:latin typeface="Calibri" panose="020F0502020204030204" pitchFamily="34" charset="0"/>
                        </a:rPr>
                        <a:t>Robert Woodock, CSIRO; Kent Ross, NASA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b="0" i="0" u="none" strike="noStrike">
                          <a:solidFill>
                            <a:srgbClr val="000000"/>
                          </a:solidFill>
                          <a:effectLst/>
                          <a:latin typeface="Calibri" panose="020F0502020204030204" pitchFamily="34" charset="0"/>
                        </a:rPr>
                        <a:t>CSIRO, NASA, WGISS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07928821"/>
                  </a:ext>
                </a:extLst>
              </a:tr>
              <a:tr h="625642">
                <a:tc>
                  <a:txBody>
                    <a:bodyPr/>
                    <a:lstStyle/>
                    <a:p>
                      <a:pPr algn="ctr" fontAlgn="b"/>
                      <a:r>
                        <a:rPr lang="en-US" sz="1400" b="0" i="0" u="none" strike="noStrike">
                          <a:solidFill>
                            <a:srgbClr val="000000"/>
                          </a:solidFill>
                          <a:effectLst/>
                          <a:latin typeface="Calibri" panose="020F0502020204030204" pitchFamily="34" charset="0"/>
                        </a:rPr>
                        <a:t>CB-44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400" b="0" i="0" u="none" strike="noStrike" dirty="0">
                          <a:solidFill>
                            <a:srgbClr val="000000"/>
                          </a:solidFill>
                          <a:effectLst/>
                          <a:latin typeface="Calibri" panose="020F0502020204030204" pitchFamily="34" charset="0"/>
                        </a:rPr>
                        <a:t>Q3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b="0" i="0" u="none" strike="noStrike" dirty="0">
                          <a:solidFill>
                            <a:srgbClr val="000000"/>
                          </a:solidFill>
                          <a:effectLst/>
                          <a:latin typeface="Calibri" panose="020F0502020204030204" pitchFamily="34" charset="0"/>
                        </a:rPr>
                        <a:t>CARD4L Awareness Webinar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b="0" i="0" u="none" strike="noStrike" dirty="0">
                          <a:solidFill>
                            <a:srgbClr val="000000"/>
                          </a:solidFill>
                          <a:effectLst/>
                          <a:latin typeface="Calibri" panose="020F0502020204030204" pitchFamily="34" charset="0"/>
                        </a:rPr>
                        <a:t>Collaborate w/LSI-VC to host a CARD4L awareness webinar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b="0" i="0" u="none" strike="noStrike" dirty="0">
                          <a:solidFill>
                            <a:srgbClr val="000000"/>
                          </a:solidFill>
                          <a:effectLst/>
                          <a:latin typeface="Calibri" panose="020F0502020204030204" pitchFamily="34" charset="0"/>
                        </a:rPr>
                        <a:t>Chris Barnes, USGS; Matthew </a:t>
                      </a:r>
                      <a:r>
                        <a:rPr lang="en-US" sz="1100" b="0" i="0" u="none" strike="noStrike" dirty="0" err="1">
                          <a:solidFill>
                            <a:srgbClr val="000000"/>
                          </a:solidFill>
                          <a:effectLst/>
                          <a:latin typeface="Calibri" panose="020F0502020204030204" pitchFamily="34" charset="0"/>
                        </a:rPr>
                        <a:t>Steventon</a:t>
                      </a: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b="0" i="0" u="none" strike="noStrike">
                          <a:solidFill>
                            <a:srgbClr val="000000"/>
                          </a:solidFill>
                          <a:effectLst/>
                          <a:latin typeface="Calibri" panose="020F0502020204030204" pitchFamily="34" charset="0"/>
                        </a:rPr>
                        <a:t>USGS (TNC), NASA (TBC), LSI-VC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81387087"/>
                  </a:ext>
                </a:extLst>
              </a:tr>
              <a:tr h="580169">
                <a:tc>
                  <a:txBody>
                    <a:bodyPr/>
                    <a:lstStyle/>
                    <a:p>
                      <a:pPr algn="ctr" fontAlgn="b"/>
                      <a:r>
                        <a:rPr lang="en-US" sz="1400" b="0" i="0" u="none" strike="noStrike">
                          <a:solidFill>
                            <a:srgbClr val="000000"/>
                          </a:solidFill>
                          <a:effectLst/>
                          <a:latin typeface="Calibri" panose="020F0502020204030204" pitchFamily="34" charset="0"/>
                        </a:rPr>
                        <a:t>CB-42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Q4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SDG Training on Land Use Efficiency (11.3.1):  EO Data, Indicator Methodology, and Tool Training Webinar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Land use efficiency -related training focused on UN HABITAT methodology &amp; training module, relevant EO datasets, Trends.Earth 11.3.1 tool &amp; some use cases to build awareness and enhance use at regional to national scale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Argie Kavvada, NASA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NASA, SDG AHT, CSA (TBC), ISRO (TBC), EC (TBC), SANSA (TBC)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54133187"/>
                  </a:ext>
                </a:extLst>
              </a:tr>
            </a:tbl>
          </a:graphicData>
        </a:graphic>
      </p:graphicFrame>
    </p:spTree>
    <p:extLst>
      <p:ext uri="{BB962C8B-B14F-4D97-AF65-F5344CB8AC3E}">
        <p14:creationId xmlns:p14="http://schemas.microsoft.com/office/powerpoint/2010/main" val="3822744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7</a:t>
            </a:fld>
            <a:endParaRPr>
              <a:solidFill>
                <a:srgbClr val="1F497D"/>
              </a:solidFill>
            </a:endParaRPr>
          </a:p>
        </p:txBody>
      </p:sp>
      <p:sp>
        <p:nvSpPr>
          <p:cNvPr id="82" name="Google Shape;82;p11"/>
          <p:cNvSpPr txBox="1">
            <a:spLocks noGrp="1"/>
          </p:cNvSpPr>
          <p:nvPr>
            <p:ph type="body" idx="2"/>
          </p:nvPr>
        </p:nvSpPr>
        <p:spPr>
          <a:xfrm>
            <a:off x="2220685" y="353887"/>
            <a:ext cx="7294375"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dirty="0" err="1" smtClean="0"/>
              <a:t>WGCapD’s</a:t>
            </a:r>
            <a:r>
              <a:rPr lang="en-US" dirty="0" smtClean="0"/>
              <a:t> New Deliverables: Regional</a:t>
            </a:r>
            <a:endParaRPr dirty="0"/>
          </a:p>
        </p:txBody>
      </p:sp>
      <p:graphicFrame>
        <p:nvGraphicFramePr>
          <p:cNvPr id="5" name="Table 4"/>
          <p:cNvGraphicFramePr>
            <a:graphicFrameLocks noGrp="1"/>
          </p:cNvGraphicFramePr>
          <p:nvPr>
            <p:extLst>
              <p:ext uri="{D42A27DB-BD31-4B8C-83A1-F6EECF244321}">
                <p14:modId xmlns:p14="http://schemas.microsoft.com/office/powerpoint/2010/main" val="1189913644"/>
              </p:ext>
            </p:extLst>
          </p:nvPr>
        </p:nvGraphicFramePr>
        <p:xfrm>
          <a:off x="130159" y="1661349"/>
          <a:ext cx="11757041" cy="4512339"/>
        </p:xfrm>
        <a:graphic>
          <a:graphicData uri="http://schemas.openxmlformats.org/drawingml/2006/table">
            <a:tbl>
              <a:tblPr/>
              <a:tblGrid>
                <a:gridCol w="705600">
                  <a:extLst>
                    <a:ext uri="{9D8B030D-6E8A-4147-A177-3AD203B41FA5}">
                      <a16:colId xmlns:a16="http://schemas.microsoft.com/office/drawing/2014/main" val="1374417311"/>
                    </a:ext>
                  </a:extLst>
                </a:gridCol>
                <a:gridCol w="763431">
                  <a:extLst>
                    <a:ext uri="{9D8B030D-6E8A-4147-A177-3AD203B41FA5}">
                      <a16:colId xmlns:a16="http://schemas.microsoft.com/office/drawing/2014/main" val="2281290206"/>
                    </a:ext>
                  </a:extLst>
                </a:gridCol>
                <a:gridCol w="2588696">
                  <a:extLst>
                    <a:ext uri="{9D8B030D-6E8A-4147-A177-3AD203B41FA5}">
                      <a16:colId xmlns:a16="http://schemas.microsoft.com/office/drawing/2014/main" val="1783126371"/>
                    </a:ext>
                  </a:extLst>
                </a:gridCol>
                <a:gridCol w="4709295">
                  <a:extLst>
                    <a:ext uri="{9D8B030D-6E8A-4147-A177-3AD203B41FA5}">
                      <a16:colId xmlns:a16="http://schemas.microsoft.com/office/drawing/2014/main" val="2014924524"/>
                    </a:ext>
                  </a:extLst>
                </a:gridCol>
                <a:gridCol w="1891645">
                  <a:extLst>
                    <a:ext uri="{9D8B030D-6E8A-4147-A177-3AD203B41FA5}">
                      <a16:colId xmlns:a16="http://schemas.microsoft.com/office/drawing/2014/main" val="274258996"/>
                    </a:ext>
                  </a:extLst>
                </a:gridCol>
                <a:gridCol w="1098374">
                  <a:extLst>
                    <a:ext uri="{9D8B030D-6E8A-4147-A177-3AD203B41FA5}">
                      <a16:colId xmlns:a16="http://schemas.microsoft.com/office/drawing/2014/main" val="2776216822"/>
                    </a:ext>
                  </a:extLst>
                </a:gridCol>
              </a:tblGrid>
              <a:tr h="427322">
                <a:tc>
                  <a:txBody>
                    <a:bodyPr/>
                    <a:lstStyle/>
                    <a:p>
                      <a:pPr algn="l" fontAlgn="ctr"/>
                      <a:r>
                        <a:rPr lang="en-US" sz="1100" b="1" i="0" u="none" strike="noStrike" dirty="0">
                          <a:solidFill>
                            <a:srgbClr val="FFFFFF"/>
                          </a:solidFill>
                          <a:effectLst/>
                          <a:latin typeface="Calibri" panose="020F0502020204030204" pitchFamily="34" charset="0"/>
                        </a:rPr>
                        <a:t>Tracking #</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smtClean="0">
                          <a:solidFill>
                            <a:srgbClr val="FFFFFF"/>
                          </a:solidFill>
                          <a:effectLst/>
                          <a:latin typeface="Calibri" panose="020F0502020204030204" pitchFamily="34" charset="0"/>
                        </a:rPr>
                        <a:t>Completion</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Title</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Description</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Responsible </a:t>
                      </a:r>
                      <a:r>
                        <a:rPr lang="en-US" sz="1100" b="1" i="0" u="none" strike="noStrike" dirty="0" smtClean="0">
                          <a:solidFill>
                            <a:srgbClr val="FFFFFF"/>
                          </a:solidFill>
                          <a:effectLst/>
                          <a:latin typeface="Calibri" panose="020F0502020204030204" pitchFamily="34" charset="0"/>
                        </a:rPr>
                        <a:t>POCs</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smtClean="0">
                          <a:solidFill>
                            <a:srgbClr val="FFFFFF"/>
                          </a:solidFill>
                          <a:effectLst/>
                          <a:latin typeface="Calibri" panose="020F0502020204030204" pitchFamily="34" charset="0"/>
                        </a:rPr>
                        <a:t>Contributors</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045530575"/>
                  </a:ext>
                </a:extLst>
              </a:tr>
              <a:tr h="771227">
                <a:tc>
                  <a:txBody>
                    <a:bodyPr/>
                    <a:lstStyle/>
                    <a:p>
                      <a:pPr algn="ctr" fontAlgn="b"/>
                      <a:r>
                        <a:rPr lang="en-US" sz="1400" b="0" i="0" u="none" strike="noStrike" dirty="0">
                          <a:solidFill>
                            <a:srgbClr val="000000"/>
                          </a:solidFill>
                          <a:effectLst/>
                          <a:latin typeface="Calibri" panose="020F0502020204030204" pitchFamily="34" charset="0"/>
                        </a:rPr>
                        <a:t>CB-60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Q3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In-Person Regional Training in South Asia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One regional training in South Asia on forest biomass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Prakash Chauhan, ISRO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ISRO, JAXA, NASA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49926598"/>
                  </a:ext>
                </a:extLst>
              </a:tr>
              <a:tr h="725512">
                <a:tc>
                  <a:txBody>
                    <a:bodyPr/>
                    <a:lstStyle/>
                    <a:p>
                      <a:pPr algn="ctr" fontAlgn="b"/>
                      <a:r>
                        <a:rPr lang="en-US" sz="1400" b="0" i="0" u="none" strike="noStrike" dirty="0">
                          <a:solidFill>
                            <a:srgbClr val="000000"/>
                          </a:solidFill>
                          <a:effectLst/>
                          <a:latin typeface="Calibri" panose="020F0502020204030204" pitchFamily="34" charset="0"/>
                        </a:rPr>
                        <a:t>CB-61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Q4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SELPER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Chile will </a:t>
                      </a:r>
                      <a:r>
                        <a:rPr lang="en-US" sz="1100" b="0" i="0" u="none" strike="noStrike" dirty="0" err="1">
                          <a:solidFill>
                            <a:srgbClr val="000000"/>
                          </a:solidFill>
                          <a:effectLst/>
                          <a:latin typeface="Calibri" panose="020F0502020204030204" pitchFamily="34" charset="0"/>
                        </a:rPr>
                        <a:t>organise</a:t>
                      </a:r>
                      <a:r>
                        <a:rPr lang="en-US" sz="1100" b="0" i="0" u="none" strike="noStrike" dirty="0">
                          <a:solidFill>
                            <a:srgbClr val="000000"/>
                          </a:solidFill>
                          <a:effectLst/>
                          <a:latin typeface="Calibri" panose="020F0502020204030204" pitchFamily="34" charset="0"/>
                        </a:rPr>
                        <a:t> SELPER 2020, and ESA is planning to deliver a training on EO for applications relevant to the region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Francesco Sarti, ESA; Amalia Castro Gomez, ESA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ESA, NASA (LCLUC &amp; ARSET), CRECTEALC, CONAE, INPE, AEM, CNES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07928821"/>
                  </a:ext>
                </a:extLst>
              </a:tr>
              <a:tr h="625642">
                <a:tc>
                  <a:txBody>
                    <a:bodyPr/>
                    <a:lstStyle/>
                    <a:p>
                      <a:pPr algn="ctr" fontAlgn="b"/>
                      <a:r>
                        <a:rPr lang="en-US" sz="1400" b="0" i="0" u="none" strike="noStrike">
                          <a:solidFill>
                            <a:srgbClr val="000000"/>
                          </a:solidFill>
                          <a:effectLst/>
                          <a:latin typeface="Calibri" panose="020F0502020204030204" pitchFamily="34" charset="0"/>
                        </a:rPr>
                        <a:t>CB-62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b="0" i="0" u="none" strike="noStrike" dirty="0">
                          <a:solidFill>
                            <a:srgbClr val="000000"/>
                          </a:solidFill>
                          <a:effectLst/>
                          <a:latin typeface="Calibri" panose="020F0502020204030204" pitchFamily="34" charset="0"/>
                        </a:rPr>
                        <a:t>Q4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US" sz="1100" b="0" i="0" u="none" strike="noStrike">
                          <a:solidFill>
                            <a:srgbClr val="000000"/>
                          </a:solidFill>
                          <a:effectLst/>
                          <a:latin typeface="Calibri" panose="020F0502020204030204" pitchFamily="34" charset="0"/>
                        </a:rPr>
                        <a:t>Copernicus User Uptake in Africa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US" sz="1100" b="0" i="0" u="none" strike="noStrike" dirty="0">
                          <a:solidFill>
                            <a:srgbClr val="000000"/>
                          </a:solidFill>
                          <a:effectLst/>
                          <a:latin typeface="Calibri" panose="020F0502020204030204" pitchFamily="34" charset="0"/>
                        </a:rPr>
                        <a:t>Copernicus User Uptake in Africa via technical support in the field of Disaster Management and Disaster Risk Reduction (mainly Capacity Building in cooperation with UN-SPIDER), starts 2020 (tbc till End of 2019, subject to EU funding)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Jens </a:t>
                      </a:r>
                      <a:r>
                        <a:rPr lang="en-US" sz="1100" b="0" i="0" u="none" strike="noStrike" dirty="0" err="1">
                          <a:solidFill>
                            <a:srgbClr val="000000"/>
                          </a:solidFill>
                          <a:effectLst/>
                          <a:latin typeface="Calibri" panose="020F0502020204030204" pitchFamily="34" charset="0"/>
                        </a:rPr>
                        <a:t>Danzeglocke</a:t>
                      </a:r>
                      <a:r>
                        <a:rPr lang="en-US" sz="1100" b="0" i="0" u="none" strike="noStrike" dirty="0">
                          <a:solidFill>
                            <a:srgbClr val="000000"/>
                          </a:solidFill>
                          <a:effectLst/>
                          <a:latin typeface="Calibri" panose="020F0502020204030204" pitchFamily="34" charset="0"/>
                        </a:rPr>
                        <a:t>, DLR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DLR, UNSPIDER, WGDisasters (TBC)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81387087"/>
                  </a:ext>
                </a:extLst>
              </a:tr>
              <a:tr h="580169">
                <a:tc>
                  <a:txBody>
                    <a:bodyPr/>
                    <a:lstStyle/>
                    <a:p>
                      <a:pPr algn="ctr" fontAlgn="b"/>
                      <a:r>
                        <a:rPr lang="en-US" sz="1400" b="0" i="0" u="none" strike="noStrike">
                          <a:solidFill>
                            <a:srgbClr val="000000"/>
                          </a:solidFill>
                          <a:effectLst/>
                          <a:latin typeface="Calibri" panose="020F0502020204030204" pitchFamily="34" charset="0"/>
                        </a:rPr>
                        <a:t>CB-63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Q4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AOGEO  Contribution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Coordinate a training in association with AOGEO on a mutually agreed topic (e.g. food security, forest, land use)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Prakash Chauhan, ISRO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ISRO (TBC), VNSC (TBC), JAXA (TBC), NASA (TBC)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54133187"/>
                  </a:ext>
                </a:extLst>
              </a:tr>
              <a:tr h="580169">
                <a:tc>
                  <a:txBody>
                    <a:bodyPr/>
                    <a:lstStyle/>
                    <a:p>
                      <a:pPr algn="ctr" fontAlgn="b"/>
                      <a:r>
                        <a:rPr lang="en-US" sz="1400" b="0" i="0" u="none" strike="noStrike">
                          <a:solidFill>
                            <a:srgbClr val="000000"/>
                          </a:solidFill>
                          <a:effectLst/>
                          <a:latin typeface="Calibri" panose="020F0502020204030204" pitchFamily="34" charset="0"/>
                        </a:rPr>
                        <a:t>CB-64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Q3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AmeriGEO  Contribution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Meeting in Mexico City, early Sept; support trainings; conduct a needs assessment for trainings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Sergio Camacho, CRECTEALC; Nancy Searby, NASA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NASA, CRECTEALC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03343672"/>
                  </a:ext>
                </a:extLst>
              </a:tr>
              <a:tr h="580169">
                <a:tc>
                  <a:txBody>
                    <a:bodyPr/>
                    <a:lstStyle/>
                    <a:p>
                      <a:pPr algn="ctr" fontAlgn="b"/>
                      <a:r>
                        <a:rPr lang="en-US" sz="1400" b="0" i="0" u="none" strike="noStrike">
                          <a:solidFill>
                            <a:srgbClr val="000000"/>
                          </a:solidFill>
                          <a:effectLst/>
                          <a:latin typeface="Calibri" panose="020F0502020204030204" pitchFamily="34" charset="0"/>
                        </a:rPr>
                        <a:t>CB-65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b="0" i="0" u="none" strike="noStrike" dirty="0">
                          <a:solidFill>
                            <a:srgbClr val="000000"/>
                          </a:solidFill>
                          <a:effectLst/>
                          <a:latin typeface="Calibri" panose="020F0502020204030204" pitchFamily="34" charset="0"/>
                        </a:rPr>
                        <a:t>Q4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US" sz="1100" b="0" i="0" u="none" strike="noStrike">
                          <a:solidFill>
                            <a:srgbClr val="000000"/>
                          </a:solidFill>
                          <a:effectLst/>
                          <a:latin typeface="Calibri" panose="020F0502020204030204" pitchFamily="34" charset="0"/>
                        </a:rPr>
                        <a:t>Remote Sensing Training in Africa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US" sz="1100" b="0" i="0" u="none" strike="noStrike">
                          <a:solidFill>
                            <a:srgbClr val="000000"/>
                          </a:solidFill>
                          <a:effectLst/>
                          <a:latin typeface="Calibri" panose="020F0502020204030204" pitchFamily="34" charset="0"/>
                        </a:rPr>
                        <a:t>GIS &amp; Remote Sensing training for Users in Africa e.g. South African Geography educators, Training the Network of Science Centres in Africa (SAASTEC), and/or at the AFRIGEOSS Event 10/31-11/2  Port Elisatbeth in Cooperation with SANSA and  AfriGEO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US" sz="1100" b="0" i="0" u="none" strike="noStrike" dirty="0">
                          <a:solidFill>
                            <a:srgbClr val="000000"/>
                          </a:solidFill>
                          <a:effectLst/>
                          <a:latin typeface="Calibri" panose="020F0502020204030204" pitchFamily="34" charset="0"/>
                        </a:rPr>
                        <a:t>Dan </a:t>
                      </a:r>
                      <a:r>
                        <a:rPr lang="en-US" sz="1100" b="0" i="0" u="none" strike="noStrike" dirty="0" err="1">
                          <a:solidFill>
                            <a:srgbClr val="000000"/>
                          </a:solidFill>
                          <a:effectLst/>
                          <a:latin typeface="Calibri" panose="020F0502020204030204" pitchFamily="34" charset="0"/>
                        </a:rPr>
                        <a:t>Matsapola</a:t>
                      </a:r>
                      <a:r>
                        <a:rPr lang="en-US" sz="1100" b="0" i="0" u="none" strike="noStrike" dirty="0">
                          <a:solidFill>
                            <a:srgbClr val="000000"/>
                          </a:solidFill>
                          <a:effectLst/>
                          <a:latin typeface="Calibri" panose="020F0502020204030204" pitchFamily="34" charset="0"/>
                        </a:rPr>
                        <a:t>, SANSA; Dan Irwin, NASA;  Michael Bock, DLR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pt-BR" sz="1100" b="0" i="0" u="none" strike="noStrike" dirty="0">
                          <a:solidFill>
                            <a:srgbClr val="000000"/>
                          </a:solidFill>
                          <a:effectLst/>
                          <a:latin typeface="Calibri" panose="020F0502020204030204" pitchFamily="34" charset="0"/>
                        </a:rPr>
                        <a:t>DLR. NASA (SERVIR &amp; DEVELOP), SANSA, GODAN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13558189"/>
                  </a:ext>
                </a:extLst>
              </a:tr>
            </a:tbl>
          </a:graphicData>
        </a:graphic>
      </p:graphicFrame>
    </p:spTree>
    <p:extLst>
      <p:ext uri="{BB962C8B-B14F-4D97-AF65-F5344CB8AC3E}">
        <p14:creationId xmlns:p14="http://schemas.microsoft.com/office/powerpoint/2010/main" val="1052947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8</a:t>
            </a:fld>
            <a:endParaRPr>
              <a:solidFill>
                <a:srgbClr val="1F497D"/>
              </a:solidFill>
            </a:endParaRPr>
          </a:p>
        </p:txBody>
      </p:sp>
      <p:sp>
        <p:nvSpPr>
          <p:cNvPr id="82" name="Google Shape;82;p11"/>
          <p:cNvSpPr txBox="1">
            <a:spLocks noGrp="1"/>
          </p:cNvSpPr>
          <p:nvPr>
            <p:ph type="body" idx="2"/>
          </p:nvPr>
        </p:nvSpPr>
        <p:spPr>
          <a:xfrm>
            <a:off x="2220685" y="353887"/>
            <a:ext cx="7294375"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dirty="0" err="1" smtClean="0"/>
              <a:t>WGCapD’s</a:t>
            </a:r>
            <a:r>
              <a:rPr lang="en-US" dirty="0" smtClean="0"/>
              <a:t> New Deliverables: National</a:t>
            </a:r>
            <a:endParaRPr dirty="0"/>
          </a:p>
        </p:txBody>
      </p:sp>
      <p:graphicFrame>
        <p:nvGraphicFramePr>
          <p:cNvPr id="5" name="Table 4"/>
          <p:cNvGraphicFramePr>
            <a:graphicFrameLocks noGrp="1"/>
          </p:cNvGraphicFramePr>
          <p:nvPr>
            <p:extLst>
              <p:ext uri="{D42A27DB-BD31-4B8C-83A1-F6EECF244321}">
                <p14:modId xmlns:p14="http://schemas.microsoft.com/office/powerpoint/2010/main" val="4249812119"/>
              </p:ext>
            </p:extLst>
          </p:nvPr>
        </p:nvGraphicFramePr>
        <p:xfrm>
          <a:off x="154222" y="1359625"/>
          <a:ext cx="11829231" cy="4978524"/>
        </p:xfrm>
        <a:graphic>
          <a:graphicData uri="http://schemas.openxmlformats.org/drawingml/2006/table">
            <a:tbl>
              <a:tblPr/>
              <a:tblGrid>
                <a:gridCol w="643720">
                  <a:extLst>
                    <a:ext uri="{9D8B030D-6E8A-4147-A177-3AD203B41FA5}">
                      <a16:colId xmlns:a16="http://schemas.microsoft.com/office/drawing/2014/main" val="1374417311"/>
                    </a:ext>
                  </a:extLst>
                </a:gridCol>
                <a:gridCol w="730834">
                  <a:extLst>
                    <a:ext uri="{9D8B030D-6E8A-4147-A177-3AD203B41FA5}">
                      <a16:colId xmlns:a16="http://schemas.microsoft.com/office/drawing/2014/main" val="2281290206"/>
                    </a:ext>
                  </a:extLst>
                </a:gridCol>
                <a:gridCol w="1916596">
                  <a:extLst>
                    <a:ext uri="{9D8B030D-6E8A-4147-A177-3AD203B41FA5}">
                      <a16:colId xmlns:a16="http://schemas.microsoft.com/office/drawing/2014/main" val="1783126371"/>
                    </a:ext>
                  </a:extLst>
                </a:gridCol>
                <a:gridCol w="5139116">
                  <a:extLst>
                    <a:ext uri="{9D8B030D-6E8A-4147-A177-3AD203B41FA5}">
                      <a16:colId xmlns:a16="http://schemas.microsoft.com/office/drawing/2014/main" val="2014924524"/>
                    </a:ext>
                  </a:extLst>
                </a:gridCol>
                <a:gridCol w="1736162">
                  <a:extLst>
                    <a:ext uri="{9D8B030D-6E8A-4147-A177-3AD203B41FA5}">
                      <a16:colId xmlns:a16="http://schemas.microsoft.com/office/drawing/2014/main" val="274258996"/>
                    </a:ext>
                  </a:extLst>
                </a:gridCol>
                <a:gridCol w="1662803">
                  <a:extLst>
                    <a:ext uri="{9D8B030D-6E8A-4147-A177-3AD203B41FA5}">
                      <a16:colId xmlns:a16="http://schemas.microsoft.com/office/drawing/2014/main" val="2776216822"/>
                    </a:ext>
                  </a:extLst>
                </a:gridCol>
              </a:tblGrid>
              <a:tr h="206016">
                <a:tc>
                  <a:txBody>
                    <a:bodyPr/>
                    <a:lstStyle/>
                    <a:p>
                      <a:pPr algn="l" fontAlgn="ctr"/>
                      <a:r>
                        <a:rPr lang="en-US" sz="1100" b="1" i="0" u="none" strike="noStrike" dirty="0">
                          <a:solidFill>
                            <a:srgbClr val="FFFFFF"/>
                          </a:solidFill>
                          <a:effectLst/>
                          <a:latin typeface="Calibri" panose="020F0502020204030204" pitchFamily="34" charset="0"/>
                        </a:rPr>
                        <a:t>Tracking #</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smtClean="0">
                          <a:solidFill>
                            <a:srgbClr val="FFFFFF"/>
                          </a:solidFill>
                          <a:effectLst/>
                          <a:latin typeface="Calibri" panose="020F0502020204030204" pitchFamily="34" charset="0"/>
                        </a:rPr>
                        <a:t>Completion</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Title</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Description</a:t>
                      </a: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a:solidFill>
                            <a:srgbClr val="FFFFFF"/>
                          </a:solidFill>
                          <a:effectLst/>
                          <a:latin typeface="Calibri" panose="020F0502020204030204" pitchFamily="34" charset="0"/>
                        </a:rPr>
                        <a:t>Responsible </a:t>
                      </a:r>
                      <a:r>
                        <a:rPr lang="en-US" sz="1100" b="1" i="0" u="none" strike="noStrike" dirty="0" smtClean="0">
                          <a:solidFill>
                            <a:srgbClr val="FFFFFF"/>
                          </a:solidFill>
                          <a:effectLst/>
                          <a:latin typeface="Calibri" panose="020F0502020204030204" pitchFamily="34" charset="0"/>
                        </a:rPr>
                        <a:t>POCs</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n-US" sz="1100" b="1" i="0" u="none" strike="noStrike" dirty="0" smtClean="0">
                          <a:solidFill>
                            <a:srgbClr val="FFFFFF"/>
                          </a:solidFill>
                          <a:effectLst/>
                          <a:latin typeface="Calibri" panose="020F0502020204030204" pitchFamily="34" charset="0"/>
                        </a:rPr>
                        <a:t>Contributors</a:t>
                      </a:r>
                      <a:endParaRPr lang="en-US" sz="1100" b="1" i="0" u="none" strike="noStrike" dirty="0">
                        <a:solidFill>
                          <a:srgbClr val="FFFFFF"/>
                        </a:solidFill>
                        <a:effectLst/>
                        <a:latin typeface="Calibri" panose="020F0502020204030204" pitchFamily="34" charset="0"/>
                      </a:endParaRPr>
                    </a:p>
                  </a:txBody>
                  <a:tcPr marL="5579" marR="5579" marT="5579"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045530575"/>
                  </a:ext>
                </a:extLst>
              </a:tr>
              <a:tr h="455664">
                <a:tc>
                  <a:txBody>
                    <a:bodyPr/>
                    <a:lstStyle/>
                    <a:p>
                      <a:pPr algn="ctr" fontAlgn="b"/>
                      <a:r>
                        <a:rPr lang="en-US" sz="1400" b="0" i="0" u="none" strike="noStrike" dirty="0">
                          <a:solidFill>
                            <a:srgbClr val="000000"/>
                          </a:solidFill>
                          <a:effectLst/>
                          <a:latin typeface="Calibri" panose="020F0502020204030204" pitchFamily="34" charset="0"/>
                        </a:rPr>
                        <a:t>CB-58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Q2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Provite CB support to AGEOS on forest monitoring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Provide training on the use of Sentinel 1 images for forest monitoring on a well instrumented local site.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Linda Tomasini, CNES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CNES, AGEOS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9926598"/>
                  </a:ext>
                </a:extLst>
              </a:tr>
              <a:tr h="462443">
                <a:tc>
                  <a:txBody>
                    <a:bodyPr/>
                    <a:lstStyle/>
                    <a:p>
                      <a:pPr algn="ctr" fontAlgn="b"/>
                      <a:r>
                        <a:rPr lang="en-US" sz="1400" b="0" i="0" u="none" strike="noStrike" dirty="0">
                          <a:solidFill>
                            <a:srgbClr val="000000"/>
                          </a:solidFill>
                          <a:effectLst/>
                          <a:latin typeface="Calibri" panose="020F0502020204030204" pitchFamily="34" charset="0"/>
                        </a:rPr>
                        <a:t>CB-53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Q3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Collaborative Feasibility Study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10-week dual capacity building feasibility study (June-Aug 2020) focused around data cube algorithm creation (focused in Vietnam, Mexico)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Kent Ross, NASA; Sergio Camacho, CRECTEALC; Pham Thy, VNSC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NASA (DEVELOP), SEO, CRECTEALC, VNSC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07928821"/>
                  </a:ext>
                </a:extLst>
              </a:tr>
              <a:tr h="411558">
                <a:tc>
                  <a:txBody>
                    <a:bodyPr/>
                    <a:lstStyle/>
                    <a:p>
                      <a:pPr algn="ctr" fontAlgn="b"/>
                      <a:r>
                        <a:rPr lang="en-US" sz="1400" b="0" i="0" u="none" strike="noStrike">
                          <a:solidFill>
                            <a:srgbClr val="000000"/>
                          </a:solidFill>
                          <a:effectLst/>
                          <a:latin typeface="Calibri" panose="020F0502020204030204" pitchFamily="34" charset="0"/>
                        </a:rPr>
                        <a:t>CB-56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Q3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In-Person SAR training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SAR training for forest and rice monitoring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Pham Thy, VNSC; Amalia Castro Gomez, ESA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USTH, CNES, ESA (TBC)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81387087"/>
                  </a:ext>
                </a:extLst>
              </a:tr>
              <a:tr h="613725">
                <a:tc>
                  <a:txBody>
                    <a:bodyPr/>
                    <a:lstStyle/>
                    <a:p>
                      <a:pPr algn="ctr" fontAlgn="b"/>
                      <a:r>
                        <a:rPr lang="en-US" sz="1400" b="0" i="0" u="none" strike="noStrike">
                          <a:solidFill>
                            <a:srgbClr val="000000"/>
                          </a:solidFill>
                          <a:effectLst/>
                          <a:latin typeface="Calibri" panose="020F0502020204030204" pitchFamily="34" charset="0"/>
                        </a:rPr>
                        <a:t>CB-51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Q4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In-Person Air Quality Training (Thailand)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Air Quality Training focused in Asia - Thailand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Dan Irwin, NASA; Ana Prados, NASA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NASA (SERVIR &amp; ARSET), GISTDA, Asia Disaster Preparedness Center / SERVIR-Mekong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54133187"/>
                  </a:ext>
                </a:extLst>
              </a:tr>
              <a:tr h="318171">
                <a:tc>
                  <a:txBody>
                    <a:bodyPr/>
                    <a:lstStyle/>
                    <a:p>
                      <a:pPr algn="ctr" fontAlgn="b"/>
                      <a:r>
                        <a:rPr lang="en-US" sz="1400" b="0" i="0" u="none" strike="noStrike">
                          <a:solidFill>
                            <a:srgbClr val="000000"/>
                          </a:solidFill>
                          <a:effectLst/>
                          <a:latin typeface="Calibri" panose="020F0502020204030204" pitchFamily="34" charset="0"/>
                        </a:rPr>
                        <a:t>CB-57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Q4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In-Person SAR training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SAR training for subsidence monitoring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Pham Thy, VNSC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CNES, ESA (TBC)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03343672"/>
                  </a:ext>
                </a:extLst>
              </a:tr>
              <a:tr h="311160">
                <a:tc>
                  <a:txBody>
                    <a:bodyPr/>
                    <a:lstStyle/>
                    <a:p>
                      <a:pPr algn="ctr" fontAlgn="b"/>
                      <a:r>
                        <a:rPr lang="en-US" sz="1400" b="0" i="0" u="none" strike="noStrike">
                          <a:solidFill>
                            <a:srgbClr val="000000"/>
                          </a:solidFill>
                          <a:effectLst/>
                          <a:latin typeface="Calibri" panose="020F0502020204030204" pitchFamily="34" charset="0"/>
                        </a:rPr>
                        <a:t>CB-59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Q42020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Provide CB to Recovery Observatory Project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Provide training to national </a:t>
                      </a:r>
                      <a:r>
                        <a:rPr lang="en-US" sz="1100" b="0" i="0" u="none" strike="noStrike" dirty="0" err="1">
                          <a:solidFill>
                            <a:srgbClr val="000000"/>
                          </a:solidFill>
                          <a:effectLst/>
                          <a:latin typeface="Calibri" panose="020F0502020204030204" pitchFamily="34" charset="0"/>
                        </a:rPr>
                        <a:t>Haïti</a:t>
                      </a:r>
                      <a:r>
                        <a:rPr lang="en-US" sz="1100" b="0" i="0" u="none" strike="noStrike" dirty="0">
                          <a:solidFill>
                            <a:srgbClr val="000000"/>
                          </a:solidFill>
                          <a:effectLst/>
                          <a:latin typeface="Calibri" panose="020F0502020204030204" pitchFamily="34" charset="0"/>
                        </a:rPr>
                        <a:t> institutes involved in Recovery Observatory project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Linda Tomasini, CNES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CNES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13558189"/>
                  </a:ext>
                </a:extLst>
              </a:tr>
              <a:tr h="311160">
                <a:tc>
                  <a:txBody>
                    <a:bodyPr/>
                    <a:lstStyle/>
                    <a:p>
                      <a:pPr algn="ctr" fontAlgn="b"/>
                      <a:r>
                        <a:rPr lang="en-US" sz="1400" b="0" i="0" u="none" strike="noStrike">
                          <a:solidFill>
                            <a:srgbClr val="000000"/>
                          </a:solidFill>
                          <a:effectLst/>
                          <a:latin typeface="Calibri" panose="020F0502020204030204" pitchFamily="34" charset="0"/>
                        </a:rPr>
                        <a:t>CB-52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Q4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In-Person Air Quality Training (Vietnam)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Air Quality Training focused in Asia - Vietnam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Pham Thy, VNSC; Dan Irwin, NASA; Ana Prados, NASA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VNSC, NASA (SERVIR &amp; ARSET)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64458206"/>
                  </a:ext>
                </a:extLst>
              </a:tr>
              <a:tr h="613725">
                <a:tc>
                  <a:txBody>
                    <a:bodyPr/>
                    <a:lstStyle/>
                    <a:p>
                      <a:pPr algn="ctr" fontAlgn="b"/>
                      <a:r>
                        <a:rPr lang="en-US" sz="1400" b="0" i="0" u="none" strike="noStrike">
                          <a:solidFill>
                            <a:srgbClr val="000000"/>
                          </a:solidFill>
                          <a:effectLst/>
                          <a:latin typeface="Calibri" panose="020F0502020204030204" pitchFamily="34" charset="0"/>
                        </a:rPr>
                        <a:t>CB-54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Q4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Indigenous Peoples-focused In-Person Training (Canada)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Engage with indigenous peoples in one or more workshops to build their capacity in the use of Earth observation information for their community needs, and share the learning gained from these national programs to improve methods for engagement with indigenous people internationally through collaboration with CEOS partners.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Cindy Schmidt, NASA; </a:t>
                      </a:r>
                      <a:r>
                        <a:rPr lang="en-US" sz="1100" b="0" i="0" u="none" strike="noStrike" dirty="0" err="1">
                          <a:solidFill>
                            <a:srgbClr val="000000"/>
                          </a:solidFill>
                          <a:effectLst/>
                          <a:latin typeface="Calibri" panose="020F0502020204030204" pitchFamily="34" charset="0"/>
                        </a:rPr>
                        <a:t>Janin</a:t>
                      </a:r>
                      <a:r>
                        <a:rPr lang="en-US" sz="1100" b="0" i="0" u="none" strike="noStrike" dirty="0">
                          <a:solidFill>
                            <a:srgbClr val="000000"/>
                          </a:solidFill>
                          <a:effectLst/>
                          <a:latin typeface="Calibri" panose="020F0502020204030204" pitchFamily="34" charset="0"/>
                        </a:rPr>
                        <a:t> Huard, CSA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NASA, SEO, GODAN, CSA, 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00443427"/>
                  </a:ext>
                </a:extLst>
              </a:tr>
              <a:tr h="613725">
                <a:tc>
                  <a:txBody>
                    <a:bodyPr/>
                    <a:lstStyle/>
                    <a:p>
                      <a:pPr algn="ctr" fontAlgn="b"/>
                      <a:r>
                        <a:rPr lang="en-US" sz="1400" b="0" i="0" u="none" strike="noStrike">
                          <a:solidFill>
                            <a:srgbClr val="000000"/>
                          </a:solidFill>
                          <a:effectLst/>
                          <a:latin typeface="Calibri" panose="020F0502020204030204" pitchFamily="34" charset="0"/>
                        </a:rPr>
                        <a:t>CB-55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Q4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Indigenous Peoples-focused In-Person Training (Australia)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Engage with indigenous peoples in one or more workshops to build their capacity in the use of Earth observation information for their community needs, and share the learning gained from these national programs to improve methods for engagement with indigenous people internationally through collaboration with CEOS partners.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Cindy Schmidt, NASA; John </a:t>
                      </a:r>
                      <a:r>
                        <a:rPr lang="en-US" sz="1100" b="0" i="0" u="none" strike="noStrike" dirty="0" err="1">
                          <a:solidFill>
                            <a:srgbClr val="000000"/>
                          </a:solidFill>
                          <a:effectLst/>
                          <a:latin typeface="Calibri" panose="020F0502020204030204" pitchFamily="34" charset="0"/>
                        </a:rPr>
                        <a:t>Pring</a:t>
                      </a:r>
                      <a:r>
                        <a:rPr lang="en-US" sz="1100" b="0" i="0" u="none" strike="noStrike" dirty="0">
                          <a:solidFill>
                            <a:srgbClr val="000000"/>
                          </a:solidFill>
                          <a:effectLst/>
                          <a:latin typeface="Calibri" panose="020F0502020204030204" pitchFamily="34" charset="0"/>
                        </a:rPr>
                        <a:t>, Geoscience Australia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NASA, SEO, GODAN, 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7245195"/>
                  </a:ext>
                </a:extLst>
              </a:tr>
              <a:tr h="311160">
                <a:tc>
                  <a:txBody>
                    <a:bodyPr/>
                    <a:lstStyle/>
                    <a:p>
                      <a:pPr algn="ctr" fontAlgn="b"/>
                      <a:r>
                        <a:rPr lang="en-US" sz="1400" b="0" i="0" u="none" strike="noStrike">
                          <a:solidFill>
                            <a:srgbClr val="000000"/>
                          </a:solidFill>
                          <a:effectLst/>
                          <a:latin typeface="Calibri" panose="020F0502020204030204" pitchFamily="34" charset="0"/>
                        </a:rPr>
                        <a:t>CB-58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Q2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Provite CB support to AGEOS on forest monitoring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Provide training on the use of Sentinel 1 images for forest monitoring on a well instrumented local site.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Linda Tomasini, CNES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CNES, AGEOS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87995107"/>
                  </a:ext>
                </a:extLst>
              </a:tr>
            </a:tbl>
          </a:graphicData>
        </a:graphic>
      </p:graphicFrame>
    </p:spTree>
    <p:extLst>
      <p:ext uri="{BB962C8B-B14F-4D97-AF65-F5344CB8AC3E}">
        <p14:creationId xmlns:p14="http://schemas.microsoft.com/office/powerpoint/2010/main" val="4214709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9</a:t>
            </a:fld>
            <a:endParaRPr>
              <a:solidFill>
                <a:srgbClr val="1F497D"/>
              </a:solidFill>
            </a:endParaRPr>
          </a:p>
        </p:txBody>
      </p:sp>
      <p:sp>
        <p:nvSpPr>
          <p:cNvPr id="81" name="Google Shape;81;p11"/>
          <p:cNvSpPr txBox="1">
            <a:spLocks noGrp="1"/>
          </p:cNvSpPr>
          <p:nvPr>
            <p:ph type="body" idx="1"/>
          </p:nvPr>
        </p:nvSpPr>
        <p:spPr>
          <a:xfrm>
            <a:off x="166255" y="1402773"/>
            <a:ext cx="11845636" cy="1072203"/>
          </a:xfrm>
          <a:prstGeom prst="rect">
            <a:avLst/>
          </a:prstGeom>
          <a:noFill/>
          <a:ln>
            <a:noFill/>
          </a:ln>
        </p:spPr>
        <p:txBody>
          <a:bodyPr spcFirstLastPara="1" wrap="square" lIns="91425" tIns="45700" rIns="91425" bIns="45700" anchor="t" anchorCtr="0">
            <a:noAutofit/>
          </a:bodyPr>
          <a:lstStyle/>
          <a:p>
            <a:pPr marL="342900" lvl="0" indent="-355600" algn="l" rtl="0">
              <a:spcBef>
                <a:spcPts val="0"/>
              </a:spcBef>
              <a:spcAft>
                <a:spcPts val="0"/>
              </a:spcAft>
              <a:buClr>
                <a:srgbClr val="002569"/>
              </a:buClr>
              <a:buSzPts val="2200"/>
              <a:buChar char="•"/>
            </a:pPr>
            <a:r>
              <a:rPr lang="en-US" sz="2200" dirty="0" smtClean="0"/>
              <a:t>CEOS deliverable numbering system is being updated</a:t>
            </a:r>
          </a:p>
          <a:p>
            <a:pPr marL="342900" lvl="0" indent="-355600" algn="l" rtl="0">
              <a:spcBef>
                <a:spcPts val="0"/>
              </a:spcBef>
              <a:spcAft>
                <a:spcPts val="0"/>
              </a:spcAft>
              <a:buClr>
                <a:srgbClr val="002569"/>
              </a:buClr>
              <a:buSzPts val="2200"/>
              <a:buChar char="•"/>
            </a:pPr>
            <a:endParaRPr sz="2200" dirty="0"/>
          </a:p>
        </p:txBody>
      </p:sp>
      <p:sp>
        <p:nvSpPr>
          <p:cNvPr id="82" name="Google Shape;82;p11"/>
          <p:cNvSpPr txBox="1">
            <a:spLocks noGrp="1"/>
          </p:cNvSpPr>
          <p:nvPr>
            <p:ph type="body" idx="2"/>
          </p:nvPr>
        </p:nvSpPr>
        <p:spPr>
          <a:xfrm>
            <a:off x="2220685" y="353887"/>
            <a:ext cx="8325395"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dirty="0" smtClean="0"/>
              <a:t>Heads Up</a:t>
            </a:r>
            <a:endParaRPr dirty="0"/>
          </a:p>
        </p:txBody>
      </p:sp>
      <p:graphicFrame>
        <p:nvGraphicFramePr>
          <p:cNvPr id="3" name="Table 2"/>
          <p:cNvGraphicFramePr>
            <a:graphicFrameLocks noGrp="1"/>
          </p:cNvGraphicFramePr>
          <p:nvPr>
            <p:extLst>
              <p:ext uri="{D42A27DB-BD31-4B8C-83A1-F6EECF244321}">
                <p14:modId xmlns:p14="http://schemas.microsoft.com/office/powerpoint/2010/main" val="2825308232"/>
              </p:ext>
            </p:extLst>
          </p:nvPr>
        </p:nvGraphicFramePr>
        <p:xfrm>
          <a:off x="166260" y="1938874"/>
          <a:ext cx="11720939" cy="4434705"/>
        </p:xfrm>
        <a:graphic>
          <a:graphicData uri="http://schemas.openxmlformats.org/drawingml/2006/table">
            <a:tbl>
              <a:tblPr/>
              <a:tblGrid>
                <a:gridCol w="633715">
                  <a:extLst>
                    <a:ext uri="{9D8B030D-6E8A-4147-A177-3AD203B41FA5}">
                      <a16:colId xmlns:a16="http://schemas.microsoft.com/office/drawing/2014/main" val="263618362"/>
                    </a:ext>
                  </a:extLst>
                </a:gridCol>
                <a:gridCol w="329365">
                  <a:extLst>
                    <a:ext uri="{9D8B030D-6E8A-4147-A177-3AD203B41FA5}">
                      <a16:colId xmlns:a16="http://schemas.microsoft.com/office/drawing/2014/main" val="3207202940"/>
                    </a:ext>
                  </a:extLst>
                </a:gridCol>
                <a:gridCol w="329365">
                  <a:extLst>
                    <a:ext uri="{9D8B030D-6E8A-4147-A177-3AD203B41FA5}">
                      <a16:colId xmlns:a16="http://schemas.microsoft.com/office/drawing/2014/main" val="3449564775"/>
                    </a:ext>
                  </a:extLst>
                </a:gridCol>
                <a:gridCol w="329365">
                  <a:extLst>
                    <a:ext uri="{9D8B030D-6E8A-4147-A177-3AD203B41FA5}">
                      <a16:colId xmlns:a16="http://schemas.microsoft.com/office/drawing/2014/main" val="1250776979"/>
                    </a:ext>
                  </a:extLst>
                </a:gridCol>
                <a:gridCol w="329365">
                  <a:extLst>
                    <a:ext uri="{9D8B030D-6E8A-4147-A177-3AD203B41FA5}">
                      <a16:colId xmlns:a16="http://schemas.microsoft.com/office/drawing/2014/main" val="3987496877"/>
                    </a:ext>
                  </a:extLst>
                </a:gridCol>
                <a:gridCol w="329365">
                  <a:extLst>
                    <a:ext uri="{9D8B030D-6E8A-4147-A177-3AD203B41FA5}">
                      <a16:colId xmlns:a16="http://schemas.microsoft.com/office/drawing/2014/main" val="2397255923"/>
                    </a:ext>
                  </a:extLst>
                </a:gridCol>
                <a:gridCol w="329365">
                  <a:extLst>
                    <a:ext uri="{9D8B030D-6E8A-4147-A177-3AD203B41FA5}">
                      <a16:colId xmlns:a16="http://schemas.microsoft.com/office/drawing/2014/main" val="3705906703"/>
                    </a:ext>
                  </a:extLst>
                </a:gridCol>
                <a:gridCol w="344652">
                  <a:extLst>
                    <a:ext uri="{9D8B030D-6E8A-4147-A177-3AD203B41FA5}">
                      <a16:colId xmlns:a16="http://schemas.microsoft.com/office/drawing/2014/main" val="3758981637"/>
                    </a:ext>
                  </a:extLst>
                </a:gridCol>
                <a:gridCol w="316858">
                  <a:extLst>
                    <a:ext uri="{9D8B030D-6E8A-4147-A177-3AD203B41FA5}">
                      <a16:colId xmlns:a16="http://schemas.microsoft.com/office/drawing/2014/main" val="3799640647"/>
                    </a:ext>
                  </a:extLst>
                </a:gridCol>
                <a:gridCol w="316858">
                  <a:extLst>
                    <a:ext uri="{9D8B030D-6E8A-4147-A177-3AD203B41FA5}">
                      <a16:colId xmlns:a16="http://schemas.microsoft.com/office/drawing/2014/main" val="2335753761"/>
                    </a:ext>
                  </a:extLst>
                </a:gridCol>
                <a:gridCol w="316858">
                  <a:extLst>
                    <a:ext uri="{9D8B030D-6E8A-4147-A177-3AD203B41FA5}">
                      <a16:colId xmlns:a16="http://schemas.microsoft.com/office/drawing/2014/main" val="515973824"/>
                    </a:ext>
                  </a:extLst>
                </a:gridCol>
                <a:gridCol w="322416">
                  <a:extLst>
                    <a:ext uri="{9D8B030D-6E8A-4147-A177-3AD203B41FA5}">
                      <a16:colId xmlns:a16="http://schemas.microsoft.com/office/drawing/2014/main" val="565965533"/>
                    </a:ext>
                  </a:extLst>
                </a:gridCol>
                <a:gridCol w="289063">
                  <a:extLst>
                    <a:ext uri="{9D8B030D-6E8A-4147-A177-3AD203B41FA5}">
                      <a16:colId xmlns:a16="http://schemas.microsoft.com/office/drawing/2014/main" val="1421405044"/>
                    </a:ext>
                  </a:extLst>
                </a:gridCol>
                <a:gridCol w="289063">
                  <a:extLst>
                    <a:ext uri="{9D8B030D-6E8A-4147-A177-3AD203B41FA5}">
                      <a16:colId xmlns:a16="http://schemas.microsoft.com/office/drawing/2014/main" val="2724939033"/>
                    </a:ext>
                  </a:extLst>
                </a:gridCol>
                <a:gridCol w="289063">
                  <a:extLst>
                    <a:ext uri="{9D8B030D-6E8A-4147-A177-3AD203B41FA5}">
                      <a16:colId xmlns:a16="http://schemas.microsoft.com/office/drawing/2014/main" val="122672718"/>
                    </a:ext>
                  </a:extLst>
                </a:gridCol>
                <a:gridCol w="289063">
                  <a:extLst>
                    <a:ext uri="{9D8B030D-6E8A-4147-A177-3AD203B41FA5}">
                      <a16:colId xmlns:a16="http://schemas.microsoft.com/office/drawing/2014/main" val="519034562"/>
                    </a:ext>
                  </a:extLst>
                </a:gridCol>
                <a:gridCol w="289063">
                  <a:extLst>
                    <a:ext uri="{9D8B030D-6E8A-4147-A177-3AD203B41FA5}">
                      <a16:colId xmlns:a16="http://schemas.microsoft.com/office/drawing/2014/main" val="2080454962"/>
                    </a:ext>
                  </a:extLst>
                </a:gridCol>
                <a:gridCol w="289063">
                  <a:extLst>
                    <a:ext uri="{9D8B030D-6E8A-4147-A177-3AD203B41FA5}">
                      <a16:colId xmlns:a16="http://schemas.microsoft.com/office/drawing/2014/main" val="1113650905"/>
                    </a:ext>
                  </a:extLst>
                </a:gridCol>
                <a:gridCol w="289063">
                  <a:extLst>
                    <a:ext uri="{9D8B030D-6E8A-4147-A177-3AD203B41FA5}">
                      <a16:colId xmlns:a16="http://schemas.microsoft.com/office/drawing/2014/main" val="232396133"/>
                    </a:ext>
                  </a:extLst>
                </a:gridCol>
                <a:gridCol w="289063">
                  <a:extLst>
                    <a:ext uri="{9D8B030D-6E8A-4147-A177-3AD203B41FA5}">
                      <a16:colId xmlns:a16="http://schemas.microsoft.com/office/drawing/2014/main" val="501799714"/>
                    </a:ext>
                  </a:extLst>
                </a:gridCol>
                <a:gridCol w="289063">
                  <a:extLst>
                    <a:ext uri="{9D8B030D-6E8A-4147-A177-3AD203B41FA5}">
                      <a16:colId xmlns:a16="http://schemas.microsoft.com/office/drawing/2014/main" val="1794686190"/>
                    </a:ext>
                  </a:extLst>
                </a:gridCol>
                <a:gridCol w="289063">
                  <a:extLst>
                    <a:ext uri="{9D8B030D-6E8A-4147-A177-3AD203B41FA5}">
                      <a16:colId xmlns:a16="http://schemas.microsoft.com/office/drawing/2014/main" val="4054726230"/>
                    </a:ext>
                  </a:extLst>
                </a:gridCol>
                <a:gridCol w="255709">
                  <a:extLst>
                    <a:ext uri="{9D8B030D-6E8A-4147-A177-3AD203B41FA5}">
                      <a16:colId xmlns:a16="http://schemas.microsoft.com/office/drawing/2014/main" val="4221371015"/>
                    </a:ext>
                  </a:extLst>
                </a:gridCol>
                <a:gridCol w="255709">
                  <a:extLst>
                    <a:ext uri="{9D8B030D-6E8A-4147-A177-3AD203B41FA5}">
                      <a16:colId xmlns:a16="http://schemas.microsoft.com/office/drawing/2014/main" val="372935537"/>
                    </a:ext>
                  </a:extLst>
                </a:gridCol>
                <a:gridCol w="255709">
                  <a:extLst>
                    <a:ext uri="{9D8B030D-6E8A-4147-A177-3AD203B41FA5}">
                      <a16:colId xmlns:a16="http://schemas.microsoft.com/office/drawing/2014/main" val="2741809474"/>
                    </a:ext>
                  </a:extLst>
                </a:gridCol>
                <a:gridCol w="255709">
                  <a:extLst>
                    <a:ext uri="{9D8B030D-6E8A-4147-A177-3AD203B41FA5}">
                      <a16:colId xmlns:a16="http://schemas.microsoft.com/office/drawing/2014/main" val="1431032965"/>
                    </a:ext>
                  </a:extLst>
                </a:gridCol>
                <a:gridCol w="255709">
                  <a:extLst>
                    <a:ext uri="{9D8B030D-6E8A-4147-A177-3AD203B41FA5}">
                      <a16:colId xmlns:a16="http://schemas.microsoft.com/office/drawing/2014/main" val="3403586902"/>
                    </a:ext>
                  </a:extLst>
                </a:gridCol>
                <a:gridCol w="255709">
                  <a:extLst>
                    <a:ext uri="{9D8B030D-6E8A-4147-A177-3AD203B41FA5}">
                      <a16:colId xmlns:a16="http://schemas.microsoft.com/office/drawing/2014/main" val="68061261"/>
                    </a:ext>
                  </a:extLst>
                </a:gridCol>
                <a:gridCol w="255709">
                  <a:extLst>
                    <a:ext uri="{9D8B030D-6E8A-4147-A177-3AD203B41FA5}">
                      <a16:colId xmlns:a16="http://schemas.microsoft.com/office/drawing/2014/main" val="999902532"/>
                    </a:ext>
                  </a:extLst>
                </a:gridCol>
                <a:gridCol w="255709">
                  <a:extLst>
                    <a:ext uri="{9D8B030D-6E8A-4147-A177-3AD203B41FA5}">
                      <a16:colId xmlns:a16="http://schemas.microsoft.com/office/drawing/2014/main" val="1812143266"/>
                    </a:ext>
                  </a:extLst>
                </a:gridCol>
                <a:gridCol w="255709">
                  <a:extLst>
                    <a:ext uri="{9D8B030D-6E8A-4147-A177-3AD203B41FA5}">
                      <a16:colId xmlns:a16="http://schemas.microsoft.com/office/drawing/2014/main" val="595426080"/>
                    </a:ext>
                  </a:extLst>
                </a:gridCol>
                <a:gridCol w="255709">
                  <a:extLst>
                    <a:ext uri="{9D8B030D-6E8A-4147-A177-3AD203B41FA5}">
                      <a16:colId xmlns:a16="http://schemas.microsoft.com/office/drawing/2014/main" val="4071801309"/>
                    </a:ext>
                  </a:extLst>
                </a:gridCol>
                <a:gridCol w="255709">
                  <a:extLst>
                    <a:ext uri="{9D8B030D-6E8A-4147-A177-3AD203B41FA5}">
                      <a16:colId xmlns:a16="http://schemas.microsoft.com/office/drawing/2014/main" val="3211960025"/>
                    </a:ext>
                  </a:extLst>
                </a:gridCol>
                <a:gridCol w="255709">
                  <a:extLst>
                    <a:ext uri="{9D8B030D-6E8A-4147-A177-3AD203B41FA5}">
                      <a16:colId xmlns:a16="http://schemas.microsoft.com/office/drawing/2014/main" val="3852465126"/>
                    </a:ext>
                  </a:extLst>
                </a:gridCol>
                <a:gridCol w="255709">
                  <a:extLst>
                    <a:ext uri="{9D8B030D-6E8A-4147-A177-3AD203B41FA5}">
                      <a16:colId xmlns:a16="http://schemas.microsoft.com/office/drawing/2014/main" val="550176360"/>
                    </a:ext>
                  </a:extLst>
                </a:gridCol>
                <a:gridCol w="255709">
                  <a:extLst>
                    <a:ext uri="{9D8B030D-6E8A-4147-A177-3AD203B41FA5}">
                      <a16:colId xmlns:a16="http://schemas.microsoft.com/office/drawing/2014/main" val="714836344"/>
                    </a:ext>
                  </a:extLst>
                </a:gridCol>
                <a:gridCol w="255709">
                  <a:extLst>
                    <a:ext uri="{9D8B030D-6E8A-4147-A177-3AD203B41FA5}">
                      <a16:colId xmlns:a16="http://schemas.microsoft.com/office/drawing/2014/main" val="612115268"/>
                    </a:ext>
                  </a:extLst>
                </a:gridCol>
                <a:gridCol w="255709">
                  <a:extLst>
                    <a:ext uri="{9D8B030D-6E8A-4147-A177-3AD203B41FA5}">
                      <a16:colId xmlns:a16="http://schemas.microsoft.com/office/drawing/2014/main" val="4184533810"/>
                    </a:ext>
                  </a:extLst>
                </a:gridCol>
                <a:gridCol w="255709">
                  <a:extLst>
                    <a:ext uri="{9D8B030D-6E8A-4147-A177-3AD203B41FA5}">
                      <a16:colId xmlns:a16="http://schemas.microsoft.com/office/drawing/2014/main" val="3487271050"/>
                    </a:ext>
                  </a:extLst>
                </a:gridCol>
                <a:gridCol w="255709">
                  <a:extLst>
                    <a:ext uri="{9D8B030D-6E8A-4147-A177-3AD203B41FA5}">
                      <a16:colId xmlns:a16="http://schemas.microsoft.com/office/drawing/2014/main" val="3293540771"/>
                    </a:ext>
                  </a:extLst>
                </a:gridCol>
              </a:tblGrid>
              <a:tr h="78902">
                <a:tc>
                  <a:txBody>
                    <a:bodyPr/>
                    <a:lstStyle/>
                    <a:p>
                      <a:pPr algn="r" fontAlgn="ctr"/>
                      <a:r>
                        <a:rPr lang="en-US" sz="500" b="1" i="0" u="none" strike="noStrike">
                          <a:solidFill>
                            <a:srgbClr val="373472"/>
                          </a:solidFill>
                          <a:effectLst/>
                          <a:latin typeface="Calibri" panose="020F0502020204030204" pitchFamily="34" charset="0"/>
                        </a:rPr>
                        <a:t>149</a:t>
                      </a:r>
                    </a:p>
                  </a:txBody>
                  <a:tcPr marL="3743" marR="3743" marT="3743" marB="0" anchor="ctr">
                    <a:lnL>
                      <a:noFill/>
                    </a:lnL>
                    <a:lnR>
                      <a:noFill/>
                    </a:lnR>
                    <a:lnT>
                      <a:noFill/>
                    </a:lnT>
                    <a:lnB>
                      <a:noFill/>
                    </a:lnB>
                  </a:tcPr>
                </a:tc>
                <a:tc>
                  <a:txBody>
                    <a:bodyPr/>
                    <a:lstStyle/>
                    <a:p>
                      <a:pPr algn="l" fontAlgn="ctr"/>
                      <a:endParaRPr lang="en-US" sz="500" b="0" i="0" u="none" strike="noStrike">
                        <a:solidFill>
                          <a:srgbClr val="373472"/>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ctr"/>
                      <a:endParaRPr lang="en-US" sz="500" b="0" i="0" u="none" strike="noStrike">
                        <a:solidFill>
                          <a:srgbClr val="373472"/>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3312998236"/>
                  </a:ext>
                </a:extLst>
              </a:tr>
              <a:tr h="84840">
                <a:tc rowSpan="3">
                  <a:txBody>
                    <a:bodyPr/>
                    <a:lstStyle/>
                    <a:p>
                      <a:pPr algn="l" fontAlgn="ctr"/>
                      <a:r>
                        <a:rPr lang="en-US" sz="600" b="1" i="0" u="none" strike="noStrike">
                          <a:solidFill>
                            <a:srgbClr val="FFFFFF"/>
                          </a:solidFill>
                          <a:effectLst/>
                          <a:latin typeface="Calibri" panose="020F0502020204030204" pitchFamily="34" charset="0"/>
                        </a:rPr>
                        <a:t>Climate Monitoring, Research, and Services (6)</a:t>
                      </a:r>
                    </a:p>
                  </a:txBody>
                  <a:tcPr marL="3743" marR="3743" marT="3743" marB="0" anchor="ctr">
                    <a:lnL>
                      <a:noFill/>
                    </a:lnL>
                    <a:lnR>
                      <a:noFill/>
                    </a:lnR>
                    <a:lnT>
                      <a:noFill/>
                    </a:lnT>
                    <a:lnB>
                      <a:noFill/>
                    </a:lnB>
                    <a:solidFill>
                      <a:srgbClr val="374142"/>
                    </a:solidFill>
                  </a:tcPr>
                </a:tc>
                <a:tc>
                  <a:txBody>
                    <a:bodyPr/>
                    <a:lstStyle/>
                    <a:p>
                      <a:pPr algn="ctr" fontAlgn="ctr"/>
                      <a:r>
                        <a:rPr lang="en-US" sz="500" b="1" i="0" u="none" strike="noStrike">
                          <a:solidFill>
                            <a:srgbClr val="000000"/>
                          </a:solidFill>
                          <a:effectLst/>
                          <a:latin typeface="Calibri" panose="020F0502020204030204" pitchFamily="34" charset="0"/>
                        </a:rPr>
                        <a:t>CMRS-23</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CMRS-24</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CMRS-25</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CMRS-26</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CMRS-27</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593470"/>
                          </a:solidFill>
                          <a:effectLst/>
                          <a:latin typeface="Calibri" panose="020F0502020204030204" pitchFamily="34" charset="0"/>
                        </a:rPr>
                        <a:t>CMRS-28</a:t>
                      </a:r>
                    </a:p>
                  </a:txBody>
                  <a:tcPr marL="3743" marR="3743" marT="3743" marB="0" anchor="ctr">
                    <a:lnL>
                      <a:noFill/>
                    </a:lnL>
                    <a:lnR>
                      <a:noFill/>
                    </a:lnR>
                    <a:lnT>
                      <a:noFill/>
                    </a:lnT>
                    <a:lnB>
                      <a:noFill/>
                    </a:lnB>
                    <a:solidFill>
                      <a:srgbClr val="BDC6D7"/>
                    </a:solidFill>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3806457189"/>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CMRS-19-02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CMRS-19-03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CMRS-19-04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CMRS-19-05</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CMRS-19-06</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CMRS-20-01</a:t>
                      </a: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1850431957"/>
                  </a:ext>
                </a:extLst>
              </a:tr>
              <a:tr h="93631">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2020 Q3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2021 Q3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Q3</a:t>
                      </a:r>
                    </a:p>
                  </a:txBody>
                  <a:tcPr marL="3743" marR="3743" marT="3743" marB="0" anchor="ctr">
                    <a:lnL>
                      <a:noFill/>
                    </a:lnL>
                    <a:lnR>
                      <a:noFill/>
                    </a:lnR>
                    <a:lnT>
                      <a:noFill/>
                    </a:lnT>
                    <a:lnB>
                      <a:noFill/>
                    </a:lnB>
                  </a:tcPr>
                </a:tc>
                <a:tc>
                  <a:txBody>
                    <a:bodyPr/>
                    <a:lstStyle/>
                    <a:p>
                      <a:pPr algn="ctr" fontAlgn="ctr"/>
                      <a:endParaRPr lang="en-US" sz="500" b="1" i="0" u="none" strike="noStrike">
                        <a:solidFill>
                          <a:srgbClr val="59347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1275489241"/>
                  </a:ext>
                </a:extLst>
              </a:tr>
              <a:tr h="90599">
                <a:tc>
                  <a:txBody>
                    <a:bodyPr/>
                    <a:lstStyle/>
                    <a:p>
                      <a:pPr algn="l" fontAlgn="ctr"/>
                      <a:endParaRPr lang="en-US" sz="600" b="1" i="0" u="none" strike="noStrike">
                        <a:solidFill>
                          <a:srgbClr val="FFFFFF"/>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666469733"/>
                  </a:ext>
                </a:extLst>
              </a:tr>
              <a:tr h="84840">
                <a:tc rowSpan="3">
                  <a:txBody>
                    <a:bodyPr/>
                    <a:lstStyle/>
                    <a:p>
                      <a:pPr algn="l" fontAlgn="ctr"/>
                      <a:r>
                        <a:rPr lang="en-US" sz="600" b="1" i="0" u="none" strike="noStrike">
                          <a:solidFill>
                            <a:srgbClr val="FFFFFF"/>
                          </a:solidFill>
                          <a:effectLst/>
                          <a:latin typeface="Calibri" panose="020F0502020204030204" pitchFamily="34" charset="0"/>
                        </a:rPr>
                        <a:t>Carbon Observations, Including Forested Regions (11)</a:t>
                      </a:r>
                    </a:p>
                  </a:txBody>
                  <a:tcPr marL="3743" marR="3743" marT="3743" marB="0" anchor="ctr">
                    <a:lnL>
                      <a:noFill/>
                    </a:lnL>
                    <a:lnR>
                      <a:noFill/>
                    </a:lnR>
                    <a:lnT>
                      <a:noFill/>
                    </a:lnT>
                    <a:lnB>
                      <a:noFill/>
                    </a:lnB>
                    <a:solidFill>
                      <a:srgbClr val="374142"/>
                    </a:solidFill>
                  </a:tcPr>
                </a:tc>
                <a:tc>
                  <a:txBody>
                    <a:bodyPr/>
                    <a:lstStyle/>
                    <a:p>
                      <a:pPr algn="ctr" fontAlgn="ctr"/>
                      <a:r>
                        <a:rPr lang="en-US" sz="500" b="1" i="0" u="none" strike="noStrike">
                          <a:solidFill>
                            <a:srgbClr val="000000"/>
                          </a:solidFill>
                          <a:effectLst/>
                          <a:latin typeface="Calibri" panose="020F0502020204030204" pitchFamily="34" charset="0"/>
                        </a:rPr>
                        <a:t>CARB-16</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CARB-21</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CARB-22</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CARB-23</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CARB-24</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CARB-25</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593470"/>
                          </a:solidFill>
                          <a:effectLst/>
                          <a:latin typeface="Calibri" panose="020F0502020204030204" pitchFamily="34" charset="0"/>
                        </a:rPr>
                        <a:t>CARB-26</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CARB-27</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CARB-28</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CARB-29</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CARB-30</a:t>
                      </a:r>
                    </a:p>
                  </a:txBody>
                  <a:tcPr marL="3743" marR="3743" marT="3743" marB="0" anchor="ctr">
                    <a:lnL>
                      <a:noFill/>
                    </a:lnL>
                    <a:lnR>
                      <a:noFill/>
                    </a:lnR>
                    <a:lnT>
                      <a:noFill/>
                    </a:lnT>
                    <a:lnB>
                      <a:noFill/>
                    </a:lnB>
                    <a:solidFill>
                      <a:srgbClr val="CECDE9"/>
                    </a:solidFill>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1767291213"/>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CARB-17-05</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CARB-19-02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CARB-19-03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CARB-19-04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CARB-19-05</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CARB-19-06</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CARB-20-01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CARB-20-02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CARB-20-03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CARB-20-04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CARB-20-05</a:t>
                      </a: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798705146"/>
                  </a:ext>
                </a:extLst>
              </a:tr>
              <a:tr h="179988">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2022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2021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2021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Q2</a:t>
                      </a:r>
                    </a:p>
                  </a:txBody>
                  <a:tcPr marL="3743" marR="3743" marT="3743" marB="0" anchor="ctr">
                    <a:lnL>
                      <a:noFill/>
                    </a:lnL>
                    <a:lnR>
                      <a:noFill/>
                    </a:lnR>
                    <a:lnT>
                      <a:noFill/>
                    </a:lnT>
                    <a:lnB>
                      <a:noFill/>
                    </a:lnB>
                  </a:tcPr>
                </a:tc>
                <a:tc>
                  <a:txBody>
                    <a:bodyPr/>
                    <a:lstStyle/>
                    <a:p>
                      <a:pPr algn="ctr" fontAlgn="ctr"/>
                      <a:endParaRPr lang="en-US" sz="500" b="1" i="0" u="none" strike="noStrike">
                        <a:solidFill>
                          <a:srgbClr val="59347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59347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59347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59347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59347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1130915978"/>
                  </a:ext>
                </a:extLst>
              </a:tr>
              <a:tr h="90599">
                <a:tc>
                  <a:txBody>
                    <a:bodyPr/>
                    <a:lstStyle/>
                    <a:p>
                      <a:pPr algn="l" fontAlgn="ctr"/>
                      <a:endParaRPr lang="en-US" sz="600" b="1" i="0" u="none" strike="noStrike">
                        <a:solidFill>
                          <a:srgbClr val="FFFFFF"/>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2020923994"/>
                  </a:ext>
                </a:extLst>
              </a:tr>
              <a:tr h="84840">
                <a:tc rowSpan="3">
                  <a:txBody>
                    <a:bodyPr/>
                    <a:lstStyle/>
                    <a:p>
                      <a:pPr algn="l" fontAlgn="ctr"/>
                      <a:r>
                        <a:rPr lang="en-US" sz="600" b="1" i="0" u="none" strike="noStrike">
                          <a:solidFill>
                            <a:srgbClr val="FFFFFF"/>
                          </a:solidFill>
                          <a:effectLst/>
                          <a:latin typeface="Calibri" panose="020F0502020204030204" pitchFamily="34" charset="0"/>
                        </a:rPr>
                        <a:t>Observations for Agriculture (1)</a:t>
                      </a:r>
                    </a:p>
                  </a:txBody>
                  <a:tcPr marL="3743" marR="3743" marT="3743" marB="0" anchor="ctr">
                    <a:lnL>
                      <a:noFill/>
                    </a:lnL>
                    <a:lnR>
                      <a:noFill/>
                    </a:lnR>
                    <a:lnT>
                      <a:noFill/>
                    </a:lnT>
                    <a:lnB>
                      <a:noFill/>
                    </a:lnB>
                    <a:solidFill>
                      <a:srgbClr val="374142"/>
                    </a:solidFill>
                  </a:tcPr>
                </a:tc>
                <a:tc>
                  <a:txBody>
                    <a:bodyPr/>
                    <a:lstStyle/>
                    <a:p>
                      <a:pPr algn="ctr" fontAlgn="ctr"/>
                      <a:r>
                        <a:rPr lang="en-US" sz="500" b="1" i="0" u="none" strike="noStrike">
                          <a:solidFill>
                            <a:srgbClr val="000000"/>
                          </a:solidFill>
                          <a:effectLst/>
                          <a:latin typeface="Calibri" panose="020F0502020204030204" pitchFamily="34" charset="0"/>
                        </a:rPr>
                        <a:t>AGRI-13</a:t>
                      </a:r>
                    </a:p>
                  </a:txBody>
                  <a:tcPr marL="3743" marR="3743" marT="3743" marB="0" anchor="ctr">
                    <a:lnL>
                      <a:noFill/>
                    </a:lnL>
                    <a:lnR>
                      <a:noFill/>
                    </a:lnR>
                    <a:lnT>
                      <a:noFill/>
                    </a:lnT>
                    <a:lnB>
                      <a:noFill/>
                    </a:lnB>
                    <a:solidFill>
                      <a:srgbClr val="BDC6D7"/>
                    </a:solidFill>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2245511215"/>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AGRI-19-04</a:t>
                      </a: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275966447"/>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2020 Q4</a:t>
                      </a: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1598349816"/>
                  </a:ext>
                </a:extLst>
              </a:tr>
              <a:tr h="90599">
                <a:tc>
                  <a:txBody>
                    <a:bodyPr/>
                    <a:lstStyle/>
                    <a:p>
                      <a:pPr algn="l" fontAlgn="ctr"/>
                      <a:endParaRPr lang="en-US" sz="600" b="1" i="0" u="none" strike="noStrike">
                        <a:solidFill>
                          <a:srgbClr val="FFFFFF"/>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3219748449"/>
                  </a:ext>
                </a:extLst>
              </a:tr>
              <a:tr h="84840">
                <a:tc rowSpan="3">
                  <a:txBody>
                    <a:bodyPr/>
                    <a:lstStyle/>
                    <a:p>
                      <a:pPr algn="l" fontAlgn="ctr"/>
                      <a:r>
                        <a:rPr lang="en-US" sz="600" b="1" i="0" u="none" strike="noStrike">
                          <a:solidFill>
                            <a:srgbClr val="FFFFFF"/>
                          </a:solidFill>
                          <a:effectLst/>
                          <a:latin typeface="Calibri" panose="020F0502020204030204" pitchFamily="34" charset="0"/>
                        </a:rPr>
                        <a:t>Observations for Disasters (12)</a:t>
                      </a:r>
                    </a:p>
                  </a:txBody>
                  <a:tcPr marL="3743" marR="3743" marT="3743" marB="0" anchor="ctr">
                    <a:lnL>
                      <a:noFill/>
                    </a:lnL>
                    <a:lnR>
                      <a:noFill/>
                    </a:lnR>
                    <a:lnT>
                      <a:noFill/>
                    </a:lnT>
                    <a:lnB>
                      <a:noFill/>
                    </a:lnB>
                    <a:solidFill>
                      <a:srgbClr val="374142"/>
                    </a:solidFill>
                  </a:tcPr>
                </a:tc>
                <a:tc>
                  <a:txBody>
                    <a:bodyPr/>
                    <a:lstStyle/>
                    <a:p>
                      <a:pPr algn="ctr" fontAlgn="ctr"/>
                      <a:r>
                        <a:rPr lang="en-US" sz="500" b="1" i="0" u="none" strike="noStrike">
                          <a:solidFill>
                            <a:srgbClr val="000000"/>
                          </a:solidFill>
                          <a:effectLst/>
                          <a:latin typeface="Calibri" panose="020F0502020204030204" pitchFamily="34" charset="0"/>
                        </a:rPr>
                        <a:t>DIS-10</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DIS-16</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DIS-18</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DIS-20</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DIS-21</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DIS-22</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593470"/>
                          </a:solidFill>
                          <a:effectLst/>
                          <a:latin typeface="Calibri" panose="020F0502020204030204" pitchFamily="34" charset="0"/>
                        </a:rPr>
                        <a:t>DIS-23</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DIS-24</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DIS-25</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DIS-26</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DIS-27</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DIS-28</a:t>
                      </a:r>
                    </a:p>
                  </a:txBody>
                  <a:tcPr marL="3743" marR="3743" marT="3743" marB="0" anchor="ctr">
                    <a:lnL>
                      <a:noFill/>
                    </a:lnL>
                    <a:lnR>
                      <a:noFill/>
                    </a:lnR>
                    <a:lnT>
                      <a:noFill/>
                    </a:lnT>
                    <a:lnB>
                      <a:noFill/>
                    </a:lnB>
                    <a:solidFill>
                      <a:srgbClr val="CECDE9"/>
                    </a:solidFill>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1274067494"/>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DIS-15-04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DIS-18-01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DIS-19-01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DIS-19-02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DIS-19-03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DIS-19-04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DIS-20-01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DIS-20-02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DIS-20-03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DIS-20-04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DIS-20-05</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DIS-20-06</a:t>
                      </a: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1519511659"/>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2020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2021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Q3</a:t>
                      </a:r>
                    </a:p>
                  </a:txBody>
                  <a:tcPr marL="3743" marR="3743" marT="3743" marB="0" anchor="ctr">
                    <a:lnL>
                      <a:noFill/>
                    </a:lnL>
                    <a:lnR>
                      <a:noFill/>
                    </a:lnR>
                    <a:lnT>
                      <a:noFill/>
                    </a:lnT>
                    <a:lnB>
                      <a:noFill/>
                    </a:lnB>
                  </a:tcPr>
                </a:tc>
                <a:tc>
                  <a:txBody>
                    <a:bodyPr/>
                    <a:lstStyle/>
                    <a:p>
                      <a:pPr algn="ctr" fontAlgn="ctr"/>
                      <a:endParaRPr lang="en-US" sz="500" b="1" i="0" u="none" strike="noStrike">
                        <a:solidFill>
                          <a:srgbClr val="59347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59347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59347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59347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59347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59347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2127532466"/>
                  </a:ext>
                </a:extLst>
              </a:tr>
              <a:tr h="90599">
                <a:tc>
                  <a:txBody>
                    <a:bodyPr/>
                    <a:lstStyle/>
                    <a:p>
                      <a:pPr algn="l" fontAlgn="ctr"/>
                      <a:endParaRPr lang="en-US" sz="600" b="1" i="0" u="none" strike="noStrike">
                        <a:solidFill>
                          <a:srgbClr val="FFFFFF"/>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3926092393"/>
                  </a:ext>
                </a:extLst>
              </a:tr>
              <a:tr h="84840">
                <a:tc rowSpan="3">
                  <a:txBody>
                    <a:bodyPr/>
                    <a:lstStyle/>
                    <a:p>
                      <a:pPr algn="l" fontAlgn="ctr"/>
                      <a:r>
                        <a:rPr lang="en-US" sz="600" b="1" i="0" u="none" strike="noStrike">
                          <a:solidFill>
                            <a:srgbClr val="FFFFFF"/>
                          </a:solidFill>
                          <a:effectLst/>
                          <a:latin typeface="Calibri" panose="020F0502020204030204" pitchFamily="34" charset="0"/>
                        </a:rPr>
                        <a:t>Observations for Water (1)</a:t>
                      </a:r>
                    </a:p>
                  </a:txBody>
                  <a:tcPr marL="3743" marR="3743" marT="3743" marB="0" anchor="ctr">
                    <a:lnL>
                      <a:noFill/>
                    </a:lnL>
                    <a:lnR>
                      <a:noFill/>
                    </a:lnR>
                    <a:lnT>
                      <a:noFill/>
                    </a:lnT>
                    <a:lnB>
                      <a:noFill/>
                    </a:lnB>
                    <a:solidFill>
                      <a:srgbClr val="374142"/>
                    </a:solidFill>
                  </a:tcPr>
                </a:tc>
                <a:tc>
                  <a:txBody>
                    <a:bodyPr/>
                    <a:lstStyle/>
                    <a:p>
                      <a:pPr algn="ctr" fontAlgn="ctr"/>
                      <a:r>
                        <a:rPr lang="en-US" sz="500" b="1" i="0" u="none" strike="noStrike">
                          <a:solidFill>
                            <a:srgbClr val="000000"/>
                          </a:solidFill>
                          <a:effectLst/>
                          <a:latin typeface="Calibri" panose="020F0502020204030204" pitchFamily="34" charset="0"/>
                        </a:rPr>
                        <a:t>WAT-6</a:t>
                      </a:r>
                    </a:p>
                  </a:txBody>
                  <a:tcPr marL="3743" marR="3743" marT="3743" marB="0" anchor="ctr">
                    <a:lnL>
                      <a:noFill/>
                    </a:lnL>
                    <a:lnR>
                      <a:noFill/>
                    </a:lnR>
                    <a:lnT>
                      <a:noFill/>
                    </a:lnT>
                    <a:lnB>
                      <a:noFill/>
                    </a:lnB>
                    <a:solidFill>
                      <a:srgbClr val="BDC6D7"/>
                    </a:solidFill>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2831975236"/>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WAT-17-03</a:t>
                      </a:r>
                    </a:p>
                  </a:txBody>
                  <a:tcPr marL="3743" marR="3743" marT="3743" marB="0" anchor="ctr">
                    <a:lnL>
                      <a:noFill/>
                    </a:lnL>
                    <a:lnR>
                      <a:noFill/>
                    </a:lnR>
                    <a:lnT>
                      <a:noFill/>
                    </a:lnT>
                    <a:lnB>
                      <a:noFill/>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4069513845"/>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2020 Q4</a:t>
                      </a: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1820587330"/>
                  </a:ext>
                </a:extLst>
              </a:tr>
              <a:tr h="90599">
                <a:tc>
                  <a:txBody>
                    <a:bodyPr/>
                    <a:lstStyle/>
                    <a:p>
                      <a:pPr algn="l" fontAlgn="ctr"/>
                      <a:endParaRPr lang="en-US" sz="600" b="1" i="0" u="none" strike="noStrike">
                        <a:solidFill>
                          <a:srgbClr val="FFFFFF"/>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1639045589"/>
                  </a:ext>
                </a:extLst>
              </a:tr>
              <a:tr h="84840">
                <a:tc rowSpan="3">
                  <a:txBody>
                    <a:bodyPr/>
                    <a:lstStyle/>
                    <a:p>
                      <a:pPr algn="l" fontAlgn="ctr"/>
                      <a:r>
                        <a:rPr lang="en-US" sz="600" b="1" i="0" u="none" strike="noStrike">
                          <a:solidFill>
                            <a:srgbClr val="FFFFFF"/>
                          </a:solidFill>
                          <a:effectLst/>
                          <a:latin typeface="Calibri" panose="020F0502020204030204" pitchFamily="34" charset="0"/>
                        </a:rPr>
                        <a:t>Data Quality (10)</a:t>
                      </a:r>
                    </a:p>
                  </a:txBody>
                  <a:tcPr marL="3743" marR="3743" marT="3743" marB="0" anchor="ctr">
                    <a:lnL>
                      <a:noFill/>
                    </a:lnL>
                    <a:lnR>
                      <a:noFill/>
                    </a:lnR>
                    <a:lnT>
                      <a:noFill/>
                    </a:lnT>
                    <a:lnB>
                      <a:noFill/>
                    </a:lnB>
                    <a:solidFill>
                      <a:srgbClr val="374142"/>
                    </a:solidFill>
                  </a:tcPr>
                </a:tc>
                <a:tc>
                  <a:txBody>
                    <a:bodyPr/>
                    <a:lstStyle/>
                    <a:p>
                      <a:pPr algn="ctr" fontAlgn="ctr"/>
                      <a:r>
                        <a:rPr lang="en-US" sz="500" b="1" i="0" u="none" strike="noStrike">
                          <a:solidFill>
                            <a:srgbClr val="000000"/>
                          </a:solidFill>
                          <a:effectLst/>
                          <a:latin typeface="Calibri" panose="020F0502020204030204" pitchFamily="34" charset="0"/>
                        </a:rPr>
                        <a:t>CV-3</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CV-14</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CV-15</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CV-18</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CV-19</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FDA-12</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593470"/>
                          </a:solidFill>
                          <a:effectLst/>
                          <a:latin typeface="Calibri" panose="020F0502020204030204" pitchFamily="34" charset="0"/>
                        </a:rPr>
                        <a:t>CV-20</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CV-21</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CV-22</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CV-23</a:t>
                      </a:r>
                    </a:p>
                  </a:txBody>
                  <a:tcPr marL="3743" marR="3743" marT="3743" marB="0" anchor="ctr">
                    <a:lnL>
                      <a:noFill/>
                    </a:lnL>
                    <a:lnR>
                      <a:noFill/>
                    </a:lnR>
                    <a:lnT>
                      <a:noFill/>
                    </a:lnT>
                    <a:lnB>
                      <a:noFill/>
                    </a:lnB>
                    <a:solidFill>
                      <a:srgbClr val="CECDE9"/>
                    </a:solidFill>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3028689736"/>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CV-14-03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CV-16-02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C00000"/>
                          </a:solidFill>
                          <a:effectLst/>
                          <a:latin typeface="Calibri" panose="020F0502020204030204" pitchFamily="34" charset="0"/>
                        </a:rPr>
                        <a:t>CV-17-01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CV-18-02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CV-18-03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FDA-18-05</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CV-20-01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CV-20-02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CV-20-03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CV-20-04</a:t>
                      </a: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3299324643"/>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2020 Q3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C00000"/>
                          </a:solidFill>
                          <a:effectLst/>
                          <a:latin typeface="Calibri" panose="020F0502020204030204" pitchFamily="34" charset="0"/>
                        </a:rPr>
                        <a:t>2019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Q2</a:t>
                      </a:r>
                    </a:p>
                  </a:txBody>
                  <a:tcPr marL="3743" marR="3743" marT="3743" marB="0" anchor="ctr">
                    <a:lnL>
                      <a:noFill/>
                    </a:lnL>
                    <a:lnR>
                      <a:noFill/>
                    </a:lnR>
                    <a:lnT>
                      <a:noFill/>
                    </a:lnT>
                    <a:lnB>
                      <a:noFill/>
                    </a:lnB>
                  </a:tcPr>
                </a:tc>
                <a:tc>
                  <a:txBody>
                    <a:bodyPr/>
                    <a:lstStyle/>
                    <a:p>
                      <a:pPr algn="ctr" fontAlgn="ctr"/>
                      <a:endParaRPr lang="en-US" sz="500" b="1" i="0" u="none" strike="noStrike">
                        <a:solidFill>
                          <a:srgbClr val="59347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59347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59347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59347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1320851188"/>
                  </a:ext>
                </a:extLst>
              </a:tr>
              <a:tr h="90599">
                <a:tc>
                  <a:txBody>
                    <a:bodyPr/>
                    <a:lstStyle/>
                    <a:p>
                      <a:pPr algn="l" fontAlgn="ctr"/>
                      <a:endParaRPr lang="en-US" sz="600" b="1" i="0" u="none" strike="noStrike">
                        <a:solidFill>
                          <a:srgbClr val="FFFFFF"/>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1653510735"/>
                  </a:ext>
                </a:extLst>
              </a:tr>
              <a:tr h="84840">
                <a:tc rowSpan="3">
                  <a:txBody>
                    <a:bodyPr/>
                    <a:lstStyle/>
                    <a:p>
                      <a:pPr algn="l" fontAlgn="ctr"/>
                      <a:r>
                        <a:rPr lang="en-US" sz="600" b="1" i="0" u="none" strike="noStrike">
                          <a:solidFill>
                            <a:srgbClr val="FFFFFF"/>
                          </a:solidFill>
                          <a:effectLst/>
                          <a:latin typeface="Calibri" panose="020F0502020204030204" pitchFamily="34" charset="0"/>
                        </a:rPr>
                        <a:t>Capacity Building and Data Democracy (31)</a:t>
                      </a:r>
                    </a:p>
                  </a:txBody>
                  <a:tcPr marL="3743" marR="3743" marT="3743" marB="0" anchor="ctr">
                    <a:lnL>
                      <a:noFill/>
                    </a:lnL>
                    <a:lnR>
                      <a:noFill/>
                    </a:lnR>
                    <a:lnT>
                      <a:noFill/>
                    </a:lnT>
                    <a:lnB>
                      <a:noFill/>
                    </a:lnB>
                    <a:solidFill>
                      <a:srgbClr val="374142"/>
                    </a:solidFill>
                  </a:tcPr>
                </a:tc>
                <a:tc>
                  <a:txBody>
                    <a:bodyPr/>
                    <a:lstStyle/>
                    <a:p>
                      <a:pPr algn="ctr" fontAlgn="ctr"/>
                      <a:r>
                        <a:rPr lang="en-US" sz="500" b="1" i="0" u="none" strike="noStrike">
                          <a:solidFill>
                            <a:srgbClr val="000000"/>
                          </a:solidFill>
                          <a:effectLst/>
                          <a:latin typeface="Calibri" panose="020F0502020204030204" pitchFamily="34" charset="0"/>
                        </a:rPr>
                        <a:t>CB-21</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CB-27</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CB-28</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CB-29</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CB-31</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CB-34</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CB-38</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593470"/>
                          </a:solidFill>
                          <a:effectLst/>
                          <a:latin typeface="Calibri" panose="020F0502020204030204" pitchFamily="34" charset="0"/>
                        </a:rPr>
                        <a:t>CB-42</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CB-43</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CB-44</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CB-45</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CB-46</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CB-47</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CB-48</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CB-49</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CB-50</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CB-51</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CB-52</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CB-53</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CB-54</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CB-55</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CB-56</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CB-57</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CB-58</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CB-59</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CB-60</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CB-61</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CB-62</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CB-63</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CB-64</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CB-65</a:t>
                      </a:r>
                    </a:p>
                  </a:txBody>
                  <a:tcPr marL="3743" marR="3743" marT="3743" marB="0" anchor="ctr">
                    <a:lnL>
                      <a:noFill/>
                    </a:lnL>
                    <a:lnR>
                      <a:noFill/>
                    </a:lnR>
                    <a:lnT>
                      <a:noFill/>
                    </a:lnT>
                    <a:lnB>
                      <a:noFill/>
                    </a:lnB>
                    <a:solidFill>
                      <a:srgbClr val="CECDE9"/>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2513803718"/>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CB-17-02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CB-18-05</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CB-18-06</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CB-18-07</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CB-18-09</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CB-19-02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CB-19-06</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CB-20-01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CB-20-03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CB-20-04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CB-20-05</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CB-20-06</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CB-20-07</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CB-20-08</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CB-20-09</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CB-20-10</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CB-20-11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CB-20-12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CB-20-13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CB-20-14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CB-20-15</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CB-20-16</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CB-20-17</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CB-20-18</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CB-20-19</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CB-20-20</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CB-20-21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CB-20-22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CB-20-23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CB-20-24</a:t>
                      </a: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3193395476"/>
                  </a:ext>
                </a:extLst>
              </a:tr>
              <a:tr h="93631">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2020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Q2</a:t>
                      </a: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905520526"/>
                  </a:ext>
                </a:extLst>
              </a:tr>
              <a:tr h="90599">
                <a:tc>
                  <a:txBody>
                    <a:bodyPr/>
                    <a:lstStyle/>
                    <a:p>
                      <a:pPr algn="l" fontAlgn="ctr"/>
                      <a:endParaRPr lang="en-US" sz="600" b="1" i="0" u="none" strike="noStrike">
                        <a:solidFill>
                          <a:srgbClr val="FFFFFF"/>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3568416651"/>
                  </a:ext>
                </a:extLst>
              </a:tr>
              <a:tr h="84840">
                <a:tc rowSpan="3">
                  <a:txBody>
                    <a:bodyPr/>
                    <a:lstStyle/>
                    <a:p>
                      <a:pPr algn="l" fontAlgn="ctr"/>
                      <a:r>
                        <a:rPr lang="en-US" sz="500" b="1" i="0" u="none" strike="noStrike">
                          <a:solidFill>
                            <a:srgbClr val="FFFFFF"/>
                          </a:solidFill>
                          <a:effectLst/>
                          <a:latin typeface="Calibri" panose="020F0502020204030204" pitchFamily="34" charset="0"/>
                        </a:rPr>
                        <a:t>Data Discovery, Access, Preservation, Usability (11)</a:t>
                      </a:r>
                    </a:p>
                  </a:txBody>
                  <a:tcPr marL="3743" marR="3743" marT="3743" marB="0" anchor="ctr">
                    <a:lnL>
                      <a:noFill/>
                    </a:lnL>
                    <a:lnR>
                      <a:noFill/>
                    </a:lnR>
                    <a:lnT>
                      <a:noFill/>
                    </a:lnT>
                    <a:lnB>
                      <a:noFill/>
                    </a:lnB>
                    <a:solidFill>
                      <a:srgbClr val="374142"/>
                    </a:solidFill>
                  </a:tcPr>
                </a:tc>
                <a:tc>
                  <a:txBody>
                    <a:bodyPr/>
                    <a:lstStyle/>
                    <a:p>
                      <a:pPr algn="ctr" fontAlgn="ctr"/>
                      <a:r>
                        <a:rPr lang="en-US" sz="500" b="1" i="0" u="none" strike="noStrike">
                          <a:solidFill>
                            <a:srgbClr val="000000"/>
                          </a:solidFill>
                          <a:effectLst/>
                          <a:latin typeface="Calibri" panose="020F0502020204030204" pitchFamily="34" charset="0"/>
                        </a:rPr>
                        <a:t>DATA-9</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DATA-11</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DATA-13</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DATA-15</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DATA-16</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DATA-17</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FDA-2</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FDA-8</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FDA-10</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FDA-14</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593470"/>
                          </a:solidFill>
                          <a:effectLst/>
                          <a:latin typeface="Calibri" panose="020F0502020204030204" pitchFamily="34" charset="0"/>
                        </a:rPr>
                        <a:t>DATA-19</a:t>
                      </a:r>
                    </a:p>
                  </a:txBody>
                  <a:tcPr marL="3743" marR="3743" marT="3743" marB="0" anchor="ctr">
                    <a:lnL>
                      <a:noFill/>
                    </a:lnL>
                    <a:lnR>
                      <a:noFill/>
                    </a:lnR>
                    <a:lnT>
                      <a:noFill/>
                    </a:lnT>
                    <a:lnB>
                      <a:noFill/>
                    </a:lnB>
                    <a:solidFill>
                      <a:srgbClr val="CECDE9"/>
                    </a:solidFill>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554202198"/>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DATA-17-02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C00000"/>
                          </a:solidFill>
                          <a:effectLst/>
                          <a:latin typeface="Calibri" panose="020F0502020204030204" pitchFamily="34" charset="0"/>
                        </a:rPr>
                        <a:t>DATA-17-04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C00000"/>
                          </a:solidFill>
                          <a:effectLst/>
                          <a:latin typeface="Calibri" panose="020F0502020204030204" pitchFamily="34" charset="0"/>
                        </a:rPr>
                        <a:t>DATA-18-01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DATA-19-01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C00000"/>
                          </a:solidFill>
                          <a:effectLst/>
                          <a:latin typeface="Calibri" panose="020F0502020204030204" pitchFamily="34" charset="0"/>
                        </a:rPr>
                        <a:t>DATA-18-02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C00000"/>
                          </a:solidFill>
                          <a:effectLst/>
                          <a:latin typeface="Calibri" panose="020F0502020204030204" pitchFamily="34" charset="0"/>
                        </a:rPr>
                        <a:t>DATA-19-02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FDA-2017-02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FDA-18-01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C00000"/>
                          </a:solidFill>
                          <a:effectLst/>
                          <a:latin typeface="Calibri" panose="020F0502020204030204" pitchFamily="34" charset="0"/>
                        </a:rPr>
                        <a:t>FDA-18-03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FDA-19-01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DATA-20-01</a:t>
                      </a: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3359421018"/>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2020 Q2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C00000"/>
                          </a:solidFill>
                          <a:effectLst/>
                          <a:latin typeface="Calibri" panose="020F0502020204030204" pitchFamily="34" charset="0"/>
                        </a:rPr>
                        <a:t>2019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C00000"/>
                          </a:solidFill>
                          <a:effectLst/>
                          <a:latin typeface="Calibri" panose="020F0502020204030204" pitchFamily="34" charset="0"/>
                        </a:rPr>
                        <a:t>2019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C00000"/>
                          </a:solidFill>
                          <a:effectLst/>
                          <a:latin typeface="Calibri" panose="020F0502020204030204" pitchFamily="34" charset="0"/>
                        </a:rPr>
                        <a:t>2019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C00000"/>
                          </a:solidFill>
                          <a:effectLst/>
                          <a:latin typeface="Calibri" panose="020F0502020204030204" pitchFamily="34" charset="0"/>
                        </a:rPr>
                        <a:t>2019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2021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C00000"/>
                          </a:solidFill>
                          <a:effectLst/>
                          <a:latin typeface="Calibri" panose="020F0502020204030204" pitchFamily="34" charset="0"/>
                        </a:rPr>
                        <a:t>2019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2020 Q4</a:t>
                      </a: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3174613680"/>
                  </a:ext>
                </a:extLst>
              </a:tr>
              <a:tr h="90599">
                <a:tc>
                  <a:txBody>
                    <a:bodyPr/>
                    <a:lstStyle/>
                    <a:p>
                      <a:pPr algn="l" fontAlgn="ctr"/>
                      <a:endParaRPr lang="en-US" sz="600" b="1" i="0" u="none" strike="noStrike">
                        <a:solidFill>
                          <a:srgbClr val="FFFFFF"/>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3895529847"/>
                  </a:ext>
                </a:extLst>
              </a:tr>
              <a:tr h="84840">
                <a:tc rowSpan="3">
                  <a:txBody>
                    <a:bodyPr/>
                    <a:lstStyle/>
                    <a:p>
                      <a:pPr algn="l" fontAlgn="ctr"/>
                      <a:r>
                        <a:rPr lang="en-US" sz="600" b="1" i="0" u="none" strike="noStrike">
                          <a:solidFill>
                            <a:srgbClr val="FFFFFF"/>
                          </a:solidFill>
                          <a:effectLst/>
                          <a:latin typeface="Calibri" panose="020F0502020204030204" pitchFamily="34" charset="0"/>
                        </a:rPr>
                        <a:t>CEOS Services (6)</a:t>
                      </a:r>
                    </a:p>
                  </a:txBody>
                  <a:tcPr marL="3743" marR="3743" marT="3743" marB="0" anchor="ctr">
                    <a:lnL>
                      <a:noFill/>
                    </a:lnL>
                    <a:lnR>
                      <a:noFill/>
                    </a:lnR>
                    <a:lnT>
                      <a:noFill/>
                    </a:lnT>
                    <a:lnB>
                      <a:noFill/>
                    </a:lnB>
                    <a:solidFill>
                      <a:srgbClr val="524EAB"/>
                    </a:solidFill>
                  </a:tcPr>
                </a:tc>
                <a:tc>
                  <a:txBody>
                    <a:bodyPr/>
                    <a:lstStyle/>
                    <a:p>
                      <a:pPr algn="ctr" fontAlgn="ctr"/>
                      <a:r>
                        <a:rPr lang="en-US" sz="500" b="1" i="0" u="none" strike="noStrike">
                          <a:solidFill>
                            <a:srgbClr val="000000"/>
                          </a:solidFill>
                          <a:effectLst/>
                          <a:latin typeface="Calibri" panose="020F0502020204030204" pitchFamily="34" charset="0"/>
                        </a:rPr>
                        <a:t>DATA-2</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CV-09</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CMRS-17</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CMRS-20</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CMRS-21</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593470"/>
                          </a:solidFill>
                          <a:effectLst/>
                          <a:latin typeface="Calibri" panose="020F0502020204030204" pitchFamily="34" charset="0"/>
                        </a:rPr>
                        <a:t>CB-XX-MIM</a:t>
                      </a:r>
                    </a:p>
                  </a:txBody>
                  <a:tcPr marL="3743" marR="3743" marT="3743" marB="0" anchor="ctr">
                    <a:lnL>
                      <a:noFill/>
                    </a:lnL>
                    <a:lnR>
                      <a:noFill/>
                    </a:lnR>
                    <a:lnT>
                      <a:noFill/>
                    </a:lnT>
                    <a:lnB>
                      <a:noFill/>
                    </a:lnB>
                    <a:solidFill>
                      <a:srgbClr val="CECDE9"/>
                    </a:solidFill>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3212146491"/>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DATA-14-01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CV-14-09</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CMRS-16-06</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CMRS-17-01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CMRS-17-02</a:t>
                      </a:r>
                    </a:p>
                  </a:txBody>
                  <a:tcPr marL="3743" marR="3743" marT="3743" marB="0" anchor="ctr">
                    <a:lnL>
                      <a:noFill/>
                    </a:lnL>
                    <a:lnR>
                      <a:noFill/>
                    </a:lnR>
                    <a:lnT>
                      <a:noFill/>
                    </a:lnT>
                    <a:lnB>
                      <a:noFill/>
                    </a:lnB>
                  </a:tcPr>
                </a:tc>
                <a:tc>
                  <a:txBody>
                    <a:bodyPr/>
                    <a:lstStyle/>
                    <a:p>
                      <a:pPr algn="ctr" fontAlgn="ctr"/>
                      <a:endParaRPr lang="en-US" sz="500" b="1" i="0" u="none" strike="noStrike">
                        <a:solidFill>
                          <a:srgbClr val="59347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1803000909"/>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2020 Q2</a:t>
                      </a:r>
                    </a:p>
                  </a:txBody>
                  <a:tcPr marL="3743" marR="3743" marT="3743" marB="0" anchor="ctr">
                    <a:lnL>
                      <a:noFill/>
                    </a:lnL>
                    <a:lnR>
                      <a:noFill/>
                    </a:lnR>
                    <a:lnT>
                      <a:noFill/>
                    </a:lnT>
                    <a:lnB>
                      <a:noFill/>
                    </a:lnB>
                    <a:solidFill>
                      <a:srgbClr val="DECEE8"/>
                    </a:solidFill>
                  </a:tcPr>
                </a:tc>
                <a:tc>
                  <a:txBody>
                    <a:bodyPr/>
                    <a:lstStyle/>
                    <a:p>
                      <a:pPr algn="ctr" fontAlgn="ctr"/>
                      <a:r>
                        <a:rPr lang="en-US" sz="500" b="1" i="0" u="none" strike="noStrike">
                          <a:solidFill>
                            <a:srgbClr val="000000"/>
                          </a:solidFill>
                          <a:effectLst/>
                          <a:latin typeface="Calibri" panose="020F0502020204030204" pitchFamily="34" charset="0"/>
                        </a:rPr>
                        <a:t>2020 Q4</a:t>
                      </a:r>
                    </a:p>
                  </a:txBody>
                  <a:tcPr marL="3743" marR="3743" marT="3743" marB="0" anchor="ctr">
                    <a:lnL>
                      <a:noFill/>
                    </a:lnL>
                    <a:lnR>
                      <a:noFill/>
                    </a:lnR>
                    <a:lnT>
                      <a:noFill/>
                    </a:lnT>
                    <a:lnB>
                      <a:noFill/>
                    </a:lnB>
                    <a:solidFill>
                      <a:srgbClr val="DECEE8"/>
                    </a:solidFill>
                  </a:tcPr>
                </a:tc>
                <a:tc>
                  <a:txBody>
                    <a:bodyPr/>
                    <a:lstStyle/>
                    <a:p>
                      <a:pPr algn="ctr" fontAlgn="ctr"/>
                      <a:r>
                        <a:rPr lang="en-US" sz="500" b="1" i="0" u="none" strike="noStrike">
                          <a:solidFill>
                            <a:srgbClr val="000000"/>
                          </a:solidFill>
                          <a:effectLst/>
                          <a:latin typeface="Calibri" panose="020F0502020204030204" pitchFamily="34" charset="0"/>
                        </a:rPr>
                        <a:t>9999 Q4</a:t>
                      </a:r>
                    </a:p>
                  </a:txBody>
                  <a:tcPr marL="3743" marR="3743" marT="3743" marB="0" anchor="ctr">
                    <a:lnL>
                      <a:noFill/>
                    </a:lnL>
                    <a:lnR>
                      <a:noFill/>
                    </a:lnR>
                    <a:lnT>
                      <a:noFill/>
                    </a:lnT>
                    <a:lnB>
                      <a:noFill/>
                    </a:lnB>
                    <a:solidFill>
                      <a:srgbClr val="DECEE8"/>
                    </a:solidFill>
                  </a:tcPr>
                </a:tc>
                <a:tc>
                  <a:txBody>
                    <a:bodyPr/>
                    <a:lstStyle/>
                    <a:p>
                      <a:pPr algn="ctr" fontAlgn="ctr"/>
                      <a:r>
                        <a:rPr lang="en-US" sz="500" b="1" i="0" u="none" strike="noStrike">
                          <a:solidFill>
                            <a:srgbClr val="000000"/>
                          </a:solidFill>
                          <a:effectLst/>
                          <a:latin typeface="Calibri" panose="020F0502020204030204" pitchFamily="34" charset="0"/>
                        </a:rPr>
                        <a:t>9999 Q4</a:t>
                      </a:r>
                    </a:p>
                  </a:txBody>
                  <a:tcPr marL="3743" marR="3743" marT="3743" marB="0" anchor="ctr">
                    <a:lnL>
                      <a:noFill/>
                    </a:lnL>
                    <a:lnR>
                      <a:noFill/>
                    </a:lnR>
                    <a:lnT>
                      <a:noFill/>
                    </a:lnT>
                    <a:lnB>
                      <a:noFill/>
                    </a:lnB>
                    <a:solidFill>
                      <a:srgbClr val="DECEE8"/>
                    </a:solidFill>
                  </a:tcPr>
                </a:tc>
                <a:tc>
                  <a:txBody>
                    <a:bodyPr/>
                    <a:lstStyle/>
                    <a:p>
                      <a:pPr algn="ctr" fontAlgn="ctr"/>
                      <a:r>
                        <a:rPr lang="en-US" sz="500" b="1" i="0" u="none" strike="noStrike">
                          <a:solidFill>
                            <a:srgbClr val="000000"/>
                          </a:solidFill>
                          <a:effectLst/>
                          <a:latin typeface="Calibri" panose="020F0502020204030204" pitchFamily="34" charset="0"/>
                        </a:rPr>
                        <a:t>9999 Q4</a:t>
                      </a:r>
                    </a:p>
                  </a:txBody>
                  <a:tcPr marL="3743" marR="3743" marT="3743" marB="0" anchor="ctr">
                    <a:lnL>
                      <a:noFill/>
                    </a:lnL>
                    <a:lnR>
                      <a:noFill/>
                    </a:lnR>
                    <a:lnT>
                      <a:noFill/>
                    </a:lnT>
                    <a:lnB>
                      <a:noFill/>
                    </a:lnB>
                    <a:solidFill>
                      <a:srgbClr val="DECEE8"/>
                    </a:solidFill>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3993198668"/>
                  </a:ext>
                </a:extLst>
              </a:tr>
              <a:tr h="90599">
                <a:tc>
                  <a:txBody>
                    <a:bodyPr/>
                    <a:lstStyle/>
                    <a:p>
                      <a:pPr algn="l" fontAlgn="ctr"/>
                      <a:endParaRPr lang="en-US" sz="600" b="1" i="0" u="none" strike="noStrike">
                        <a:solidFill>
                          <a:srgbClr val="FFFFFF"/>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3252425033"/>
                  </a:ext>
                </a:extLst>
              </a:tr>
              <a:tr h="84840">
                <a:tc rowSpan="3">
                  <a:txBody>
                    <a:bodyPr/>
                    <a:lstStyle/>
                    <a:p>
                      <a:pPr algn="l" fontAlgn="ctr"/>
                      <a:r>
                        <a:rPr lang="en-US" sz="600" b="1" i="0" u="none" strike="noStrike">
                          <a:solidFill>
                            <a:srgbClr val="FFFFFF"/>
                          </a:solidFill>
                          <a:effectLst/>
                          <a:latin typeface="Calibri" panose="020F0502020204030204" pitchFamily="34" charset="0"/>
                        </a:rPr>
                        <a:t>Advancement of the CEOS VCs (39)</a:t>
                      </a:r>
                    </a:p>
                  </a:txBody>
                  <a:tcPr marL="3743" marR="3743" marT="3743" marB="0" anchor="ctr">
                    <a:lnL>
                      <a:noFill/>
                    </a:lnL>
                    <a:lnR>
                      <a:noFill/>
                    </a:lnR>
                    <a:lnT>
                      <a:noFill/>
                    </a:lnT>
                    <a:lnB>
                      <a:noFill/>
                    </a:lnB>
                    <a:solidFill>
                      <a:srgbClr val="374142"/>
                    </a:solidFill>
                  </a:tcPr>
                </a:tc>
                <a:tc>
                  <a:txBody>
                    <a:bodyPr/>
                    <a:lstStyle/>
                    <a:p>
                      <a:pPr algn="ctr" fontAlgn="ctr"/>
                      <a:r>
                        <a:rPr lang="en-US" sz="500" b="1" i="0" u="none" strike="noStrike">
                          <a:solidFill>
                            <a:srgbClr val="000000"/>
                          </a:solidFill>
                          <a:effectLst/>
                          <a:latin typeface="Calibri" panose="020F0502020204030204" pitchFamily="34" charset="0"/>
                        </a:rPr>
                        <a:t>VC-9</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VC-14</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VC-15</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VC-31</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VC-33</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VC-37</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VC-40</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VC-42</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VC-43</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VC-44</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593470"/>
                          </a:solidFill>
                          <a:effectLst/>
                          <a:latin typeface="Calibri" panose="020F0502020204030204" pitchFamily="34" charset="0"/>
                        </a:rPr>
                        <a:t>VC-45</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VC-46</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VC-47</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VC-48</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VC-49</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VC-50</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VC-51</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VC-52</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VC-53</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VC-54</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VC-55</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VC-56</a:t>
                      </a:r>
                    </a:p>
                  </a:txBody>
                  <a:tcPr marL="3743" marR="3743" marT="3743" marB="0" anchor="ctr">
                    <a:lnL>
                      <a:noFill/>
                    </a:lnL>
                    <a:lnR>
                      <a:noFill/>
                    </a:lnR>
                    <a:lnT>
                      <a:noFill/>
                    </a:lnT>
                    <a:lnB>
                      <a:noFill/>
                    </a:lnB>
                    <a:solidFill>
                      <a:srgbClr val="CECDE9"/>
                    </a:solidFill>
                  </a:tcPr>
                </a:tc>
                <a:tc>
                  <a:txBody>
                    <a:bodyPr/>
                    <a:lstStyle/>
                    <a:p>
                      <a:pPr algn="ctr" fontAlgn="b"/>
                      <a:r>
                        <a:rPr lang="en-US" sz="500" b="1" i="0" u="none" strike="noStrike">
                          <a:solidFill>
                            <a:srgbClr val="593470"/>
                          </a:solidFill>
                          <a:effectLst/>
                          <a:latin typeface="Calibri" panose="020F0502020204030204" pitchFamily="34" charset="0"/>
                        </a:rPr>
                        <a:t>VC-57</a:t>
                      </a:r>
                    </a:p>
                  </a:txBody>
                  <a:tcPr marL="3743" marR="3743" marT="3743" marB="0" anchor="b">
                    <a:lnL>
                      <a:noFill/>
                    </a:lnL>
                    <a:lnR>
                      <a:noFill/>
                    </a:lnR>
                    <a:lnT>
                      <a:noFill/>
                    </a:lnT>
                    <a:lnB>
                      <a:noFill/>
                    </a:lnB>
                    <a:solidFill>
                      <a:srgbClr val="CECDE9"/>
                    </a:solidFill>
                  </a:tcPr>
                </a:tc>
                <a:tc>
                  <a:txBody>
                    <a:bodyPr/>
                    <a:lstStyle/>
                    <a:p>
                      <a:pPr algn="ctr" fontAlgn="b"/>
                      <a:r>
                        <a:rPr lang="en-US" sz="500" b="1" i="0" u="none" strike="noStrike">
                          <a:solidFill>
                            <a:srgbClr val="593470"/>
                          </a:solidFill>
                          <a:effectLst/>
                          <a:latin typeface="Calibri" panose="020F0502020204030204" pitchFamily="34" charset="0"/>
                        </a:rPr>
                        <a:t>VC-58</a:t>
                      </a:r>
                    </a:p>
                  </a:txBody>
                  <a:tcPr marL="3743" marR="3743" marT="3743" marB="0" anchor="b">
                    <a:lnL>
                      <a:noFill/>
                    </a:lnL>
                    <a:lnR>
                      <a:noFill/>
                    </a:lnR>
                    <a:lnT>
                      <a:noFill/>
                    </a:lnT>
                    <a:lnB>
                      <a:noFill/>
                    </a:lnB>
                    <a:solidFill>
                      <a:srgbClr val="CECDE9"/>
                    </a:solidFill>
                  </a:tcPr>
                </a:tc>
                <a:tc>
                  <a:txBody>
                    <a:bodyPr/>
                    <a:lstStyle/>
                    <a:p>
                      <a:pPr algn="ctr" fontAlgn="b"/>
                      <a:r>
                        <a:rPr lang="en-US" sz="500" b="1" i="0" u="none" strike="noStrike">
                          <a:solidFill>
                            <a:srgbClr val="593470"/>
                          </a:solidFill>
                          <a:effectLst/>
                          <a:latin typeface="Calibri" panose="020F0502020204030204" pitchFamily="34" charset="0"/>
                        </a:rPr>
                        <a:t>VC-59</a:t>
                      </a:r>
                    </a:p>
                  </a:txBody>
                  <a:tcPr marL="3743" marR="3743" marT="3743" marB="0" anchor="b">
                    <a:lnL>
                      <a:noFill/>
                    </a:lnL>
                    <a:lnR>
                      <a:noFill/>
                    </a:lnR>
                    <a:lnT>
                      <a:noFill/>
                    </a:lnT>
                    <a:lnB>
                      <a:noFill/>
                    </a:lnB>
                    <a:solidFill>
                      <a:srgbClr val="CECDE9"/>
                    </a:solidFill>
                  </a:tcPr>
                </a:tc>
                <a:tc>
                  <a:txBody>
                    <a:bodyPr/>
                    <a:lstStyle/>
                    <a:p>
                      <a:pPr algn="ctr" fontAlgn="b"/>
                      <a:r>
                        <a:rPr lang="en-US" sz="500" b="1" i="0" u="none" strike="noStrike">
                          <a:solidFill>
                            <a:srgbClr val="593470"/>
                          </a:solidFill>
                          <a:effectLst/>
                          <a:latin typeface="Calibri" panose="020F0502020204030204" pitchFamily="34" charset="0"/>
                        </a:rPr>
                        <a:t>VC-60</a:t>
                      </a:r>
                    </a:p>
                  </a:txBody>
                  <a:tcPr marL="3743" marR="3743" marT="3743" marB="0" anchor="b">
                    <a:lnL>
                      <a:noFill/>
                    </a:lnL>
                    <a:lnR>
                      <a:noFill/>
                    </a:lnR>
                    <a:lnT>
                      <a:noFill/>
                    </a:lnT>
                    <a:lnB>
                      <a:noFill/>
                    </a:lnB>
                    <a:solidFill>
                      <a:srgbClr val="CECDE9"/>
                    </a:solidFill>
                  </a:tcPr>
                </a:tc>
                <a:tc>
                  <a:txBody>
                    <a:bodyPr/>
                    <a:lstStyle/>
                    <a:p>
                      <a:pPr algn="ctr" fontAlgn="b"/>
                      <a:r>
                        <a:rPr lang="en-US" sz="500" b="1" i="0" u="none" strike="noStrike">
                          <a:solidFill>
                            <a:srgbClr val="593470"/>
                          </a:solidFill>
                          <a:effectLst/>
                          <a:latin typeface="Calibri" panose="020F0502020204030204" pitchFamily="34" charset="0"/>
                        </a:rPr>
                        <a:t>VC-61</a:t>
                      </a:r>
                    </a:p>
                  </a:txBody>
                  <a:tcPr marL="3743" marR="3743" marT="3743" marB="0" anchor="b">
                    <a:lnL>
                      <a:noFill/>
                    </a:lnL>
                    <a:lnR>
                      <a:noFill/>
                    </a:lnR>
                    <a:lnT>
                      <a:noFill/>
                    </a:lnT>
                    <a:lnB>
                      <a:noFill/>
                    </a:lnB>
                    <a:solidFill>
                      <a:srgbClr val="CECDE9"/>
                    </a:solidFill>
                  </a:tcPr>
                </a:tc>
                <a:tc>
                  <a:txBody>
                    <a:bodyPr/>
                    <a:lstStyle/>
                    <a:p>
                      <a:pPr algn="ctr" fontAlgn="b"/>
                      <a:r>
                        <a:rPr lang="en-US" sz="500" b="1" i="0" u="none" strike="noStrike">
                          <a:solidFill>
                            <a:srgbClr val="593470"/>
                          </a:solidFill>
                          <a:effectLst/>
                          <a:latin typeface="Calibri" panose="020F0502020204030204" pitchFamily="34" charset="0"/>
                        </a:rPr>
                        <a:t>VC-62</a:t>
                      </a:r>
                    </a:p>
                  </a:txBody>
                  <a:tcPr marL="3743" marR="3743" marT="3743" marB="0" anchor="b">
                    <a:lnL>
                      <a:noFill/>
                    </a:lnL>
                    <a:lnR>
                      <a:noFill/>
                    </a:lnR>
                    <a:lnT>
                      <a:noFill/>
                    </a:lnT>
                    <a:lnB>
                      <a:noFill/>
                    </a:lnB>
                    <a:solidFill>
                      <a:srgbClr val="CECDE9"/>
                    </a:solidFill>
                  </a:tcPr>
                </a:tc>
                <a:tc>
                  <a:txBody>
                    <a:bodyPr/>
                    <a:lstStyle/>
                    <a:p>
                      <a:pPr algn="ctr" fontAlgn="b"/>
                      <a:r>
                        <a:rPr lang="en-US" sz="500" b="1" i="0" u="none" strike="noStrike">
                          <a:solidFill>
                            <a:srgbClr val="593470"/>
                          </a:solidFill>
                          <a:effectLst/>
                          <a:latin typeface="Calibri" panose="020F0502020204030204" pitchFamily="34" charset="0"/>
                        </a:rPr>
                        <a:t>VC-63</a:t>
                      </a:r>
                    </a:p>
                  </a:txBody>
                  <a:tcPr marL="3743" marR="3743" marT="3743" marB="0" anchor="b">
                    <a:lnL>
                      <a:noFill/>
                    </a:lnL>
                    <a:lnR>
                      <a:noFill/>
                    </a:lnR>
                    <a:lnT>
                      <a:noFill/>
                    </a:lnT>
                    <a:lnB>
                      <a:noFill/>
                    </a:lnB>
                    <a:solidFill>
                      <a:srgbClr val="CECDE9"/>
                    </a:solidFill>
                  </a:tcPr>
                </a:tc>
                <a:tc>
                  <a:txBody>
                    <a:bodyPr/>
                    <a:lstStyle/>
                    <a:p>
                      <a:pPr algn="ctr" fontAlgn="b"/>
                      <a:r>
                        <a:rPr lang="en-US" sz="500" b="1" i="0" u="none" strike="noStrike">
                          <a:solidFill>
                            <a:srgbClr val="593470"/>
                          </a:solidFill>
                          <a:effectLst/>
                          <a:latin typeface="Calibri" panose="020F0502020204030204" pitchFamily="34" charset="0"/>
                        </a:rPr>
                        <a:t>VC-64</a:t>
                      </a:r>
                    </a:p>
                  </a:txBody>
                  <a:tcPr marL="3743" marR="3743" marT="3743" marB="0" anchor="b">
                    <a:lnL>
                      <a:noFill/>
                    </a:lnL>
                    <a:lnR>
                      <a:noFill/>
                    </a:lnR>
                    <a:lnT>
                      <a:noFill/>
                    </a:lnT>
                    <a:lnB>
                      <a:noFill/>
                    </a:lnB>
                    <a:solidFill>
                      <a:srgbClr val="CECDE9"/>
                    </a:solidFill>
                  </a:tcPr>
                </a:tc>
                <a:tc>
                  <a:txBody>
                    <a:bodyPr/>
                    <a:lstStyle/>
                    <a:p>
                      <a:pPr algn="ctr" fontAlgn="b"/>
                      <a:r>
                        <a:rPr lang="en-US" sz="500" b="1" i="0" u="none" strike="noStrike">
                          <a:solidFill>
                            <a:srgbClr val="593470"/>
                          </a:solidFill>
                          <a:effectLst/>
                          <a:latin typeface="Calibri" panose="020F0502020204030204" pitchFamily="34" charset="0"/>
                        </a:rPr>
                        <a:t>VC-65</a:t>
                      </a:r>
                    </a:p>
                  </a:txBody>
                  <a:tcPr marL="3743" marR="3743" marT="3743" marB="0" anchor="b">
                    <a:lnL>
                      <a:noFill/>
                    </a:lnL>
                    <a:lnR>
                      <a:noFill/>
                    </a:lnR>
                    <a:lnT>
                      <a:noFill/>
                    </a:lnT>
                    <a:lnB>
                      <a:noFill/>
                    </a:lnB>
                    <a:solidFill>
                      <a:srgbClr val="CECDE9"/>
                    </a:solidFill>
                  </a:tcPr>
                </a:tc>
                <a:tc>
                  <a:txBody>
                    <a:bodyPr/>
                    <a:lstStyle/>
                    <a:p>
                      <a:pPr algn="ctr" fontAlgn="b"/>
                      <a:r>
                        <a:rPr lang="en-US" sz="500" b="1" i="0" u="none" strike="noStrike">
                          <a:solidFill>
                            <a:srgbClr val="593470"/>
                          </a:solidFill>
                          <a:effectLst/>
                          <a:latin typeface="Calibri" panose="020F0502020204030204" pitchFamily="34" charset="0"/>
                        </a:rPr>
                        <a:t>VC-66</a:t>
                      </a:r>
                    </a:p>
                  </a:txBody>
                  <a:tcPr marL="3743" marR="3743" marT="3743" marB="0" anchor="b">
                    <a:lnL>
                      <a:noFill/>
                    </a:lnL>
                    <a:lnR>
                      <a:noFill/>
                    </a:lnR>
                    <a:lnT>
                      <a:noFill/>
                    </a:lnT>
                    <a:lnB>
                      <a:noFill/>
                    </a:lnB>
                    <a:solidFill>
                      <a:srgbClr val="CECDE9"/>
                    </a:solidFill>
                  </a:tcPr>
                </a:tc>
                <a:tc>
                  <a:txBody>
                    <a:bodyPr/>
                    <a:lstStyle/>
                    <a:p>
                      <a:pPr algn="ctr" fontAlgn="b"/>
                      <a:r>
                        <a:rPr lang="en-US" sz="500" b="1" i="0" u="none" strike="noStrike">
                          <a:solidFill>
                            <a:srgbClr val="593470"/>
                          </a:solidFill>
                          <a:effectLst/>
                          <a:latin typeface="Calibri" panose="020F0502020204030204" pitchFamily="34" charset="0"/>
                        </a:rPr>
                        <a:t>VC-67</a:t>
                      </a:r>
                    </a:p>
                  </a:txBody>
                  <a:tcPr marL="3743" marR="3743" marT="3743" marB="0" anchor="b">
                    <a:lnL>
                      <a:noFill/>
                    </a:lnL>
                    <a:lnR>
                      <a:noFill/>
                    </a:lnR>
                    <a:lnT>
                      <a:noFill/>
                    </a:lnT>
                    <a:lnB>
                      <a:noFill/>
                    </a:lnB>
                    <a:solidFill>
                      <a:srgbClr val="CECDE9"/>
                    </a:solidFill>
                  </a:tcPr>
                </a:tc>
                <a:tc>
                  <a:txBody>
                    <a:bodyPr/>
                    <a:lstStyle/>
                    <a:p>
                      <a:pPr algn="ctr" fontAlgn="b"/>
                      <a:r>
                        <a:rPr lang="en-US" sz="500" b="1" i="0" u="none" strike="noStrike">
                          <a:solidFill>
                            <a:srgbClr val="593470"/>
                          </a:solidFill>
                          <a:effectLst/>
                          <a:latin typeface="Calibri" panose="020F0502020204030204" pitchFamily="34" charset="0"/>
                        </a:rPr>
                        <a:t>VC-68</a:t>
                      </a:r>
                    </a:p>
                  </a:txBody>
                  <a:tcPr marL="3743" marR="3743" marT="3743" marB="0" anchor="b">
                    <a:lnL>
                      <a:noFill/>
                    </a:lnL>
                    <a:lnR>
                      <a:noFill/>
                    </a:lnR>
                    <a:lnT>
                      <a:noFill/>
                    </a:lnT>
                    <a:lnB>
                      <a:noFill/>
                    </a:lnB>
                    <a:solidFill>
                      <a:srgbClr val="CECDE9"/>
                    </a:solidFill>
                  </a:tcPr>
                </a:tc>
                <a:tc>
                  <a:txBody>
                    <a:bodyPr/>
                    <a:lstStyle/>
                    <a:p>
                      <a:pPr algn="ctr" fontAlgn="b"/>
                      <a:r>
                        <a:rPr lang="en-US" sz="500" b="1" i="0" u="none" strike="noStrike">
                          <a:solidFill>
                            <a:srgbClr val="593470"/>
                          </a:solidFill>
                          <a:effectLst/>
                          <a:latin typeface="Calibri" panose="020F0502020204030204" pitchFamily="34" charset="0"/>
                        </a:rPr>
                        <a:t>VC-69</a:t>
                      </a:r>
                    </a:p>
                  </a:txBody>
                  <a:tcPr marL="3743" marR="3743" marT="3743" marB="0" anchor="b">
                    <a:lnL>
                      <a:noFill/>
                    </a:lnL>
                    <a:lnR>
                      <a:noFill/>
                    </a:lnR>
                    <a:lnT>
                      <a:noFill/>
                    </a:lnT>
                    <a:lnB>
                      <a:noFill/>
                    </a:lnB>
                    <a:solidFill>
                      <a:srgbClr val="CECDE9"/>
                    </a:solidFill>
                  </a:tcPr>
                </a:tc>
                <a:tc>
                  <a:txBody>
                    <a:bodyPr/>
                    <a:lstStyle/>
                    <a:p>
                      <a:pPr algn="ctr" fontAlgn="b"/>
                      <a:r>
                        <a:rPr lang="en-US" sz="500" b="1" i="0" u="none" strike="noStrike">
                          <a:solidFill>
                            <a:srgbClr val="593470"/>
                          </a:solidFill>
                          <a:effectLst/>
                          <a:latin typeface="Calibri" panose="020F0502020204030204" pitchFamily="34" charset="0"/>
                        </a:rPr>
                        <a:t>VC-70</a:t>
                      </a:r>
                    </a:p>
                  </a:txBody>
                  <a:tcPr marL="3743" marR="3743" marT="3743" marB="0" anchor="b">
                    <a:lnL>
                      <a:noFill/>
                    </a:lnL>
                    <a:lnR>
                      <a:noFill/>
                    </a:lnR>
                    <a:lnT>
                      <a:noFill/>
                    </a:lnT>
                    <a:lnB>
                      <a:noFill/>
                    </a:lnB>
                    <a:solidFill>
                      <a:srgbClr val="CECDE9"/>
                    </a:solidFill>
                  </a:tcPr>
                </a:tc>
                <a:tc>
                  <a:txBody>
                    <a:bodyPr/>
                    <a:lstStyle/>
                    <a:p>
                      <a:pPr algn="ctr" fontAlgn="b"/>
                      <a:r>
                        <a:rPr lang="en-US" sz="500" b="1" i="0" u="none" strike="noStrike">
                          <a:solidFill>
                            <a:srgbClr val="593470"/>
                          </a:solidFill>
                          <a:effectLst/>
                          <a:latin typeface="Calibri" panose="020F0502020204030204" pitchFamily="34" charset="0"/>
                        </a:rPr>
                        <a:t>VC-71</a:t>
                      </a:r>
                    </a:p>
                  </a:txBody>
                  <a:tcPr marL="3743" marR="3743" marT="3743" marB="0" anchor="b">
                    <a:lnL>
                      <a:noFill/>
                    </a:lnL>
                    <a:lnR>
                      <a:noFill/>
                    </a:lnR>
                    <a:lnT>
                      <a:noFill/>
                    </a:lnT>
                    <a:lnB>
                      <a:noFill/>
                    </a:lnB>
                    <a:solidFill>
                      <a:srgbClr val="CECDE9"/>
                    </a:solidFill>
                  </a:tcPr>
                </a:tc>
                <a:tc>
                  <a:txBody>
                    <a:bodyPr/>
                    <a:lstStyle/>
                    <a:p>
                      <a:pPr algn="ctr" fontAlgn="b"/>
                      <a:r>
                        <a:rPr lang="en-US" sz="500" b="1" i="0" u="none" strike="noStrike">
                          <a:solidFill>
                            <a:srgbClr val="593470"/>
                          </a:solidFill>
                          <a:effectLst/>
                          <a:latin typeface="Calibri" panose="020F0502020204030204" pitchFamily="34" charset="0"/>
                        </a:rPr>
                        <a:t>VC-72</a:t>
                      </a:r>
                    </a:p>
                  </a:txBody>
                  <a:tcPr marL="3743" marR="3743" marT="3743" marB="0" anchor="b">
                    <a:lnL>
                      <a:noFill/>
                    </a:lnL>
                    <a:lnR>
                      <a:noFill/>
                    </a:lnR>
                    <a:lnT>
                      <a:noFill/>
                    </a:lnT>
                    <a:lnB>
                      <a:noFill/>
                    </a:lnB>
                    <a:solidFill>
                      <a:srgbClr val="CECDE9"/>
                    </a:solidFill>
                  </a:tcPr>
                </a:tc>
                <a:tc>
                  <a:txBody>
                    <a:bodyPr/>
                    <a:lstStyle/>
                    <a:p>
                      <a:pPr algn="ctr" fontAlgn="b"/>
                      <a:r>
                        <a:rPr lang="en-US" sz="500" b="1" i="0" u="none" strike="noStrike">
                          <a:solidFill>
                            <a:srgbClr val="593470"/>
                          </a:solidFill>
                          <a:effectLst/>
                          <a:latin typeface="Calibri" panose="020F0502020204030204" pitchFamily="34" charset="0"/>
                        </a:rPr>
                        <a:t>VC-73</a:t>
                      </a:r>
                    </a:p>
                  </a:txBody>
                  <a:tcPr marL="3743" marR="3743" marT="3743" marB="0" anchor="b">
                    <a:lnL>
                      <a:noFill/>
                    </a:lnL>
                    <a:lnR>
                      <a:noFill/>
                    </a:lnR>
                    <a:lnT>
                      <a:noFill/>
                    </a:lnT>
                    <a:lnB>
                      <a:noFill/>
                    </a:lnB>
                    <a:solidFill>
                      <a:srgbClr val="CECDE9"/>
                    </a:solidFill>
                  </a:tcPr>
                </a:tc>
                <a:extLst>
                  <a:ext uri="{0D108BD9-81ED-4DB2-BD59-A6C34878D82A}">
                    <a16:rowId xmlns:a16="http://schemas.microsoft.com/office/drawing/2014/main" val="2021986044"/>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VC-14-09</a:t>
                      </a:r>
                    </a:p>
                  </a:txBody>
                  <a:tcPr marL="3743" marR="3743" marT="3743" marB="0" anchor="ctr">
                    <a:lnL>
                      <a:noFill/>
                    </a:lnL>
                    <a:lnR>
                      <a:noFill/>
                    </a:lnR>
                    <a:lnT>
                      <a:noFill/>
                    </a:lnT>
                    <a:lnB>
                      <a:noFill/>
                    </a:lnB>
                  </a:tcPr>
                </a:tc>
                <a:tc>
                  <a:txBody>
                    <a:bodyPr/>
                    <a:lstStyle/>
                    <a:p>
                      <a:pPr algn="ctr" fontAlgn="ctr"/>
                      <a:r>
                        <a:rPr lang="en-US" sz="500" b="1" i="0" u="none" strike="noStrike">
                          <a:solidFill>
                            <a:srgbClr val="C00000"/>
                          </a:solidFill>
                          <a:effectLst/>
                          <a:latin typeface="Calibri" panose="020F0502020204030204" pitchFamily="34" charset="0"/>
                        </a:rPr>
                        <a:t>VC-14-14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C00000"/>
                          </a:solidFill>
                          <a:effectLst/>
                          <a:latin typeface="Calibri" panose="020F0502020204030204" pitchFamily="34" charset="0"/>
                        </a:rPr>
                        <a:t>VC-14-15</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VC-18-01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VC-18-03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VC-18-07</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VC-19-03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VC-19-05</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VC-19-06</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VC-19-07</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VC-20-01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VC-20-03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VC-20-04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VC-20-05</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VC-20-06</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VC-20-07</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VC-20-08</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VC-20-09</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VC-20-10</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VC-20-11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VC-20-12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VC-20-13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VC-20-14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VC-20-15</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VC-20-16</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VC-20-17</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VC-20-18</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VC-20-19</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VC-20-20</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VC-20-21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VC-20-22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VC-20-23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VC-20-23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VC-20-24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VC-20-25</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VC-20-26</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VC-20-27</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VC-20-28</a:t>
                      </a:r>
                    </a:p>
                  </a:txBody>
                  <a:tcPr marL="3743" marR="3743" marT="3743" marB="0" anchor="ctr">
                    <a:lnL>
                      <a:noFill/>
                    </a:lnL>
                    <a:lnR>
                      <a:noFill/>
                    </a:lnR>
                    <a:lnT>
                      <a:noFill/>
                    </a:lnT>
                    <a:lnB>
                      <a:noFill/>
                    </a:lnB>
                  </a:tcPr>
                </a:tc>
                <a:extLst>
                  <a:ext uri="{0D108BD9-81ED-4DB2-BD59-A6C34878D82A}">
                    <a16:rowId xmlns:a16="http://schemas.microsoft.com/office/drawing/2014/main" val="1791748290"/>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2021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C00000"/>
                          </a:solidFill>
                          <a:effectLst/>
                          <a:latin typeface="Calibri" panose="020F0502020204030204" pitchFamily="34" charset="0"/>
                        </a:rPr>
                        <a:t>2019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C00000"/>
                          </a:solidFill>
                          <a:effectLst/>
                          <a:latin typeface="Calibri" panose="020F0502020204030204" pitchFamily="34" charset="0"/>
                        </a:rPr>
                        <a:t>2018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2022 Q4</a:t>
                      </a: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2021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2022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Q4</a:t>
                      </a: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b"/>
                      <a:endParaRPr lang="en-US" sz="500" b="1"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ctr" fontAlgn="b"/>
                      <a:endParaRPr lang="en-US" sz="500" b="1"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ctr" fontAlgn="b"/>
                      <a:endParaRPr lang="en-US" sz="500" b="1"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ctr" fontAlgn="b"/>
                      <a:endParaRPr lang="en-US" sz="500" b="1"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ctr" fontAlgn="b"/>
                      <a:endParaRPr lang="en-US" sz="500" b="1"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ctr" fontAlgn="b"/>
                      <a:endParaRPr lang="en-US" sz="500" b="1"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ctr" fontAlgn="b"/>
                      <a:endParaRPr lang="en-US" sz="500" b="1"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ctr" fontAlgn="b"/>
                      <a:endParaRPr lang="en-US" sz="500" b="1"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ctr" fontAlgn="b"/>
                      <a:endParaRPr lang="en-US" sz="500" b="1"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ctr" fontAlgn="b"/>
                      <a:endParaRPr lang="en-US" sz="500" b="1"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ctr" fontAlgn="b"/>
                      <a:endParaRPr lang="en-US" sz="500" b="1"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1268847332"/>
                  </a:ext>
                </a:extLst>
              </a:tr>
              <a:tr h="90599">
                <a:tc>
                  <a:txBody>
                    <a:bodyPr/>
                    <a:lstStyle/>
                    <a:p>
                      <a:pPr algn="l" fontAlgn="ctr"/>
                      <a:endParaRPr lang="en-US" sz="600" b="1" i="0" u="none" strike="noStrike">
                        <a:solidFill>
                          <a:srgbClr val="FFFFFF"/>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920566516"/>
                  </a:ext>
                </a:extLst>
              </a:tr>
              <a:tr h="84840">
                <a:tc rowSpan="3">
                  <a:txBody>
                    <a:bodyPr/>
                    <a:lstStyle/>
                    <a:p>
                      <a:pPr algn="l" fontAlgn="ctr"/>
                      <a:r>
                        <a:rPr lang="en-US" sz="500" b="1" i="0" u="none" strike="noStrike">
                          <a:solidFill>
                            <a:srgbClr val="FFFFFF"/>
                          </a:solidFill>
                          <a:effectLst/>
                          <a:latin typeface="Calibri" panose="020F0502020204030204" pitchFamily="34" charset="0"/>
                        </a:rPr>
                        <a:t>Support to Other Key Stakeholder Initiatives (21)</a:t>
                      </a:r>
                    </a:p>
                  </a:txBody>
                  <a:tcPr marL="3743" marR="3743" marT="3743" marB="0" anchor="ctr">
                    <a:lnL>
                      <a:noFill/>
                    </a:lnL>
                    <a:lnR>
                      <a:noFill/>
                    </a:lnR>
                    <a:lnT>
                      <a:noFill/>
                    </a:lnT>
                    <a:lnB>
                      <a:noFill/>
                    </a:lnB>
                    <a:solidFill>
                      <a:srgbClr val="374142"/>
                    </a:solidFill>
                  </a:tcPr>
                </a:tc>
                <a:tc>
                  <a:txBody>
                    <a:bodyPr/>
                    <a:lstStyle/>
                    <a:p>
                      <a:pPr algn="ctr" fontAlgn="ctr"/>
                      <a:r>
                        <a:rPr lang="en-US" sz="500" b="1" i="0" u="none" strike="noStrike">
                          <a:solidFill>
                            <a:srgbClr val="000000"/>
                          </a:solidFill>
                          <a:effectLst/>
                          <a:latin typeface="Calibri" panose="020F0502020204030204" pitchFamily="34" charset="0"/>
                        </a:rPr>
                        <a:t>SDG-5</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SDG-6</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BP-4</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BON-7</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COV-4</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COV-5</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000000"/>
                          </a:solidFill>
                          <a:effectLst/>
                          <a:latin typeface="Calibri" panose="020F0502020204030204" pitchFamily="34" charset="0"/>
                        </a:rPr>
                        <a:t>COV-6</a:t>
                      </a:r>
                    </a:p>
                  </a:txBody>
                  <a:tcPr marL="3743" marR="3743" marT="3743" marB="0" anchor="ctr">
                    <a:lnL>
                      <a:noFill/>
                    </a:lnL>
                    <a:lnR>
                      <a:noFill/>
                    </a:lnR>
                    <a:lnT>
                      <a:noFill/>
                    </a:lnT>
                    <a:lnB>
                      <a:noFill/>
                    </a:lnB>
                    <a:solidFill>
                      <a:srgbClr val="BDC6D7"/>
                    </a:solidFill>
                  </a:tcPr>
                </a:tc>
                <a:tc>
                  <a:txBody>
                    <a:bodyPr/>
                    <a:lstStyle/>
                    <a:p>
                      <a:pPr algn="ctr" fontAlgn="ctr"/>
                      <a:r>
                        <a:rPr lang="en-US" sz="500" b="1" i="0" u="none" strike="noStrike">
                          <a:solidFill>
                            <a:srgbClr val="593470"/>
                          </a:solidFill>
                          <a:effectLst/>
                          <a:latin typeface="Calibri" panose="020F0502020204030204" pitchFamily="34" charset="0"/>
                        </a:rPr>
                        <a:t>SDG-7</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SDG-8</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SDG-9</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SDG-10</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SDG-11</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SDG-12</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SDG-13</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SDG-14</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SDG-15?</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SDG-16?</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SDG-17?</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SDG-18?</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SDG-19?</a:t>
                      </a:r>
                    </a:p>
                  </a:txBody>
                  <a:tcPr marL="3743" marR="3743" marT="3743" marB="0" anchor="ctr">
                    <a:lnL>
                      <a:noFill/>
                    </a:lnL>
                    <a:lnR>
                      <a:noFill/>
                    </a:lnR>
                    <a:lnT>
                      <a:noFill/>
                    </a:lnT>
                    <a:lnB>
                      <a:noFill/>
                    </a:lnB>
                    <a:solidFill>
                      <a:srgbClr val="CECDE9"/>
                    </a:solidFill>
                  </a:tcPr>
                </a:tc>
                <a:tc>
                  <a:txBody>
                    <a:bodyPr/>
                    <a:lstStyle/>
                    <a:p>
                      <a:pPr algn="ctr" fontAlgn="ctr"/>
                      <a:r>
                        <a:rPr lang="en-US" sz="500" b="1" i="0" u="none" strike="noStrike">
                          <a:solidFill>
                            <a:srgbClr val="593470"/>
                          </a:solidFill>
                          <a:effectLst/>
                          <a:latin typeface="Calibri" panose="020F0502020204030204" pitchFamily="34" charset="0"/>
                        </a:rPr>
                        <a:t>SDG-20?</a:t>
                      </a:r>
                    </a:p>
                  </a:txBody>
                  <a:tcPr marL="3743" marR="3743" marT="3743" marB="0" anchor="ctr">
                    <a:lnL>
                      <a:noFill/>
                    </a:lnL>
                    <a:lnR>
                      <a:noFill/>
                    </a:lnR>
                    <a:lnT>
                      <a:noFill/>
                    </a:lnT>
                    <a:lnB>
                      <a:noFill/>
                    </a:lnB>
                    <a:solidFill>
                      <a:srgbClr val="CECDE9"/>
                    </a:solidFill>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3780512925"/>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SDG-19-01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SDG-19-02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BP-17-02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BON-19-02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COV-17-04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COV-18-01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COV-18-02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SDG-20-01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SDG-20-02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SDG-20-03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SDG-20-04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SDG-20-05</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SDG-20-06</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SDG-20-07</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SDG-20-08</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SDG-20-09</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SDG-20-10</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SDG-20-11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SDG-20-12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SDG-20-13</a:t>
                      </a:r>
                    </a:p>
                  </a:txBody>
                  <a:tcPr marL="3743" marR="3743" marT="3743" marB="0" anchor="ctr">
                    <a:lnL>
                      <a:noFill/>
                    </a:lnL>
                    <a:lnR>
                      <a:noFill/>
                    </a:lnR>
                    <a:lnT>
                      <a:noFill/>
                    </a:lnT>
                    <a:lnB>
                      <a:noFill/>
                    </a:lnB>
                  </a:tcPr>
                </a:tc>
                <a:tc>
                  <a:txBody>
                    <a:bodyPr/>
                    <a:lstStyle/>
                    <a:p>
                      <a:pPr algn="ctr" fontAlgn="ctr"/>
                      <a:r>
                        <a:rPr lang="en-US" sz="500" b="1" i="0" u="none" strike="noStrike">
                          <a:solidFill>
                            <a:srgbClr val="593470"/>
                          </a:solidFill>
                          <a:effectLst/>
                          <a:latin typeface="Calibri" panose="020F0502020204030204" pitchFamily="34" charset="0"/>
                        </a:rPr>
                        <a:t>SDG-20-14</a:t>
                      </a: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689869195"/>
                  </a:ext>
                </a:extLst>
              </a:tr>
              <a:tr h="84840">
                <a:tc vMerge="1">
                  <a:txBody>
                    <a:bodyPr/>
                    <a:lstStyle/>
                    <a:p>
                      <a:endParaRPr lang="en-US"/>
                    </a:p>
                  </a:txBody>
                  <a:tcPr/>
                </a:tc>
                <a:tc>
                  <a:txBody>
                    <a:bodyPr/>
                    <a:lstStyle/>
                    <a:p>
                      <a:pPr algn="ctr" fontAlgn="ctr"/>
                      <a:r>
                        <a:rPr lang="en-US" sz="500" b="1" i="0" u="none" strike="noStrike">
                          <a:solidFill>
                            <a:srgbClr val="000000"/>
                          </a:solidFill>
                          <a:effectLst/>
                          <a:latin typeface="Calibri" panose="020F0502020204030204" pitchFamily="34" charset="0"/>
                        </a:rPr>
                        <a:t>2020 Q1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Q2</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2020 Q4</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2021 Q1</a:t>
                      </a:r>
                    </a:p>
                  </a:txBody>
                  <a:tcPr marL="3743" marR="3743" marT="3743" marB="0" anchor="ctr">
                    <a:lnL>
                      <a:noFill/>
                    </a:lnL>
                    <a:lnR>
                      <a:noFill/>
                    </a:lnR>
                    <a:lnT>
                      <a:noFill/>
                    </a:lnT>
                    <a:lnB>
                      <a:noFill/>
                    </a:lnB>
                  </a:tcPr>
                </a:tc>
                <a:tc>
                  <a:txBody>
                    <a:bodyPr/>
                    <a:lstStyle/>
                    <a:p>
                      <a:pPr algn="ctr" fontAlgn="ctr"/>
                      <a:r>
                        <a:rPr lang="en-US" sz="500" b="1" i="0" u="none" strike="noStrike">
                          <a:solidFill>
                            <a:srgbClr val="000000"/>
                          </a:solidFill>
                          <a:effectLst/>
                          <a:latin typeface="Calibri" panose="020F0502020204030204" pitchFamily="34" charset="0"/>
                        </a:rPr>
                        <a:t>2021 Q3</a:t>
                      </a: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2749249707"/>
                  </a:ext>
                </a:extLst>
              </a:tr>
              <a:tr h="90599">
                <a:tc>
                  <a:txBody>
                    <a:bodyPr/>
                    <a:lstStyle/>
                    <a:p>
                      <a:pPr algn="l" fontAlgn="ctr"/>
                      <a:endParaRPr lang="en-US" sz="600" b="1" i="0" u="none" strike="noStrike">
                        <a:solidFill>
                          <a:srgbClr val="FFFFFF"/>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2606856486"/>
                  </a:ext>
                </a:extLst>
              </a:tr>
              <a:tr h="84840">
                <a:tc rowSpan="3">
                  <a:txBody>
                    <a:bodyPr/>
                    <a:lstStyle/>
                    <a:p>
                      <a:pPr algn="l" fontAlgn="ctr"/>
                      <a:r>
                        <a:rPr lang="en-US" sz="600" b="1" i="0" u="none" strike="noStrike">
                          <a:solidFill>
                            <a:srgbClr val="FFFFFF"/>
                          </a:solidFill>
                          <a:effectLst/>
                          <a:latin typeface="Calibri" panose="020F0502020204030204" pitchFamily="34" charset="0"/>
                        </a:rPr>
                        <a:t>Organization Issues and Outreach (0)</a:t>
                      </a:r>
                    </a:p>
                  </a:txBody>
                  <a:tcPr marL="3743" marR="3743" marT="3743" marB="0" anchor="ctr">
                    <a:lnL>
                      <a:noFill/>
                    </a:lnL>
                    <a:lnR>
                      <a:noFill/>
                    </a:lnR>
                    <a:lnT>
                      <a:noFill/>
                    </a:lnT>
                    <a:lnB>
                      <a:noFill/>
                    </a:lnB>
                    <a:solidFill>
                      <a:srgbClr val="374142"/>
                    </a:solidFill>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1014369152"/>
                  </a:ext>
                </a:extLst>
              </a:tr>
              <a:tr h="84840">
                <a:tc vMerge="1">
                  <a:txBody>
                    <a:bodyPr/>
                    <a:lstStyle/>
                    <a:p>
                      <a:endParaRPr lang="en-US"/>
                    </a:p>
                  </a:txBody>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926727990"/>
                  </a:ext>
                </a:extLst>
              </a:tr>
              <a:tr h="84840">
                <a:tc vMerge="1">
                  <a:txBody>
                    <a:bodyPr/>
                    <a:lstStyle/>
                    <a:p>
                      <a:endParaRPr lang="en-US"/>
                    </a:p>
                  </a:txBody>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3743" marR="3743" marT="3743"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3743" marR="3743" marT="3743"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3743" marR="3743" marT="3743" marB="0" anchor="b">
                    <a:lnL>
                      <a:noFill/>
                    </a:lnL>
                    <a:lnR>
                      <a:noFill/>
                    </a:lnR>
                    <a:lnT>
                      <a:noFill/>
                    </a:lnT>
                    <a:lnB>
                      <a:noFill/>
                    </a:lnB>
                  </a:tcPr>
                </a:tc>
                <a:extLst>
                  <a:ext uri="{0D108BD9-81ED-4DB2-BD59-A6C34878D82A}">
                    <a16:rowId xmlns:a16="http://schemas.microsoft.com/office/drawing/2014/main" val="172250042"/>
                  </a:ext>
                </a:extLst>
              </a:tr>
            </a:tbl>
          </a:graphicData>
        </a:graphic>
      </p:graphicFrame>
      <p:sp>
        <p:nvSpPr>
          <p:cNvPr id="4" name="Oval 3"/>
          <p:cNvSpPr/>
          <p:nvPr/>
        </p:nvSpPr>
        <p:spPr>
          <a:xfrm>
            <a:off x="0" y="4059936"/>
            <a:ext cx="1987296" cy="78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26729" y="1938874"/>
            <a:ext cx="5858256" cy="19381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endCxn id="8" idx="2"/>
          </p:cNvCxnSpPr>
          <p:nvPr/>
        </p:nvCxnSpPr>
        <p:spPr>
          <a:xfrm flipV="1">
            <a:off x="1853184" y="2907965"/>
            <a:ext cx="4173545" cy="133108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866046317"/>
              </p:ext>
            </p:extLst>
          </p:nvPr>
        </p:nvGraphicFramePr>
        <p:xfrm>
          <a:off x="6412993" y="2439575"/>
          <a:ext cx="5059679" cy="949800"/>
        </p:xfrm>
        <a:graphic>
          <a:graphicData uri="http://schemas.openxmlformats.org/drawingml/2006/table">
            <a:tbl>
              <a:tblPr/>
              <a:tblGrid>
                <a:gridCol w="1643315">
                  <a:extLst>
                    <a:ext uri="{9D8B030D-6E8A-4147-A177-3AD203B41FA5}">
                      <a16:colId xmlns:a16="http://schemas.microsoft.com/office/drawing/2014/main" val="2399208836"/>
                    </a:ext>
                  </a:extLst>
                </a:gridCol>
                <a:gridCol w="854091">
                  <a:extLst>
                    <a:ext uri="{9D8B030D-6E8A-4147-A177-3AD203B41FA5}">
                      <a16:colId xmlns:a16="http://schemas.microsoft.com/office/drawing/2014/main" val="908230989"/>
                    </a:ext>
                  </a:extLst>
                </a:gridCol>
                <a:gridCol w="854091">
                  <a:extLst>
                    <a:ext uri="{9D8B030D-6E8A-4147-A177-3AD203B41FA5}">
                      <a16:colId xmlns:a16="http://schemas.microsoft.com/office/drawing/2014/main" val="1833651201"/>
                    </a:ext>
                  </a:extLst>
                </a:gridCol>
                <a:gridCol w="854091">
                  <a:extLst>
                    <a:ext uri="{9D8B030D-6E8A-4147-A177-3AD203B41FA5}">
                      <a16:colId xmlns:a16="http://schemas.microsoft.com/office/drawing/2014/main" val="2141142654"/>
                    </a:ext>
                  </a:extLst>
                </a:gridCol>
                <a:gridCol w="854091">
                  <a:extLst>
                    <a:ext uri="{9D8B030D-6E8A-4147-A177-3AD203B41FA5}">
                      <a16:colId xmlns:a16="http://schemas.microsoft.com/office/drawing/2014/main" val="3451144328"/>
                    </a:ext>
                  </a:extLst>
                </a:gridCol>
              </a:tblGrid>
              <a:tr h="316600">
                <a:tc rowSpan="3">
                  <a:txBody>
                    <a:bodyPr/>
                    <a:lstStyle/>
                    <a:p>
                      <a:pPr algn="l" fontAlgn="ctr"/>
                      <a:r>
                        <a:rPr lang="en-US" sz="1400" b="1" i="0" u="none" strike="noStrike">
                          <a:solidFill>
                            <a:srgbClr val="FFFFFF"/>
                          </a:solidFill>
                          <a:effectLst/>
                          <a:latin typeface="Calibri" panose="020F0502020204030204" pitchFamily="34" charset="0"/>
                        </a:rPr>
                        <a:t>Capacity Building and Data Democracy (31)</a:t>
                      </a:r>
                    </a:p>
                  </a:txBody>
                  <a:tcPr marL="9525" marR="9525" marT="9525" marB="0" anchor="ctr">
                    <a:lnL>
                      <a:noFill/>
                    </a:lnL>
                    <a:lnR>
                      <a:noFill/>
                    </a:lnR>
                    <a:lnT>
                      <a:noFill/>
                    </a:lnT>
                    <a:lnB>
                      <a:noFill/>
                    </a:lnB>
                    <a:solidFill>
                      <a:srgbClr val="374142"/>
                    </a:solidFill>
                  </a:tcPr>
                </a:tc>
                <a:tc>
                  <a:txBody>
                    <a:bodyPr/>
                    <a:lstStyle/>
                    <a:p>
                      <a:pPr algn="ctr" fontAlgn="ctr"/>
                      <a:r>
                        <a:rPr lang="en-US" sz="1200" b="1" i="0" u="none" strike="noStrike">
                          <a:solidFill>
                            <a:srgbClr val="000000"/>
                          </a:solidFill>
                          <a:effectLst/>
                          <a:latin typeface="Calibri" panose="020F0502020204030204" pitchFamily="34" charset="0"/>
                        </a:rPr>
                        <a:t>CB-21</a:t>
                      </a:r>
                    </a:p>
                  </a:txBody>
                  <a:tcPr marL="9525" marR="9525" marT="9525" marB="0" anchor="ctr">
                    <a:lnL>
                      <a:noFill/>
                    </a:lnL>
                    <a:lnR>
                      <a:noFill/>
                    </a:lnR>
                    <a:lnT>
                      <a:noFill/>
                    </a:lnT>
                    <a:lnB>
                      <a:noFill/>
                    </a:lnB>
                    <a:solidFill>
                      <a:srgbClr val="BDC6D7"/>
                    </a:solidFill>
                  </a:tcPr>
                </a:tc>
                <a:tc>
                  <a:txBody>
                    <a:bodyPr/>
                    <a:lstStyle/>
                    <a:p>
                      <a:pPr algn="ctr" fontAlgn="ctr"/>
                      <a:r>
                        <a:rPr lang="en-US" sz="1200" b="1" i="0" u="none" strike="noStrike">
                          <a:solidFill>
                            <a:srgbClr val="000000"/>
                          </a:solidFill>
                          <a:effectLst/>
                          <a:latin typeface="Calibri" panose="020F0502020204030204" pitchFamily="34" charset="0"/>
                        </a:rPr>
                        <a:t>CB-27</a:t>
                      </a:r>
                    </a:p>
                  </a:txBody>
                  <a:tcPr marL="9525" marR="9525" marT="9525" marB="0" anchor="ctr">
                    <a:lnL>
                      <a:noFill/>
                    </a:lnL>
                    <a:lnR>
                      <a:noFill/>
                    </a:lnR>
                    <a:lnT>
                      <a:noFill/>
                    </a:lnT>
                    <a:lnB>
                      <a:noFill/>
                    </a:lnB>
                    <a:solidFill>
                      <a:srgbClr val="BDC6D7"/>
                    </a:solidFill>
                  </a:tcPr>
                </a:tc>
                <a:tc>
                  <a:txBody>
                    <a:bodyPr/>
                    <a:lstStyle/>
                    <a:p>
                      <a:pPr algn="ctr" fontAlgn="ctr"/>
                      <a:r>
                        <a:rPr lang="en-US" sz="1200" b="1" i="0" u="none" strike="noStrike">
                          <a:solidFill>
                            <a:srgbClr val="000000"/>
                          </a:solidFill>
                          <a:effectLst/>
                          <a:latin typeface="Calibri" panose="020F0502020204030204" pitchFamily="34" charset="0"/>
                        </a:rPr>
                        <a:t>CB-28</a:t>
                      </a:r>
                    </a:p>
                  </a:txBody>
                  <a:tcPr marL="9525" marR="9525" marT="9525" marB="0" anchor="ctr">
                    <a:lnL>
                      <a:noFill/>
                    </a:lnL>
                    <a:lnR>
                      <a:noFill/>
                    </a:lnR>
                    <a:lnT>
                      <a:noFill/>
                    </a:lnT>
                    <a:lnB>
                      <a:noFill/>
                    </a:lnB>
                    <a:solidFill>
                      <a:srgbClr val="BDC6D7"/>
                    </a:solidFill>
                  </a:tcPr>
                </a:tc>
                <a:tc>
                  <a:txBody>
                    <a:bodyPr/>
                    <a:lstStyle/>
                    <a:p>
                      <a:pPr algn="ctr" fontAlgn="ctr"/>
                      <a:r>
                        <a:rPr lang="en-US" sz="1200" b="1" i="0" u="none" strike="noStrike">
                          <a:solidFill>
                            <a:srgbClr val="000000"/>
                          </a:solidFill>
                          <a:effectLst/>
                          <a:latin typeface="Calibri" panose="020F0502020204030204" pitchFamily="34" charset="0"/>
                        </a:rPr>
                        <a:t>CB-29</a:t>
                      </a:r>
                    </a:p>
                  </a:txBody>
                  <a:tcPr marL="9525" marR="9525" marT="9525" marB="0" anchor="ctr">
                    <a:lnL>
                      <a:noFill/>
                    </a:lnL>
                    <a:lnR>
                      <a:noFill/>
                    </a:lnR>
                    <a:lnT>
                      <a:noFill/>
                    </a:lnT>
                    <a:lnB>
                      <a:noFill/>
                    </a:lnB>
                    <a:solidFill>
                      <a:srgbClr val="BDC6D7"/>
                    </a:solidFill>
                  </a:tcPr>
                </a:tc>
                <a:extLst>
                  <a:ext uri="{0D108BD9-81ED-4DB2-BD59-A6C34878D82A}">
                    <a16:rowId xmlns:a16="http://schemas.microsoft.com/office/drawing/2014/main" val="316152593"/>
                  </a:ext>
                </a:extLst>
              </a:tr>
              <a:tr h="316600">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CB-17-02</a:t>
                      </a:r>
                    </a:p>
                  </a:txBody>
                  <a:tcPr marL="9525" marR="9525" marT="9525" marB="0" anchor="ctr">
                    <a:lnL>
                      <a:noFill/>
                    </a:lnL>
                    <a:lnR>
                      <a:noFill/>
                    </a:lnR>
                    <a:lnT>
                      <a:noFill/>
                    </a:lnT>
                    <a:lnB>
                      <a:noFill/>
                    </a:lnB>
                  </a:tcPr>
                </a:tc>
                <a:tc>
                  <a:txBody>
                    <a:bodyPr/>
                    <a:lstStyle/>
                    <a:p>
                      <a:pPr algn="ctr" fontAlgn="ctr"/>
                      <a:r>
                        <a:rPr lang="en-US" sz="1200" b="1" i="0" u="none" strike="noStrike">
                          <a:solidFill>
                            <a:srgbClr val="000000"/>
                          </a:solidFill>
                          <a:effectLst/>
                          <a:latin typeface="Calibri" panose="020F0502020204030204" pitchFamily="34" charset="0"/>
                        </a:rPr>
                        <a:t>CB-18-05</a:t>
                      </a:r>
                    </a:p>
                  </a:txBody>
                  <a:tcPr marL="9525" marR="9525" marT="9525" marB="0" anchor="ctr">
                    <a:lnL>
                      <a:noFill/>
                    </a:lnL>
                    <a:lnR>
                      <a:noFill/>
                    </a:lnR>
                    <a:lnT>
                      <a:noFill/>
                    </a:lnT>
                    <a:lnB>
                      <a:noFill/>
                    </a:lnB>
                  </a:tcPr>
                </a:tc>
                <a:tc>
                  <a:txBody>
                    <a:bodyPr/>
                    <a:lstStyle/>
                    <a:p>
                      <a:pPr algn="ctr" fontAlgn="ctr"/>
                      <a:r>
                        <a:rPr lang="en-US" sz="1200" b="1" i="0" u="none" strike="noStrike">
                          <a:solidFill>
                            <a:srgbClr val="000000"/>
                          </a:solidFill>
                          <a:effectLst/>
                          <a:latin typeface="Calibri" panose="020F0502020204030204" pitchFamily="34" charset="0"/>
                        </a:rPr>
                        <a:t>CB-18-06</a:t>
                      </a:r>
                    </a:p>
                  </a:txBody>
                  <a:tcPr marL="9525" marR="9525" marT="9525" marB="0" anchor="ctr">
                    <a:lnL>
                      <a:noFill/>
                    </a:lnL>
                    <a:lnR>
                      <a:noFill/>
                    </a:lnR>
                    <a:lnT>
                      <a:noFill/>
                    </a:lnT>
                    <a:lnB>
                      <a:noFill/>
                    </a:lnB>
                  </a:tcPr>
                </a:tc>
                <a:tc>
                  <a:txBody>
                    <a:bodyPr/>
                    <a:lstStyle/>
                    <a:p>
                      <a:pPr algn="ctr" fontAlgn="ctr"/>
                      <a:r>
                        <a:rPr lang="en-US" sz="1200" b="1" i="0" u="none" strike="noStrike">
                          <a:solidFill>
                            <a:srgbClr val="000000"/>
                          </a:solidFill>
                          <a:effectLst/>
                          <a:latin typeface="Calibri" panose="020F0502020204030204" pitchFamily="34" charset="0"/>
                        </a:rPr>
                        <a:t>CB-18-07</a:t>
                      </a:r>
                    </a:p>
                  </a:txBody>
                  <a:tcPr marL="9525" marR="9525" marT="9525" marB="0" anchor="ctr">
                    <a:lnL>
                      <a:noFill/>
                    </a:lnL>
                    <a:lnR>
                      <a:noFill/>
                    </a:lnR>
                    <a:lnT>
                      <a:noFill/>
                    </a:lnT>
                    <a:lnB>
                      <a:noFill/>
                    </a:lnB>
                  </a:tcPr>
                </a:tc>
                <a:extLst>
                  <a:ext uri="{0D108BD9-81ED-4DB2-BD59-A6C34878D82A}">
                    <a16:rowId xmlns:a16="http://schemas.microsoft.com/office/drawing/2014/main" val="240350139"/>
                  </a:ext>
                </a:extLst>
              </a:tr>
              <a:tr h="316600">
                <a:tc vMerge="1">
                  <a:txBody>
                    <a:bodyPr/>
                    <a:lstStyle/>
                    <a:p>
                      <a:endParaRPr lang="en-US"/>
                    </a:p>
                  </a:txBody>
                  <a:tcPr/>
                </a:tc>
                <a:tc>
                  <a:txBody>
                    <a:bodyPr/>
                    <a:lstStyle/>
                    <a:p>
                      <a:pPr algn="ctr" fontAlgn="ctr"/>
                      <a:r>
                        <a:rPr lang="en-US" sz="1200" b="1" i="0" u="none" strike="noStrike">
                          <a:solidFill>
                            <a:srgbClr val="000000"/>
                          </a:solidFill>
                          <a:effectLst/>
                          <a:latin typeface="Calibri" panose="020F0502020204030204" pitchFamily="34" charset="0"/>
                        </a:rPr>
                        <a:t>2020 Q4</a:t>
                      </a:r>
                    </a:p>
                  </a:txBody>
                  <a:tcPr marL="9525" marR="9525" marT="9525" marB="0" anchor="ctr">
                    <a:lnL>
                      <a:noFill/>
                    </a:lnL>
                    <a:lnR>
                      <a:noFill/>
                    </a:lnR>
                    <a:lnT>
                      <a:noFill/>
                    </a:lnT>
                    <a:lnB>
                      <a:noFill/>
                    </a:lnB>
                  </a:tcPr>
                </a:tc>
                <a:tc>
                  <a:txBody>
                    <a:bodyPr/>
                    <a:lstStyle/>
                    <a:p>
                      <a:pPr algn="ctr" fontAlgn="ctr"/>
                      <a:r>
                        <a:rPr lang="en-US" sz="1200" b="1" i="0" u="none" strike="noStrike">
                          <a:solidFill>
                            <a:srgbClr val="000000"/>
                          </a:solidFill>
                          <a:effectLst/>
                          <a:latin typeface="Calibri" panose="020F0502020204030204" pitchFamily="34" charset="0"/>
                        </a:rPr>
                        <a:t>2020 Q4</a:t>
                      </a:r>
                    </a:p>
                  </a:txBody>
                  <a:tcPr marL="9525" marR="9525" marT="9525" marB="0" anchor="ctr">
                    <a:lnL>
                      <a:noFill/>
                    </a:lnL>
                    <a:lnR>
                      <a:noFill/>
                    </a:lnR>
                    <a:lnT>
                      <a:noFill/>
                    </a:lnT>
                    <a:lnB>
                      <a:noFill/>
                    </a:lnB>
                  </a:tcPr>
                </a:tc>
                <a:tc>
                  <a:txBody>
                    <a:bodyPr/>
                    <a:lstStyle/>
                    <a:p>
                      <a:pPr algn="ctr" fontAlgn="ctr"/>
                      <a:r>
                        <a:rPr lang="en-US" sz="1200" b="1" i="0" u="none" strike="noStrike">
                          <a:solidFill>
                            <a:srgbClr val="000000"/>
                          </a:solidFill>
                          <a:effectLst/>
                          <a:latin typeface="Calibri" panose="020F0502020204030204" pitchFamily="34" charset="0"/>
                        </a:rPr>
                        <a:t>2020 Q1</a:t>
                      </a:r>
                    </a:p>
                  </a:txBody>
                  <a:tcPr marL="9525" marR="9525" marT="9525" marB="0" anchor="ctr">
                    <a:lnL>
                      <a:noFill/>
                    </a:lnL>
                    <a:lnR>
                      <a:noFill/>
                    </a:lnR>
                    <a:lnT>
                      <a:noFill/>
                    </a:lnT>
                    <a:lnB>
                      <a:noFill/>
                    </a:lnB>
                  </a:tcPr>
                </a:tc>
                <a:tc>
                  <a:txBody>
                    <a:bodyPr/>
                    <a:lstStyle/>
                    <a:p>
                      <a:pPr algn="ctr" fontAlgn="ctr"/>
                      <a:r>
                        <a:rPr lang="en-US" sz="1200" b="1" i="0" u="none" strike="noStrike" dirty="0">
                          <a:solidFill>
                            <a:srgbClr val="000000"/>
                          </a:solidFill>
                          <a:effectLst/>
                          <a:latin typeface="Calibri" panose="020F0502020204030204" pitchFamily="34" charset="0"/>
                        </a:rPr>
                        <a:t>2020 Q2</a:t>
                      </a:r>
                    </a:p>
                  </a:txBody>
                  <a:tcPr marL="9525" marR="9525" marT="9525" marB="0" anchor="ctr">
                    <a:lnL>
                      <a:noFill/>
                    </a:lnL>
                    <a:lnR>
                      <a:noFill/>
                    </a:lnR>
                    <a:lnT>
                      <a:noFill/>
                    </a:lnT>
                    <a:lnB>
                      <a:noFill/>
                    </a:lnB>
                  </a:tcPr>
                </a:tc>
                <a:extLst>
                  <a:ext uri="{0D108BD9-81ED-4DB2-BD59-A6C34878D82A}">
                    <a16:rowId xmlns:a16="http://schemas.microsoft.com/office/drawing/2014/main" val="902739083"/>
                  </a:ext>
                </a:extLst>
              </a:tr>
            </a:tbl>
          </a:graphicData>
        </a:graphic>
      </p:graphicFrame>
    </p:spTree>
    <p:extLst>
      <p:ext uri="{BB962C8B-B14F-4D97-AF65-F5344CB8AC3E}">
        <p14:creationId xmlns:p14="http://schemas.microsoft.com/office/powerpoint/2010/main" val="852245037"/>
      </p:ext>
    </p:extLst>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2436</Words>
  <Application>Microsoft Office PowerPoint</Application>
  <PresentationFormat>Widescreen</PresentationFormat>
  <Paragraphs>695</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Helvetica Neue</vt:lpstr>
      <vt:lpstr>Noto Sans Symbols</vt:lpstr>
      <vt:lpstr>Arial Bold</vt:lpstr>
      <vt:lpstr>Courier New</vt:lpstr>
      <vt:lpstr>Avenir</vt:lpstr>
      <vt:lpstr>Arial</vt:lpstr>
      <vt:lpstr>Calibri</vt:lpstr>
      <vt:lpstr>Wingdings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(LARC-E3)[Science Systems &amp; Applications, Inc.]</dc:creator>
  <cp:lastModifiedBy>Childs, Lauren M. (LARC-E3)[DEVELOP]</cp:lastModifiedBy>
  <cp:revision>16</cp:revision>
  <dcterms:modified xsi:type="dcterms:W3CDTF">2020-03-11T22:17:01Z</dcterms:modified>
</cp:coreProperties>
</file>