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9" r:id="rId3"/>
    <p:sldId id="260" r:id="rId4"/>
    <p:sldId id="261" r:id="rId5"/>
    <p:sldId id="262" r:id="rId6"/>
    <p:sldId id="264" r:id="rId7"/>
    <p:sldId id="266" r:id="rId8"/>
    <p:sldId id="265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24" autoAdjust="0"/>
  </p:normalViewPr>
  <p:slideViewPr>
    <p:cSldViewPr snapToGrid="0">
      <p:cViewPr varScale="1">
        <p:scale>
          <a:sx n="69" d="100"/>
          <a:sy n="69" d="100"/>
        </p:scale>
        <p:origin x="11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D7B3D-0FD2-4DA2-86DC-8704E3FC7FE8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CC600-CDB6-46C7-8DA0-CCFD2DE84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535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6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49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6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C600-CDB6-46C7-8DA0-CCFD2DE84C1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9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8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86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49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0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8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5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0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2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0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551" t="15478" r="50906" b="11652"/>
          <a:stretch/>
        </p:blipFill>
        <p:spPr>
          <a:xfrm>
            <a:off x="0" y="14016"/>
            <a:ext cx="12192000" cy="6847786"/>
          </a:xfrm>
          <a:prstGeom prst="rect">
            <a:avLst/>
          </a:prstGeom>
        </p:spPr>
      </p:pic>
      <p:sp>
        <p:nvSpPr>
          <p:cNvPr id="4" name="Google Shape;39;p5"/>
          <p:cNvSpPr txBox="1"/>
          <p:nvPr/>
        </p:nvSpPr>
        <p:spPr>
          <a:xfrm>
            <a:off x="263470" y="2824567"/>
            <a:ext cx="7020732" cy="18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ESA EO CB and training in Europe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40;p5"/>
          <p:cNvSpPr txBox="1">
            <a:spLocks/>
          </p:cNvSpPr>
          <p:nvPr/>
        </p:nvSpPr>
        <p:spPr>
          <a:xfrm>
            <a:off x="622788" y="4465673"/>
            <a:ext cx="8180969" cy="20308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Session 9: Regional </a:t>
            </a:r>
            <a:r>
              <a:rPr lang="en-GB" sz="1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highlight </a:t>
            </a: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EUROPE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endParaRPr lang="en-GB" sz="1800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ESA</a:t>
            </a:r>
            <a:endParaRPr lang="en-GB" sz="18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Francesco Sarti, </a:t>
            </a:r>
            <a:r>
              <a:rPr lang="en-GB" sz="1800" dirty="0" err="1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Amalia</a:t>
            </a: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Castro Gomez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WGCapD-9 Annual Meeting</a:t>
            </a:r>
            <a:endParaRPr lang="en-GB" dirty="0" smtClean="0"/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</a:rPr>
              <a:t>Sunnyvale, California</a:t>
            </a: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10-12 March 2020</a:t>
            </a:r>
            <a:endParaRPr lang="en-GB" dirty="0" smtClean="0"/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 rot="1189858">
            <a:off x="4627418" y="581891"/>
            <a:ext cx="3879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</a:rPr>
              <a:t>Check if overlap with ESA Edu Office</a:t>
            </a:r>
            <a:endParaRPr lang="en-GB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18192" y="13851"/>
            <a:ext cx="7665396" cy="93975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ESA ESERO project (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European Space Education Resource Offices in ESA MS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) – secondary school level 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667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808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24685" y="948596"/>
            <a:ext cx="91578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Target: European students starting from an early age (</a:t>
            </a:r>
            <a:r>
              <a:rPr lang="en-US" sz="2000" b="1" dirty="0"/>
              <a:t>primary and secondary education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Goal: using the space context to make the teaching and learning of STEM subjects more attractive</a:t>
            </a:r>
          </a:p>
          <a:p>
            <a:endParaRPr lang="en-US" sz="2000" dirty="0"/>
          </a:p>
          <a:p>
            <a:r>
              <a:rPr lang="en-US" sz="2000" dirty="0"/>
              <a:t>ESERO offers an annual series of national or regional training sessions for both primary and secondary school teachers, offered in collaboration with national partners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980"/>
          <a:stretch/>
        </p:blipFill>
        <p:spPr>
          <a:xfrm>
            <a:off x="9679538" y="876834"/>
            <a:ext cx="2401628" cy="5810440"/>
          </a:xfrm>
          <a:prstGeom prst="rect">
            <a:avLst/>
          </a:prstGeom>
        </p:spPr>
      </p:pic>
      <p:pic>
        <p:nvPicPr>
          <p:cNvPr id="1026" name="Picture 2" descr="https://www.esa.int/var/esa/storage/images/esa_multimedia/images/2019/02/teachers_attending_the_workshop/19264598-1-eng-GB/Teachers_attending_the_workshop_node_full_image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81" y="4038603"/>
            <a:ext cx="3238500" cy="235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6400800"/>
            <a:ext cx="8229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latinLnBrk="1" hangingPunct="0"/>
            <a:r>
              <a:rPr lang="en-GB" b="1" dirty="0">
                <a:solidFill>
                  <a:srgbClr val="FF0000"/>
                </a:solidFill>
              </a:rPr>
              <a:t>Teachers’ workshops; classroom resources; school projects ….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2" b="10626"/>
          <a:stretch/>
        </p:blipFill>
        <p:spPr>
          <a:xfrm>
            <a:off x="3338945" y="3477491"/>
            <a:ext cx="2558837" cy="2992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781" y="3830913"/>
            <a:ext cx="4132909" cy="23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2843630" y="87598"/>
            <a:ext cx="6224170" cy="830997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3100" b="1" dirty="0">
                <a:solidFill>
                  <a:schemeClr val="accent1">
                    <a:lumMod val="50000"/>
                  </a:schemeClr>
                </a:solidFill>
              </a:rPr>
              <a:t>Education in the frame of European cooperation – secondary school level </a:t>
            </a:r>
          </a:p>
        </p:txBody>
      </p:sp>
      <p:pic>
        <p:nvPicPr>
          <p:cNvPr id="58372" name="Picture 4" descr="http://spaceinimages.esa.int/var/esa/storage/images/esa_multimedia/images/2013/08/living_planet_symposium_school_lab/13000292-1-eng-GB/Living_Planet_Symposium_School_Lab_node_full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47" y="1148236"/>
            <a:ext cx="6876303" cy="16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http://www.typologos.com/wp-content/uploads/2013/09/DLR_School_Lab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3436" y="1189038"/>
            <a:ext cx="3952901" cy="140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resources.yesican-science.ca/trek/scisat/final/images/trans_spectrometer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45" y="4270569"/>
            <a:ext cx="3565373" cy="258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667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808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8384" name="Picture 16" descr="http://www.vision4thefuture.org/s3_workshop/photos/irimage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6882" y="4270568"/>
            <a:ext cx="4184070" cy="25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047" y="3020382"/>
            <a:ext cx="11454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joint </a:t>
            </a:r>
            <a:r>
              <a:rPr lang="en-GB" dirty="0">
                <a:solidFill>
                  <a:srgbClr val="0000FF"/>
                </a:solidFill>
              </a:rPr>
              <a:t>School Lab with ESA, ASI, DLR, UK National Space Academy, INGV, Universities of Milan and Pavia 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b="1" dirty="0" smtClean="0"/>
              <a:t>Living </a:t>
            </a:r>
            <a:r>
              <a:rPr lang="en-GB" b="1" dirty="0"/>
              <a:t>Planet </a:t>
            </a:r>
            <a:r>
              <a:rPr lang="en-GB" b="1" dirty="0" smtClean="0"/>
              <a:t>Symposium</a:t>
            </a:r>
            <a:r>
              <a:rPr lang="en-GB" dirty="0"/>
              <a:t> </a:t>
            </a:r>
            <a:r>
              <a:rPr lang="en-GB" b="1" dirty="0" smtClean="0"/>
              <a:t>May </a:t>
            </a:r>
            <a:r>
              <a:rPr lang="en-GB" b="1" dirty="0"/>
              <a:t>2019, Milan, </a:t>
            </a:r>
            <a:r>
              <a:rPr lang="en-GB" b="1" dirty="0" smtClean="0"/>
              <a:t>Italy</a:t>
            </a:r>
            <a:endParaRPr lang="en-GB" dirty="0"/>
          </a:p>
          <a:p>
            <a:endParaRPr lang="en-GB" dirty="0">
              <a:solidFill>
                <a:srgbClr val="0000FF"/>
              </a:solidFill>
            </a:endParaRPr>
          </a:p>
          <a:p>
            <a:pPr marL="0" lvl="1"/>
            <a:r>
              <a:rPr lang="en-GB" b="1" dirty="0">
                <a:solidFill>
                  <a:srgbClr val="FF0000"/>
                </a:solidFill>
              </a:rPr>
              <a:t>Demonstrating RS to schools using instruments and demos</a:t>
            </a:r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4127" y="4428381"/>
            <a:ext cx="4016976" cy="22495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08285" y="106976"/>
            <a:ext cx="7419599" cy="830997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Education in the frame of European Cooperation:  EGU/GIFT network (secondary school level )</a:t>
            </a: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667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808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1742" y="962885"/>
            <a:ext cx="1174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9</a:t>
            </a:r>
            <a:r>
              <a:rPr lang="en-GB" dirty="0" smtClean="0">
                <a:solidFill>
                  <a:srgbClr val="0000FF"/>
                </a:solidFill>
              </a:rPr>
              <a:t>-years </a:t>
            </a:r>
            <a:r>
              <a:rPr lang="en-GB" dirty="0">
                <a:solidFill>
                  <a:srgbClr val="0000FF"/>
                </a:solidFill>
              </a:rPr>
              <a:t>cooperation with </a:t>
            </a:r>
            <a:r>
              <a:rPr lang="en-GB" u="sng" dirty="0">
                <a:solidFill>
                  <a:srgbClr val="0000FF"/>
                </a:solidFill>
              </a:rPr>
              <a:t>EGU/GIFT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Geosciences </a:t>
            </a:r>
            <a:r>
              <a:rPr lang="en-US" dirty="0" smtClean="0">
                <a:solidFill>
                  <a:srgbClr val="0000FF"/>
                </a:solidFill>
              </a:rPr>
              <a:t>Union GIFT </a:t>
            </a:r>
            <a:r>
              <a:rPr lang="en-US" dirty="0">
                <a:solidFill>
                  <a:srgbClr val="0000FF"/>
                </a:solidFill>
              </a:rPr>
              <a:t>– Geosciences Information for Teachers</a:t>
            </a:r>
            <a:r>
              <a:rPr lang="en-GB" dirty="0">
                <a:solidFill>
                  <a:srgbClr val="0000FF"/>
                </a:solidFill>
              </a:rPr>
              <a:t>). 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Workshops for Secondary School teachers selected </a:t>
            </a:r>
            <a:r>
              <a:rPr lang="en-GB" dirty="0" smtClean="0"/>
              <a:t>worldwide. Enlarged </a:t>
            </a:r>
            <a:r>
              <a:rPr lang="en-GB" dirty="0"/>
              <a:t>since 2016 to Africa and South America.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217" y="2275903"/>
            <a:ext cx="5354782" cy="418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7631" y="1880114"/>
            <a:ext cx="3837709" cy="475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3" y="2808952"/>
            <a:ext cx="2921941" cy="403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92" y="2434878"/>
            <a:ext cx="2975085" cy="411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5694" t="17417" r="65597" b="5722"/>
          <a:stretch/>
        </p:blipFill>
        <p:spPr>
          <a:xfrm>
            <a:off x="8196939" y="1647618"/>
            <a:ext cx="4030242" cy="51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8857" y="1293286"/>
            <a:ext cx="4355826" cy="884229"/>
          </a:xfrm>
        </p:spPr>
        <p:txBody>
          <a:bodyPr/>
          <a:lstStyle/>
          <a:p>
            <a:r>
              <a:rPr lang="en-GB" sz="2800" b="1" dirty="0">
                <a:solidFill>
                  <a:srgbClr val="FF0000"/>
                </a:solidFill>
              </a:rPr>
              <a:t>Advanced Training Courses in ESA 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421" y="287348"/>
            <a:ext cx="10958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EO Training courses in </a:t>
            </a:r>
            <a:r>
              <a:rPr lang="en-GB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Europe (</a:t>
            </a:r>
            <a:r>
              <a:rPr lang="en-GB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univ</a:t>
            </a:r>
            <a:r>
              <a:rPr lang="en-GB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and post-</a:t>
            </a:r>
            <a:r>
              <a:rPr lang="en-GB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univ</a:t>
            </a:r>
            <a:r>
              <a:rPr lang="en-GB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level)</a:t>
            </a:r>
            <a:endParaRPr lang="en-GB" sz="3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7" y="2482314"/>
            <a:ext cx="4432026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5579" y="2544305"/>
            <a:ext cx="4411871" cy="3687056"/>
          </a:xfrm>
          <a:prstGeom prst="rect">
            <a:avLst/>
          </a:prstGeom>
        </p:spPr>
      </p:pic>
      <p:sp>
        <p:nvSpPr>
          <p:cNvPr id="18" name="Title 5"/>
          <p:cNvSpPr txBox="1">
            <a:spLocks/>
          </p:cNvSpPr>
          <p:nvPr/>
        </p:nvSpPr>
        <p:spPr>
          <a:xfrm>
            <a:off x="4150161" y="1363851"/>
            <a:ext cx="4355826" cy="875656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</a:rPr>
              <a:t>Training in European Cooperating States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8942520" y="1370776"/>
            <a:ext cx="3193942" cy="884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smtClean="0">
                <a:solidFill>
                  <a:srgbClr val="0000FF"/>
                </a:solidFill>
              </a:rPr>
              <a:t>NASA / ESA Trans-Atlantic cooperation in EO Training (TAT courses) </a:t>
            </a:r>
            <a:endParaRPr lang="en-GB" sz="28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480" t="29267" r="67386" b="19367"/>
          <a:stretch/>
        </p:blipFill>
        <p:spPr>
          <a:xfrm>
            <a:off x="7809472" y="2585364"/>
            <a:ext cx="4374292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545" y="304801"/>
            <a:ext cx="10487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Earth Observation Summer Schools in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ESRIN (PhD level)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696" y="4194478"/>
            <a:ext cx="4115820" cy="2663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333" y="3068513"/>
            <a:ext cx="3696576" cy="2464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5352874"/>
            <a:ext cx="34290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Topics :</a:t>
            </a:r>
          </a:p>
          <a:p>
            <a:r>
              <a:rPr lang="en-US" b="1" dirty="0"/>
              <a:t>Global Observing Systems, Earth System </a:t>
            </a:r>
            <a:r>
              <a:rPr lang="en-US" b="1" dirty="0" err="1"/>
              <a:t>Modelling</a:t>
            </a:r>
            <a:r>
              <a:rPr lang="en-US" b="1" dirty="0"/>
              <a:t>, Data Assimilation, Global Change</a:t>
            </a:r>
            <a:endParaRPr lang="en-GB" dirty="0">
              <a:solidFill>
                <a:srgbClr val="002569"/>
              </a:solidFill>
            </a:endParaRPr>
          </a:p>
        </p:txBody>
      </p:sp>
      <p:pic>
        <p:nvPicPr>
          <p:cNvPr id="11" name="Picture 10" descr="Screen Shot 2016-03-23 at 11.19.36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873" y="1563656"/>
            <a:ext cx="4075457" cy="1408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8876" y="1534331"/>
            <a:ext cx="47967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 </a:t>
            </a:r>
          </a:p>
          <a:p>
            <a:pPr algn="r"/>
            <a:r>
              <a:rPr lang="en-US" b="1" dirty="0" smtClean="0"/>
              <a:t>2020 </a:t>
            </a:r>
            <a:r>
              <a:rPr lang="en-US" b="1" dirty="0"/>
              <a:t>Summer School ESRIN</a:t>
            </a:r>
          </a:p>
          <a:p>
            <a:pPr algn="r"/>
            <a:r>
              <a:rPr lang="en-US" b="1" dirty="0" smtClean="0"/>
              <a:t>50-70 early </a:t>
            </a:r>
            <a:r>
              <a:rPr lang="en-US" b="1" dirty="0"/>
              <a:t>career scientists</a:t>
            </a:r>
          </a:p>
          <a:p>
            <a:pPr algn="r"/>
            <a:r>
              <a:rPr lang="en-US" b="1" dirty="0"/>
              <a:t> </a:t>
            </a:r>
            <a:r>
              <a:rPr lang="en-US" b="1" dirty="0" err="1" smtClean="0"/>
              <a:t>forseen</a:t>
            </a:r>
            <a:endParaRPr lang="en-US" b="1" dirty="0">
              <a:solidFill>
                <a:srgbClr val="FF0000"/>
              </a:solidFill>
            </a:endParaRPr>
          </a:p>
          <a:p>
            <a:pPr algn="r"/>
            <a:endParaRPr lang="en-US" b="1" dirty="0"/>
          </a:p>
          <a:p>
            <a:pPr algn="r"/>
            <a:r>
              <a:rPr lang="en-US" b="1" dirty="0"/>
              <a:t>Usually organized every 2 years, </a:t>
            </a:r>
            <a:r>
              <a:rPr lang="en-US" b="1" dirty="0">
                <a:solidFill>
                  <a:srgbClr val="FF0000"/>
                </a:solidFill>
              </a:rPr>
              <a:t>open to students from worldwide</a:t>
            </a:r>
            <a:r>
              <a:rPr lang="en-US" b="1" dirty="0"/>
              <a:t>, free tuition</a:t>
            </a:r>
          </a:p>
          <a:p>
            <a:pPr algn="r"/>
            <a:r>
              <a:rPr lang="en-US" b="1" i="1" dirty="0">
                <a:solidFill>
                  <a:srgbClr val="FF0000"/>
                </a:solidFill>
              </a:rPr>
              <a:t> 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32" t="13439" r="8830"/>
          <a:stretch/>
        </p:blipFill>
        <p:spPr>
          <a:xfrm>
            <a:off x="71436" y="114300"/>
            <a:ext cx="12039441" cy="638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7407" y="2400302"/>
            <a:ext cx="7329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(See dedicated presentation by ESA Education Office)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966" y="-83127"/>
            <a:ext cx="7758545" cy="844378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Sentinel Training 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joi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tly with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the European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3" y="568033"/>
            <a:ext cx="12037350" cy="43520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Sentinel </a:t>
            </a:r>
            <a:r>
              <a:rPr lang="en-US" dirty="0"/>
              <a:t>training with </a:t>
            </a:r>
            <a:r>
              <a:rPr lang="en-US" dirty="0" smtClean="0"/>
              <a:t>R.U.S. </a:t>
            </a:r>
            <a:r>
              <a:rPr lang="en-US" dirty="0"/>
              <a:t>/ </a:t>
            </a:r>
            <a:r>
              <a:rPr lang="en-US" dirty="0" smtClean="0"/>
              <a:t>European Commission  (</a:t>
            </a:r>
            <a:r>
              <a:rPr lang="en-GB" i="1" dirty="0"/>
              <a:t>Research and User Support for Sentinel Products / Service operation</a:t>
            </a:r>
            <a:r>
              <a:rPr lang="en-GB" dirty="0"/>
              <a:t> – with focus on “training the trainers</a:t>
            </a:r>
            <a:r>
              <a:rPr lang="en-GB" dirty="0" smtClean="0"/>
              <a:t>”)</a:t>
            </a:r>
            <a:r>
              <a:rPr lang="en-US" dirty="0"/>
              <a:t> </a:t>
            </a:r>
            <a:r>
              <a:rPr lang="en-US" dirty="0" smtClean="0"/>
              <a:t>- priority: Europe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875"/>
          <a:stretch/>
        </p:blipFill>
        <p:spPr>
          <a:xfrm>
            <a:off x="707252" y="1787237"/>
            <a:ext cx="11230805" cy="51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75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ps.jp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6" r="13615"/>
          <a:stretch/>
        </p:blipFill>
        <p:spPr>
          <a:xfrm>
            <a:off x="24714" y="321281"/>
            <a:ext cx="12166169" cy="6404961"/>
          </a:xfrm>
          <a:solidFill>
            <a:schemeClr val="accent5">
              <a:lumMod val="7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044" y="308381"/>
            <a:ext cx="2024741" cy="9997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8699" y="556051"/>
            <a:ext cx="6090263" cy="574443"/>
          </a:xfrm>
          <a:prstGeom prst="rect">
            <a:avLst/>
          </a:prstGeom>
          <a:solidFill>
            <a:srgbClr val="3366FF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121909" tIns="60955" rIns="121909" bIns="6095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154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31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619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933" b="1" dirty="0" smtClean="0">
                <a:solidFill>
                  <a:srgbClr val="FFFFFF"/>
                </a:solidFill>
              </a:rPr>
              <a:t>ESA Regional </a:t>
            </a:r>
            <a:r>
              <a:rPr lang="en-US" sz="2933" b="1" dirty="0">
                <a:solidFill>
                  <a:srgbClr val="FFFFFF"/>
                </a:solidFill>
              </a:rPr>
              <a:t>Initiatives</a:t>
            </a:r>
            <a:endParaRPr lang="en-US" sz="2933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8-09-12 at 14.32.3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164" y="2982601"/>
            <a:ext cx="2283417" cy="10247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732" y="1757820"/>
            <a:ext cx="2295671" cy="10535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11" name="Picture 10" descr="MED_social_media_18062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71" y="4167822"/>
            <a:ext cx="2302676" cy="1027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12" name="Picture 11" descr="Screen Shot 2018-12-12 at 14.55.4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780" y="5343462"/>
            <a:ext cx="2299396" cy="1043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13" name="Rounded Rectangle 12"/>
          <p:cNvSpPr/>
          <p:nvPr/>
        </p:nvSpPr>
        <p:spPr>
          <a:xfrm>
            <a:off x="258153" y="1250844"/>
            <a:ext cx="8956941" cy="5187651"/>
          </a:xfrm>
          <a:prstGeom prst="roundRect">
            <a:avLst>
              <a:gd name="adj" fmla="val 8041"/>
            </a:avLst>
          </a:prstGeom>
          <a:solidFill>
            <a:srgbClr val="0000FF">
              <a:alpha val="71765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179356" lvl="1">
              <a:lnSpc>
                <a:spcPts val="3200"/>
              </a:lnSpc>
              <a:buClr>
                <a:schemeClr val="bg1"/>
              </a:buClr>
            </a:pP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element will  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on the on-going regional consultations </a:t>
            </a: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scale up developments initiated under EOEP5 </a:t>
            </a:r>
            <a:r>
              <a:rPr lang="en-US" sz="213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Alps, Atlantic, Arctic, Black Sea/Danube and Mediterranean regions 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 EO capabilities </a:t>
            </a: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on-going and planned regional environmental cooperation and economic development actions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the EO complement to</a:t>
            </a:r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planned H2020 and Horizon Europe </a:t>
            </a: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scientific </a:t>
            </a:r>
            <a:r>
              <a:rPr lang="en-US" sz="21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560346" lvl="1" indent="-380990">
              <a:lnSpc>
                <a:spcPts val="3200"/>
              </a:lnSpc>
              <a:spcAft>
                <a:spcPts val="1600"/>
              </a:spcAft>
              <a:buClr>
                <a:schemeClr val="bg1"/>
              </a:buClr>
              <a:buFont typeface="Arial"/>
              <a:buChar char="•"/>
            </a:pPr>
            <a:endParaRPr lang="en-US" sz="21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617570" y="1757819"/>
            <a:ext cx="11605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b="1" dirty="0">
                <a:solidFill>
                  <a:schemeClr val="bg1"/>
                </a:solidFill>
              </a:rPr>
              <a:t>Tender Q4/19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9617570" y="2931672"/>
            <a:ext cx="11605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b="1" dirty="0">
                <a:solidFill>
                  <a:schemeClr val="bg1"/>
                </a:solidFill>
              </a:rPr>
              <a:t>Tender Q4/19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638942" y="4167822"/>
            <a:ext cx="11605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b="1" dirty="0">
                <a:solidFill>
                  <a:schemeClr val="bg1"/>
                </a:solidFill>
              </a:rPr>
              <a:t>Tender Q4/19</a:t>
            </a:r>
          </a:p>
        </p:txBody>
      </p:sp>
    </p:spTree>
    <p:extLst>
      <p:ext uri="{BB962C8B-B14F-4D97-AF65-F5344CB8AC3E}">
        <p14:creationId xmlns:p14="http://schemas.microsoft.com/office/powerpoint/2010/main" val="24911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Widescreen</PresentationFormat>
  <Paragraphs>58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Bold</vt:lpstr>
      <vt:lpstr>Calibri</vt:lpstr>
      <vt:lpstr>Calibri Light</vt:lpstr>
      <vt:lpstr>Helvetica Neue</vt:lpstr>
      <vt:lpstr>Verdana</vt:lpstr>
      <vt:lpstr>Office Theme</vt:lpstr>
      <vt:lpstr>PowerPoint Presentation</vt:lpstr>
      <vt:lpstr>ESA ESERO project (European Space Education Resource Offices in ESA MS) – secondary school level </vt:lpstr>
      <vt:lpstr> Education in the frame of European cooperation – secondary school level </vt:lpstr>
      <vt:lpstr>Education in the frame of European Cooperation:  EGU/GIFT network (secondary school level )</vt:lpstr>
      <vt:lpstr>Advanced Training Courses in ESA MS</vt:lpstr>
      <vt:lpstr>PowerPoint Presentation</vt:lpstr>
      <vt:lpstr>PowerPoint Presentation</vt:lpstr>
      <vt:lpstr>Sentinel Training jointly with the European Commission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Sarti</dc:creator>
  <cp:lastModifiedBy>Francesco Sarti</cp:lastModifiedBy>
  <cp:revision>24</cp:revision>
  <dcterms:created xsi:type="dcterms:W3CDTF">2020-03-04T15:14:25Z</dcterms:created>
  <dcterms:modified xsi:type="dcterms:W3CDTF">2020-03-08T16:18:03Z</dcterms:modified>
</cp:coreProperties>
</file>