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601200" cy="7315200"/>
  <p:notesSz cx="6858000" cy="9144000"/>
  <p:defaultTextStyle>
    <a:defPPr>
      <a:defRPr lang="en-US"/>
    </a:defPPr>
    <a:lvl1pPr marL="0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48330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09C"/>
    <a:srgbClr val="2363A1"/>
    <a:srgbClr val="24629D"/>
    <a:srgbClr val="2A6EAF"/>
    <a:srgbClr val="2E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8251" autoAdjust="0"/>
  </p:normalViewPr>
  <p:slideViewPr>
    <p:cSldViewPr snapToGrid="0" snapToObjects="1">
      <p:cViewPr>
        <p:scale>
          <a:sx n="100" d="100"/>
          <a:sy n="100" d="100"/>
        </p:scale>
        <p:origin x="-1888" y="-80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6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1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4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6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F30A-F497-2248-9167-DAF41AE58DCE}" type="datetimeFigureOut">
              <a:rPr lang="en-US" smtClean="0"/>
              <a:t>5/13/15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89D5-A9A0-9E4B-8C5E-3944C4855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330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48330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483306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483306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483306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483306" rtl="0" eaLnBrk="1" latinLnBrk="0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483306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48330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825500" y="203200"/>
            <a:ext cx="7523370" cy="6985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Rectangle 5"/>
          <p:cNvSpPr/>
          <p:nvPr/>
        </p:nvSpPr>
        <p:spPr>
          <a:xfrm>
            <a:off x="127000" y="101600"/>
            <a:ext cx="9372600" cy="7139218"/>
          </a:xfrm>
          <a:prstGeom prst="rect">
            <a:avLst/>
          </a:prstGeom>
          <a:noFill/>
          <a:ln w="31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400" y="254000"/>
            <a:ext cx="9093200" cy="6879856"/>
          </a:xfrm>
          <a:prstGeom prst="rect">
            <a:avLst/>
          </a:prstGeom>
          <a:noFill/>
          <a:ln w="31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6661" tIns="48331" rIns="96661" bIns="48331" spcCol="0" rtlCol="0" anchor="ctr"/>
          <a:lstStyle/>
          <a:p>
            <a:pPr algn="ctr"/>
            <a:endParaRPr lang="en-US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27000" y="1098383"/>
            <a:ext cx="9398001" cy="51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7332" tIns="48667" rIns="97332" bIns="48667"/>
          <a:lstStyle/>
          <a:p>
            <a:pPr algn="ctr"/>
            <a:r>
              <a:rPr lang="en-US" sz="4200" b="1" dirty="0" smtClean="0">
                <a:solidFill>
                  <a:srgbClr val="000000"/>
                </a:solidFill>
                <a:latin typeface="Perpetua Titling MT"/>
                <a:cs typeface="Perpetua Titling MT"/>
              </a:rPr>
              <a:t>Certificate of Completion</a:t>
            </a:r>
            <a:endParaRPr lang="en-US" sz="4200" b="1" dirty="0" smtClean="0">
              <a:solidFill>
                <a:srgbClr val="000000"/>
              </a:solidFill>
              <a:latin typeface="Century Gothic" charset="0"/>
            </a:endParaRPr>
          </a:p>
          <a:p>
            <a:pPr algn="ctr"/>
            <a:endParaRPr lang="en-US" sz="1000" dirty="0" smtClean="0">
              <a:solidFill>
                <a:srgbClr val="000000"/>
              </a:solidFill>
              <a:latin typeface="Century Gothic" charset="0"/>
            </a:endParaRPr>
          </a:p>
          <a:p>
            <a:pPr algn="ctr"/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The Committee on Earth Observation Satellites </a:t>
            </a:r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Working </a:t>
            </a:r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Group on </a:t>
            </a:r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Capacity </a:t>
            </a:r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Building &amp; Data Democracy &amp; </a:t>
            </a:r>
            <a:endParaRPr lang="en-US" sz="1700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algn="ctr"/>
            <a:r>
              <a:rPr lang="en-US" sz="1700" smtClean="0">
                <a:solidFill>
                  <a:srgbClr val="000000"/>
                </a:solidFill>
                <a:latin typeface="Perpetua"/>
                <a:cs typeface="Perpetua"/>
              </a:rPr>
              <a:t>the</a:t>
            </a:r>
            <a:r>
              <a:rPr lang="en-US" sz="1700" dirty="0">
                <a:solidFill>
                  <a:srgbClr val="000000"/>
                </a:solidFill>
                <a:latin typeface="Perpetua"/>
                <a:cs typeface="Perpetua"/>
              </a:rPr>
              <a:t> </a:t>
            </a:r>
            <a:r>
              <a:rPr lang="en-US" sz="1700" smtClean="0">
                <a:solidFill>
                  <a:srgbClr val="000000"/>
                </a:solidFill>
                <a:latin typeface="Perpetua"/>
                <a:cs typeface="Perpetua"/>
              </a:rPr>
              <a:t>Regional </a:t>
            </a:r>
            <a:r>
              <a:rPr lang="en-US" sz="1700" dirty="0">
                <a:solidFill>
                  <a:srgbClr val="000000"/>
                </a:solidFill>
                <a:latin typeface="Perpetua"/>
                <a:cs typeface="Perpetua"/>
              </a:rPr>
              <a:t>Centre for Space Science and Technology </a:t>
            </a:r>
            <a:r>
              <a:rPr lang="en-US" sz="1700">
                <a:solidFill>
                  <a:srgbClr val="000000"/>
                </a:solidFill>
                <a:latin typeface="Perpetua"/>
                <a:cs typeface="Perpetua"/>
              </a:rPr>
              <a:t>Education </a:t>
            </a:r>
            <a:r>
              <a:rPr lang="en-US" sz="1700" smtClean="0">
                <a:solidFill>
                  <a:srgbClr val="000000"/>
                </a:solidFill>
                <a:latin typeface="Perpetua"/>
                <a:cs typeface="Perpetua"/>
              </a:rPr>
              <a:t>for</a:t>
            </a:r>
          </a:p>
          <a:p>
            <a:pPr algn="ctr"/>
            <a:r>
              <a:rPr lang="en-US" sz="1700" smtClean="0">
                <a:solidFill>
                  <a:srgbClr val="000000"/>
                </a:solidFill>
                <a:latin typeface="Perpetua"/>
                <a:cs typeface="Perpetua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Perpetua"/>
                <a:cs typeface="Perpetua"/>
              </a:rPr>
              <a:t>Latin America and the </a:t>
            </a:r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Caribbean (CRECTEALC)</a:t>
            </a:r>
          </a:p>
          <a:p>
            <a:pPr algn="ctr"/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certify </a:t>
            </a:r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that</a:t>
            </a:r>
          </a:p>
          <a:p>
            <a:pPr algn="ctr"/>
            <a:endParaRPr lang="en-US" sz="1700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algn="ctr"/>
            <a:r>
              <a:rPr lang="en-US" sz="3500" dirty="0">
                <a:latin typeface="Apple Chancery"/>
                <a:cs typeface="Apple Chancery"/>
              </a:rPr>
              <a:t>Pascal Fetra </a:t>
            </a:r>
            <a:r>
              <a:rPr lang="en-US" sz="3500" dirty="0" smtClean="0">
                <a:latin typeface="Apple Chancery"/>
                <a:cs typeface="Apple Chancery"/>
              </a:rPr>
              <a:t>Rakotomandrindra</a:t>
            </a:r>
          </a:p>
          <a:p>
            <a:pPr algn="ctr"/>
            <a:endParaRPr lang="en-US" sz="1000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algn="ctr"/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successfully completed the</a:t>
            </a:r>
          </a:p>
          <a:p>
            <a:pPr algn="ctr"/>
            <a:endParaRPr lang="en-US" sz="1000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algn="ctr"/>
            <a:r>
              <a:rPr lang="en-US" sz="3000" dirty="0" smtClean="0">
                <a:solidFill>
                  <a:srgbClr val="000000"/>
                </a:solidFill>
                <a:latin typeface="Perpetua"/>
                <a:cs typeface="Perpetua"/>
              </a:rPr>
              <a:t>Higher Resolution SRTM Data &amp; Flood Modelling Workshop</a:t>
            </a:r>
          </a:p>
          <a:p>
            <a:pPr algn="ctr"/>
            <a:endParaRPr lang="en-US" sz="1000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algn="ctr"/>
            <a:r>
              <a:rPr lang="en-US" sz="1700" dirty="0" smtClean="0">
                <a:solidFill>
                  <a:srgbClr val="000000"/>
                </a:solidFill>
                <a:latin typeface="Perpetua"/>
                <a:cs typeface="Perpetua"/>
              </a:rPr>
              <a:t>including introductory training on the TerraHIDRO &amp; CREST flood modelling tools at</a:t>
            </a:r>
          </a:p>
          <a:p>
            <a:pPr algn="ctr"/>
            <a:endParaRPr lang="en-US" sz="1700" dirty="0" smtClean="0">
              <a:solidFill>
                <a:srgbClr val="000000"/>
              </a:solidFill>
              <a:latin typeface="Perpetua"/>
              <a:cs typeface="Perpetua"/>
            </a:endParaRPr>
          </a:p>
          <a:p>
            <a:pPr algn="ctr"/>
            <a:r>
              <a:rPr lang="en-US" sz="1700" dirty="0" err="1">
                <a:solidFill>
                  <a:srgbClr val="000000"/>
                </a:solidFill>
                <a:latin typeface="Perpetua"/>
                <a:cs typeface="Perpetua"/>
              </a:rPr>
              <a:t>Tonantzintla</a:t>
            </a:r>
            <a:r>
              <a:rPr lang="en-US" sz="1700" dirty="0">
                <a:solidFill>
                  <a:srgbClr val="000000"/>
                </a:solidFill>
                <a:latin typeface="Perpetua"/>
                <a:cs typeface="Perpetua"/>
              </a:rPr>
              <a:t> and Puebla, Mexico</a:t>
            </a:r>
          </a:p>
          <a:p>
            <a:pPr algn="ctr"/>
            <a:r>
              <a:rPr lang="en-US" sz="1700" dirty="0">
                <a:solidFill>
                  <a:srgbClr val="000000"/>
                </a:solidFill>
                <a:latin typeface="Perpetua"/>
                <a:cs typeface="Perpetua"/>
              </a:rPr>
              <a:t>25 – 29 May 2015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Perpetua"/>
              <a:cs typeface="Perpetua"/>
            </a:endParaRPr>
          </a:p>
          <a:p>
            <a:pPr algn="ctr"/>
            <a:endParaRPr lang="en-US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Perpetua"/>
              <a:cs typeface="Perpetua"/>
            </a:endParaRPr>
          </a:p>
        </p:txBody>
      </p:sp>
      <p:pic>
        <p:nvPicPr>
          <p:cNvPr id="9" name="Picture 8" descr="01-CEOS-d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301293"/>
            <a:ext cx="1650999" cy="8770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8300" y="6294793"/>
            <a:ext cx="49149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  <a:latin typeface="Perpetua"/>
                <a:cs typeface="Perpetua"/>
              </a:rPr>
              <a:t>_________________________________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  <a:latin typeface="Perpetua"/>
                <a:cs typeface="Perpetua"/>
              </a:rPr>
              <a:t> 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Perpetua"/>
                <a:cs typeface="Perpetua"/>
              </a:rPr>
              <a:t>Eric Wood, WGCapD Chair</a:t>
            </a:r>
          </a:p>
          <a:p>
            <a:r>
              <a:rPr lang="en-US" sz="1500" dirty="0" smtClean="0">
                <a:solidFill>
                  <a:srgbClr val="000000"/>
                </a:solidFill>
                <a:latin typeface="Perpetua"/>
                <a:cs typeface="Perpetua"/>
              </a:rPr>
              <a:t>Physical Scientist, United States Geological Survey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1366" y="6290386"/>
            <a:ext cx="381583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  <a:latin typeface="Perpetua"/>
                <a:cs typeface="Perpetua"/>
              </a:rPr>
              <a:t>_________________________________</a:t>
            </a:r>
          </a:p>
          <a:p>
            <a:r>
              <a:rPr lang="en-US" sz="1500" dirty="0">
                <a:solidFill>
                  <a:srgbClr val="000000"/>
                </a:solidFill>
                <a:latin typeface="Perpetua"/>
                <a:cs typeface="Perpetua"/>
              </a:rPr>
              <a:t>Dr. Sergio Camacho Lara, </a:t>
            </a:r>
            <a:r>
              <a:rPr lang="en-US" sz="1500" dirty="0" err="1">
                <a:solidFill>
                  <a:srgbClr val="000000"/>
                </a:solidFill>
                <a:latin typeface="Perpetua"/>
                <a:cs typeface="Perpetua"/>
              </a:rPr>
              <a:t>Secretario</a:t>
            </a:r>
            <a:r>
              <a:rPr lang="en-US" sz="1500" dirty="0">
                <a:solidFill>
                  <a:srgbClr val="000000"/>
                </a:solidFill>
                <a:latin typeface="Perpetua"/>
                <a:cs typeface="Perpetua"/>
              </a:rPr>
              <a:t> General, CRECTEALC</a:t>
            </a:r>
            <a:endParaRPr lang="en-US" sz="1500" dirty="0" smtClean="0">
              <a:solidFill>
                <a:srgbClr val="000000"/>
              </a:solidFill>
              <a:latin typeface="Perpetua"/>
              <a:cs typeface="Perpetu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65300" y="3746500"/>
            <a:ext cx="61087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02-SANS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01" y="101600"/>
            <a:ext cx="2270200" cy="111760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174633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99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SSAI (NASA)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Keith</dc:creator>
  <cp:lastModifiedBy>Kim Holloway</cp:lastModifiedBy>
  <cp:revision>15</cp:revision>
  <dcterms:created xsi:type="dcterms:W3CDTF">2015-03-18T18:13:24Z</dcterms:created>
  <dcterms:modified xsi:type="dcterms:W3CDTF">2015-05-13T13:36:25Z</dcterms:modified>
</cp:coreProperties>
</file>