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58" r:id="rId5"/>
    <p:sldId id="259" r:id="rId6"/>
    <p:sldId id="257" r:id="rId7"/>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p:restoredTop sz="96327"/>
  </p:normalViewPr>
  <p:slideViewPr>
    <p:cSldViewPr snapToGrid="0">
      <p:cViewPr varScale="1">
        <p:scale>
          <a:sx n="124" d="100"/>
          <a:sy n="124" d="100"/>
        </p:scale>
        <p:origin x="5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34E9-909A-43CB-3B56-19021F61438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A717D055-672D-3B50-1436-A4778D3431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B8635E44-C1BD-B429-3A6C-C90B801DF4B9}"/>
              </a:ext>
            </a:extLst>
          </p:cNvPr>
          <p:cNvSpPr>
            <a:spLocks noGrp="1"/>
          </p:cNvSpPr>
          <p:nvPr>
            <p:ph type="dt" sz="half" idx="10"/>
          </p:nvPr>
        </p:nvSpPr>
        <p:spPr/>
        <p:txBody>
          <a:bodyPr/>
          <a:lstStyle/>
          <a:p>
            <a:fld id="{4F2A5915-BA73-3C45-8D20-1082BE3FAA78}" type="datetimeFigureOut">
              <a:rPr lang="en-IT" smtClean="0"/>
              <a:t>10/18/23</a:t>
            </a:fld>
            <a:endParaRPr lang="en-IT"/>
          </a:p>
        </p:txBody>
      </p:sp>
      <p:sp>
        <p:nvSpPr>
          <p:cNvPr id="5" name="Footer Placeholder 4">
            <a:extLst>
              <a:ext uri="{FF2B5EF4-FFF2-40B4-BE49-F238E27FC236}">
                <a16:creationId xmlns:a16="http://schemas.microsoft.com/office/drawing/2014/main" id="{2EEE700D-2AD3-F8DD-F51C-198DAC033D0B}"/>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8F1A732F-1E31-BDD4-C149-0E69187ABCAB}"/>
              </a:ext>
            </a:extLst>
          </p:cNvPr>
          <p:cNvSpPr>
            <a:spLocks noGrp="1"/>
          </p:cNvSpPr>
          <p:nvPr>
            <p:ph type="sldNum" sz="quarter" idx="12"/>
          </p:nvPr>
        </p:nvSpPr>
        <p:spPr/>
        <p:txBody>
          <a:bodyPr/>
          <a:lstStyle/>
          <a:p>
            <a:fld id="{48A5F8E8-577F-584F-916E-15964EAD421E}" type="slidenum">
              <a:rPr lang="en-IT" smtClean="0"/>
              <a:t>‹#›</a:t>
            </a:fld>
            <a:endParaRPr lang="en-IT"/>
          </a:p>
        </p:txBody>
      </p:sp>
    </p:spTree>
    <p:extLst>
      <p:ext uri="{BB962C8B-B14F-4D97-AF65-F5344CB8AC3E}">
        <p14:creationId xmlns:p14="http://schemas.microsoft.com/office/powerpoint/2010/main" val="398373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3CC3-58FF-F0F5-A22A-6A7DCF63566D}"/>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F1A99556-885E-E115-7C6E-F821DC6C60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02F3873-E7F1-59A7-BDDE-3A7094A4E9CC}"/>
              </a:ext>
            </a:extLst>
          </p:cNvPr>
          <p:cNvSpPr>
            <a:spLocks noGrp="1"/>
          </p:cNvSpPr>
          <p:nvPr>
            <p:ph type="dt" sz="half" idx="10"/>
          </p:nvPr>
        </p:nvSpPr>
        <p:spPr/>
        <p:txBody>
          <a:bodyPr/>
          <a:lstStyle/>
          <a:p>
            <a:fld id="{4F2A5915-BA73-3C45-8D20-1082BE3FAA78}" type="datetimeFigureOut">
              <a:rPr lang="en-IT" smtClean="0"/>
              <a:t>10/18/23</a:t>
            </a:fld>
            <a:endParaRPr lang="en-IT"/>
          </a:p>
        </p:txBody>
      </p:sp>
      <p:sp>
        <p:nvSpPr>
          <p:cNvPr id="5" name="Footer Placeholder 4">
            <a:extLst>
              <a:ext uri="{FF2B5EF4-FFF2-40B4-BE49-F238E27FC236}">
                <a16:creationId xmlns:a16="http://schemas.microsoft.com/office/drawing/2014/main" id="{5329F3BA-CB1A-B44A-69F2-2E8F2E2DEBBA}"/>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9CBB7D4A-D6D7-D85F-5404-F3E6952EAE42}"/>
              </a:ext>
            </a:extLst>
          </p:cNvPr>
          <p:cNvSpPr>
            <a:spLocks noGrp="1"/>
          </p:cNvSpPr>
          <p:nvPr>
            <p:ph type="sldNum" sz="quarter" idx="12"/>
          </p:nvPr>
        </p:nvSpPr>
        <p:spPr/>
        <p:txBody>
          <a:bodyPr/>
          <a:lstStyle/>
          <a:p>
            <a:fld id="{48A5F8E8-577F-584F-916E-15964EAD421E}" type="slidenum">
              <a:rPr lang="en-IT" smtClean="0"/>
              <a:t>‹#›</a:t>
            </a:fld>
            <a:endParaRPr lang="en-IT"/>
          </a:p>
        </p:txBody>
      </p:sp>
    </p:spTree>
    <p:extLst>
      <p:ext uri="{BB962C8B-B14F-4D97-AF65-F5344CB8AC3E}">
        <p14:creationId xmlns:p14="http://schemas.microsoft.com/office/powerpoint/2010/main" val="89595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5DD3A3-5F18-1D43-E015-AA7FA243811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A4F88B1F-6BBA-2217-3730-E2FBE76A3DA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871B5920-C361-6F92-9C41-9CA4203690FB}"/>
              </a:ext>
            </a:extLst>
          </p:cNvPr>
          <p:cNvSpPr>
            <a:spLocks noGrp="1"/>
          </p:cNvSpPr>
          <p:nvPr>
            <p:ph type="dt" sz="half" idx="10"/>
          </p:nvPr>
        </p:nvSpPr>
        <p:spPr/>
        <p:txBody>
          <a:bodyPr/>
          <a:lstStyle/>
          <a:p>
            <a:fld id="{4F2A5915-BA73-3C45-8D20-1082BE3FAA78}" type="datetimeFigureOut">
              <a:rPr lang="en-IT" smtClean="0"/>
              <a:t>10/18/23</a:t>
            </a:fld>
            <a:endParaRPr lang="en-IT"/>
          </a:p>
        </p:txBody>
      </p:sp>
      <p:sp>
        <p:nvSpPr>
          <p:cNvPr id="5" name="Footer Placeholder 4">
            <a:extLst>
              <a:ext uri="{FF2B5EF4-FFF2-40B4-BE49-F238E27FC236}">
                <a16:creationId xmlns:a16="http://schemas.microsoft.com/office/drawing/2014/main" id="{406DA619-DF9A-C424-CCF3-0A6236AD71D3}"/>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81E0E9F0-1473-8C61-65A4-27A5F05AB751}"/>
              </a:ext>
            </a:extLst>
          </p:cNvPr>
          <p:cNvSpPr>
            <a:spLocks noGrp="1"/>
          </p:cNvSpPr>
          <p:nvPr>
            <p:ph type="sldNum" sz="quarter" idx="12"/>
          </p:nvPr>
        </p:nvSpPr>
        <p:spPr/>
        <p:txBody>
          <a:bodyPr/>
          <a:lstStyle/>
          <a:p>
            <a:fld id="{48A5F8E8-577F-584F-916E-15964EAD421E}" type="slidenum">
              <a:rPr lang="en-IT" smtClean="0"/>
              <a:t>‹#›</a:t>
            </a:fld>
            <a:endParaRPr lang="en-IT"/>
          </a:p>
        </p:txBody>
      </p:sp>
    </p:spTree>
    <p:extLst>
      <p:ext uri="{BB962C8B-B14F-4D97-AF65-F5344CB8AC3E}">
        <p14:creationId xmlns:p14="http://schemas.microsoft.com/office/powerpoint/2010/main" val="266463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AFABF-772D-F073-5D82-99ED13DFEB45}"/>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9511DA8D-CB53-021E-4435-E96B8D7A4CE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63FCE66-BAAA-16A6-2ACB-273AA807060F}"/>
              </a:ext>
            </a:extLst>
          </p:cNvPr>
          <p:cNvSpPr>
            <a:spLocks noGrp="1"/>
          </p:cNvSpPr>
          <p:nvPr>
            <p:ph type="dt" sz="half" idx="10"/>
          </p:nvPr>
        </p:nvSpPr>
        <p:spPr/>
        <p:txBody>
          <a:bodyPr/>
          <a:lstStyle/>
          <a:p>
            <a:fld id="{4F2A5915-BA73-3C45-8D20-1082BE3FAA78}" type="datetimeFigureOut">
              <a:rPr lang="en-IT" smtClean="0"/>
              <a:t>10/18/23</a:t>
            </a:fld>
            <a:endParaRPr lang="en-IT"/>
          </a:p>
        </p:txBody>
      </p:sp>
      <p:sp>
        <p:nvSpPr>
          <p:cNvPr id="5" name="Footer Placeholder 4">
            <a:extLst>
              <a:ext uri="{FF2B5EF4-FFF2-40B4-BE49-F238E27FC236}">
                <a16:creationId xmlns:a16="http://schemas.microsoft.com/office/drawing/2014/main" id="{A216A211-A165-D5F8-0C5C-72623FC503F0}"/>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656F9F0-2E0F-22D6-608E-9565343B5075}"/>
              </a:ext>
            </a:extLst>
          </p:cNvPr>
          <p:cNvSpPr>
            <a:spLocks noGrp="1"/>
          </p:cNvSpPr>
          <p:nvPr>
            <p:ph type="sldNum" sz="quarter" idx="12"/>
          </p:nvPr>
        </p:nvSpPr>
        <p:spPr/>
        <p:txBody>
          <a:bodyPr/>
          <a:lstStyle/>
          <a:p>
            <a:fld id="{48A5F8E8-577F-584F-916E-15964EAD421E}" type="slidenum">
              <a:rPr lang="en-IT" smtClean="0"/>
              <a:t>‹#›</a:t>
            </a:fld>
            <a:endParaRPr lang="en-IT"/>
          </a:p>
        </p:txBody>
      </p:sp>
    </p:spTree>
    <p:extLst>
      <p:ext uri="{BB962C8B-B14F-4D97-AF65-F5344CB8AC3E}">
        <p14:creationId xmlns:p14="http://schemas.microsoft.com/office/powerpoint/2010/main" val="36419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CB7B-ABB4-2D71-1D46-0347133CA0A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41521DB2-3F6B-1C75-FC26-05D4449F7A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4ECD0F0-55AC-292A-4E82-F20D0223D517}"/>
              </a:ext>
            </a:extLst>
          </p:cNvPr>
          <p:cNvSpPr>
            <a:spLocks noGrp="1"/>
          </p:cNvSpPr>
          <p:nvPr>
            <p:ph type="dt" sz="half" idx="10"/>
          </p:nvPr>
        </p:nvSpPr>
        <p:spPr/>
        <p:txBody>
          <a:bodyPr/>
          <a:lstStyle/>
          <a:p>
            <a:fld id="{4F2A5915-BA73-3C45-8D20-1082BE3FAA78}" type="datetimeFigureOut">
              <a:rPr lang="en-IT" smtClean="0"/>
              <a:t>10/18/23</a:t>
            </a:fld>
            <a:endParaRPr lang="en-IT"/>
          </a:p>
        </p:txBody>
      </p:sp>
      <p:sp>
        <p:nvSpPr>
          <p:cNvPr id="5" name="Footer Placeholder 4">
            <a:extLst>
              <a:ext uri="{FF2B5EF4-FFF2-40B4-BE49-F238E27FC236}">
                <a16:creationId xmlns:a16="http://schemas.microsoft.com/office/drawing/2014/main" id="{1F0A3DB9-ED3F-0A54-3D16-547D4E53701F}"/>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37C2E078-BDA5-EB96-1E76-57DE1296CEB8}"/>
              </a:ext>
            </a:extLst>
          </p:cNvPr>
          <p:cNvSpPr>
            <a:spLocks noGrp="1"/>
          </p:cNvSpPr>
          <p:nvPr>
            <p:ph type="sldNum" sz="quarter" idx="12"/>
          </p:nvPr>
        </p:nvSpPr>
        <p:spPr/>
        <p:txBody>
          <a:bodyPr/>
          <a:lstStyle/>
          <a:p>
            <a:fld id="{48A5F8E8-577F-584F-916E-15964EAD421E}" type="slidenum">
              <a:rPr lang="en-IT" smtClean="0"/>
              <a:t>‹#›</a:t>
            </a:fld>
            <a:endParaRPr lang="en-IT"/>
          </a:p>
        </p:txBody>
      </p:sp>
    </p:spTree>
    <p:extLst>
      <p:ext uri="{BB962C8B-B14F-4D97-AF65-F5344CB8AC3E}">
        <p14:creationId xmlns:p14="http://schemas.microsoft.com/office/powerpoint/2010/main" val="3519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EBAD-D945-A34D-BFC0-C9028D086922}"/>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3954C742-A9E6-6F34-B300-4073F0E8EE7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309CA1BC-8339-F3F3-9341-E31524723D6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154046A2-F4C9-3CF4-DA85-F740F07B3425}"/>
              </a:ext>
            </a:extLst>
          </p:cNvPr>
          <p:cNvSpPr>
            <a:spLocks noGrp="1"/>
          </p:cNvSpPr>
          <p:nvPr>
            <p:ph type="dt" sz="half" idx="10"/>
          </p:nvPr>
        </p:nvSpPr>
        <p:spPr/>
        <p:txBody>
          <a:bodyPr/>
          <a:lstStyle/>
          <a:p>
            <a:fld id="{4F2A5915-BA73-3C45-8D20-1082BE3FAA78}" type="datetimeFigureOut">
              <a:rPr lang="en-IT" smtClean="0"/>
              <a:t>10/18/23</a:t>
            </a:fld>
            <a:endParaRPr lang="en-IT"/>
          </a:p>
        </p:txBody>
      </p:sp>
      <p:sp>
        <p:nvSpPr>
          <p:cNvPr id="6" name="Footer Placeholder 5">
            <a:extLst>
              <a:ext uri="{FF2B5EF4-FFF2-40B4-BE49-F238E27FC236}">
                <a16:creationId xmlns:a16="http://schemas.microsoft.com/office/drawing/2014/main" id="{FA18B92A-2A18-B7B4-D28A-0D139FEE281B}"/>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6FCC10BD-39F2-9034-F511-568C3C30544D}"/>
              </a:ext>
            </a:extLst>
          </p:cNvPr>
          <p:cNvSpPr>
            <a:spLocks noGrp="1"/>
          </p:cNvSpPr>
          <p:nvPr>
            <p:ph type="sldNum" sz="quarter" idx="12"/>
          </p:nvPr>
        </p:nvSpPr>
        <p:spPr/>
        <p:txBody>
          <a:bodyPr/>
          <a:lstStyle/>
          <a:p>
            <a:fld id="{48A5F8E8-577F-584F-916E-15964EAD421E}" type="slidenum">
              <a:rPr lang="en-IT" smtClean="0"/>
              <a:t>‹#›</a:t>
            </a:fld>
            <a:endParaRPr lang="en-IT"/>
          </a:p>
        </p:txBody>
      </p:sp>
    </p:spTree>
    <p:extLst>
      <p:ext uri="{BB962C8B-B14F-4D97-AF65-F5344CB8AC3E}">
        <p14:creationId xmlns:p14="http://schemas.microsoft.com/office/powerpoint/2010/main" val="364777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A8F7-6E9D-F9E0-F3D8-34D09F337493}"/>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C89DAC09-E1BB-94A9-6D40-BD327DF953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1766B4-EF92-3477-3E2B-27AE2B2539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6E66F318-F68A-4C3B-1F55-DBB4CEFBB7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B884E76-95EC-6C21-9EB7-12E78443DD6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5D557671-C991-F0A4-C37E-D22440A1F509}"/>
              </a:ext>
            </a:extLst>
          </p:cNvPr>
          <p:cNvSpPr>
            <a:spLocks noGrp="1"/>
          </p:cNvSpPr>
          <p:nvPr>
            <p:ph type="dt" sz="half" idx="10"/>
          </p:nvPr>
        </p:nvSpPr>
        <p:spPr/>
        <p:txBody>
          <a:bodyPr/>
          <a:lstStyle/>
          <a:p>
            <a:fld id="{4F2A5915-BA73-3C45-8D20-1082BE3FAA78}" type="datetimeFigureOut">
              <a:rPr lang="en-IT" smtClean="0"/>
              <a:t>10/18/23</a:t>
            </a:fld>
            <a:endParaRPr lang="en-IT"/>
          </a:p>
        </p:txBody>
      </p:sp>
      <p:sp>
        <p:nvSpPr>
          <p:cNvPr id="8" name="Footer Placeholder 7">
            <a:extLst>
              <a:ext uri="{FF2B5EF4-FFF2-40B4-BE49-F238E27FC236}">
                <a16:creationId xmlns:a16="http://schemas.microsoft.com/office/drawing/2014/main" id="{06C2723D-A5CB-6223-3905-BA62B5F2C830}"/>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5B3D11F3-2838-F739-63D9-F81190A5C2ED}"/>
              </a:ext>
            </a:extLst>
          </p:cNvPr>
          <p:cNvSpPr>
            <a:spLocks noGrp="1"/>
          </p:cNvSpPr>
          <p:nvPr>
            <p:ph type="sldNum" sz="quarter" idx="12"/>
          </p:nvPr>
        </p:nvSpPr>
        <p:spPr/>
        <p:txBody>
          <a:bodyPr/>
          <a:lstStyle/>
          <a:p>
            <a:fld id="{48A5F8E8-577F-584F-916E-15964EAD421E}" type="slidenum">
              <a:rPr lang="en-IT" smtClean="0"/>
              <a:t>‹#›</a:t>
            </a:fld>
            <a:endParaRPr lang="en-IT"/>
          </a:p>
        </p:txBody>
      </p:sp>
    </p:spTree>
    <p:extLst>
      <p:ext uri="{BB962C8B-B14F-4D97-AF65-F5344CB8AC3E}">
        <p14:creationId xmlns:p14="http://schemas.microsoft.com/office/powerpoint/2010/main" val="202116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E74D1-49EB-7F3F-8896-2ED6E528C6C0}"/>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BF9B2D94-6C62-80B7-5A32-98E821FBE844}"/>
              </a:ext>
            </a:extLst>
          </p:cNvPr>
          <p:cNvSpPr>
            <a:spLocks noGrp="1"/>
          </p:cNvSpPr>
          <p:nvPr>
            <p:ph type="dt" sz="half" idx="10"/>
          </p:nvPr>
        </p:nvSpPr>
        <p:spPr/>
        <p:txBody>
          <a:bodyPr/>
          <a:lstStyle/>
          <a:p>
            <a:fld id="{4F2A5915-BA73-3C45-8D20-1082BE3FAA78}" type="datetimeFigureOut">
              <a:rPr lang="en-IT" smtClean="0"/>
              <a:t>10/18/23</a:t>
            </a:fld>
            <a:endParaRPr lang="en-IT"/>
          </a:p>
        </p:txBody>
      </p:sp>
      <p:sp>
        <p:nvSpPr>
          <p:cNvPr id="4" name="Footer Placeholder 3">
            <a:extLst>
              <a:ext uri="{FF2B5EF4-FFF2-40B4-BE49-F238E27FC236}">
                <a16:creationId xmlns:a16="http://schemas.microsoft.com/office/drawing/2014/main" id="{CA908DC2-B60B-9F30-69DC-EFA56E9A679F}"/>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7137EE11-CA15-57EE-9DBB-C975D80EB8DA}"/>
              </a:ext>
            </a:extLst>
          </p:cNvPr>
          <p:cNvSpPr>
            <a:spLocks noGrp="1"/>
          </p:cNvSpPr>
          <p:nvPr>
            <p:ph type="sldNum" sz="quarter" idx="12"/>
          </p:nvPr>
        </p:nvSpPr>
        <p:spPr/>
        <p:txBody>
          <a:bodyPr/>
          <a:lstStyle/>
          <a:p>
            <a:fld id="{48A5F8E8-577F-584F-916E-15964EAD421E}" type="slidenum">
              <a:rPr lang="en-IT" smtClean="0"/>
              <a:t>‹#›</a:t>
            </a:fld>
            <a:endParaRPr lang="en-IT"/>
          </a:p>
        </p:txBody>
      </p:sp>
    </p:spTree>
    <p:extLst>
      <p:ext uri="{BB962C8B-B14F-4D97-AF65-F5344CB8AC3E}">
        <p14:creationId xmlns:p14="http://schemas.microsoft.com/office/powerpoint/2010/main" val="246505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97687A-5227-A945-60A6-A1E63AC99ECA}"/>
              </a:ext>
            </a:extLst>
          </p:cNvPr>
          <p:cNvSpPr>
            <a:spLocks noGrp="1"/>
          </p:cNvSpPr>
          <p:nvPr>
            <p:ph type="dt" sz="half" idx="10"/>
          </p:nvPr>
        </p:nvSpPr>
        <p:spPr/>
        <p:txBody>
          <a:bodyPr/>
          <a:lstStyle/>
          <a:p>
            <a:fld id="{4F2A5915-BA73-3C45-8D20-1082BE3FAA78}" type="datetimeFigureOut">
              <a:rPr lang="en-IT" smtClean="0"/>
              <a:t>10/18/23</a:t>
            </a:fld>
            <a:endParaRPr lang="en-IT"/>
          </a:p>
        </p:txBody>
      </p:sp>
      <p:sp>
        <p:nvSpPr>
          <p:cNvPr id="3" name="Footer Placeholder 2">
            <a:extLst>
              <a:ext uri="{FF2B5EF4-FFF2-40B4-BE49-F238E27FC236}">
                <a16:creationId xmlns:a16="http://schemas.microsoft.com/office/drawing/2014/main" id="{02686EC4-2C8C-3990-EB97-6A55D93DED3A}"/>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85DFD870-EA50-D399-24D4-AAD1B1F0869D}"/>
              </a:ext>
            </a:extLst>
          </p:cNvPr>
          <p:cNvSpPr>
            <a:spLocks noGrp="1"/>
          </p:cNvSpPr>
          <p:nvPr>
            <p:ph type="sldNum" sz="quarter" idx="12"/>
          </p:nvPr>
        </p:nvSpPr>
        <p:spPr/>
        <p:txBody>
          <a:bodyPr/>
          <a:lstStyle/>
          <a:p>
            <a:fld id="{48A5F8E8-577F-584F-916E-15964EAD421E}" type="slidenum">
              <a:rPr lang="en-IT" smtClean="0"/>
              <a:t>‹#›</a:t>
            </a:fld>
            <a:endParaRPr lang="en-IT"/>
          </a:p>
        </p:txBody>
      </p:sp>
    </p:spTree>
    <p:extLst>
      <p:ext uri="{BB962C8B-B14F-4D97-AF65-F5344CB8AC3E}">
        <p14:creationId xmlns:p14="http://schemas.microsoft.com/office/powerpoint/2010/main" val="160821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C5CC-765F-58EA-B358-1A2FB22B6F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59A21917-C19D-1B2E-C055-61BEBCDE8B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E481770A-3E40-F409-934E-F0FF9A8CF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01A528-1F3B-2DAF-2EE7-0411163BD8AD}"/>
              </a:ext>
            </a:extLst>
          </p:cNvPr>
          <p:cNvSpPr>
            <a:spLocks noGrp="1"/>
          </p:cNvSpPr>
          <p:nvPr>
            <p:ph type="dt" sz="half" idx="10"/>
          </p:nvPr>
        </p:nvSpPr>
        <p:spPr/>
        <p:txBody>
          <a:bodyPr/>
          <a:lstStyle/>
          <a:p>
            <a:fld id="{4F2A5915-BA73-3C45-8D20-1082BE3FAA78}" type="datetimeFigureOut">
              <a:rPr lang="en-IT" smtClean="0"/>
              <a:t>10/18/23</a:t>
            </a:fld>
            <a:endParaRPr lang="en-IT"/>
          </a:p>
        </p:txBody>
      </p:sp>
      <p:sp>
        <p:nvSpPr>
          <p:cNvPr id="6" name="Footer Placeholder 5">
            <a:extLst>
              <a:ext uri="{FF2B5EF4-FFF2-40B4-BE49-F238E27FC236}">
                <a16:creationId xmlns:a16="http://schemas.microsoft.com/office/drawing/2014/main" id="{BEB14C80-72E4-B3AE-4EE1-787B0DD3FDD0}"/>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27F2BF7E-9DD2-592A-F963-3A7E781F830C}"/>
              </a:ext>
            </a:extLst>
          </p:cNvPr>
          <p:cNvSpPr>
            <a:spLocks noGrp="1"/>
          </p:cNvSpPr>
          <p:nvPr>
            <p:ph type="sldNum" sz="quarter" idx="12"/>
          </p:nvPr>
        </p:nvSpPr>
        <p:spPr/>
        <p:txBody>
          <a:bodyPr/>
          <a:lstStyle/>
          <a:p>
            <a:fld id="{48A5F8E8-577F-584F-916E-15964EAD421E}" type="slidenum">
              <a:rPr lang="en-IT" smtClean="0"/>
              <a:t>‹#›</a:t>
            </a:fld>
            <a:endParaRPr lang="en-IT"/>
          </a:p>
        </p:txBody>
      </p:sp>
    </p:spTree>
    <p:extLst>
      <p:ext uri="{BB962C8B-B14F-4D97-AF65-F5344CB8AC3E}">
        <p14:creationId xmlns:p14="http://schemas.microsoft.com/office/powerpoint/2010/main" val="362144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397A0-A2B3-FF5E-786F-215A0571E4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A9DDD69B-F6E2-32AD-B1C2-22A414A76A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BEBDBA98-19E2-F9BE-E37A-026DC954B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9A070C-52F7-6B93-05AD-F99ABBB23D63}"/>
              </a:ext>
            </a:extLst>
          </p:cNvPr>
          <p:cNvSpPr>
            <a:spLocks noGrp="1"/>
          </p:cNvSpPr>
          <p:nvPr>
            <p:ph type="dt" sz="half" idx="10"/>
          </p:nvPr>
        </p:nvSpPr>
        <p:spPr/>
        <p:txBody>
          <a:bodyPr/>
          <a:lstStyle/>
          <a:p>
            <a:fld id="{4F2A5915-BA73-3C45-8D20-1082BE3FAA78}" type="datetimeFigureOut">
              <a:rPr lang="en-IT" smtClean="0"/>
              <a:t>10/18/23</a:t>
            </a:fld>
            <a:endParaRPr lang="en-IT"/>
          </a:p>
        </p:txBody>
      </p:sp>
      <p:sp>
        <p:nvSpPr>
          <p:cNvPr id="6" name="Footer Placeholder 5">
            <a:extLst>
              <a:ext uri="{FF2B5EF4-FFF2-40B4-BE49-F238E27FC236}">
                <a16:creationId xmlns:a16="http://schemas.microsoft.com/office/drawing/2014/main" id="{82345223-D429-D8A4-2539-96231981BF17}"/>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5104C2C7-D4B2-18D3-86E5-B4C549FF9AE5}"/>
              </a:ext>
            </a:extLst>
          </p:cNvPr>
          <p:cNvSpPr>
            <a:spLocks noGrp="1"/>
          </p:cNvSpPr>
          <p:nvPr>
            <p:ph type="sldNum" sz="quarter" idx="12"/>
          </p:nvPr>
        </p:nvSpPr>
        <p:spPr/>
        <p:txBody>
          <a:bodyPr/>
          <a:lstStyle/>
          <a:p>
            <a:fld id="{48A5F8E8-577F-584F-916E-15964EAD421E}" type="slidenum">
              <a:rPr lang="en-IT" smtClean="0"/>
              <a:t>‹#›</a:t>
            </a:fld>
            <a:endParaRPr lang="en-IT"/>
          </a:p>
        </p:txBody>
      </p:sp>
    </p:spTree>
    <p:extLst>
      <p:ext uri="{BB962C8B-B14F-4D97-AF65-F5344CB8AC3E}">
        <p14:creationId xmlns:p14="http://schemas.microsoft.com/office/powerpoint/2010/main" val="349971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E3C1D4-5041-BD56-3B59-BC8A325B46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1B1370A3-6C95-8BE4-2A1B-191765EA67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D7BE1495-F90A-4C8F-F7AC-CB9DD5920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A5915-BA73-3C45-8D20-1082BE3FAA78}" type="datetimeFigureOut">
              <a:rPr lang="en-IT" smtClean="0"/>
              <a:t>10/18/23</a:t>
            </a:fld>
            <a:endParaRPr lang="en-IT"/>
          </a:p>
        </p:txBody>
      </p:sp>
      <p:sp>
        <p:nvSpPr>
          <p:cNvPr id="5" name="Footer Placeholder 4">
            <a:extLst>
              <a:ext uri="{FF2B5EF4-FFF2-40B4-BE49-F238E27FC236}">
                <a16:creationId xmlns:a16="http://schemas.microsoft.com/office/drawing/2014/main" id="{5D26E9BF-877D-6AAE-7C91-8AD4B1156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0BD42463-6EC9-15B0-0E55-F5562DF3D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5F8E8-577F-584F-916E-15964EAD421E}" type="slidenum">
              <a:rPr lang="en-IT" smtClean="0"/>
              <a:t>‹#›</a:t>
            </a:fld>
            <a:endParaRPr lang="en-IT"/>
          </a:p>
        </p:txBody>
      </p:sp>
    </p:spTree>
    <p:extLst>
      <p:ext uri="{BB962C8B-B14F-4D97-AF65-F5344CB8AC3E}">
        <p14:creationId xmlns:p14="http://schemas.microsoft.com/office/powerpoint/2010/main" val="15554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21571B6-D2E7-57F0-F750-263B4A85A92F}"/>
              </a:ext>
            </a:extLst>
          </p:cNvPr>
          <p:cNvGraphicFramePr>
            <a:graphicFrameLocks noGrp="1"/>
          </p:cNvGraphicFramePr>
          <p:nvPr>
            <p:ph idx="1"/>
            <p:extLst>
              <p:ext uri="{D42A27DB-BD31-4B8C-83A1-F6EECF244321}">
                <p14:modId xmlns:p14="http://schemas.microsoft.com/office/powerpoint/2010/main" val="1964672509"/>
              </p:ext>
            </p:extLst>
          </p:nvPr>
        </p:nvGraphicFramePr>
        <p:xfrm>
          <a:off x="0" y="0"/>
          <a:ext cx="12192000" cy="6855648"/>
        </p:xfrm>
        <a:graphic>
          <a:graphicData uri="http://schemas.openxmlformats.org/drawingml/2006/table">
            <a:tbl>
              <a:tblPr/>
              <a:tblGrid>
                <a:gridCol w="2309716">
                  <a:extLst>
                    <a:ext uri="{9D8B030D-6E8A-4147-A177-3AD203B41FA5}">
                      <a16:colId xmlns:a16="http://schemas.microsoft.com/office/drawing/2014/main" val="3415792565"/>
                    </a:ext>
                  </a:extLst>
                </a:gridCol>
                <a:gridCol w="9882284">
                  <a:extLst>
                    <a:ext uri="{9D8B030D-6E8A-4147-A177-3AD203B41FA5}">
                      <a16:colId xmlns:a16="http://schemas.microsoft.com/office/drawing/2014/main" val="191847765"/>
                    </a:ext>
                  </a:extLst>
                </a:gridCol>
              </a:tblGrid>
              <a:tr h="1710184">
                <a:tc>
                  <a:txBody>
                    <a:bodyPr/>
                    <a:lstStyle/>
                    <a:p>
                      <a:pPr algn="l" fontAlgn="t"/>
                      <a:r>
                        <a:rPr lang="en-GB" sz="1800" b="1" i="0" u="none" strike="noStrike" dirty="0">
                          <a:solidFill>
                            <a:srgbClr val="000000"/>
                          </a:solidFill>
                          <a:effectLst/>
                          <a:latin typeface="Calibri" panose="020F0502020204030204" pitchFamily="34" charset="0"/>
                        </a:rPr>
                        <a:t>Stake-1</a:t>
                      </a:r>
                    </a:p>
                  </a:txBody>
                  <a:tcPr marL="6785" marR="6785" marT="6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alpha val="24091"/>
                      </a:srgbClr>
                    </a:solidFill>
                  </a:tcPr>
                </a:tc>
                <a:tc>
                  <a:txBody>
                    <a:bodyPr/>
                    <a:lstStyle/>
                    <a:p>
                      <a:pPr algn="l" fontAlgn="t"/>
                      <a:r>
                        <a:rPr lang="en-GB" sz="1800" b="0" i="0" u="none" strike="noStrike" dirty="0">
                          <a:solidFill>
                            <a:srgbClr val="000000"/>
                          </a:solidFill>
                          <a:effectLst/>
                          <a:latin typeface="Calibri" panose="020F0502020204030204" pitchFamily="34" charset="0"/>
                        </a:rPr>
                        <a:t>Link the atmospheric GHG measurement and modelling communities and stakeholders in the national inventory and policy communities (through UNFCCC/SBSTA), to </a:t>
                      </a:r>
                      <a:r>
                        <a:rPr lang="en-GB" sz="1800" b="1" i="0" u="none" strike="noStrike" dirty="0">
                          <a:solidFill>
                            <a:srgbClr val="000000"/>
                          </a:solidFill>
                          <a:effectLst/>
                          <a:latin typeface="Calibri" panose="020F0502020204030204" pitchFamily="34" charset="0"/>
                        </a:rPr>
                        <a:t>refine requirements</a:t>
                      </a:r>
                      <a:r>
                        <a:rPr lang="en-GB" sz="1800" b="0" i="0" u="none" strike="noStrike" dirty="0">
                          <a:solidFill>
                            <a:srgbClr val="000000"/>
                          </a:solidFill>
                          <a:effectLst/>
                          <a:latin typeface="Calibri" panose="020F0502020204030204" pitchFamily="34" charset="0"/>
                        </a:rPr>
                        <a:t>. GHG Whitepaper adopts the GCOS (2016) accuracy, resolution and coverage requirements as the baseline requirements for the space-based elements of CO2/CH4 management system. However, these requirements predated the Paris Agreement. Further analysis of these requirements is needed to address this new focus. </a:t>
                      </a:r>
                    </a:p>
                  </a:txBody>
                  <a:tcPr marL="6785" marR="6785" marT="6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687565"/>
                  </a:ext>
                </a:extLst>
              </a:tr>
              <a:tr h="2929675">
                <a:tc>
                  <a:txBody>
                    <a:bodyPr/>
                    <a:lstStyle/>
                    <a:p>
                      <a:pPr algn="l" fontAlgn="t"/>
                      <a:r>
                        <a:rPr lang="en-GB" sz="1800" b="1" i="0" u="none" strike="noStrike" dirty="0">
                          <a:solidFill>
                            <a:srgbClr val="000000"/>
                          </a:solidFill>
                          <a:effectLst/>
                          <a:latin typeface="Calibri" panose="020F0502020204030204" pitchFamily="34" charset="0"/>
                        </a:rPr>
                        <a:t>Stake-2</a:t>
                      </a:r>
                    </a:p>
                  </a:txBody>
                  <a:tcPr marL="6785" marR="6785" marT="6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alpha val="24091"/>
                      </a:srgbClr>
                    </a:solidFill>
                  </a:tcPr>
                </a:tc>
                <a:tc>
                  <a:txBody>
                    <a:bodyPr/>
                    <a:lstStyle/>
                    <a:p>
                      <a:pPr algn="l" fontAlgn="t"/>
                      <a:r>
                        <a:rPr lang="en-GB" sz="1800" b="0" i="0" u="none" strike="noStrike" dirty="0">
                          <a:solidFill>
                            <a:srgbClr val="000000"/>
                          </a:solidFill>
                          <a:effectLst/>
                          <a:latin typeface="Calibri" panose="020F0502020204030204" pitchFamily="34" charset="0"/>
                        </a:rPr>
                        <a:t>In close cooperation with the </a:t>
                      </a:r>
                      <a:r>
                        <a:rPr lang="en-GB" sz="1800" b="0" i="0" u="none" strike="noStrike" dirty="0" err="1">
                          <a:solidFill>
                            <a:srgbClr val="000000"/>
                          </a:solidFill>
                          <a:effectLst/>
                          <a:latin typeface="Calibri" panose="020F0502020204030204" pitchFamily="34" charset="0"/>
                        </a:rPr>
                        <a:t>WGClimate</a:t>
                      </a:r>
                      <a:r>
                        <a:rPr lang="en-GB" sz="1800" b="0" i="0" u="none" strike="noStrike" dirty="0">
                          <a:solidFill>
                            <a:srgbClr val="000000"/>
                          </a:solidFill>
                          <a:effectLst/>
                          <a:latin typeface="Calibri" panose="020F0502020204030204" pitchFamily="34" charset="0"/>
                        </a:rPr>
                        <a:t> lead, as the CEOS PoC to UNFCCC, SBSTA, and COP, the Task Team shall support </a:t>
                      </a:r>
                      <a:r>
                        <a:rPr lang="en-GB" sz="1800" b="1" i="0" u="none" strike="noStrike" dirty="0">
                          <a:solidFill>
                            <a:srgbClr val="000000"/>
                          </a:solidFill>
                          <a:effectLst/>
                          <a:latin typeface="Calibri" panose="020F0502020204030204" pitchFamily="34" charset="0"/>
                        </a:rPr>
                        <a:t>outreach activities</a:t>
                      </a:r>
                      <a:r>
                        <a:rPr lang="en-GB" sz="1800" b="0" i="0" u="none" strike="noStrike" dirty="0">
                          <a:solidFill>
                            <a:srgbClr val="000000"/>
                          </a:solidFill>
                          <a:effectLst/>
                          <a:latin typeface="Calibri" panose="020F0502020204030204" pitchFamily="34" charset="0"/>
                        </a:rPr>
                        <a:t> during COP and Earth Information Days (EID), increasing awareness and establishing contacts with the national GHG inventory communities. To actively engage its user communities and bridge the gap between satellite products and national statistical GHG inventories, the Task Team will interact with the national inventory community and the modelling communities by:</a:t>
                      </a:r>
                      <a:br>
                        <a:rPr lang="en-GB" sz="1800" b="0" i="0" u="none" strike="noStrike" dirty="0">
                          <a:solidFill>
                            <a:srgbClr val="000000"/>
                          </a:solidFill>
                          <a:effectLst/>
                          <a:latin typeface="Calibri" panose="020F0502020204030204" pitchFamily="34" charset="0"/>
                        </a:rPr>
                      </a:br>
                      <a:r>
                        <a:rPr lang="en-GB" sz="1800" b="0" i="0" u="none" strike="noStrike" dirty="0">
                          <a:solidFill>
                            <a:srgbClr val="000000"/>
                          </a:solidFill>
                          <a:effectLst/>
                          <a:latin typeface="Calibri" panose="020F0502020204030204" pitchFamily="34" charset="0"/>
                        </a:rPr>
                        <a:t>• Seeking an </a:t>
                      </a:r>
                      <a:r>
                        <a:rPr lang="en-GB" sz="1800" b="1" i="0" u="none" strike="noStrike" dirty="0">
                          <a:solidFill>
                            <a:srgbClr val="000000"/>
                          </a:solidFill>
                          <a:effectLst/>
                          <a:latin typeface="Calibri" panose="020F0502020204030204" pitchFamily="34" charset="0"/>
                        </a:rPr>
                        <a:t>annually exchange </a:t>
                      </a:r>
                      <a:r>
                        <a:rPr lang="en-GB" sz="1800" b="0" i="0" u="none" strike="noStrike" dirty="0">
                          <a:solidFill>
                            <a:srgbClr val="000000"/>
                          </a:solidFill>
                          <a:effectLst/>
                          <a:latin typeface="Calibri" panose="020F0502020204030204" pitchFamily="34" charset="0"/>
                        </a:rPr>
                        <a:t>with the inventory and modelling communities;</a:t>
                      </a:r>
                      <a:br>
                        <a:rPr lang="en-GB" sz="1800" b="0" i="0" u="none" strike="noStrike" dirty="0">
                          <a:solidFill>
                            <a:srgbClr val="000000"/>
                          </a:solidFill>
                          <a:effectLst/>
                          <a:latin typeface="Calibri" panose="020F0502020204030204" pitchFamily="34" charset="0"/>
                        </a:rPr>
                      </a:br>
                      <a:r>
                        <a:rPr lang="en-GB" sz="1800" b="0" i="0" u="none" strike="noStrike" dirty="0">
                          <a:solidFill>
                            <a:srgbClr val="000000"/>
                          </a:solidFill>
                          <a:effectLst/>
                          <a:latin typeface="Calibri" panose="020F0502020204030204" pitchFamily="34" charset="0"/>
                        </a:rPr>
                        <a:t>• Supporting </a:t>
                      </a:r>
                      <a:r>
                        <a:rPr lang="en-GB" sz="1800" b="1" i="0" u="none" strike="noStrike" dirty="0">
                          <a:solidFill>
                            <a:srgbClr val="000000"/>
                          </a:solidFill>
                          <a:effectLst/>
                          <a:latin typeface="Calibri" panose="020F0502020204030204" pitchFamily="34" charset="0"/>
                        </a:rPr>
                        <a:t>feedback utilization from user community </a:t>
                      </a:r>
                      <a:r>
                        <a:rPr lang="en-GB" sz="1800" b="0" i="0" u="none" strike="noStrike" dirty="0">
                          <a:solidFill>
                            <a:srgbClr val="000000"/>
                          </a:solidFill>
                          <a:effectLst/>
                          <a:latin typeface="Calibri" panose="020F0502020204030204" pitchFamily="34" charset="0"/>
                        </a:rPr>
                        <a:t>on product development. A first meeting is envisaged in Q4 / 2019 aside the annual GEIA meeting;</a:t>
                      </a:r>
                      <a:br>
                        <a:rPr lang="en-GB" sz="1800" b="0" i="0" u="none" strike="noStrike" dirty="0">
                          <a:solidFill>
                            <a:srgbClr val="000000"/>
                          </a:solidFill>
                          <a:effectLst/>
                          <a:latin typeface="Calibri" panose="020F0502020204030204" pitchFamily="34" charset="0"/>
                        </a:rPr>
                      </a:br>
                      <a:r>
                        <a:rPr lang="en-GB" sz="1800" b="0" i="0" u="none" strike="noStrike" dirty="0">
                          <a:solidFill>
                            <a:srgbClr val="000000"/>
                          </a:solidFill>
                          <a:effectLst/>
                          <a:latin typeface="Calibri" panose="020F0502020204030204" pitchFamily="34" charset="0"/>
                        </a:rPr>
                        <a:t>• Planning a </a:t>
                      </a:r>
                      <a:r>
                        <a:rPr lang="en-GB" sz="1800" b="1" i="0" u="none" strike="noStrike" dirty="0">
                          <a:solidFill>
                            <a:srgbClr val="000000"/>
                          </a:solidFill>
                          <a:effectLst/>
                          <a:latin typeface="Calibri" panose="020F0502020204030204" pitchFamily="34" charset="0"/>
                        </a:rPr>
                        <a:t>workshop with modelling community </a:t>
                      </a:r>
                      <a:r>
                        <a:rPr lang="en-GB" sz="1800" b="0" i="0" u="none" strike="noStrike" dirty="0">
                          <a:solidFill>
                            <a:srgbClr val="000000"/>
                          </a:solidFill>
                          <a:effectLst/>
                          <a:latin typeface="Calibri" panose="020F0502020204030204" pitchFamily="34" charset="0"/>
                        </a:rPr>
                        <a:t>ideally in combination with WMO IG3IS/TRANSCOM (Q2 / 2021), detailed planning for further regular workshops/meetings.</a:t>
                      </a:r>
                      <a:br>
                        <a:rPr lang="en-GB" sz="1800" b="0" i="0" u="none" strike="noStrike" dirty="0">
                          <a:solidFill>
                            <a:srgbClr val="000000"/>
                          </a:solidFill>
                          <a:effectLst/>
                          <a:latin typeface="Calibri" panose="020F0502020204030204" pitchFamily="34" charset="0"/>
                        </a:rPr>
                      </a:br>
                      <a:endParaRPr lang="en-GB" sz="1800" b="0" i="0" u="none" strike="noStrike" dirty="0">
                        <a:solidFill>
                          <a:srgbClr val="000000"/>
                        </a:solidFill>
                        <a:effectLst/>
                        <a:latin typeface="Calibri" panose="020F0502020204030204" pitchFamily="34" charset="0"/>
                      </a:endParaRPr>
                    </a:p>
                  </a:txBody>
                  <a:tcPr marL="6785" marR="6785" marT="6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568386"/>
                  </a:ext>
                </a:extLst>
              </a:tr>
              <a:tr h="636348">
                <a:tc>
                  <a:txBody>
                    <a:bodyPr/>
                    <a:lstStyle/>
                    <a:p>
                      <a:pPr algn="l" fontAlgn="t"/>
                      <a:r>
                        <a:rPr lang="en-GB" sz="2000" b="1" i="0" u="none" strike="noStrike" dirty="0">
                          <a:solidFill>
                            <a:srgbClr val="006100"/>
                          </a:solidFill>
                          <a:effectLst/>
                          <a:latin typeface="Calibri" panose="020F0502020204030204" pitchFamily="34" charset="0"/>
                        </a:rPr>
                        <a:t>Stake-3</a:t>
                      </a:r>
                    </a:p>
                  </a:txBody>
                  <a:tcPr marL="6785" marR="6785" marT="6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alpha val="24091"/>
                      </a:srgbClr>
                    </a:solidFill>
                  </a:tcPr>
                </a:tc>
                <a:tc>
                  <a:txBody>
                    <a:bodyPr/>
                    <a:lstStyle/>
                    <a:p>
                      <a:pPr algn="l" fontAlgn="t"/>
                      <a:r>
                        <a:rPr lang="en-GB" sz="1800" b="0" i="0" u="none" strike="noStrike" dirty="0">
                          <a:solidFill>
                            <a:srgbClr val="000000"/>
                          </a:solidFill>
                          <a:effectLst/>
                          <a:latin typeface="Calibri" panose="020F0502020204030204" pitchFamily="34" charset="0"/>
                        </a:rPr>
                        <a:t>Coordinate efforts with </a:t>
                      </a:r>
                      <a:r>
                        <a:rPr lang="en-GB" sz="1800" b="1" i="0" u="none" strike="noStrike" dirty="0">
                          <a:solidFill>
                            <a:srgbClr val="000000"/>
                          </a:solidFill>
                          <a:effectLst/>
                          <a:latin typeface="Calibri" panose="020F0502020204030204" pitchFamily="34" charset="0"/>
                        </a:rPr>
                        <a:t>IMEO</a:t>
                      </a:r>
                      <a:r>
                        <a:rPr lang="en-GB" sz="1800" b="0" i="0" u="none" strike="noStrike" dirty="0">
                          <a:solidFill>
                            <a:srgbClr val="000000"/>
                          </a:solidFill>
                          <a:effectLst/>
                          <a:latin typeface="Calibri" panose="020F0502020204030204" pitchFamily="34" charset="0"/>
                        </a:rPr>
                        <a:t> to meet expected product requirements</a:t>
                      </a:r>
                    </a:p>
                  </a:txBody>
                  <a:tcPr marL="6785" marR="6785" marT="6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100021"/>
                  </a:ext>
                </a:extLst>
              </a:tr>
              <a:tr h="848463">
                <a:tc>
                  <a:txBody>
                    <a:bodyPr/>
                    <a:lstStyle/>
                    <a:p>
                      <a:pPr algn="l" fontAlgn="t"/>
                      <a:r>
                        <a:rPr lang="en-GB" sz="2000" b="1" i="0" u="none" strike="noStrike" dirty="0">
                          <a:solidFill>
                            <a:srgbClr val="006100"/>
                          </a:solidFill>
                          <a:effectLst/>
                          <a:latin typeface="Calibri" panose="020F0502020204030204" pitchFamily="34" charset="0"/>
                        </a:rPr>
                        <a:t>Stake-4</a:t>
                      </a:r>
                    </a:p>
                  </a:txBody>
                  <a:tcPr marL="6785" marR="6785" marT="6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alpha val="24091"/>
                      </a:srgbClr>
                    </a:solidFill>
                  </a:tcPr>
                </a:tc>
                <a:tc>
                  <a:txBody>
                    <a:bodyPr/>
                    <a:lstStyle/>
                    <a:p>
                      <a:pPr algn="l" fontAlgn="t"/>
                      <a:r>
                        <a:rPr lang="en-GB" sz="1800" b="0" i="0" u="none" strike="noStrike" dirty="0">
                          <a:solidFill>
                            <a:srgbClr val="000000"/>
                          </a:solidFill>
                          <a:effectLst/>
                          <a:latin typeface="Calibri" panose="020F0502020204030204" pitchFamily="34" charset="0"/>
                        </a:rPr>
                        <a:t>Coordinate efforts with WMO on </a:t>
                      </a:r>
                      <a:r>
                        <a:rPr lang="en-GB" sz="1800" b="1" i="0" u="none" strike="noStrike" dirty="0">
                          <a:solidFill>
                            <a:srgbClr val="000000"/>
                          </a:solidFill>
                          <a:effectLst/>
                          <a:latin typeface="Calibri" panose="020F0502020204030204" pitchFamily="34" charset="0"/>
                        </a:rPr>
                        <a:t>G3W</a:t>
                      </a:r>
                      <a:r>
                        <a:rPr lang="en-GB" sz="1800" b="0" i="0" u="none" strike="noStrike" dirty="0">
                          <a:solidFill>
                            <a:srgbClr val="000000"/>
                          </a:solidFill>
                          <a:effectLst/>
                          <a:latin typeface="Calibri" panose="020F0502020204030204" pitchFamily="34" charset="0"/>
                        </a:rPr>
                        <a:t> to meet expected product requirements</a:t>
                      </a:r>
                    </a:p>
                  </a:txBody>
                  <a:tcPr marL="6785" marR="6785" marT="6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665417"/>
                  </a:ext>
                </a:extLst>
              </a:tr>
              <a:tr h="636348">
                <a:tc>
                  <a:txBody>
                    <a:bodyPr/>
                    <a:lstStyle/>
                    <a:p>
                      <a:pPr algn="l" fontAlgn="t"/>
                      <a:r>
                        <a:rPr lang="en-GB" sz="2000" b="1" i="0" u="none" strike="noStrike" dirty="0">
                          <a:solidFill>
                            <a:srgbClr val="006100"/>
                          </a:solidFill>
                          <a:effectLst/>
                          <a:latin typeface="Calibri" panose="020F0502020204030204" pitchFamily="34" charset="0"/>
                        </a:rPr>
                        <a:t>Stake-5</a:t>
                      </a:r>
                    </a:p>
                  </a:txBody>
                  <a:tcPr marL="6785" marR="6785" marT="6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alpha val="24091"/>
                      </a:srgbClr>
                    </a:solidFill>
                  </a:tcPr>
                </a:tc>
                <a:tc>
                  <a:txBody>
                    <a:bodyPr/>
                    <a:lstStyle/>
                    <a:p>
                      <a:pPr algn="l" fontAlgn="t"/>
                      <a:r>
                        <a:rPr lang="en-GB" sz="1800" b="0" i="0" u="none" strike="noStrike" dirty="0">
                          <a:solidFill>
                            <a:srgbClr val="000000"/>
                          </a:solidFill>
                          <a:effectLst/>
                          <a:latin typeface="Calibri" panose="020F0502020204030204" pitchFamily="34" charset="0"/>
                        </a:rPr>
                        <a:t>Seek engagement with other than </a:t>
                      </a:r>
                      <a:r>
                        <a:rPr lang="en-GB" sz="1800" b="1" i="0" u="none" strike="noStrike" dirty="0">
                          <a:solidFill>
                            <a:srgbClr val="000000"/>
                          </a:solidFill>
                          <a:effectLst/>
                          <a:latin typeface="Calibri" panose="020F0502020204030204" pitchFamily="34" charset="0"/>
                        </a:rPr>
                        <a:t>national level stakeholders</a:t>
                      </a:r>
                      <a:r>
                        <a:rPr lang="en-GB" sz="1800" b="0" i="0" u="none" strike="noStrike" dirty="0">
                          <a:solidFill>
                            <a:srgbClr val="000000"/>
                          </a:solidFill>
                          <a:effectLst/>
                          <a:latin typeface="Calibri" panose="020F0502020204030204" pitchFamily="34" charset="0"/>
                        </a:rPr>
                        <a:t>, e.g. Covenant of Mayors, landfill owners (possibly IMEO), industry</a:t>
                      </a:r>
                    </a:p>
                  </a:txBody>
                  <a:tcPr marL="6785" marR="6785" marT="67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025337"/>
                  </a:ext>
                </a:extLst>
              </a:tr>
            </a:tbl>
          </a:graphicData>
        </a:graphic>
      </p:graphicFrame>
    </p:spTree>
    <p:extLst>
      <p:ext uri="{BB962C8B-B14F-4D97-AF65-F5344CB8AC3E}">
        <p14:creationId xmlns:p14="http://schemas.microsoft.com/office/powerpoint/2010/main" val="2494150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4203-F574-DD1C-8116-8D3E69E4E05D}"/>
              </a:ext>
            </a:extLst>
          </p:cNvPr>
          <p:cNvSpPr>
            <a:spLocks noGrp="1"/>
          </p:cNvSpPr>
          <p:nvPr>
            <p:ph type="title"/>
          </p:nvPr>
        </p:nvSpPr>
        <p:spPr/>
        <p:txBody>
          <a:bodyPr/>
          <a:lstStyle/>
          <a:p>
            <a:r>
              <a:rPr lang="en-IT" dirty="0"/>
              <a:t>GCOS 244 (2022) Action F5</a:t>
            </a:r>
          </a:p>
        </p:txBody>
      </p:sp>
      <p:sp>
        <p:nvSpPr>
          <p:cNvPr id="3" name="Content Placeholder 2">
            <a:extLst>
              <a:ext uri="{FF2B5EF4-FFF2-40B4-BE49-F238E27FC236}">
                <a16:creationId xmlns:a16="http://schemas.microsoft.com/office/drawing/2014/main" id="{A125F728-25AF-25E9-E6CC-38821C608AD3}"/>
              </a:ext>
            </a:extLst>
          </p:cNvPr>
          <p:cNvSpPr>
            <a:spLocks noGrp="1"/>
          </p:cNvSpPr>
          <p:nvPr>
            <p:ph idx="1"/>
          </p:nvPr>
        </p:nvSpPr>
        <p:spPr>
          <a:xfrm>
            <a:off x="353291" y="1436688"/>
            <a:ext cx="7987301" cy="5167312"/>
          </a:xfrm>
        </p:spPr>
        <p:txBody>
          <a:bodyPr>
            <a:normAutofit fontScale="92500" lnSpcReduction="10000"/>
          </a:bodyPr>
          <a:lstStyle/>
          <a:p>
            <a:pPr marL="0" indent="0">
              <a:buNone/>
            </a:pPr>
            <a:r>
              <a:rPr lang="en-GB" dirty="0"/>
              <a:t>The overall aim here is to develop an integrated operational global greenhouse gas monitoring infrastructure. The first steps are: </a:t>
            </a:r>
          </a:p>
          <a:p>
            <a:pPr marL="914400" lvl="1" indent="-457200">
              <a:buFont typeface="+mj-lt"/>
              <a:buAutoNum type="arabicPeriod"/>
            </a:pPr>
            <a:r>
              <a:rPr lang="en-GB" dirty="0"/>
              <a:t>Design and start to implement a comprehensive global set of surface-based observations of CO2, CH4 and N2O concentrations routinely exchanged in near real time suitable for monitoring GHG fluxes.</a:t>
            </a:r>
          </a:p>
          <a:p>
            <a:pPr marL="914400" lvl="1" indent="-457200">
              <a:buFont typeface="+mj-lt"/>
              <a:buAutoNum type="arabicPeriod"/>
            </a:pPr>
            <a:r>
              <a:rPr lang="en-GB" dirty="0"/>
              <a:t>Design a constellation of operational satellites to provide near-real time global coverage of CO2 and CH4 column observations (and profiles to the extent possible). </a:t>
            </a:r>
          </a:p>
          <a:p>
            <a:pPr marL="914400" lvl="1" indent="-457200">
              <a:buFont typeface="+mj-lt"/>
              <a:buAutoNum type="arabicPeriod"/>
            </a:pPr>
            <a:r>
              <a:rPr lang="en-GB" dirty="0"/>
              <a:t>Identify a set of global modelling centres that could assimilate surface and satellite-based observations to generate flux estimates. </a:t>
            </a:r>
          </a:p>
          <a:p>
            <a:pPr marL="914400" lvl="1" indent="-457200">
              <a:buFont typeface="+mj-lt"/>
              <a:buAutoNum type="arabicPeriod"/>
            </a:pPr>
            <a:r>
              <a:rPr lang="en-GB" dirty="0"/>
              <a:t>Improve and coordinate measurements of relevant ECVs at anthropogenic emissions hotspots (large cities, powerplants) to support emission monitoring and the validation of tropospheric measurements by satellites. </a:t>
            </a:r>
            <a:endParaRPr lang="en-IT" dirty="0"/>
          </a:p>
        </p:txBody>
      </p:sp>
      <p:pic>
        <p:nvPicPr>
          <p:cNvPr id="3074" name="Picture 2" descr="The 2022 GCOS Implementation Plan (GCOS-244)">
            <a:extLst>
              <a:ext uri="{FF2B5EF4-FFF2-40B4-BE49-F238E27FC236}">
                <a16:creationId xmlns:a16="http://schemas.microsoft.com/office/drawing/2014/main" id="{E36671AC-A206-9421-25F8-210939872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790" y="1731530"/>
            <a:ext cx="3449709" cy="487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72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F7F6-81E7-2E84-942D-16991F9ACBEF}"/>
              </a:ext>
            </a:extLst>
          </p:cNvPr>
          <p:cNvSpPr>
            <a:spLocks noGrp="1"/>
          </p:cNvSpPr>
          <p:nvPr>
            <p:ph type="title"/>
          </p:nvPr>
        </p:nvSpPr>
        <p:spPr/>
        <p:txBody>
          <a:bodyPr/>
          <a:lstStyle/>
          <a:p>
            <a:r>
              <a:rPr lang="en-IT" dirty="0"/>
              <a:t>Means of assessing progress</a:t>
            </a:r>
          </a:p>
        </p:txBody>
      </p:sp>
      <p:sp>
        <p:nvSpPr>
          <p:cNvPr id="3" name="Content Placeholder 2">
            <a:extLst>
              <a:ext uri="{FF2B5EF4-FFF2-40B4-BE49-F238E27FC236}">
                <a16:creationId xmlns:a16="http://schemas.microsoft.com/office/drawing/2014/main" id="{09733D35-4F64-FC09-F55B-8FB5840C3D7C}"/>
              </a:ext>
            </a:extLst>
          </p:cNvPr>
          <p:cNvSpPr>
            <a:spLocks noGrp="1"/>
          </p:cNvSpPr>
          <p:nvPr>
            <p:ph idx="1"/>
          </p:nvPr>
        </p:nvSpPr>
        <p:spPr/>
        <p:txBody>
          <a:bodyPr>
            <a:normAutofit lnSpcReduction="10000"/>
          </a:bodyPr>
          <a:lstStyle/>
          <a:p>
            <a:pPr marL="514350" indent="-514350">
              <a:buFont typeface="+mj-lt"/>
              <a:buAutoNum type="arabicPeriod"/>
            </a:pPr>
            <a:r>
              <a:rPr lang="en-GB" dirty="0"/>
              <a:t>Expanded observations of GHGs, ozone and aerosol precursors, aerosols and aerosol profiles near hotspots.</a:t>
            </a:r>
          </a:p>
          <a:p>
            <a:pPr marL="514350" indent="-514350">
              <a:buFont typeface="+mj-lt"/>
              <a:buAutoNum type="arabicPeriod"/>
            </a:pPr>
            <a:r>
              <a:rPr lang="en-GB" dirty="0"/>
              <a:t>Designs and plans for in situ and satellite observations. </a:t>
            </a:r>
          </a:p>
          <a:p>
            <a:pPr marL="514350" indent="-514350">
              <a:buFont typeface="+mj-lt"/>
              <a:buAutoNum type="arabicPeriod"/>
            </a:pPr>
            <a:r>
              <a:rPr lang="en-GB" dirty="0"/>
              <a:t>Identification of global monitoring centres that run global Chemistry Transport Models. </a:t>
            </a:r>
          </a:p>
          <a:p>
            <a:pPr marL="514350" indent="-514350">
              <a:buFont typeface="+mj-lt"/>
              <a:buAutoNum type="arabicPeriod"/>
            </a:pPr>
            <a:r>
              <a:rPr lang="en-GB" dirty="0"/>
              <a:t> </a:t>
            </a:r>
          </a:p>
          <a:p>
            <a:pPr marL="971550" lvl="1" indent="-514350">
              <a:buAutoNum type="alphaLcParenR"/>
            </a:pPr>
            <a:r>
              <a:rPr lang="en-GB" dirty="0"/>
              <a:t>Improved satellite retrievals in the presence of varying aerosol loadings in urban and hotspot conditions. Improved uncertainty quantification of GHG retrievals in the presence of aerosols; </a:t>
            </a:r>
          </a:p>
          <a:p>
            <a:pPr marL="971550" lvl="1" indent="-514350">
              <a:buAutoNum type="alphaLcParenR"/>
            </a:pPr>
            <a:r>
              <a:rPr lang="en-GB" dirty="0"/>
              <a:t>Number of emission detection studies using in situ and satellite data near hot spots.</a:t>
            </a:r>
            <a:endParaRPr lang="en-IT" dirty="0"/>
          </a:p>
        </p:txBody>
      </p:sp>
    </p:spTree>
    <p:extLst>
      <p:ext uri="{BB962C8B-B14F-4D97-AF65-F5344CB8AC3E}">
        <p14:creationId xmlns:p14="http://schemas.microsoft.com/office/powerpoint/2010/main" val="380373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5FAE-FB17-6627-4554-5D3EBBED6FC8}"/>
              </a:ext>
            </a:extLst>
          </p:cNvPr>
          <p:cNvSpPr>
            <a:spLocks noGrp="1"/>
          </p:cNvSpPr>
          <p:nvPr>
            <p:ph type="title"/>
          </p:nvPr>
        </p:nvSpPr>
        <p:spPr/>
        <p:txBody>
          <a:bodyPr/>
          <a:lstStyle/>
          <a:p>
            <a:r>
              <a:rPr lang="en-IT" dirty="0"/>
              <a:t>GCOS 245 (2022) Requirements</a:t>
            </a:r>
          </a:p>
        </p:txBody>
      </p:sp>
      <p:sp>
        <p:nvSpPr>
          <p:cNvPr id="3" name="Content Placeholder 2">
            <a:extLst>
              <a:ext uri="{FF2B5EF4-FFF2-40B4-BE49-F238E27FC236}">
                <a16:creationId xmlns:a16="http://schemas.microsoft.com/office/drawing/2014/main" id="{8242B0E3-3152-673C-B87F-65468EB087E2}"/>
              </a:ext>
            </a:extLst>
          </p:cNvPr>
          <p:cNvSpPr>
            <a:spLocks noGrp="1"/>
          </p:cNvSpPr>
          <p:nvPr>
            <p:ph idx="1"/>
          </p:nvPr>
        </p:nvSpPr>
        <p:spPr>
          <a:xfrm>
            <a:off x="838199" y="1825625"/>
            <a:ext cx="6712527" cy="4351338"/>
          </a:xfrm>
        </p:spPr>
        <p:txBody>
          <a:bodyPr/>
          <a:lstStyle/>
          <a:p>
            <a:r>
              <a:rPr lang="en-GB" dirty="0"/>
              <a:t>10.1.5 ECV Product: Total Estimated Fluxes by Coupled Data Assimilation/ Models with Observed Atmospheric Composition – National </a:t>
            </a:r>
          </a:p>
          <a:p>
            <a:r>
              <a:rPr lang="en-GB" dirty="0"/>
              <a:t>10.1.6 ECV Product: Total Estimated Fluxes by Coupled Data Assimilation/ Models with Observed Atmospheric Composition – Continental</a:t>
            </a:r>
          </a:p>
          <a:p>
            <a:r>
              <a:rPr lang="en-GB" dirty="0"/>
              <a:t>10.1.8 ECV Product: High-Resolution Footprint Around Point Sources</a:t>
            </a:r>
            <a:endParaRPr lang="en-IT" dirty="0"/>
          </a:p>
        </p:txBody>
      </p:sp>
      <p:pic>
        <p:nvPicPr>
          <p:cNvPr id="2050" name="Picture 2" descr="The 2022 GCOS ECVs Requirements (GCOS 245)">
            <a:extLst>
              <a:ext uri="{FF2B5EF4-FFF2-40B4-BE49-F238E27FC236}">
                <a16:creationId xmlns:a16="http://schemas.microsoft.com/office/drawing/2014/main" id="{A80A5353-CD71-1DDF-0E96-FA4483114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136" y="1537136"/>
            <a:ext cx="3508664" cy="495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00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386B-04CB-5316-9C04-A3EFCBAC8B3A}"/>
              </a:ext>
            </a:extLst>
          </p:cNvPr>
          <p:cNvSpPr>
            <a:spLocks noGrp="1"/>
          </p:cNvSpPr>
          <p:nvPr>
            <p:ph type="title"/>
          </p:nvPr>
        </p:nvSpPr>
        <p:spPr>
          <a:xfrm>
            <a:off x="838200" y="365125"/>
            <a:ext cx="10515600" cy="395163"/>
          </a:xfrm>
        </p:spPr>
        <p:txBody>
          <a:bodyPr>
            <a:normAutofit fontScale="90000"/>
          </a:bodyPr>
          <a:lstStyle/>
          <a:p>
            <a:r>
              <a:rPr lang="en-GB" sz="3200" dirty="0"/>
              <a:t>https://</a:t>
            </a:r>
            <a:r>
              <a:rPr lang="en-GB" sz="3200" dirty="0" err="1"/>
              <a:t>database.eohandbook.com</a:t>
            </a:r>
            <a:r>
              <a:rPr lang="en-GB" sz="3200" dirty="0"/>
              <a:t>/</a:t>
            </a:r>
            <a:r>
              <a:rPr lang="en-GB" sz="3200" dirty="0" err="1"/>
              <a:t>ghg</a:t>
            </a:r>
            <a:r>
              <a:rPr lang="en-GB" sz="3200" dirty="0"/>
              <a:t>/</a:t>
            </a:r>
            <a:endParaRPr lang="en-IT" sz="3200" dirty="0"/>
          </a:p>
        </p:txBody>
      </p:sp>
      <p:pic>
        <p:nvPicPr>
          <p:cNvPr id="4" name="Content Placeholder 3">
            <a:extLst>
              <a:ext uri="{FF2B5EF4-FFF2-40B4-BE49-F238E27FC236}">
                <a16:creationId xmlns:a16="http://schemas.microsoft.com/office/drawing/2014/main" id="{C2FF92F8-6177-2485-F2A5-EBD0303DACB2}"/>
              </a:ext>
            </a:extLst>
          </p:cNvPr>
          <p:cNvPicPr>
            <a:picLocks noGrp="1" noChangeAspect="1"/>
          </p:cNvPicPr>
          <p:nvPr>
            <p:ph idx="1"/>
          </p:nvPr>
        </p:nvPicPr>
        <p:blipFill>
          <a:blip r:embed="rId2"/>
          <a:stretch>
            <a:fillRect/>
          </a:stretch>
        </p:blipFill>
        <p:spPr>
          <a:xfrm>
            <a:off x="2349165" y="934948"/>
            <a:ext cx="7296045" cy="5733136"/>
          </a:xfrm>
          <a:prstGeom prst="rect">
            <a:avLst/>
          </a:prstGeom>
        </p:spPr>
      </p:pic>
    </p:spTree>
    <p:extLst>
      <p:ext uri="{BB962C8B-B14F-4D97-AF65-F5344CB8AC3E}">
        <p14:creationId xmlns:p14="http://schemas.microsoft.com/office/powerpoint/2010/main" val="79726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BECE-EFD3-4059-1DD7-66BCF796C62F}"/>
              </a:ext>
            </a:extLst>
          </p:cNvPr>
          <p:cNvSpPr>
            <a:spLocks noGrp="1"/>
          </p:cNvSpPr>
          <p:nvPr>
            <p:ph type="title"/>
          </p:nvPr>
        </p:nvSpPr>
        <p:spPr/>
        <p:txBody>
          <a:bodyPr/>
          <a:lstStyle/>
          <a:p>
            <a:r>
              <a:rPr lang="en-IT" dirty="0"/>
              <a:t>John’s comments</a:t>
            </a:r>
          </a:p>
        </p:txBody>
      </p:sp>
      <p:sp>
        <p:nvSpPr>
          <p:cNvPr id="3" name="Content Placeholder 2">
            <a:extLst>
              <a:ext uri="{FF2B5EF4-FFF2-40B4-BE49-F238E27FC236}">
                <a16:creationId xmlns:a16="http://schemas.microsoft.com/office/drawing/2014/main" id="{7C9D6E66-75C5-630A-C966-423C13D6D6F7}"/>
              </a:ext>
            </a:extLst>
          </p:cNvPr>
          <p:cNvSpPr>
            <a:spLocks noGrp="1"/>
          </p:cNvSpPr>
          <p:nvPr>
            <p:ph idx="1"/>
          </p:nvPr>
        </p:nvSpPr>
        <p:spPr/>
        <p:txBody>
          <a:bodyPr>
            <a:normAutofit/>
          </a:bodyPr>
          <a:lstStyle/>
          <a:p>
            <a:r>
              <a:rPr lang="en-IT" dirty="0"/>
              <a:t>Stake 1: </a:t>
            </a:r>
            <a:r>
              <a:rPr lang="en-GB" dirty="0"/>
              <a:t>Known systems that are either in development or becoming operational: COCO2 (Richard </a:t>
            </a:r>
            <a:r>
              <a:rPr lang="en-GB" dirty="0" err="1"/>
              <a:t>Engelen</a:t>
            </a:r>
            <a:r>
              <a:rPr lang="en-GB" dirty="0"/>
              <a:t>), NASA Earth Information System (Lesley Ott / Kevin Bowman), MARS (</a:t>
            </a:r>
            <a:r>
              <a:rPr lang="en-GB" dirty="0" err="1"/>
              <a:t>MethaneSat</a:t>
            </a:r>
            <a:r>
              <a:rPr lang="en-GB" dirty="0"/>
              <a:t>). </a:t>
            </a:r>
          </a:p>
          <a:p>
            <a:r>
              <a:rPr lang="en-GB" dirty="0"/>
              <a:t>Stake 2: We should specify modelling / inventory groups we should engage and arrange meetings (e.g. EDGAR, GEIA?)</a:t>
            </a:r>
          </a:p>
          <a:p>
            <a:r>
              <a:rPr lang="en-GB" dirty="0"/>
              <a:t>Stake 3: CEOS representatives have signed up for various IMEO WGs to address their needs</a:t>
            </a:r>
          </a:p>
          <a:p>
            <a:r>
              <a:rPr lang="en-GB" dirty="0"/>
              <a:t>Stake 4: CEOS representatives are part of the Implementation SG to address their needs and coordinate CEOS efforts</a:t>
            </a:r>
            <a:endParaRPr lang="en-IT" dirty="0"/>
          </a:p>
        </p:txBody>
      </p:sp>
    </p:spTree>
    <p:extLst>
      <p:ext uri="{BB962C8B-B14F-4D97-AF65-F5344CB8AC3E}">
        <p14:creationId xmlns:p14="http://schemas.microsoft.com/office/powerpoint/2010/main" val="2140790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otalTime>76</TotalTime>
  <Words>661</Words>
  <Application>Microsoft Macintosh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GCOS 244 (2022) Action F5</vt:lpstr>
      <vt:lpstr>Means of assessing progress</vt:lpstr>
      <vt:lpstr>GCOS 245 (2022) Requirements</vt:lpstr>
      <vt:lpstr>https://database.eohandbook.com/ghg/</vt:lpstr>
      <vt:lpstr>John’s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DOWELL Mark (JRC-ISPRA)</dc:creator>
  <cp:lastModifiedBy>Yasjka Meijer</cp:lastModifiedBy>
  <cp:revision>3</cp:revision>
  <dcterms:created xsi:type="dcterms:W3CDTF">2023-10-17T11:29:13Z</dcterms:created>
  <dcterms:modified xsi:type="dcterms:W3CDTF">2023-10-18T14:05:08Z</dcterms:modified>
</cp:coreProperties>
</file>