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7" r:id="rId5"/>
    <p:sldId id="258" r:id="rId6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064E83"/>
    <a:srgbClr val="6C8AAF"/>
    <a:srgbClr val="2E3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81" autoAdjust="0"/>
    <p:restoredTop sz="96327" autoAdjust="0"/>
  </p:normalViewPr>
  <p:slideViewPr>
    <p:cSldViewPr snapToGrid="0" snapToObjects="1" showGuides="1">
      <p:cViewPr varScale="1">
        <p:scale>
          <a:sx n="182" d="100"/>
          <a:sy n="182" d="100"/>
        </p:scale>
        <p:origin x="1904" y="168"/>
      </p:cViewPr>
      <p:guideLst>
        <p:guide orient="horz" pos="2160"/>
        <p:guide pos="38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7351A7-8A0E-BC4A-B507-BC9FBEDEB94D}" type="datetime1">
              <a:rPr lang="en-US" smtClean="0"/>
              <a:pPr/>
              <a:t>10/16/23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E683-3A33-1F4A-90D8-528147015F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19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BA50B-6875-0F43-A70A-41BA2A188017}" type="datetime1">
              <a:rPr lang="en-US" smtClean="0"/>
              <a:pPr/>
              <a:t>10/16/23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3270C-FB42-C54A-AC71-B4EEB4FA7F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670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 txBox="1">
            <a:spLocks/>
          </p:cNvSpPr>
          <p:nvPr userDrawn="1"/>
        </p:nvSpPr>
        <p:spPr>
          <a:xfrm>
            <a:off x="8076534" y="5984875"/>
            <a:ext cx="1953066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64E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ECMWF </a:t>
            </a:r>
            <a:fld id="{D4C56AD5-C73F-B44A-96CB-E8BE2C5CB95A}" type="datetime4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64E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October 16, 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064E8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160000" y="1294198"/>
            <a:ext cx="7869600" cy="519800"/>
          </a:xfrm>
          <a:prstGeom prst="rect">
            <a:avLst/>
          </a:prstGeom>
        </p:spPr>
        <p:txBody>
          <a:bodyPr vert="horz" lIns="0" tIns="0" rIns="0" bIns="0" anchor="b" anchorCtr="0">
            <a:sp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/>
              <a:t>Title of Presentation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160000" y="1980000"/>
            <a:ext cx="7869600" cy="382156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3000"/>
              </a:lnSpc>
              <a:spcBef>
                <a:spcPts val="0"/>
              </a:spcBef>
              <a:buNone/>
              <a:defRPr sz="2400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/>
              <a:t>Subtitle of Presentation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2160000" y="2700001"/>
            <a:ext cx="7869600" cy="307777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000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/>
              <a:t>Author’s Name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160000" y="3121224"/>
            <a:ext cx="7869600" cy="254771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2000"/>
              </a:lnSpc>
              <a:spcBef>
                <a:spcPts val="0"/>
              </a:spcBef>
              <a:buNone/>
              <a:defRPr sz="1600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/>
              <a:t>Author’s Address</a:t>
            </a:r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2160000" y="3429000"/>
            <a:ext cx="7869600" cy="228268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 marL="0" indent="0">
              <a:lnSpc>
                <a:spcPts val="1800"/>
              </a:lnSpc>
              <a:spcBef>
                <a:spcPts val="0"/>
              </a:spcBef>
              <a:buNone/>
              <a:defRPr sz="1400">
                <a:solidFill>
                  <a:srgbClr val="064E83"/>
                </a:solidFill>
              </a:defRPr>
            </a:lvl1pPr>
          </a:lstStyle>
          <a:p>
            <a:pPr lvl="0"/>
            <a:r>
              <a:rPr lang="en-GB" dirty="0" err="1"/>
              <a:t>email@ddress</a:t>
            </a:r>
            <a:endParaRPr lang="en-GB" dirty="0"/>
          </a:p>
        </p:txBody>
      </p:sp>
      <p:pic>
        <p:nvPicPr>
          <p:cNvPr id="10" name="Picture 9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60000" y="5984875"/>
            <a:ext cx="2135591" cy="3669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160000" y="360000"/>
            <a:ext cx="78696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64E8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2159999" y="936000"/>
            <a:ext cx="7869601" cy="498600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lnSpc>
                <a:spcPts val="2200"/>
              </a:lnSpc>
              <a:spcBef>
                <a:spcPts val="1100"/>
              </a:spcBef>
              <a:buClr>
                <a:srgbClr val="064E83"/>
              </a:buClr>
              <a:defRPr sz="1800">
                <a:solidFill>
                  <a:schemeClr val="tx1"/>
                </a:solidFill>
              </a:defRPr>
            </a:lvl1pPr>
            <a:lvl2pPr marL="630000" indent="-270000">
              <a:lnSpc>
                <a:spcPts val="2000"/>
              </a:lnSpc>
              <a:spcBef>
                <a:spcPts val="1000"/>
              </a:spcBef>
              <a:buClr>
                <a:srgbClr val="064E83"/>
              </a:buClr>
              <a:defRPr sz="1600">
                <a:solidFill>
                  <a:schemeClr val="tx1"/>
                </a:solidFill>
              </a:defRPr>
            </a:lvl2pPr>
            <a:lvl3pPr marL="990000" indent="-270000">
              <a:lnSpc>
                <a:spcPts val="1800"/>
              </a:lnSpc>
              <a:spcBef>
                <a:spcPts val="900"/>
              </a:spcBef>
              <a:buClr>
                <a:srgbClr val="064E83"/>
              </a:buClr>
              <a:defRPr sz="1400">
                <a:solidFill>
                  <a:schemeClr val="tx1"/>
                </a:solidFill>
              </a:defRPr>
            </a:lvl3pPr>
            <a:lvl4pPr marL="1350000" indent="-270000">
              <a:lnSpc>
                <a:spcPts val="1600"/>
              </a:lnSpc>
              <a:spcBef>
                <a:spcPts val="800"/>
              </a:spcBef>
              <a:buClr>
                <a:srgbClr val="064E83"/>
              </a:buClr>
              <a:defRPr sz="1200">
                <a:solidFill>
                  <a:schemeClr val="tx1"/>
                </a:solidFill>
              </a:defRPr>
            </a:lvl4pPr>
            <a:lvl5pPr marL="1710000" indent="-270000">
              <a:lnSpc>
                <a:spcPts val="1400"/>
              </a:lnSpc>
              <a:spcBef>
                <a:spcPts val="700"/>
              </a:spcBef>
              <a:buClr>
                <a:srgbClr val="064E83"/>
              </a:buCl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Top level text goes in here </a:t>
            </a:r>
          </a:p>
          <a:p>
            <a:pPr lvl="1"/>
            <a:r>
              <a:rPr lang="en-GB" dirty="0"/>
              <a:t>Second level text goes in here</a:t>
            </a:r>
          </a:p>
          <a:p>
            <a:pPr lvl="2"/>
            <a:r>
              <a:rPr lang="en-GB" dirty="0"/>
              <a:t>Third level text goes in here</a:t>
            </a:r>
          </a:p>
          <a:p>
            <a:pPr lvl="3"/>
            <a:r>
              <a:rPr lang="en-GB" dirty="0"/>
              <a:t>Fourth level text goes in here</a:t>
            </a:r>
          </a:p>
          <a:p>
            <a:pPr lvl="4"/>
            <a:r>
              <a:rPr lang="en-GB" dirty="0"/>
              <a:t>Fifth level text goes in here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029600" y="6308255"/>
            <a:ext cx="2159224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900" b="1">
                <a:solidFill>
                  <a:srgbClr val="064E83"/>
                </a:solidFill>
              </a:defRPr>
            </a:lvl1pPr>
          </a:lstStyle>
          <a:p>
            <a:fld id="{6B3B0B0F-E794-1244-9699-107C60B9C23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3502372" y="6308255"/>
            <a:ext cx="4053639" cy="2306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 cap="all" baseline="0">
                <a:solidFill>
                  <a:srgbClr val="064E83"/>
                </a:solidFill>
              </a:defRPr>
            </a:lvl1pPr>
          </a:lstStyle>
          <a:p>
            <a:pPr algn="ctr"/>
            <a:r>
              <a:rPr lang="en-US" dirty="0"/>
              <a:t>European Centre for Medium-Range Weather Forecasts</a:t>
            </a:r>
          </a:p>
        </p:txBody>
      </p:sp>
      <p:pic>
        <p:nvPicPr>
          <p:cNvPr id="8" name="Picture 7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60001" y="6293597"/>
            <a:ext cx="1342372" cy="2306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de 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240000" y="360000"/>
            <a:ext cx="57096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64E8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3240000" y="936000"/>
            <a:ext cx="5709600" cy="498600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lnSpc>
                <a:spcPts val="2200"/>
              </a:lnSpc>
              <a:spcBef>
                <a:spcPts val="1100"/>
              </a:spcBef>
              <a:buClr>
                <a:srgbClr val="064E83"/>
              </a:buClr>
              <a:defRPr sz="1800">
                <a:solidFill>
                  <a:schemeClr val="tx1"/>
                </a:solidFill>
              </a:defRPr>
            </a:lvl1pPr>
            <a:lvl2pPr marL="630000" indent="-270000">
              <a:lnSpc>
                <a:spcPts val="2000"/>
              </a:lnSpc>
              <a:spcBef>
                <a:spcPts val="1000"/>
              </a:spcBef>
              <a:buClr>
                <a:srgbClr val="064E83"/>
              </a:buClr>
              <a:defRPr sz="1600">
                <a:solidFill>
                  <a:schemeClr val="tx1"/>
                </a:solidFill>
              </a:defRPr>
            </a:lvl2pPr>
            <a:lvl3pPr marL="990000" indent="-270000">
              <a:lnSpc>
                <a:spcPts val="1800"/>
              </a:lnSpc>
              <a:spcBef>
                <a:spcPts val="900"/>
              </a:spcBef>
              <a:buClr>
                <a:srgbClr val="064E83"/>
              </a:buClr>
              <a:defRPr sz="1400">
                <a:solidFill>
                  <a:schemeClr val="tx1"/>
                </a:solidFill>
              </a:defRPr>
            </a:lvl3pPr>
            <a:lvl4pPr marL="1350000" indent="-270000">
              <a:lnSpc>
                <a:spcPts val="1600"/>
              </a:lnSpc>
              <a:spcBef>
                <a:spcPts val="800"/>
              </a:spcBef>
              <a:buClr>
                <a:srgbClr val="064E83"/>
              </a:buClr>
              <a:defRPr sz="1200">
                <a:solidFill>
                  <a:schemeClr val="tx1"/>
                </a:solidFill>
              </a:defRPr>
            </a:lvl4pPr>
            <a:lvl5pPr marL="1710000" indent="-270000">
              <a:lnSpc>
                <a:spcPts val="1400"/>
              </a:lnSpc>
              <a:spcBef>
                <a:spcPts val="700"/>
              </a:spcBef>
              <a:buClr>
                <a:srgbClr val="064E83"/>
              </a:buCl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Top level text goes in here </a:t>
            </a:r>
          </a:p>
          <a:p>
            <a:pPr lvl="1"/>
            <a:r>
              <a:rPr lang="en-GB" dirty="0"/>
              <a:t>Second level text goes in here</a:t>
            </a:r>
          </a:p>
          <a:p>
            <a:pPr lvl="2"/>
            <a:r>
              <a:rPr lang="en-GB" dirty="0"/>
              <a:t>Third level text goes in here</a:t>
            </a:r>
          </a:p>
          <a:p>
            <a:pPr lvl="3"/>
            <a:r>
              <a:rPr lang="en-GB" dirty="0"/>
              <a:t>Fourth level text goes in here</a:t>
            </a:r>
          </a:p>
          <a:p>
            <a:pPr lvl="4"/>
            <a:r>
              <a:rPr lang="en-GB" dirty="0"/>
              <a:t>Fifth level text goes in here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029600" y="6308255"/>
            <a:ext cx="2159224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900" b="1">
                <a:solidFill>
                  <a:srgbClr val="064E83"/>
                </a:solidFill>
              </a:defRPr>
            </a:lvl1pPr>
          </a:lstStyle>
          <a:p>
            <a:fld id="{05F19C50-BC3B-5841-9AFF-3A0443B660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/>
          <p:cNvSpPr txBox="1">
            <a:spLocks/>
          </p:cNvSpPr>
          <p:nvPr userDrawn="1"/>
        </p:nvSpPr>
        <p:spPr>
          <a:xfrm>
            <a:off x="8564419" y="6308255"/>
            <a:ext cx="1465181" cy="2306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29, 2014</a:t>
            </a:r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582373" y="6308255"/>
            <a:ext cx="4053639" cy="2306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 cap="all" baseline="0">
                <a:solidFill>
                  <a:srgbClr val="064E83"/>
                </a:solidFill>
              </a:defRPr>
            </a:lvl1pPr>
          </a:lstStyle>
          <a:p>
            <a:pPr algn="ctr"/>
            <a:r>
              <a:rPr lang="en-US" dirty="0"/>
              <a:t>European Centre for Medium-Range Weather Forecasts</a:t>
            </a:r>
          </a:p>
        </p:txBody>
      </p:sp>
      <p:pic>
        <p:nvPicPr>
          <p:cNvPr id="8" name="Picture 7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40001" y="6293597"/>
            <a:ext cx="1342372" cy="23065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arrow 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80000" y="360000"/>
            <a:ext cx="10029600" cy="369332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64E83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 hasCustomPrompt="1"/>
          </p:nvPr>
        </p:nvSpPr>
        <p:spPr>
          <a:xfrm>
            <a:off x="1080000" y="936000"/>
            <a:ext cx="10029600" cy="4986000"/>
          </a:xfrm>
          <a:prstGeom prst="rect">
            <a:avLst/>
          </a:prstGeom>
        </p:spPr>
        <p:txBody>
          <a:bodyPr lIns="0" tIns="0" rIns="0" bIns="0"/>
          <a:lstStyle>
            <a:lvl1pPr marL="0" indent="-180000">
              <a:lnSpc>
                <a:spcPts val="2200"/>
              </a:lnSpc>
              <a:spcBef>
                <a:spcPts val="1100"/>
              </a:spcBef>
              <a:buClr>
                <a:srgbClr val="064E83"/>
              </a:buClr>
              <a:defRPr sz="1800">
                <a:solidFill>
                  <a:schemeClr val="tx1"/>
                </a:solidFill>
              </a:defRPr>
            </a:lvl1pPr>
            <a:lvl2pPr marL="630000" indent="-270000">
              <a:lnSpc>
                <a:spcPts val="2000"/>
              </a:lnSpc>
              <a:spcBef>
                <a:spcPts val="1000"/>
              </a:spcBef>
              <a:buClr>
                <a:srgbClr val="064E83"/>
              </a:buClr>
              <a:defRPr sz="1600">
                <a:solidFill>
                  <a:schemeClr val="tx1"/>
                </a:solidFill>
              </a:defRPr>
            </a:lvl2pPr>
            <a:lvl3pPr marL="990000" indent="-270000">
              <a:lnSpc>
                <a:spcPts val="1800"/>
              </a:lnSpc>
              <a:spcBef>
                <a:spcPts val="900"/>
              </a:spcBef>
              <a:buClr>
                <a:srgbClr val="064E83"/>
              </a:buClr>
              <a:defRPr sz="1400">
                <a:solidFill>
                  <a:schemeClr val="tx1"/>
                </a:solidFill>
              </a:defRPr>
            </a:lvl3pPr>
            <a:lvl4pPr marL="1350000" indent="-270000">
              <a:lnSpc>
                <a:spcPts val="1600"/>
              </a:lnSpc>
              <a:spcBef>
                <a:spcPts val="800"/>
              </a:spcBef>
              <a:buClr>
                <a:srgbClr val="064E83"/>
              </a:buClr>
              <a:defRPr sz="1200">
                <a:solidFill>
                  <a:schemeClr val="tx1"/>
                </a:solidFill>
              </a:defRPr>
            </a:lvl4pPr>
            <a:lvl5pPr marL="1710000" indent="-270000">
              <a:lnSpc>
                <a:spcPts val="1400"/>
              </a:lnSpc>
              <a:spcBef>
                <a:spcPts val="700"/>
              </a:spcBef>
              <a:buClr>
                <a:srgbClr val="064E83"/>
              </a:buCl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Top level text goes in here </a:t>
            </a:r>
          </a:p>
          <a:p>
            <a:pPr lvl="1"/>
            <a:r>
              <a:rPr lang="en-GB" dirty="0"/>
              <a:t>Second level text goes in here</a:t>
            </a:r>
          </a:p>
          <a:p>
            <a:pPr lvl="2"/>
            <a:r>
              <a:rPr lang="en-GB" dirty="0"/>
              <a:t>Third level text goes in here</a:t>
            </a:r>
          </a:p>
          <a:p>
            <a:pPr lvl="3"/>
            <a:r>
              <a:rPr lang="en-GB" dirty="0"/>
              <a:t>Fourth level text goes in here</a:t>
            </a:r>
          </a:p>
          <a:p>
            <a:pPr lvl="4"/>
            <a:r>
              <a:rPr lang="en-GB" dirty="0"/>
              <a:t>Fifth level text goes in here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0029600" y="6308255"/>
            <a:ext cx="2159224" cy="216000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900" b="1">
                <a:solidFill>
                  <a:srgbClr val="064E83"/>
                </a:solidFill>
              </a:defRPr>
            </a:lvl1pPr>
          </a:lstStyle>
          <a:p>
            <a:fld id="{E4AB80EA-DB86-D849-B86F-15DAF31F047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Date Placeholder 10"/>
          <p:cNvSpPr txBox="1">
            <a:spLocks/>
          </p:cNvSpPr>
          <p:nvPr userDrawn="1"/>
        </p:nvSpPr>
        <p:spPr>
          <a:xfrm>
            <a:off x="8564419" y="6308255"/>
            <a:ext cx="1465181" cy="23065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29, 2014</a:t>
            </a:r>
          </a:p>
        </p:txBody>
      </p:sp>
      <p:sp>
        <p:nvSpPr>
          <p:cNvPr id="16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2422372" y="6308255"/>
            <a:ext cx="4053639" cy="2306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900" b="1" cap="all" baseline="0">
                <a:solidFill>
                  <a:srgbClr val="064E83"/>
                </a:solidFill>
              </a:defRPr>
            </a:lvl1pPr>
          </a:lstStyle>
          <a:p>
            <a:pPr algn="ctr"/>
            <a:r>
              <a:rPr lang="en-US" dirty="0"/>
              <a:t>European Centre for Medium-Range Weather Forecasts</a:t>
            </a:r>
          </a:p>
        </p:txBody>
      </p:sp>
      <p:pic>
        <p:nvPicPr>
          <p:cNvPr id="8" name="Picture 7" descr="ECMWF_Master_Logo_RGB_nostrap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000" y="6308254"/>
            <a:ext cx="1342372" cy="23065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_strip2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18288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 dt="0"/>
  <p:txStyles>
    <p:titleStyle>
      <a:lvl1pPr algn="l" defTabSz="457200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/>
        </a:buClr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7977294E-6355-97AA-423F-99D20A65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0000"/>
            <a:ext cx="10029600" cy="369332"/>
          </a:xfrm>
        </p:spPr>
        <p:txBody>
          <a:bodyPr/>
          <a:lstStyle/>
          <a:p>
            <a:r>
              <a:rPr lang="en-US" dirty="0"/>
              <a:t>System Development Facilitation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029600" y="6308255"/>
            <a:ext cx="2159224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B3B0B0F-E794-1244-9699-107C60B9C23A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2372" y="6308255"/>
            <a:ext cx="4053639" cy="230657"/>
          </a:xfrm>
        </p:spPr>
        <p:txBody>
          <a:bodyPr anchor="b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/>
              <a:t>European Centre for Medium-Range Weather Forecasts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755A2E-6251-BF09-BB0E-66C0902AEAEA}"/>
              </a:ext>
            </a:extLst>
          </p:cNvPr>
          <p:cNvSpPr txBox="1"/>
          <p:nvPr/>
        </p:nvSpPr>
        <p:spPr>
          <a:xfrm>
            <a:off x="945587" y="991182"/>
            <a:ext cx="1029764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Monitor the development status of the PS and IOS systems and provide summary regular status reports to CEOS and CGMS (including the maintenance of a high-level schedule showing dependencies between the PS and IOS)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Compile, and maintain, a register of the main contributing components to the Prototype Systems in the form of a physical architecture that is traceable to the functional overview provided in figure 1 and its further decompositions as they become available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Compile, and maintain, a register of the main contributing components to the Initial Operational Systems in the form of a physical architecture that is traceable to the functional overview provided in figure 1 and its further decompositions as they become available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Establish and maintain a Critical Issues Register (CIR), covering both the PS and IOS systems, that describes the main design uncertainties/challenges, their impact on the performance of the systems if unresolved and the proposed resolution approach, including, if appropriate, suggestions for further work in the context of specific projects and </a:t>
            </a:r>
            <a:r>
              <a:rPr lang="en-US" sz="1400" dirty="0" err="1"/>
              <a:t>programmes</a:t>
            </a:r>
            <a:r>
              <a:rPr lang="en-US" sz="1400" dirty="0"/>
              <a:t>  (e.g. further investigation/</a:t>
            </a:r>
            <a:r>
              <a:rPr lang="en-US" sz="1400" dirty="0" err="1"/>
              <a:t>characterisation</a:t>
            </a:r>
            <a:r>
              <a:rPr lang="en-US" sz="1400" dirty="0"/>
              <a:t> within the framework of end-to-end simulations). The scope of the CIR will include the critical issues being addressed by the OSSEs (and any potential linkages to end-to-end simulations)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Establish and maintain an overview of the approach adopted for the apportionment of system requirements to components, and provide feedback as appropriate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Liaise with system development coordination efforts under the new WMO Global Greenhouse Gas Watch </a:t>
            </a:r>
            <a:r>
              <a:rPr lang="en-US" sz="1400" dirty="0" err="1"/>
              <a:t>programme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7977294E-6355-97AA-423F-99D20A65B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0000"/>
            <a:ext cx="10029600" cy="369332"/>
          </a:xfrm>
        </p:spPr>
        <p:txBody>
          <a:bodyPr/>
          <a:lstStyle/>
          <a:p>
            <a:r>
              <a:rPr lang="en-US" dirty="0"/>
              <a:t>System Development Facilitation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029600" y="6308255"/>
            <a:ext cx="2159224" cy="216000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B3B0B0F-E794-1244-9699-107C60B9C23A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2372" y="6308255"/>
            <a:ext cx="4053639" cy="230657"/>
          </a:xfrm>
        </p:spPr>
        <p:txBody>
          <a:bodyPr anchor="b"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/>
              <a:t>European Centre for Medium-Range Weather Forecasts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755A2E-6251-BF09-BB0E-66C0902AEAEA}"/>
              </a:ext>
            </a:extLst>
          </p:cNvPr>
          <p:cNvSpPr txBox="1"/>
          <p:nvPr/>
        </p:nvSpPr>
        <p:spPr>
          <a:xfrm>
            <a:off x="945587" y="991182"/>
            <a:ext cx="1029764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Monitor the development status of the PS and IOS systems and provide summary regular status reports to CEOS and CGMS (including the maintenance of a high-level schedule showing dependencies between the PS and IOS)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Compile, and maintain, a register of the main contributing components to the Prototype Systems in the form of a physical architecture that is traceable to the functional overview provided in figure 1 and its further decompositions as they become available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Compile, and maintain, a register of the main contributing components to the Initial Operational Systems in the form of a physical architecture that is traceable to the functional overview provided in figure 1 and its further decompositions as they become available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Establish and maintain a Critical Issues Register (CIR), covering both the PS and IOS systems, that describes the main design uncertainties/challenges, their impact on the performance of the systems if unresolved and the proposed resolution approach, including, if appropriate, suggestions for further work in the context of specific projects and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programmes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 (e.g. further investigation/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characterisation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within the framework of end-to-end simulations). The scope of the CIR will include the critical issues being addressed by the OSSEs (and any potential linkages to end-to-end simulations)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Establish and maintain an overview of the approach adopted for the apportionment of system requirements to components, and provide feedback as appropriate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Liaise with system development coordination efforts under the new WMO Global Greenhouse Gas Watch </a:t>
            </a:r>
            <a:r>
              <a:rPr lang="en-US" sz="1400" dirty="0" err="1">
                <a:solidFill>
                  <a:schemeClr val="bg1">
                    <a:lumMod val="50000"/>
                  </a:schemeClr>
                </a:solidFill>
              </a:rPr>
              <a:t>programme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0E88012-7C57-82C1-296B-1B1D4B0136AC}"/>
              </a:ext>
            </a:extLst>
          </p:cNvPr>
          <p:cNvSpPr txBox="1"/>
          <p:nvPr/>
        </p:nvSpPr>
        <p:spPr>
          <a:xfrm>
            <a:off x="2121825" y="991182"/>
            <a:ext cx="7907775" cy="4801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prototype systems should be included or what is the definition of a prototype system?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Which initial operational systems are included or what is the definition of an initial operational system?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definition of Register?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actually the role of CEOS? For instance, a critical issues register will be quite system specific, but will also have overlaps between systems.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level of information would be required for the CEOS and CGMS plenaries?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How does CEOS liaise with G3W? What is the interface (apart from the overlap in institutions)?</a:t>
            </a:r>
          </a:p>
        </p:txBody>
      </p:sp>
    </p:spTree>
    <p:extLst>
      <p:ext uri="{BB962C8B-B14F-4D97-AF65-F5344CB8AC3E}">
        <p14:creationId xmlns:p14="http://schemas.microsoft.com/office/powerpoint/2010/main" val="4177891262"/>
      </p:ext>
    </p:extLst>
  </p:cSld>
  <p:clrMapOvr>
    <a:masterClrMapping/>
  </p:clrMapOvr>
</p:sld>
</file>

<file path=ppt/theme/theme1.xml><?xml version="1.0" encoding="utf-8"?>
<a:theme xmlns:a="http://schemas.openxmlformats.org/drawingml/2006/main" name="ECMWF Light 16:9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CMWF_16.9_light_blue.potx" id="{6E553A05-1FF4-41A6-8DCD-4A16C4C52284}" vid="{CB9C2DB0-F904-43F7-8D0F-6F373F3FC06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BE5B23F872F249BA78B9EED1161059" ma:contentTypeVersion="2" ma:contentTypeDescription="Create a new document." ma:contentTypeScope="" ma:versionID="1562de66bdcae0938cbb0da2aa9de3a8">
  <xsd:schema xmlns:xsd="http://www.w3.org/2001/XMLSchema" xmlns:xs="http://www.w3.org/2001/XMLSchema" xmlns:p="http://schemas.microsoft.com/office/2006/metadata/properties" xmlns:ns2="34da5c7c-42ce-4f97-8e89-5ab6a0675279" targetNamespace="http://schemas.microsoft.com/office/2006/metadata/properties" ma:root="true" ma:fieldsID="e2ee1d9abc429cf7aea48e7d28e07128" ns2:_="">
    <xsd:import namespace="34da5c7c-42ce-4f97-8e89-5ab6a06752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da5c7c-42ce-4f97-8e89-5ab6a06752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940C50-C4CE-40EC-9E91-05D71EB15BD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1C7391A-24E9-458E-ACEF-7669EE83A2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6E9600-85F3-4CCC-A1C1-254358A26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da5c7c-42ce-4f97-8e89-5ab6a06752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ECMWF Light 16:9 blue</Template>
  <TotalTime>24</TotalTime>
  <Words>640</Words>
  <Application>Microsoft Macintosh PowerPoint</Application>
  <PresentationFormat>Custom</PresentationFormat>
  <Paragraphs>39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ECMWF Light 16:9 blue</vt:lpstr>
      <vt:lpstr>System Development Facilitation</vt:lpstr>
      <vt:lpstr>System Development Facilitation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Development Facilitation</dc:title>
  <dc:creator>Richard Engelen</dc:creator>
  <cp:lastModifiedBy>Richard Engelen</cp:lastModifiedBy>
  <cp:revision>2</cp:revision>
  <cp:lastPrinted>2014-11-19T12:15:44Z</cp:lastPrinted>
  <dcterms:created xsi:type="dcterms:W3CDTF">2023-10-16T11:30:56Z</dcterms:created>
  <dcterms:modified xsi:type="dcterms:W3CDTF">2023-10-16T11:55:16Z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0x01010079BE5B23F872F249BA78B9EED1161059</vt:lpwstr>
  </property>
  <property fmtid="{D5CDD505-2E9C-101B-9397-08002B2CF9AE}" pid="3" name="Order">
    <vt:r8>1400</vt:r8>
  </property>
</Properties>
</file>