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3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9BDDC-6998-4460-AD63-DDEC18FF68E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6BB1D-4541-48AE-ACC1-EE1A74D4B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9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1333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23BCD-06C1-4979-A4B6-929E88FE602B}" type="slidenum">
              <a:rPr kumimoji="0" lang="de-DE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1333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7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5818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9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" b="4135"/>
          <a:stretch/>
        </p:blipFill>
        <p:spPr>
          <a:xfrm>
            <a:off x="2685162" y="1245140"/>
            <a:ext cx="9437753" cy="5311303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b="6844"/>
          <a:stretch/>
        </p:blipFill>
        <p:spPr>
          <a:xfrm>
            <a:off x="8184750" y="12184"/>
            <a:ext cx="4055594" cy="6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729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urrica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b="39681"/>
          <a:stretch/>
        </p:blipFill>
        <p:spPr>
          <a:xfrm>
            <a:off x="135326" y="1254868"/>
            <a:ext cx="9320031" cy="5301575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b="6844"/>
          <a:stretch/>
        </p:blipFill>
        <p:spPr>
          <a:xfrm>
            <a:off x="8184750" y="12184"/>
            <a:ext cx="4055594" cy="6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95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entinel-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6" y="1191202"/>
            <a:ext cx="9537507" cy="53652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b="6844"/>
          <a:stretch/>
        </p:blipFill>
        <p:spPr>
          <a:xfrm>
            <a:off x="8184750" y="12184"/>
            <a:ext cx="4055594" cy="6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172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Ocean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 b="2367"/>
          <a:stretch/>
        </p:blipFill>
        <p:spPr>
          <a:xfrm>
            <a:off x="2666391" y="1089497"/>
            <a:ext cx="9395587" cy="5437763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b="6844"/>
          <a:stretch/>
        </p:blipFill>
        <p:spPr>
          <a:xfrm>
            <a:off x="8184750" y="12184"/>
            <a:ext cx="4055594" cy="6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227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Destination Ear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77" y="1183729"/>
            <a:ext cx="9453322" cy="540189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b="6844"/>
          <a:stretch/>
        </p:blipFill>
        <p:spPr>
          <a:xfrm>
            <a:off x="8184750" y="12184"/>
            <a:ext cx="4055594" cy="6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074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2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211147"/>
            <a:ext cx="9465874" cy="532613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9" name="ceos_logo.png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8782556" y="90950"/>
            <a:ext cx="1880930" cy="74484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782556" y="865308"/>
            <a:ext cx="2104658" cy="15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685800">
              <a:defRPr sz="1800" b="0">
                <a:solidFill>
                  <a:srgbClr val="000000"/>
                </a:solidFill>
              </a:defRPr>
            </a:pPr>
            <a:r>
              <a:rPr lang="en-US" sz="788" dirty="0">
                <a:solidFill>
                  <a:schemeClr val="bg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on Earth Observation Satellites</a:t>
            </a:r>
          </a:p>
        </p:txBody>
      </p:sp>
      <p:pic>
        <p:nvPicPr>
          <p:cNvPr id="12" name="Picture 11" descr="cgms_logo.png">
            <a:extLst>
              <a:ext uri="{FF2B5EF4-FFF2-40B4-BE49-F238E27FC236}">
                <a16:creationId xmlns:a16="http://schemas.microsoft.com/office/drawing/2014/main" id="{FF6E3164-B575-7349-9AE2-287A5A9B611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54" y="0"/>
            <a:ext cx="913684" cy="98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7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ntinel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4" b="3249"/>
          <a:stretch/>
        </p:blipFill>
        <p:spPr>
          <a:xfrm>
            <a:off x="2724934" y="1047169"/>
            <a:ext cx="9366982" cy="547646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b="6844"/>
          <a:stretch/>
        </p:blipFill>
        <p:spPr>
          <a:xfrm>
            <a:off x="8184750" y="12184"/>
            <a:ext cx="4055594" cy="6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4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ission Contr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5" y="1208629"/>
            <a:ext cx="9466253" cy="5364209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b="6844"/>
          <a:stretch/>
        </p:blipFill>
        <p:spPr>
          <a:xfrm>
            <a:off x="8184750" y="12184"/>
            <a:ext cx="4055594" cy="6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27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7" t="5705"/>
          <a:stretch/>
        </p:blipFill>
        <p:spPr>
          <a:xfrm>
            <a:off x="9638270" y="6565556"/>
            <a:ext cx="2170320" cy="312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34317" y="6545893"/>
            <a:ext cx="895725" cy="3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48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ast Buil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407212" cy="533075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6" t="10671"/>
          <a:stretch/>
        </p:blipFill>
        <p:spPr>
          <a:xfrm>
            <a:off x="10948086" y="6582032"/>
            <a:ext cx="860504" cy="296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0692" y="6521504"/>
            <a:ext cx="1021951" cy="3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3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8" y="6546636"/>
            <a:ext cx="3332142" cy="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189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8" y="6546636"/>
            <a:ext cx="3332142" cy="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222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341194"/>
            <a:ext cx="11288822" cy="652363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t="-30981" b="-42063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8" y="6546636"/>
            <a:ext cx="3332142" cy="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992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8" y="6546636"/>
            <a:ext cx="3332142" cy="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8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0275496" y="6603525"/>
            <a:ext cx="1462072" cy="214984"/>
            <a:chOff x="6189793" y="6000773"/>
            <a:chExt cx="4343735" cy="63870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554" y="6000773"/>
              <a:ext cx="2146974" cy="6387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17" b="34099"/>
            <a:stretch/>
          </p:blipFill>
          <p:spPr>
            <a:xfrm>
              <a:off x="6189793" y="6166267"/>
              <a:ext cx="2237237" cy="324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934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02" y="1183478"/>
            <a:ext cx="9486293" cy="5375565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ar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" y="1240117"/>
            <a:ext cx="9335282" cy="52899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6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675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00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91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2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4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3" name="Rectangle 61" title="[DM_E_DOC_NO], v1A, 1 September 2023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1000" b="0" baseline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, v1A, 1 September 2023</a:t>
            </a:r>
            <a:endParaRPr lang="de-DE" sz="1000" b="0" baseline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5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title="[DM_DOCNAME]"/>
          <p:cNvSpPr txBox="1"/>
          <p:nvPr/>
        </p:nvSpPr>
        <p:spPr>
          <a:xfrm>
            <a:off x="6101541" y="1827712"/>
            <a:ext cx="5868785" cy="322583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Calibri" panose="020F0502020204030204" pitchFamily="34" charset="0"/>
              </a:rPr>
              <a:t>Annex L1 &amp; L2 GHG Product Development </a:t>
            </a:r>
            <a:r>
              <a:rPr kumimoji="0" lang="en-GB" sz="32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Calibri" panose="020F0502020204030204" pitchFamily="34" charset="0"/>
              </a:rPr>
              <a:t>– status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CEOS/CGMS WG-climate GHG task-team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3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rd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workshop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>
              <a:solidFill>
                <a:srgbClr val="FFFFFF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Ruediger</a:t>
            </a:r>
            <a:r>
              <a:rPr kumimoji="0" lang="en-GB" sz="18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Lang / Dave Crisp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 panose="020B0502040204020203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17 October 2023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5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 L1 &amp; L2 GHG Product </a:t>
            </a:r>
            <a:r>
              <a:rPr lang="en-GB" dirty="0" smtClean="0"/>
              <a:t>Development - status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90379"/>
              </p:ext>
            </p:extLst>
          </p:nvPr>
        </p:nvGraphicFramePr>
        <p:xfrm>
          <a:off x="526474" y="1097280"/>
          <a:ext cx="11169533" cy="4880610"/>
        </p:xfrm>
        <a:graphic>
          <a:graphicData uri="http://schemas.openxmlformats.org/drawingml/2006/table">
            <a:tbl>
              <a:tblPr/>
              <a:tblGrid>
                <a:gridCol w="636700">
                  <a:extLst>
                    <a:ext uri="{9D8B030D-6E8A-4147-A177-3AD203B41FA5}">
                      <a16:colId xmlns:a16="http://schemas.microsoft.com/office/drawing/2014/main" val="3452268724"/>
                    </a:ext>
                  </a:extLst>
                </a:gridCol>
                <a:gridCol w="2561634">
                  <a:extLst>
                    <a:ext uri="{9D8B030D-6E8A-4147-A177-3AD203B41FA5}">
                      <a16:colId xmlns:a16="http://schemas.microsoft.com/office/drawing/2014/main" val="819208449"/>
                    </a:ext>
                  </a:extLst>
                </a:gridCol>
                <a:gridCol w="535060">
                  <a:extLst>
                    <a:ext uri="{9D8B030D-6E8A-4147-A177-3AD203B41FA5}">
                      <a16:colId xmlns:a16="http://schemas.microsoft.com/office/drawing/2014/main" val="4147730232"/>
                    </a:ext>
                  </a:extLst>
                </a:gridCol>
                <a:gridCol w="578139">
                  <a:extLst>
                    <a:ext uri="{9D8B030D-6E8A-4147-A177-3AD203B41FA5}">
                      <a16:colId xmlns:a16="http://schemas.microsoft.com/office/drawing/2014/main" val="1251474682"/>
                    </a:ext>
                  </a:extLst>
                </a:gridCol>
                <a:gridCol w="432576">
                  <a:extLst>
                    <a:ext uri="{9D8B030D-6E8A-4147-A177-3AD203B41FA5}">
                      <a16:colId xmlns:a16="http://schemas.microsoft.com/office/drawing/2014/main" val="4179871923"/>
                    </a:ext>
                  </a:extLst>
                </a:gridCol>
                <a:gridCol w="4072923">
                  <a:extLst>
                    <a:ext uri="{9D8B030D-6E8A-4147-A177-3AD203B41FA5}">
                      <a16:colId xmlns:a16="http://schemas.microsoft.com/office/drawing/2014/main" val="1565728991"/>
                    </a:ext>
                  </a:extLst>
                </a:gridCol>
                <a:gridCol w="2352501">
                  <a:extLst>
                    <a:ext uri="{9D8B030D-6E8A-4147-A177-3AD203B41FA5}">
                      <a16:colId xmlns:a16="http://schemas.microsoft.com/office/drawing/2014/main" val="2694063570"/>
                    </a:ext>
                  </a:extLst>
                </a:gridCol>
              </a:tblGrid>
              <a:tr h="3250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 forward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04327"/>
                  </a:ext>
                </a:extLst>
              </a:tr>
              <a:tr h="32507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Prod-1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the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of existing and near term L1 and L2 products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their ability to meet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WGClimate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needs for ECV and FCDRs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AC-VC / GSICS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EUM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NASA / JAXA / …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products: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the existing L1 and L2 products in the ECV inventory(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https://climatemonitoring.info/ecvinventory/) 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 of the information there is from 2018, pre-OCO, pre-TROPOMI.  With 14 years of data from GOSAT and 8 from OCO-2, it is time to start thinking about an FCDR for CO2 and CH4.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Near term products:</a:t>
                      </a:r>
                      <a:endParaRPr lang="en-GB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Algorithms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retrieval of XCO2 and XCH4 level-2 products to meet the requirements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future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MVSes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(e.g.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CO2M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mission and the need of the European GHG Monitoring and Verification Support (MVS) capacity in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2026, GOSAT-GW, …). Target 2026ff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Scientific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algorithm developments from their current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towards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anthropogenic and/or biogenic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emission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needs of future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MVSes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Achieve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required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integrated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2026ff.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instrument measurement capabilities (cloud imaging, aerosol background measurement, as well as trace gas measurements / NO2) to improve on CO2/CH4 accuracy and plume detection. Target: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2026ff.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bias correction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schemes and improved uncertainty characterization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(or avoid them all together making use of additional instrument and algorithm capacities). Target: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2026ff.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product robustness by improved resilience with respect to instrument performance and in order to support (and improve efficiency of) the transition from commissioning into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 and creation of FCDRs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CDRs.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Target: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existing products in ECV inventory</a:t>
                      </a:r>
                    </a:p>
                    <a:p>
                      <a:pPr algn="l" fontAlgn="t"/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Produce FCDRs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CDRs of exiting 10+ years time-series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t"/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Monitor/report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 on performance of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MVS capacities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GHG products for MVS availability and performance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Complementary instrument and product capacities: aerosol, clouds and NO2.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correction scheme status, progresses, evaluation, ..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Complementary/multi algorithm schemes (bias reduction, error analysis and characterisation, monitoring and reduction, and resilience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wrt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instrument performance)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987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5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 L1 &amp; L2 GHG Product Development - status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18484"/>
              </p:ext>
            </p:extLst>
          </p:nvPr>
        </p:nvGraphicFramePr>
        <p:xfrm>
          <a:off x="601287" y="1306079"/>
          <a:ext cx="10626663" cy="4375471"/>
        </p:xfrm>
        <a:graphic>
          <a:graphicData uri="http://schemas.openxmlformats.org/drawingml/2006/table">
            <a:tbl>
              <a:tblPr/>
              <a:tblGrid>
                <a:gridCol w="636700">
                  <a:extLst>
                    <a:ext uri="{9D8B030D-6E8A-4147-A177-3AD203B41FA5}">
                      <a16:colId xmlns:a16="http://schemas.microsoft.com/office/drawing/2014/main" val="3452268724"/>
                    </a:ext>
                  </a:extLst>
                </a:gridCol>
                <a:gridCol w="2561634">
                  <a:extLst>
                    <a:ext uri="{9D8B030D-6E8A-4147-A177-3AD203B41FA5}">
                      <a16:colId xmlns:a16="http://schemas.microsoft.com/office/drawing/2014/main" val="819208449"/>
                    </a:ext>
                  </a:extLst>
                </a:gridCol>
                <a:gridCol w="535060">
                  <a:extLst>
                    <a:ext uri="{9D8B030D-6E8A-4147-A177-3AD203B41FA5}">
                      <a16:colId xmlns:a16="http://schemas.microsoft.com/office/drawing/2014/main" val="4147730232"/>
                    </a:ext>
                  </a:extLst>
                </a:gridCol>
                <a:gridCol w="609318">
                  <a:extLst>
                    <a:ext uri="{9D8B030D-6E8A-4147-A177-3AD203B41FA5}">
                      <a16:colId xmlns:a16="http://schemas.microsoft.com/office/drawing/2014/main" val="1251474682"/>
                    </a:ext>
                  </a:extLst>
                </a:gridCol>
                <a:gridCol w="401397">
                  <a:extLst>
                    <a:ext uri="{9D8B030D-6E8A-4147-A177-3AD203B41FA5}">
                      <a16:colId xmlns:a16="http://schemas.microsoft.com/office/drawing/2014/main" val="4179871923"/>
                    </a:ext>
                  </a:extLst>
                </a:gridCol>
                <a:gridCol w="3790291">
                  <a:extLst>
                    <a:ext uri="{9D8B030D-6E8A-4147-A177-3AD203B41FA5}">
                      <a16:colId xmlns:a16="http://schemas.microsoft.com/office/drawing/2014/main" val="1565728991"/>
                    </a:ext>
                  </a:extLst>
                </a:gridCol>
                <a:gridCol w="2092263">
                  <a:extLst>
                    <a:ext uri="{9D8B030D-6E8A-4147-A177-3AD203B41FA5}">
                      <a16:colId xmlns:a16="http://schemas.microsoft.com/office/drawing/2014/main" val="2694063570"/>
                    </a:ext>
                  </a:extLst>
                </a:gridCol>
              </a:tblGrid>
              <a:tr h="3250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 forward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04327"/>
                  </a:ext>
                </a:extLst>
              </a:tr>
              <a:tr h="138326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Prod-2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product accuracy, precision, resolution, and coverage requirements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needed to meet the flux requirements on various scales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AC-VC / GSICS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EUM / ESA / …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PROD-1, CEOS white paper, CO2M MRD and associated scientific Studies (ESA spectral sizing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study, SMARTCARB, studies performed to support the CO2M mission definition)</a:t>
                      </a:r>
                    </a:p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Recent publications by </a:t>
                      </a: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Byrne et al. (https://doi.org/10.5194/essd-15-963-2023) and Worden et al. (https://doi.org/10.5194/acp-22-6811-2022) assess the limitations of existing l1 products for quantifying fluxes on national scales. </a:t>
                      </a:r>
                      <a:r>
                        <a:rPr lang="en-GB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Schuh</a:t>
                      </a:r>
                      <a:r>
                        <a:rPr lang="en-GB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al. (https://doi.org/10.1016/j.rse.2021.112473) investigate the L2 product requirements on these scales from a more theoretical standpoint.  Lie et al. (https://doi.org/10.1016/j.rse.2021.112625), Wu et al. (https://doi.org/10.5194/gmd-14-3633-2021), Kiel et al. (https://doi.org/10.1016/j.rse.2021.112314), </a:t>
                      </a:r>
                      <a:r>
                        <a:rPr lang="en-GB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Rißmann</a:t>
                      </a:r>
                      <a:r>
                        <a:rPr lang="en-GB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al. (https://doi.org/10.5194/amt-15-6605-2022) and others assess the L2 requirements for large urban areas.  Work by </a:t>
                      </a:r>
                      <a:r>
                        <a:rPr lang="en-GB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Nassar</a:t>
                      </a:r>
                      <a:r>
                        <a:rPr lang="en-GB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al. (DOI 10.3389/frsen.2022.1028240), </a:t>
                      </a:r>
                      <a:r>
                        <a:rPr lang="en-GB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Cusworth</a:t>
                      </a:r>
                      <a:r>
                        <a:rPr lang="en-GB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al. (https://doi.org/10.5194/acp-2018-741), </a:t>
                      </a:r>
                      <a:r>
                        <a:rPr lang="en-GB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Varon</a:t>
                      </a:r>
                      <a:r>
                        <a:rPr lang="en-GB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al. (https://doi.org/10.5194/amt-11-5673-2018) and others are exploring the L1 and L2 requirements for point sources.  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and evaluate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mission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requirements (synergies, complementarity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l" fontAlgn="t"/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 lessons learned from these efforts to develop recommendations for future missions.</a:t>
                      </a:r>
                    </a:p>
                    <a:p>
                      <a:pPr algn="l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975423"/>
                  </a:ext>
                </a:extLst>
              </a:tr>
              <a:tr h="192853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Prod-3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Facilitate coordination between national and international development efforts to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best practices and develop a prototype product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AC-VC / GSICS</a:t>
                      </a:r>
                    </a:p>
                    <a:p>
                      <a:pPr algn="ctr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 of best practices for the development of L1 and L2 products:</a:t>
                      </a:r>
                    </a:p>
                    <a:p>
                      <a:pPr algn="l" fontAlgn="t"/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L1: pre-launch and on-orbit calibration methods, standards, and metadata needed to make products interoperable.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L2: algorithm inter-comparisons, common data needs (e.g., solar spectra, Met data), and validation approaches. </a:t>
                      </a:r>
                    </a:p>
                    <a:p>
                      <a:pPr algn="l" fontAlgn="t"/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Draw on methods specified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through current operational MVS developments and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existing operational mission Cal/Val standards (e.g. GSICS)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document best practices for the development of GHG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products from current operational implementation efforts (Operational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MVSes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GSICS, etc..)</a:t>
                      </a:r>
                    </a:p>
                    <a:p>
                      <a:pPr algn="l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076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189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 L1 &amp; L2 GHG Product Development - status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84576"/>
              </p:ext>
            </p:extLst>
          </p:nvPr>
        </p:nvGraphicFramePr>
        <p:xfrm>
          <a:off x="592974" y="1480646"/>
          <a:ext cx="10626663" cy="4371818"/>
        </p:xfrm>
        <a:graphic>
          <a:graphicData uri="http://schemas.openxmlformats.org/drawingml/2006/table">
            <a:tbl>
              <a:tblPr/>
              <a:tblGrid>
                <a:gridCol w="636700">
                  <a:extLst>
                    <a:ext uri="{9D8B030D-6E8A-4147-A177-3AD203B41FA5}">
                      <a16:colId xmlns:a16="http://schemas.microsoft.com/office/drawing/2014/main" val="3452268724"/>
                    </a:ext>
                  </a:extLst>
                </a:gridCol>
                <a:gridCol w="2561634">
                  <a:extLst>
                    <a:ext uri="{9D8B030D-6E8A-4147-A177-3AD203B41FA5}">
                      <a16:colId xmlns:a16="http://schemas.microsoft.com/office/drawing/2014/main" val="819208449"/>
                    </a:ext>
                  </a:extLst>
                </a:gridCol>
                <a:gridCol w="535060">
                  <a:extLst>
                    <a:ext uri="{9D8B030D-6E8A-4147-A177-3AD203B41FA5}">
                      <a16:colId xmlns:a16="http://schemas.microsoft.com/office/drawing/2014/main" val="4147730232"/>
                    </a:ext>
                  </a:extLst>
                </a:gridCol>
                <a:gridCol w="609318">
                  <a:extLst>
                    <a:ext uri="{9D8B030D-6E8A-4147-A177-3AD203B41FA5}">
                      <a16:colId xmlns:a16="http://schemas.microsoft.com/office/drawing/2014/main" val="1251474682"/>
                    </a:ext>
                  </a:extLst>
                </a:gridCol>
                <a:gridCol w="401397">
                  <a:extLst>
                    <a:ext uri="{9D8B030D-6E8A-4147-A177-3AD203B41FA5}">
                      <a16:colId xmlns:a16="http://schemas.microsoft.com/office/drawing/2014/main" val="4179871923"/>
                    </a:ext>
                  </a:extLst>
                </a:gridCol>
                <a:gridCol w="3790291">
                  <a:extLst>
                    <a:ext uri="{9D8B030D-6E8A-4147-A177-3AD203B41FA5}">
                      <a16:colId xmlns:a16="http://schemas.microsoft.com/office/drawing/2014/main" val="1565728991"/>
                    </a:ext>
                  </a:extLst>
                </a:gridCol>
                <a:gridCol w="2092263">
                  <a:extLst>
                    <a:ext uri="{9D8B030D-6E8A-4147-A177-3AD203B41FA5}">
                      <a16:colId xmlns:a16="http://schemas.microsoft.com/office/drawing/2014/main" val="2694063570"/>
                    </a:ext>
                  </a:extLst>
                </a:gridCol>
              </a:tblGrid>
              <a:tr h="3250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 forward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04327"/>
                  </a:ext>
                </a:extLst>
              </a:tr>
              <a:tr h="775066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Prod-4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Pursue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consistency in product content, format, units, variable names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etc. to facilitate interoperability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AC-VC / GSICS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EUM / …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usage of similar formats and product maintenance mechanisms (e.g. xml to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/docs) to establish consistent formats across GHG mission products.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Starting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point: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harmonization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level-1 products of same instrument class of European missions (e.g. GOME-1/2, SCIAMACHY, OMI, S4, S5p, S5) using netcdf-4 during recent product update cycles (and corresponding conversion of original / native formats to netcdf-4).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status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 already broadly been established for the European sensors / missions (of the relevant class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Examples: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CO2M product formats based on existing relevant European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product templates for level-1.Target: Q3 2022</a:t>
                      </a:r>
                      <a:r>
                        <a:rPr lang="en-GB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GB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of already established C3S operational product principle parameter lists (similar to OCO-2 user friendly product) for level-2 GHG products (and apply / establish similar maintenance protocols and mechanisms (e.g. xml-&gt;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netcdf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docx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/pdf). </a:t>
                      </a:r>
                      <a:r>
                        <a:rPr lang="en-GB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 for CO2M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 for </a:t>
                      </a:r>
                      <a:r>
                        <a:rPr lang="en-GB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CO2M, S5p, S5,…</a:t>
                      </a:r>
                      <a:endParaRPr lang="en-GB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other 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missions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876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213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 L1 &amp; L2 GHG Product Development - status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23120"/>
              </p:ext>
            </p:extLst>
          </p:nvPr>
        </p:nvGraphicFramePr>
        <p:xfrm>
          <a:off x="443345" y="951149"/>
          <a:ext cx="11468793" cy="4876073"/>
        </p:xfrm>
        <a:graphic>
          <a:graphicData uri="http://schemas.openxmlformats.org/drawingml/2006/table">
            <a:tbl>
              <a:tblPr/>
              <a:tblGrid>
                <a:gridCol w="636700">
                  <a:extLst>
                    <a:ext uri="{9D8B030D-6E8A-4147-A177-3AD203B41FA5}">
                      <a16:colId xmlns:a16="http://schemas.microsoft.com/office/drawing/2014/main" val="3452268724"/>
                    </a:ext>
                  </a:extLst>
                </a:gridCol>
                <a:gridCol w="2561634">
                  <a:extLst>
                    <a:ext uri="{9D8B030D-6E8A-4147-A177-3AD203B41FA5}">
                      <a16:colId xmlns:a16="http://schemas.microsoft.com/office/drawing/2014/main" val="819208449"/>
                    </a:ext>
                  </a:extLst>
                </a:gridCol>
                <a:gridCol w="535060">
                  <a:extLst>
                    <a:ext uri="{9D8B030D-6E8A-4147-A177-3AD203B41FA5}">
                      <a16:colId xmlns:a16="http://schemas.microsoft.com/office/drawing/2014/main" val="4147730232"/>
                    </a:ext>
                  </a:extLst>
                </a:gridCol>
                <a:gridCol w="609318">
                  <a:extLst>
                    <a:ext uri="{9D8B030D-6E8A-4147-A177-3AD203B41FA5}">
                      <a16:colId xmlns:a16="http://schemas.microsoft.com/office/drawing/2014/main" val="1251474682"/>
                    </a:ext>
                  </a:extLst>
                </a:gridCol>
                <a:gridCol w="475899">
                  <a:extLst>
                    <a:ext uri="{9D8B030D-6E8A-4147-A177-3AD203B41FA5}">
                      <a16:colId xmlns:a16="http://schemas.microsoft.com/office/drawing/2014/main" val="4179871923"/>
                    </a:ext>
                  </a:extLst>
                </a:gridCol>
                <a:gridCol w="3715789">
                  <a:extLst>
                    <a:ext uri="{9D8B030D-6E8A-4147-A177-3AD203B41FA5}">
                      <a16:colId xmlns:a16="http://schemas.microsoft.com/office/drawing/2014/main" val="1565728991"/>
                    </a:ext>
                  </a:extLst>
                </a:gridCol>
                <a:gridCol w="2934393">
                  <a:extLst>
                    <a:ext uri="{9D8B030D-6E8A-4147-A177-3AD203B41FA5}">
                      <a16:colId xmlns:a16="http://schemas.microsoft.com/office/drawing/2014/main" val="2694063570"/>
                    </a:ext>
                  </a:extLst>
                </a:gridCol>
              </a:tblGrid>
              <a:tr h="3250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 forward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04327"/>
                  </a:ext>
                </a:extLst>
              </a:tr>
              <a:tr h="22727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Prod-5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Pursue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traceability of data quality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AC-VC / GSICS UVNS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NASA / JAXA / EUM / ESA …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ongoing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reproting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L1 products: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ongoing vicarious calibration campaigns using pseudo-invariant targets provide a means of cross calibrating the radiometric performance of these instruments. 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Ongoing efforts to standardize top-of-atmosphere solar fluxes and Lunar radiometric properties provide additional tools for assessing L1 products. </a:t>
                      </a: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L2</a:t>
                      </a:r>
                      <a:r>
                        <a:rPr lang="en-GB" sz="11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products: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observations of TCCON provide the primary transfer standard for tracing the space-based measurements to the WMO in situ standards.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EM27/SUN and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aircore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networks are expending the coverage and providing new insights into the quality of the products.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 status / scientific publications and validation </a:t>
                      </a:r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reports from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Campaigns (Railroad valley, …),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 (lunar and solar models)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Networks (TCCON, COCCON,</a:t>
                      </a: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…)</a:t>
                      </a: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status w.r.t. traceability to WMO standard (e.g. CO2M ground-based network product requirements document)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025364"/>
                  </a:ext>
                </a:extLst>
              </a:tr>
              <a:tr h="14244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OCO-2 vs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GOSAT vs S5p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collaboration among the GOSAT/GOSAT-2, OCO-2/OCO-3, and TROPOMI calibration team, including routine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telecons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annual Railroad Valley Vicarious Calibration campaigns contribute to the assessment of the L1 products from these missions and maintain a critical calibration resource for the community. Significant contributions to the TCCON, COCCON and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AirCore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networks by these missions has fostered strong collaboration and provided new tools for assessing the quality of the L2 products from these missions.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131787"/>
                  </a:ext>
                </a:extLst>
              </a:tr>
              <a:tr h="14244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GOSAT vs TANSAT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Ongoing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796731"/>
                  </a:ext>
                </a:extLst>
              </a:tr>
              <a:tr h="14244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MicroCarb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OCO-2/3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363934"/>
                  </a:ext>
                </a:extLst>
              </a:tr>
              <a:tr h="14244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CO2M vs MicroCarb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 SNO / TCCON/COCCON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171414"/>
                  </a:ext>
                </a:extLst>
              </a:tr>
              <a:tr h="1225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CO2M vs OCO-x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 SNO / TCCON/COCCON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2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45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 L1 &amp; L2 GHG Product Development - status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27779"/>
              </p:ext>
            </p:extLst>
          </p:nvPr>
        </p:nvGraphicFramePr>
        <p:xfrm>
          <a:off x="459971" y="1488959"/>
          <a:ext cx="11468793" cy="3457418"/>
        </p:xfrm>
        <a:graphic>
          <a:graphicData uri="http://schemas.openxmlformats.org/drawingml/2006/table">
            <a:tbl>
              <a:tblPr/>
              <a:tblGrid>
                <a:gridCol w="636700">
                  <a:extLst>
                    <a:ext uri="{9D8B030D-6E8A-4147-A177-3AD203B41FA5}">
                      <a16:colId xmlns:a16="http://schemas.microsoft.com/office/drawing/2014/main" val="3452268724"/>
                    </a:ext>
                  </a:extLst>
                </a:gridCol>
                <a:gridCol w="2561634">
                  <a:extLst>
                    <a:ext uri="{9D8B030D-6E8A-4147-A177-3AD203B41FA5}">
                      <a16:colId xmlns:a16="http://schemas.microsoft.com/office/drawing/2014/main" val="819208449"/>
                    </a:ext>
                  </a:extLst>
                </a:gridCol>
                <a:gridCol w="535060">
                  <a:extLst>
                    <a:ext uri="{9D8B030D-6E8A-4147-A177-3AD203B41FA5}">
                      <a16:colId xmlns:a16="http://schemas.microsoft.com/office/drawing/2014/main" val="4147730232"/>
                    </a:ext>
                  </a:extLst>
                </a:gridCol>
                <a:gridCol w="609318">
                  <a:extLst>
                    <a:ext uri="{9D8B030D-6E8A-4147-A177-3AD203B41FA5}">
                      <a16:colId xmlns:a16="http://schemas.microsoft.com/office/drawing/2014/main" val="1251474682"/>
                    </a:ext>
                  </a:extLst>
                </a:gridCol>
                <a:gridCol w="475899">
                  <a:extLst>
                    <a:ext uri="{9D8B030D-6E8A-4147-A177-3AD203B41FA5}">
                      <a16:colId xmlns:a16="http://schemas.microsoft.com/office/drawing/2014/main" val="4179871923"/>
                    </a:ext>
                  </a:extLst>
                </a:gridCol>
                <a:gridCol w="3724102">
                  <a:extLst>
                    <a:ext uri="{9D8B030D-6E8A-4147-A177-3AD203B41FA5}">
                      <a16:colId xmlns:a16="http://schemas.microsoft.com/office/drawing/2014/main" val="156572899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694063570"/>
                    </a:ext>
                  </a:extLst>
                </a:gridCol>
              </a:tblGrid>
              <a:tr h="3250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 forward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04327"/>
                  </a:ext>
                </a:extLst>
              </a:tr>
              <a:tr h="90874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Prod-6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Coordinate</a:t>
                      </a: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algorithm inter-comparisons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improve accuracy and speed of retrieval algorithms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AC-VC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GSICS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UVNS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EUM / …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Algorithm inter-comparison,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echnical interface meetings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including standard experiments, designed to assess the performance of algorithms for specific challenges.</a:t>
                      </a:r>
                      <a:b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and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internal/external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multiple-algorithm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processing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frameworks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in- and outside of operational systems (e.g. CO2M) for continuous product and algorithm performance characterization (uncertainties), monitoring, inter-comparison and validation: 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of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algorithm product processing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 (online/offline)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uncertainty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bias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characterisation.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Usage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on- and offline (Cal/Val) parallel processing and continuous inter-comparison, product quality monitoring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approaches.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</a:t>
                      </a: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/ or external algorithm </a:t>
                      </a: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comparisons</a:t>
                      </a:r>
                    </a:p>
                    <a:p>
                      <a:pPr algn="l" fontAlgn="t"/>
                      <a:endParaRPr lang="en-GB" sz="1200" b="1" i="1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Dedicated workshop / sessions (IWGGMS?)</a:t>
                      </a:r>
                    </a:p>
                    <a:p>
                      <a:pPr marL="0" marR="0" lvl="0" indent="0" algn="l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(round robins?)</a:t>
                      </a:r>
                    </a:p>
                    <a:p>
                      <a:pPr algn="l" fontAlgn="t"/>
                      <a:endParaRPr lang="en-GB" sz="1200" b="1" i="1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Algorithm inter-comparison,</a:t>
                      </a: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echnical interface meetings</a:t>
                      </a: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including (round robins) standard experiments</a:t>
                      </a:r>
                    </a:p>
                    <a:p>
                      <a:pPr algn="l" fontAlgn="t"/>
                      <a:endParaRPr lang="en-GB" sz="1200" b="1" i="1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multi-algorithm offline/online processing frameworks</a:t>
                      </a:r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097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243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 L1 &amp; L2 GHG Product Development - status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8547"/>
              </p:ext>
            </p:extLst>
          </p:nvPr>
        </p:nvGraphicFramePr>
        <p:xfrm>
          <a:off x="435033" y="765751"/>
          <a:ext cx="10626663" cy="5880578"/>
        </p:xfrm>
        <a:graphic>
          <a:graphicData uri="http://schemas.openxmlformats.org/drawingml/2006/table">
            <a:tbl>
              <a:tblPr/>
              <a:tblGrid>
                <a:gridCol w="636700">
                  <a:extLst>
                    <a:ext uri="{9D8B030D-6E8A-4147-A177-3AD203B41FA5}">
                      <a16:colId xmlns:a16="http://schemas.microsoft.com/office/drawing/2014/main" val="3452268724"/>
                    </a:ext>
                  </a:extLst>
                </a:gridCol>
                <a:gridCol w="2561634">
                  <a:extLst>
                    <a:ext uri="{9D8B030D-6E8A-4147-A177-3AD203B41FA5}">
                      <a16:colId xmlns:a16="http://schemas.microsoft.com/office/drawing/2014/main" val="819208449"/>
                    </a:ext>
                  </a:extLst>
                </a:gridCol>
                <a:gridCol w="535060">
                  <a:extLst>
                    <a:ext uri="{9D8B030D-6E8A-4147-A177-3AD203B41FA5}">
                      <a16:colId xmlns:a16="http://schemas.microsoft.com/office/drawing/2014/main" val="4147730232"/>
                    </a:ext>
                  </a:extLst>
                </a:gridCol>
                <a:gridCol w="609318">
                  <a:extLst>
                    <a:ext uri="{9D8B030D-6E8A-4147-A177-3AD203B41FA5}">
                      <a16:colId xmlns:a16="http://schemas.microsoft.com/office/drawing/2014/main" val="1251474682"/>
                    </a:ext>
                  </a:extLst>
                </a:gridCol>
                <a:gridCol w="401397">
                  <a:extLst>
                    <a:ext uri="{9D8B030D-6E8A-4147-A177-3AD203B41FA5}">
                      <a16:colId xmlns:a16="http://schemas.microsoft.com/office/drawing/2014/main" val="4179871923"/>
                    </a:ext>
                  </a:extLst>
                </a:gridCol>
                <a:gridCol w="3790291">
                  <a:extLst>
                    <a:ext uri="{9D8B030D-6E8A-4147-A177-3AD203B41FA5}">
                      <a16:colId xmlns:a16="http://schemas.microsoft.com/office/drawing/2014/main" val="1565728991"/>
                    </a:ext>
                  </a:extLst>
                </a:gridCol>
                <a:gridCol w="2092263">
                  <a:extLst>
                    <a:ext uri="{9D8B030D-6E8A-4147-A177-3AD203B41FA5}">
                      <a16:colId xmlns:a16="http://schemas.microsoft.com/office/drawing/2014/main" val="2694063570"/>
                    </a:ext>
                  </a:extLst>
                </a:gridCol>
              </a:tblGrid>
              <a:tr h="3250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 forward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04327"/>
                  </a:ext>
                </a:extLst>
              </a:tr>
              <a:tr h="154648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Prod-7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Facilitate exchange and harmonization of approaches to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calibration and retrieval challenges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AC-VC GSICS-UVNS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EUM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JAXA / NASA …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Ongoing collaborations among the GOSAT/GOSAT-2, OCO-2, OCO-3 and TROPOMI calibration teams are providing new insights into on-orbit calibration challenges, opportunities and techniques. 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Documented impact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ground, ground to-orbit and in-flight calibration accuracy limits and changes on product performance.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UVNS spectrometer sub-group inter-calibration related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addressing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following aspects for current and future GHG NIR/SWIR 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spectrometers.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791322" lvl="1" indent="-228600" algn="l" fontAlgn="t">
                        <a:buFont typeface="+mj-lt"/>
                        <a:buAutoNum type="arabicPeriod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On-ground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characterization (GSICS workshop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791322" lvl="1" indent="-228600" algn="l" fontAlgn="t">
                        <a:buFont typeface="+mj-lt"/>
                        <a:buAutoNum type="arabicPeriod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calibration</a:t>
                      </a:r>
                    </a:p>
                    <a:p>
                      <a:pPr marL="791322" lvl="1" indent="-228600" algn="l" fontAlgn="t">
                        <a:buFont typeface="+mj-lt"/>
                        <a:buAutoNum type="arabicPeriod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Lunar calibration</a:t>
                      </a:r>
                    </a:p>
                    <a:p>
                      <a:pPr marL="791322" lvl="1" indent="-228600" algn="l" fontAlgn="t">
                        <a:buFont typeface="+mj-lt"/>
                        <a:buAutoNum type="arabicPeriod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Inter-calibration (SNOs)</a:t>
                      </a:r>
                    </a:p>
                    <a:p>
                      <a:pPr marL="791322" lvl="1" indent="-228600" algn="l" fontAlgn="t">
                        <a:buFont typeface="+mj-lt"/>
                        <a:buAutoNum type="arabicPeriod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Polarization</a:t>
                      </a:r>
                    </a:p>
                    <a:p>
                      <a:pPr marL="791322" lvl="1" indent="-228600" algn="l" fontAlgn="t">
                        <a:buFont typeface="+mj-lt"/>
                        <a:buAutoNum type="arabicPeriod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common methods for use of invariant targets &amp; vicarious calibration sites with homogeneous surface over sufficiently large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Usage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on- and offline (Cal/Val) parallel processing and continuous inter-comparison, product quality monitoring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approaches.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ground-based network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requirements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taking into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sensor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equipment,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satellite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 observation and collocation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conditions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Dedicated ground-based calibration data workshop (CO2M and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MicroCarb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has been held adjacent to IWGGMS, Paris. 2023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or transfer</a:t>
                      </a: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established on-board and vicarious calibration methods into operations </a:t>
                      </a:r>
                      <a:endParaRPr lang="en-GB" sz="1200" b="1" i="1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GB" sz="1200" b="1" i="1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on GSICS UVNS </a:t>
                      </a: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sub-group </a:t>
                      </a: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activities, methods and standards, and the provision of resources for operational monitoring </a:t>
                      </a:r>
                    </a:p>
                    <a:p>
                      <a:pPr algn="l" fontAlgn="t"/>
                      <a:endParaRPr lang="en-GB" sz="1200" b="1" i="1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ground-based calibration data workshops</a:t>
                      </a:r>
                      <a:b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35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053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Annex L1 &amp; L2 GHG Product Development - status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699229"/>
              </p:ext>
            </p:extLst>
          </p:nvPr>
        </p:nvGraphicFramePr>
        <p:xfrm>
          <a:off x="568037" y="1355955"/>
          <a:ext cx="10512829" cy="2699071"/>
        </p:xfrm>
        <a:graphic>
          <a:graphicData uri="http://schemas.openxmlformats.org/drawingml/2006/table">
            <a:tbl>
              <a:tblPr/>
              <a:tblGrid>
                <a:gridCol w="636700">
                  <a:extLst>
                    <a:ext uri="{9D8B030D-6E8A-4147-A177-3AD203B41FA5}">
                      <a16:colId xmlns:a16="http://schemas.microsoft.com/office/drawing/2014/main" val="3452268724"/>
                    </a:ext>
                  </a:extLst>
                </a:gridCol>
                <a:gridCol w="2561634">
                  <a:extLst>
                    <a:ext uri="{9D8B030D-6E8A-4147-A177-3AD203B41FA5}">
                      <a16:colId xmlns:a16="http://schemas.microsoft.com/office/drawing/2014/main" val="819208449"/>
                    </a:ext>
                  </a:extLst>
                </a:gridCol>
                <a:gridCol w="535060">
                  <a:extLst>
                    <a:ext uri="{9D8B030D-6E8A-4147-A177-3AD203B41FA5}">
                      <a16:colId xmlns:a16="http://schemas.microsoft.com/office/drawing/2014/main" val="4147730232"/>
                    </a:ext>
                  </a:extLst>
                </a:gridCol>
                <a:gridCol w="609318">
                  <a:extLst>
                    <a:ext uri="{9D8B030D-6E8A-4147-A177-3AD203B41FA5}">
                      <a16:colId xmlns:a16="http://schemas.microsoft.com/office/drawing/2014/main" val="1251474682"/>
                    </a:ext>
                  </a:extLst>
                </a:gridCol>
                <a:gridCol w="401397">
                  <a:extLst>
                    <a:ext uri="{9D8B030D-6E8A-4147-A177-3AD203B41FA5}">
                      <a16:colId xmlns:a16="http://schemas.microsoft.com/office/drawing/2014/main" val="4179871923"/>
                    </a:ext>
                  </a:extLst>
                </a:gridCol>
                <a:gridCol w="3790291">
                  <a:extLst>
                    <a:ext uri="{9D8B030D-6E8A-4147-A177-3AD203B41FA5}">
                      <a16:colId xmlns:a16="http://schemas.microsoft.com/office/drawing/2014/main" val="1565728991"/>
                    </a:ext>
                  </a:extLst>
                </a:gridCol>
                <a:gridCol w="1978429">
                  <a:extLst>
                    <a:ext uri="{9D8B030D-6E8A-4147-A177-3AD203B41FA5}">
                      <a16:colId xmlns:a16="http://schemas.microsoft.com/office/drawing/2014/main" val="2694063570"/>
                    </a:ext>
                  </a:extLst>
                </a:gridCol>
              </a:tblGrid>
              <a:tr h="3250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 forward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04327"/>
                  </a:ext>
                </a:extLst>
              </a:tr>
              <a:tr h="51792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Prod-8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Follow and provide recommendations on development of </a:t>
                      </a: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laboratory spectroscopy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needs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AC-VC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 / GSICS-UVNS/VIS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Completed/In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 on Improved Spectroscopy for Carbon Dioxide, Oxygen, and Water Vapour Satellite Measurements.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participation in the development of the HITRAN database by the OCO-2/OCO-3 team and the TROPOMI team has led to improved accuracy of the CO2, CH4, O2, and H2O line lists.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Follow-up spectroscopy measurements </a:t>
                      </a:r>
                    </a:p>
                    <a:p>
                      <a:pPr algn="l" fontAlgn="t"/>
                      <a:endParaRPr lang="en-GB" sz="12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SI-traceable spectroscopy</a:t>
                      </a: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standards</a:t>
                      </a:r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97768"/>
                  </a:ext>
                </a:extLst>
              </a:tr>
              <a:tr h="14171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Prod-9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types of </a:t>
                      </a: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(calibration, L1, L2) that must be exchanged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enable the integration of space-based systems into a constellation.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AC-VC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GSICS-UVNS/VIS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data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that needs to be exchanged to be able to combine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GHG products from different sensors (to improve resolution and coverage and to ensure data product continuity from one mission to the next)</a:t>
                      </a:r>
                    </a:p>
                    <a:p>
                      <a:pPr algn="l" fontAlgn="t"/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Produce product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port-folio currently established by Copernicus CO2 MVS (EC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Task Force)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Compile</a:t>
                      </a: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data-type list required for synergistic use of data</a:t>
                      </a:r>
                      <a:endParaRPr lang="en-GB" sz="12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GB" sz="12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Copernicus </a:t>
                      </a:r>
                      <a:r>
                        <a:rPr lang="en-GB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MVS product port-folio</a:t>
                      </a:r>
                      <a:r>
                        <a:rPr lang="en-GB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(Q4 2024) 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3" marR="3653" marT="36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813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9243" y="4671148"/>
            <a:ext cx="6670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No redefinition of actions (content clarified by way of practical status reporting)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Probably incomplete capture of implementation status</a:t>
            </a:r>
          </a:p>
          <a:p>
            <a:endParaRPr lang="en-GB" sz="1600" kern="100" spc="-100" dirty="0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To be complemented with input from GHG team members and others</a:t>
            </a:r>
            <a:endParaRPr lang="en-GB" sz="1600" b="0" kern="100" spc="-100" dirty="0" smtClean="0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59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Template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Corporate)" id="{700658B4-1887-4E74-8C09-D39B3D14ACA5}" vid="{7AB13581-7F32-47D6-B0F7-E1217CBC87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1927</Words>
  <Application>Microsoft Office PowerPoint</Application>
  <PresentationFormat>Widescreen</PresentationFormat>
  <Paragraphs>246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Bahnschrift Light</vt:lpstr>
      <vt:lpstr>Bahnschrift SemiBold</vt:lpstr>
      <vt:lpstr>Bahnschrift SemiLight</vt:lpstr>
      <vt:lpstr>Calibri</vt:lpstr>
      <vt:lpstr>Calibri Light</vt:lpstr>
      <vt:lpstr>Century Gothic</vt:lpstr>
      <vt:lpstr>Droid Serif</vt:lpstr>
      <vt:lpstr>Roboto</vt:lpstr>
      <vt:lpstr>Roboto Light</vt:lpstr>
      <vt:lpstr>Roboto Medium</vt:lpstr>
      <vt:lpstr>Tahoma</vt:lpstr>
      <vt:lpstr>Times New Roman</vt:lpstr>
      <vt:lpstr>Wingdings</vt:lpstr>
      <vt:lpstr>Corporate Template</vt:lpstr>
      <vt:lpstr>PowerPoint Presentation</vt:lpstr>
      <vt:lpstr>Annex L1 &amp; L2 GHG Product Development - status</vt:lpstr>
      <vt:lpstr>Annex L1 &amp; L2 GHG Product Development - status</vt:lpstr>
      <vt:lpstr>Annex L1 &amp; L2 GHG Product Development - status</vt:lpstr>
      <vt:lpstr>Annex L1 &amp; L2 GHG Product Development - status</vt:lpstr>
      <vt:lpstr>Annex L1 &amp; L2 GHG Product Development - status</vt:lpstr>
      <vt:lpstr>Annex L1 &amp; L2 GHG Product Development - status</vt:lpstr>
      <vt:lpstr>Annex L1 &amp; L2 GHG Product Development - status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Ruediger Lang</dc:creator>
  <cp:lastModifiedBy>Ruediger Lang</cp:lastModifiedBy>
  <cp:revision>16</cp:revision>
  <dcterms:created xsi:type="dcterms:W3CDTF">2023-10-16T14:31:30Z</dcterms:created>
  <dcterms:modified xsi:type="dcterms:W3CDTF">2023-10-17T14:38:14Z</dcterms:modified>
</cp:coreProperties>
</file>