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64" r:id="rId3"/>
    <p:sldId id="265" r:id="rId4"/>
    <p:sldId id="268" r:id="rId5"/>
    <p:sldId id="271" r:id="rId6"/>
    <p:sldId id="272" r:id="rId7"/>
    <p:sldId id="269" r:id="rId8"/>
    <p:sldId id="273" r:id="rId9"/>
  </p:sldIdLst>
  <p:sldSz cx="12192000" cy="6858000"/>
  <p:notesSz cx="6858000" cy="9144000"/>
  <p:embeddedFontLst>
    <p:embeddedFont>
      <p:font typeface="Montserrat"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p:restoredTop sz="94681"/>
  </p:normalViewPr>
  <p:slideViewPr>
    <p:cSldViewPr snapToGrid="0">
      <p:cViewPr varScale="1">
        <p:scale>
          <a:sx n="132" d="100"/>
          <a:sy n="132" d="100"/>
        </p:scale>
        <p:origin x="57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92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41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8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82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8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e3ee2700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7e3ee2700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577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93960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US" sz="4500" dirty="0">
                <a:latin typeface="Montserrat"/>
                <a:ea typeface="Montserrat"/>
                <a:cs typeface="Montserrat"/>
                <a:sym typeface="Montserrat"/>
              </a:rPr>
              <a:t>Best Practices for Reporting Satellite Informed Emissions</a:t>
            </a:r>
            <a:endParaRPr sz="4500" dirty="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endParaRPr sz="4500" i="1" dirty="0">
              <a:latin typeface="Montserrat"/>
              <a:ea typeface="Montserrat"/>
              <a:cs typeface="Montserrat"/>
              <a:sym typeface="Montserrat"/>
            </a:endParaRPr>
          </a:p>
        </p:txBody>
      </p:sp>
      <p:sp>
        <p:nvSpPr>
          <p:cNvPr id="67" name="Google Shape;67;p7"/>
          <p:cNvSpPr/>
          <p:nvPr/>
        </p:nvSpPr>
        <p:spPr>
          <a:xfrm>
            <a:off x="5685225" y="3464000"/>
            <a:ext cx="6459300" cy="24798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J Worden (JPL)</a:t>
            </a: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Y Meijer (GHG TT)</a:t>
            </a:r>
            <a:br>
              <a:rPr lang="en-GB" dirty="0">
                <a:latin typeface="Montserrat"/>
                <a:ea typeface="Montserrat"/>
                <a:cs typeface="Montserrat"/>
                <a:sym typeface="Montserrat"/>
              </a:rPr>
            </a:br>
            <a:r>
              <a:rPr lang="en-GB" sz="2200" b="1" i="0" u="none" strike="noStrike" cap="none" dirty="0">
                <a:solidFill>
                  <a:schemeClr val="accent1"/>
                </a:solidFill>
                <a:latin typeface="Montserrat"/>
                <a:ea typeface="Montserrat"/>
                <a:cs typeface="Montserrat"/>
                <a:sym typeface="Montserrat"/>
              </a:rPr>
              <a:t>Agenda Item </a:t>
            </a:r>
            <a:r>
              <a:rPr lang="en-GB" sz="2200" b="1" dirty="0">
                <a:solidFill>
                  <a:schemeClr val="accent1"/>
                </a:solidFill>
                <a:latin typeface="Montserrat"/>
                <a:ea typeface="Montserrat"/>
                <a:cs typeface="Montserrat"/>
                <a:sym typeface="Montserrat"/>
              </a:rPr>
              <a:t>2.4</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SIT</a:t>
            </a:r>
            <a:r>
              <a:rPr lang="en-GB" sz="2200" b="1" dirty="0">
                <a:solidFill>
                  <a:schemeClr val="accent1"/>
                </a:solidFill>
                <a:latin typeface="Montserrat"/>
                <a:ea typeface="Montserrat"/>
                <a:cs typeface="Montserrat"/>
                <a:sym typeface="Montserrat"/>
              </a:rPr>
              <a:t> Technical Workshop 2023 </a:t>
            </a: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18th - 19th October 2023, ESA/ESRIN</a:t>
            </a:r>
            <a:endParaRPr sz="2200" b="1" dirty="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0" y="4531970"/>
            <a:ext cx="12192000" cy="2054368"/>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Operations</a:t>
            </a:r>
            <a:r>
              <a:rPr lang="en-US" sz="1700" b="1" i="1" dirty="0">
                <a:solidFill>
                  <a:schemeClr val="accent2"/>
                </a:solidFill>
                <a:latin typeface="Montserrat"/>
                <a:ea typeface="Montserrat"/>
                <a:cs typeface="Montserrat"/>
                <a:sym typeface="Montserrat"/>
              </a:rPr>
              <a:t>: Where are the leaks and can we fix them?(increased methane production, reduces pollution)</a:t>
            </a:r>
          </a:p>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Science</a:t>
            </a:r>
            <a:r>
              <a:rPr lang="en-US" sz="1700" b="1" i="1" dirty="0">
                <a:solidFill>
                  <a:schemeClr val="accent2"/>
                </a:solidFill>
                <a:latin typeface="Montserrat"/>
                <a:ea typeface="Montserrat"/>
                <a:cs typeface="Montserrat"/>
                <a:sym typeface="Montserrat"/>
              </a:rPr>
              <a:t>: What is the role of high emitters (~&gt;100 kg/</a:t>
            </a:r>
            <a:r>
              <a:rPr lang="en-US" sz="1700" b="1" i="1" dirty="0" err="1">
                <a:solidFill>
                  <a:schemeClr val="accent2"/>
                </a:solidFill>
                <a:latin typeface="Montserrat"/>
                <a:ea typeface="Montserrat"/>
                <a:cs typeface="Montserrat"/>
                <a:sym typeface="Montserrat"/>
              </a:rPr>
              <a:t>hr</a:t>
            </a:r>
            <a:r>
              <a:rPr lang="en-US" sz="1700" b="1" i="1" dirty="0">
                <a:solidFill>
                  <a:schemeClr val="accent2"/>
                </a:solidFill>
                <a:latin typeface="Montserrat"/>
                <a:ea typeface="Montserrat"/>
                <a:cs typeface="Montserrat"/>
                <a:sym typeface="Montserrat"/>
              </a:rPr>
              <a:t> for methane) on the CH</a:t>
            </a:r>
            <a:r>
              <a:rPr lang="en-US" sz="1700" b="1" i="1" baseline="-25000" dirty="0">
                <a:solidFill>
                  <a:schemeClr val="accent2"/>
                </a:solidFill>
                <a:latin typeface="Montserrat"/>
                <a:ea typeface="Montserrat"/>
                <a:cs typeface="Montserrat"/>
                <a:sym typeface="Montserrat"/>
              </a:rPr>
              <a:t>4</a:t>
            </a:r>
            <a:r>
              <a:rPr lang="en-US" sz="1700" b="1" i="1" dirty="0">
                <a:solidFill>
                  <a:schemeClr val="accent2"/>
                </a:solidFill>
                <a:latin typeface="Montserrat"/>
                <a:ea typeface="Montserrat"/>
                <a:cs typeface="Montserrat"/>
                <a:sym typeface="Montserrat"/>
              </a:rPr>
              <a:t> and CO</a:t>
            </a:r>
            <a:r>
              <a:rPr lang="en-US" sz="1700" b="1" i="1" baseline="-25000" dirty="0">
                <a:solidFill>
                  <a:schemeClr val="accent2"/>
                </a:solidFill>
                <a:latin typeface="Montserrat"/>
                <a:ea typeface="Montserrat"/>
                <a:cs typeface="Montserrat"/>
                <a:sym typeface="Montserrat"/>
              </a:rPr>
              <a:t>2</a:t>
            </a:r>
            <a:r>
              <a:rPr lang="en-US" sz="1700" b="1" i="1" dirty="0">
                <a:solidFill>
                  <a:schemeClr val="accent2"/>
                </a:solidFill>
                <a:latin typeface="Montserrat"/>
                <a:ea typeface="Montserrat"/>
                <a:cs typeface="Montserrat"/>
                <a:sym typeface="Montserrat"/>
              </a:rPr>
              <a:t> budgets ?</a:t>
            </a:r>
          </a:p>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Policy</a:t>
            </a:r>
            <a:r>
              <a:rPr lang="en-US" sz="1700" b="1" i="1" dirty="0">
                <a:solidFill>
                  <a:schemeClr val="accent2"/>
                </a:solidFill>
                <a:latin typeface="Montserrat"/>
                <a:ea typeface="Montserrat"/>
                <a:cs typeface="Montserrat"/>
                <a:sym typeface="Montserrat"/>
              </a:rPr>
              <a:t>: Prioritize which emissions to remediate for climate action </a:t>
            </a:r>
            <a:r>
              <a:rPr lang="en-US" sz="1700" b="1" i="1" dirty="0">
                <a:solidFill>
                  <a:schemeClr val="accent2"/>
                </a:solidFill>
                <a:latin typeface="Montserrat"/>
                <a:ea typeface="Montserrat"/>
                <a:cs typeface="Montserrat"/>
                <a:sym typeface="Wingdings" pitchFamily="2" charset="2"/>
              </a:rPr>
              <a:t>(e.g. IMEO is end-user of these data)</a:t>
            </a:r>
            <a:endParaRPr lang="en-US" sz="1700" b="1" i="1" dirty="0">
              <a:solidFill>
                <a:schemeClr val="accent2"/>
              </a:solidFill>
              <a:latin typeface="Montserrat"/>
              <a:ea typeface="Montserrat"/>
              <a:cs typeface="Montserrat"/>
              <a:sym typeface="Montserrat"/>
            </a:endParaRPr>
          </a:p>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Finance</a:t>
            </a:r>
            <a:r>
              <a:rPr lang="en-US" sz="1700" b="1" i="1" dirty="0">
                <a:solidFill>
                  <a:schemeClr val="accent2"/>
                </a:solidFill>
                <a:latin typeface="Montserrat"/>
                <a:ea typeface="Montserrat"/>
                <a:cs typeface="Montserrat"/>
                <a:sym typeface="Montserrat"/>
              </a:rPr>
              <a:t>: Evaluate a companies stated carbon footprint and its remediation approach (empirical data needed for carbon markets)</a:t>
            </a:r>
          </a:p>
        </p:txBody>
      </p:sp>
      <p:sp>
        <p:nvSpPr>
          <p:cNvPr id="2" name="TextBox 1">
            <a:extLst>
              <a:ext uri="{FF2B5EF4-FFF2-40B4-BE49-F238E27FC236}">
                <a16:creationId xmlns:a16="http://schemas.microsoft.com/office/drawing/2014/main" id="{DFC00781-A450-D849-2626-161178BFA4FD}"/>
              </a:ext>
            </a:extLst>
          </p:cNvPr>
          <p:cNvSpPr txBox="1"/>
          <p:nvPr/>
        </p:nvSpPr>
        <p:spPr>
          <a:xfrm>
            <a:off x="0" y="234728"/>
            <a:ext cx="7043916" cy="492443"/>
          </a:xfrm>
          <a:prstGeom prst="rect">
            <a:avLst/>
          </a:prstGeom>
          <a:noFill/>
        </p:spPr>
        <p:txBody>
          <a:bodyPr wrap="none" rtlCol="0">
            <a:spAutoFit/>
          </a:bodyPr>
          <a:lstStyle/>
          <a:p>
            <a:r>
              <a:rPr lang="en-US" sz="2600" dirty="0">
                <a:solidFill>
                  <a:schemeClr val="bg1"/>
                </a:solidFill>
              </a:rPr>
              <a:t>Facility scale emissions from “plume mappers”</a:t>
            </a:r>
          </a:p>
        </p:txBody>
      </p:sp>
      <p:pic>
        <p:nvPicPr>
          <p:cNvPr id="4" name="Google Shape;83;p9">
            <a:extLst>
              <a:ext uri="{FF2B5EF4-FFF2-40B4-BE49-F238E27FC236}">
                <a16:creationId xmlns:a16="http://schemas.microsoft.com/office/drawing/2014/main" id="{A398FB64-5B36-AD68-DC00-930DD2C16FB6}"/>
              </a:ext>
            </a:extLst>
          </p:cNvPr>
          <p:cNvPicPr preferRelativeResize="0"/>
          <p:nvPr/>
        </p:nvPicPr>
        <p:blipFill rotWithShape="1">
          <a:blip r:embed="rId3">
            <a:alphaModFix/>
          </a:blip>
          <a:srcRect l="75" t="20832" r="4199" b="11394"/>
          <a:stretch/>
        </p:blipFill>
        <p:spPr>
          <a:xfrm>
            <a:off x="0" y="1101578"/>
            <a:ext cx="7043351" cy="3430392"/>
          </a:xfrm>
          <a:prstGeom prst="rect">
            <a:avLst/>
          </a:prstGeom>
          <a:noFill/>
          <a:ln>
            <a:noFill/>
          </a:ln>
        </p:spPr>
      </p:pic>
      <p:sp>
        <p:nvSpPr>
          <p:cNvPr id="6" name="TextBox 5">
            <a:extLst>
              <a:ext uri="{FF2B5EF4-FFF2-40B4-BE49-F238E27FC236}">
                <a16:creationId xmlns:a16="http://schemas.microsoft.com/office/drawing/2014/main" id="{03F3E43E-5F4D-D06D-7ED3-204498CEE8F5}"/>
              </a:ext>
            </a:extLst>
          </p:cNvPr>
          <p:cNvSpPr txBox="1"/>
          <p:nvPr/>
        </p:nvSpPr>
        <p:spPr>
          <a:xfrm>
            <a:off x="7043351" y="1462557"/>
            <a:ext cx="5148649" cy="2708434"/>
          </a:xfrm>
          <a:prstGeom prst="rect">
            <a:avLst/>
          </a:prstGeom>
          <a:noFill/>
        </p:spPr>
        <p:txBody>
          <a:bodyPr wrap="square" rtlCol="0">
            <a:spAutoFit/>
          </a:bodyPr>
          <a:lstStyle/>
          <a:p>
            <a:r>
              <a:rPr lang="en-US" sz="1700" dirty="0"/>
              <a:t>10 of these 15 missions are from New Space!</a:t>
            </a:r>
          </a:p>
          <a:p>
            <a:endParaRPr lang="en-US" sz="1700" dirty="0"/>
          </a:p>
          <a:p>
            <a:r>
              <a:rPr lang="en-US" sz="1700" dirty="0"/>
              <a:t>Intellectual Property concerns play a role in transparency of data provenance and processing </a:t>
            </a:r>
          </a:p>
          <a:p>
            <a:r>
              <a:rPr lang="en-US" sz="1700" b="1" i="1" dirty="0"/>
              <a:t>(more on this in subsequent slides)</a:t>
            </a:r>
          </a:p>
          <a:p>
            <a:endParaRPr lang="en-US" sz="1700" b="1" i="1" dirty="0"/>
          </a:p>
          <a:p>
            <a:r>
              <a:rPr lang="en-US" sz="1700" i="1" dirty="0"/>
              <a:t>Pre-2023 constellation has measured </a:t>
            </a:r>
            <a:r>
              <a:rPr lang="en-US" sz="1700" b="1" i="1" dirty="0">
                <a:solidFill>
                  <a:schemeClr val="accent3"/>
                </a:solidFill>
              </a:rPr>
              <a:t>~7</a:t>
            </a:r>
            <a:r>
              <a:rPr lang="en-US" sz="1700" b="1" i="1" dirty="0"/>
              <a:t> </a:t>
            </a:r>
            <a:r>
              <a:rPr lang="en-US" sz="1700" b="1" i="1" dirty="0" err="1">
                <a:solidFill>
                  <a:schemeClr val="accent3"/>
                </a:solidFill>
              </a:rPr>
              <a:t>Tg</a:t>
            </a:r>
            <a:r>
              <a:rPr lang="en-US" sz="1700" b="1" i="1" dirty="0">
                <a:solidFill>
                  <a:schemeClr val="accent3"/>
                </a:solidFill>
              </a:rPr>
              <a:t>/</a:t>
            </a:r>
            <a:r>
              <a:rPr lang="en-US" sz="1700" b="1" i="1" dirty="0" err="1">
                <a:solidFill>
                  <a:schemeClr val="accent3"/>
                </a:solidFill>
              </a:rPr>
              <a:t>yr</a:t>
            </a:r>
            <a:r>
              <a:rPr lang="en-US" sz="1700" i="1" dirty="0">
                <a:solidFill>
                  <a:schemeClr val="accent3"/>
                </a:solidFill>
              </a:rPr>
              <a:t> </a:t>
            </a:r>
            <a:r>
              <a:rPr lang="en-US" sz="1700" i="1" dirty="0"/>
              <a:t>of methane relative to </a:t>
            </a:r>
            <a:r>
              <a:rPr lang="en-US" sz="1700" b="1" i="1" dirty="0">
                <a:solidFill>
                  <a:schemeClr val="accent3"/>
                </a:solidFill>
              </a:rPr>
              <a:t>~120 </a:t>
            </a:r>
            <a:r>
              <a:rPr lang="en-US" sz="1700" b="1" i="1" dirty="0" err="1">
                <a:solidFill>
                  <a:schemeClr val="accent3"/>
                </a:solidFill>
              </a:rPr>
              <a:t>Tg</a:t>
            </a:r>
            <a:r>
              <a:rPr lang="en-US" sz="1700" b="1" i="1" dirty="0">
                <a:solidFill>
                  <a:schemeClr val="accent3"/>
                </a:solidFill>
              </a:rPr>
              <a:t>/</a:t>
            </a:r>
            <a:r>
              <a:rPr lang="en-US" sz="1700" b="1" i="1" dirty="0" err="1">
                <a:solidFill>
                  <a:schemeClr val="accent3"/>
                </a:solidFill>
              </a:rPr>
              <a:t>yr</a:t>
            </a:r>
            <a:r>
              <a:rPr lang="en-US" sz="1700" b="1" i="1" dirty="0"/>
              <a:t> </a:t>
            </a:r>
            <a:r>
              <a:rPr lang="en-US" sz="1700" i="1" dirty="0"/>
              <a:t>fossil and waste budget --&gt; Unclear  how additional measurements increase sampling of methane emissions</a:t>
            </a:r>
          </a:p>
        </p:txBody>
      </p:sp>
    </p:spTree>
    <p:extLst>
      <p:ext uri="{BB962C8B-B14F-4D97-AF65-F5344CB8AC3E}">
        <p14:creationId xmlns:p14="http://schemas.microsoft.com/office/powerpoint/2010/main" val="287552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extBox 1">
            <a:extLst>
              <a:ext uri="{FF2B5EF4-FFF2-40B4-BE49-F238E27FC236}">
                <a16:creationId xmlns:a16="http://schemas.microsoft.com/office/drawing/2014/main" id="{DFC00781-A450-D849-2626-161178BFA4FD}"/>
              </a:ext>
            </a:extLst>
          </p:cNvPr>
          <p:cNvSpPr txBox="1"/>
          <p:nvPr/>
        </p:nvSpPr>
        <p:spPr>
          <a:xfrm>
            <a:off x="0" y="234728"/>
            <a:ext cx="9074920" cy="492443"/>
          </a:xfrm>
          <a:prstGeom prst="rect">
            <a:avLst/>
          </a:prstGeom>
          <a:noFill/>
        </p:spPr>
        <p:txBody>
          <a:bodyPr wrap="none" rtlCol="0">
            <a:spAutoFit/>
          </a:bodyPr>
          <a:lstStyle/>
          <a:p>
            <a:r>
              <a:rPr lang="en-US" sz="2600" dirty="0">
                <a:solidFill>
                  <a:schemeClr val="bg1"/>
                </a:solidFill>
              </a:rPr>
              <a:t>Use Case 2: Facility scale emissions from “plume mappers”</a:t>
            </a:r>
          </a:p>
        </p:txBody>
      </p:sp>
      <p:pic>
        <p:nvPicPr>
          <p:cNvPr id="5" name="Picture 4" descr="A map of a large area with a map of a large area&#10;&#10;Description automatically generated with medium confidence">
            <a:extLst>
              <a:ext uri="{FF2B5EF4-FFF2-40B4-BE49-F238E27FC236}">
                <a16:creationId xmlns:a16="http://schemas.microsoft.com/office/drawing/2014/main" id="{4BDA33D6-8E1B-5D8F-523D-0DE5488091C9}"/>
              </a:ext>
            </a:extLst>
          </p:cNvPr>
          <p:cNvPicPr>
            <a:picLocks noChangeAspect="1"/>
          </p:cNvPicPr>
          <p:nvPr/>
        </p:nvPicPr>
        <p:blipFill>
          <a:blip r:embed="rId3"/>
          <a:stretch>
            <a:fillRect/>
          </a:stretch>
        </p:blipFill>
        <p:spPr>
          <a:xfrm>
            <a:off x="498733" y="1265195"/>
            <a:ext cx="4443970" cy="3794387"/>
          </a:xfrm>
          <a:prstGeom prst="rect">
            <a:avLst/>
          </a:prstGeom>
        </p:spPr>
      </p:pic>
      <p:sp>
        <p:nvSpPr>
          <p:cNvPr id="7" name="TextBox 6">
            <a:extLst>
              <a:ext uri="{FF2B5EF4-FFF2-40B4-BE49-F238E27FC236}">
                <a16:creationId xmlns:a16="http://schemas.microsoft.com/office/drawing/2014/main" id="{C9BA5691-D983-A40D-2B48-D6495F97F5F9}"/>
              </a:ext>
            </a:extLst>
          </p:cNvPr>
          <p:cNvSpPr txBox="1"/>
          <p:nvPr/>
        </p:nvSpPr>
        <p:spPr>
          <a:xfrm>
            <a:off x="0" y="5176847"/>
            <a:ext cx="5630561" cy="1323439"/>
          </a:xfrm>
          <a:prstGeom prst="rect">
            <a:avLst/>
          </a:prstGeom>
          <a:noFill/>
        </p:spPr>
        <p:txBody>
          <a:bodyPr wrap="square" rtlCol="0">
            <a:spAutoFit/>
          </a:bodyPr>
          <a:lstStyle/>
          <a:p>
            <a:r>
              <a:rPr lang="en-US" sz="2000" dirty="0">
                <a:latin typeface="Montserrat" pitchFamily="2" charset="77"/>
              </a:rPr>
              <a:t>EMIT can resolve CH</a:t>
            </a:r>
            <a:r>
              <a:rPr lang="en-US" sz="2000" baseline="-25000" dirty="0">
                <a:latin typeface="Montserrat" pitchFamily="2" charset="77"/>
              </a:rPr>
              <a:t>4</a:t>
            </a:r>
            <a:r>
              <a:rPr lang="en-US" sz="2000" dirty="0">
                <a:latin typeface="Montserrat" pitchFamily="2" charset="77"/>
              </a:rPr>
              <a:t> and CO</a:t>
            </a:r>
            <a:r>
              <a:rPr lang="en-US" sz="2000" baseline="-25000" dirty="0">
                <a:latin typeface="Montserrat" pitchFamily="2" charset="77"/>
              </a:rPr>
              <a:t>2</a:t>
            </a:r>
            <a:r>
              <a:rPr lang="en-US" sz="2000" dirty="0">
                <a:latin typeface="Montserrat" pitchFamily="2" charset="77"/>
              </a:rPr>
              <a:t> plumes from multiple sources in Riyadh</a:t>
            </a:r>
          </a:p>
          <a:p>
            <a:endParaRPr lang="en-US" sz="2000" dirty="0">
              <a:latin typeface="Montserrat" pitchFamily="2" charset="77"/>
            </a:endParaRPr>
          </a:p>
          <a:p>
            <a:r>
              <a:rPr lang="en-US" sz="2000" dirty="0">
                <a:latin typeface="Montserrat" pitchFamily="2" charset="77"/>
              </a:rPr>
              <a:t>(Thorpe et al. Accepted)</a:t>
            </a:r>
          </a:p>
        </p:txBody>
      </p:sp>
      <p:pic>
        <p:nvPicPr>
          <p:cNvPr id="8" name="Picture 7">
            <a:extLst>
              <a:ext uri="{FF2B5EF4-FFF2-40B4-BE49-F238E27FC236}">
                <a16:creationId xmlns:a16="http://schemas.microsoft.com/office/drawing/2014/main" id="{AF1A35DA-240B-7850-FB65-443EBD31EFA3}"/>
              </a:ext>
            </a:extLst>
          </p:cNvPr>
          <p:cNvPicPr>
            <a:picLocks noChangeAspect="1"/>
          </p:cNvPicPr>
          <p:nvPr/>
        </p:nvPicPr>
        <p:blipFill>
          <a:blip r:embed="rId4"/>
          <a:stretch>
            <a:fillRect/>
          </a:stretch>
        </p:blipFill>
        <p:spPr>
          <a:xfrm>
            <a:off x="5630561" y="1265195"/>
            <a:ext cx="5775307" cy="3248610"/>
          </a:xfrm>
          <a:prstGeom prst="rect">
            <a:avLst/>
          </a:prstGeom>
        </p:spPr>
      </p:pic>
      <p:sp>
        <p:nvSpPr>
          <p:cNvPr id="9" name="TextBox 8">
            <a:extLst>
              <a:ext uri="{FF2B5EF4-FFF2-40B4-BE49-F238E27FC236}">
                <a16:creationId xmlns:a16="http://schemas.microsoft.com/office/drawing/2014/main" id="{7012223E-DA58-AC2D-8F98-C6CD4AC21FDC}"/>
              </a:ext>
            </a:extLst>
          </p:cNvPr>
          <p:cNvSpPr txBox="1"/>
          <p:nvPr/>
        </p:nvSpPr>
        <p:spPr>
          <a:xfrm>
            <a:off x="5519572" y="4829116"/>
            <a:ext cx="6394188" cy="1200329"/>
          </a:xfrm>
          <a:prstGeom prst="rect">
            <a:avLst/>
          </a:prstGeom>
          <a:noFill/>
        </p:spPr>
        <p:txBody>
          <a:bodyPr wrap="square" rtlCol="0">
            <a:spAutoFit/>
          </a:bodyPr>
          <a:lstStyle/>
          <a:p>
            <a:r>
              <a:rPr lang="en-US" sz="1800" dirty="0">
                <a:latin typeface="Montserrat" pitchFamily="2" charset="77"/>
              </a:rPr>
              <a:t>Use of plume-mappers with wide-field mappers such as TROPOMI (“tip and Q”)can prioritize where to observe and remediate emissions</a:t>
            </a:r>
          </a:p>
          <a:p>
            <a:endParaRPr lang="en-US" sz="1800" dirty="0">
              <a:latin typeface="Montserrat" pitchFamily="2" charset="77"/>
            </a:endParaRPr>
          </a:p>
        </p:txBody>
      </p:sp>
      <p:sp>
        <p:nvSpPr>
          <p:cNvPr id="10" name="Oval 9">
            <a:extLst>
              <a:ext uri="{FF2B5EF4-FFF2-40B4-BE49-F238E27FC236}">
                <a16:creationId xmlns:a16="http://schemas.microsoft.com/office/drawing/2014/main" id="{D5C901A5-8D59-6B5F-0F88-9FD00ECC777F}"/>
              </a:ext>
            </a:extLst>
          </p:cNvPr>
          <p:cNvSpPr/>
          <p:nvPr/>
        </p:nvSpPr>
        <p:spPr>
          <a:xfrm>
            <a:off x="9074920" y="2916195"/>
            <a:ext cx="266788" cy="151730"/>
          </a:xfrm>
          <a:prstGeom prst="ellipse">
            <a:avLst/>
          </a:prstGeom>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27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TextBox 2">
            <a:extLst>
              <a:ext uri="{FF2B5EF4-FFF2-40B4-BE49-F238E27FC236}">
                <a16:creationId xmlns:a16="http://schemas.microsoft.com/office/drawing/2014/main" id="{C1EC4F1C-E6ED-9BDC-5E57-39F7C0BCD7AE}"/>
              </a:ext>
            </a:extLst>
          </p:cNvPr>
          <p:cNvSpPr txBox="1"/>
          <p:nvPr/>
        </p:nvSpPr>
        <p:spPr>
          <a:xfrm>
            <a:off x="119393" y="130723"/>
            <a:ext cx="9036964" cy="1169551"/>
          </a:xfrm>
          <a:prstGeom prst="rect">
            <a:avLst/>
          </a:prstGeom>
          <a:noFill/>
        </p:spPr>
        <p:txBody>
          <a:bodyPr wrap="square" rtlCol="0">
            <a:spAutoFit/>
          </a:bodyPr>
          <a:lstStyle/>
          <a:p>
            <a:r>
              <a:rPr lang="en-US" sz="2400" dirty="0">
                <a:solidFill>
                  <a:schemeClr val="bg1"/>
                </a:solidFill>
                <a:latin typeface="Montserrat" pitchFamily="2" charset="77"/>
              </a:rPr>
              <a:t>Use Case 2: What are primary uncertainties and how do they affect reporting of emissions</a:t>
            </a:r>
          </a:p>
          <a:p>
            <a:endParaRPr lang="en-US" sz="2200" dirty="0">
              <a:solidFill>
                <a:schemeClr val="bg1"/>
              </a:solidFill>
            </a:endParaRPr>
          </a:p>
        </p:txBody>
      </p:sp>
      <p:sp>
        <p:nvSpPr>
          <p:cNvPr id="2" name="TextBox 1">
            <a:extLst>
              <a:ext uri="{FF2B5EF4-FFF2-40B4-BE49-F238E27FC236}">
                <a16:creationId xmlns:a16="http://schemas.microsoft.com/office/drawing/2014/main" id="{5DD327ED-4DE5-9A2A-A6F4-2F322F35519E}"/>
              </a:ext>
            </a:extLst>
          </p:cNvPr>
          <p:cNvSpPr txBox="1"/>
          <p:nvPr/>
        </p:nvSpPr>
        <p:spPr>
          <a:xfrm>
            <a:off x="1" y="1085785"/>
            <a:ext cx="12072606" cy="1631216"/>
          </a:xfrm>
          <a:prstGeom prst="rect">
            <a:avLst/>
          </a:prstGeom>
          <a:noFill/>
        </p:spPr>
        <p:txBody>
          <a:bodyPr wrap="square" rtlCol="0">
            <a:spAutoFit/>
          </a:bodyPr>
          <a:lstStyle/>
          <a:p>
            <a:pPr marL="342900" indent="-342900">
              <a:buAutoNum type="arabicParenR"/>
            </a:pPr>
            <a:r>
              <a:rPr lang="en-US" sz="2000" dirty="0">
                <a:latin typeface="Montserrat" pitchFamily="2" charset="77"/>
              </a:rPr>
              <a:t>Transport only (chemistry too long lived)</a:t>
            </a:r>
          </a:p>
          <a:p>
            <a:pPr marL="342900" indent="-342900">
              <a:buAutoNum type="arabicParenR"/>
            </a:pPr>
            <a:r>
              <a:rPr lang="en-US" sz="2000" dirty="0">
                <a:latin typeface="Montserrat" pitchFamily="2" charset="77"/>
              </a:rPr>
              <a:t>Spectral albedo </a:t>
            </a:r>
          </a:p>
          <a:p>
            <a:pPr marL="342900" indent="-342900">
              <a:buAutoNum type="arabicParenR"/>
            </a:pPr>
            <a:r>
              <a:rPr lang="en-US" sz="2000" dirty="0">
                <a:latin typeface="Montserrat" pitchFamily="2" charset="77"/>
              </a:rPr>
              <a:t>”Null Space or smoothing  error” this term now appears as a “detection limit”</a:t>
            </a:r>
          </a:p>
          <a:p>
            <a:pPr marL="342900" indent="-342900">
              <a:buAutoNum type="arabicParenR"/>
            </a:pPr>
            <a:r>
              <a:rPr lang="en-US" sz="2000" dirty="0">
                <a:latin typeface="Montserrat" pitchFamily="2" charset="77"/>
                <a:sym typeface="Wingdings" pitchFamily="2" charset="2"/>
              </a:rPr>
              <a:t>Human in the middle needed to evaluate location of plume and support processing of plume filling algorithm</a:t>
            </a:r>
          </a:p>
        </p:txBody>
      </p:sp>
      <p:pic>
        <p:nvPicPr>
          <p:cNvPr id="4" name="Picture 3">
            <a:extLst>
              <a:ext uri="{FF2B5EF4-FFF2-40B4-BE49-F238E27FC236}">
                <a16:creationId xmlns:a16="http://schemas.microsoft.com/office/drawing/2014/main" id="{5CB28C62-A597-30F5-B763-5B968E776AFB}"/>
              </a:ext>
            </a:extLst>
          </p:cNvPr>
          <p:cNvPicPr>
            <a:picLocks noChangeAspect="1"/>
          </p:cNvPicPr>
          <p:nvPr/>
        </p:nvPicPr>
        <p:blipFill>
          <a:blip r:embed="rId3"/>
          <a:stretch>
            <a:fillRect/>
          </a:stretch>
        </p:blipFill>
        <p:spPr>
          <a:xfrm>
            <a:off x="684228" y="3203564"/>
            <a:ext cx="3349695" cy="2872170"/>
          </a:xfrm>
          <a:prstGeom prst="rect">
            <a:avLst/>
          </a:prstGeom>
        </p:spPr>
      </p:pic>
      <p:pic>
        <p:nvPicPr>
          <p:cNvPr id="5" name="Picture 4">
            <a:extLst>
              <a:ext uri="{FF2B5EF4-FFF2-40B4-BE49-F238E27FC236}">
                <a16:creationId xmlns:a16="http://schemas.microsoft.com/office/drawing/2014/main" id="{4C47F1DB-38C1-7EBC-6D9A-D72C05A870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6923" y="3224120"/>
            <a:ext cx="3349695" cy="2867836"/>
          </a:xfrm>
          <a:prstGeom prst="rect">
            <a:avLst/>
          </a:prstGeom>
        </p:spPr>
      </p:pic>
      <p:sp>
        <p:nvSpPr>
          <p:cNvPr id="6" name="TextBox 5">
            <a:extLst>
              <a:ext uri="{FF2B5EF4-FFF2-40B4-BE49-F238E27FC236}">
                <a16:creationId xmlns:a16="http://schemas.microsoft.com/office/drawing/2014/main" id="{7EA77167-07E3-02CD-032F-4FE804CF7DFA}"/>
              </a:ext>
            </a:extLst>
          </p:cNvPr>
          <p:cNvSpPr txBox="1"/>
          <p:nvPr/>
        </p:nvSpPr>
        <p:spPr>
          <a:xfrm>
            <a:off x="884089" y="2796115"/>
            <a:ext cx="3518578" cy="307777"/>
          </a:xfrm>
          <a:prstGeom prst="rect">
            <a:avLst/>
          </a:prstGeom>
          <a:noFill/>
        </p:spPr>
        <p:txBody>
          <a:bodyPr wrap="square" rtlCol="0">
            <a:spAutoFit/>
          </a:bodyPr>
          <a:lstStyle/>
          <a:p>
            <a:r>
              <a:rPr lang="en-US" dirty="0"/>
              <a:t>EMIT estimated CH</a:t>
            </a:r>
            <a:r>
              <a:rPr lang="en-US" baseline="-25000" dirty="0"/>
              <a:t>4 </a:t>
            </a:r>
            <a:r>
              <a:rPr lang="en-US" dirty="0"/>
              <a:t>concentrations</a:t>
            </a:r>
          </a:p>
        </p:txBody>
      </p:sp>
      <p:sp>
        <p:nvSpPr>
          <p:cNvPr id="7" name="TextBox 6">
            <a:extLst>
              <a:ext uri="{FF2B5EF4-FFF2-40B4-BE49-F238E27FC236}">
                <a16:creationId xmlns:a16="http://schemas.microsoft.com/office/drawing/2014/main" id="{5A116667-BA97-33D8-B67C-AB4380CABC2E}"/>
              </a:ext>
            </a:extLst>
          </p:cNvPr>
          <p:cNvSpPr txBox="1"/>
          <p:nvPr/>
        </p:nvSpPr>
        <p:spPr>
          <a:xfrm>
            <a:off x="4253822" y="2717001"/>
            <a:ext cx="4811156" cy="307777"/>
          </a:xfrm>
          <a:prstGeom prst="rect">
            <a:avLst/>
          </a:prstGeom>
          <a:noFill/>
        </p:spPr>
        <p:txBody>
          <a:bodyPr wrap="square" rtlCol="0">
            <a:spAutoFit/>
          </a:bodyPr>
          <a:lstStyle/>
          <a:p>
            <a:r>
              <a:rPr lang="en-US" dirty="0"/>
              <a:t>EMIT estimated CH</a:t>
            </a:r>
            <a:r>
              <a:rPr lang="en-US" baseline="-25000" dirty="0"/>
              <a:t>4 </a:t>
            </a:r>
            <a:r>
              <a:rPr lang="en-US" dirty="0"/>
              <a:t>concentrations after processing</a:t>
            </a:r>
          </a:p>
        </p:txBody>
      </p:sp>
      <p:sp>
        <p:nvSpPr>
          <p:cNvPr id="8" name="TextBox 7">
            <a:extLst>
              <a:ext uri="{FF2B5EF4-FFF2-40B4-BE49-F238E27FC236}">
                <a16:creationId xmlns:a16="http://schemas.microsoft.com/office/drawing/2014/main" id="{BC90A3C5-0475-A97E-A658-81AB7674166A}"/>
              </a:ext>
            </a:extLst>
          </p:cNvPr>
          <p:cNvSpPr txBox="1"/>
          <p:nvPr/>
        </p:nvSpPr>
        <p:spPr>
          <a:xfrm>
            <a:off x="8215870" y="3937795"/>
            <a:ext cx="3251200" cy="2246769"/>
          </a:xfrm>
          <a:prstGeom prst="rect">
            <a:avLst/>
          </a:prstGeom>
          <a:noFill/>
        </p:spPr>
        <p:txBody>
          <a:bodyPr wrap="square" rtlCol="0">
            <a:spAutoFit/>
          </a:bodyPr>
          <a:lstStyle/>
          <a:p>
            <a:r>
              <a:rPr lang="en-US" dirty="0"/>
              <a:t>Variations in surface albedo project into estimated methane </a:t>
            </a:r>
            <a:r>
              <a:rPr lang="en-US" dirty="0">
                <a:sym typeface="Wingdings" pitchFamily="2" charset="2"/>
              </a:rPr>
              <a:t> this affects how plume is “filled” prior to using algorithm to relate plume shape and concentration to emissions.</a:t>
            </a:r>
          </a:p>
          <a:p>
            <a:endParaRPr lang="en-US" dirty="0">
              <a:sym typeface="Wingdings" pitchFamily="2" charset="2"/>
            </a:endParaRPr>
          </a:p>
          <a:p>
            <a:r>
              <a:rPr lang="en-US" dirty="0">
                <a:sym typeface="Wingdings" pitchFamily="2" charset="2"/>
              </a:rPr>
              <a:t>A human in the loop for each scene means limited processing of data  Could use ML codes to reduce this burden and increase data rate</a:t>
            </a:r>
          </a:p>
        </p:txBody>
      </p:sp>
      <p:sp>
        <p:nvSpPr>
          <p:cNvPr id="9" name="Oval 8">
            <a:extLst>
              <a:ext uri="{FF2B5EF4-FFF2-40B4-BE49-F238E27FC236}">
                <a16:creationId xmlns:a16="http://schemas.microsoft.com/office/drawing/2014/main" id="{F76EE42D-302A-31F9-FA0C-09B458DB10FC}"/>
              </a:ext>
            </a:extLst>
          </p:cNvPr>
          <p:cNvSpPr/>
          <p:nvPr/>
        </p:nvSpPr>
        <p:spPr>
          <a:xfrm>
            <a:off x="6868911" y="5242813"/>
            <a:ext cx="1007893" cy="857955"/>
          </a:xfrm>
          <a:prstGeom prst="ellipse">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3523CD-CFD4-D6F6-B9D4-5DC0DBDFA9A8}"/>
              </a:ext>
            </a:extLst>
          </p:cNvPr>
          <p:cNvSpPr/>
          <p:nvPr/>
        </p:nvSpPr>
        <p:spPr>
          <a:xfrm>
            <a:off x="2896983" y="5217779"/>
            <a:ext cx="1007893" cy="857955"/>
          </a:xfrm>
          <a:prstGeom prst="ellipse">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9244811-7369-333A-97B0-F2184621A1AB}"/>
              </a:ext>
            </a:extLst>
          </p:cNvPr>
          <p:cNvSpPr/>
          <p:nvPr/>
        </p:nvSpPr>
        <p:spPr>
          <a:xfrm>
            <a:off x="3544711" y="4073262"/>
            <a:ext cx="489212" cy="611247"/>
          </a:xfrm>
          <a:prstGeom prst="ellipse">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07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TextBox 2">
            <a:extLst>
              <a:ext uri="{FF2B5EF4-FFF2-40B4-BE49-F238E27FC236}">
                <a16:creationId xmlns:a16="http://schemas.microsoft.com/office/drawing/2014/main" id="{C1EC4F1C-E6ED-9BDC-5E57-39F7C0BCD7AE}"/>
              </a:ext>
            </a:extLst>
          </p:cNvPr>
          <p:cNvSpPr txBox="1"/>
          <p:nvPr/>
        </p:nvSpPr>
        <p:spPr>
          <a:xfrm>
            <a:off x="119393" y="130723"/>
            <a:ext cx="9036964" cy="1107996"/>
          </a:xfrm>
          <a:prstGeom prst="rect">
            <a:avLst/>
          </a:prstGeom>
          <a:noFill/>
        </p:spPr>
        <p:txBody>
          <a:bodyPr wrap="square" rtlCol="0">
            <a:spAutoFit/>
          </a:bodyPr>
          <a:lstStyle/>
          <a:p>
            <a:r>
              <a:rPr lang="en-US" sz="2200" dirty="0">
                <a:solidFill>
                  <a:schemeClr val="bg1"/>
                </a:solidFill>
                <a:latin typeface="Montserrat" pitchFamily="2" charset="77"/>
              </a:rPr>
              <a:t>Use Case 2: Validation can be performed for CO2 emissions by comparing against power plants in “Annex  1 countries”</a:t>
            </a:r>
          </a:p>
          <a:p>
            <a:endParaRPr lang="en-US" sz="2200" dirty="0">
              <a:solidFill>
                <a:schemeClr val="bg1"/>
              </a:solidFill>
            </a:endParaRPr>
          </a:p>
        </p:txBody>
      </p:sp>
      <p:pic>
        <p:nvPicPr>
          <p:cNvPr id="12" name="Picture 11">
            <a:extLst>
              <a:ext uri="{FF2B5EF4-FFF2-40B4-BE49-F238E27FC236}">
                <a16:creationId xmlns:a16="http://schemas.microsoft.com/office/drawing/2014/main" id="{FF8457AE-86DF-EBA4-0BB0-798933368F5C}"/>
              </a:ext>
            </a:extLst>
          </p:cNvPr>
          <p:cNvPicPr>
            <a:picLocks noChangeAspect="1"/>
          </p:cNvPicPr>
          <p:nvPr/>
        </p:nvPicPr>
        <p:blipFill>
          <a:blip r:embed="rId3"/>
          <a:stretch>
            <a:fillRect/>
          </a:stretch>
        </p:blipFill>
        <p:spPr>
          <a:xfrm>
            <a:off x="1591733" y="1596578"/>
            <a:ext cx="8070624" cy="3348818"/>
          </a:xfrm>
          <a:prstGeom prst="rect">
            <a:avLst/>
          </a:prstGeom>
        </p:spPr>
      </p:pic>
      <p:sp>
        <p:nvSpPr>
          <p:cNvPr id="13" name="TextBox 12">
            <a:extLst>
              <a:ext uri="{FF2B5EF4-FFF2-40B4-BE49-F238E27FC236}">
                <a16:creationId xmlns:a16="http://schemas.microsoft.com/office/drawing/2014/main" id="{9A6A9245-1775-2345-3170-75018A6D1659}"/>
              </a:ext>
            </a:extLst>
          </p:cNvPr>
          <p:cNvSpPr txBox="1"/>
          <p:nvPr/>
        </p:nvSpPr>
        <p:spPr>
          <a:xfrm>
            <a:off x="119393" y="4892090"/>
            <a:ext cx="10552670" cy="1631216"/>
          </a:xfrm>
          <a:prstGeom prst="rect">
            <a:avLst/>
          </a:prstGeom>
          <a:noFill/>
        </p:spPr>
        <p:txBody>
          <a:bodyPr wrap="square" rtlCol="0">
            <a:spAutoFit/>
          </a:bodyPr>
          <a:lstStyle/>
          <a:p>
            <a:r>
              <a:rPr lang="en-US" sz="2000" dirty="0">
                <a:latin typeface="Montserrat" pitchFamily="2" charset="77"/>
              </a:rPr>
              <a:t>Example of how different instruments as well as knowledge error in wind fields affects reported emissions </a:t>
            </a:r>
            <a:r>
              <a:rPr lang="en-US" sz="2000" dirty="0">
                <a:latin typeface="Montserrat" pitchFamily="2" charset="77"/>
                <a:sym typeface="Wingdings" pitchFamily="2" charset="2"/>
              </a:rPr>
              <a:t></a:t>
            </a:r>
          </a:p>
          <a:p>
            <a:r>
              <a:rPr lang="en-US" sz="2000" dirty="0">
                <a:latin typeface="Montserrat" pitchFamily="2" charset="77"/>
                <a:sym typeface="Wingdings" pitchFamily="2" charset="2"/>
              </a:rPr>
              <a:t>Lots of scatter! But the mean is reasonably well estimated</a:t>
            </a:r>
          </a:p>
          <a:p>
            <a:endParaRPr lang="en-US" sz="2000" dirty="0">
              <a:latin typeface="Montserrat" pitchFamily="2" charset="77"/>
              <a:sym typeface="Wingdings" pitchFamily="2" charset="2"/>
            </a:endParaRPr>
          </a:p>
          <a:p>
            <a:endParaRPr lang="en-US" sz="2000" dirty="0">
              <a:latin typeface="Montserrat" pitchFamily="2" charset="77"/>
            </a:endParaRPr>
          </a:p>
        </p:txBody>
      </p:sp>
    </p:spTree>
    <p:extLst>
      <p:ext uri="{BB962C8B-B14F-4D97-AF65-F5344CB8AC3E}">
        <p14:creationId xmlns:p14="http://schemas.microsoft.com/office/powerpoint/2010/main" val="159277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TextBox 2">
            <a:extLst>
              <a:ext uri="{FF2B5EF4-FFF2-40B4-BE49-F238E27FC236}">
                <a16:creationId xmlns:a16="http://schemas.microsoft.com/office/drawing/2014/main" id="{C1EC4F1C-E6ED-9BDC-5E57-39F7C0BCD7AE}"/>
              </a:ext>
            </a:extLst>
          </p:cNvPr>
          <p:cNvSpPr txBox="1"/>
          <p:nvPr/>
        </p:nvSpPr>
        <p:spPr>
          <a:xfrm>
            <a:off x="119393" y="130723"/>
            <a:ext cx="9036964" cy="1169551"/>
          </a:xfrm>
          <a:prstGeom prst="rect">
            <a:avLst/>
          </a:prstGeom>
          <a:noFill/>
        </p:spPr>
        <p:txBody>
          <a:bodyPr wrap="square" rtlCol="0">
            <a:spAutoFit/>
          </a:bodyPr>
          <a:lstStyle/>
          <a:p>
            <a:r>
              <a:rPr lang="en-US" sz="2400" dirty="0">
                <a:solidFill>
                  <a:schemeClr val="bg1"/>
                </a:solidFill>
                <a:latin typeface="Montserrat" pitchFamily="2" charset="77"/>
              </a:rPr>
              <a:t>Use Case 2: Validation of CH4 emissions can be performed using “controlled release” experiments</a:t>
            </a:r>
          </a:p>
          <a:p>
            <a:endParaRPr lang="en-US" sz="2200" dirty="0">
              <a:solidFill>
                <a:schemeClr val="bg1"/>
              </a:solidFill>
            </a:endParaRPr>
          </a:p>
        </p:txBody>
      </p:sp>
      <p:pic>
        <p:nvPicPr>
          <p:cNvPr id="4" name="Picture 3">
            <a:extLst>
              <a:ext uri="{FF2B5EF4-FFF2-40B4-BE49-F238E27FC236}">
                <a16:creationId xmlns:a16="http://schemas.microsoft.com/office/drawing/2014/main" id="{9FAA4B8D-91E9-3D29-5C7A-9DEBA602F589}"/>
              </a:ext>
            </a:extLst>
          </p:cNvPr>
          <p:cNvPicPr>
            <a:picLocks noChangeAspect="1"/>
          </p:cNvPicPr>
          <p:nvPr/>
        </p:nvPicPr>
        <p:blipFill>
          <a:blip r:embed="rId3"/>
          <a:stretch>
            <a:fillRect/>
          </a:stretch>
        </p:blipFill>
        <p:spPr>
          <a:xfrm>
            <a:off x="1239453" y="1096638"/>
            <a:ext cx="9016880" cy="5071995"/>
          </a:xfrm>
          <a:prstGeom prst="rect">
            <a:avLst/>
          </a:prstGeom>
        </p:spPr>
      </p:pic>
      <p:sp>
        <p:nvSpPr>
          <p:cNvPr id="5" name="TextBox 4">
            <a:extLst>
              <a:ext uri="{FF2B5EF4-FFF2-40B4-BE49-F238E27FC236}">
                <a16:creationId xmlns:a16="http://schemas.microsoft.com/office/drawing/2014/main" id="{908452CC-FBCA-FBF0-6BEA-A3226EDBCF89}"/>
              </a:ext>
            </a:extLst>
          </p:cNvPr>
          <p:cNvSpPr txBox="1"/>
          <p:nvPr/>
        </p:nvSpPr>
        <p:spPr>
          <a:xfrm>
            <a:off x="419839" y="5964997"/>
            <a:ext cx="8895806" cy="307777"/>
          </a:xfrm>
          <a:prstGeom prst="rect">
            <a:avLst/>
          </a:prstGeom>
          <a:noFill/>
        </p:spPr>
        <p:txBody>
          <a:bodyPr wrap="square" rtlCol="0">
            <a:spAutoFit/>
          </a:bodyPr>
          <a:lstStyle/>
          <a:p>
            <a:r>
              <a:rPr lang="en-US" dirty="0"/>
              <a:t>Figure courtesy of </a:t>
            </a:r>
            <a:r>
              <a:rPr lang="en-US" dirty="0" err="1"/>
              <a:t>GHGSat</a:t>
            </a:r>
            <a:endParaRPr lang="en-US" dirty="0"/>
          </a:p>
        </p:txBody>
      </p:sp>
    </p:spTree>
    <p:extLst>
      <p:ext uri="{BB962C8B-B14F-4D97-AF65-F5344CB8AC3E}">
        <p14:creationId xmlns:p14="http://schemas.microsoft.com/office/powerpoint/2010/main" val="78147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323E64-7318-8E56-3AE7-E737F54F8A43}"/>
              </a:ext>
            </a:extLst>
          </p:cNvPr>
          <p:cNvSpPr>
            <a:spLocks noGrp="1"/>
          </p:cNvSpPr>
          <p:nvPr>
            <p:ph type="body" idx="1"/>
          </p:nvPr>
        </p:nvSpPr>
        <p:spPr>
          <a:xfrm>
            <a:off x="261672" y="1097550"/>
            <a:ext cx="11495400" cy="4662900"/>
          </a:xfrm>
        </p:spPr>
        <p:txBody>
          <a:bodyPr/>
          <a:lstStyle/>
          <a:p>
            <a:r>
              <a:rPr lang="en-US" sz="2400" dirty="0"/>
              <a:t>Intellectual property concerns mean that provenance of data in different levels of data products (L1 radiances, L2 concentration enhancements, and L4 emissions) are not necessarily traceable</a:t>
            </a:r>
          </a:p>
          <a:p>
            <a:r>
              <a:rPr lang="en-US" sz="2400" dirty="0"/>
              <a:t>Need to develop evaluation metrics for how well these products are reported and evaluated (in process with ESA / NASA evaluation team)</a:t>
            </a:r>
          </a:p>
          <a:p>
            <a:r>
              <a:rPr lang="en-US" sz="2400" dirty="0"/>
              <a:t>Public missions (e.g. EMIT, CO2Image) can be used as benchmarks for data products and transparency</a:t>
            </a:r>
          </a:p>
          <a:p>
            <a:r>
              <a:rPr lang="en-US" sz="2400" dirty="0"/>
              <a:t>May need to move away from “no false positive” for public missions and instead provide gradation of data quality flags </a:t>
            </a:r>
          </a:p>
          <a:p>
            <a:r>
              <a:rPr lang="en-US" sz="2400" dirty="0"/>
              <a:t>New Space companies can with-hold data if a customer buys it out</a:t>
            </a:r>
          </a:p>
          <a:p>
            <a:r>
              <a:rPr lang="en-US" sz="2400" dirty="0"/>
              <a:t>New Space companies can be bought</a:t>
            </a:r>
          </a:p>
        </p:txBody>
      </p:sp>
      <p:sp>
        <p:nvSpPr>
          <p:cNvPr id="3" name="Title 2">
            <a:extLst>
              <a:ext uri="{FF2B5EF4-FFF2-40B4-BE49-F238E27FC236}">
                <a16:creationId xmlns:a16="http://schemas.microsoft.com/office/drawing/2014/main" id="{50C81E3C-5C03-B0FF-8F43-8CFD50624149}"/>
              </a:ext>
            </a:extLst>
          </p:cNvPr>
          <p:cNvSpPr>
            <a:spLocks noGrp="1"/>
          </p:cNvSpPr>
          <p:nvPr>
            <p:ph type="title"/>
          </p:nvPr>
        </p:nvSpPr>
        <p:spPr>
          <a:xfrm>
            <a:off x="176048" y="175939"/>
            <a:ext cx="9927508" cy="779002"/>
          </a:xfrm>
        </p:spPr>
        <p:txBody>
          <a:bodyPr/>
          <a:lstStyle/>
          <a:p>
            <a:r>
              <a:rPr lang="en-US" sz="2600" dirty="0"/>
              <a:t>Use Case 2: Other factors affecting how plume mapping based emissions are reported from New Space</a:t>
            </a:r>
          </a:p>
        </p:txBody>
      </p:sp>
    </p:spTree>
    <p:extLst>
      <p:ext uri="{BB962C8B-B14F-4D97-AF65-F5344CB8AC3E}">
        <p14:creationId xmlns:p14="http://schemas.microsoft.com/office/powerpoint/2010/main" val="2718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txBox="1"/>
          <p:nvPr/>
        </p:nvSpPr>
        <p:spPr>
          <a:xfrm>
            <a:off x="357100" y="1290950"/>
            <a:ext cx="11631900" cy="1269538"/>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700"/>
            </a:pPr>
            <a:r>
              <a:rPr lang="en-GB" sz="1700" b="1" dirty="0">
                <a:solidFill>
                  <a:schemeClr val="dk1"/>
                </a:solidFill>
                <a:latin typeface="Montserrat"/>
                <a:ea typeface="Montserrat"/>
                <a:cs typeface="Montserrat"/>
                <a:sym typeface="Montserrat"/>
              </a:rPr>
              <a:t> </a:t>
            </a:r>
            <a:endParaRPr sz="1700" b="1" dirty="0">
              <a:solidFill>
                <a:schemeClr val="dk1"/>
              </a:solidFill>
              <a:latin typeface="Montserrat"/>
              <a:ea typeface="Montserrat"/>
              <a:cs typeface="Montserrat"/>
              <a:sym typeface="Montserrat"/>
            </a:endParaRPr>
          </a:p>
          <a:p>
            <a:pPr marL="9144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1700" b="1" i="1" dirty="0">
              <a:solidFill>
                <a:schemeClr val="accent2"/>
              </a:solidFill>
              <a:latin typeface="Montserrat"/>
              <a:ea typeface="Montserrat"/>
              <a:cs typeface="Montserrat"/>
              <a:sym typeface="Montserrat"/>
            </a:endParaRPr>
          </a:p>
        </p:txBody>
      </p:sp>
      <p:sp>
        <p:nvSpPr>
          <p:cNvPr id="99" name="Google Shape;99;p12"/>
          <p:cNvSpPr txBox="1"/>
          <p:nvPr/>
        </p:nvSpPr>
        <p:spPr>
          <a:xfrm>
            <a:off x="83734" y="88892"/>
            <a:ext cx="1080505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Meeting recommendations </a:t>
            </a:r>
          </a:p>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and possible future directions</a:t>
            </a:r>
          </a:p>
        </p:txBody>
      </p:sp>
      <p:sp>
        <p:nvSpPr>
          <p:cNvPr id="2" name="TextBox 1">
            <a:extLst>
              <a:ext uri="{FF2B5EF4-FFF2-40B4-BE49-F238E27FC236}">
                <a16:creationId xmlns:a16="http://schemas.microsoft.com/office/drawing/2014/main" id="{AED47E39-C0D6-333C-E62E-F39F7566C5BF}"/>
              </a:ext>
            </a:extLst>
          </p:cNvPr>
          <p:cNvSpPr txBox="1"/>
          <p:nvPr/>
        </p:nvSpPr>
        <p:spPr>
          <a:xfrm>
            <a:off x="83734" y="794968"/>
            <a:ext cx="11786000" cy="6555641"/>
          </a:xfrm>
          <a:prstGeom prst="rect">
            <a:avLst/>
          </a:prstGeom>
          <a:noFill/>
        </p:spPr>
        <p:txBody>
          <a:bodyPr wrap="square" rtlCol="0">
            <a:spAutoFit/>
          </a:bodyPr>
          <a:lstStyle/>
          <a:p>
            <a:endParaRPr lang="en-US" sz="2000" dirty="0">
              <a:latin typeface="Montserrat" pitchFamily="2" charset="77"/>
            </a:endParaRPr>
          </a:p>
          <a:p>
            <a:pPr marL="285750" indent="-285750">
              <a:buFont typeface="Wingdings" pitchFamily="2" charset="2"/>
              <a:buChar char="v"/>
            </a:pPr>
            <a:r>
              <a:rPr lang="en-US" sz="2000" dirty="0">
                <a:latin typeface="Montserrat" pitchFamily="2" charset="77"/>
                <a:sym typeface="Wingdings" pitchFamily="2" charset="2"/>
              </a:rPr>
              <a:t>(Given issues with intellectual property, person in the middle processing of data, and “no false positive” goal) CEOS should support transparency of New Space data, if they are to be used for science, policy, and financial markets by developing evaluation metrics for reported concentrations and emissions. </a:t>
            </a:r>
          </a:p>
          <a:p>
            <a:pPr marL="285750" indent="-285750">
              <a:buFont typeface="Wingdings" pitchFamily="2" charset="2"/>
              <a:buChar char="v"/>
            </a:pPr>
            <a:endParaRPr lang="en-US" sz="2000" dirty="0">
              <a:latin typeface="Montserrat" pitchFamily="2" charset="77"/>
              <a:sym typeface="Wingdings" pitchFamily="2" charset="2"/>
            </a:endParaRPr>
          </a:p>
          <a:p>
            <a:pPr marL="285750" indent="-285750">
              <a:buFont typeface="Wingdings" pitchFamily="2" charset="2"/>
              <a:buChar char="v"/>
            </a:pPr>
            <a:r>
              <a:rPr lang="en-US" sz="2000" dirty="0">
                <a:latin typeface="Montserrat" pitchFamily="2" charset="77"/>
                <a:sym typeface="Wingdings" pitchFamily="2" charset="2"/>
              </a:rPr>
              <a:t>Evaluation of how  well the product is reported and description of each products provenance (implementing ATBD’s, traceability from L4 through L1, evaluation of reported product against actual) can be baselined against (operational)  products from public missions (e.g. EMIT, and upcoming CO2Image and TANGO). Note that ongoing work with IMEO and a joint ESA/NASA working groups are supporting these efforts.</a:t>
            </a:r>
          </a:p>
          <a:p>
            <a:endParaRPr lang="en-US" sz="2000" dirty="0">
              <a:latin typeface="Montserrat" pitchFamily="2" charset="77"/>
              <a:sym typeface="Wingdings" pitchFamily="2" charset="2"/>
            </a:endParaRPr>
          </a:p>
          <a:p>
            <a:pPr marL="285750" indent="-285750">
              <a:buFont typeface="Wingdings" pitchFamily="2" charset="2"/>
              <a:buChar char="v"/>
            </a:pPr>
            <a:r>
              <a:rPr lang="en-US" sz="2000" dirty="0">
                <a:latin typeface="Montserrat" pitchFamily="2" charset="77"/>
                <a:sym typeface="Wingdings" pitchFamily="2" charset="2"/>
              </a:rPr>
              <a:t>Support development of machine learning codes to reduce “person in the middle” need for evaluating plume concentrations and increasing density of emissions reported by public missions.</a:t>
            </a:r>
          </a:p>
          <a:p>
            <a:endParaRPr lang="en-US" sz="2000" dirty="0">
              <a:latin typeface="Montserrat" pitchFamily="2" charset="77"/>
              <a:sym typeface="Wingdings" pitchFamily="2" charset="2"/>
            </a:endParaRPr>
          </a:p>
          <a:p>
            <a:pPr marL="285750" indent="-285750">
              <a:buFont typeface="Wingdings" pitchFamily="2" charset="2"/>
              <a:buChar char="v"/>
            </a:pPr>
            <a:r>
              <a:rPr lang="en-US" sz="2000" dirty="0">
                <a:latin typeface="Montserrat" pitchFamily="2" charset="77"/>
                <a:sym typeface="Wingdings" pitchFamily="2" charset="2"/>
              </a:rPr>
              <a:t>Should CEOS support control release validation of these emissions? Or is current support from UNEP / IMEO sufficient?</a:t>
            </a:r>
          </a:p>
          <a:p>
            <a:endParaRPr lang="en-US" sz="2000" dirty="0">
              <a:latin typeface="Montserrat" pitchFamily="2" charset="77"/>
            </a:endParaRPr>
          </a:p>
          <a:p>
            <a:endParaRPr lang="en-US" sz="2000" dirty="0">
              <a:latin typeface="Montserrat" pitchFamily="2" charset="77"/>
            </a:endParaRPr>
          </a:p>
          <a:p>
            <a:endParaRPr lang="en-US" sz="2000" dirty="0">
              <a:latin typeface="Montserrat" pitchFamily="2" charset="77"/>
            </a:endParaRPr>
          </a:p>
        </p:txBody>
      </p:sp>
      <p:sp>
        <p:nvSpPr>
          <p:cNvPr id="3" name="TextBox 2">
            <a:extLst>
              <a:ext uri="{FF2B5EF4-FFF2-40B4-BE49-F238E27FC236}">
                <a16:creationId xmlns:a16="http://schemas.microsoft.com/office/drawing/2014/main" id="{1B940347-11EB-950D-19FC-D0DDCABB5F9C}"/>
              </a:ext>
            </a:extLst>
          </p:cNvPr>
          <p:cNvSpPr txBox="1"/>
          <p:nvPr/>
        </p:nvSpPr>
        <p:spPr>
          <a:xfrm>
            <a:off x="6281518" y="27296"/>
            <a:ext cx="3398494" cy="1015663"/>
          </a:xfrm>
          <a:prstGeom prst="rect">
            <a:avLst/>
          </a:prstGeom>
          <a:noFill/>
        </p:spPr>
        <p:txBody>
          <a:bodyPr wrap="square" rtlCol="0">
            <a:spAutoFit/>
          </a:bodyPr>
          <a:lstStyle/>
          <a:p>
            <a:r>
              <a:rPr lang="en-US" sz="3000" dirty="0">
                <a:solidFill>
                  <a:srgbClr val="FFC000"/>
                </a:solidFill>
                <a:latin typeface="Montserrat" pitchFamily="2" charset="77"/>
              </a:rPr>
              <a:t>Feedback Welcome!</a:t>
            </a:r>
          </a:p>
        </p:txBody>
      </p:sp>
    </p:spTree>
    <p:extLst>
      <p:ext uri="{BB962C8B-B14F-4D97-AF65-F5344CB8AC3E}">
        <p14:creationId xmlns:p14="http://schemas.microsoft.com/office/powerpoint/2010/main" val="117494762"/>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5964</TotalTime>
  <Words>762</Words>
  <Application>Microsoft Macintosh PowerPoint</Application>
  <PresentationFormat>Widescreen</PresentationFormat>
  <Paragraphs>57</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Montserrat</vt:lpstr>
      <vt:lpstr>Wingdings</vt:lpstr>
      <vt:lpstr>ceos</vt:lpstr>
      <vt:lpstr>Best Practices for Reporting Satellite Informed Emissions </vt:lpstr>
      <vt:lpstr>PowerPoint Presentation</vt:lpstr>
      <vt:lpstr>PowerPoint Presentation</vt:lpstr>
      <vt:lpstr>PowerPoint Presentation</vt:lpstr>
      <vt:lpstr>PowerPoint Presentation</vt:lpstr>
      <vt:lpstr>PowerPoint Presentation</vt:lpstr>
      <vt:lpstr>Use Case 2: Other factors affecting how plume mapping based emissions are reported from New Space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Reporting Satellite Informed Emissions </dc:title>
  <cp:lastModifiedBy>Worden, John R (US 3290)</cp:lastModifiedBy>
  <cp:revision>2</cp:revision>
  <dcterms:modified xsi:type="dcterms:W3CDTF">2023-10-16T15:29:30Z</dcterms:modified>
</cp:coreProperties>
</file>