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338" r:id="rId2"/>
    <p:sldId id="398" r:id="rId3"/>
    <p:sldId id="399" r:id="rId4"/>
    <p:sldId id="400" r:id="rId5"/>
    <p:sldId id="401" r:id="rId6"/>
    <p:sldId id="40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 Dolman" initials="HD" lastIdx="7" clrIdx="0">
    <p:extLst>
      <p:ext uri="{19B8F6BF-5375-455C-9EA6-DF929625EA0E}">
        <p15:presenceInfo xmlns:p15="http://schemas.microsoft.com/office/powerpoint/2012/main" userId="943221aaefa4b7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33"/>
    <a:srgbClr val="FFFFCC"/>
    <a:srgbClr val="CCCCFF"/>
    <a:srgbClr val="99FFCC"/>
    <a:srgbClr val="CCFFCC"/>
    <a:srgbClr val="0000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BE6C72-E59B-FB40-B024-1C9BCB60910B}" v="2" dt="2023-10-16T10:07:18.9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1724" autoAdjust="0"/>
    <p:restoredTop sz="94558" autoAdjust="0"/>
  </p:normalViewPr>
  <p:slideViewPr>
    <p:cSldViewPr snapToGrid="0">
      <p:cViewPr varScale="1">
        <p:scale>
          <a:sx n="125" d="100"/>
          <a:sy n="125" d="100"/>
        </p:scale>
        <p:origin x="736" y="168"/>
      </p:cViewPr>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sjka Meijer" userId="4c464e55-2aef-498b-a56d-12bebce7c03a" providerId="ADAL" clId="{14BE6C72-E59B-FB40-B024-1C9BCB60910B}"/>
    <pc:docChg chg="custSel modMainMaster">
      <pc:chgData name="Yasjka Meijer" userId="4c464e55-2aef-498b-a56d-12bebce7c03a" providerId="ADAL" clId="{14BE6C72-E59B-FB40-B024-1C9BCB60910B}" dt="2023-10-16T10:07:45.335" v="5" actId="255"/>
      <pc:docMkLst>
        <pc:docMk/>
      </pc:docMkLst>
      <pc:sldMasterChg chg="addSp delSp modSp mod">
        <pc:chgData name="Yasjka Meijer" userId="4c464e55-2aef-498b-a56d-12bebce7c03a" providerId="ADAL" clId="{14BE6C72-E59B-FB40-B024-1C9BCB60910B}" dt="2023-10-16T10:07:45.335" v="5" actId="255"/>
        <pc:sldMasterMkLst>
          <pc:docMk/>
          <pc:sldMasterMk cId="180065595" sldId="2147483660"/>
        </pc:sldMasterMkLst>
        <pc:spChg chg="add mod">
          <ac:chgData name="Yasjka Meijer" userId="4c464e55-2aef-498b-a56d-12bebce7c03a" providerId="ADAL" clId="{14BE6C72-E59B-FB40-B024-1C9BCB60910B}" dt="2023-10-16T10:06:59.343" v="2" actId="1076"/>
          <ac:spMkLst>
            <pc:docMk/>
            <pc:sldMasterMk cId="180065595" sldId="2147483660"/>
            <ac:spMk id="4" creationId="{3297A41C-845C-DE6D-E23B-2FA15E14E442}"/>
          </ac:spMkLst>
        </pc:spChg>
        <pc:spChg chg="add mod">
          <ac:chgData name="Yasjka Meijer" userId="4c464e55-2aef-498b-a56d-12bebce7c03a" providerId="ADAL" clId="{14BE6C72-E59B-FB40-B024-1C9BCB60910B}" dt="2023-10-16T10:07:45.335" v="5" actId="255"/>
          <ac:spMkLst>
            <pc:docMk/>
            <pc:sldMasterMk cId="180065595" sldId="2147483660"/>
            <ac:spMk id="5" creationId="{3E2C9529-66D3-7A53-F397-92D3C09901DD}"/>
          </ac:spMkLst>
        </pc:spChg>
        <pc:spChg chg="del">
          <ac:chgData name="Yasjka Meijer" userId="4c464e55-2aef-498b-a56d-12bebce7c03a" providerId="ADAL" clId="{14BE6C72-E59B-FB40-B024-1C9BCB60910B}" dt="2023-10-16T10:06:47.557" v="0" actId="478"/>
          <ac:spMkLst>
            <pc:docMk/>
            <pc:sldMasterMk cId="180065595" sldId="2147483660"/>
            <ac:spMk id="12"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7BE86E-1F7C-4B78-8575-52A85DAECF2A}" type="datetimeFigureOut">
              <a:rPr lang="en-GB" smtClean="0"/>
              <a:t>16/10/2023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2BCD1-BFF4-4B49-A33B-7DCC62265A36}" type="slidenum">
              <a:rPr lang="en-GB" smtClean="0"/>
              <a:t>‹#›</a:t>
            </a:fld>
            <a:endParaRPr lang="en-GB"/>
          </a:p>
        </p:txBody>
      </p:sp>
    </p:spTree>
    <p:extLst>
      <p:ext uri="{BB962C8B-B14F-4D97-AF65-F5344CB8AC3E}">
        <p14:creationId xmlns:p14="http://schemas.microsoft.com/office/powerpoint/2010/main" val="323317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C2BCD1-BFF4-4B49-A33B-7DCC62265A36}" type="slidenum">
              <a:rPr lang="en-GB" smtClean="0"/>
              <a:t>1</a:t>
            </a:fld>
            <a:endParaRPr lang="en-GB"/>
          </a:p>
        </p:txBody>
      </p:sp>
    </p:spTree>
    <p:extLst>
      <p:ext uri="{BB962C8B-B14F-4D97-AF65-F5344CB8AC3E}">
        <p14:creationId xmlns:p14="http://schemas.microsoft.com/office/powerpoint/2010/main" val="3063258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1310464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6155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89706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609600" y="1600200"/>
            <a:ext cx="108712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p:cNvSpPr>
            <a:spLocks noGrp="1"/>
          </p:cNvSpPr>
          <p:nvPr>
            <p:ph sz="quarter" idx="11" hasCustomPrompt="1"/>
          </p:nvPr>
        </p:nvSpPr>
        <p:spPr>
          <a:xfrm>
            <a:off x="2743200" y="304800"/>
            <a:ext cx="6604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
        <p:nvSpPr>
          <p:cNvPr id="8" name="Google Shape;11;p3"/>
          <p:cNvSpPr/>
          <p:nvPr userDrawn="1"/>
        </p:nvSpPr>
        <p:spPr>
          <a:xfrm>
            <a:off x="101600" y="6629401"/>
            <a:ext cx="7703931"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p>
            <a:pPr marL="0" marR="0" lvl="0" indent="0" algn="ctr" rtl="0">
              <a:spcBef>
                <a:spcPts val="0"/>
              </a:spcBef>
              <a:spcAft>
                <a:spcPts val="0"/>
              </a:spcAft>
              <a:buNone/>
            </a:pPr>
            <a:r>
              <a:rPr lang="en-US" sz="1100" b="0" i="1" u="none" strike="noStrike" cap="none" dirty="0">
                <a:solidFill>
                  <a:schemeClr val="dk2"/>
                </a:solidFill>
                <a:latin typeface="Helvetica Neue" panose="020B0604020202020204" charset="0"/>
                <a:ea typeface="Helvetica Neue"/>
                <a:cs typeface="Helvetica Neue"/>
                <a:sym typeface="Helvetica Neue"/>
              </a:rPr>
              <a:t>SIT-3</a:t>
            </a:r>
            <a:r>
              <a:rPr lang="en-US" sz="1100" i="1" dirty="0">
                <a:solidFill>
                  <a:schemeClr val="dk2"/>
                </a:solidFill>
                <a:latin typeface="Helvetica Neue" panose="020B0604020202020204" charset="0"/>
                <a:ea typeface="Helvetica Neue"/>
                <a:cs typeface="Helvetica Neue"/>
                <a:sym typeface="Helvetica Neue"/>
              </a:rPr>
              <a:t>5</a:t>
            </a:r>
            <a:r>
              <a:rPr lang="en-US" sz="1100" b="0" i="1" u="none" strike="noStrike" cap="none" dirty="0">
                <a:solidFill>
                  <a:schemeClr val="dk2"/>
                </a:solidFill>
                <a:latin typeface="Helvetica Neue" panose="020B0604020202020204" charset="0"/>
                <a:ea typeface="Helvetica Neue"/>
                <a:cs typeface="Helvetica Neue"/>
                <a:sym typeface="Helvetica Neue"/>
              </a:rPr>
              <a:t>, </a:t>
            </a:r>
            <a:r>
              <a:rPr lang="en-US" sz="1100" i="1" dirty="0">
                <a:solidFill>
                  <a:schemeClr val="dk2"/>
                </a:solidFill>
                <a:latin typeface="Helvetica Neue" panose="020B0604020202020204" charset="0"/>
                <a:ea typeface="Helvetica Neue"/>
                <a:cs typeface="Helvetica Neue"/>
                <a:sym typeface="Helvetica Neue"/>
              </a:rPr>
              <a:t>25</a:t>
            </a:r>
            <a:r>
              <a:rPr lang="en-US" sz="1100" b="0" i="1" u="none" strike="noStrike" cap="none" dirty="0">
                <a:solidFill>
                  <a:schemeClr val="dk2"/>
                </a:solidFill>
                <a:latin typeface="Helvetica Neue" panose="020B0604020202020204" charset="0"/>
                <a:ea typeface="Helvetica Neue"/>
                <a:cs typeface="Helvetica Neue"/>
                <a:sym typeface="Helvetica Neue"/>
              </a:rPr>
              <a:t>-</a:t>
            </a:r>
            <a:r>
              <a:rPr lang="en-US" sz="1100" i="1" dirty="0">
                <a:solidFill>
                  <a:schemeClr val="dk2"/>
                </a:solidFill>
                <a:latin typeface="Helvetica Neue" panose="020B0604020202020204" charset="0"/>
                <a:ea typeface="Helvetica Neue"/>
                <a:cs typeface="Helvetica Neue"/>
                <a:sym typeface="Helvetica Neue"/>
              </a:rPr>
              <a:t>26</a:t>
            </a:r>
            <a:r>
              <a:rPr lang="en-US" sz="1100" b="0" i="1" u="none" strike="noStrike" cap="none" dirty="0">
                <a:solidFill>
                  <a:schemeClr val="dk2"/>
                </a:solidFill>
                <a:latin typeface="Helvetica Neue" panose="020B0604020202020204" charset="0"/>
                <a:ea typeface="Helvetica Neue"/>
                <a:cs typeface="Helvetica Neue"/>
                <a:sym typeface="Helvetica Neue"/>
              </a:rPr>
              <a:t> </a:t>
            </a:r>
            <a:r>
              <a:rPr lang="en-US" sz="1100" i="1" dirty="0">
                <a:solidFill>
                  <a:schemeClr val="dk2"/>
                </a:solidFill>
                <a:latin typeface="Helvetica Neue" panose="020B0604020202020204" charset="0"/>
                <a:ea typeface="Helvetica Neue"/>
                <a:cs typeface="Helvetica Neue"/>
                <a:sym typeface="Helvetica Neue"/>
              </a:rPr>
              <a:t>March</a:t>
            </a:r>
            <a:r>
              <a:rPr lang="en-US" sz="1100" b="0" i="1" u="none" strike="noStrike" cap="none" dirty="0">
                <a:solidFill>
                  <a:schemeClr val="dk2"/>
                </a:solidFill>
                <a:latin typeface="Helvetica Neue" panose="020B0604020202020204" charset="0"/>
                <a:ea typeface="Helvetica Neue"/>
                <a:cs typeface="Helvetica Neue"/>
                <a:sym typeface="Helvetica Neue"/>
              </a:rPr>
              <a:t> 2020	Join at </a:t>
            </a:r>
            <a:r>
              <a:rPr lang="en-US" sz="1100" b="0" i="1" u="none" strike="noStrike" cap="none" dirty="0" err="1">
                <a:solidFill>
                  <a:schemeClr val="dk2"/>
                </a:solidFill>
                <a:latin typeface="Helvetica Neue" panose="020B0604020202020204" charset="0"/>
                <a:ea typeface="Helvetica Neue"/>
                <a:cs typeface="Helvetica Neue"/>
                <a:sym typeface="Helvetica Neue"/>
              </a:rPr>
              <a:t>www.slido.com</a:t>
            </a:r>
            <a:r>
              <a:rPr lang="en-US" sz="1100" b="0" i="1" u="none" strike="noStrike" cap="none" dirty="0">
                <a:solidFill>
                  <a:schemeClr val="dk2"/>
                </a:solidFill>
                <a:latin typeface="Helvetica Neue" panose="020B0604020202020204" charset="0"/>
                <a:ea typeface="Helvetica Neue"/>
                <a:cs typeface="Helvetica Neue"/>
                <a:sym typeface="Helvetica Neue"/>
              </a:rPr>
              <a:t> with the event code: #ceos-sit-35</a:t>
            </a:r>
            <a:endParaRPr sz="1100" b="0" i="1" u="none" strike="noStrike" cap="none" dirty="0">
              <a:solidFill>
                <a:schemeClr val="dk2"/>
              </a:solidFill>
              <a:latin typeface="Helvetica Neue" panose="020B0604020202020204" charset="0"/>
              <a:ea typeface="Helvetica Neue"/>
              <a:cs typeface="Helvetica Neue"/>
              <a:sym typeface="Helvetica Neue"/>
            </a:endParaRPr>
          </a:p>
        </p:txBody>
      </p:sp>
      <p:sp>
        <p:nvSpPr>
          <p:cNvPr id="10" name="Google Shape;9;p3"/>
          <p:cNvSpPr>
            <a:spLocks noGrp="1"/>
          </p:cNvSpPr>
          <p:nvPr>
            <p:ph type="sldNum" idx="12"/>
          </p:nvPr>
        </p:nvSpPr>
        <p:spPr>
          <a:xfrm>
            <a:off x="11684000" y="6629401"/>
            <a:ext cx="406400"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a:spcBef>
                <a:spcPts val="0"/>
              </a:spcBef>
              <a:buNone/>
              <a:defRPr sz="1100" b="0" i="1" u="none" strike="noStrike" cap="none">
                <a:solidFill>
                  <a:schemeClr val="dk2"/>
                </a:solidFill>
                <a:latin typeface="Helvetica Neue"/>
                <a:ea typeface="Helvetica Neue"/>
                <a:cs typeface="Helvetica Neue"/>
                <a:sym typeface="Helvetica Neue"/>
              </a:defRPr>
            </a:lvl1pPr>
            <a:lvl2pPr marL="0" marR="0" lvl="1" indent="0" algn="ctr">
              <a:spcBef>
                <a:spcPts val="0"/>
              </a:spcBef>
              <a:buNone/>
              <a:defRPr sz="1100" b="0" i="1" u="none" strike="noStrike" cap="none">
                <a:solidFill>
                  <a:schemeClr val="dk2"/>
                </a:solidFill>
                <a:latin typeface="Helvetica Neue"/>
                <a:ea typeface="Helvetica Neue"/>
                <a:cs typeface="Helvetica Neue"/>
                <a:sym typeface="Helvetica Neue"/>
              </a:defRPr>
            </a:lvl2pPr>
            <a:lvl3pPr marL="0" marR="0" lvl="2" indent="0" algn="ctr">
              <a:spcBef>
                <a:spcPts val="0"/>
              </a:spcBef>
              <a:buNone/>
              <a:defRPr sz="1100" b="0" i="1" u="none" strike="noStrike" cap="none">
                <a:solidFill>
                  <a:schemeClr val="dk2"/>
                </a:solidFill>
                <a:latin typeface="Helvetica Neue"/>
                <a:ea typeface="Helvetica Neue"/>
                <a:cs typeface="Helvetica Neue"/>
                <a:sym typeface="Helvetica Neue"/>
              </a:defRPr>
            </a:lvl3pPr>
            <a:lvl4pPr marL="0" marR="0" lvl="3" indent="0" algn="ctr">
              <a:spcBef>
                <a:spcPts val="0"/>
              </a:spcBef>
              <a:buNone/>
              <a:defRPr sz="1100" b="0" i="1" u="none" strike="noStrike" cap="none">
                <a:solidFill>
                  <a:schemeClr val="dk2"/>
                </a:solidFill>
                <a:latin typeface="Helvetica Neue"/>
                <a:ea typeface="Helvetica Neue"/>
                <a:cs typeface="Helvetica Neue"/>
                <a:sym typeface="Helvetica Neue"/>
              </a:defRPr>
            </a:lvl4pPr>
            <a:lvl5pPr marL="0" marR="0" lvl="4" indent="0" algn="ctr">
              <a:spcBef>
                <a:spcPts val="0"/>
              </a:spcBef>
              <a:buNone/>
              <a:defRPr sz="1100" b="0" i="1" u="none" strike="noStrike" cap="none">
                <a:solidFill>
                  <a:schemeClr val="dk2"/>
                </a:solidFill>
                <a:latin typeface="Helvetica Neue"/>
                <a:ea typeface="Helvetica Neue"/>
                <a:cs typeface="Helvetica Neue"/>
                <a:sym typeface="Helvetica Neue"/>
              </a:defRPr>
            </a:lvl5pPr>
            <a:lvl6pPr marL="0" marR="0" lvl="5" indent="0" algn="ctr">
              <a:spcBef>
                <a:spcPts val="0"/>
              </a:spcBef>
              <a:buNone/>
              <a:defRPr sz="1100" b="0" i="1" u="none" strike="noStrike" cap="none">
                <a:solidFill>
                  <a:schemeClr val="dk2"/>
                </a:solidFill>
                <a:latin typeface="Helvetica Neue"/>
                <a:ea typeface="Helvetica Neue"/>
                <a:cs typeface="Helvetica Neue"/>
                <a:sym typeface="Helvetica Neue"/>
              </a:defRPr>
            </a:lvl6pPr>
            <a:lvl7pPr marL="0" marR="0" lvl="6" indent="0" algn="ctr">
              <a:spcBef>
                <a:spcPts val="0"/>
              </a:spcBef>
              <a:buNone/>
              <a:defRPr sz="1100" b="0" i="1" u="none" strike="noStrike" cap="none">
                <a:solidFill>
                  <a:schemeClr val="dk2"/>
                </a:solidFill>
                <a:latin typeface="Helvetica Neue"/>
                <a:ea typeface="Helvetica Neue"/>
                <a:cs typeface="Helvetica Neue"/>
                <a:sym typeface="Helvetica Neue"/>
              </a:defRPr>
            </a:lvl7pPr>
            <a:lvl8pPr marL="0" marR="0" lvl="7" indent="0" algn="ctr">
              <a:spcBef>
                <a:spcPts val="0"/>
              </a:spcBef>
              <a:buNone/>
              <a:defRPr sz="1100" b="0" i="1" u="none" strike="noStrike" cap="none">
                <a:solidFill>
                  <a:schemeClr val="dk2"/>
                </a:solidFill>
                <a:latin typeface="Helvetica Neue"/>
                <a:ea typeface="Helvetica Neue"/>
                <a:cs typeface="Helvetica Neue"/>
                <a:sym typeface="Helvetica Neue"/>
              </a:defRPr>
            </a:lvl8pPr>
            <a:lvl9pPr marL="0" marR="0" lvl="8" indent="0" algn="ctr">
              <a:spcBef>
                <a:spcPts val="0"/>
              </a:spcBef>
              <a:buNone/>
              <a:defRPr sz="1100" b="0" i="1" u="none" strike="noStrike" cap="none">
                <a:solidFill>
                  <a:schemeClr val="dk2"/>
                </a:solidFill>
                <a:latin typeface="Helvetica Neue"/>
                <a:ea typeface="Helvetica Neue"/>
                <a:cs typeface="Helvetica Neue"/>
                <a:sym typeface="Helvetica Neu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828505253"/>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Blank">
  <p:cSld name="2_Blank">
    <p:spTree>
      <p:nvGrpSpPr>
        <p:cNvPr id="1" name="Shape 8"/>
        <p:cNvGrpSpPr/>
        <p:nvPr/>
      </p:nvGrpSpPr>
      <p:grpSpPr>
        <a:xfrm>
          <a:off x="0" y="0"/>
          <a:ext cx="0" cy="0"/>
          <a:chOff x="0" y="0"/>
          <a:chExt cx="0" cy="0"/>
        </a:xfrm>
      </p:grpSpPr>
      <p:sp>
        <p:nvSpPr>
          <p:cNvPr id="9" name="Google Shape;9;p3"/>
          <p:cNvSpPr>
            <a:spLocks noGrp="1"/>
          </p:cNvSpPr>
          <p:nvPr>
            <p:ph type="sldNum" idx="12"/>
          </p:nvPr>
        </p:nvSpPr>
        <p:spPr>
          <a:xfrm>
            <a:off x="11684000" y="6629401"/>
            <a:ext cx="406400"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a:spcBef>
                <a:spcPts val="0"/>
              </a:spcBef>
              <a:buNone/>
              <a:defRPr sz="1100" b="0" i="1" u="none" strike="noStrike" cap="none">
                <a:solidFill>
                  <a:schemeClr val="dk2"/>
                </a:solidFill>
                <a:latin typeface="Helvetica Neue"/>
                <a:ea typeface="Helvetica Neue"/>
                <a:cs typeface="Helvetica Neue"/>
                <a:sym typeface="Helvetica Neue"/>
              </a:defRPr>
            </a:lvl1pPr>
            <a:lvl2pPr marL="0" marR="0" lvl="1" indent="0" algn="ctr">
              <a:spcBef>
                <a:spcPts val="0"/>
              </a:spcBef>
              <a:buNone/>
              <a:defRPr sz="1100" b="0" i="1" u="none" strike="noStrike" cap="none">
                <a:solidFill>
                  <a:schemeClr val="dk2"/>
                </a:solidFill>
                <a:latin typeface="Helvetica Neue"/>
                <a:ea typeface="Helvetica Neue"/>
                <a:cs typeface="Helvetica Neue"/>
                <a:sym typeface="Helvetica Neue"/>
              </a:defRPr>
            </a:lvl2pPr>
            <a:lvl3pPr marL="0" marR="0" lvl="2" indent="0" algn="ctr">
              <a:spcBef>
                <a:spcPts val="0"/>
              </a:spcBef>
              <a:buNone/>
              <a:defRPr sz="1100" b="0" i="1" u="none" strike="noStrike" cap="none">
                <a:solidFill>
                  <a:schemeClr val="dk2"/>
                </a:solidFill>
                <a:latin typeface="Helvetica Neue"/>
                <a:ea typeface="Helvetica Neue"/>
                <a:cs typeface="Helvetica Neue"/>
                <a:sym typeface="Helvetica Neue"/>
              </a:defRPr>
            </a:lvl3pPr>
            <a:lvl4pPr marL="0" marR="0" lvl="3" indent="0" algn="ctr">
              <a:spcBef>
                <a:spcPts val="0"/>
              </a:spcBef>
              <a:buNone/>
              <a:defRPr sz="1100" b="0" i="1" u="none" strike="noStrike" cap="none">
                <a:solidFill>
                  <a:schemeClr val="dk2"/>
                </a:solidFill>
                <a:latin typeface="Helvetica Neue"/>
                <a:ea typeface="Helvetica Neue"/>
                <a:cs typeface="Helvetica Neue"/>
                <a:sym typeface="Helvetica Neue"/>
              </a:defRPr>
            </a:lvl4pPr>
            <a:lvl5pPr marL="0" marR="0" lvl="4" indent="0" algn="ctr">
              <a:spcBef>
                <a:spcPts val="0"/>
              </a:spcBef>
              <a:buNone/>
              <a:defRPr sz="1100" b="0" i="1" u="none" strike="noStrike" cap="none">
                <a:solidFill>
                  <a:schemeClr val="dk2"/>
                </a:solidFill>
                <a:latin typeface="Helvetica Neue"/>
                <a:ea typeface="Helvetica Neue"/>
                <a:cs typeface="Helvetica Neue"/>
                <a:sym typeface="Helvetica Neue"/>
              </a:defRPr>
            </a:lvl5pPr>
            <a:lvl6pPr marL="0" marR="0" lvl="5" indent="0" algn="ctr">
              <a:spcBef>
                <a:spcPts val="0"/>
              </a:spcBef>
              <a:buNone/>
              <a:defRPr sz="1100" b="0" i="1" u="none" strike="noStrike" cap="none">
                <a:solidFill>
                  <a:schemeClr val="dk2"/>
                </a:solidFill>
                <a:latin typeface="Helvetica Neue"/>
                <a:ea typeface="Helvetica Neue"/>
                <a:cs typeface="Helvetica Neue"/>
                <a:sym typeface="Helvetica Neue"/>
              </a:defRPr>
            </a:lvl6pPr>
            <a:lvl7pPr marL="0" marR="0" lvl="6" indent="0" algn="ctr">
              <a:spcBef>
                <a:spcPts val="0"/>
              </a:spcBef>
              <a:buNone/>
              <a:defRPr sz="1100" b="0" i="1" u="none" strike="noStrike" cap="none">
                <a:solidFill>
                  <a:schemeClr val="dk2"/>
                </a:solidFill>
                <a:latin typeface="Helvetica Neue"/>
                <a:ea typeface="Helvetica Neue"/>
                <a:cs typeface="Helvetica Neue"/>
                <a:sym typeface="Helvetica Neue"/>
              </a:defRPr>
            </a:lvl7pPr>
            <a:lvl8pPr marL="0" marR="0" lvl="7" indent="0" algn="ctr">
              <a:spcBef>
                <a:spcPts val="0"/>
              </a:spcBef>
              <a:buNone/>
              <a:defRPr sz="1100" b="0" i="1" u="none" strike="noStrike" cap="none">
                <a:solidFill>
                  <a:schemeClr val="dk2"/>
                </a:solidFill>
                <a:latin typeface="Helvetica Neue"/>
                <a:ea typeface="Helvetica Neue"/>
                <a:cs typeface="Helvetica Neue"/>
                <a:sym typeface="Helvetica Neue"/>
              </a:defRPr>
            </a:lvl8pPr>
            <a:lvl9pPr marL="0" marR="0" lvl="8" indent="0" algn="ctr">
              <a:spcBef>
                <a:spcPts val="0"/>
              </a:spcBef>
              <a:buNone/>
              <a:defRPr sz="1100" b="0" i="1" u="none" strike="noStrike" cap="none">
                <a:solidFill>
                  <a:schemeClr val="dk2"/>
                </a:solidFill>
                <a:latin typeface="Helvetica Neue"/>
                <a:ea typeface="Helvetica Neue"/>
                <a:cs typeface="Helvetica Neue"/>
                <a:sym typeface="Helvetica Neue"/>
              </a:defRPr>
            </a:lvl9pPr>
          </a:lstStyle>
          <a:p>
            <a:fld id="{00000000-1234-1234-1234-123412341234}" type="slidenum">
              <a:rPr lang="en-US" smtClean="0"/>
              <a:pPr/>
              <a:t>‹#›</a:t>
            </a:fld>
            <a:endParaRPr lang="en-US"/>
          </a:p>
        </p:txBody>
      </p:sp>
      <p:sp>
        <p:nvSpPr>
          <p:cNvPr id="10" name="Google Shape;10;p3"/>
          <p:cNvSpPr txBox="1">
            <a:spLocks noGrp="1"/>
          </p:cNvSpPr>
          <p:nvPr>
            <p:ph type="body" idx="1"/>
          </p:nvPr>
        </p:nvSpPr>
        <p:spPr>
          <a:xfrm>
            <a:off x="101600" y="1219200"/>
            <a:ext cx="11988800" cy="5257800"/>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500"/>
              </a:spcBef>
              <a:spcAft>
                <a:spcPts val="0"/>
              </a:spcAft>
              <a:buClr>
                <a:srgbClr val="002569"/>
              </a:buClr>
              <a:buSzPts val="2000"/>
              <a:buFont typeface="Arial"/>
              <a:buChar char="•"/>
              <a:defRPr sz="2000" b="1" i="0" u="none" strike="noStrike" cap="none">
                <a:solidFill>
                  <a:srgbClr val="002569"/>
                </a:solidFill>
                <a:latin typeface="Helvetica Neue"/>
                <a:ea typeface="Helvetica Neue"/>
                <a:cs typeface="Helvetica Neue"/>
                <a:sym typeface="Helvetica Neue"/>
              </a:defRPr>
            </a:lvl1pPr>
            <a:lvl2pPr marL="914400" marR="0" lvl="1" indent="-355600" algn="l" rtl="0">
              <a:spcBef>
                <a:spcPts val="500"/>
              </a:spcBef>
              <a:spcAft>
                <a:spcPts val="0"/>
              </a:spcAft>
              <a:buClr>
                <a:srgbClr val="002569"/>
              </a:buClr>
              <a:buSzPts val="2000"/>
              <a:buFont typeface="Courier New"/>
              <a:buChar char="o"/>
              <a:defRPr sz="2000" b="0" i="0" u="none" strike="noStrike" cap="none">
                <a:solidFill>
                  <a:srgbClr val="002569"/>
                </a:solidFill>
                <a:latin typeface="Helvetica Neue"/>
                <a:ea typeface="Helvetica Neue"/>
                <a:cs typeface="Helvetica Neue"/>
                <a:sym typeface="Helvetica Neue"/>
              </a:defRPr>
            </a:lvl2pPr>
            <a:lvl3pPr marL="1371600" marR="0" lvl="2" indent="-355600" algn="l" rtl="0">
              <a:spcBef>
                <a:spcPts val="500"/>
              </a:spcBef>
              <a:spcAft>
                <a:spcPts val="0"/>
              </a:spcAft>
              <a:buClr>
                <a:srgbClr val="002569"/>
              </a:buClr>
              <a:buSzPts val="2000"/>
              <a:buFont typeface="Noto Sans Symbols"/>
              <a:buChar char="▪"/>
              <a:defRPr sz="2000" b="0" i="0" u="none" strike="noStrike" cap="none">
                <a:solidFill>
                  <a:srgbClr val="002569"/>
                </a:solidFill>
                <a:latin typeface="Helvetica Neue"/>
                <a:ea typeface="Helvetica Neue"/>
                <a:cs typeface="Helvetica Neue"/>
                <a:sym typeface="Helvetica Neue"/>
              </a:defRPr>
            </a:lvl3pPr>
            <a:lvl4pPr marL="1828800" marR="0" lvl="3" indent="-355600" algn="l" rtl="0">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4pPr>
            <a:lvl5pPr marL="2286000" marR="0" lvl="4" indent="-355600" algn="l" rtl="0">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5pPr>
            <a:lvl6pPr marL="2743200" marR="0" lvl="5"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6pPr>
            <a:lvl7pPr marL="3200400" marR="0" lvl="6"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7pPr>
            <a:lvl8pPr marL="3657600" marR="0" lvl="7"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8pPr>
            <a:lvl9pPr marL="4114800" marR="0" lvl="8"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9pPr>
          </a:lstStyle>
          <a:p>
            <a:endParaRPr/>
          </a:p>
        </p:txBody>
      </p:sp>
      <p:sp>
        <p:nvSpPr>
          <p:cNvPr id="11" name="Google Shape;11;p3"/>
          <p:cNvSpPr/>
          <p:nvPr/>
        </p:nvSpPr>
        <p:spPr>
          <a:xfrm>
            <a:off x="101600" y="6629400"/>
            <a:ext cx="9042400" cy="187200"/>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p>
            <a:pPr marL="0" marR="0" lvl="0" indent="0" algn="ctr" rtl="0">
              <a:spcBef>
                <a:spcPts val="0"/>
              </a:spcBef>
              <a:spcAft>
                <a:spcPts val="0"/>
              </a:spcAft>
              <a:buNone/>
            </a:pPr>
            <a:r>
              <a:rPr lang="en-US" sz="1100" b="0" i="1" u="none" strike="noStrike" cap="none">
                <a:solidFill>
                  <a:schemeClr val="dk2"/>
                </a:solidFill>
                <a:latin typeface="Helvetica Neue"/>
                <a:ea typeface="Helvetica Neue"/>
                <a:cs typeface="Helvetica Neue"/>
                <a:sym typeface="Helvetica Neue"/>
              </a:rPr>
              <a:t>SIT TW 2020 7-</a:t>
            </a:r>
            <a:r>
              <a:rPr lang="en-US" sz="1100" i="1">
                <a:solidFill>
                  <a:schemeClr val="dk2"/>
                </a:solidFill>
                <a:latin typeface="Helvetica Neue"/>
                <a:ea typeface="Helvetica Neue"/>
                <a:cs typeface="Helvetica Neue"/>
                <a:sym typeface="Helvetica Neue"/>
              </a:rPr>
              <a:t>11/14-18</a:t>
            </a:r>
            <a:r>
              <a:rPr lang="en-US" sz="1100" b="0" i="1" u="none" strike="noStrike" cap="none">
                <a:solidFill>
                  <a:schemeClr val="dk2"/>
                </a:solidFill>
                <a:latin typeface="Helvetica Neue"/>
                <a:ea typeface="Helvetica Neue"/>
                <a:cs typeface="Helvetica Neue"/>
                <a:sym typeface="Helvetica Neue"/>
              </a:rPr>
              <a:t> </a:t>
            </a:r>
            <a:r>
              <a:rPr lang="en-US" sz="1100" i="1">
                <a:solidFill>
                  <a:schemeClr val="dk2"/>
                </a:solidFill>
                <a:latin typeface="Helvetica Neue"/>
                <a:ea typeface="Helvetica Neue"/>
                <a:cs typeface="Helvetica Neue"/>
                <a:sym typeface="Helvetica Neue"/>
              </a:rPr>
              <a:t>Sept</a:t>
            </a:r>
            <a:r>
              <a:rPr lang="en-US" sz="1100" b="0" i="1" u="none" strike="noStrike" cap="none">
                <a:solidFill>
                  <a:schemeClr val="dk2"/>
                </a:solidFill>
                <a:latin typeface="Helvetica Neue"/>
                <a:ea typeface="Helvetica Neue"/>
                <a:cs typeface="Helvetica Neue"/>
                <a:sym typeface="Helvetica Neue"/>
              </a:rPr>
              <a:t> 2020	, </a:t>
            </a:r>
            <a:r>
              <a:rPr lang="en-US" sz="1100" i="1">
                <a:solidFill>
                  <a:schemeClr val="dk2"/>
                </a:solidFill>
                <a:latin typeface="Helvetica Neue"/>
                <a:ea typeface="Helvetica Neue"/>
                <a:cs typeface="Helvetica Neue"/>
                <a:sym typeface="Helvetica Neue"/>
              </a:rPr>
              <a:t>j</a:t>
            </a:r>
            <a:r>
              <a:rPr lang="en-US" sz="1100" b="0" i="1" u="none" strike="noStrike" cap="none">
                <a:solidFill>
                  <a:schemeClr val="dk2"/>
                </a:solidFill>
                <a:latin typeface="Helvetica Neue"/>
                <a:ea typeface="Helvetica Neue"/>
                <a:cs typeface="Helvetica Neue"/>
                <a:sym typeface="Helvetica Neue"/>
              </a:rPr>
              <a:t>oin at slido.com with the event code: #</a:t>
            </a:r>
            <a:r>
              <a:rPr lang="en-US" sz="1100" i="1">
                <a:solidFill>
                  <a:schemeClr val="dk2"/>
                </a:solidFill>
                <a:latin typeface="Helvetica Neue"/>
                <a:ea typeface="Helvetica Neue"/>
                <a:cs typeface="Helvetica Neue"/>
                <a:sym typeface="Helvetica Neue"/>
              </a:rPr>
              <a:t>ceos-sit-tw-2020</a:t>
            </a:r>
            <a:endParaRPr sz="1100" b="0" i="1" u="none" strike="noStrike" cap="none">
              <a:solidFill>
                <a:schemeClr val="dk2"/>
              </a:solidFill>
              <a:latin typeface="Helvetica Neue"/>
              <a:ea typeface="Helvetica Neue"/>
              <a:cs typeface="Helvetica Neue"/>
              <a:sym typeface="Helvetica Neue"/>
            </a:endParaRPr>
          </a:p>
        </p:txBody>
      </p:sp>
      <p:sp>
        <p:nvSpPr>
          <p:cNvPr id="12" name="Google Shape;12;p3"/>
          <p:cNvSpPr txBox="1">
            <a:spLocks noGrp="1"/>
          </p:cNvSpPr>
          <p:nvPr>
            <p:ph type="body" idx="2"/>
          </p:nvPr>
        </p:nvSpPr>
        <p:spPr>
          <a:xfrm>
            <a:off x="2641600" y="76200"/>
            <a:ext cx="6604000" cy="914400"/>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500"/>
              </a:spcBef>
              <a:spcAft>
                <a:spcPts val="0"/>
              </a:spcAft>
              <a:buClr>
                <a:schemeClr val="lt1"/>
              </a:buClr>
              <a:buSzPts val="2800"/>
              <a:buFont typeface="Arial"/>
              <a:buNone/>
              <a:defRPr sz="2800" b="1" i="0" u="none" strike="noStrike" cap="none">
                <a:solidFill>
                  <a:schemeClr val="lt1"/>
                </a:solidFill>
                <a:latin typeface="Helvetica Neue"/>
                <a:ea typeface="Helvetica Neue"/>
                <a:cs typeface="Helvetica Neue"/>
                <a:sym typeface="Helvetica Neue"/>
              </a:defRPr>
            </a:lvl1pPr>
            <a:lvl2pPr marL="914400" marR="0" lvl="1"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2pPr>
            <a:lvl3pPr marL="1371600" marR="0" lvl="2" indent="-381000" algn="l" rtl="0">
              <a:spcBef>
                <a:spcPts val="500"/>
              </a:spcBef>
              <a:spcAft>
                <a:spcPts val="0"/>
              </a:spcAft>
              <a:buClr>
                <a:srgbClr val="002569"/>
              </a:buClr>
              <a:buSzPts val="2400"/>
              <a:buFont typeface="Arial"/>
              <a:buChar char="o"/>
              <a:defRPr sz="2400" b="0" i="0" u="none" strike="noStrike" cap="none">
                <a:solidFill>
                  <a:srgbClr val="002569"/>
                </a:solidFill>
                <a:latin typeface="Arial"/>
                <a:ea typeface="Arial"/>
                <a:cs typeface="Arial"/>
                <a:sym typeface="Arial"/>
              </a:defRPr>
            </a:lvl3pPr>
            <a:lvl4pPr marL="1828800" marR="0" lvl="3"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4pPr>
            <a:lvl5pPr marL="2286000" marR="0" lvl="4"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5pPr>
            <a:lvl6pPr marL="2743200" marR="0" lvl="5"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6pPr>
            <a:lvl7pPr marL="3200400" marR="0" lvl="6"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7pPr>
            <a:lvl8pPr marL="3657600" marR="0" lvl="7"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8pPr>
            <a:lvl9pPr marL="4114800" marR="0" lvl="8"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9pPr>
          </a:lstStyle>
          <a:p>
            <a:endParaRPr/>
          </a:p>
        </p:txBody>
      </p:sp>
    </p:spTree>
    <p:extLst>
      <p:ext uri="{BB962C8B-B14F-4D97-AF65-F5344CB8AC3E}">
        <p14:creationId xmlns:p14="http://schemas.microsoft.com/office/powerpoint/2010/main" val="3448963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1_Blank">
  <p:cSld name="2_Blank">
    <p:spTree>
      <p:nvGrpSpPr>
        <p:cNvPr id="1" name="Shape 78"/>
        <p:cNvGrpSpPr/>
        <p:nvPr/>
      </p:nvGrpSpPr>
      <p:grpSpPr>
        <a:xfrm>
          <a:off x="0" y="0"/>
          <a:ext cx="0" cy="0"/>
          <a:chOff x="0" y="0"/>
          <a:chExt cx="0" cy="0"/>
        </a:xfrm>
      </p:grpSpPr>
      <p:sp>
        <p:nvSpPr>
          <p:cNvPr id="79" name="Google Shape;79;ged6a1771aa_1_9"/>
          <p:cNvSpPr>
            <a:spLocks noGrp="1"/>
          </p:cNvSpPr>
          <p:nvPr>
            <p:ph type="sldNum" idx="12"/>
          </p:nvPr>
        </p:nvSpPr>
        <p:spPr>
          <a:xfrm>
            <a:off x="11684000" y="6629400"/>
            <a:ext cx="406400" cy="187200"/>
          </a:xfrm>
          <a:prstGeom prst="roundRect">
            <a:avLst>
              <a:gd name="adj" fmla="val 16667"/>
            </a:avLst>
          </a:prstGeom>
          <a:solidFill>
            <a:schemeClr val="lt1">
              <a:alpha val="44313"/>
            </a:schemeClr>
          </a:solidFill>
          <a:ln w="25400" cap="flat" cmpd="sng">
            <a:solidFill>
              <a:schemeClr val="lt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9pPr>
          </a:lstStyle>
          <a:p>
            <a:fld id="{00000000-1234-1234-1234-123412341234}" type="slidenum">
              <a:rPr lang="en-AU" smtClean="0"/>
              <a:pPr/>
              <a:t>‹#›</a:t>
            </a:fld>
            <a:endParaRPr lang="en-AU"/>
          </a:p>
        </p:txBody>
      </p:sp>
      <p:sp>
        <p:nvSpPr>
          <p:cNvPr id="80" name="Google Shape;80;ged6a1771aa_1_9"/>
          <p:cNvSpPr txBox="1">
            <a:spLocks noGrp="1"/>
          </p:cNvSpPr>
          <p:nvPr>
            <p:ph type="body" idx="1"/>
          </p:nvPr>
        </p:nvSpPr>
        <p:spPr>
          <a:xfrm>
            <a:off x="609600" y="1600200"/>
            <a:ext cx="10871200" cy="47244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1pPr>
            <a:lvl2pPr marL="914400" marR="0" lvl="1" indent="-355600" algn="l" rtl="0">
              <a:lnSpc>
                <a:spcPct val="100000"/>
              </a:lnSpc>
              <a:spcBef>
                <a:spcPts val="0"/>
              </a:spcBef>
              <a:spcAft>
                <a:spcPts val="0"/>
              </a:spcAft>
              <a:buClr>
                <a:srgbClr val="000000"/>
              </a:buClr>
              <a:buSzPts val="2000"/>
              <a:buFont typeface="Courier New"/>
              <a:buChar char="o"/>
              <a:defRPr sz="2000" b="0" i="0" u="none" strike="noStrike" cap="none">
                <a:solidFill>
                  <a:srgbClr val="000000"/>
                </a:solidFill>
                <a:latin typeface="Arial"/>
                <a:ea typeface="Arial"/>
                <a:cs typeface="Arial"/>
                <a:sym typeface="Arial"/>
              </a:defRPr>
            </a:lvl2pPr>
            <a:lvl3pPr marL="1371600" marR="0" lvl="2" indent="-355600" algn="l" rtl="0">
              <a:lnSpc>
                <a:spcPct val="100000"/>
              </a:lnSpc>
              <a:spcBef>
                <a:spcPts val="0"/>
              </a:spcBef>
              <a:spcAft>
                <a:spcPts val="0"/>
              </a:spcAft>
              <a:buClr>
                <a:srgbClr val="000000"/>
              </a:buClr>
              <a:buSzPts val="2000"/>
              <a:buFont typeface="Noto Sans Symbols"/>
              <a:buChar char="▪"/>
              <a:defRPr sz="20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1" name="Google Shape;81;ged6a1771aa_1_9"/>
          <p:cNvSpPr txBox="1">
            <a:spLocks noGrp="1"/>
          </p:cNvSpPr>
          <p:nvPr>
            <p:ph type="body" idx="2"/>
          </p:nvPr>
        </p:nvSpPr>
        <p:spPr>
          <a:xfrm>
            <a:off x="2743200" y="304800"/>
            <a:ext cx="6604000" cy="5336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4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106599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607744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312968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8726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23185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10907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28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49"/>
            <a:ext cx="4011084" cy="1162051"/>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5"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a:t>Click to edit Master text styles</a:t>
            </a:r>
          </a:p>
        </p:txBody>
      </p:sp>
    </p:spTree>
    <p:extLst>
      <p:ext uri="{BB962C8B-B14F-4D97-AF65-F5344CB8AC3E}">
        <p14:creationId xmlns:p14="http://schemas.microsoft.com/office/powerpoint/2010/main" val="424199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a:t>Drag picture to placeholder or click icon to add</a:t>
            </a:r>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a:t>Click to edit Master text styles</a:t>
            </a:r>
          </a:p>
        </p:txBody>
      </p:sp>
    </p:spTree>
    <p:extLst>
      <p:ext uri="{BB962C8B-B14F-4D97-AF65-F5344CB8AC3E}">
        <p14:creationId xmlns:p14="http://schemas.microsoft.com/office/powerpoint/2010/main" val="393264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210189"/>
            <a:ext cx="12192000" cy="647812"/>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8" name="Rectangle 7"/>
          <p:cNvSpPr/>
          <p:nvPr/>
        </p:nvSpPr>
        <p:spPr>
          <a:xfrm>
            <a:off x="0" y="0"/>
            <a:ext cx="12192000" cy="1447800"/>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2" name="Title Placeholder 1"/>
          <p:cNvSpPr>
            <a:spLocks noGrp="1"/>
          </p:cNvSpPr>
          <p:nvPr>
            <p:ph type="title"/>
          </p:nvPr>
        </p:nvSpPr>
        <p:spPr>
          <a:xfrm>
            <a:off x="1930400" y="148819"/>
            <a:ext cx="8331200" cy="11430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7" name="Picture 6"/>
          <p:cNvPicPr>
            <a:picLocks noChangeArrowheads="1"/>
          </p:cNvPicPr>
          <p:nvPr/>
        </p:nvPicPr>
        <p:blipFill>
          <a:blip r:embed="rId16" cstate="print"/>
          <a:srcRect/>
          <a:stretch>
            <a:fillRect/>
          </a:stretch>
        </p:blipFill>
        <p:spPr bwMode="auto">
          <a:xfrm>
            <a:off x="9797" y="202136"/>
            <a:ext cx="1723588" cy="1036369"/>
          </a:xfrm>
          <a:prstGeom prst="rect">
            <a:avLst/>
          </a:prstGeom>
          <a:noFill/>
          <a:ln w="12700">
            <a:noFill/>
            <a:miter lim="800000"/>
            <a:headEnd/>
            <a:tailEnd/>
          </a:ln>
        </p:spPr>
      </p:pic>
      <p:pic>
        <p:nvPicPr>
          <p:cNvPr id="9" name="Picture 8"/>
          <p:cNvPicPr>
            <a:picLocks/>
          </p:cNvPicPr>
          <p:nvPr/>
        </p:nvPicPr>
        <p:blipFill>
          <a:blip r:embed="rId17" cstate="print"/>
          <a:stretch>
            <a:fillRect/>
          </a:stretch>
        </p:blipFill>
        <p:spPr>
          <a:xfrm>
            <a:off x="10677789" y="48319"/>
            <a:ext cx="1344000" cy="1344000"/>
          </a:xfrm>
          <a:prstGeom prst="rect">
            <a:avLst/>
          </a:prstGeom>
        </p:spPr>
      </p:pic>
      <p:pic>
        <p:nvPicPr>
          <p:cNvPr id="13" name="Picture 12"/>
          <p:cNvPicPr>
            <a:picLocks/>
          </p:cNvPicPr>
          <p:nvPr userDrawn="1"/>
        </p:nvPicPr>
        <p:blipFill>
          <a:blip r:embed="rId18" cstate="print"/>
          <a:stretch>
            <a:fillRect/>
          </a:stretch>
        </p:blipFill>
        <p:spPr>
          <a:xfrm>
            <a:off x="9829439" y="6252633"/>
            <a:ext cx="2365363" cy="605369"/>
          </a:xfrm>
          <a:prstGeom prst="rect">
            <a:avLst/>
          </a:prstGeom>
        </p:spPr>
      </p:pic>
      <p:sp>
        <p:nvSpPr>
          <p:cNvPr id="4" name="Google Shape;48;p5">
            <a:extLst>
              <a:ext uri="{FF2B5EF4-FFF2-40B4-BE49-F238E27FC236}">
                <a16:creationId xmlns:a16="http://schemas.microsoft.com/office/drawing/2014/main" id="{3297A41C-845C-DE6D-E23B-2FA15E14E442}"/>
              </a:ext>
            </a:extLst>
          </p:cNvPr>
          <p:cNvSpPr txBox="1"/>
          <p:nvPr userDrawn="1"/>
        </p:nvSpPr>
        <p:spPr>
          <a:xfrm>
            <a:off x="7903992" y="6555317"/>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dirty="0">
                <a:solidFill>
                  <a:schemeClr val="accent1"/>
                </a:solidFill>
                <a:latin typeface="Montserrat"/>
                <a:ea typeface="Montserrat"/>
                <a:cs typeface="Montserrat"/>
                <a:sym typeface="Montserrat"/>
              </a:rPr>
              <a:t>Slide </a:t>
            </a:r>
            <a:fld id="{00000000-1234-1234-1234-123412341234}" type="slidenum">
              <a:rPr lang="en-GB" sz="1400" b="1">
                <a:solidFill>
                  <a:schemeClr val="accent1"/>
                </a:solidFill>
                <a:latin typeface="Montserrat"/>
                <a:ea typeface="Montserrat"/>
                <a:cs typeface="Montserrat"/>
                <a:sym typeface="Montserrat"/>
              </a:rPr>
              <a:t>‹#›</a:t>
            </a:fld>
            <a:endParaRPr sz="1400" b="1" dirty="0">
              <a:solidFill>
                <a:schemeClr val="accent1"/>
              </a:solidFill>
              <a:latin typeface="Montserrat"/>
              <a:ea typeface="Montserrat"/>
              <a:cs typeface="Montserrat"/>
              <a:sym typeface="Montserrat"/>
            </a:endParaRPr>
          </a:p>
        </p:txBody>
      </p:sp>
      <p:sp>
        <p:nvSpPr>
          <p:cNvPr id="5" name="Google Shape;50;p5">
            <a:extLst>
              <a:ext uri="{FF2B5EF4-FFF2-40B4-BE49-F238E27FC236}">
                <a16:creationId xmlns:a16="http://schemas.microsoft.com/office/drawing/2014/main" id="{3E2C9529-66D3-7A53-F397-92D3C09901DD}"/>
              </a:ext>
            </a:extLst>
          </p:cNvPr>
          <p:cNvSpPr txBox="1"/>
          <p:nvPr userDrawn="1"/>
        </p:nvSpPr>
        <p:spPr>
          <a:xfrm>
            <a:off x="-10980" y="6501996"/>
            <a:ext cx="4925700" cy="30773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i="0" u="none" strike="noStrike" cap="none" dirty="0">
                <a:solidFill>
                  <a:schemeClr val="accent1"/>
                </a:solidFill>
                <a:latin typeface="Montserrat"/>
                <a:ea typeface="Montserrat"/>
                <a:cs typeface="Montserrat"/>
                <a:sym typeface="Montserrat"/>
              </a:rPr>
              <a:t>3</a:t>
            </a:r>
            <a:r>
              <a:rPr lang="en-GB" sz="1400" b="1" i="0" u="none" strike="noStrike" cap="none" baseline="30000" dirty="0">
                <a:solidFill>
                  <a:schemeClr val="accent1"/>
                </a:solidFill>
                <a:latin typeface="Montserrat"/>
                <a:ea typeface="Montserrat"/>
                <a:cs typeface="Montserrat"/>
                <a:sym typeface="Montserrat"/>
              </a:rPr>
              <a:t>rd</a:t>
            </a:r>
            <a:r>
              <a:rPr lang="en-GB" sz="1400" b="1" i="0" u="none" strike="noStrike" cap="none" dirty="0">
                <a:solidFill>
                  <a:schemeClr val="accent1"/>
                </a:solidFill>
                <a:latin typeface="Montserrat"/>
                <a:ea typeface="Montserrat"/>
                <a:cs typeface="Montserrat"/>
                <a:sym typeface="Montserrat"/>
              </a:rPr>
              <a:t> GHG Task Team Meeting, </a:t>
            </a:r>
            <a:r>
              <a:rPr lang="en-GB" sz="1400" b="1" dirty="0">
                <a:solidFill>
                  <a:schemeClr val="accent1"/>
                </a:solidFill>
                <a:latin typeface="Montserrat"/>
                <a:ea typeface="Montserrat"/>
                <a:cs typeface="Montserrat"/>
                <a:sym typeface="Montserrat"/>
              </a:rPr>
              <a:t>17 October 2023</a:t>
            </a:r>
            <a:endParaRPr sz="1400" b="1" dirty="0">
              <a:solidFill>
                <a:schemeClr val="accent1"/>
              </a:solidFill>
              <a:latin typeface="Montserrat"/>
              <a:ea typeface="Montserrat"/>
              <a:cs typeface="Montserrat"/>
              <a:sym typeface="Montserrat"/>
            </a:endParaRPr>
          </a:p>
        </p:txBody>
      </p:sp>
    </p:spTree>
    <p:extLst>
      <p:ext uri="{BB962C8B-B14F-4D97-AF65-F5344CB8AC3E}">
        <p14:creationId xmlns:p14="http://schemas.microsoft.com/office/powerpoint/2010/main" val="180065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84" r:id="rId13"/>
    <p:sldLayoutId id="2147483685" r:id="rId14"/>
  </p:sldLayoutIdLst>
  <p:hf sldNum="0" hd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Title 3"/>
          <p:cNvSpPr txBox="1">
            <a:spLocks/>
          </p:cNvSpPr>
          <p:nvPr/>
        </p:nvSpPr>
        <p:spPr>
          <a:xfrm>
            <a:off x="394139" y="1433046"/>
            <a:ext cx="11524592" cy="2863532"/>
          </a:xfrm>
          <a:prstGeom prst="rect">
            <a:avLst/>
          </a:prstGeom>
        </p:spPr>
        <p:txBody>
          <a:bodyPr vert="horz" lIns="91440" tIns="45720" rIns="91440" bIns="45720" rtlCol="0" anchor="ctr">
            <a:no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GB" sz="4000" b="1" dirty="0">
                <a:solidFill>
                  <a:schemeClr val="bg1"/>
                </a:solidFill>
              </a:rPr>
              <a:t>Space Agency Response to GCOS IP 2022</a:t>
            </a:r>
          </a:p>
          <a:p>
            <a:r>
              <a:rPr lang="en-GB" sz="4000" b="1" cap="all" dirty="0">
                <a:solidFill>
                  <a:schemeClr val="bg1"/>
                </a:solidFill>
              </a:rPr>
              <a:t>– GHG TT –</a:t>
            </a:r>
          </a:p>
        </p:txBody>
      </p:sp>
      <p:sp>
        <p:nvSpPr>
          <p:cNvPr id="5" name="Shape 11"/>
          <p:cNvSpPr/>
          <p:nvPr/>
        </p:nvSpPr>
        <p:spPr>
          <a:xfrm>
            <a:off x="2821459" y="2939321"/>
            <a:ext cx="6912846" cy="213969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p>
            <a:pPr algn="ctr">
              <a:lnSpc>
                <a:spcPct val="150000"/>
              </a:lnSpc>
              <a:defRPr>
                <a:solidFill>
                  <a:srgbClr val="000000"/>
                </a:solidFill>
              </a:defRPr>
            </a:pPr>
            <a:endParaRPr lang="en-GB" sz="2000" dirty="0">
              <a:solidFill>
                <a:srgbClr val="FFFF00"/>
              </a:solidFill>
              <a:ea typeface="Arial Bold"/>
              <a:cs typeface="Arial Bold"/>
              <a:sym typeface="Arial Bold"/>
            </a:endParaRPr>
          </a:p>
        </p:txBody>
      </p:sp>
      <p:pic>
        <p:nvPicPr>
          <p:cNvPr id="6" name="Picture 5" descr="cgms_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6018" y="4498964"/>
            <a:ext cx="1218245" cy="131864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30751" y="4828836"/>
            <a:ext cx="2105589" cy="988773"/>
          </a:xfrm>
          <a:prstGeom prst="rect">
            <a:avLst/>
          </a:prstGeom>
        </p:spPr>
      </p:pic>
    </p:spTree>
    <p:extLst>
      <p:ext uri="{BB962C8B-B14F-4D97-AF65-F5344CB8AC3E}">
        <p14:creationId xmlns:p14="http://schemas.microsoft.com/office/powerpoint/2010/main" val="2576933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49704-1AF2-58B4-8F1A-799B059B4A9E}"/>
              </a:ext>
            </a:extLst>
          </p:cNvPr>
          <p:cNvSpPr>
            <a:spLocks noGrp="1"/>
          </p:cNvSpPr>
          <p:nvPr>
            <p:ph type="title"/>
          </p:nvPr>
        </p:nvSpPr>
        <p:spPr/>
        <p:txBody>
          <a:bodyPr>
            <a:normAutofit fontScale="90000"/>
          </a:bodyPr>
          <a:lstStyle/>
          <a:p>
            <a:r>
              <a:rPr lang="en-US" dirty="0"/>
              <a:t>The 2022 GCOS Implementation Plan</a:t>
            </a:r>
            <a:br>
              <a:rPr lang="en-US" dirty="0"/>
            </a:br>
            <a:r>
              <a:rPr lang="en-US" dirty="0"/>
              <a:t>Space Agencies Supplement</a:t>
            </a:r>
          </a:p>
        </p:txBody>
      </p:sp>
      <p:pic>
        <p:nvPicPr>
          <p:cNvPr id="3" name="Google Shape;230;p9">
            <a:extLst>
              <a:ext uri="{FF2B5EF4-FFF2-40B4-BE49-F238E27FC236}">
                <a16:creationId xmlns:a16="http://schemas.microsoft.com/office/drawing/2014/main" id="{9F612A52-482A-8386-4A09-8523DE51BFDE}"/>
              </a:ext>
            </a:extLst>
          </p:cNvPr>
          <p:cNvPicPr preferRelativeResize="0"/>
          <p:nvPr/>
        </p:nvPicPr>
        <p:blipFill rotWithShape="1">
          <a:blip r:embed="rId2">
            <a:alphaModFix/>
          </a:blip>
          <a:srcRect/>
          <a:stretch/>
        </p:blipFill>
        <p:spPr>
          <a:xfrm>
            <a:off x="1313678" y="1880316"/>
            <a:ext cx="9564643" cy="3640444"/>
          </a:xfrm>
          <a:prstGeom prst="rect">
            <a:avLst/>
          </a:prstGeom>
          <a:noFill/>
          <a:ln>
            <a:noFill/>
          </a:ln>
        </p:spPr>
      </p:pic>
    </p:spTree>
    <p:extLst>
      <p:ext uri="{BB962C8B-B14F-4D97-AF65-F5344CB8AC3E}">
        <p14:creationId xmlns:p14="http://schemas.microsoft.com/office/powerpoint/2010/main" val="3272683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47745-4580-1F25-6A0C-CFCA1D90C695}"/>
              </a:ext>
            </a:extLst>
          </p:cNvPr>
          <p:cNvSpPr>
            <a:spLocks noGrp="1"/>
          </p:cNvSpPr>
          <p:nvPr>
            <p:ph type="title"/>
          </p:nvPr>
        </p:nvSpPr>
        <p:spPr>
          <a:xfrm>
            <a:off x="1600200" y="148819"/>
            <a:ext cx="9361714" cy="1451382"/>
          </a:xfrm>
        </p:spPr>
        <p:txBody>
          <a:bodyPr>
            <a:normAutofit fontScale="90000"/>
          </a:bodyPr>
          <a:lstStyle/>
          <a:p>
            <a:r>
              <a:rPr lang="en-US" sz="2200" dirty="0">
                <a:latin typeface="Optima" panose="02000503060000020004" pitchFamily="2" charset="0"/>
              </a:rPr>
              <a:t>B3.1 Improve diurnal sampling of observations and coverage of GHGs, precursor aerosols, and solar-induced fluorescence (SIF) to improve estimation of emissions and vegetation carbon update</a:t>
            </a:r>
            <a:br>
              <a:rPr lang="en-US" sz="2700" dirty="0">
                <a:latin typeface="Optima" panose="02000503060000020004" pitchFamily="2" charset="0"/>
              </a:rPr>
            </a:br>
            <a:endParaRPr lang="en-US" sz="2700" dirty="0"/>
          </a:p>
        </p:txBody>
      </p:sp>
      <p:sp>
        <p:nvSpPr>
          <p:cNvPr id="3" name="Content Placeholder 2">
            <a:extLst>
              <a:ext uri="{FF2B5EF4-FFF2-40B4-BE49-F238E27FC236}">
                <a16:creationId xmlns:a16="http://schemas.microsoft.com/office/drawing/2014/main" id="{FD830325-1E75-95B7-7290-3F5464354217}"/>
              </a:ext>
            </a:extLst>
          </p:cNvPr>
          <p:cNvSpPr>
            <a:spLocks noGrp="1"/>
          </p:cNvSpPr>
          <p:nvPr>
            <p:ph idx="1"/>
          </p:nvPr>
        </p:nvSpPr>
        <p:spPr>
          <a:xfrm>
            <a:off x="174171" y="1600201"/>
            <a:ext cx="11408229" cy="4525963"/>
          </a:xfrm>
        </p:spPr>
        <p:txBody>
          <a:bodyPr>
            <a:normAutofit fontScale="92500" lnSpcReduction="20000"/>
          </a:bodyPr>
          <a:lstStyle/>
          <a:p>
            <a:pPr marL="0" indent="0" rtl="0">
              <a:spcBef>
                <a:spcPts val="0"/>
              </a:spcBef>
              <a:spcAft>
                <a:spcPts val="800"/>
              </a:spcAft>
              <a:buNone/>
            </a:pPr>
            <a:r>
              <a:rPr lang="en-US" sz="1800" b="0" i="0" u="none" strike="noStrike" dirty="0">
                <a:solidFill>
                  <a:srgbClr val="000000"/>
                </a:solidFill>
                <a:effectLst/>
                <a:latin typeface="Calibri" panose="020F0502020204030204" pitchFamily="34" charset="0"/>
              </a:rPr>
              <a:t>We expect a significant increase in GHG observations on both  global and local (facility) scale. Within the CEOS AC-VC, specifically concerning GHGs, this growing constellation will be closely monitored on an annual basis to ensure that measurements are supported by calibration/validation/evaluation efforts and to ensure that measurement gaps are being addressed. For example,  recent studies and the general recognition in the community underlines the added value of aerosol, precursor gasses and SIF alongside with GHG observations. These capabilities will be encouraged  for future missions and are already  planned for inclusion in upcoming  missions. GCOS has to clarify the specific product requirements of the precursor aerosols, to ensure they are implemented in an optimal manner, as aerosol is and will continue to be a priority  in the future. An operational chain is foreseen with </a:t>
            </a:r>
            <a:r>
              <a:rPr lang="en-US" sz="1800" b="0" i="0" u="none" strike="noStrike" dirty="0" err="1">
                <a:solidFill>
                  <a:srgbClr val="000000"/>
                </a:solidFill>
                <a:effectLst/>
                <a:latin typeface="Calibri" panose="020F0502020204030204" pitchFamily="34" charset="0"/>
              </a:rPr>
              <a:t>MetOp</a:t>
            </a:r>
            <a:r>
              <a:rPr lang="en-US" sz="1800" b="0" i="0" u="none" strike="noStrike" dirty="0">
                <a:solidFill>
                  <a:srgbClr val="000000"/>
                </a:solidFill>
                <a:effectLst/>
                <a:latin typeface="Calibri" panose="020F0502020204030204" pitchFamily="34" charset="0"/>
              </a:rPr>
              <a:t>-SG and also the aerosol instrument on Copernicus CO2M Mission.</a:t>
            </a:r>
            <a:endParaRPr lang="en-US" b="0" dirty="0">
              <a:effectLst/>
            </a:endParaRPr>
          </a:p>
          <a:p>
            <a:pPr marL="0" indent="0" rtl="0">
              <a:spcBef>
                <a:spcPts val="0"/>
              </a:spcBef>
              <a:spcAft>
                <a:spcPts val="0"/>
              </a:spcAft>
              <a:buNone/>
            </a:pPr>
            <a:r>
              <a:rPr lang="en-US" sz="1800" b="0" i="0" u="none" strike="noStrike" dirty="0">
                <a:solidFill>
                  <a:srgbClr val="000000"/>
                </a:solidFill>
                <a:effectLst/>
                <a:latin typeface="Calibri" panose="020F0502020204030204" pitchFamily="34" charset="0"/>
              </a:rPr>
              <a:t>The current generation of GHG satellites, such as GOSAT-1/-2, Sentinel-5 Precursor, and OCO-2,  have overpass times in the early afternoon . This overpass is optimized for mixing of planetary boundary layer conditions, but may be  compromised for expected increase in  cloud cover and other local conditions impacting morning overpass retrievals. Morning overpass retrievals could  provide unique information regarding  CO2 uptake and CH4 release, and also provide diurnal differences in concentrations, enabling the use of   divergence flux techniques and  process-based inferences. Sentinel-5 and CO2M Missions are scheduled for  morning flights. While it is possible to plan missions in GEO, HEO, and MEO orbits,  each comes with its  drawbacks and significantly different performance compared to LEO satellites. Active Missions usually fly in a dusk-dawn orbit and hence do not  offer nighttime operations. For CH4, the MERLIN mission is planned for launch later in the 2020s. Further improving the diurnal sampling will prove to be a challenging task. It is essential to collaborate with GCOS to clarify  the exact objectives and use-cases  for enhanced  diurnal sampling, specifically for the CO2 and CH4 observations on global and local scale . </a:t>
            </a:r>
            <a:br>
              <a:rPr lang="en-US" dirty="0"/>
            </a:br>
            <a:endParaRPr lang="en-US" dirty="0"/>
          </a:p>
        </p:txBody>
      </p:sp>
    </p:spTree>
    <p:extLst>
      <p:ext uri="{BB962C8B-B14F-4D97-AF65-F5344CB8AC3E}">
        <p14:creationId xmlns:p14="http://schemas.microsoft.com/office/powerpoint/2010/main" val="118625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B8279-85AD-75FB-AB47-25F11727F394}"/>
              </a:ext>
            </a:extLst>
          </p:cNvPr>
          <p:cNvSpPr>
            <a:spLocks noGrp="1"/>
          </p:cNvSpPr>
          <p:nvPr>
            <p:ph type="title"/>
          </p:nvPr>
        </p:nvSpPr>
        <p:spPr/>
        <p:txBody>
          <a:bodyPr>
            <a:normAutofit/>
          </a:bodyPr>
          <a:lstStyle/>
          <a:p>
            <a:r>
              <a:rPr lang="en-US" sz="2700" dirty="0">
                <a:latin typeface="Optima" panose="02000503060000020004" pitchFamily="2" charset="0"/>
              </a:rPr>
              <a:t>F2.2 GHG at high latitudes with a focus on the permafrost regions in wintertime</a:t>
            </a:r>
            <a:endParaRPr lang="en-US" dirty="0"/>
          </a:p>
        </p:txBody>
      </p:sp>
      <p:sp>
        <p:nvSpPr>
          <p:cNvPr id="3" name="Content Placeholder 2">
            <a:extLst>
              <a:ext uri="{FF2B5EF4-FFF2-40B4-BE49-F238E27FC236}">
                <a16:creationId xmlns:a16="http://schemas.microsoft.com/office/drawing/2014/main" id="{40C226D5-C94D-4F47-A85B-885249D000B5}"/>
              </a:ext>
            </a:extLst>
          </p:cNvPr>
          <p:cNvSpPr>
            <a:spLocks noGrp="1"/>
          </p:cNvSpPr>
          <p:nvPr>
            <p:ph idx="1"/>
          </p:nvPr>
        </p:nvSpPr>
        <p:spPr/>
        <p:txBody>
          <a:bodyPr>
            <a:normAutofit lnSpcReduction="10000"/>
          </a:bodyPr>
          <a:lstStyle/>
          <a:p>
            <a:pPr marL="0" indent="0" rtl="0">
              <a:spcBef>
                <a:spcPts val="0"/>
              </a:spcBef>
              <a:spcAft>
                <a:spcPts val="800"/>
              </a:spcAft>
              <a:buNone/>
            </a:pPr>
            <a:r>
              <a:rPr lang="en-US" sz="1800" b="0" i="0" u="none" strike="noStrike" dirty="0">
                <a:solidFill>
                  <a:srgbClr val="000000"/>
                </a:solidFill>
                <a:effectLst/>
                <a:latin typeface="Calibri" panose="020F0502020204030204" pitchFamily="34" charset="0"/>
              </a:rPr>
              <a:t>Specifically for methane, up to half of the emissions emitted in high latitude polar ecosystems take place during the autumn and spring ‘shoulder’ seasons. In general, the carbon cycle is expected to be significantly slowed down in wintertime and it will be more difficult to observe changes from satellites even without considering observational limitations.</a:t>
            </a:r>
            <a:endParaRPr lang="en-US" b="0" dirty="0">
              <a:effectLst/>
            </a:endParaRPr>
          </a:p>
          <a:p>
            <a:pPr marL="0" indent="0" rtl="0">
              <a:spcBef>
                <a:spcPts val="0"/>
              </a:spcBef>
              <a:spcAft>
                <a:spcPts val="800"/>
              </a:spcAft>
              <a:buNone/>
            </a:pPr>
            <a:r>
              <a:rPr lang="en-US" sz="1800" b="0" i="0" u="none" strike="noStrike" dirty="0">
                <a:solidFill>
                  <a:srgbClr val="000000"/>
                </a:solidFill>
                <a:effectLst/>
                <a:latin typeface="Calibri" panose="020F0502020204030204" pitchFamily="34" charset="0"/>
              </a:rPr>
              <a:t>The darker seasons are times of year when the sun-sensor geometry is suboptimal or inadequate for passive greenhouse gas retrievals to be made within uncertainty requirements for atmospheric inversions. Current and future satellites have the capability to measure in so-called glint mode. This mode is beneficial over snow-covered regions and would extend the coverage into the shoulder seasons. For example, the Copernicus CO2M Mission will be composed of at least two satellites in a constellation and they will fly in an 11:30 LTDN, which improves high latitude coverage and glint observations are performed over snow-covered areas to further improve retrievals over higher latitudes. Due to cloud coverage in Autumn, the main improvements are observed in early Spring. The specific capability to measure in the Polar night is offered by lidar, but this technology has not yet been widely used for GHG observations, is expensive and is expected to remain limited. The upcoming MERLIN mission will be the first to provide this capability.</a:t>
            </a:r>
            <a:endParaRPr lang="en-US" b="0" dirty="0">
              <a:effectLst/>
            </a:endParaRPr>
          </a:p>
          <a:p>
            <a:pPr marL="0" indent="0" rtl="0">
              <a:spcBef>
                <a:spcPts val="0"/>
              </a:spcBef>
              <a:spcAft>
                <a:spcPts val="0"/>
              </a:spcAft>
              <a:buNone/>
            </a:pPr>
            <a:r>
              <a:rPr lang="en-US" sz="1800" b="0" i="0" u="none" strike="noStrike" dirty="0">
                <a:solidFill>
                  <a:srgbClr val="000000"/>
                </a:solidFill>
                <a:effectLst/>
                <a:latin typeface="Calibri" panose="020F0502020204030204" pitchFamily="34" charset="0"/>
              </a:rPr>
              <a:t>The main focus of this activity is on methane and less on carbon dioxide. Further, the main gap is perceived in the shoulder seasons. Nevertheless, wintertime observations are also needed from satellites as ground-based observations are extremely challenging and sparse due to difficulties in field conditions. </a:t>
            </a:r>
            <a:endParaRPr lang="en-US" b="0" dirty="0">
              <a:effectLst/>
            </a:endParaRPr>
          </a:p>
          <a:p>
            <a:endParaRPr lang="en-US" dirty="0"/>
          </a:p>
        </p:txBody>
      </p:sp>
    </p:spTree>
    <p:extLst>
      <p:ext uri="{BB962C8B-B14F-4D97-AF65-F5344CB8AC3E}">
        <p14:creationId xmlns:p14="http://schemas.microsoft.com/office/powerpoint/2010/main" val="3185623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25D3A-24DD-F2F9-1D6D-5213BF67A1B4}"/>
              </a:ext>
            </a:extLst>
          </p:cNvPr>
          <p:cNvSpPr>
            <a:spLocks noGrp="1"/>
          </p:cNvSpPr>
          <p:nvPr>
            <p:ph type="title"/>
          </p:nvPr>
        </p:nvSpPr>
        <p:spPr>
          <a:xfrm>
            <a:off x="1475014" y="322990"/>
            <a:ext cx="9356272" cy="1143000"/>
          </a:xfrm>
        </p:spPr>
        <p:txBody>
          <a:bodyPr>
            <a:noAutofit/>
          </a:bodyPr>
          <a:lstStyle/>
          <a:p>
            <a:r>
              <a:rPr lang="en-US" sz="2000" dirty="0">
                <a:latin typeface="Optima" panose="02000503060000020004" pitchFamily="2" charset="0"/>
              </a:rPr>
              <a:t>F5.2 Design a constellation of operational satellites to provide near-real time global coverage of CO2 and CH4 column observations (and profiles to the extent possible)</a:t>
            </a:r>
            <a:br>
              <a:rPr lang="en-US" sz="2000" dirty="0">
                <a:latin typeface="Optima" panose="02000503060000020004" pitchFamily="2" charset="0"/>
              </a:rPr>
            </a:br>
            <a:endParaRPr lang="en-US" sz="2000" dirty="0"/>
          </a:p>
        </p:txBody>
      </p:sp>
      <p:sp>
        <p:nvSpPr>
          <p:cNvPr id="3" name="Content Placeholder 2">
            <a:extLst>
              <a:ext uri="{FF2B5EF4-FFF2-40B4-BE49-F238E27FC236}">
                <a16:creationId xmlns:a16="http://schemas.microsoft.com/office/drawing/2014/main" id="{B83FA37E-340D-4FFE-11B6-F9189FA88732}"/>
              </a:ext>
            </a:extLst>
          </p:cNvPr>
          <p:cNvSpPr>
            <a:spLocks noGrp="1"/>
          </p:cNvSpPr>
          <p:nvPr>
            <p:ph idx="1"/>
          </p:nvPr>
        </p:nvSpPr>
        <p:spPr>
          <a:xfrm>
            <a:off x="348342" y="1480175"/>
            <a:ext cx="11843657" cy="4525963"/>
          </a:xfrm>
        </p:spPr>
        <p:txBody>
          <a:bodyPr/>
          <a:lstStyle/>
          <a:p>
            <a:pPr marL="0" indent="0" rtl="0">
              <a:spcBef>
                <a:spcPts val="0"/>
              </a:spcBef>
              <a:spcAft>
                <a:spcPts val="800"/>
              </a:spcAft>
              <a:buNone/>
            </a:pPr>
            <a:r>
              <a:rPr lang="en-US" sz="1800" b="0" i="0" u="none" strike="noStrike" dirty="0">
                <a:solidFill>
                  <a:srgbClr val="000000"/>
                </a:solidFill>
                <a:effectLst/>
                <a:latin typeface="Calibri" panose="020F0502020204030204" pitchFamily="34" charset="0"/>
              </a:rPr>
              <a:t>CEOS and CGMS have been working towards establishing an integrated operational global GHG monitoring system. The current monitoring system includes  OCO-2/3, GOSAT-1/-2, and Sentinel-5 Precursor/TROPOMI already provides  good coverage. The near-future system is expected to provide near-real time global coverage by the end of 2026 with the launch of CO2M Mission, Sentinel-5, and GOSAT-GW to provide  operational GHG monitoring and services. The tables below show current and planned wide area and facility scale missions that will operationalize the global GHG monitoring. </a:t>
            </a:r>
            <a:endParaRPr lang="en-US" b="0" dirty="0">
              <a:effectLst/>
            </a:endParaRPr>
          </a:p>
          <a:p>
            <a:pPr marL="0" indent="0">
              <a:buNone/>
            </a:pPr>
            <a:endParaRPr lang="en-US" dirty="0"/>
          </a:p>
        </p:txBody>
      </p:sp>
      <p:pic>
        <p:nvPicPr>
          <p:cNvPr id="18437" name="Picture 5">
            <a:extLst>
              <a:ext uri="{FF2B5EF4-FFF2-40B4-BE49-F238E27FC236}">
                <a16:creationId xmlns:a16="http://schemas.microsoft.com/office/drawing/2014/main" id="{7F7A0786-F77D-F48E-391E-DDDD00CFF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342" y="2902646"/>
            <a:ext cx="6999514" cy="1594955"/>
          </a:xfrm>
          <a:prstGeom prst="rect">
            <a:avLst/>
          </a:prstGeom>
          <a:noFill/>
          <a:extLst>
            <a:ext uri="{909E8E84-426E-40DD-AFC4-6F175D3DCCD1}">
              <a14:hiddenFill xmlns:a14="http://schemas.microsoft.com/office/drawing/2010/main">
                <a:solidFill>
                  <a:srgbClr val="FFFFFF"/>
                </a:solidFill>
              </a14:hiddenFill>
            </a:ext>
          </a:extLst>
        </p:spPr>
      </p:pic>
      <p:pic>
        <p:nvPicPr>
          <p:cNvPr id="18439" name="Picture 7">
            <a:extLst>
              <a:ext uri="{FF2B5EF4-FFF2-40B4-BE49-F238E27FC236}">
                <a16:creationId xmlns:a16="http://schemas.microsoft.com/office/drawing/2014/main" id="{0CD35E2E-7D2F-A7F5-A4B4-BF11DC212D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7544" y="4497601"/>
            <a:ext cx="6618513" cy="1760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497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9C90-AEEC-F35F-1FF5-51DC53206C0B}"/>
              </a:ext>
            </a:extLst>
          </p:cNvPr>
          <p:cNvSpPr>
            <a:spLocks noGrp="1"/>
          </p:cNvSpPr>
          <p:nvPr>
            <p:ph type="title"/>
          </p:nvPr>
        </p:nvSpPr>
        <p:spPr>
          <a:xfrm>
            <a:off x="1658257" y="160336"/>
            <a:ext cx="9194800" cy="1143000"/>
          </a:xfrm>
        </p:spPr>
        <p:txBody>
          <a:bodyPr>
            <a:normAutofit fontScale="90000"/>
          </a:bodyPr>
          <a:lstStyle/>
          <a:p>
            <a:r>
              <a:rPr lang="en-US" sz="2200" dirty="0">
                <a:latin typeface="Optima" panose="02000503060000020004" pitchFamily="2" charset="0"/>
              </a:rPr>
              <a:t>F5.4 Improve and coordinate measurements of relevant ECVs at anthropogenic emission hotspots (large cities, powerplants) to support emission monitoring and the validation of tropospheric measurements by satellites</a:t>
            </a:r>
            <a:endParaRPr lang="en-US" dirty="0"/>
          </a:p>
        </p:txBody>
      </p:sp>
      <p:sp>
        <p:nvSpPr>
          <p:cNvPr id="3" name="Content Placeholder 2">
            <a:extLst>
              <a:ext uri="{FF2B5EF4-FFF2-40B4-BE49-F238E27FC236}">
                <a16:creationId xmlns:a16="http://schemas.microsoft.com/office/drawing/2014/main" id="{1501F0A0-EFEA-41DC-BF84-6CF0A68CA0FF}"/>
              </a:ext>
            </a:extLst>
          </p:cNvPr>
          <p:cNvSpPr>
            <a:spLocks noGrp="1"/>
          </p:cNvSpPr>
          <p:nvPr>
            <p:ph idx="1"/>
          </p:nvPr>
        </p:nvSpPr>
        <p:spPr/>
        <p:txBody>
          <a:bodyPr>
            <a:normAutofit fontScale="92500" lnSpcReduction="10000"/>
          </a:bodyPr>
          <a:lstStyle/>
          <a:p>
            <a:pPr marL="0" indent="0">
              <a:buNone/>
            </a:pPr>
            <a:r>
              <a:rPr lang="en-US" sz="1800" b="0" i="0" u="none" strike="noStrike" dirty="0">
                <a:solidFill>
                  <a:srgbClr val="000000"/>
                </a:solidFill>
                <a:effectLst/>
                <a:latin typeface="Calibri" panose="020F0502020204030204" pitchFamily="34" charset="0"/>
              </a:rPr>
              <a:t>This activity specifically focuses on the quality of satellite for urban and local scale emission estimates and probably specifically of CO2 (and not CH4). </a:t>
            </a:r>
            <a:br>
              <a:rPr lang="en-US" sz="1800" b="0" i="0" u="none" strike="noStrike" dirty="0">
                <a:solidFill>
                  <a:srgbClr val="000000"/>
                </a:solidFill>
                <a:effectLst/>
                <a:latin typeface="Calibri" panose="020F0502020204030204" pitchFamily="34" charset="0"/>
              </a:rPr>
            </a:b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a) Variation in aerosol loading can have a substantive effect on satellite-based estimates of total column CO2 when these data are used to evaluate natural fluxes, which vary by 0.25 ppm/100 km (Worden et al. AMT 2017. However, gradients of total column CO2 in  urban regions and facilities are much larger. Consequently, estimates of CO2 emissions from urban regions and large power plants, such as might be observed by OCO-2, OCO-3, and GOSAT are less affected by aerosol variability; instead the errors are typically related to knowledge uncertainty in the local wind fields (Nassar et al. GRL 2017).. Another study called AEROCARB in the framework of the Copernicus CO2M mission also arrived at the same conclusion. Noteworthy is that the CO2M Mission will be equipped with an aerosol sensor which should allow a correction. For plume mappers of CO2, the impact of aerosol on the retrieval  is not well known. This will be part of a general action in CEOS AC-VC to require (more) transparency on products from plume mappers, especially from non-public data sets. NB in general aerosols  from cities and hot spots have a size distribution that is affecting shorter wavelengths and to a lesser extent the SWIR wavelengths typically used for GHG observations.</a:t>
            </a:r>
            <a:br>
              <a:rPr lang="en-US" sz="1800" b="0" i="0" u="none" strike="noStrike" dirty="0">
                <a:solidFill>
                  <a:srgbClr val="000000"/>
                </a:solidFill>
                <a:effectLst/>
                <a:latin typeface="Calibri" panose="020F0502020204030204" pitchFamily="34" charset="0"/>
              </a:rPr>
            </a:b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b) There is a number of initiatives to set up city networks, which includes a relatively large number of sensors around cities in order to understand in more detail the city emissions. We can investigate whether this includes aerosol sensors to connect them better to satellite retrieved data.</a:t>
            </a:r>
            <a:endParaRPr lang="en-US" dirty="0"/>
          </a:p>
        </p:txBody>
      </p:sp>
    </p:spTree>
    <p:extLst>
      <p:ext uri="{BB962C8B-B14F-4D97-AF65-F5344CB8AC3E}">
        <p14:creationId xmlns:p14="http://schemas.microsoft.com/office/powerpoint/2010/main" val="2586686300"/>
      </p:ext>
    </p:extLst>
  </p:cSld>
  <p:clrMapOvr>
    <a:masterClrMapping/>
  </p:clrMapOvr>
</p:sld>
</file>

<file path=ppt/theme/theme1.xml><?xml version="1.0" encoding="utf-8"?>
<a:theme xmlns:a="http://schemas.openxmlformats.org/drawingml/2006/main" name="WGClim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976fa30-1907-4356-8241-62ea5e1c0256}" enabled="1" method="Standard" siteId="{9a5cacd0-2bef-4dd7-ac5c-7ebe1f54f495}" removed="0"/>
</clbl:labelList>
</file>

<file path=docProps/app.xml><?xml version="1.0" encoding="utf-8"?>
<Properties xmlns="http://schemas.openxmlformats.org/officeDocument/2006/extended-properties" xmlns:vt="http://schemas.openxmlformats.org/officeDocument/2006/docPropsVTypes">
  <TotalTime>20810</TotalTime>
  <Words>1184</Words>
  <Application>Microsoft Macintosh PowerPoint</Application>
  <PresentationFormat>Widescreen</PresentationFormat>
  <Paragraphs>15</Paragraphs>
  <Slides>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Calibri</vt:lpstr>
      <vt:lpstr>Courier New</vt:lpstr>
      <vt:lpstr>Helvetica Neue</vt:lpstr>
      <vt:lpstr>Montserrat</vt:lpstr>
      <vt:lpstr>Noto Sans Symbols</vt:lpstr>
      <vt:lpstr>Optima</vt:lpstr>
      <vt:lpstr>Wingdings</vt:lpstr>
      <vt:lpstr>WGClimate</vt:lpstr>
      <vt:lpstr>PowerPoint Presentation</vt:lpstr>
      <vt:lpstr>The 2022 GCOS Implementation Plan Space Agencies Supplement</vt:lpstr>
      <vt:lpstr>B3.1 Improve diurnal sampling of observations and coverage of GHGs, precursor aerosols, and solar-induced fluorescence (SIF) to improve estimation of emissions and vegetation carbon update </vt:lpstr>
      <vt:lpstr>F2.2 GHG at high latitudes with a focus on the permafrost regions in wintertime</vt:lpstr>
      <vt:lpstr>F5.2 Design a constellation of operational satellites to provide near-real time global coverage of CO2 and CH4 column observations (and profiles to the extent possible) </vt:lpstr>
      <vt:lpstr>F5.4 Improve and coordinate measurements of relevant ECVs at anthropogenic emission hotspots (large cities, powerplants) to support emission monitoring and the validation of tropospheric measurements by satellites</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Joerg Schulz</dc:creator>
  <cp:lastModifiedBy>Yasjka Meijer</cp:lastModifiedBy>
  <cp:revision>337</cp:revision>
  <dcterms:created xsi:type="dcterms:W3CDTF">2018-08-22T09:20:06Z</dcterms:created>
  <dcterms:modified xsi:type="dcterms:W3CDTF">2023-10-16T10:07:55Z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M_DOCNUM">
    <vt:lpwstr>1293265</vt:lpwstr>
  </property>
  <property fmtid="{D5CDD505-2E9C-101B-9397-08002B2CF9AE}" pid="3" name="DM_DOCNAME">
    <vt:lpwstr>WGC#16 - ECVInventory_and_Gap_Analysis</vt:lpwstr>
  </property>
  <property fmtid="{D5CDD505-2E9C-101B-9397-08002B2CF9AE}" pid="4" name="DM_AUTHOR">
    <vt:lpwstr>Alexandra Nunes</vt:lpwstr>
  </property>
  <property fmtid="{D5CDD505-2E9C-101B-9397-08002B2CF9AE}" pid="5" name="DM_E_DOC_NO">
    <vt:lpwstr>EUM/CLIMATE/DOC/22/1293265</vt:lpwstr>
  </property>
  <property fmtid="{D5CDD505-2E9C-101B-9397-08002B2CF9AE}" pid="6" name="DM_E_VER_NO">
    <vt:lpwstr>1A Draft</vt:lpwstr>
  </property>
  <property fmtid="{D5CDD505-2E9C-101B-9397-08002B2CF9AE}" pid="7" name="DM_E_ISS_DATE">
    <vt:lpwstr>22 March 2022</vt:lpwstr>
  </property>
  <property fmtid="{D5CDD505-2E9C-101B-9397-08002B2CF9AE}" pid="8" name="DM_E_FROM_PERS2">
    <vt:lpwstr/>
  </property>
  <property fmtid="{D5CDD505-2E9C-101B-9397-08002B2CF9AE}" pid="9" name="DM_E_CONFID">
    <vt:lpwstr/>
  </property>
  <property fmtid="{D5CDD505-2E9C-101B-9397-08002B2CF9AE}" pid="10" name="DM_E_WBS_CODE">
    <vt:lpwstr/>
  </property>
  <property fmtid="{D5CDD505-2E9C-101B-9397-08002B2CF9AE}" pid="11" name="DM_E_DISTRIB">
    <vt:lpwstr/>
  </property>
  <property fmtid="{D5CDD505-2E9C-101B-9397-08002B2CF9AE}" pid="12" name="DIGITAL_SIGNATURE">
    <vt:lpwstr/>
  </property>
</Properties>
</file>