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
  </p:notesMasterIdLst>
  <p:sldIdLst>
    <p:sldId id="256" r:id="rId2"/>
    <p:sldId id="257" r:id="rId3"/>
    <p:sldId id="263" r:id="rId4"/>
    <p:sldId id="267" r:id="rId5"/>
    <p:sldId id="264" r:id="rId6"/>
    <p:sldId id="266" r:id="rId7"/>
    <p:sldId id="2331" r:id="rId8"/>
    <p:sldId id="268" r:id="rId9"/>
    <p:sldId id="2332" r:id="rId10"/>
  </p:sldIdLst>
  <p:sldSz cx="12192000" cy="6858000"/>
  <p:notesSz cx="6858000" cy="9144000"/>
  <p:embeddedFontLst>
    <p:embeddedFont>
      <p:font typeface="Montserrat" pitchFamily="2" charset="77"/>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bby Ros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2"/>
    <p:restoredTop sz="95374"/>
  </p:normalViewPr>
  <p:slideViewPr>
    <p:cSldViewPr snapToGrid="0">
      <p:cViewPr varScale="1">
        <p:scale>
          <a:sx n="122" d="100"/>
          <a:sy n="122" d="100"/>
        </p:scale>
        <p:origin x="784"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32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cd6ce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7dcd6ce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dcd6ce2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g27dcd6ce2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92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5130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2" name="Google Shape;48;p5">
            <a:extLst>
              <a:ext uri="{FF2B5EF4-FFF2-40B4-BE49-F238E27FC236}">
                <a16:creationId xmlns:a16="http://schemas.microsoft.com/office/drawing/2014/main" id="{528C0704-FCC4-261F-F231-B47064D9F344}"/>
              </a:ext>
            </a:extLst>
          </p:cNvPr>
          <p:cNvSpPr txBox="1"/>
          <p:nvPr userDrawn="1"/>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dirty="0">
              <a:solidFill>
                <a:schemeClr val="accent1"/>
              </a:solidFill>
              <a:latin typeface="Montserrat"/>
              <a:ea typeface="Montserrat"/>
              <a:cs typeface="Montserrat"/>
              <a:sym typeface="Montserrat"/>
            </a:endParaRPr>
          </a:p>
        </p:txBody>
      </p:sp>
      <p:sp>
        <p:nvSpPr>
          <p:cNvPr id="4" name="Google Shape;50;p5">
            <a:extLst>
              <a:ext uri="{FF2B5EF4-FFF2-40B4-BE49-F238E27FC236}">
                <a16:creationId xmlns:a16="http://schemas.microsoft.com/office/drawing/2014/main" id="{8CA0EC08-B004-563B-B62A-1098A0841045}"/>
              </a:ext>
            </a:extLst>
          </p:cNvPr>
          <p:cNvSpPr txBox="1"/>
          <p:nvPr userDrawn="1"/>
        </p:nvSpPr>
        <p:spPr>
          <a:xfrm>
            <a:off x="-24384" y="6562799"/>
            <a:ext cx="720706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CEOS GHG TT, 26 Feb.</a:t>
            </a:r>
            <a:r>
              <a:rPr lang="en-GB" b="1" dirty="0">
                <a:solidFill>
                  <a:schemeClr val="accent1"/>
                </a:solidFill>
                <a:latin typeface="Montserrat"/>
                <a:ea typeface="Montserrat"/>
                <a:cs typeface="Montserrat"/>
                <a:sym typeface="Montserrat"/>
              </a:rPr>
              <a:t> 2024, Y. Meijer</a:t>
            </a:r>
            <a:endParaRPr b="1" dirty="0">
              <a:solidFill>
                <a:schemeClr val="accen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dirty="0"/>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2" name="Google Shape;48;p5">
            <a:extLst>
              <a:ext uri="{FF2B5EF4-FFF2-40B4-BE49-F238E27FC236}">
                <a16:creationId xmlns:a16="http://schemas.microsoft.com/office/drawing/2014/main" id="{87E52A54-F545-1040-A714-3604BA613C73}"/>
              </a:ext>
            </a:extLst>
          </p:cNvPr>
          <p:cNvSpPr txBox="1"/>
          <p:nvPr userDrawn="1"/>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dirty="0">
              <a:solidFill>
                <a:schemeClr val="accent1"/>
              </a:solidFill>
              <a:latin typeface="Montserrat"/>
              <a:ea typeface="Montserrat"/>
              <a:cs typeface="Montserrat"/>
              <a:sym typeface="Montserrat"/>
            </a:endParaRPr>
          </a:p>
        </p:txBody>
      </p:sp>
      <p:sp>
        <p:nvSpPr>
          <p:cNvPr id="4" name="Google Shape;50;p5">
            <a:extLst>
              <a:ext uri="{FF2B5EF4-FFF2-40B4-BE49-F238E27FC236}">
                <a16:creationId xmlns:a16="http://schemas.microsoft.com/office/drawing/2014/main" id="{46E0FB8B-0C0C-0322-AF3B-09CAB1E316B1}"/>
              </a:ext>
            </a:extLst>
          </p:cNvPr>
          <p:cNvSpPr txBox="1"/>
          <p:nvPr userDrawn="1"/>
        </p:nvSpPr>
        <p:spPr>
          <a:xfrm>
            <a:off x="-24384" y="6562799"/>
            <a:ext cx="720706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CEOS GHG TT, 26 Feb.</a:t>
            </a:r>
            <a:r>
              <a:rPr lang="en-GB" b="1" dirty="0">
                <a:solidFill>
                  <a:schemeClr val="accent1"/>
                </a:solidFill>
                <a:latin typeface="Montserrat"/>
                <a:ea typeface="Montserrat"/>
                <a:cs typeface="Montserrat"/>
                <a:sym typeface="Montserrat"/>
              </a:rPr>
              <a:t> 2024, Y. Meijer</a:t>
            </a:r>
            <a:endParaRPr b="1" dirty="0">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dirty="0"/>
          </a:p>
        </p:txBody>
      </p:sp>
      <p:sp>
        <p:nvSpPr>
          <p:cNvPr id="2" name="Google Shape;48;p5">
            <a:extLst>
              <a:ext uri="{FF2B5EF4-FFF2-40B4-BE49-F238E27FC236}">
                <a16:creationId xmlns:a16="http://schemas.microsoft.com/office/drawing/2014/main" id="{6A485E7A-173D-ACB4-85E6-B71EE63F3216}"/>
              </a:ext>
            </a:extLst>
          </p:cNvPr>
          <p:cNvSpPr txBox="1"/>
          <p:nvPr userDrawn="1"/>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dirty="0">
              <a:solidFill>
                <a:schemeClr val="accent1"/>
              </a:solidFill>
              <a:latin typeface="Montserrat"/>
              <a:ea typeface="Montserrat"/>
              <a:cs typeface="Montserrat"/>
              <a:sym typeface="Montserrat"/>
            </a:endParaRPr>
          </a:p>
        </p:txBody>
      </p:sp>
      <p:sp>
        <p:nvSpPr>
          <p:cNvPr id="4" name="Google Shape;50;p5">
            <a:extLst>
              <a:ext uri="{FF2B5EF4-FFF2-40B4-BE49-F238E27FC236}">
                <a16:creationId xmlns:a16="http://schemas.microsoft.com/office/drawing/2014/main" id="{5D79E4B6-29F7-E51F-7D45-C59D9BB17F38}"/>
              </a:ext>
            </a:extLst>
          </p:cNvPr>
          <p:cNvSpPr txBox="1"/>
          <p:nvPr userDrawn="1"/>
        </p:nvSpPr>
        <p:spPr>
          <a:xfrm>
            <a:off x="-24384" y="6562799"/>
            <a:ext cx="720706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CEOS GHG TT, 26 Feb.</a:t>
            </a:r>
            <a:r>
              <a:rPr lang="en-GB" b="1" dirty="0">
                <a:solidFill>
                  <a:schemeClr val="accent1"/>
                </a:solidFill>
                <a:latin typeface="Montserrat"/>
                <a:ea typeface="Montserrat"/>
                <a:cs typeface="Montserrat"/>
                <a:sym typeface="Montserrat"/>
              </a:rPr>
              <a:t> 2024, Y. Meijer</a:t>
            </a:r>
            <a:endParaRPr b="1" dirty="0">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
        <p:nvSpPr>
          <p:cNvPr id="2" name="Google Shape;50;p5">
            <a:extLst>
              <a:ext uri="{FF2B5EF4-FFF2-40B4-BE49-F238E27FC236}">
                <a16:creationId xmlns:a16="http://schemas.microsoft.com/office/drawing/2014/main" id="{4CCD3E17-D209-7139-5532-4F6D41EC1A66}"/>
              </a:ext>
            </a:extLst>
          </p:cNvPr>
          <p:cNvSpPr txBox="1"/>
          <p:nvPr userDrawn="1"/>
        </p:nvSpPr>
        <p:spPr>
          <a:xfrm>
            <a:off x="-24384" y="6562799"/>
            <a:ext cx="720706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CEOS GHG TT, 26 Feb.</a:t>
            </a:r>
            <a:r>
              <a:rPr lang="en-GB" b="1" dirty="0">
                <a:solidFill>
                  <a:schemeClr val="accent1"/>
                </a:solidFill>
                <a:latin typeface="Montserrat"/>
                <a:ea typeface="Montserrat"/>
                <a:cs typeface="Montserrat"/>
                <a:sym typeface="Montserrat"/>
              </a:rPr>
              <a:t> 2024, Y. Meijer</a:t>
            </a:r>
            <a:endParaRPr b="1" dirty="0">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 name="Google Shape;50;p5">
            <a:extLst>
              <a:ext uri="{FF2B5EF4-FFF2-40B4-BE49-F238E27FC236}">
                <a16:creationId xmlns:a16="http://schemas.microsoft.com/office/drawing/2014/main" id="{B812B6DF-3C47-B1CE-10D4-CFB36046FE17}"/>
              </a:ext>
            </a:extLst>
          </p:cNvPr>
          <p:cNvSpPr txBox="1"/>
          <p:nvPr userDrawn="1"/>
        </p:nvSpPr>
        <p:spPr>
          <a:xfrm>
            <a:off x="-24384" y="6562799"/>
            <a:ext cx="720706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CEOS GHG TT, 26 Feb.</a:t>
            </a:r>
            <a:r>
              <a:rPr lang="en-GB" b="1" dirty="0">
                <a:solidFill>
                  <a:schemeClr val="accent1"/>
                </a:solidFill>
                <a:latin typeface="Montserrat"/>
                <a:ea typeface="Montserrat"/>
                <a:cs typeface="Montserrat"/>
                <a:sym typeface="Montserrat"/>
              </a:rPr>
              <a:t> 2024, Y. Meijer</a:t>
            </a:r>
            <a:endParaRPr b="1" dirty="0">
              <a:solidFill>
                <a:schemeClr val="accen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atabase.eohandbook.com/gh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ceos.org/gh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175950"/>
            <a:ext cx="9396000" cy="3972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GB" sz="7500" dirty="0">
                <a:latin typeface="Montserrat"/>
                <a:ea typeface="Montserrat"/>
                <a:cs typeface="Montserrat"/>
                <a:sym typeface="Montserrat"/>
              </a:rPr>
              <a:t>Greenhouse Gas (GHG) Task Team</a:t>
            </a:r>
            <a:br>
              <a:rPr lang="en-GB" sz="7500" dirty="0">
                <a:latin typeface="Montserrat"/>
                <a:ea typeface="Montserrat"/>
                <a:cs typeface="Montserrat"/>
                <a:sym typeface="Montserrat"/>
              </a:rPr>
            </a:br>
            <a:r>
              <a:rPr lang="en-GB" sz="4000" i="1" dirty="0">
                <a:latin typeface="Montserrat"/>
                <a:ea typeface="Montserrat"/>
                <a:cs typeface="Montserrat"/>
                <a:sym typeface="Montserrat"/>
              </a:rPr>
              <a:t>Sensor Development Updates</a:t>
            </a:r>
            <a:endParaRPr sz="4000" i="1" dirty="0">
              <a:latin typeface="Montserrat"/>
              <a:ea typeface="Montserrat"/>
              <a:cs typeface="Montserrat"/>
              <a:sym typeface="Montserrat"/>
            </a:endParaRPr>
          </a:p>
        </p:txBody>
      </p:sp>
      <p:sp>
        <p:nvSpPr>
          <p:cNvPr id="2" name="TextBox 1">
            <a:extLst>
              <a:ext uri="{FF2B5EF4-FFF2-40B4-BE49-F238E27FC236}">
                <a16:creationId xmlns:a16="http://schemas.microsoft.com/office/drawing/2014/main" id="{0FA0DF8F-B758-17D0-9C6D-41AB666C9947}"/>
              </a:ext>
            </a:extLst>
          </p:cNvPr>
          <p:cNvSpPr txBox="1"/>
          <p:nvPr/>
        </p:nvSpPr>
        <p:spPr>
          <a:xfrm>
            <a:off x="8219090" y="5391807"/>
            <a:ext cx="3741682" cy="553998"/>
          </a:xfrm>
          <a:prstGeom prst="rect">
            <a:avLst/>
          </a:prstGeom>
          <a:noFill/>
        </p:spPr>
        <p:txBody>
          <a:bodyPr wrap="square" rtlCol="0">
            <a:spAutoFit/>
          </a:bodyPr>
          <a:lstStyle/>
          <a:p>
            <a:r>
              <a:rPr lang="en-US" sz="3000" dirty="0"/>
              <a:t>Updates to Annex-C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8"/>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Montserrat"/>
                <a:ea typeface="Montserrat"/>
                <a:cs typeface="Montserrat"/>
                <a:sym typeface="Montserrat"/>
              </a:rPr>
              <a:t>GHG TT – Sensor Tracking</a:t>
            </a:r>
            <a:endParaRPr dirty="0">
              <a:latin typeface="Montserrat"/>
              <a:ea typeface="Montserrat"/>
              <a:cs typeface="Montserrat"/>
              <a:sym typeface="Montserrat"/>
            </a:endParaRPr>
          </a:p>
        </p:txBody>
      </p:sp>
      <p:graphicFrame>
        <p:nvGraphicFramePr>
          <p:cNvPr id="4" name="Table 3">
            <a:extLst>
              <a:ext uri="{FF2B5EF4-FFF2-40B4-BE49-F238E27FC236}">
                <a16:creationId xmlns:a16="http://schemas.microsoft.com/office/drawing/2014/main" id="{AAE82F85-2FBD-3461-D1E4-A89AEECC8E71}"/>
              </a:ext>
            </a:extLst>
          </p:cNvPr>
          <p:cNvGraphicFramePr>
            <a:graphicFrameLocks noGrp="1"/>
          </p:cNvGraphicFramePr>
          <p:nvPr>
            <p:extLst>
              <p:ext uri="{D42A27DB-BD31-4B8C-83A1-F6EECF244321}">
                <p14:modId xmlns:p14="http://schemas.microsoft.com/office/powerpoint/2010/main" val="2405478719"/>
              </p:ext>
            </p:extLst>
          </p:nvPr>
        </p:nvGraphicFramePr>
        <p:xfrm>
          <a:off x="94020" y="3530955"/>
          <a:ext cx="11982367" cy="2911885"/>
        </p:xfrm>
        <a:graphic>
          <a:graphicData uri="http://schemas.openxmlformats.org/drawingml/2006/table">
            <a:tbl>
              <a:tblPr/>
              <a:tblGrid>
                <a:gridCol w="4148858">
                  <a:extLst>
                    <a:ext uri="{9D8B030D-6E8A-4147-A177-3AD203B41FA5}">
                      <a16:colId xmlns:a16="http://schemas.microsoft.com/office/drawing/2014/main" val="294427618"/>
                    </a:ext>
                  </a:extLst>
                </a:gridCol>
                <a:gridCol w="967100">
                  <a:extLst>
                    <a:ext uri="{9D8B030D-6E8A-4147-A177-3AD203B41FA5}">
                      <a16:colId xmlns:a16="http://schemas.microsoft.com/office/drawing/2014/main" val="2432542640"/>
                    </a:ext>
                  </a:extLst>
                </a:gridCol>
                <a:gridCol w="967100">
                  <a:extLst>
                    <a:ext uri="{9D8B030D-6E8A-4147-A177-3AD203B41FA5}">
                      <a16:colId xmlns:a16="http://schemas.microsoft.com/office/drawing/2014/main" val="3801408689"/>
                    </a:ext>
                  </a:extLst>
                </a:gridCol>
                <a:gridCol w="967100">
                  <a:extLst>
                    <a:ext uri="{9D8B030D-6E8A-4147-A177-3AD203B41FA5}">
                      <a16:colId xmlns:a16="http://schemas.microsoft.com/office/drawing/2014/main" val="190498113"/>
                    </a:ext>
                  </a:extLst>
                </a:gridCol>
                <a:gridCol w="967100">
                  <a:extLst>
                    <a:ext uri="{9D8B030D-6E8A-4147-A177-3AD203B41FA5}">
                      <a16:colId xmlns:a16="http://schemas.microsoft.com/office/drawing/2014/main" val="3500002526"/>
                    </a:ext>
                  </a:extLst>
                </a:gridCol>
                <a:gridCol w="967100">
                  <a:extLst>
                    <a:ext uri="{9D8B030D-6E8A-4147-A177-3AD203B41FA5}">
                      <a16:colId xmlns:a16="http://schemas.microsoft.com/office/drawing/2014/main" val="1669064301"/>
                    </a:ext>
                  </a:extLst>
                </a:gridCol>
                <a:gridCol w="2998009">
                  <a:extLst>
                    <a:ext uri="{9D8B030D-6E8A-4147-A177-3AD203B41FA5}">
                      <a16:colId xmlns:a16="http://schemas.microsoft.com/office/drawing/2014/main" val="2947773289"/>
                    </a:ext>
                  </a:extLst>
                </a:gridCol>
              </a:tblGrid>
              <a:tr h="2911885">
                <a:tc>
                  <a:txBody>
                    <a:bodyPr/>
                    <a:lstStyle/>
                    <a:p>
                      <a:pPr rtl="0" fontAlgn="t"/>
                      <a:r>
                        <a:rPr lang="en-US" sz="1000" b="1" i="0">
                          <a:solidFill>
                            <a:srgbClr val="000000"/>
                          </a:solidFill>
                          <a:effectLst/>
                          <a:latin typeface="Calibri" panose="020F0502020204030204" pitchFamily="34" charset="0"/>
                        </a:rPr>
                        <a:t>Track implementation and operations of space-based GHG sensors and identify and propose solutions for observational gaps - see extract from Rec#14: </a:t>
                      </a:r>
                      <a:r>
                        <a:rPr lang="en-US" sz="1000" b="1" i="1">
                          <a:solidFill>
                            <a:srgbClr val="000000"/>
                          </a:solidFill>
                          <a:effectLst/>
                          <a:latin typeface="Calibri" panose="020F0502020204030204" pitchFamily="34" charset="0"/>
                        </a:rPr>
                        <a:t>The capabilities required to meet the needs of the UNFCCC and the Parties to the Convention are already at the limit of the state-of-the-art for existing, space-based measurement technology. The CEOS and CGMS agencies should therefore continue to pursue complimentary technologies for both sensors (e.g. wide swath passive CO2 and CH4 imagers, active lidar) and mission design (e.g. HEO). These development efforts should be coordinated to keep the Principals updated on additional needs and capabilities that would be useful to consider for future mission opportunities</a:t>
                      </a:r>
                      <a:endParaRPr lang="en-US" sz="1200" b="1">
                        <a:effectLst/>
                      </a:endParaRPr>
                    </a:p>
                  </a:txBody>
                  <a:tcPr marL="25462" marR="25462"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AC-VC</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dirty="0">
                          <a:effectLst/>
                        </a:rPr>
                        <a:t>3. MONITOR</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ANNUALLY</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dirty="0">
                          <a:effectLst/>
                        </a:rPr>
                        <a:t>Monitored at annual AC-VC meetings.</a:t>
                      </a:r>
                      <a:br>
                        <a:rPr lang="en-US" sz="1200" dirty="0">
                          <a:effectLst/>
                        </a:rPr>
                      </a:br>
                      <a:br>
                        <a:rPr lang="en-US" sz="1200" dirty="0">
                          <a:effectLst/>
                        </a:rPr>
                      </a:br>
                      <a:r>
                        <a:rPr lang="en-US" sz="1200" dirty="0">
                          <a:effectLst/>
                        </a:rPr>
                        <a:t>In addition, we are setting up a CEOS website with overview of missions</a:t>
                      </a:r>
                    </a:p>
                  </a:txBody>
                  <a:tcPr marL="25462" marR="25462" marT="0" marB="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3681857"/>
                  </a:ext>
                </a:extLst>
              </a:tr>
            </a:tbl>
          </a:graphicData>
        </a:graphic>
      </p:graphicFrame>
      <p:graphicFrame>
        <p:nvGraphicFramePr>
          <p:cNvPr id="6" name="Table 5">
            <a:extLst>
              <a:ext uri="{FF2B5EF4-FFF2-40B4-BE49-F238E27FC236}">
                <a16:creationId xmlns:a16="http://schemas.microsoft.com/office/drawing/2014/main" id="{CADAA39E-8825-6292-6123-8A5FA2F0E5AF}"/>
              </a:ext>
            </a:extLst>
          </p:cNvPr>
          <p:cNvGraphicFramePr>
            <a:graphicFrameLocks noGrp="1"/>
          </p:cNvGraphicFramePr>
          <p:nvPr>
            <p:extLst>
              <p:ext uri="{D42A27DB-BD31-4B8C-83A1-F6EECF244321}">
                <p14:modId xmlns:p14="http://schemas.microsoft.com/office/powerpoint/2010/main" val="3748792261"/>
              </p:ext>
            </p:extLst>
          </p:nvPr>
        </p:nvGraphicFramePr>
        <p:xfrm>
          <a:off x="94020" y="1113839"/>
          <a:ext cx="11982367" cy="2417115"/>
        </p:xfrm>
        <a:graphic>
          <a:graphicData uri="http://schemas.openxmlformats.org/drawingml/2006/table">
            <a:tbl>
              <a:tblPr/>
              <a:tblGrid>
                <a:gridCol w="4148858">
                  <a:extLst>
                    <a:ext uri="{9D8B030D-6E8A-4147-A177-3AD203B41FA5}">
                      <a16:colId xmlns:a16="http://schemas.microsoft.com/office/drawing/2014/main" val="3474131702"/>
                    </a:ext>
                  </a:extLst>
                </a:gridCol>
                <a:gridCol w="967100">
                  <a:extLst>
                    <a:ext uri="{9D8B030D-6E8A-4147-A177-3AD203B41FA5}">
                      <a16:colId xmlns:a16="http://schemas.microsoft.com/office/drawing/2014/main" val="4222255642"/>
                    </a:ext>
                  </a:extLst>
                </a:gridCol>
                <a:gridCol w="967100">
                  <a:extLst>
                    <a:ext uri="{9D8B030D-6E8A-4147-A177-3AD203B41FA5}">
                      <a16:colId xmlns:a16="http://schemas.microsoft.com/office/drawing/2014/main" val="3061584008"/>
                    </a:ext>
                  </a:extLst>
                </a:gridCol>
                <a:gridCol w="967100">
                  <a:extLst>
                    <a:ext uri="{9D8B030D-6E8A-4147-A177-3AD203B41FA5}">
                      <a16:colId xmlns:a16="http://schemas.microsoft.com/office/drawing/2014/main" val="935739517"/>
                    </a:ext>
                  </a:extLst>
                </a:gridCol>
                <a:gridCol w="967100">
                  <a:extLst>
                    <a:ext uri="{9D8B030D-6E8A-4147-A177-3AD203B41FA5}">
                      <a16:colId xmlns:a16="http://schemas.microsoft.com/office/drawing/2014/main" val="3246424865"/>
                    </a:ext>
                  </a:extLst>
                </a:gridCol>
                <a:gridCol w="967100">
                  <a:extLst>
                    <a:ext uri="{9D8B030D-6E8A-4147-A177-3AD203B41FA5}">
                      <a16:colId xmlns:a16="http://schemas.microsoft.com/office/drawing/2014/main" val="3543048373"/>
                    </a:ext>
                  </a:extLst>
                </a:gridCol>
                <a:gridCol w="2998009">
                  <a:extLst>
                    <a:ext uri="{9D8B030D-6E8A-4147-A177-3AD203B41FA5}">
                      <a16:colId xmlns:a16="http://schemas.microsoft.com/office/drawing/2014/main" val="3658909818"/>
                    </a:ext>
                  </a:extLst>
                </a:gridCol>
              </a:tblGrid>
              <a:tr h="2417115">
                <a:tc>
                  <a:txBody>
                    <a:bodyPr/>
                    <a:lstStyle/>
                    <a:p>
                      <a:pPr rtl="0" fontAlgn="t"/>
                      <a:r>
                        <a:rPr lang="en-US" sz="1200">
                          <a:effectLst/>
                        </a:rPr>
                        <a:t>Define and distinguish the combinations of measurement requirements (e.g., precision, accuracy, resolution and coverage) for sensors focusing on (1) Facility scale monitoring, (2) sub-regional to global-scale flux estimates, and (3) operational, thermal IR sounders that measure GHGs in the upper troposphere and above.</a:t>
                      </a:r>
                    </a:p>
                  </a:txBody>
                  <a:tcPr marL="25462" marR="25462"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endParaRPr lang="en-US" sz="1200">
                        <a:effectLst/>
                      </a:endParaRP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X</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AC-VC</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1.ACTION</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100" b="0" i="0" dirty="0">
                          <a:solidFill>
                            <a:srgbClr val="006100"/>
                          </a:solidFill>
                          <a:effectLst/>
                          <a:latin typeface="Calibri" panose="020F0502020204030204" pitchFamily="34" charset="0"/>
                        </a:rPr>
                        <a:t>ACTION </a:t>
                      </a:r>
                      <a:r>
                        <a:rPr lang="en-US" sz="1100" b="1" i="0" dirty="0">
                          <a:solidFill>
                            <a:srgbClr val="006100"/>
                          </a:solidFill>
                          <a:effectLst/>
                          <a:latin typeface="Calibri" panose="020F0502020204030204" pitchFamily="34" charset="0"/>
                        </a:rPr>
                        <a:t>reworded</a:t>
                      </a:r>
                      <a:r>
                        <a:rPr lang="en-US" sz="1100" b="0" i="0" dirty="0">
                          <a:solidFill>
                            <a:srgbClr val="006100"/>
                          </a:solidFill>
                          <a:effectLst/>
                          <a:latin typeface="Calibri" panose="020F0502020204030204" pitchFamily="34" charset="0"/>
                        </a:rPr>
                        <a:t> in updated Roadmap</a:t>
                      </a:r>
                      <a:br>
                        <a:rPr lang="en-US" sz="1100" b="0" i="0" dirty="0">
                          <a:solidFill>
                            <a:srgbClr val="006100"/>
                          </a:solidFill>
                          <a:effectLst/>
                          <a:latin typeface="Calibri" panose="020F0502020204030204" pitchFamily="34" charset="0"/>
                        </a:rPr>
                      </a:br>
                      <a:br>
                        <a:rPr lang="en-US" sz="1100" b="0" i="0" dirty="0">
                          <a:solidFill>
                            <a:srgbClr val="006100"/>
                          </a:solidFill>
                          <a:effectLst/>
                          <a:latin typeface="Calibri" panose="020F0502020204030204" pitchFamily="34" charset="0"/>
                        </a:rPr>
                      </a:br>
                      <a:r>
                        <a:rPr lang="en-US" sz="1100" b="0" i="0" dirty="0">
                          <a:solidFill>
                            <a:srgbClr val="006100"/>
                          </a:solidFill>
                          <a:effectLst/>
                          <a:latin typeface="Calibri" panose="020F0502020204030204" pitchFamily="34" charset="0"/>
                        </a:rPr>
                        <a:t>[DC] Note, the modified wording turned this from a "Sens" action to a Cal/Val action. I therefore moved that modified requirement down to the </a:t>
                      </a:r>
                      <a:r>
                        <a:rPr lang="en-US" sz="1100" b="0" i="0" dirty="0" err="1">
                          <a:solidFill>
                            <a:srgbClr val="006100"/>
                          </a:solidFill>
                          <a:effectLst/>
                          <a:latin typeface="Calibri" panose="020F0502020204030204" pitchFamily="34" charset="0"/>
                        </a:rPr>
                        <a:t>cal</a:t>
                      </a:r>
                      <a:r>
                        <a:rPr lang="en-US" sz="1100" b="0" i="0" dirty="0">
                          <a:solidFill>
                            <a:srgbClr val="006100"/>
                          </a:solidFill>
                          <a:effectLst/>
                          <a:latin typeface="Calibri" panose="020F0502020204030204" pitchFamily="34" charset="0"/>
                        </a:rPr>
                        <a:t>/</a:t>
                      </a:r>
                      <a:r>
                        <a:rPr lang="en-US" sz="1100" b="0" i="0" dirty="0" err="1">
                          <a:solidFill>
                            <a:srgbClr val="006100"/>
                          </a:solidFill>
                          <a:effectLst/>
                          <a:latin typeface="Calibri" panose="020F0502020204030204" pitchFamily="34" charset="0"/>
                        </a:rPr>
                        <a:t>val</a:t>
                      </a:r>
                      <a:r>
                        <a:rPr lang="en-US" sz="1100" b="0" i="0" dirty="0">
                          <a:solidFill>
                            <a:srgbClr val="006100"/>
                          </a:solidFill>
                          <a:effectLst/>
                          <a:latin typeface="Calibri" panose="020F0502020204030204" pitchFamily="34" charset="0"/>
                        </a:rPr>
                        <a:t> section. I reworded this one to address an emerging need - to define the combination of sensor measurement requirements for facility-scale, national scale and upper tropospheric sensors. </a:t>
                      </a:r>
                      <a:br>
                        <a:rPr lang="en-US" sz="1100" b="0" i="0" dirty="0">
                          <a:solidFill>
                            <a:srgbClr val="006100"/>
                          </a:solidFill>
                          <a:effectLst/>
                          <a:latin typeface="Calibri" panose="020F0502020204030204" pitchFamily="34" charset="0"/>
                        </a:rPr>
                      </a:br>
                      <a:endParaRPr lang="en-US" sz="1100" dirty="0">
                        <a:solidFill>
                          <a:srgbClr val="006100"/>
                        </a:solidFill>
                        <a:effectLst/>
                      </a:endParaRPr>
                    </a:p>
                  </a:txBody>
                  <a:tcPr marL="25462" marR="25462" marT="0" marB="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366018086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9"/>
          <p:cNvSpPr txBox="1"/>
          <p:nvPr/>
        </p:nvSpPr>
        <p:spPr>
          <a:xfrm>
            <a:off x="107770" y="72715"/>
            <a:ext cx="8668512" cy="769441"/>
          </a:xfrm>
          <a:prstGeom prst="rect">
            <a:avLst/>
          </a:prstGeom>
          <a:noFill/>
          <a:ln>
            <a:noFill/>
          </a:ln>
        </p:spPr>
        <p:txBody>
          <a:bodyPr spcFirstLastPara="1" wrap="square" lIns="91425" tIns="45700" rIns="91425" bIns="45700" anchor="t" anchorCtr="0">
            <a:spAutoFit/>
          </a:bodyPr>
          <a:lstStyle/>
          <a:p>
            <a:r>
              <a:rPr lang="en-GB" sz="4400" dirty="0">
                <a:solidFill>
                  <a:schemeClr val="lt1"/>
                </a:solidFill>
                <a:latin typeface="Montserrat"/>
                <a:ea typeface="Montserrat"/>
                <a:cs typeface="Montserrat"/>
                <a:sym typeface="Montserrat"/>
              </a:rPr>
              <a:t>Sensor Tracking</a:t>
            </a:r>
            <a:endParaRPr dirty="0">
              <a:latin typeface="Montserrat"/>
              <a:ea typeface="Montserrat"/>
              <a:cs typeface="Montserrat"/>
              <a:sym typeface="Montserrat"/>
            </a:endParaRPr>
          </a:p>
        </p:txBody>
      </p:sp>
      <p:sp>
        <p:nvSpPr>
          <p:cNvPr id="79" name="Google Shape;79;p9"/>
          <p:cNvSpPr txBox="1"/>
          <p:nvPr/>
        </p:nvSpPr>
        <p:spPr>
          <a:xfrm>
            <a:off x="319776" y="1039018"/>
            <a:ext cx="11952435" cy="738623"/>
          </a:xfrm>
          <a:prstGeom prst="rect">
            <a:avLst/>
          </a:prstGeom>
          <a:noFill/>
          <a:ln>
            <a:noFill/>
          </a:ln>
        </p:spPr>
        <p:txBody>
          <a:bodyPr spcFirstLastPara="1" wrap="square" lIns="91425" tIns="45700" rIns="91425" bIns="45700" anchor="t" anchorCtr="0">
            <a:spAutoFit/>
          </a:bodyPr>
          <a:lstStyle/>
          <a:p>
            <a:pPr marL="358775" marR="0" lvl="0" indent="-358775" algn="l" rtl="0">
              <a:lnSpc>
                <a:spcPct val="150000"/>
              </a:lnSpc>
              <a:spcBef>
                <a:spcPts val="0"/>
              </a:spcBef>
              <a:spcAft>
                <a:spcPts val="0"/>
              </a:spcAft>
              <a:buClr>
                <a:schemeClr val="dk1"/>
              </a:buClr>
              <a:buSzPts val="1600"/>
              <a:buFont typeface="Montserrat"/>
              <a:buChar char="❖"/>
            </a:pPr>
            <a:endParaRPr lang="en-US" sz="400" dirty="0">
              <a:solidFill>
                <a:schemeClr val="dk1"/>
              </a:solidFill>
              <a:latin typeface="Montserrat"/>
              <a:sym typeface="Montserrat"/>
            </a:endParaRPr>
          </a:p>
          <a:p>
            <a:pPr marL="358775" marR="0" lvl="0" indent="-358775" algn="l" rtl="0">
              <a:lnSpc>
                <a:spcPct val="150000"/>
              </a:lnSpc>
              <a:spcBef>
                <a:spcPts val="0"/>
              </a:spcBef>
              <a:spcAft>
                <a:spcPts val="0"/>
              </a:spcAft>
              <a:buClr>
                <a:schemeClr val="dk1"/>
              </a:buClr>
              <a:buSzPts val="1600"/>
              <a:buFont typeface="Montserrat"/>
              <a:buChar char="❖"/>
            </a:pPr>
            <a:endParaRPr lang="en-US" sz="400" dirty="0">
              <a:solidFill>
                <a:schemeClr val="dk1"/>
              </a:solidFill>
              <a:latin typeface="Montserrat"/>
              <a:sym typeface="Montserrat"/>
            </a:endParaRPr>
          </a:p>
          <a:p>
            <a:pPr marL="358775" indent="-358775">
              <a:lnSpc>
                <a:spcPct val="150000"/>
              </a:lnSpc>
              <a:buClr>
                <a:schemeClr val="dk1"/>
              </a:buClr>
              <a:buSzPts val="1600"/>
            </a:pPr>
            <a:r>
              <a:rPr lang="en-US" sz="2000" b="1" dirty="0">
                <a:solidFill>
                  <a:schemeClr val="dk1"/>
                </a:solidFill>
                <a:latin typeface="Montserrat"/>
                <a:sym typeface="Montserrat"/>
              </a:rPr>
              <a:t>CEOS GHG Missions Portal</a:t>
            </a:r>
            <a:r>
              <a:rPr lang="en-US" sz="1600" dirty="0">
                <a:solidFill>
                  <a:schemeClr val="dk1"/>
                </a:solidFill>
                <a:latin typeface="Montserrat"/>
                <a:sym typeface="Montserrat"/>
              </a:rPr>
              <a:t>; centralized overview of </a:t>
            </a:r>
            <a:r>
              <a:rPr lang="en-US" sz="1600" dirty="0">
                <a:solidFill>
                  <a:schemeClr val="dk1"/>
                </a:solidFill>
                <a:latin typeface="Montserrat"/>
                <a:sym typeface="Montserrat"/>
                <a:hlinkClick r:id="rId3"/>
              </a:rPr>
              <a:t>GHG Missions in one Portal</a:t>
            </a:r>
            <a:r>
              <a:rPr lang="en-US" sz="1600" dirty="0">
                <a:solidFill>
                  <a:schemeClr val="dk1"/>
                </a:solidFill>
                <a:latin typeface="Montserrat"/>
                <a:sym typeface="Montserrat"/>
              </a:rPr>
              <a:t> at </a:t>
            </a:r>
            <a:r>
              <a:rPr lang="en-NL" sz="2000" dirty="0">
                <a:hlinkClick r:id="rId4"/>
              </a:rPr>
              <a:t>ceos.org</a:t>
            </a:r>
            <a:r>
              <a:rPr lang="en-NL" sz="2000">
                <a:hlinkClick r:id="rId4"/>
              </a:rPr>
              <a:t>/ghg</a:t>
            </a:r>
            <a:endParaRPr lang="en-NL" sz="1600" dirty="0"/>
          </a:p>
        </p:txBody>
      </p:sp>
      <p:pic>
        <p:nvPicPr>
          <p:cNvPr id="2" name="Picture 1">
            <a:extLst>
              <a:ext uri="{FF2B5EF4-FFF2-40B4-BE49-F238E27FC236}">
                <a16:creationId xmlns:a16="http://schemas.microsoft.com/office/drawing/2014/main" id="{97F5C011-DECA-BD9D-AA61-4076A28DEC7E}"/>
              </a:ext>
            </a:extLst>
          </p:cNvPr>
          <p:cNvPicPr>
            <a:picLocks noChangeAspect="1"/>
          </p:cNvPicPr>
          <p:nvPr/>
        </p:nvPicPr>
        <p:blipFill>
          <a:blip r:embed="rId5"/>
          <a:stretch>
            <a:fillRect/>
          </a:stretch>
        </p:blipFill>
        <p:spPr>
          <a:xfrm>
            <a:off x="462454" y="1882745"/>
            <a:ext cx="6090745" cy="4568059"/>
          </a:xfrm>
          <a:prstGeom prst="rect">
            <a:avLst/>
          </a:prstGeom>
        </p:spPr>
      </p:pic>
      <p:sp>
        <p:nvSpPr>
          <p:cNvPr id="4" name="TextBox 3">
            <a:extLst>
              <a:ext uri="{FF2B5EF4-FFF2-40B4-BE49-F238E27FC236}">
                <a16:creationId xmlns:a16="http://schemas.microsoft.com/office/drawing/2014/main" id="{5FE92B75-C0C5-96CE-E967-57F72628B9D4}"/>
              </a:ext>
            </a:extLst>
          </p:cNvPr>
          <p:cNvSpPr txBox="1"/>
          <p:nvPr/>
        </p:nvSpPr>
        <p:spPr>
          <a:xfrm>
            <a:off x="6637283" y="2584057"/>
            <a:ext cx="6211614" cy="461665"/>
          </a:xfrm>
          <a:prstGeom prst="rect">
            <a:avLst/>
          </a:prstGeom>
          <a:noFill/>
        </p:spPr>
        <p:txBody>
          <a:bodyPr wrap="square">
            <a:spAutoFit/>
          </a:bodyPr>
          <a:lstStyle/>
          <a:p>
            <a:r>
              <a:rPr lang="en-US" sz="2400" dirty="0"/>
              <a:t>https://</a:t>
            </a:r>
            <a:r>
              <a:rPr lang="en-US" sz="2400" dirty="0" err="1"/>
              <a:t>database.eohandbook.com</a:t>
            </a:r>
            <a:r>
              <a:rPr lang="en-US" sz="2400" dirty="0"/>
              <a:t>/</a:t>
            </a:r>
            <a:r>
              <a:rPr lang="en-US" sz="2400" dirty="0" err="1"/>
              <a:t>ghg</a:t>
            </a:r>
            <a:r>
              <a:rPr lang="en-US" sz="2400" dirty="0"/>
              <a:t>/</a:t>
            </a:r>
          </a:p>
        </p:txBody>
      </p:sp>
    </p:spTree>
    <p:extLst>
      <p:ext uri="{BB962C8B-B14F-4D97-AF65-F5344CB8AC3E}">
        <p14:creationId xmlns:p14="http://schemas.microsoft.com/office/powerpoint/2010/main" val="3337522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9"/>
          <p:cNvSpPr txBox="1"/>
          <p:nvPr/>
        </p:nvSpPr>
        <p:spPr>
          <a:xfrm>
            <a:off x="0" y="4531970"/>
            <a:ext cx="12192000" cy="205436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700"/>
              <a:buFont typeface="Wingdings" pitchFamily="2" charset="2"/>
              <a:buChar char="v"/>
            </a:pPr>
            <a:r>
              <a:rPr lang="en-US" sz="1700" b="1" i="1" dirty="0">
                <a:solidFill>
                  <a:schemeClr val="accent2"/>
                </a:solidFill>
                <a:latin typeface="Montserrat"/>
                <a:ea typeface="Montserrat"/>
                <a:cs typeface="Montserrat"/>
                <a:sym typeface="Montserrat"/>
              </a:rPr>
              <a:t>What is the distribution and sector of each countries anthropogenic emission? </a:t>
            </a:r>
          </a:p>
          <a:p>
            <a:pPr marL="285750" marR="0" lvl="0" indent="-285750" algn="l" rtl="0">
              <a:lnSpc>
                <a:spcPct val="150000"/>
              </a:lnSpc>
              <a:spcBef>
                <a:spcPts val="0"/>
              </a:spcBef>
              <a:spcAft>
                <a:spcPts val="0"/>
              </a:spcAft>
              <a:buClr>
                <a:schemeClr val="dk1"/>
              </a:buClr>
              <a:buSzPts val="1700"/>
              <a:buFont typeface="Wingdings" pitchFamily="2" charset="2"/>
              <a:buChar char="v"/>
            </a:pPr>
            <a:r>
              <a:rPr lang="en-US" sz="1700" b="1" i="1" dirty="0">
                <a:solidFill>
                  <a:schemeClr val="accent2"/>
                </a:solidFill>
                <a:latin typeface="Montserrat"/>
                <a:ea typeface="Montserrat"/>
                <a:cs typeface="Montserrat"/>
                <a:sym typeface="Montserrat"/>
              </a:rPr>
              <a:t>Do stated emissions reductions affect the global CO</a:t>
            </a:r>
            <a:r>
              <a:rPr lang="en-US" sz="1700" b="1" i="1" baseline="-25000" dirty="0">
                <a:solidFill>
                  <a:schemeClr val="accent2"/>
                </a:solidFill>
                <a:latin typeface="Montserrat"/>
                <a:ea typeface="Montserrat"/>
                <a:cs typeface="Montserrat"/>
                <a:sym typeface="Montserrat"/>
              </a:rPr>
              <a:t>2</a:t>
            </a:r>
            <a:r>
              <a:rPr lang="en-US" sz="1700" b="1" i="1" dirty="0">
                <a:solidFill>
                  <a:schemeClr val="accent2"/>
                </a:solidFill>
                <a:latin typeface="Montserrat"/>
                <a:ea typeface="Montserrat"/>
                <a:cs typeface="Montserrat"/>
                <a:sym typeface="Montserrat"/>
              </a:rPr>
              <a:t> or CH</a:t>
            </a:r>
            <a:r>
              <a:rPr lang="en-US" sz="1700" b="1" i="1" baseline="-25000" dirty="0">
                <a:solidFill>
                  <a:schemeClr val="accent2"/>
                </a:solidFill>
                <a:latin typeface="Montserrat"/>
                <a:ea typeface="Montserrat"/>
                <a:cs typeface="Montserrat"/>
                <a:sym typeface="Montserrat"/>
              </a:rPr>
              <a:t>4</a:t>
            </a:r>
            <a:r>
              <a:rPr lang="en-US" sz="1700" b="1" i="1" dirty="0">
                <a:solidFill>
                  <a:schemeClr val="accent2"/>
                </a:solidFill>
                <a:latin typeface="Montserrat"/>
                <a:ea typeface="Montserrat"/>
                <a:cs typeface="Montserrat"/>
                <a:sym typeface="Montserrat"/>
              </a:rPr>
              <a:t> growth rate? If emissions reductions do not match expected growth rate change then why and where?  </a:t>
            </a:r>
          </a:p>
          <a:p>
            <a:pPr marL="285750" marR="0" lvl="0" indent="-285750" algn="l" rtl="0">
              <a:lnSpc>
                <a:spcPct val="150000"/>
              </a:lnSpc>
              <a:spcBef>
                <a:spcPts val="0"/>
              </a:spcBef>
              <a:spcAft>
                <a:spcPts val="0"/>
              </a:spcAft>
              <a:buClr>
                <a:schemeClr val="dk1"/>
              </a:buClr>
              <a:buSzPts val="1700"/>
              <a:buFont typeface="Wingdings" pitchFamily="2" charset="2"/>
              <a:buChar char="v"/>
            </a:pPr>
            <a:r>
              <a:rPr lang="en-US" sz="1700" b="1" i="1" dirty="0">
                <a:solidFill>
                  <a:schemeClr val="accent2"/>
                </a:solidFill>
                <a:latin typeface="Montserrat"/>
                <a:ea typeface="Montserrat"/>
                <a:cs typeface="Montserrat"/>
                <a:sym typeface="Montserrat"/>
              </a:rPr>
              <a:t>How do natural processes as well as extreme events such as droughts, heat waves, and flooding affect atmospheric CO2, CH4, and their growth rates?</a:t>
            </a:r>
          </a:p>
        </p:txBody>
      </p:sp>
      <p:sp>
        <p:nvSpPr>
          <p:cNvPr id="2" name="TextBox 1">
            <a:extLst>
              <a:ext uri="{FF2B5EF4-FFF2-40B4-BE49-F238E27FC236}">
                <a16:creationId xmlns:a16="http://schemas.microsoft.com/office/drawing/2014/main" id="{DFC00781-A450-D849-2626-161178BFA4FD}"/>
              </a:ext>
            </a:extLst>
          </p:cNvPr>
          <p:cNvSpPr txBox="1"/>
          <p:nvPr/>
        </p:nvSpPr>
        <p:spPr>
          <a:xfrm>
            <a:off x="0" y="234728"/>
            <a:ext cx="7569701" cy="492443"/>
          </a:xfrm>
          <a:prstGeom prst="rect">
            <a:avLst/>
          </a:prstGeom>
          <a:noFill/>
        </p:spPr>
        <p:txBody>
          <a:bodyPr wrap="none" rtlCol="0">
            <a:spAutoFit/>
          </a:bodyPr>
          <a:lstStyle/>
          <a:p>
            <a:r>
              <a:rPr lang="en-US" sz="2600" dirty="0">
                <a:solidFill>
                  <a:schemeClr val="bg1"/>
                </a:solidFill>
              </a:rPr>
              <a:t>Regional to global emissions from global mappers</a:t>
            </a:r>
          </a:p>
        </p:txBody>
      </p:sp>
      <p:pic>
        <p:nvPicPr>
          <p:cNvPr id="3" name="Google Shape;82;p9">
            <a:extLst>
              <a:ext uri="{FF2B5EF4-FFF2-40B4-BE49-F238E27FC236}">
                <a16:creationId xmlns:a16="http://schemas.microsoft.com/office/drawing/2014/main" id="{68D2DBE9-1A8A-6E1A-C8D1-9F26ACA167FF}"/>
              </a:ext>
            </a:extLst>
          </p:cNvPr>
          <p:cNvPicPr preferRelativeResize="0"/>
          <p:nvPr/>
        </p:nvPicPr>
        <p:blipFill rotWithShape="1">
          <a:blip r:embed="rId3">
            <a:alphaModFix/>
          </a:blip>
          <a:srcRect l="5166" t="25104" r="2146" b="17685"/>
          <a:stretch/>
        </p:blipFill>
        <p:spPr>
          <a:xfrm>
            <a:off x="0" y="1065639"/>
            <a:ext cx="8407959" cy="34445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9"/>
          <p:cNvSpPr txBox="1"/>
          <p:nvPr/>
        </p:nvSpPr>
        <p:spPr>
          <a:xfrm>
            <a:off x="0" y="4531970"/>
            <a:ext cx="12192000" cy="2054368"/>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1700"/>
            </a:pPr>
            <a:r>
              <a:rPr lang="en-US" sz="1700" b="1" i="1" dirty="0">
                <a:solidFill>
                  <a:schemeClr val="accent3"/>
                </a:solidFill>
                <a:latin typeface="Montserrat"/>
                <a:ea typeface="Montserrat"/>
                <a:cs typeface="Montserrat"/>
                <a:sym typeface="Montserrat"/>
              </a:rPr>
              <a:t>Operations</a:t>
            </a:r>
            <a:r>
              <a:rPr lang="en-US" sz="1700" b="1" i="1" dirty="0">
                <a:solidFill>
                  <a:schemeClr val="accent2"/>
                </a:solidFill>
                <a:latin typeface="Montserrat"/>
                <a:ea typeface="Montserrat"/>
                <a:cs typeface="Montserrat"/>
                <a:sym typeface="Montserrat"/>
              </a:rPr>
              <a:t>: Where are the leaks and can we fix them?(increased methane production, reduces pollution)</a:t>
            </a:r>
          </a:p>
          <a:p>
            <a:pPr>
              <a:lnSpc>
                <a:spcPct val="150000"/>
              </a:lnSpc>
              <a:buClr>
                <a:schemeClr val="dk1"/>
              </a:buClr>
              <a:buSzPts val="1700"/>
            </a:pPr>
            <a:r>
              <a:rPr lang="en-US" sz="1700" b="1" i="1" dirty="0">
                <a:solidFill>
                  <a:schemeClr val="accent3"/>
                </a:solidFill>
                <a:latin typeface="Montserrat"/>
                <a:ea typeface="Montserrat"/>
                <a:cs typeface="Montserrat"/>
                <a:sym typeface="Montserrat"/>
              </a:rPr>
              <a:t>Science</a:t>
            </a:r>
            <a:r>
              <a:rPr lang="en-US" sz="1700" b="1" i="1" dirty="0">
                <a:solidFill>
                  <a:schemeClr val="accent2"/>
                </a:solidFill>
                <a:latin typeface="Montserrat"/>
                <a:ea typeface="Montserrat"/>
                <a:cs typeface="Montserrat"/>
                <a:sym typeface="Montserrat"/>
              </a:rPr>
              <a:t>: What is the role of high emitters (~&gt;100 kg/</a:t>
            </a:r>
            <a:r>
              <a:rPr lang="en-US" sz="1700" b="1" i="1" dirty="0" err="1">
                <a:solidFill>
                  <a:schemeClr val="accent2"/>
                </a:solidFill>
                <a:latin typeface="Montserrat"/>
                <a:ea typeface="Montserrat"/>
                <a:cs typeface="Montserrat"/>
                <a:sym typeface="Montserrat"/>
              </a:rPr>
              <a:t>hr</a:t>
            </a:r>
            <a:r>
              <a:rPr lang="en-US" sz="1700" b="1" i="1" dirty="0">
                <a:solidFill>
                  <a:schemeClr val="accent2"/>
                </a:solidFill>
                <a:latin typeface="Montserrat"/>
                <a:ea typeface="Montserrat"/>
                <a:cs typeface="Montserrat"/>
                <a:sym typeface="Montserrat"/>
              </a:rPr>
              <a:t> for methane) on the CH</a:t>
            </a:r>
            <a:r>
              <a:rPr lang="en-US" sz="1700" b="1" i="1" baseline="-25000" dirty="0">
                <a:solidFill>
                  <a:schemeClr val="accent2"/>
                </a:solidFill>
                <a:latin typeface="Montserrat"/>
                <a:ea typeface="Montserrat"/>
                <a:cs typeface="Montserrat"/>
                <a:sym typeface="Montserrat"/>
              </a:rPr>
              <a:t>4</a:t>
            </a:r>
            <a:r>
              <a:rPr lang="en-US" sz="1700" b="1" i="1" dirty="0">
                <a:solidFill>
                  <a:schemeClr val="accent2"/>
                </a:solidFill>
                <a:latin typeface="Montserrat"/>
                <a:ea typeface="Montserrat"/>
                <a:cs typeface="Montserrat"/>
                <a:sym typeface="Montserrat"/>
              </a:rPr>
              <a:t> and CO</a:t>
            </a:r>
            <a:r>
              <a:rPr lang="en-US" sz="1700" b="1" i="1" baseline="-25000" dirty="0">
                <a:solidFill>
                  <a:schemeClr val="accent2"/>
                </a:solidFill>
                <a:latin typeface="Montserrat"/>
                <a:ea typeface="Montserrat"/>
                <a:cs typeface="Montserrat"/>
                <a:sym typeface="Montserrat"/>
              </a:rPr>
              <a:t>2</a:t>
            </a:r>
            <a:r>
              <a:rPr lang="en-US" sz="1700" b="1" i="1" dirty="0">
                <a:solidFill>
                  <a:schemeClr val="accent2"/>
                </a:solidFill>
                <a:latin typeface="Montserrat"/>
                <a:ea typeface="Montserrat"/>
                <a:cs typeface="Montserrat"/>
                <a:sym typeface="Montserrat"/>
              </a:rPr>
              <a:t> budgets ?</a:t>
            </a:r>
          </a:p>
          <a:p>
            <a:pPr marR="0" lvl="0" algn="l" rtl="0">
              <a:lnSpc>
                <a:spcPct val="150000"/>
              </a:lnSpc>
              <a:spcBef>
                <a:spcPts val="0"/>
              </a:spcBef>
              <a:spcAft>
                <a:spcPts val="0"/>
              </a:spcAft>
              <a:buClr>
                <a:schemeClr val="dk1"/>
              </a:buClr>
              <a:buSzPts val="1700"/>
            </a:pPr>
            <a:r>
              <a:rPr lang="en-US" sz="1700" b="1" i="1" dirty="0">
                <a:solidFill>
                  <a:schemeClr val="accent3"/>
                </a:solidFill>
                <a:latin typeface="Montserrat"/>
                <a:ea typeface="Montserrat"/>
                <a:cs typeface="Montserrat"/>
                <a:sym typeface="Montserrat"/>
              </a:rPr>
              <a:t>Policy</a:t>
            </a:r>
            <a:r>
              <a:rPr lang="en-US" sz="1700" b="1" i="1" dirty="0">
                <a:solidFill>
                  <a:schemeClr val="accent2"/>
                </a:solidFill>
                <a:latin typeface="Montserrat"/>
                <a:ea typeface="Montserrat"/>
                <a:cs typeface="Montserrat"/>
                <a:sym typeface="Montserrat"/>
              </a:rPr>
              <a:t>: Prioritize which emissions to remediate for climate action</a:t>
            </a:r>
          </a:p>
          <a:p>
            <a:pPr marR="0" lvl="0" algn="l" rtl="0">
              <a:lnSpc>
                <a:spcPct val="150000"/>
              </a:lnSpc>
              <a:spcBef>
                <a:spcPts val="0"/>
              </a:spcBef>
              <a:spcAft>
                <a:spcPts val="0"/>
              </a:spcAft>
              <a:buClr>
                <a:schemeClr val="dk1"/>
              </a:buClr>
              <a:buSzPts val="1700"/>
            </a:pPr>
            <a:r>
              <a:rPr lang="en-US" sz="1700" b="1" i="1" dirty="0">
                <a:solidFill>
                  <a:schemeClr val="accent3"/>
                </a:solidFill>
                <a:latin typeface="Montserrat"/>
                <a:ea typeface="Montserrat"/>
                <a:cs typeface="Montserrat"/>
                <a:sym typeface="Montserrat"/>
              </a:rPr>
              <a:t>Finance</a:t>
            </a:r>
            <a:r>
              <a:rPr lang="en-US" sz="1700" b="1" i="1" dirty="0">
                <a:solidFill>
                  <a:schemeClr val="accent2"/>
                </a:solidFill>
                <a:latin typeface="Montserrat"/>
                <a:ea typeface="Montserrat"/>
                <a:cs typeface="Montserrat"/>
                <a:sym typeface="Montserrat"/>
              </a:rPr>
              <a:t>: Evaluate a companies stated carbon footprint and its remediation approach (empirical data needed for carbon markets)</a:t>
            </a:r>
          </a:p>
        </p:txBody>
      </p:sp>
      <p:sp>
        <p:nvSpPr>
          <p:cNvPr id="2" name="TextBox 1">
            <a:extLst>
              <a:ext uri="{FF2B5EF4-FFF2-40B4-BE49-F238E27FC236}">
                <a16:creationId xmlns:a16="http://schemas.microsoft.com/office/drawing/2014/main" id="{DFC00781-A450-D849-2626-161178BFA4FD}"/>
              </a:ext>
            </a:extLst>
          </p:cNvPr>
          <p:cNvSpPr txBox="1"/>
          <p:nvPr/>
        </p:nvSpPr>
        <p:spPr>
          <a:xfrm>
            <a:off x="0" y="234728"/>
            <a:ext cx="7043916" cy="492443"/>
          </a:xfrm>
          <a:prstGeom prst="rect">
            <a:avLst/>
          </a:prstGeom>
          <a:noFill/>
        </p:spPr>
        <p:txBody>
          <a:bodyPr wrap="none" rtlCol="0">
            <a:spAutoFit/>
          </a:bodyPr>
          <a:lstStyle/>
          <a:p>
            <a:r>
              <a:rPr lang="en-US" sz="2600" dirty="0">
                <a:solidFill>
                  <a:schemeClr val="bg1"/>
                </a:solidFill>
              </a:rPr>
              <a:t>Facility scale emissions from “plume mappers”</a:t>
            </a:r>
          </a:p>
        </p:txBody>
      </p:sp>
      <p:pic>
        <p:nvPicPr>
          <p:cNvPr id="4" name="Google Shape;83;p9">
            <a:extLst>
              <a:ext uri="{FF2B5EF4-FFF2-40B4-BE49-F238E27FC236}">
                <a16:creationId xmlns:a16="http://schemas.microsoft.com/office/drawing/2014/main" id="{A398FB64-5B36-AD68-DC00-930DD2C16FB6}"/>
              </a:ext>
            </a:extLst>
          </p:cNvPr>
          <p:cNvPicPr preferRelativeResize="0"/>
          <p:nvPr/>
        </p:nvPicPr>
        <p:blipFill rotWithShape="1">
          <a:blip r:embed="rId3">
            <a:alphaModFix/>
          </a:blip>
          <a:srcRect l="75" t="20832" r="4199" b="11394"/>
          <a:stretch/>
        </p:blipFill>
        <p:spPr>
          <a:xfrm>
            <a:off x="0" y="1101578"/>
            <a:ext cx="7043351" cy="3430392"/>
          </a:xfrm>
          <a:prstGeom prst="rect">
            <a:avLst/>
          </a:prstGeom>
          <a:noFill/>
          <a:ln>
            <a:noFill/>
          </a:ln>
        </p:spPr>
      </p:pic>
      <p:sp>
        <p:nvSpPr>
          <p:cNvPr id="6" name="TextBox 5">
            <a:extLst>
              <a:ext uri="{FF2B5EF4-FFF2-40B4-BE49-F238E27FC236}">
                <a16:creationId xmlns:a16="http://schemas.microsoft.com/office/drawing/2014/main" id="{03F3E43E-5F4D-D06D-7ED3-204498CEE8F5}"/>
              </a:ext>
            </a:extLst>
          </p:cNvPr>
          <p:cNvSpPr txBox="1"/>
          <p:nvPr/>
        </p:nvSpPr>
        <p:spPr>
          <a:xfrm>
            <a:off x="7043351" y="1123385"/>
            <a:ext cx="5148649" cy="2708434"/>
          </a:xfrm>
          <a:prstGeom prst="rect">
            <a:avLst/>
          </a:prstGeom>
          <a:noFill/>
        </p:spPr>
        <p:txBody>
          <a:bodyPr wrap="square" rtlCol="0">
            <a:spAutoFit/>
          </a:bodyPr>
          <a:lstStyle/>
          <a:p>
            <a:r>
              <a:rPr lang="en-US" sz="1700" dirty="0"/>
              <a:t>10 of these 15 missions are from New Space!</a:t>
            </a:r>
          </a:p>
          <a:p>
            <a:endParaRPr lang="en-US" sz="1700" dirty="0"/>
          </a:p>
          <a:p>
            <a:r>
              <a:rPr lang="en-US" sz="1700" dirty="0"/>
              <a:t>Intellectual Property concerns play a role in transparency of data provenance and processing </a:t>
            </a:r>
          </a:p>
          <a:p>
            <a:endParaRPr lang="en-US" sz="1700" b="1" i="1" dirty="0"/>
          </a:p>
          <a:p>
            <a:r>
              <a:rPr lang="en-US" sz="1700" i="1" dirty="0"/>
              <a:t>Pre-2024 constellation has measured </a:t>
            </a:r>
            <a:r>
              <a:rPr lang="en-US" sz="1700" b="1" i="1" dirty="0">
                <a:solidFill>
                  <a:schemeClr val="accent3"/>
                </a:solidFill>
              </a:rPr>
              <a:t>~15</a:t>
            </a:r>
            <a:r>
              <a:rPr lang="en-US" sz="1700" b="1" i="1" dirty="0"/>
              <a:t> </a:t>
            </a:r>
            <a:r>
              <a:rPr lang="en-US" sz="1700" b="1" i="1" dirty="0" err="1">
                <a:solidFill>
                  <a:schemeClr val="accent3"/>
                </a:solidFill>
              </a:rPr>
              <a:t>Tg</a:t>
            </a:r>
            <a:r>
              <a:rPr lang="en-US" sz="1700" b="1" i="1" dirty="0">
                <a:solidFill>
                  <a:schemeClr val="accent3"/>
                </a:solidFill>
              </a:rPr>
              <a:t>/</a:t>
            </a:r>
            <a:r>
              <a:rPr lang="en-US" sz="1700" b="1" i="1" dirty="0" err="1">
                <a:solidFill>
                  <a:schemeClr val="accent3"/>
                </a:solidFill>
              </a:rPr>
              <a:t>yr</a:t>
            </a:r>
            <a:r>
              <a:rPr lang="en-US" sz="1700" i="1" dirty="0">
                <a:solidFill>
                  <a:schemeClr val="accent3"/>
                </a:solidFill>
              </a:rPr>
              <a:t> </a:t>
            </a:r>
            <a:r>
              <a:rPr lang="en-US" sz="1700" i="1" dirty="0"/>
              <a:t>of methane relative to </a:t>
            </a:r>
            <a:r>
              <a:rPr lang="en-US" sz="1700" b="1" i="1" dirty="0">
                <a:solidFill>
                  <a:schemeClr val="accent3"/>
                </a:solidFill>
              </a:rPr>
              <a:t>~120 </a:t>
            </a:r>
            <a:r>
              <a:rPr lang="en-US" sz="1700" b="1" i="1" dirty="0" err="1">
                <a:solidFill>
                  <a:schemeClr val="accent3"/>
                </a:solidFill>
              </a:rPr>
              <a:t>Tg</a:t>
            </a:r>
            <a:r>
              <a:rPr lang="en-US" sz="1700" b="1" i="1" dirty="0">
                <a:solidFill>
                  <a:schemeClr val="accent3"/>
                </a:solidFill>
              </a:rPr>
              <a:t>/</a:t>
            </a:r>
            <a:r>
              <a:rPr lang="en-US" sz="1700" b="1" i="1" dirty="0" err="1">
                <a:solidFill>
                  <a:schemeClr val="accent3"/>
                </a:solidFill>
              </a:rPr>
              <a:t>yr</a:t>
            </a:r>
            <a:r>
              <a:rPr lang="en-US" sz="1700" b="1" i="1" dirty="0"/>
              <a:t> </a:t>
            </a:r>
            <a:r>
              <a:rPr lang="en-US" sz="1700" i="1" dirty="0"/>
              <a:t>fossil and waste budget --&gt; Unclear  how additional measurements increase sampling of methane emissions</a:t>
            </a:r>
          </a:p>
          <a:p>
            <a:endParaRPr lang="en-US" sz="1700" i="1" dirty="0"/>
          </a:p>
        </p:txBody>
      </p:sp>
    </p:spTree>
    <p:extLst>
      <p:ext uri="{BB962C8B-B14F-4D97-AF65-F5344CB8AC3E}">
        <p14:creationId xmlns:p14="http://schemas.microsoft.com/office/powerpoint/2010/main" val="287552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9"/>
          <p:cNvSpPr txBox="1"/>
          <p:nvPr/>
        </p:nvSpPr>
        <p:spPr>
          <a:xfrm>
            <a:off x="107770" y="72715"/>
            <a:ext cx="8668512" cy="769441"/>
          </a:xfrm>
          <a:prstGeom prst="rect">
            <a:avLst/>
          </a:prstGeom>
          <a:noFill/>
          <a:ln>
            <a:noFill/>
          </a:ln>
        </p:spPr>
        <p:txBody>
          <a:bodyPr spcFirstLastPara="1" wrap="square" lIns="91425" tIns="45700" rIns="91425" bIns="45700" anchor="t" anchorCtr="0">
            <a:spAutoFit/>
          </a:bodyPr>
          <a:lstStyle/>
          <a:p>
            <a:r>
              <a:rPr lang="en-GB" sz="4400" dirty="0">
                <a:solidFill>
                  <a:schemeClr val="lt1"/>
                </a:solidFill>
                <a:latin typeface="Montserrat"/>
                <a:ea typeface="Montserrat"/>
                <a:cs typeface="Montserrat"/>
                <a:sym typeface="Montserrat"/>
              </a:rPr>
              <a:t>Sensor Tracking</a:t>
            </a:r>
            <a:endParaRPr dirty="0">
              <a:latin typeface="Montserrat"/>
              <a:ea typeface="Montserrat"/>
              <a:cs typeface="Montserrat"/>
              <a:sym typeface="Montserrat"/>
            </a:endParaRPr>
          </a:p>
        </p:txBody>
      </p:sp>
      <p:graphicFrame>
        <p:nvGraphicFramePr>
          <p:cNvPr id="2" name="Table 1">
            <a:extLst>
              <a:ext uri="{FF2B5EF4-FFF2-40B4-BE49-F238E27FC236}">
                <a16:creationId xmlns:a16="http://schemas.microsoft.com/office/drawing/2014/main" id="{F9CEFC3F-C0B5-0EE3-ED75-0AF983B991A6}"/>
              </a:ext>
            </a:extLst>
          </p:cNvPr>
          <p:cNvGraphicFramePr>
            <a:graphicFrameLocks noGrp="1"/>
          </p:cNvGraphicFramePr>
          <p:nvPr>
            <p:extLst>
              <p:ext uri="{D42A27DB-BD31-4B8C-83A1-F6EECF244321}">
                <p14:modId xmlns:p14="http://schemas.microsoft.com/office/powerpoint/2010/main" val="4155474365"/>
              </p:ext>
            </p:extLst>
          </p:nvPr>
        </p:nvGraphicFramePr>
        <p:xfrm>
          <a:off x="304798" y="1334815"/>
          <a:ext cx="11634953" cy="1093076"/>
        </p:xfrm>
        <a:graphic>
          <a:graphicData uri="http://schemas.openxmlformats.org/drawingml/2006/table">
            <a:tbl>
              <a:tblPr/>
              <a:tblGrid>
                <a:gridCol w="4028567">
                  <a:extLst>
                    <a:ext uri="{9D8B030D-6E8A-4147-A177-3AD203B41FA5}">
                      <a16:colId xmlns:a16="http://schemas.microsoft.com/office/drawing/2014/main" val="2714548443"/>
                    </a:ext>
                  </a:extLst>
                </a:gridCol>
                <a:gridCol w="939060">
                  <a:extLst>
                    <a:ext uri="{9D8B030D-6E8A-4147-A177-3AD203B41FA5}">
                      <a16:colId xmlns:a16="http://schemas.microsoft.com/office/drawing/2014/main" val="370825747"/>
                    </a:ext>
                  </a:extLst>
                </a:gridCol>
                <a:gridCol w="939060">
                  <a:extLst>
                    <a:ext uri="{9D8B030D-6E8A-4147-A177-3AD203B41FA5}">
                      <a16:colId xmlns:a16="http://schemas.microsoft.com/office/drawing/2014/main" val="2637765502"/>
                    </a:ext>
                  </a:extLst>
                </a:gridCol>
                <a:gridCol w="939060">
                  <a:extLst>
                    <a:ext uri="{9D8B030D-6E8A-4147-A177-3AD203B41FA5}">
                      <a16:colId xmlns:a16="http://schemas.microsoft.com/office/drawing/2014/main" val="3336081988"/>
                    </a:ext>
                  </a:extLst>
                </a:gridCol>
                <a:gridCol w="939060">
                  <a:extLst>
                    <a:ext uri="{9D8B030D-6E8A-4147-A177-3AD203B41FA5}">
                      <a16:colId xmlns:a16="http://schemas.microsoft.com/office/drawing/2014/main" val="135250466"/>
                    </a:ext>
                  </a:extLst>
                </a:gridCol>
                <a:gridCol w="939060">
                  <a:extLst>
                    <a:ext uri="{9D8B030D-6E8A-4147-A177-3AD203B41FA5}">
                      <a16:colId xmlns:a16="http://schemas.microsoft.com/office/drawing/2014/main" val="2966733568"/>
                    </a:ext>
                  </a:extLst>
                </a:gridCol>
                <a:gridCol w="2911086">
                  <a:extLst>
                    <a:ext uri="{9D8B030D-6E8A-4147-A177-3AD203B41FA5}">
                      <a16:colId xmlns:a16="http://schemas.microsoft.com/office/drawing/2014/main" val="2419147236"/>
                    </a:ext>
                  </a:extLst>
                </a:gridCol>
              </a:tblGrid>
              <a:tr h="1093076">
                <a:tc>
                  <a:txBody>
                    <a:bodyPr/>
                    <a:lstStyle/>
                    <a:p>
                      <a:pPr rtl="0" fontAlgn="t"/>
                      <a:r>
                        <a:rPr lang="en-US" sz="1200">
                          <a:effectLst/>
                        </a:rPr>
                        <a:t>Work closely with GCOS to and other partner organizations and stakeholders to refine the requirements for space-based greenhouse gas measurements(Rec#7) </a:t>
                      </a:r>
                    </a:p>
                  </a:txBody>
                  <a:tcPr marL="25462" marR="25462"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AC-VC</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2. ON GOING</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ANNUALLY</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dirty="0">
                          <a:effectLst/>
                        </a:rPr>
                        <a:t>Addressed through yearly AC-VC meetings</a:t>
                      </a:r>
                    </a:p>
                  </a:txBody>
                  <a:tcPr marL="25462" marR="25462" marT="0" marB="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0424483"/>
                  </a:ext>
                </a:extLst>
              </a:tr>
            </a:tbl>
          </a:graphicData>
        </a:graphic>
      </p:graphicFrame>
      <p:graphicFrame>
        <p:nvGraphicFramePr>
          <p:cNvPr id="3" name="Table 2">
            <a:extLst>
              <a:ext uri="{FF2B5EF4-FFF2-40B4-BE49-F238E27FC236}">
                <a16:creationId xmlns:a16="http://schemas.microsoft.com/office/drawing/2014/main" id="{82AF8990-B05D-38D4-4A2E-49A300266E4F}"/>
              </a:ext>
            </a:extLst>
          </p:cNvPr>
          <p:cNvGraphicFramePr>
            <a:graphicFrameLocks noGrp="1"/>
          </p:cNvGraphicFramePr>
          <p:nvPr>
            <p:extLst>
              <p:ext uri="{D42A27DB-BD31-4B8C-83A1-F6EECF244321}">
                <p14:modId xmlns:p14="http://schemas.microsoft.com/office/powerpoint/2010/main" val="174119338"/>
              </p:ext>
            </p:extLst>
          </p:nvPr>
        </p:nvGraphicFramePr>
        <p:xfrm>
          <a:off x="304796" y="2427891"/>
          <a:ext cx="11634952" cy="2312276"/>
        </p:xfrm>
        <a:graphic>
          <a:graphicData uri="http://schemas.openxmlformats.org/drawingml/2006/table">
            <a:tbl>
              <a:tblPr/>
              <a:tblGrid>
                <a:gridCol w="4028566">
                  <a:extLst>
                    <a:ext uri="{9D8B030D-6E8A-4147-A177-3AD203B41FA5}">
                      <a16:colId xmlns:a16="http://schemas.microsoft.com/office/drawing/2014/main" val="3674561904"/>
                    </a:ext>
                  </a:extLst>
                </a:gridCol>
                <a:gridCol w="939060">
                  <a:extLst>
                    <a:ext uri="{9D8B030D-6E8A-4147-A177-3AD203B41FA5}">
                      <a16:colId xmlns:a16="http://schemas.microsoft.com/office/drawing/2014/main" val="4025052853"/>
                    </a:ext>
                  </a:extLst>
                </a:gridCol>
                <a:gridCol w="939060">
                  <a:extLst>
                    <a:ext uri="{9D8B030D-6E8A-4147-A177-3AD203B41FA5}">
                      <a16:colId xmlns:a16="http://schemas.microsoft.com/office/drawing/2014/main" val="3439363605"/>
                    </a:ext>
                  </a:extLst>
                </a:gridCol>
                <a:gridCol w="939060">
                  <a:extLst>
                    <a:ext uri="{9D8B030D-6E8A-4147-A177-3AD203B41FA5}">
                      <a16:colId xmlns:a16="http://schemas.microsoft.com/office/drawing/2014/main" val="225800997"/>
                    </a:ext>
                  </a:extLst>
                </a:gridCol>
                <a:gridCol w="939060">
                  <a:extLst>
                    <a:ext uri="{9D8B030D-6E8A-4147-A177-3AD203B41FA5}">
                      <a16:colId xmlns:a16="http://schemas.microsoft.com/office/drawing/2014/main" val="2607571351"/>
                    </a:ext>
                  </a:extLst>
                </a:gridCol>
                <a:gridCol w="939060">
                  <a:extLst>
                    <a:ext uri="{9D8B030D-6E8A-4147-A177-3AD203B41FA5}">
                      <a16:colId xmlns:a16="http://schemas.microsoft.com/office/drawing/2014/main" val="1139303392"/>
                    </a:ext>
                  </a:extLst>
                </a:gridCol>
                <a:gridCol w="2911086">
                  <a:extLst>
                    <a:ext uri="{9D8B030D-6E8A-4147-A177-3AD203B41FA5}">
                      <a16:colId xmlns:a16="http://schemas.microsoft.com/office/drawing/2014/main" val="3287637776"/>
                    </a:ext>
                  </a:extLst>
                </a:gridCol>
              </a:tblGrid>
              <a:tr h="2312276">
                <a:tc>
                  <a:txBody>
                    <a:bodyPr/>
                    <a:lstStyle/>
                    <a:p>
                      <a:pPr rtl="0" fontAlgn="t"/>
                      <a:r>
                        <a:rPr lang="en-US" sz="1000" b="0" i="0" dirty="0">
                          <a:solidFill>
                            <a:srgbClr val="000000"/>
                          </a:solidFill>
                          <a:effectLst/>
                          <a:latin typeface="Calibri" panose="020F0502020204030204" pitchFamily="34" charset="0"/>
                        </a:rPr>
                        <a:t>Coordinate discussion on </a:t>
                      </a:r>
                      <a:r>
                        <a:rPr lang="en-US" sz="1000" b="1" i="0" dirty="0">
                          <a:solidFill>
                            <a:srgbClr val="000000"/>
                          </a:solidFill>
                          <a:effectLst/>
                          <a:latin typeface="Calibri" panose="020F0502020204030204" pitchFamily="34" charset="0"/>
                        </a:rPr>
                        <a:t>auxiliary observations enhancing data quality</a:t>
                      </a:r>
                      <a:r>
                        <a:rPr lang="en-US" sz="1000" i="0" dirty="0">
                          <a:solidFill>
                            <a:srgbClr val="000000"/>
                          </a:solidFill>
                          <a:effectLst/>
                          <a:latin typeface="Calibri" panose="020F0502020204030204" pitchFamily="34" charset="0"/>
                        </a:rPr>
                        <a:t> (e.g., aerosol properties for light path correction) - see extract from Rec#15: </a:t>
                      </a:r>
                      <a:r>
                        <a:rPr lang="en-US" sz="1000" i="1" dirty="0">
                          <a:solidFill>
                            <a:srgbClr val="000000"/>
                          </a:solidFill>
                          <a:effectLst/>
                          <a:latin typeface="Calibri" panose="020F0502020204030204" pitchFamily="34" charset="0"/>
                        </a:rPr>
                        <a:t>Ancillary measurements are needed both to improve the accuracy of the XCO2 and XCH4 retrievals (i.e. coincident observations of clouds and aerosols) and to facilitate their interpretation within the context of the anthropogenic and natural carbon cycle (i.e. SIF, NO2 and CO). Here, the proposed atmospheric CO2 and CH4 monitoring system could substantially benefit from the full scope of carbon cycle observations included in the CEOS Carbon Strategy. The CEOS partner agencies should therefore continue to support that strategy </a:t>
                      </a:r>
                      <a:endParaRPr lang="en-US" sz="1200" dirty="0">
                        <a:effectLst/>
                      </a:endParaRPr>
                    </a:p>
                  </a:txBody>
                  <a:tcPr marL="25462" marR="25462"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AC-VC</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3. MONITOR</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ANNUALLY</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dirty="0">
                          <a:effectLst/>
                        </a:rPr>
                        <a:t>(</a:t>
                      </a:r>
                      <a:r>
                        <a:rPr lang="en-US" sz="1200" dirty="0" err="1">
                          <a:effectLst/>
                        </a:rPr>
                        <a:t>jw</a:t>
                      </a:r>
                      <a:r>
                        <a:rPr lang="en-US" sz="1200" dirty="0">
                          <a:effectLst/>
                        </a:rPr>
                        <a:t>) will include discussion of this nature at next ACVC meeting and IWGGMS (</a:t>
                      </a:r>
                      <a:r>
                        <a:rPr lang="en-US" sz="1200" dirty="0" err="1">
                          <a:effectLst/>
                        </a:rPr>
                        <a:t>jw</a:t>
                      </a:r>
                      <a:r>
                        <a:rPr lang="en-US" sz="1200" dirty="0">
                          <a:effectLst/>
                        </a:rPr>
                        <a:t>) need to facilitate studies enabling joint use of trace gas measurements for 1) improving XCH4 / XCO2 accuracy and 2) CO2/CH4 emissions and attribution</a:t>
                      </a:r>
                    </a:p>
                  </a:txBody>
                  <a:tcPr marL="25462" marR="25462" marT="0" marB="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6137384"/>
                  </a:ext>
                </a:extLst>
              </a:tr>
            </a:tbl>
          </a:graphicData>
        </a:graphic>
      </p:graphicFrame>
      <p:sp>
        <p:nvSpPr>
          <p:cNvPr id="5" name="TextBox 4">
            <a:extLst>
              <a:ext uri="{FF2B5EF4-FFF2-40B4-BE49-F238E27FC236}">
                <a16:creationId xmlns:a16="http://schemas.microsoft.com/office/drawing/2014/main" id="{DE603852-5513-1A3E-BDF6-CACAAA9B1268}"/>
              </a:ext>
            </a:extLst>
          </p:cNvPr>
          <p:cNvSpPr txBox="1"/>
          <p:nvPr/>
        </p:nvSpPr>
        <p:spPr>
          <a:xfrm>
            <a:off x="199696" y="5097517"/>
            <a:ext cx="11992304" cy="1015663"/>
          </a:xfrm>
          <a:prstGeom prst="rect">
            <a:avLst/>
          </a:prstGeom>
          <a:noFill/>
        </p:spPr>
        <p:txBody>
          <a:bodyPr wrap="square" rtlCol="0">
            <a:spAutoFit/>
          </a:bodyPr>
          <a:lstStyle/>
          <a:p>
            <a:r>
              <a:rPr lang="en-US" sz="2000" dirty="0"/>
              <a:t>These items largely addressed by annual AC-VC meetings</a:t>
            </a:r>
          </a:p>
          <a:p>
            <a:pPr marL="285750" indent="-285750">
              <a:buFont typeface="Arial" panose="020B0604020202020204" pitchFamily="34" charset="0"/>
              <a:buChar char="•"/>
            </a:pPr>
            <a:r>
              <a:rPr lang="en-US" sz="2000" dirty="0"/>
              <a:t>How to break through the XCO2/XCH4 accuracy barrier (0.8 ppm / 15 ppb)?</a:t>
            </a:r>
          </a:p>
          <a:p>
            <a:pPr marL="285750" indent="-285750">
              <a:buFont typeface="Arial" panose="020B0604020202020204" pitchFamily="34" charset="0"/>
              <a:buChar char="•"/>
            </a:pPr>
            <a:r>
              <a:rPr lang="en-US" sz="2000" dirty="0">
                <a:sym typeface="Wingdings" pitchFamily="2" charset="2"/>
              </a:rPr>
              <a:t>What measurements are needed to attribute observed fluxes to natural and anthropogenic sources? </a:t>
            </a:r>
            <a:r>
              <a:rPr lang="en-US" sz="2000" dirty="0"/>
              <a:t> </a:t>
            </a:r>
          </a:p>
        </p:txBody>
      </p:sp>
    </p:spTree>
    <p:extLst>
      <p:ext uri="{BB962C8B-B14F-4D97-AF65-F5344CB8AC3E}">
        <p14:creationId xmlns:p14="http://schemas.microsoft.com/office/powerpoint/2010/main" val="261908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E90EA5-A06C-DB77-A958-463B65C1A564}"/>
              </a:ext>
            </a:extLst>
          </p:cNvPr>
          <p:cNvGraphicFramePr>
            <a:graphicFrameLocks noGrp="1"/>
          </p:cNvGraphicFramePr>
          <p:nvPr>
            <p:extLst>
              <p:ext uri="{D42A27DB-BD31-4B8C-83A1-F6EECF244321}">
                <p14:modId xmlns:p14="http://schemas.microsoft.com/office/powerpoint/2010/main" val="1271575182"/>
              </p:ext>
            </p:extLst>
          </p:nvPr>
        </p:nvGraphicFramePr>
        <p:xfrm>
          <a:off x="17118" y="1129572"/>
          <a:ext cx="11532476" cy="1213226"/>
        </p:xfrm>
        <a:graphic>
          <a:graphicData uri="http://schemas.openxmlformats.org/drawingml/2006/table">
            <a:tbl>
              <a:tblPr/>
              <a:tblGrid>
                <a:gridCol w="3993085">
                  <a:extLst>
                    <a:ext uri="{9D8B030D-6E8A-4147-A177-3AD203B41FA5}">
                      <a16:colId xmlns:a16="http://schemas.microsoft.com/office/drawing/2014/main" val="215477579"/>
                    </a:ext>
                  </a:extLst>
                </a:gridCol>
                <a:gridCol w="930789">
                  <a:extLst>
                    <a:ext uri="{9D8B030D-6E8A-4147-A177-3AD203B41FA5}">
                      <a16:colId xmlns:a16="http://schemas.microsoft.com/office/drawing/2014/main" val="2788297819"/>
                    </a:ext>
                  </a:extLst>
                </a:gridCol>
                <a:gridCol w="930789">
                  <a:extLst>
                    <a:ext uri="{9D8B030D-6E8A-4147-A177-3AD203B41FA5}">
                      <a16:colId xmlns:a16="http://schemas.microsoft.com/office/drawing/2014/main" val="3765557579"/>
                    </a:ext>
                  </a:extLst>
                </a:gridCol>
                <a:gridCol w="930789">
                  <a:extLst>
                    <a:ext uri="{9D8B030D-6E8A-4147-A177-3AD203B41FA5}">
                      <a16:colId xmlns:a16="http://schemas.microsoft.com/office/drawing/2014/main" val="191620894"/>
                    </a:ext>
                  </a:extLst>
                </a:gridCol>
                <a:gridCol w="930789">
                  <a:extLst>
                    <a:ext uri="{9D8B030D-6E8A-4147-A177-3AD203B41FA5}">
                      <a16:colId xmlns:a16="http://schemas.microsoft.com/office/drawing/2014/main" val="500748750"/>
                    </a:ext>
                  </a:extLst>
                </a:gridCol>
                <a:gridCol w="930789">
                  <a:extLst>
                    <a:ext uri="{9D8B030D-6E8A-4147-A177-3AD203B41FA5}">
                      <a16:colId xmlns:a16="http://schemas.microsoft.com/office/drawing/2014/main" val="1483013344"/>
                    </a:ext>
                  </a:extLst>
                </a:gridCol>
                <a:gridCol w="2885446">
                  <a:extLst>
                    <a:ext uri="{9D8B030D-6E8A-4147-A177-3AD203B41FA5}">
                      <a16:colId xmlns:a16="http://schemas.microsoft.com/office/drawing/2014/main" val="2545473553"/>
                    </a:ext>
                  </a:extLst>
                </a:gridCol>
              </a:tblGrid>
              <a:tr h="1213226">
                <a:tc>
                  <a:txBody>
                    <a:bodyPr/>
                    <a:lstStyle/>
                    <a:p>
                      <a:pPr rtl="0" fontAlgn="t"/>
                      <a:r>
                        <a:rPr lang="en-US" sz="1200" dirty="0">
                          <a:effectLst/>
                        </a:rPr>
                        <a:t>Define critical measurement gaps with respect to quantifying fossil emissions and response of natural fluxes to climate change and disturbance</a:t>
                      </a:r>
                    </a:p>
                  </a:txBody>
                  <a:tcPr marL="25462" marR="25462"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AC-VC</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1.ACTION</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200">
                          <a:effectLst/>
                        </a:rPr>
                        <a:t>Medio 2024</a:t>
                      </a:r>
                    </a:p>
                  </a:txBody>
                  <a:tcPr marL="25462" marR="25462"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r>
                        <a:rPr lang="en-US" sz="1100" b="1" dirty="0">
                          <a:solidFill>
                            <a:srgbClr val="006100"/>
                          </a:solidFill>
                          <a:effectLst/>
                        </a:rPr>
                        <a:t>NEW</a:t>
                      </a:r>
                    </a:p>
                  </a:txBody>
                  <a:tcPr marL="25462" marR="25462" marT="0" marB="0">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465624479"/>
                  </a:ext>
                </a:extLst>
              </a:tr>
            </a:tbl>
          </a:graphicData>
        </a:graphic>
      </p:graphicFrame>
      <p:sp>
        <p:nvSpPr>
          <p:cNvPr id="5" name="TextBox 4">
            <a:extLst>
              <a:ext uri="{FF2B5EF4-FFF2-40B4-BE49-F238E27FC236}">
                <a16:creationId xmlns:a16="http://schemas.microsoft.com/office/drawing/2014/main" id="{5428D011-E0FD-D0FC-7975-14F639D11667}"/>
              </a:ext>
            </a:extLst>
          </p:cNvPr>
          <p:cNvSpPr txBox="1"/>
          <p:nvPr/>
        </p:nvSpPr>
        <p:spPr>
          <a:xfrm>
            <a:off x="107770" y="2630214"/>
            <a:ext cx="11351172"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t>Constellation is arguably focused on quantifying anthropogenic emissions at facility and urban/regional scale</a:t>
            </a:r>
          </a:p>
          <a:p>
            <a:endParaRPr lang="en-US" sz="2000" dirty="0"/>
          </a:p>
          <a:p>
            <a:r>
              <a:rPr lang="en-US" sz="2000" dirty="0"/>
              <a:t>Exception </a:t>
            </a:r>
            <a:r>
              <a:rPr lang="en-US" sz="2000" dirty="0">
                <a:sym typeface="Wingdings" pitchFamily="2" charset="2"/>
              </a:rPr>
              <a:t> </a:t>
            </a:r>
            <a:r>
              <a:rPr lang="en-US" sz="2000" dirty="0" err="1">
                <a:sym typeface="Wingdings" pitchFamily="2" charset="2"/>
              </a:rPr>
              <a:t>MethaneSat</a:t>
            </a:r>
            <a:r>
              <a:rPr lang="en-US" sz="2000" dirty="0">
                <a:sym typeface="Wingdings" pitchFamily="2" charset="2"/>
              </a:rPr>
              <a:t> will quantify area sources such as livestock emissions</a:t>
            </a:r>
          </a:p>
          <a:p>
            <a:endParaRPr lang="en-US" sz="2000" dirty="0">
              <a:sym typeface="Wingdings" pitchFamily="2" charset="2"/>
            </a:endParaRPr>
          </a:p>
          <a:p>
            <a:pPr marL="342900" indent="-342900">
              <a:buFont typeface="Arial" panose="020B0604020202020204" pitchFamily="34" charset="0"/>
              <a:buChar char="•"/>
            </a:pPr>
            <a:r>
              <a:rPr lang="en-US" sz="2000" dirty="0">
                <a:sym typeface="Wingdings" pitchFamily="2" charset="2"/>
              </a:rPr>
              <a:t>Can we define the requirements to quantify carbon / climate feedbacks? This would help support identification of measurement gap </a:t>
            </a:r>
          </a:p>
          <a:p>
            <a:endParaRPr lang="en-US" sz="2000" dirty="0">
              <a:sym typeface="Wingdings" pitchFamily="2" charset="2"/>
            </a:endParaRPr>
          </a:p>
          <a:p>
            <a:r>
              <a:rPr lang="en-US" sz="2000" dirty="0">
                <a:sym typeface="Wingdings" pitchFamily="2" charset="2"/>
              </a:rPr>
              <a:t>Quantify CO2 and CH4 natural fluxes (~0.2 ppm/100km for land and ocean?)</a:t>
            </a:r>
          </a:p>
          <a:p>
            <a:endParaRPr lang="en-US" sz="2000" dirty="0">
              <a:sym typeface="Wingdings" pitchFamily="2" charset="2"/>
            </a:endParaRPr>
          </a:p>
          <a:p>
            <a:r>
              <a:rPr lang="en-US" sz="2000" dirty="0">
                <a:sym typeface="Wingdings" pitchFamily="2" charset="2"/>
              </a:rPr>
              <a:t>Quantify CO2 and CH4 fluxes from extreme events (fires, drought, floods)  likely need increased sampling with higher resolution pixels</a:t>
            </a:r>
          </a:p>
        </p:txBody>
      </p:sp>
      <p:sp>
        <p:nvSpPr>
          <p:cNvPr id="6" name="Google Shape;78;p9">
            <a:extLst>
              <a:ext uri="{FF2B5EF4-FFF2-40B4-BE49-F238E27FC236}">
                <a16:creationId xmlns:a16="http://schemas.microsoft.com/office/drawing/2014/main" id="{3B2950EC-9262-2D4A-8D19-120A5AC11FE4}"/>
              </a:ext>
            </a:extLst>
          </p:cNvPr>
          <p:cNvSpPr txBox="1"/>
          <p:nvPr/>
        </p:nvSpPr>
        <p:spPr>
          <a:xfrm>
            <a:off x="107770" y="72715"/>
            <a:ext cx="8668512" cy="769441"/>
          </a:xfrm>
          <a:prstGeom prst="rect">
            <a:avLst/>
          </a:prstGeom>
          <a:noFill/>
          <a:ln>
            <a:noFill/>
          </a:ln>
        </p:spPr>
        <p:txBody>
          <a:bodyPr spcFirstLastPara="1" wrap="square" lIns="91425" tIns="45700" rIns="91425" bIns="45700" anchor="t" anchorCtr="0">
            <a:spAutoFit/>
          </a:bodyPr>
          <a:lstStyle/>
          <a:p>
            <a:r>
              <a:rPr lang="en-GB" sz="4400" dirty="0">
                <a:solidFill>
                  <a:schemeClr val="lt1"/>
                </a:solidFill>
                <a:latin typeface="Montserrat"/>
                <a:ea typeface="Montserrat"/>
                <a:cs typeface="Montserrat"/>
                <a:sym typeface="Montserrat"/>
              </a:rPr>
              <a:t>Sensor Tracking</a:t>
            </a:r>
            <a:endParaRPr dirty="0">
              <a:latin typeface="Montserrat"/>
              <a:ea typeface="Montserrat"/>
              <a:cs typeface="Montserrat"/>
              <a:sym typeface="Montserrat"/>
            </a:endParaRPr>
          </a:p>
        </p:txBody>
      </p:sp>
    </p:spTree>
    <p:extLst>
      <p:ext uri="{BB962C8B-B14F-4D97-AF65-F5344CB8AC3E}">
        <p14:creationId xmlns:p14="http://schemas.microsoft.com/office/powerpoint/2010/main" val="174726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A5B35B-0260-5E27-31B8-C2015593E26C}"/>
              </a:ext>
            </a:extLst>
          </p:cNvPr>
          <p:cNvSpPr>
            <a:spLocks noGrp="1"/>
          </p:cNvSpPr>
          <p:nvPr>
            <p:ph type="title"/>
          </p:nvPr>
        </p:nvSpPr>
        <p:spPr/>
        <p:txBody>
          <a:bodyPr/>
          <a:lstStyle/>
          <a:p>
            <a:r>
              <a:rPr lang="en-US" sz="2400" dirty="0"/>
              <a:t>Immediate needs to improve current and future sensors: </a:t>
            </a:r>
            <a:br>
              <a:rPr lang="en-US" sz="2400" dirty="0"/>
            </a:br>
            <a:r>
              <a:rPr lang="en-US" sz="2400" dirty="0"/>
              <a:t>Improved </a:t>
            </a:r>
            <a:r>
              <a:rPr lang="en-US" sz="2400" dirty="0" err="1"/>
              <a:t>cal</a:t>
            </a:r>
            <a:r>
              <a:rPr lang="en-US" sz="2400" dirty="0"/>
              <a:t>/</a:t>
            </a:r>
            <a:r>
              <a:rPr lang="en-US" sz="2400" dirty="0" err="1"/>
              <a:t>val</a:t>
            </a:r>
            <a:r>
              <a:rPr lang="en-US" sz="2400" dirty="0"/>
              <a:t> sites for wide field observations </a:t>
            </a:r>
          </a:p>
        </p:txBody>
      </p:sp>
      <p:pic>
        <p:nvPicPr>
          <p:cNvPr id="7" name="Picture 6" descr="A map of the world&#10;&#10;Description automatically generated">
            <a:extLst>
              <a:ext uri="{FF2B5EF4-FFF2-40B4-BE49-F238E27FC236}">
                <a16:creationId xmlns:a16="http://schemas.microsoft.com/office/drawing/2014/main" id="{FD39DF6D-C5A0-3E15-3D00-BA6050F0639B}"/>
              </a:ext>
            </a:extLst>
          </p:cNvPr>
          <p:cNvPicPr>
            <a:picLocks noChangeAspect="1"/>
          </p:cNvPicPr>
          <p:nvPr/>
        </p:nvPicPr>
        <p:blipFill>
          <a:blip r:embed="rId2"/>
          <a:stretch>
            <a:fillRect/>
          </a:stretch>
        </p:blipFill>
        <p:spPr>
          <a:xfrm>
            <a:off x="94592" y="1641748"/>
            <a:ext cx="8483729" cy="4695989"/>
          </a:xfrm>
          <a:prstGeom prst="rect">
            <a:avLst/>
          </a:prstGeom>
        </p:spPr>
      </p:pic>
      <p:sp>
        <p:nvSpPr>
          <p:cNvPr id="8" name="TextBox 7">
            <a:extLst>
              <a:ext uri="{FF2B5EF4-FFF2-40B4-BE49-F238E27FC236}">
                <a16:creationId xmlns:a16="http://schemas.microsoft.com/office/drawing/2014/main" id="{375D539F-DBC2-71D0-753F-09491A45FAD9}"/>
              </a:ext>
            </a:extLst>
          </p:cNvPr>
          <p:cNvSpPr txBox="1"/>
          <p:nvPr/>
        </p:nvSpPr>
        <p:spPr>
          <a:xfrm>
            <a:off x="9007366" y="3429000"/>
            <a:ext cx="3090042" cy="738664"/>
          </a:xfrm>
          <a:prstGeom prst="rect">
            <a:avLst/>
          </a:prstGeom>
          <a:noFill/>
        </p:spPr>
        <p:txBody>
          <a:bodyPr wrap="square" rtlCol="0">
            <a:spAutoFit/>
          </a:bodyPr>
          <a:lstStyle/>
          <a:p>
            <a:r>
              <a:rPr lang="en-US" dirty="0"/>
              <a:t>Super Sites with ancillary (aerosol, GHG profiles) observations needed to test L2 algorithms</a:t>
            </a:r>
          </a:p>
        </p:txBody>
      </p:sp>
    </p:spTree>
    <p:extLst>
      <p:ext uri="{BB962C8B-B14F-4D97-AF65-F5344CB8AC3E}">
        <p14:creationId xmlns:p14="http://schemas.microsoft.com/office/powerpoint/2010/main" val="1657230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A5B35B-0260-5E27-31B8-C2015593E26C}"/>
              </a:ext>
            </a:extLst>
          </p:cNvPr>
          <p:cNvSpPr>
            <a:spLocks noGrp="1"/>
          </p:cNvSpPr>
          <p:nvPr>
            <p:ph type="title"/>
          </p:nvPr>
        </p:nvSpPr>
        <p:spPr/>
        <p:txBody>
          <a:bodyPr/>
          <a:lstStyle/>
          <a:p>
            <a:r>
              <a:rPr lang="en-US" sz="2400" dirty="0"/>
              <a:t>Immediate needs to improve current and future sensors: </a:t>
            </a:r>
            <a:br>
              <a:rPr lang="en-US" sz="2400" dirty="0"/>
            </a:br>
            <a:r>
              <a:rPr lang="en-US" sz="2400" dirty="0"/>
              <a:t>facility scale missions</a:t>
            </a:r>
          </a:p>
        </p:txBody>
      </p:sp>
      <p:sp>
        <p:nvSpPr>
          <p:cNvPr id="2" name="TextBox 1">
            <a:extLst>
              <a:ext uri="{FF2B5EF4-FFF2-40B4-BE49-F238E27FC236}">
                <a16:creationId xmlns:a16="http://schemas.microsoft.com/office/drawing/2014/main" id="{0E15BCDA-E459-2669-C5DD-A6DF2D5CE0C0}"/>
              </a:ext>
            </a:extLst>
          </p:cNvPr>
          <p:cNvSpPr txBox="1"/>
          <p:nvPr/>
        </p:nvSpPr>
        <p:spPr>
          <a:xfrm>
            <a:off x="0" y="1250731"/>
            <a:ext cx="10846675"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Improved Cal/Val to for facility scale sensor characterization, especially probability of detection across range of viewing conditions </a:t>
            </a:r>
          </a:p>
          <a:p>
            <a:endParaRPr lang="en-US" sz="2400" dirty="0"/>
          </a:p>
          <a:p>
            <a:pPr marL="285750" indent="-285750">
              <a:buFont typeface="Arial" panose="020B0604020202020204" pitchFamily="34" charset="0"/>
              <a:buChar char="•"/>
            </a:pPr>
            <a:r>
              <a:rPr lang="en-US" sz="2400" dirty="0"/>
              <a:t>Define best practices for facility scale measurements to improve consistency and accuracy of emissions for use in policy / science</a:t>
            </a:r>
          </a:p>
        </p:txBody>
      </p:sp>
      <p:pic>
        <p:nvPicPr>
          <p:cNvPr id="4" name="Picture 3">
            <a:extLst>
              <a:ext uri="{FF2B5EF4-FFF2-40B4-BE49-F238E27FC236}">
                <a16:creationId xmlns:a16="http://schemas.microsoft.com/office/drawing/2014/main" id="{7EB54EC9-05EE-B768-D851-7BD1B3AA9FA0}"/>
              </a:ext>
            </a:extLst>
          </p:cNvPr>
          <p:cNvPicPr>
            <a:picLocks noChangeAspect="1"/>
          </p:cNvPicPr>
          <p:nvPr/>
        </p:nvPicPr>
        <p:blipFill>
          <a:blip r:embed="rId2"/>
          <a:stretch>
            <a:fillRect/>
          </a:stretch>
        </p:blipFill>
        <p:spPr>
          <a:xfrm>
            <a:off x="559676" y="3293440"/>
            <a:ext cx="7772400" cy="2835644"/>
          </a:xfrm>
          <a:prstGeom prst="rect">
            <a:avLst/>
          </a:prstGeom>
        </p:spPr>
      </p:pic>
      <p:sp>
        <p:nvSpPr>
          <p:cNvPr id="5" name="TextBox 4">
            <a:extLst>
              <a:ext uri="{FF2B5EF4-FFF2-40B4-BE49-F238E27FC236}">
                <a16:creationId xmlns:a16="http://schemas.microsoft.com/office/drawing/2014/main" id="{E4A8C5F5-D9AA-269C-2660-BBD2E177D542}"/>
              </a:ext>
            </a:extLst>
          </p:cNvPr>
          <p:cNvSpPr txBox="1"/>
          <p:nvPr/>
        </p:nvSpPr>
        <p:spPr>
          <a:xfrm>
            <a:off x="2569779" y="5453380"/>
            <a:ext cx="3752193" cy="307777"/>
          </a:xfrm>
          <a:prstGeom prst="rect">
            <a:avLst/>
          </a:prstGeom>
          <a:noFill/>
        </p:spPr>
        <p:txBody>
          <a:bodyPr wrap="square" rtlCol="0">
            <a:spAutoFit/>
          </a:bodyPr>
          <a:lstStyle/>
          <a:p>
            <a:r>
              <a:rPr lang="en-US" dirty="0"/>
              <a:t>Courtesy Annmarie Eldering</a:t>
            </a:r>
          </a:p>
        </p:txBody>
      </p:sp>
    </p:spTree>
    <p:extLst>
      <p:ext uri="{BB962C8B-B14F-4D97-AF65-F5344CB8AC3E}">
        <p14:creationId xmlns:p14="http://schemas.microsoft.com/office/powerpoint/2010/main" val="2542104169"/>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3743</TotalTime>
  <Words>1012</Words>
  <Application>Microsoft Macintosh PowerPoint</Application>
  <PresentationFormat>Widescreen</PresentationFormat>
  <Paragraphs>77</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Wingdings</vt:lpstr>
      <vt:lpstr>Montserrat</vt:lpstr>
      <vt:lpstr>Arial</vt:lpstr>
      <vt:lpstr>Calibri</vt:lpstr>
      <vt:lpstr>ceos</vt:lpstr>
      <vt:lpstr>Greenhouse Gas (GHG) Task Team Sensor Development Updates</vt:lpstr>
      <vt:lpstr>PowerPoint Presentation</vt:lpstr>
      <vt:lpstr>PowerPoint Presentation</vt:lpstr>
      <vt:lpstr>PowerPoint Presentation</vt:lpstr>
      <vt:lpstr>PowerPoint Presentation</vt:lpstr>
      <vt:lpstr>PowerPoint Presentation</vt:lpstr>
      <vt:lpstr>PowerPoint Presentation</vt:lpstr>
      <vt:lpstr>Immediate needs to improve current and future sensors:  Improved cal/val sites for wide field observations </vt:lpstr>
      <vt:lpstr>Immediate needs to improve current and future sensors:  facility scale missions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 Technical Workshop 2023 Presentation Template and Guidance</dc:title>
  <dc:subject/>
  <dc:creator/>
  <cp:keywords/>
  <dc:description/>
  <cp:lastModifiedBy>Worden, John R (US 3290)</cp:lastModifiedBy>
  <cp:revision>7</cp:revision>
  <dcterms:modified xsi:type="dcterms:W3CDTF">2024-03-11T12:34:03Z</dcterms:modified>
  <cp:category/>
</cp:coreProperties>
</file>