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7" r:id="rId9"/>
    <p:sldId id="282" r:id="rId10"/>
    <p:sldId id="287" r:id="rId11"/>
    <p:sldId id="288" r:id="rId12"/>
    <p:sldId id="281" r:id="rId13"/>
    <p:sldId id="283" r:id="rId14"/>
    <p:sldId id="266" r:id="rId15"/>
  </p:sldIdLst>
  <p:sldSz cx="12192000" cy="6858000"/>
  <p:notesSz cx="6797675" cy="9872663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SiJjcqDoKX7nEBOLlFklONde3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3"/>
    <p:restoredTop sz="91757" autoAdjust="0"/>
  </p:normalViewPr>
  <p:slideViewPr>
    <p:cSldViewPr snapToGrid="0">
      <p:cViewPr varScale="1">
        <p:scale>
          <a:sx n="61" d="100"/>
          <a:sy n="61" d="100"/>
        </p:scale>
        <p:origin x="9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5feb083a7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g25feb083a7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feb083a7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g25feb083a7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feb083a7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g25feb083a7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75370b2f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275370b2f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5370b2f0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g275370b2f0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5370b2f0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g275370b2f0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75370b2f0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g275370b2f0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4"/>
          <p:cNvPicPr preferRelativeResize="0"/>
          <p:nvPr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2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4"/>
          <p:cNvSpPr txBox="1"/>
          <p:nvPr/>
        </p:nvSpPr>
        <p:spPr>
          <a:xfrm>
            <a:off x="-24372" y="6562800"/>
            <a:ext cx="64488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Overview</a:t>
            </a: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27"/>
          <p:cNvPicPr preferRelativeResize="0"/>
          <p:nvPr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7" name="Google Shape;47;p2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7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27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28"/>
          <p:cNvPicPr preferRelativeResize="0"/>
          <p:nvPr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8" name="Google Shape;58;p2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8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1" descr="A picture containing nature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1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1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11"/>
          <p:cNvPicPr preferRelativeResize="0"/>
          <p:nvPr/>
        </p:nvPicPr>
        <p:blipFill rotWithShape="1">
          <a:blip r:embed="rId6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1"/>
          <p:cNvPicPr preferRelativeResize="0"/>
          <p:nvPr/>
        </p:nvPicPr>
        <p:blipFill rotWithShape="1">
          <a:blip r:embed="rId6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6" t="36081" r="11355" b="669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520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22"/>
          <p:cNvPicPr preferRelativeResize="0"/>
          <p:nvPr/>
        </p:nvPicPr>
        <p:blipFill rotWithShape="1">
          <a:blip r:embed="rId7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2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2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2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eos.org/observations/documents/GST_Strategy_Paper_V3.1.pdf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eos.org/observations/documents/CEOS_CGMS_GHG_Constellation_Roadmap_V2.3_cleaned.pdf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png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34" Type="http://schemas.openxmlformats.org/officeDocument/2006/relationships/image" Target="../media/image38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9.png"/><Relationship Id="rId3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32" Type="http://schemas.openxmlformats.org/officeDocument/2006/relationships/image" Target="../media/image36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pn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31" Type="http://schemas.openxmlformats.org/officeDocument/2006/relationships/image" Target="../media/image35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jpeg"/><Relationship Id="rId8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title"/>
          </p:nvPr>
        </p:nvSpPr>
        <p:spPr>
          <a:xfrm>
            <a:off x="488899" y="476300"/>
            <a:ext cx="9443377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600" dirty="0"/>
              <a:t>SIT Chair Prospectus</a:t>
            </a:r>
            <a:endParaRPr sz="6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600" dirty="0"/>
              <a:t>2024-25</a:t>
            </a:r>
            <a:endParaRPr sz="66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endParaRPr sz="58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6096000" y="4252682"/>
            <a:ext cx="5959227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altLang="ja-JP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Osamu Ochiai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altLang="ja-JP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GHG TT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r>
              <a:rPr lang="en-GB" sz="2200" b="1" baseline="300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March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2024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8D10495-C5B2-C1C9-2D1D-D8EEFE579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00" y="1097564"/>
            <a:ext cx="11495400" cy="4662871"/>
          </a:xfrm>
        </p:spPr>
        <p:txBody>
          <a:bodyPr/>
          <a:lstStyle/>
          <a:p>
            <a:pPr marL="342900" marR="927735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-"/>
              <a:tabLst>
                <a:tab pos="292100" algn="l"/>
              </a:tabLst>
            </a:pPr>
            <a:r>
              <a:rPr lang="en-GB" altLang="ja-JP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Climate Policy Impact Session</a:t>
            </a:r>
          </a:p>
          <a:p>
            <a:pPr marL="342900" marR="927735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-"/>
              <a:tabLst>
                <a:tab pos="292100" algn="l"/>
              </a:tabLst>
            </a:pPr>
            <a:r>
              <a:rPr lang="en-GB" altLang="ja-JP" sz="2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Take stock of the Earth observation community’s interface and impact on the climate policy process – </a:t>
            </a:r>
            <a:r>
              <a:rPr lang="en-GB" altLang="ja-JP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notably the United Nations Framework Convention on Climate Change (UNFCCC) and Global Stocktake (GST). This includes a report from the Institute for Global Environmental Strategies (IGES) on the first GST in 2023 (GST1).</a:t>
            </a:r>
            <a:endParaRPr lang="ja-JP" altLang="ja-JP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930275" lvl="0" indent="-342900" algn="just">
              <a:lnSpc>
                <a:spcPct val="115000"/>
              </a:lnSpc>
              <a:spcBef>
                <a:spcPts val="30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-"/>
              <a:tabLst>
                <a:tab pos="292100" algn="l"/>
              </a:tabLst>
            </a:pPr>
            <a:r>
              <a:rPr lang="en-GB" altLang="ja-JP" sz="2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Debate the way forward, new approaches, and new opportunities </a:t>
            </a:r>
            <a:r>
              <a:rPr lang="en-GB" altLang="ja-JP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including improved coordination across Earth observation frameworks, between CEOS and the World Meteorological Organization (WMO), between research and operational agencies, and more.</a:t>
            </a:r>
            <a:endParaRPr lang="ja-JP" altLang="ja-JP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922020" lvl="0" indent="-342900" algn="just">
              <a:lnSpc>
                <a:spcPct val="115000"/>
              </a:lnSpc>
              <a:spcBef>
                <a:spcPts val="30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-"/>
              <a:tabLst>
                <a:tab pos="292100" algn="l"/>
              </a:tabLst>
            </a:pPr>
            <a:r>
              <a:rPr lang="en-GB" altLang="ja-JP" sz="2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Consider specific strategies aimed at the GST2 timeframe </a:t>
            </a:r>
            <a:r>
              <a:rPr lang="en-GB" altLang="ja-JP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(2028) to provide focus and mobilisation of community efforts. Agree on whether the</a:t>
            </a:r>
            <a:r>
              <a:rPr lang="en-GB" altLang="ja-JP" sz="2000" u="sng" dirty="0">
                <a:solidFill>
                  <a:srgbClr val="1154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altLang="ja-JP" sz="2000" u="sng" dirty="0">
                <a:solidFill>
                  <a:srgbClr val="1154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2"/>
              </a:rPr>
              <a:t>CEOS GST Strategy (2021)</a:t>
            </a:r>
            <a:r>
              <a:rPr lang="en-GB" altLang="ja-JP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altLang="ja-JP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actions need to be updated accordingly.</a:t>
            </a:r>
            <a:endParaRPr lang="ja-JP" altLang="ja-JP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929640" lvl="0" indent="-342900" algn="just">
              <a:lnSpc>
                <a:spcPct val="115000"/>
              </a:lnSpc>
              <a:spcBef>
                <a:spcPts val="31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-"/>
              <a:tabLst>
                <a:tab pos="292100" algn="l"/>
              </a:tabLst>
            </a:pPr>
            <a:r>
              <a:rPr lang="en-GB" altLang="ja-JP" sz="2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Hear plans for in-country demonstrators </a:t>
            </a:r>
            <a:r>
              <a:rPr lang="en-GB" altLang="ja-JP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support the uptake of satellite Earth observation datasets for national inventories and reporting.</a:t>
            </a:r>
            <a:endParaRPr lang="ja-JP" altLang="ja-JP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3D83B91-7FA3-3EDB-35F5-8EC84EDF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/>
              <a:t>SIT-39 in Tokyo – Climate Policy Impact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4862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2316CD3-7699-6A93-FC2B-43EE30F281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48" y="1149990"/>
            <a:ext cx="6736080" cy="3422904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186FA11F-63EE-E0AB-50CB-7317E0D8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/>
              <a:t>SIT-39 in Tokyo – Climate Policy Impact</a:t>
            </a:r>
            <a:endParaRPr kumimoji="1" lang="ja-JP" altLang="en-US" sz="4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5816A31-A485-E342-EAE2-A245FBCB4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149990"/>
            <a:ext cx="6736080" cy="29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7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3D883ED4-E900-E1B3-8C0B-B391EC855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097564"/>
            <a:ext cx="11867767" cy="5261195"/>
          </a:xfrm>
        </p:spPr>
        <p:txBody>
          <a:bodyPr/>
          <a:lstStyle/>
          <a:p>
            <a:pPr marL="63500" indent="63500" algn="just"/>
            <a:r>
              <a:rPr lang="en-GB" altLang="ja-JP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Greenhouse Gas Observation Session</a:t>
            </a:r>
            <a:endParaRPr lang="ja-JP" altLang="ja-JP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926465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-"/>
              <a:tabLst>
                <a:tab pos="292100" algn="l"/>
              </a:tabLst>
            </a:pPr>
            <a:r>
              <a:rPr lang="en-GB" altLang="ja-JP" sz="2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Hear the latest on the WMO Global Greenhouse Gas Watch (G3W) </a:t>
            </a:r>
            <a:r>
              <a:rPr lang="en-GB" altLang="ja-JP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initiative, its Implementation Plan, and debate the opportunities for CEOS to collaborate, including updates to the CEOS GHG Roadmap.</a:t>
            </a:r>
            <a:endParaRPr lang="ja-JP" altLang="ja-JP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922655" lvl="0" indent="-342900" algn="just">
              <a:lnSpc>
                <a:spcPct val="115000"/>
              </a:lnSpc>
              <a:spcBef>
                <a:spcPts val="30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-"/>
              <a:tabLst>
                <a:tab pos="292100" algn="l"/>
              </a:tabLst>
            </a:pPr>
            <a:r>
              <a:rPr lang="en-GB" altLang="ja-JP" sz="2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Agree on changes needed to the</a:t>
            </a:r>
            <a:r>
              <a:rPr lang="en-GB" altLang="ja-JP" sz="2000" b="1" dirty="0">
                <a:solidFill>
                  <a:srgbClr val="1154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GB" altLang="ja-JP" sz="2000" b="1" dirty="0">
                <a:solidFill>
                  <a:srgbClr val="1154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2"/>
              </a:rPr>
              <a:t>CEOS GHG Roadmap (2020)</a:t>
            </a:r>
            <a:r>
              <a:rPr lang="en-GB" altLang="ja-JP" sz="2000" b="1" u="none" strike="noStrike" dirty="0">
                <a:solidFill>
                  <a:srgbClr val="1154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2"/>
              </a:rPr>
              <a:t> </a:t>
            </a:r>
            <a:r>
              <a:rPr lang="en-GB" altLang="ja-JP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 2024 and the associated actions for its updating.</a:t>
            </a:r>
            <a:endParaRPr lang="ja-JP" altLang="ja-JP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923925" lvl="0" indent="-342900" algn="just">
              <a:lnSpc>
                <a:spcPct val="115000"/>
              </a:lnSpc>
              <a:spcBef>
                <a:spcPts val="30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-"/>
              <a:tabLst>
                <a:tab pos="292100" algn="l"/>
              </a:tabLst>
            </a:pPr>
            <a:r>
              <a:rPr lang="en-GB" altLang="ja-JP" sz="2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Take stock of CEOS Agency changes in GHG observation continuity </a:t>
            </a:r>
            <a:r>
              <a:rPr lang="en-GB" altLang="ja-JP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and the outlook for data supply and product generation through to the GST2 timeframe (2028).</a:t>
            </a:r>
            <a:endParaRPr lang="ja-JP" altLang="ja-JP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923925" lvl="0" indent="-34290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-"/>
              <a:tabLst>
                <a:tab pos="292100" algn="l"/>
              </a:tabLst>
            </a:pPr>
            <a:r>
              <a:rPr lang="en-GB" altLang="ja-JP" sz="20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Review and discuss various activities underway to document best practices and standards for measurement of GHGs </a:t>
            </a:r>
            <a:r>
              <a:rPr lang="en-GB" altLang="ja-JP" sz="2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from space and seek to establish consensus on any necessary coordination and the ultimate goals for CEOS.</a:t>
            </a:r>
            <a:endParaRPr lang="ja-JP" altLang="ja-JP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928370" lvl="0" indent="-342900">
              <a:lnSpc>
                <a:spcPct val="115000"/>
              </a:lnSpc>
              <a:spcBef>
                <a:spcPts val="43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-"/>
              <a:tabLst>
                <a:tab pos="291465" algn="l"/>
                <a:tab pos="292100" algn="l"/>
              </a:tabLst>
            </a:pPr>
            <a:r>
              <a:rPr lang="en-GB" altLang="ja-JP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Discuss the way forward for the CEOS relationship with the International Methane Emissions Observatory (IMEO), while also acknowledging the national policy dimension</a:t>
            </a:r>
            <a:endParaRPr lang="ja-JP" altLang="ja-JP" sz="20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>
              <a:spcBef>
                <a:spcPts val="5"/>
              </a:spcBef>
            </a:pPr>
            <a:r>
              <a:rPr lang="en-GB" altLang="ja-JP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ja-JP" altLang="ja-JP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kumimoji="1" lang="ja-JP" altLang="en-US" sz="32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E57170F-B869-3615-0D5B-4E367DC33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SIT-39 in Tokyo – GHG Observation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209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3CD1679-A51B-BA01-9725-4BA9E146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000" dirty="0"/>
              <a:t>SIT-39 in Tokyo – GHG Session Detail</a:t>
            </a:r>
            <a:endParaRPr kumimoji="1" lang="ja-JP" altLang="en-US" sz="4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78B7145-F8B7-EB5A-A4DE-68B13F049A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3279"/>
            <a:ext cx="6736080" cy="318668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9FADDF1-1B24-0177-141E-83F1006E14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594" y="1174897"/>
            <a:ext cx="6736080" cy="320344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A2EA7CE-E8C3-5CFA-E7CA-3EAD9E3748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594" y="4189031"/>
            <a:ext cx="6736080" cy="21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7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75370b2f0d_0_34"/>
          <p:cNvSpPr txBox="1"/>
          <p:nvPr/>
        </p:nvSpPr>
        <p:spPr>
          <a:xfrm>
            <a:off x="47445" y="59384"/>
            <a:ext cx="9677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2024 meetings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" name="Google Shape;131;g275370b2f0d_0_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2135" y="4686679"/>
            <a:ext cx="2672986" cy="17900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g275370b2f0d_0_34"/>
          <p:cNvGrpSpPr/>
          <p:nvPr/>
        </p:nvGrpSpPr>
        <p:grpSpPr>
          <a:xfrm>
            <a:off x="7901796" y="1261055"/>
            <a:ext cx="4213852" cy="3966553"/>
            <a:chOff x="8538716" y="1157233"/>
            <a:chExt cx="3585558" cy="3299123"/>
          </a:xfrm>
        </p:grpSpPr>
        <p:pic>
          <p:nvPicPr>
            <p:cNvPr id="133" name="Google Shape;133;g275370b2f0d_0_34" descr="新幹線・電車でお越しの方への地図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38716" y="1301308"/>
              <a:ext cx="2975134" cy="258447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4" name="Google Shape;134;g275370b2f0d_0_34"/>
            <p:cNvGrpSpPr/>
            <p:nvPr/>
          </p:nvGrpSpPr>
          <p:grpSpPr>
            <a:xfrm>
              <a:off x="10511563" y="3885780"/>
              <a:ext cx="1120937" cy="570576"/>
              <a:chOff x="10759688" y="4028536"/>
              <a:chExt cx="1120937" cy="570576"/>
            </a:xfrm>
          </p:grpSpPr>
          <p:sp>
            <p:nvSpPr>
              <p:cNvPr id="135" name="Google Shape;135;g275370b2f0d_0_34"/>
              <p:cNvSpPr/>
              <p:nvPr/>
            </p:nvSpPr>
            <p:spPr>
              <a:xfrm>
                <a:off x="10759688" y="4130817"/>
                <a:ext cx="1120937" cy="468295"/>
              </a:xfrm>
              <a:prstGeom prst="rect">
                <a:avLst/>
              </a:prstGeom>
              <a:solidFill>
                <a:schemeClr val="accent1"/>
              </a:solidFill>
              <a:ln w="25400" cap="flat" cmpd="sng">
                <a:solidFill>
                  <a:srgbClr val="151C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5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Haneda/Tokyo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5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Airport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5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(27min)</a:t>
                </a:r>
                <a:endParaRPr/>
              </a:p>
            </p:txBody>
          </p:sp>
          <p:cxnSp>
            <p:nvCxnSpPr>
              <p:cNvPr id="136" name="Google Shape;136;g275370b2f0d_0_34"/>
              <p:cNvCxnSpPr/>
              <p:nvPr/>
            </p:nvCxnSpPr>
            <p:spPr>
              <a:xfrm flipH="1">
                <a:off x="11136702" y="4028536"/>
                <a:ext cx="120770" cy="132616"/>
              </a:xfrm>
              <a:prstGeom prst="straightConnector1">
                <a:avLst/>
              </a:prstGeom>
              <a:noFill/>
              <a:ln w="28575" cap="flat" cmpd="sng">
                <a:solidFill>
                  <a:srgbClr val="2F415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7" name="Google Shape;137;g275370b2f0d_0_34"/>
            <p:cNvGrpSpPr/>
            <p:nvPr/>
          </p:nvGrpSpPr>
          <p:grpSpPr>
            <a:xfrm>
              <a:off x="11179832" y="1830930"/>
              <a:ext cx="944443" cy="860395"/>
              <a:chOff x="11179832" y="1830930"/>
              <a:chExt cx="944443" cy="860395"/>
            </a:xfrm>
          </p:grpSpPr>
          <p:sp>
            <p:nvSpPr>
              <p:cNvPr id="138" name="Google Shape;138;g275370b2f0d_0_34"/>
              <p:cNvSpPr/>
              <p:nvPr/>
            </p:nvSpPr>
            <p:spPr>
              <a:xfrm>
                <a:off x="11360989" y="1830930"/>
                <a:ext cx="763285" cy="468295"/>
              </a:xfrm>
              <a:prstGeom prst="rect">
                <a:avLst/>
              </a:prstGeom>
              <a:solidFill>
                <a:schemeClr val="accent1"/>
              </a:solidFill>
              <a:ln w="25400" cap="flat" cmpd="sng">
                <a:solidFill>
                  <a:srgbClr val="151C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5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Tokyo St.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5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(4 min)</a:t>
                </a:r>
                <a:endParaRPr/>
              </a:p>
            </p:txBody>
          </p:sp>
          <p:cxnSp>
            <p:nvCxnSpPr>
              <p:cNvPr id="139" name="Google Shape;139;g275370b2f0d_0_34"/>
              <p:cNvCxnSpPr>
                <a:stCxn id="138" idx="2"/>
              </p:cNvCxnSpPr>
              <p:nvPr/>
            </p:nvCxnSpPr>
            <p:spPr>
              <a:xfrm flipH="1">
                <a:off x="11179832" y="2299225"/>
                <a:ext cx="562800" cy="3921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2F415D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40" name="Google Shape;140;g275370b2f0d_0_34"/>
            <p:cNvSpPr/>
            <p:nvPr/>
          </p:nvSpPr>
          <p:spPr>
            <a:xfrm>
              <a:off x="9132963" y="1157233"/>
              <a:ext cx="1201481" cy="214367"/>
            </a:xfrm>
            <a:prstGeom prst="rect">
              <a:avLst/>
            </a:prstGeom>
            <a:solidFill>
              <a:srgbClr val="9D3F44"/>
            </a:solidFill>
            <a:ln w="25400" cap="flat" cmpd="sng">
              <a:solidFill>
                <a:srgbClr val="9D34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Kudanshita St.</a:t>
              </a:r>
              <a:endParaRPr/>
            </a:p>
          </p:txBody>
        </p:sp>
        <p:cxnSp>
          <p:nvCxnSpPr>
            <p:cNvPr id="141" name="Google Shape;141;g275370b2f0d_0_34"/>
            <p:cNvCxnSpPr>
              <a:stCxn id="140" idx="2"/>
            </p:cNvCxnSpPr>
            <p:nvPr/>
          </p:nvCxnSpPr>
          <p:spPr>
            <a:xfrm>
              <a:off x="9733704" y="1371600"/>
              <a:ext cx="250800" cy="1009200"/>
            </a:xfrm>
            <a:prstGeom prst="straightConnector1">
              <a:avLst/>
            </a:prstGeom>
            <a:noFill/>
            <a:ln w="28575" cap="flat" cmpd="sng">
              <a:solidFill>
                <a:srgbClr val="9D342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2" name="Google Shape;142;g275370b2f0d_0_34"/>
          <p:cNvSpPr txBox="1"/>
          <p:nvPr/>
        </p:nvSpPr>
        <p:spPr>
          <a:xfrm>
            <a:off x="164447" y="4621323"/>
            <a:ext cx="6206706" cy="1343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SIT-TW 2024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15963" marR="0" lvl="1" indent="-3540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Week of 16th September 2024</a:t>
            </a:r>
            <a:endParaRPr/>
          </a:p>
          <a:p>
            <a:pPr marL="715963" marR="0" lvl="1" indent="-3540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/>
          </a:p>
          <a:p>
            <a:pPr marL="715963" marR="0" lvl="1" indent="-3540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Thanks to GA/CSIRO for hosting!</a:t>
            </a:r>
            <a:endParaRPr/>
          </a:p>
        </p:txBody>
      </p:sp>
      <p:pic>
        <p:nvPicPr>
          <p:cNvPr id="143" name="Google Shape;143;g275370b2f0d_0_3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9526" y="2022509"/>
            <a:ext cx="4309784" cy="236557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75370b2f0d_0_34"/>
          <p:cNvSpPr txBox="1"/>
          <p:nvPr/>
        </p:nvSpPr>
        <p:spPr>
          <a:xfrm>
            <a:off x="0" y="1125487"/>
            <a:ext cx="5658929" cy="210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SIT-39</a:t>
            </a: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15963" marR="0" lvl="1" indent="-3540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r>
              <a:rPr lang="en-GB" sz="1800" b="1" i="0" u="none" strike="noStrike" cap="none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April 2024: Side Meeting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5963" marR="0" lvl="1" indent="-3540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lang="en-GB" sz="1800" b="1" i="0" u="none" strike="noStrike" cap="none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– 11</a:t>
            </a:r>
            <a:r>
              <a:rPr lang="en-GB" sz="1800" b="1" i="0" u="none" strike="noStrike" cap="none" baseline="30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April 2024: Plenary Meeting</a:t>
            </a: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15963" marR="0" lvl="1" indent="-3540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Venue: </a:t>
            </a:r>
            <a:r>
              <a:rPr lang="en-GB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Kudan-Kaikan Terrace </a:t>
            </a:r>
            <a:endParaRPr/>
          </a:p>
          <a:p>
            <a:pPr marL="2667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Conference &amp; Banquet</a:t>
            </a:r>
            <a:endParaRPr sz="1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19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(Address: 1-6-5, Kudan Minami, </a:t>
            </a:r>
            <a:endParaRPr/>
          </a:p>
          <a:p>
            <a:pPr marL="3619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1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Chiyoda-ku,Tokyo  102-0074)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g275370b2f0d_0_34"/>
          <p:cNvSpPr txBox="1"/>
          <p:nvPr/>
        </p:nvSpPr>
        <p:spPr>
          <a:xfrm>
            <a:off x="10637926" y="1115378"/>
            <a:ext cx="1412015" cy="52322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Tokyo Metro and Railway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/>
          <p:nvPr/>
        </p:nvSpPr>
        <p:spPr>
          <a:xfrm>
            <a:off x="357105" y="1290957"/>
            <a:ext cx="11112000" cy="4521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❖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JAXA takes on Chairmanship of the CEOS Strategic Implementation Team (SIT) </a:t>
            </a:r>
            <a:r>
              <a:rPr lang="en-GB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since last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CEOS Plenary for a 2-year term</a:t>
            </a:r>
            <a:endParaRPr sz="18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❖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SIT </a:t>
            </a:r>
            <a:r>
              <a:rPr lang="en-GB" sz="1800" b="1" i="1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“..provides strategic guidance on the direction, progress, and status of implementation activities in relation to the established priorities, commitments, and partnerships of the CEOS organization”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❖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NASA to serve as SIT Vice-Chair during this term and to take on SIT Chair in late 2025</a:t>
            </a:r>
            <a:endParaRPr sz="18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❖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JAXA Team has been consulting broadly across the organisation to set outcomes and milestones that are significant and reflect societal needs and CEOS agency priorities (and therefore resources)</a:t>
            </a:r>
            <a:endParaRPr sz="18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Introduction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feb083a7c_0_1"/>
          <p:cNvSpPr txBox="1"/>
          <p:nvPr/>
        </p:nvSpPr>
        <p:spPr>
          <a:xfrm>
            <a:off x="348330" y="1185782"/>
            <a:ext cx="11112000" cy="5972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❖"/>
            </a:pPr>
            <a:r>
              <a:rPr lang="en-GB" sz="18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Focused:</a:t>
            </a:r>
            <a:r>
              <a:rPr lang="en-GB" sz="1800" b="1" i="0" u="none" strike="noStrike" cap="none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few priorities reflecting major thrusts across civil EO programmes and priority needs, consistent with past CEOS outcomes </a:t>
            </a: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Tangible and achievable outcomes with enduring benefit</a:t>
            </a: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❖"/>
            </a:pPr>
            <a:r>
              <a:rPr lang="en-GB" sz="18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Ensuring continuity:</a:t>
            </a: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existing SIT and CEOS WP activities</a:t>
            </a: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○"/>
            </a:pP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Reflecting resource availability</a:t>
            </a: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Stressing CEOS agency participation</a:t>
            </a: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Montserrat"/>
              <a:buChar char="❖"/>
            </a:pPr>
            <a:r>
              <a:rPr lang="en-GB" sz="18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Consistent with the original vision for SIT:</a:t>
            </a:r>
            <a:endParaRPr sz="1800" b="1" i="0" u="none" strike="noStrike" cap="non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○"/>
            </a:pP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Principals in SIT meetings address significant challenges via coordination and observing system harmonisation across space agencies</a:t>
            </a: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❖"/>
            </a:pPr>
            <a:r>
              <a:rPr lang="en-GB" sz="18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Effective use of the different meetings:</a:t>
            </a:r>
            <a:endParaRPr sz="1800" b="1" i="0" u="none" strike="noStrike" cap="non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</a:pPr>
            <a:r>
              <a:rPr lang="en-GB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SIT: Significant debate and decision - for Principals</a:t>
            </a:r>
            <a:endParaRPr sz="1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</a:pPr>
            <a:r>
              <a:rPr lang="en-GB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TW: Working Teams reporting, interaction, and prep for Plenary </a:t>
            </a:r>
            <a:endParaRPr sz="1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</a:pPr>
            <a:r>
              <a:rPr lang="en-GB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 meetings cannot accommodate reporting of all CEOS business</a:t>
            </a:r>
            <a:endParaRPr sz="1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</a:pPr>
            <a:r>
              <a:rPr lang="en-GB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Ensure effective intersection between CEOS management and WP contributors</a:t>
            </a:r>
            <a:endParaRPr sz="1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g25feb083a7c_0_1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SIT 2024-25 approach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5feb083a7c_0_24"/>
          <p:cNvSpPr txBox="1"/>
          <p:nvPr/>
        </p:nvSpPr>
        <p:spPr>
          <a:xfrm>
            <a:off x="348330" y="1185782"/>
            <a:ext cx="11112000" cy="50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❖"/>
            </a:pPr>
            <a:r>
              <a:rPr lang="en-GB" sz="2400" b="1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JAXA SIT Chair Priorities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6938" marR="0" lvl="1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❖"/>
            </a:pPr>
            <a:r>
              <a:rPr lang="en-GB" sz="2000" b="1" i="0" u="none" strike="noStrike" cap="non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Climate Policy Impact </a:t>
            </a:r>
            <a:r>
              <a:rPr lang="en-GB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– addressing obstacles and opportunities for CEOS agency data, particularly </a:t>
            </a:r>
            <a:r>
              <a:rPr lang="en-GB" sz="2000" b="1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AFOLU/Biomass map datasets,</a:t>
            </a:r>
            <a:r>
              <a:rPr lang="en-GB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have maximum impact in the key climate policy processes such as the Global Stocktake of the Paris Agreement </a:t>
            </a:r>
            <a:endParaRPr sz="2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6938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❖"/>
            </a:pPr>
            <a:r>
              <a:rPr lang="en-GB" sz="2000" b="1" i="0" u="none" strike="noStrike" cap="none">
                <a:solidFill>
                  <a:srgbClr val="92D050"/>
                </a:solidFill>
                <a:latin typeface="Montserrat"/>
                <a:ea typeface="Montserrat"/>
                <a:cs typeface="Montserrat"/>
                <a:sym typeface="Montserrat"/>
              </a:rPr>
              <a:t>GHG observations from space </a:t>
            </a:r>
            <a:r>
              <a:rPr lang="en-GB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addressing coordination for data continuity challenges ahead and developing good practices so that operators of all kinds may contribute to societal needs </a:t>
            </a:r>
            <a:endParaRPr sz="2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GB" sz="2400" b="1" i="0" u="sng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Supporting existing &amp; emerging CEOS business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2163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GB"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Escalating, elevating and expediting the CEOS WP activities underway and planned in which CEOS agencies are investing </a:t>
            </a:r>
            <a:endParaRPr sz="20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g25feb083a7c_0_24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SIT 2024-25 headlines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feb083a7c_0_48"/>
          <p:cNvSpPr txBox="1"/>
          <p:nvPr/>
        </p:nvSpPr>
        <p:spPr>
          <a:xfrm>
            <a:off x="254349" y="1039521"/>
            <a:ext cx="11632500" cy="5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lang="en-GB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Addressing opportunities for EO data impact on climate policies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Significance of AFOLU datasets to understand sink and source of GHG from the land surface which is the primary domains of human and natural activities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Progress AFOLU Roadmap implementation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Important dataset harmonization studies offer insights and new opportunities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lang="en-GB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National Case Studies on EO data impact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Space based AFOLU datasets (e.g., Biomass map) for potential GHG inventory reporting in Asian countries 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Asia focus of SilvaCarbon: working dataset for reporting and more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lang="en-GB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Responding to GST1 outcomes and reinforcement of UNFCCC engagement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EO-related support arising from 1st Global Stocktake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Propose to launch a coordinated effort targeting EO data role in the next update of the IPCC Task Force on Inventories Good Practice Guidance (circa GST2 in 5 years)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○"/>
            </a:pPr>
            <a:r>
              <a:rPr lang="en-GB" sz="15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Highly insecure interface for CEOS (and GEO, WMO) to UNFCCC SEC and COP process to explore mechanisms for improvement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lang="en-GB" sz="1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Other policy engagement</a:t>
            </a:r>
            <a:endParaRPr sz="15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Updated Space Agency Response to GCOS IP (Plenary 2024)</a:t>
            </a:r>
            <a:endParaRPr sz="15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</a:pPr>
            <a:r>
              <a:rPr lang="en-GB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Alternate angles (eg Covenant of Mayors)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5feb083a7c_0_48"/>
          <p:cNvSpPr txBox="1"/>
          <p:nvPr/>
        </p:nvSpPr>
        <p:spPr>
          <a:xfrm>
            <a:off x="94026" y="103250"/>
            <a:ext cx="9677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Climate Policy Impact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75370b2f0d_0_0"/>
          <p:cNvSpPr txBox="1"/>
          <p:nvPr/>
        </p:nvSpPr>
        <p:spPr>
          <a:xfrm>
            <a:off x="279750" y="1096675"/>
            <a:ext cx="11827500" cy="5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n-GB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Observation continuity</a:t>
            </a:r>
            <a:endParaRPr sz="1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lang="en-GB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Multiple delays, cancellations or program reductions of concern</a:t>
            </a: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lang="en-GB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GHG mission portal (with ESA MIM team) to aid coordination</a:t>
            </a: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lang="en-GB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Roadmap Implementation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92175" marR="0" lvl="3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Char char="o"/>
            </a:pPr>
            <a:r>
              <a:rPr lang="en-GB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of the GHG Roadmap including CO2 emission from mega cities.</a:t>
            </a: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n-GB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Good Practices for GHG Emission Estimates from Space</a:t>
            </a:r>
            <a:endParaRPr sz="16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lang="en-GB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Diverse data contributors to goals like IMEO MARS - CEOS can help optimise contributions of smaller missions</a:t>
            </a: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lang="en-GB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Best Practices document including methods for evaluating commercial products through engagement with IMEO, WMO+</a:t>
            </a: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lang="en-GB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Case studies to monitor Methane from rice field</a:t>
            </a: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lang="en-GB" sz="16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Active engagement with policy entities – UNEP IMEO and WMO GGGW</a:t>
            </a:r>
            <a:endParaRPr sz="16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lang="en-GB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IMEO Roadmap with CEOS inputs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lang="en-GB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Active engagement in WMO GGGW discussion</a:t>
            </a: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○"/>
            </a:pPr>
            <a:r>
              <a:rPr lang="en-GB"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 to Global Methane Pledge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785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g275370b2f0d_0_0"/>
          <p:cNvSpPr txBox="1"/>
          <p:nvPr/>
        </p:nvSpPr>
        <p:spPr>
          <a:xfrm>
            <a:off x="94026" y="103250"/>
            <a:ext cx="9677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GHG Observations from space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5370b2f0d_0_10"/>
          <p:cNvSpPr txBox="1"/>
          <p:nvPr/>
        </p:nvSpPr>
        <p:spPr>
          <a:xfrm>
            <a:off x="479541" y="1282523"/>
            <a:ext cx="11632500" cy="547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 for current CEOS WP tasks &amp; deliverables</a:t>
            </a:r>
            <a:endParaRPr sz="24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Including GEO contributions and interfaces</a:t>
            </a:r>
            <a:endParaRPr sz="2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SDGs, ARD etc</a:t>
            </a:r>
            <a:endParaRPr sz="2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Expedite emerging business as required</a:t>
            </a:r>
            <a:endParaRPr sz="2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Aquatic Carbon Roadmap</a:t>
            </a:r>
            <a:endParaRPr sz="2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Biodiversity Initiative of 2024 CEOS Chair</a:t>
            </a:r>
            <a:endParaRPr sz="2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COAST VC</a:t>
            </a:r>
            <a:endParaRPr sz="2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Review and reinforcement of the VC construct</a:t>
            </a:r>
            <a:endParaRPr sz="24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Updated VC timelines and comms materials</a:t>
            </a:r>
            <a:endParaRPr sz="2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○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Continuity challenges for thematic observations</a:t>
            </a:r>
            <a:endParaRPr sz="24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 i="0" u="none" strike="noStrike" cap="none" dirty="0">
              <a:solidFill>
                <a:srgbClr val="3C78D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g275370b2f0d_0_10"/>
          <p:cNvSpPr txBox="1"/>
          <p:nvPr/>
        </p:nvSpPr>
        <p:spPr>
          <a:xfrm>
            <a:off x="94026" y="103250"/>
            <a:ext cx="9677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Existing &amp; Emerging Business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5370b2f0d_0_42"/>
          <p:cNvSpPr txBox="1"/>
          <p:nvPr/>
        </p:nvSpPr>
        <p:spPr>
          <a:xfrm>
            <a:off x="311375" y="1418676"/>
            <a:ext cx="11632500" cy="4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JAXA SIT Chair team</a:t>
            </a:r>
            <a:r>
              <a:rPr lang="en-GB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Climate Impact colleagues</a:t>
            </a: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Key GHG Observation colleagues</a:t>
            </a: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g275370b2f0d_0_42"/>
          <p:cNvSpPr txBox="1"/>
          <p:nvPr/>
        </p:nvSpPr>
        <p:spPr>
          <a:xfrm>
            <a:off x="94026" y="103250"/>
            <a:ext cx="9677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Meet the team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2" name="Google Shape;152;g275370b2f0d_0_42"/>
          <p:cNvGraphicFramePr/>
          <p:nvPr/>
        </p:nvGraphicFramePr>
        <p:xfrm>
          <a:off x="842725" y="1963776"/>
          <a:ext cx="10286900" cy="868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1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1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1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1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13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13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913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/>
                        <a:t>Hirabayashi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</a:rPr>
                        <a:t>osamu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</a:rPr>
                        <a:t>Mariko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</a:rPr>
                        <a:t>ko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</a:rPr>
                        <a:t>Kamei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</a:rPr>
                        <a:t>Uenuma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</a:rPr>
                        <a:t>Sato</a:t>
                      </a: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</a:rPr>
                        <a:t>MS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</a:rPr>
                        <a:t>LR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</a:rPr>
                        <a:t>RS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3" name="Google Shape;153;g275370b2f0d_0_42"/>
          <p:cNvGraphicFramePr/>
          <p:nvPr/>
        </p:nvGraphicFramePr>
        <p:xfrm>
          <a:off x="842725" y="3659770"/>
          <a:ext cx="10286925" cy="8229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3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5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51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5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51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4" name="Google Shape;154;g275370b2f0d_0_42"/>
          <p:cNvGraphicFramePr/>
          <p:nvPr/>
        </p:nvGraphicFramePr>
        <p:xfrm>
          <a:off x="842725" y="5164176"/>
          <a:ext cx="9258300" cy="906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06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5" name="Google Shape;155;g275370b2f0d_0_4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8624" y="2098226"/>
            <a:ext cx="612001" cy="59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75370b2f0d_0_4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2850" y="2059801"/>
            <a:ext cx="612000" cy="68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75370b2f0d_0_4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9825" y="5180638"/>
            <a:ext cx="822925" cy="8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75370b2f0d_0_4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227" y="5296137"/>
            <a:ext cx="1028700" cy="31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75370b2f0d_0_4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600" y="2033976"/>
            <a:ext cx="612000" cy="5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75370b2f0d_0_42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352" y="3753260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75370b2f0d_0_42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342" y="5286112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75370b2f0d_0_42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850" y="2009501"/>
            <a:ext cx="685450" cy="68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75370b2f0d_0_42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2100" y="3688732"/>
            <a:ext cx="612000" cy="7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75370b2f0d_0_42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2775" y="3742982"/>
            <a:ext cx="612000" cy="6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75370b2f0d_0_42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8938" y="3758758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75370b2f0d_0_42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2032703" y="5322827"/>
            <a:ext cx="70992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75370b2f0d_0_42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1425" y="3698195"/>
            <a:ext cx="612001" cy="709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75370b2f0d_0_42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4800" y="2030925"/>
            <a:ext cx="612000" cy="569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75370b2f0d_0_42"/>
          <p:cNvPicPr preferRelativeResize="0"/>
          <p:nvPr/>
        </p:nvPicPr>
        <p:blipFill rotWithShape="1"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0000" y="3753268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75370b2f0d_0_42"/>
          <p:cNvPicPr preferRelativeResize="0"/>
          <p:nvPr/>
        </p:nvPicPr>
        <p:blipFill rotWithShape="1"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9223" y="3753268"/>
            <a:ext cx="612000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75370b2f0d_0_42"/>
          <p:cNvPicPr preferRelativeResize="0"/>
          <p:nvPr/>
        </p:nvPicPr>
        <p:blipFill rotWithShape="1"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4399" y="2070676"/>
            <a:ext cx="612001" cy="65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75370b2f0d_0_42"/>
          <p:cNvPicPr preferRelativeResize="0"/>
          <p:nvPr/>
        </p:nvPicPr>
        <p:blipFill rotWithShape="1"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7822" y="3762446"/>
            <a:ext cx="612000" cy="59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75370b2f0d_0_42"/>
          <p:cNvPicPr preferRelativeResize="0"/>
          <p:nvPr/>
        </p:nvPicPr>
        <p:blipFill rotWithShape="1"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0175" y="2058439"/>
            <a:ext cx="612001" cy="67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75370b2f0d_0_42"/>
          <p:cNvPicPr preferRelativeResize="0"/>
          <p:nvPr/>
        </p:nvPicPr>
        <p:blipFill rotWithShape="1">
          <a:blip r:embed="rId2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9225" y="5286103"/>
            <a:ext cx="612000" cy="68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75370b2f0d_0_42"/>
          <p:cNvPicPr preferRelativeResize="0"/>
          <p:nvPr/>
        </p:nvPicPr>
        <p:blipFill rotWithShape="1">
          <a:blip r:embed="rId2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0523" y="5286103"/>
            <a:ext cx="612000" cy="67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75370b2f0d_0_42"/>
          <p:cNvPicPr preferRelativeResize="0"/>
          <p:nvPr/>
        </p:nvPicPr>
        <p:blipFill rotWithShape="1">
          <a:blip r:embed="rId2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470" y="5286112"/>
            <a:ext cx="612000" cy="62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75370b2f0d_0_42"/>
          <p:cNvPicPr preferRelativeResize="0"/>
          <p:nvPr/>
        </p:nvPicPr>
        <p:blipFill rotWithShape="1">
          <a:blip r:embed="rId2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0300" y="1995901"/>
            <a:ext cx="612000" cy="7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75370b2f0d_0_42"/>
          <p:cNvPicPr preferRelativeResize="0"/>
          <p:nvPr/>
        </p:nvPicPr>
        <p:blipFill rotWithShape="1">
          <a:blip r:embed="rId2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5950" y="2038389"/>
            <a:ext cx="611998" cy="728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75370b2f0d_0_42"/>
          <p:cNvPicPr preferRelativeResize="0"/>
          <p:nvPr/>
        </p:nvPicPr>
        <p:blipFill rotWithShape="1">
          <a:blip r:embed="rId2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4850" y="2018178"/>
            <a:ext cx="612000" cy="68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75370b2f0d_0_42"/>
          <p:cNvPicPr preferRelativeResize="0"/>
          <p:nvPr/>
        </p:nvPicPr>
        <p:blipFill rotWithShape="1">
          <a:blip r:embed="rId2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263" y="2055376"/>
            <a:ext cx="643167" cy="68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75370b2f0d_0_42"/>
          <p:cNvPicPr preferRelativeResize="0"/>
          <p:nvPr/>
        </p:nvPicPr>
        <p:blipFill rotWithShape="1">
          <a:blip r:embed="rId2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9225" y="3736845"/>
            <a:ext cx="509328" cy="6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75370b2f0d_0_42"/>
          <p:cNvPicPr preferRelativeResize="0"/>
          <p:nvPr/>
        </p:nvPicPr>
        <p:blipFill rotWithShape="1">
          <a:blip r:embed="rId3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0175" y="2009502"/>
            <a:ext cx="612000" cy="68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75370b2f0d_0_42" descr="黒いシャツを着ている女性の顔&#10;&#10;自動的に生成された説明"/>
          <p:cNvPicPr preferRelativeResize="0"/>
          <p:nvPr/>
        </p:nvPicPr>
        <p:blipFill rotWithShape="1">
          <a:blip r:embed="rId3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4709" y="1996825"/>
            <a:ext cx="540209" cy="6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75370b2f0d_0_42"/>
          <p:cNvPicPr preferRelativeResize="0"/>
          <p:nvPr/>
        </p:nvPicPr>
        <p:blipFill rotWithShape="1">
          <a:blip r:embed="rId3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4210" y="3762446"/>
            <a:ext cx="642497" cy="64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75370b2f0d_0_42"/>
          <p:cNvPicPr preferRelativeResize="0"/>
          <p:nvPr/>
        </p:nvPicPr>
        <p:blipFill rotWithShape="1">
          <a:blip r:embed="rId3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9951" y="3770841"/>
            <a:ext cx="625732" cy="62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75370b2f0d_0_42" descr="紫のネクタイを締めた男性の顔&#10;&#10;自動的に生成された説明"/>
          <p:cNvPicPr preferRelativeResize="0"/>
          <p:nvPr/>
        </p:nvPicPr>
        <p:blipFill rotWithShape="1">
          <a:blip r:embed="rId3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2397" y="5297103"/>
            <a:ext cx="686684" cy="68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75370b2f0d_0_42" descr="白い壁の前にいる女性&#10;&#10;自動的に生成された説明"/>
          <p:cNvPicPr preferRelativeResize="0"/>
          <p:nvPr/>
        </p:nvPicPr>
        <p:blipFill rotWithShape="1">
          <a:blip r:embed="rId3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6277" y="5285496"/>
            <a:ext cx="709898" cy="70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D1950C5-07E1-3E0C-D63B-887E019BB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SIT-39 in Tokyo – Week at a Glance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EFC740A-B93B-3D89-610F-6AE5E6274F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738" y="1061765"/>
            <a:ext cx="9948791" cy="5656405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1B98CC9-DC63-13B2-7836-674F5F98FE30}"/>
              </a:ext>
            </a:extLst>
          </p:cNvPr>
          <p:cNvSpPr/>
          <p:nvPr/>
        </p:nvSpPr>
        <p:spPr>
          <a:xfrm>
            <a:off x="7493876" y="3429000"/>
            <a:ext cx="2932386" cy="16054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02108F0-AFBF-FB7B-CB84-43B01B204492}"/>
              </a:ext>
            </a:extLst>
          </p:cNvPr>
          <p:cNvSpPr/>
          <p:nvPr/>
        </p:nvSpPr>
        <p:spPr>
          <a:xfrm>
            <a:off x="1839310" y="3318642"/>
            <a:ext cx="2469931" cy="5176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1268376-CB24-A65D-ED68-F25A48BAB8C9}"/>
              </a:ext>
            </a:extLst>
          </p:cNvPr>
          <p:cNvSpPr/>
          <p:nvPr/>
        </p:nvSpPr>
        <p:spPr>
          <a:xfrm>
            <a:off x="4340772" y="4550979"/>
            <a:ext cx="3153104" cy="9564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776203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1127</Words>
  <Application>Microsoft Office PowerPoint</Application>
  <PresentationFormat>ワイド画面</PresentationFormat>
  <Paragraphs>151</Paragraphs>
  <Slides>14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Montserrat</vt:lpstr>
      <vt:lpstr>Noto Sans Symbols</vt:lpstr>
      <vt:lpstr>Arial</vt:lpstr>
      <vt:lpstr>Symbol</vt:lpstr>
      <vt:lpstr>Courier New</vt:lpstr>
      <vt:lpstr>Cambria</vt:lpstr>
      <vt:lpstr>ceos</vt:lpstr>
      <vt:lpstr>SIT Chair Prospectus 2024-25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SIT-39 in Tokyo – Week at a Glance</vt:lpstr>
      <vt:lpstr>SIT-39 in Tokyo – Climate Policy Impact</vt:lpstr>
      <vt:lpstr>SIT-39 in Tokyo – Climate Policy Impact</vt:lpstr>
      <vt:lpstr>SIT-39 in Tokyo – GHG Observation</vt:lpstr>
      <vt:lpstr>SIT-39 in Tokyo – GHG Session Detail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Committee on Earth Observation Satellites</dc:title>
  <dc:creator>Steven Ramage</dc:creator>
  <cp:lastModifiedBy>落合　治</cp:lastModifiedBy>
  <cp:revision>33</cp:revision>
  <dcterms:modified xsi:type="dcterms:W3CDTF">2024-03-13T08:37:16Z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0x0101005970FBBFFCD15449839570E9C06B93E3</vt:lpwstr>
  </property>
  <property fmtid="{D5CDD505-2E9C-101B-9397-08002B2CF9AE}" pid="3" name="MediaServiceImageTags">
    <vt:lpwstr/>
  </property>
</Properties>
</file>