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0" r:id="rId6"/>
    <p:sldId id="264"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51E4D-8383-4A6A-9EB5-84A1CCE0E435}" v="13" dt="2024-03-12T07:03:34.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ediger Lang" userId="23ce0b97-c3f6-4c24-b921-144c6eab9535" providerId="ADAL" clId="{99D51E4D-8383-4A6A-9EB5-84A1CCE0E435}"/>
    <pc:docChg chg="undo custSel modSld modMainMaster">
      <pc:chgData name="Ruediger Lang" userId="23ce0b97-c3f6-4c24-b921-144c6eab9535" providerId="ADAL" clId="{99D51E4D-8383-4A6A-9EB5-84A1CCE0E435}" dt="2024-03-12T07:05:51.541" v="463" actId="313"/>
      <pc:docMkLst>
        <pc:docMk/>
      </pc:docMkLst>
      <pc:sldChg chg="modSp mod">
        <pc:chgData name="Ruediger Lang" userId="23ce0b97-c3f6-4c24-b921-144c6eab9535" providerId="ADAL" clId="{99D51E4D-8383-4A6A-9EB5-84A1CCE0E435}" dt="2024-03-12T06:57:23.586" v="10" actId="20577"/>
        <pc:sldMkLst>
          <pc:docMk/>
          <pc:sldMk cId="43765119" sldId="257"/>
        </pc:sldMkLst>
        <pc:spChg chg="mod">
          <ac:chgData name="Ruediger Lang" userId="23ce0b97-c3f6-4c24-b921-144c6eab9535" providerId="ADAL" clId="{99D51E4D-8383-4A6A-9EB5-84A1CCE0E435}" dt="2024-03-12T06:57:23.586" v="10" actId="20577"/>
          <ac:spMkLst>
            <pc:docMk/>
            <pc:sldMk cId="43765119" sldId="257"/>
            <ac:spMk id="4" creationId="{00000000-0000-0000-0000-000000000000}"/>
          </ac:spMkLst>
        </pc:spChg>
      </pc:sldChg>
      <pc:sldChg chg="modSp mod">
        <pc:chgData name="Ruediger Lang" userId="23ce0b97-c3f6-4c24-b921-144c6eab9535" providerId="ADAL" clId="{99D51E4D-8383-4A6A-9EB5-84A1CCE0E435}" dt="2024-03-12T07:00:27.315" v="155" actId="113"/>
        <pc:sldMkLst>
          <pc:docMk/>
          <pc:sldMk cId="3420189319" sldId="259"/>
        </pc:sldMkLst>
        <pc:graphicFrameChg chg="mod modGraphic">
          <ac:chgData name="Ruediger Lang" userId="23ce0b97-c3f6-4c24-b921-144c6eab9535" providerId="ADAL" clId="{99D51E4D-8383-4A6A-9EB5-84A1CCE0E435}" dt="2024-03-12T07:00:27.315" v="155" actId="113"/>
          <ac:graphicFrameMkLst>
            <pc:docMk/>
            <pc:sldMk cId="3420189319" sldId="259"/>
            <ac:graphicFrameMk id="5" creationId="{00000000-0000-0000-0000-000000000000}"/>
          </ac:graphicFrameMkLst>
        </pc:graphicFrameChg>
      </pc:sldChg>
      <pc:sldChg chg="modSp mod">
        <pc:chgData name="Ruediger Lang" userId="23ce0b97-c3f6-4c24-b921-144c6eab9535" providerId="ADAL" clId="{99D51E4D-8383-4A6A-9EB5-84A1CCE0E435}" dt="2024-03-12T07:02:18.764" v="298" actId="113"/>
        <pc:sldMkLst>
          <pc:docMk/>
          <pc:sldMk cId="3918213062" sldId="263"/>
        </pc:sldMkLst>
        <pc:graphicFrameChg chg="modGraphic">
          <ac:chgData name="Ruediger Lang" userId="23ce0b97-c3f6-4c24-b921-144c6eab9535" providerId="ADAL" clId="{99D51E4D-8383-4A6A-9EB5-84A1CCE0E435}" dt="2024-03-12T07:02:18.764" v="298" actId="113"/>
          <ac:graphicFrameMkLst>
            <pc:docMk/>
            <pc:sldMk cId="3918213062" sldId="263"/>
            <ac:graphicFrameMk id="5" creationId="{00000000-0000-0000-0000-000000000000}"/>
          </ac:graphicFrameMkLst>
        </pc:graphicFrameChg>
      </pc:sldChg>
      <pc:sldChg chg="modSp mod">
        <pc:chgData name="Ruediger Lang" userId="23ce0b97-c3f6-4c24-b921-144c6eab9535" providerId="ADAL" clId="{99D51E4D-8383-4A6A-9EB5-84A1CCE0E435}" dt="2024-03-12T07:05:51.541" v="463" actId="313"/>
        <pc:sldMkLst>
          <pc:docMk/>
          <pc:sldMk cId="3238243191" sldId="264"/>
        </pc:sldMkLst>
        <pc:graphicFrameChg chg="mod modGraphic">
          <ac:chgData name="Ruediger Lang" userId="23ce0b97-c3f6-4c24-b921-144c6eab9535" providerId="ADAL" clId="{99D51E4D-8383-4A6A-9EB5-84A1CCE0E435}" dt="2024-03-12T07:05:51.541" v="463" actId="313"/>
          <ac:graphicFrameMkLst>
            <pc:docMk/>
            <pc:sldMk cId="3238243191" sldId="264"/>
            <ac:graphicFrameMk id="5" creationId="{00000000-0000-0000-0000-000000000000}"/>
          </ac:graphicFrameMkLst>
        </pc:graphicFrameChg>
      </pc:sldChg>
      <pc:sldMasterChg chg="modSp mod">
        <pc:chgData name="Ruediger Lang" userId="23ce0b97-c3f6-4c24-b921-144c6eab9535" providerId="ADAL" clId="{99D51E4D-8383-4A6A-9EB5-84A1CCE0E435}" dt="2024-03-12T06:57:14.599" v="0" actId="20577"/>
        <pc:sldMasterMkLst>
          <pc:docMk/>
          <pc:sldMasterMk cId="3145958114" sldId="2147483660"/>
        </pc:sldMasterMkLst>
        <pc:spChg chg="mod">
          <ac:chgData name="Ruediger Lang" userId="23ce0b97-c3f6-4c24-b921-144c6eab9535" providerId="ADAL" clId="{99D51E4D-8383-4A6A-9EB5-84A1CCE0E435}" dt="2024-03-12T06:57:14.599" v="0" actId="20577"/>
          <ac:spMkLst>
            <pc:docMk/>
            <pc:sldMasterMk cId="3145958114" sldId="2147483660"/>
            <ac:spMk id="13" creationId="{00000000-0000-0000-0000-000000000000}"/>
          </ac:spMkLst>
        </pc:spChg>
      </pc:sldMasterChg>
    </pc:docChg>
  </pc:docChgLst>
  <pc:docChgLst>
    <pc:chgData name="Ruediger Lang" userId="23ce0b97-c3f6-4c24-b921-144c6eab9535" providerId="ADAL" clId="{E80B2CBC-51A2-4AD8-A2FB-358A46D0B76B}"/>
    <pc:docChg chg="custSel modSld modMainMaster">
      <pc:chgData name="Ruediger Lang" userId="23ce0b97-c3f6-4c24-b921-144c6eab9535" providerId="ADAL" clId="{E80B2CBC-51A2-4AD8-A2FB-358A46D0B76B}" dt="2024-03-11T12:37:20.684" v="20" actId="20577"/>
      <pc:docMkLst>
        <pc:docMk/>
      </pc:docMkLst>
      <pc:sldChg chg="modSp mod">
        <pc:chgData name="Ruediger Lang" userId="23ce0b97-c3f6-4c24-b921-144c6eab9535" providerId="ADAL" clId="{E80B2CBC-51A2-4AD8-A2FB-358A46D0B76B}" dt="2024-03-11T12:37:20.684" v="20" actId="20577"/>
        <pc:sldMkLst>
          <pc:docMk/>
          <pc:sldMk cId="43765119" sldId="257"/>
        </pc:sldMkLst>
        <pc:spChg chg="mod">
          <ac:chgData name="Ruediger Lang" userId="23ce0b97-c3f6-4c24-b921-144c6eab9535" providerId="ADAL" clId="{E80B2CBC-51A2-4AD8-A2FB-358A46D0B76B}" dt="2024-03-11T12:37:20.684" v="20" actId="20577"/>
          <ac:spMkLst>
            <pc:docMk/>
            <pc:sldMk cId="43765119" sldId="257"/>
            <ac:spMk id="4" creationId="{00000000-0000-0000-0000-000000000000}"/>
          </ac:spMkLst>
        </pc:spChg>
      </pc:sldChg>
      <pc:sldChg chg="modSp mod">
        <pc:chgData name="Ruediger Lang" userId="23ce0b97-c3f6-4c24-b921-144c6eab9535" providerId="ADAL" clId="{E80B2CBC-51A2-4AD8-A2FB-358A46D0B76B}" dt="2024-03-11T11:30:41.254" v="2" actId="1076"/>
        <pc:sldMkLst>
          <pc:docMk/>
          <pc:sldMk cId="3420189319" sldId="259"/>
        </pc:sldMkLst>
        <pc:graphicFrameChg chg="mod">
          <ac:chgData name="Ruediger Lang" userId="23ce0b97-c3f6-4c24-b921-144c6eab9535" providerId="ADAL" clId="{E80B2CBC-51A2-4AD8-A2FB-358A46D0B76B}" dt="2024-03-11T11:30:41.254" v="2" actId="1076"/>
          <ac:graphicFrameMkLst>
            <pc:docMk/>
            <pc:sldMk cId="3420189319" sldId="259"/>
            <ac:graphicFrameMk id="5" creationId="{00000000-0000-0000-0000-000000000000}"/>
          </ac:graphicFrameMkLst>
        </pc:graphicFrameChg>
      </pc:sldChg>
      <pc:sldChg chg="modSp mod">
        <pc:chgData name="Ruediger Lang" userId="23ce0b97-c3f6-4c24-b921-144c6eab9535" providerId="ADAL" clId="{E80B2CBC-51A2-4AD8-A2FB-358A46D0B76B}" dt="2024-03-11T11:26:29.389" v="1" actId="20577"/>
        <pc:sldMkLst>
          <pc:docMk/>
          <pc:sldMk cId="3668454018" sldId="260"/>
        </pc:sldMkLst>
        <pc:graphicFrameChg chg="modGraphic">
          <ac:chgData name="Ruediger Lang" userId="23ce0b97-c3f6-4c24-b921-144c6eab9535" providerId="ADAL" clId="{E80B2CBC-51A2-4AD8-A2FB-358A46D0B76B}" dt="2024-03-11T11:26:29.389" v="1" actId="20577"/>
          <ac:graphicFrameMkLst>
            <pc:docMk/>
            <pc:sldMk cId="3668454018" sldId="260"/>
            <ac:graphicFrameMk id="5" creationId="{00000000-0000-0000-0000-000000000000}"/>
          </ac:graphicFrameMkLst>
        </pc:graphicFrameChg>
      </pc:sldChg>
      <pc:sldMasterChg chg="modSp mod">
        <pc:chgData name="Ruediger Lang" userId="23ce0b97-c3f6-4c24-b921-144c6eab9535" providerId="ADAL" clId="{E80B2CBC-51A2-4AD8-A2FB-358A46D0B76B}" dt="2024-03-11T11:23:51.277" v="0" actId="20577"/>
        <pc:sldMasterMkLst>
          <pc:docMk/>
          <pc:sldMasterMk cId="3145958114" sldId="2147483660"/>
        </pc:sldMasterMkLst>
        <pc:spChg chg="mod">
          <ac:chgData name="Ruediger Lang" userId="23ce0b97-c3f6-4c24-b921-144c6eab9535" providerId="ADAL" clId="{E80B2CBC-51A2-4AD8-A2FB-358A46D0B76B}" dt="2024-03-11T11:23:51.277" v="0" actId="20577"/>
          <ac:spMkLst>
            <pc:docMk/>
            <pc:sldMasterMk cId="3145958114" sldId="2147483660"/>
            <ac:spMk id="13"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9BDDC-6998-4460-AD63-DDEC18FF68E1}"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6BB1D-4541-48AE-ACC1-EE1A74D4BE72}" type="slidenum">
              <a:rPr lang="en-GB" smtClean="0"/>
              <a:t>‹#›</a:t>
            </a:fld>
            <a:endParaRPr lang="en-GB"/>
          </a:p>
        </p:txBody>
      </p:sp>
    </p:spTree>
    <p:extLst>
      <p:ext uri="{BB962C8B-B14F-4D97-AF65-F5344CB8AC3E}">
        <p14:creationId xmlns:p14="http://schemas.microsoft.com/office/powerpoint/2010/main" val="52879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marL="0" marR="0" lvl="0" indent="0" algn="r" defTabSz="1333500" rtl="0" eaLnBrk="0" fontAlgn="base" latinLnBrk="0" hangingPunct="0">
              <a:lnSpc>
                <a:spcPct val="100000"/>
              </a:lnSpc>
              <a:spcBef>
                <a:spcPct val="0"/>
              </a:spcBef>
              <a:spcAft>
                <a:spcPct val="0"/>
              </a:spcAft>
              <a:buClrTx/>
              <a:buSzTx/>
              <a:buFontTx/>
              <a:buNone/>
              <a:tabLst/>
              <a:defRPr/>
            </a:pPr>
            <a:fld id="{B3123BCD-06C1-4979-A4B6-929E88FE602B}" type="slidenum">
              <a:rPr kumimoji="0" lang="de-DE" sz="17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1333500" rtl="0" eaLnBrk="0" fontAlgn="base" latinLnBrk="0" hangingPunct="0">
                <a:lnSpc>
                  <a:spcPct val="100000"/>
                </a:lnSpc>
                <a:spcBef>
                  <a:spcPct val="0"/>
                </a:spcBef>
                <a:spcAft>
                  <a:spcPct val="0"/>
                </a:spcAft>
                <a:buClrTx/>
                <a:buSzTx/>
                <a:buFontTx/>
                <a:buNone/>
                <a:tabLst/>
                <a:defRPr/>
              </a:pPr>
              <a:t>1</a:t>
            </a:fld>
            <a:endParaRPr kumimoji="0" lang="de-DE" sz="17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425818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Flags">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379" y="1254271"/>
            <a:ext cx="9393251" cy="5322841"/>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1065991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41522950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c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895" b="4135"/>
          <a:stretch/>
        </p:blipFill>
        <p:spPr>
          <a:xfrm>
            <a:off x="2685162" y="1245140"/>
            <a:ext cx="9437753" cy="5311303"/>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13230729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urrican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9775" b="39681"/>
          <a:stretch/>
        </p:blipFill>
        <p:spPr>
          <a:xfrm>
            <a:off x="135326" y="1254868"/>
            <a:ext cx="9320031" cy="5301575"/>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27336395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Sentinel-6">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16" y="1191202"/>
            <a:ext cx="9537507" cy="5365241"/>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40875172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 Ocean Colour">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082" b="2367"/>
          <a:stretch/>
        </p:blipFill>
        <p:spPr>
          <a:xfrm>
            <a:off x="2666391" y="1089497"/>
            <a:ext cx="9395587" cy="5437763"/>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30913722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Destination Earth">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077" y="1183729"/>
            <a:ext cx="9453322" cy="5401898"/>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20422074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CO2M">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54" y="1211147"/>
            <a:ext cx="9465874" cy="5326131"/>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9" name="ceos_logo.png"/>
          <p:cNvPicPr/>
          <p:nvPr userDrawn="1"/>
        </p:nvPicPr>
        <p:blipFill>
          <a:blip r:embed="rId5"/>
          <a:stretch>
            <a:fillRect/>
          </a:stretch>
        </p:blipFill>
        <p:spPr>
          <a:xfrm>
            <a:off x="8782556" y="90950"/>
            <a:ext cx="1880930" cy="744849"/>
          </a:xfrm>
          <a:prstGeom prst="rect">
            <a:avLst/>
          </a:prstGeom>
          <a:ln w="12700">
            <a:miter lim="400000"/>
          </a:ln>
        </p:spPr>
      </p:pic>
      <p:sp>
        <p:nvSpPr>
          <p:cNvPr id="11" name="Shape 10"/>
          <p:cNvSpPr txBox="1">
            <a:spLocks/>
          </p:cNvSpPr>
          <p:nvPr userDrawn="1"/>
        </p:nvSpPr>
        <p:spPr>
          <a:xfrm>
            <a:off x="8782556" y="865308"/>
            <a:ext cx="2104658" cy="1576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685800">
              <a:defRPr sz="1800" b="0">
                <a:solidFill>
                  <a:srgbClr val="000000"/>
                </a:solidFill>
              </a:defRPr>
            </a:pPr>
            <a:r>
              <a:rPr lang="en-US" sz="788" dirty="0">
                <a:solidFill>
                  <a:schemeClr val="bg1">
                    <a:lumMod val="20000"/>
                    <a:lumOff val="80000"/>
                  </a:schemeClr>
                </a:solidFill>
                <a:latin typeface="Arial" panose="020B0604020202020204" pitchFamily="34" charset="0"/>
                <a:cs typeface="Arial" panose="020B0604020202020204" pitchFamily="34" charset="0"/>
              </a:rPr>
              <a:t>Committee on Earth Observation Satellites</a:t>
            </a:r>
          </a:p>
        </p:txBody>
      </p:sp>
      <p:pic>
        <p:nvPicPr>
          <p:cNvPr id="12" name="Picture 11" descr="cgms_logo.png">
            <a:extLst>
              <a:ext uri="{FF2B5EF4-FFF2-40B4-BE49-F238E27FC236}">
                <a16:creationId xmlns:a16="http://schemas.microsoft.com/office/drawing/2014/main" id="{FF6E3164-B575-7349-9AE2-287A5A9B611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69054" y="0"/>
            <a:ext cx="913684" cy="988984"/>
          </a:xfrm>
          <a:prstGeom prst="rect">
            <a:avLst/>
          </a:prstGeom>
        </p:spPr>
      </p:pic>
    </p:spTree>
    <p:extLst>
      <p:ext uri="{BB962C8B-B14F-4D97-AF65-F5344CB8AC3E}">
        <p14:creationId xmlns:p14="http://schemas.microsoft.com/office/powerpoint/2010/main" val="29748737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entinel-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6874" b="3249"/>
          <a:stretch/>
        </p:blipFill>
        <p:spPr>
          <a:xfrm>
            <a:off x="2724934" y="1047169"/>
            <a:ext cx="9366982" cy="5476461"/>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22206471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Mission Control">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65" y="1208629"/>
            <a:ext cx="9466253" cy="5364209"/>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5772" b="6844"/>
          <a:stretch/>
        </p:blipFill>
        <p:spPr>
          <a:xfrm>
            <a:off x="8184750" y="12184"/>
            <a:ext cx="4055594" cy="642552"/>
          </a:xfrm>
          <a:prstGeom prst="rect">
            <a:avLst/>
          </a:prstGeom>
        </p:spPr>
      </p:pic>
    </p:spTree>
    <p:extLst>
      <p:ext uri="{BB962C8B-B14F-4D97-AF65-F5344CB8AC3E}">
        <p14:creationId xmlns:p14="http://schemas.microsoft.com/office/powerpoint/2010/main" val="12196927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6308436" y="1237673"/>
            <a:ext cx="5463956" cy="5164431"/>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l="34867" t="5705"/>
          <a:stretch/>
        </p:blipFill>
        <p:spPr>
          <a:xfrm>
            <a:off x="9638270" y="6565556"/>
            <a:ext cx="2170320" cy="312763"/>
          </a:xfrm>
          <a:prstGeom prst="rect">
            <a:avLst/>
          </a:prstGeom>
        </p:spPr>
      </p:pic>
      <p:pic>
        <p:nvPicPr>
          <p:cNvPr id="9" name="Picture 8"/>
          <p:cNvPicPr>
            <a:picLocks noChangeAspect="1"/>
          </p:cNvPicPr>
          <p:nvPr userDrawn="1"/>
        </p:nvPicPr>
        <p:blipFill>
          <a:blip r:embed="rId6"/>
          <a:stretch>
            <a:fillRect/>
          </a:stretch>
        </p:blipFill>
        <p:spPr>
          <a:xfrm>
            <a:off x="8634317" y="6545893"/>
            <a:ext cx="895725" cy="305117"/>
          </a:xfrm>
          <a:prstGeom prst="rect">
            <a:avLst/>
          </a:prstGeom>
        </p:spPr>
      </p:pic>
    </p:spTree>
    <p:extLst>
      <p:ext uri="{BB962C8B-B14F-4D97-AF65-F5344CB8AC3E}">
        <p14:creationId xmlns:p14="http://schemas.microsoft.com/office/powerpoint/2010/main" val="11951481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ast Buildin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92" y="1240251"/>
            <a:ext cx="9407212" cy="5330752"/>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802196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4176" t="10671"/>
          <a:stretch/>
        </p:blipFill>
        <p:spPr>
          <a:xfrm>
            <a:off x="10948086" y="6582032"/>
            <a:ext cx="860504" cy="296288"/>
          </a:xfrm>
          <a:prstGeom prst="rect">
            <a:avLst/>
          </a:prstGeom>
        </p:spPr>
      </p:pic>
      <p:pic>
        <p:nvPicPr>
          <p:cNvPr id="3" name="Picture 2"/>
          <p:cNvPicPr>
            <a:picLocks noChangeAspect="1"/>
          </p:cNvPicPr>
          <p:nvPr userDrawn="1"/>
        </p:nvPicPr>
        <p:blipFill>
          <a:blip r:embed="rId4"/>
          <a:stretch>
            <a:fillRect/>
          </a:stretch>
        </p:blipFill>
        <p:spPr>
          <a:xfrm>
            <a:off x="9860692" y="6521504"/>
            <a:ext cx="1021951" cy="336496"/>
          </a:xfrm>
          <a:prstGeom prst="rect">
            <a:avLst/>
          </a:prstGeom>
        </p:spPr>
      </p:pic>
    </p:spTree>
    <p:extLst>
      <p:ext uri="{BB962C8B-B14F-4D97-AF65-F5344CB8AC3E}">
        <p14:creationId xmlns:p14="http://schemas.microsoft.com/office/powerpoint/2010/main" val="28652236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6448" y="6546636"/>
            <a:ext cx="3332142" cy="331684"/>
          </a:xfrm>
          <a:prstGeom prst="rect">
            <a:avLst/>
          </a:prstGeom>
        </p:spPr>
      </p:pic>
    </p:spTree>
    <p:extLst>
      <p:ext uri="{BB962C8B-B14F-4D97-AF65-F5344CB8AC3E}">
        <p14:creationId xmlns:p14="http://schemas.microsoft.com/office/powerpoint/2010/main" val="37260189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6448" y="6546636"/>
            <a:ext cx="3332142" cy="331684"/>
          </a:xfrm>
          <a:prstGeom prst="rect">
            <a:avLst/>
          </a:prstGeom>
        </p:spPr>
      </p:pic>
    </p:spTree>
    <p:extLst>
      <p:ext uri="{BB962C8B-B14F-4D97-AF65-F5344CB8AC3E}">
        <p14:creationId xmlns:p14="http://schemas.microsoft.com/office/powerpoint/2010/main" val="37327222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14311" y="341194"/>
            <a:ext cx="11288822" cy="6523630"/>
          </a:xfrm>
          <a:prstGeom prst="rect">
            <a:avLst/>
          </a:prstGeom>
          <a:blipFill dpi="0" rotWithShape="1">
            <a:blip r:embed="rId2">
              <a:alphaModFix amt="30000"/>
            </a:blip>
            <a:srcRect/>
            <a:stretch>
              <a:fillRect t="-30981" b="-42063"/>
            </a:stretch>
          </a:blip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3" y="-8719"/>
            <a:ext cx="11901894"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6448" y="6546636"/>
            <a:ext cx="3332142" cy="331684"/>
          </a:xfrm>
          <a:prstGeom prst="rect">
            <a:avLst/>
          </a:prstGeom>
        </p:spPr>
      </p:pic>
    </p:spTree>
    <p:extLst>
      <p:ext uri="{BB962C8B-B14F-4D97-AF65-F5344CB8AC3E}">
        <p14:creationId xmlns:p14="http://schemas.microsoft.com/office/powerpoint/2010/main" val="23848992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amp;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a:lvl1pPr>
            <a:lvl2pPr marL="562722" indent="0">
              <a:buNone/>
              <a:defRPr sz="2800"/>
            </a:lvl2pPr>
            <a:lvl3pPr marL="1125443" indent="0">
              <a:buNone/>
              <a:defRPr sz="2400"/>
            </a:lvl3pPr>
            <a:lvl4pPr marL="1688165" indent="0">
              <a:buNone/>
              <a:defRPr sz="2000"/>
            </a:lvl4pPr>
            <a:lvl5pPr marL="2250887"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6448" y="6546636"/>
            <a:ext cx="3332142" cy="331684"/>
          </a:xfrm>
          <a:prstGeom prst="rect">
            <a:avLst/>
          </a:prstGeom>
        </p:spPr>
      </p:pic>
    </p:spTree>
    <p:extLst>
      <p:ext uri="{BB962C8B-B14F-4D97-AF65-F5344CB8AC3E}">
        <p14:creationId xmlns:p14="http://schemas.microsoft.com/office/powerpoint/2010/main" val="1581078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grpSp>
        <p:nvGrpSpPr>
          <p:cNvPr id="11" name="Group 10"/>
          <p:cNvGrpSpPr/>
          <p:nvPr userDrawn="1"/>
        </p:nvGrpSpPr>
        <p:grpSpPr>
          <a:xfrm>
            <a:off x="10275496" y="6603525"/>
            <a:ext cx="1462072" cy="214984"/>
            <a:chOff x="6189793" y="6000773"/>
            <a:chExt cx="4343735" cy="638706"/>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6554" y="6000773"/>
              <a:ext cx="2146974" cy="638706"/>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t="28317" b="34099"/>
            <a:stretch/>
          </p:blipFill>
          <p:spPr>
            <a:xfrm>
              <a:off x="6189793" y="6166267"/>
              <a:ext cx="2237237" cy="324196"/>
            </a:xfrm>
            <a:prstGeom prst="rect">
              <a:avLst/>
            </a:prstGeom>
          </p:spPr>
        </p:pic>
      </p:grpSp>
    </p:spTree>
    <p:extLst>
      <p:ext uri="{BB962C8B-B14F-4D97-AF65-F5344CB8AC3E}">
        <p14:creationId xmlns:p14="http://schemas.microsoft.com/office/powerpoint/2010/main" val="37219348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HQ">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0402" y="1183478"/>
            <a:ext cx="9486293" cy="5375565"/>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0903836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Earth">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19" y="1240117"/>
            <a:ext cx="9335282" cy="5289992"/>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608566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336756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41886002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baseline="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5916910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7829280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41412499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US"/>
              <a:t>Click to edit Master title style</a:t>
            </a:r>
            <a:endParaRPr lang="en-GB" dirty="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16" name="TextBox 15"/>
          <p:cNvSpPr txBox="1"/>
          <p:nvPr userDrawn="1"/>
        </p:nvSpPr>
        <p:spPr>
          <a:xfrm>
            <a:off x="10901866" y="641568"/>
            <a:ext cx="1226619" cy="246221"/>
          </a:xfrm>
          <a:prstGeom prst="rect">
            <a:avLst/>
          </a:prstGeom>
          <a:noFill/>
        </p:spPr>
        <p:txBody>
          <a:bodyPr wrap="none" rtlCol="0">
            <a:spAutoFit/>
          </a:bodyPr>
          <a:lstStyle/>
          <a:p>
            <a:pPr algn="r"/>
            <a:r>
              <a:rPr lang="en-GB" sz="1000" b="0" baseline="0" dirty="0">
                <a:solidFill>
                  <a:schemeClr val="bg1"/>
                </a:solidFill>
                <a:latin typeface="Bahnschrift SemiLight" panose="020B0502040204020203" pitchFamily="34" charset="0"/>
                <a:ea typeface="Roboto" panose="02000000000000000000" pitchFamily="2" charset="0"/>
              </a:rPr>
              <a:t>www.eumetsat.int</a:t>
            </a:r>
          </a:p>
        </p:txBody>
      </p:sp>
      <p:sp>
        <p:nvSpPr>
          <p:cNvPr id="13" name="Rectangle 61" title="[DM_E_DOC_NO], v1A, 1 September 2023"/>
          <p:cNvSpPr>
            <a:spLocks noChangeArrowheads="1"/>
          </p:cNvSpPr>
          <p:nvPr userDrawn="1"/>
        </p:nvSpPr>
        <p:spPr bwMode="auto">
          <a:xfrm>
            <a:off x="161047" y="6648056"/>
            <a:ext cx="4628617" cy="153888"/>
          </a:xfrm>
          <a:prstGeom prst="rect">
            <a:avLst/>
          </a:prstGeom>
          <a:noFill/>
          <a:ln w="9525">
            <a:noFill/>
            <a:miter lim="800000"/>
            <a:headEnd/>
            <a:tailEnd/>
          </a:ln>
        </p:spPr>
        <p:txBody>
          <a:bodyPr wrap="square" lIns="0" tIns="0" rIns="0" bIns="0">
            <a:spAutoFit/>
          </a:bodyPr>
          <a:lstStyle/>
          <a:p>
            <a:pPr eaLnBrk="0" hangingPunct="0">
              <a:defRPr/>
            </a:pPr>
            <a:r>
              <a:rPr lang="en-GB" sz="1000" b="0" baseline="0">
                <a:solidFill>
                  <a:srgbClr val="00B5E2"/>
                </a:solidFill>
                <a:latin typeface="Bahnschrift Light" panose="020B0502040204020203" pitchFamily="34" charset="0"/>
                <a:ea typeface="Roboto" panose="02000000000000000000" pitchFamily="2" charset="0"/>
                <a:cs typeface="Arial" pitchFamily="34" charset="0"/>
              </a:rPr>
              <a:t>, v1A, 1 September 2023</a:t>
            </a:r>
            <a:endParaRPr lang="de-DE" sz="1000" b="0" baseline="0" dirty="0">
              <a:solidFill>
                <a:srgbClr val="00B5E2"/>
              </a:solidFill>
              <a:latin typeface="Bahnschrift Light" panose="020B0502040204020203" pitchFamily="34" charset="0"/>
              <a:ea typeface="Roboto" panose="02000000000000000000" pitchFamily="2" charset="0"/>
              <a:cs typeface="Arial" pitchFamily="34" charset="0"/>
            </a:endParaRPr>
          </a:p>
        </p:txBody>
      </p: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rgbClr val="00B5E2"/>
                </a:solidFill>
                <a:latin typeface="Bahnschrift Light" panose="020B0502040204020203" pitchFamily="34" charset="0"/>
                <a:ea typeface="Roboto" panose="02000000000000000000" pitchFamily="2" charset="0"/>
                <a:cs typeface="Arial" pitchFamily="34" charset="0"/>
              </a:rPr>
              <a:pPr algn="r"/>
              <a:t>‹#›</a:t>
            </a:fld>
            <a:endParaRPr lang="en-GB" sz="1050" dirty="0">
              <a:latin typeface="Bahnschrift Light" panose="020B0502040204020203" pitchFamily="34" charset="0"/>
              <a:ea typeface="Roboto" panose="02000000000000000000" pitchFamily="2" charset="0"/>
            </a:endParaRPr>
          </a:p>
        </p:txBody>
      </p:sp>
    </p:spTree>
    <p:extLst>
      <p:ext uri="{BB962C8B-B14F-4D97-AF65-F5344CB8AC3E}">
        <p14:creationId xmlns:p14="http://schemas.microsoft.com/office/powerpoint/2010/main" val="3145958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txStyles>
    <p:titleStyle>
      <a:lvl1pPr marL="220791" algn="l" rtl="0" eaLnBrk="1" fontAlgn="base" hangingPunct="1">
        <a:spcBef>
          <a:spcPct val="0"/>
        </a:spcBef>
        <a:spcAft>
          <a:spcPct val="0"/>
        </a:spcAft>
        <a:defRPr sz="3200" b="0" spc="-100" baseline="0">
          <a:solidFill>
            <a:schemeClr val="bg1"/>
          </a:solidFill>
          <a:latin typeface="Bahnschrift SemiLight" panose="020B0502040204020203"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title="[DM_DOCNAME]"/>
          <p:cNvSpPr txBox="1"/>
          <p:nvPr/>
        </p:nvSpPr>
        <p:spPr>
          <a:xfrm>
            <a:off x="6101541" y="1827712"/>
            <a:ext cx="5868785" cy="3225838"/>
          </a:xfrm>
          <a:prstGeom prst="rect">
            <a:avLst/>
          </a:prstGeom>
          <a:solidFill>
            <a:schemeClr val="bg1"/>
          </a:solidFill>
        </p:spPr>
        <p:txBody>
          <a:bodyPr wrap="square" lIns="288000" tIns="180000" rIns="288000" bIns="18000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100" normalizeH="0" baseline="0" noProof="0" dirty="0">
                <a:ln>
                  <a:noFill/>
                </a:ln>
                <a:solidFill>
                  <a:srgbClr val="FFFFFF"/>
                </a:solidFill>
                <a:effectLst/>
                <a:uLnTx/>
                <a:uFillTx/>
                <a:latin typeface="Bahnschrift SemiLight" panose="020B0502040204020203" pitchFamily="34" charset="0"/>
                <a:ea typeface="+mn-ea"/>
                <a:cs typeface="Calibri" panose="020F0502020204030204" pitchFamily="34" charset="0"/>
              </a:rPr>
              <a:t>Annex L1 &amp; L2 GHG Product Development – status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rPr>
              <a:t>CEOS/CGMS WG-climate GHG task-team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rPr>
              <a:t>Meeting - update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noProof="0" dirty="0">
              <a:solidFill>
                <a:srgbClr val="FFFFFF"/>
              </a:solidFill>
              <a:latin typeface="Bahnschrift SemiBold" panose="020B0502040204020203" pitchFamily="34" charset="0"/>
              <a:ea typeface="Roboto Medium" panose="02000000000000000000" pitchFamily="2"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rPr>
              <a:t>Ruediger</a:t>
            </a:r>
            <a:r>
              <a:rPr kumimoji="0" lang="en-GB" sz="1800" b="0" i="0" u="none" strike="noStrike" kern="1200" cap="none" spc="0" normalizeH="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rPr>
              <a:t> Lang / Dave Crisp</a:t>
            </a:r>
            <a:endParaRPr kumimoji="0" lang="en-GB" sz="1800" b="0" i="0" u="none" strike="noStrike" kern="1200" cap="none" spc="0" normalizeH="0" baseline="0" noProof="0" dirty="0">
              <a:ln>
                <a:noFill/>
              </a:ln>
              <a:solidFill>
                <a:srgbClr val="FFFFFF"/>
              </a:solidFill>
              <a:effectLst/>
              <a:uLnTx/>
              <a:uFillTx/>
              <a:latin typeface="Bahnschrift SemiBold" panose="020B0502040204020203" pitchFamily="34" charset="0"/>
              <a:ea typeface="Roboto Medium" panose="02000000000000000000" pitchFamily="2"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1" u="none" strike="noStrike" kern="1200" cap="none" spc="0" normalizeH="0" baseline="0" noProof="0" dirty="0">
              <a:ln>
                <a:noFill/>
              </a:ln>
              <a:solidFill>
                <a:srgbClr val="FFFFFF"/>
              </a:solidFill>
              <a:effectLst/>
              <a:uLnTx/>
              <a:uFillTx/>
              <a:latin typeface="Bahnschrift Light" panose="020B0502040204020203" pitchFamily="34" charset="0"/>
              <a:ea typeface="Roboto" panose="02000000000000000000" pitchFamily="2"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FFFFFF"/>
                </a:solidFill>
                <a:effectLst/>
                <a:uLnTx/>
                <a:uFillTx/>
                <a:latin typeface="Bahnschrift Light" panose="020B0502040204020203" pitchFamily="34" charset="0"/>
                <a:ea typeface="Roboto Light" panose="02000000000000000000" pitchFamily="2" charset="0"/>
                <a:cs typeface="Calibri Light" panose="020F0302020204030204" pitchFamily="34" charset="0"/>
              </a:rPr>
              <a:t>11 March 2024</a:t>
            </a:r>
          </a:p>
        </p:txBody>
      </p:sp>
    </p:spTree>
    <p:extLst>
      <p:ext uri="{BB962C8B-B14F-4D97-AF65-F5344CB8AC3E}">
        <p14:creationId xmlns:p14="http://schemas.microsoft.com/office/powerpoint/2010/main" val="437651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1985386379"/>
              </p:ext>
            </p:extLst>
          </p:nvPr>
        </p:nvGraphicFramePr>
        <p:xfrm>
          <a:off x="526474" y="1097280"/>
          <a:ext cx="11169533" cy="4920458"/>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578139">
                  <a:extLst>
                    <a:ext uri="{9D8B030D-6E8A-4147-A177-3AD203B41FA5}">
                      <a16:colId xmlns:a16="http://schemas.microsoft.com/office/drawing/2014/main" val="1251474682"/>
                    </a:ext>
                  </a:extLst>
                </a:gridCol>
                <a:gridCol w="432576">
                  <a:extLst>
                    <a:ext uri="{9D8B030D-6E8A-4147-A177-3AD203B41FA5}">
                      <a16:colId xmlns:a16="http://schemas.microsoft.com/office/drawing/2014/main" val="4179871923"/>
                    </a:ext>
                  </a:extLst>
                </a:gridCol>
                <a:gridCol w="4072923">
                  <a:extLst>
                    <a:ext uri="{9D8B030D-6E8A-4147-A177-3AD203B41FA5}">
                      <a16:colId xmlns:a16="http://schemas.microsoft.com/office/drawing/2014/main" val="1565728991"/>
                    </a:ext>
                  </a:extLst>
                </a:gridCol>
                <a:gridCol w="2352501">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325075">
                <a:tc>
                  <a:txBody>
                    <a:bodyPr/>
                    <a:lstStyle/>
                    <a:p>
                      <a:pPr algn="l" fontAlgn="t"/>
                      <a:r>
                        <a:rPr lang="en-GB" sz="1100" b="0" i="0" u="none" strike="noStrike" dirty="0">
                          <a:solidFill>
                            <a:srgbClr val="000000"/>
                          </a:solidFill>
                          <a:effectLst/>
                          <a:latin typeface="Calibri" panose="020F0502020204030204" pitchFamily="34" charset="0"/>
                        </a:rPr>
                        <a:t>Prod-1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Document the </a:t>
                      </a:r>
                      <a:r>
                        <a:rPr lang="en-GB" sz="1100" b="1" i="0" u="none" strike="noStrike" dirty="0">
                          <a:solidFill>
                            <a:srgbClr val="000000"/>
                          </a:solidFill>
                          <a:effectLst/>
                          <a:latin typeface="Calibri" panose="020F0502020204030204" pitchFamily="34" charset="0"/>
                        </a:rPr>
                        <a:t>performance of existing and near term L1 and L2 products</a:t>
                      </a:r>
                      <a:r>
                        <a:rPr lang="en-GB" sz="1100" b="0" i="0" u="none" strike="noStrike" dirty="0">
                          <a:solidFill>
                            <a:srgbClr val="000000"/>
                          </a:solidFill>
                          <a:effectLst/>
                          <a:latin typeface="Calibri" panose="020F0502020204030204" pitchFamily="34" charset="0"/>
                        </a:rPr>
                        <a:t> and their ability to meet </a:t>
                      </a:r>
                      <a:r>
                        <a:rPr lang="en-GB" sz="1100" b="0" i="0" u="none" strike="noStrike" dirty="0" err="1">
                          <a:solidFill>
                            <a:srgbClr val="000000"/>
                          </a:solidFill>
                          <a:effectLst/>
                          <a:latin typeface="Calibri" panose="020F0502020204030204" pitchFamily="34" charset="0"/>
                        </a:rPr>
                        <a:t>WGClimate</a:t>
                      </a:r>
                      <a:r>
                        <a:rPr lang="en-GB" sz="1100" b="0" i="0" u="none" strike="noStrike" dirty="0">
                          <a:solidFill>
                            <a:srgbClr val="000000"/>
                          </a:solidFill>
                          <a:effectLst/>
                          <a:latin typeface="Calibri" panose="020F0502020204030204" pitchFamily="34" charset="0"/>
                        </a:rPr>
                        <a:t> needs for ECV and FCDRs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AC-VC / GSICS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EUM /</a:t>
                      </a:r>
                      <a:r>
                        <a:rPr lang="en-GB" sz="1100" b="0" i="0" u="none" strike="noStrike" baseline="0" dirty="0">
                          <a:solidFill>
                            <a:srgbClr val="000000"/>
                          </a:solidFill>
                          <a:effectLst/>
                          <a:latin typeface="Calibri" panose="020F0502020204030204" pitchFamily="34" charset="0"/>
                        </a:rPr>
                        <a:t> NASA / JAXA / …</a:t>
                      </a:r>
                      <a:endParaRPr lang="en-GB"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100" b="0" i="0" u="none" strike="noStrike" dirty="0">
                          <a:solidFill>
                            <a:srgbClr val="000000"/>
                          </a:solidFill>
                          <a:effectLst/>
                          <a:latin typeface="Calibri" panose="020F0502020204030204" pitchFamily="34" charset="0"/>
                        </a:rPr>
                        <a:t>2026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1" i="0" u="none" strike="noStrike" dirty="0">
                          <a:solidFill>
                            <a:srgbClr val="000000"/>
                          </a:solidFill>
                          <a:effectLst/>
                          <a:latin typeface="Calibri" panose="020F0502020204030204" pitchFamily="34" charset="0"/>
                        </a:rPr>
                        <a:t>Existing products: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Document the existing L1 and L2 products in the ECV inventory(</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https://climatemonitoring.info/ecvinventory/)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Most of the information there is from 2018, pre-OCO, pre-TROPOMI.  With 15 years of data from GOSAT and 9+ years from OCO-2, it is time to start thinking about an FCDR for CO2 and CH4.</a:t>
                      </a:r>
                      <a:br>
                        <a:rPr lang="en-GB" sz="1100" b="0" i="0" u="none" strike="noStrike" dirty="0">
                          <a:solidFill>
                            <a:srgbClr val="000000"/>
                          </a:solidFill>
                          <a:effectLst/>
                          <a:latin typeface="Calibri" panose="020F0502020204030204" pitchFamily="34" charset="0"/>
                        </a:rPr>
                      </a:br>
                      <a:endParaRPr lang="en-GB" sz="1100" b="0" i="0" u="none" strike="noStrike" dirty="0">
                        <a:solidFill>
                          <a:srgbClr val="000000"/>
                        </a:solidFill>
                        <a:effectLst/>
                        <a:latin typeface="Calibri" panose="020F0502020204030204" pitchFamily="34" charset="0"/>
                      </a:endParaRPr>
                    </a:p>
                    <a:p>
                      <a:pPr algn="l" fontAlgn="t"/>
                      <a:r>
                        <a:rPr lang="en-GB" sz="1100" b="1" i="0" u="none" strike="noStrike" dirty="0">
                          <a:solidFill>
                            <a:srgbClr val="000000"/>
                          </a:solidFill>
                          <a:effectLst/>
                          <a:latin typeface="Calibri" panose="020F0502020204030204" pitchFamily="34" charset="0"/>
                        </a:rPr>
                        <a:t>Near term products: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Algorithms for retrieval of XCO2 and XCH4 level-2 products to meet the requirements of future MVSs (e.g.</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CO2M mission and the need of the European GHG Monitoring and Verification Support (MVS) capacity in 2026, GOSAT-GW, …). Target 2026ff</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Scientific algorithm developments from their current performance status towards anthropogenic and/or biogenic emission monitoring</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needs of future MVSs. Target: Achieve required performance integrated in</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MVS by 2026ff.</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Adding additional instrument measurement capabilities (cloud imaging, aerosol background measurement, as well as trace gas measurements / NO2) to improve on CO2/CH4 accuracy and plume detection. Target: 2026ff.</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Develop improved bias correction schemes and improved uncertainty characterization (or avoid them all together making use of additional instrument and algorithm capacities). Target: 2026ff.</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Improve operational product robustness by improved resilience with respect to instrument performance and in order to support (and improve efficiency of) the transition from commissioning into operations and creation of FCDRs </a:t>
                      </a:r>
                      <a:r>
                        <a:rPr lang="en-GB" sz="1100" b="0" i="0" u="none" strike="noStrike" dirty="0" err="1">
                          <a:solidFill>
                            <a:srgbClr val="000000"/>
                          </a:solidFill>
                          <a:effectLst/>
                          <a:latin typeface="Calibri" panose="020F0502020204030204" pitchFamily="34" charset="0"/>
                        </a:rPr>
                        <a:t>CDRs.</a:t>
                      </a:r>
                      <a:r>
                        <a:rPr lang="en-GB" sz="1100" b="0" i="0" u="none" strike="noStrike" dirty="0">
                          <a:solidFill>
                            <a:srgbClr val="000000"/>
                          </a:solidFill>
                          <a:effectLst/>
                          <a:latin typeface="Calibri" panose="020F0502020204030204" pitchFamily="34" charset="0"/>
                        </a:rPr>
                        <a:t> Target: 2026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Document existing products in ECV inventory</a:t>
                      </a:r>
                    </a:p>
                    <a:p>
                      <a:pPr algn="l" fontAlgn="t"/>
                      <a:endParaRPr lang="en-GB" sz="1200" b="0" i="0" u="none" strike="noStrike" dirty="0">
                        <a:solidFill>
                          <a:srgbClr val="000000"/>
                        </a:solidFill>
                        <a:effectLst/>
                        <a:latin typeface="Calibri" panose="020F0502020204030204" pitchFamily="34" charset="0"/>
                      </a:endParaRPr>
                    </a:p>
                    <a:p>
                      <a:pPr algn="l" fontAlgn="t"/>
                      <a:r>
                        <a:rPr lang="en-GB" sz="1200" b="0" i="0" u="none" strike="noStrike" dirty="0">
                          <a:solidFill>
                            <a:srgbClr val="000000"/>
                          </a:solidFill>
                          <a:effectLst/>
                          <a:latin typeface="Calibri" panose="020F0502020204030204" pitchFamily="34" charset="0"/>
                        </a:rPr>
                        <a:t>Produce FCDRs</a:t>
                      </a:r>
                      <a:r>
                        <a:rPr lang="en-GB" sz="1200" b="0" i="0" u="none" strike="noStrike" baseline="0" dirty="0">
                          <a:solidFill>
                            <a:srgbClr val="000000"/>
                          </a:solidFill>
                          <a:effectLst/>
                          <a:latin typeface="Calibri" panose="020F0502020204030204" pitchFamily="34" charset="0"/>
                        </a:rPr>
                        <a:t> and CDRs of exiting 10+ years time-series</a:t>
                      </a:r>
                      <a:r>
                        <a:rPr lang="en-GB" sz="1200" b="0" i="0" u="none" strike="noStrike" dirty="0">
                          <a:solidFill>
                            <a:srgbClr val="000000"/>
                          </a:solidFill>
                          <a:effectLst/>
                          <a:latin typeface="Calibri" panose="020F0502020204030204" pitchFamily="34" charset="0"/>
                        </a:rPr>
                        <a:t> </a:t>
                      </a:r>
                    </a:p>
                    <a:p>
                      <a:pPr algn="l" fontAlgn="t"/>
                      <a:endParaRPr lang="en-GB" sz="1200" b="0" i="0" u="none" strike="noStrike" dirty="0">
                        <a:solidFill>
                          <a:srgbClr val="000000"/>
                        </a:solidFill>
                        <a:effectLst/>
                        <a:latin typeface="Calibri" panose="020F0502020204030204" pitchFamily="34" charset="0"/>
                      </a:endParaRPr>
                    </a:p>
                    <a:p>
                      <a:pPr algn="l" fontAlgn="t"/>
                      <a:r>
                        <a:rPr lang="en-GB" sz="1200" b="0" i="0" u="none" strike="noStrike" dirty="0">
                          <a:solidFill>
                            <a:srgbClr val="000000"/>
                          </a:solidFill>
                          <a:effectLst/>
                          <a:latin typeface="Calibri" panose="020F0502020204030204" pitchFamily="34" charset="0"/>
                        </a:rPr>
                        <a:t>Monitor/report</a:t>
                      </a:r>
                      <a:r>
                        <a:rPr lang="en-GB" sz="1200" b="0" i="0" u="none" strike="noStrike" baseline="0" dirty="0">
                          <a:solidFill>
                            <a:srgbClr val="000000"/>
                          </a:solidFill>
                          <a:effectLst/>
                          <a:latin typeface="Calibri" panose="020F0502020204030204" pitchFamily="34" charset="0"/>
                        </a:rPr>
                        <a:t> progress on performance of</a:t>
                      </a:r>
                    </a:p>
                    <a:p>
                      <a:pPr marL="171450" indent="-171450" algn="l" fontAlgn="t">
                        <a:buFont typeface="Arial" panose="020B0604020202020204" pitchFamily="34" charset="0"/>
                        <a:buChar char="•"/>
                      </a:pPr>
                      <a:r>
                        <a:rPr lang="en-GB" sz="1200" b="0" i="0" u="none" strike="noStrike" baseline="0" dirty="0">
                          <a:solidFill>
                            <a:srgbClr val="000000"/>
                          </a:solidFill>
                          <a:effectLst/>
                          <a:latin typeface="Calibri" panose="020F0502020204030204" pitchFamily="34" charset="0"/>
                        </a:rPr>
                        <a:t>MVS capacities</a:t>
                      </a:r>
                    </a:p>
                    <a:p>
                      <a:pPr marL="171450" indent="-171450" algn="l" fontAlgn="t">
                        <a:buFont typeface="Arial" panose="020B0604020202020204" pitchFamily="34" charset="0"/>
                        <a:buChar char="•"/>
                      </a:pPr>
                      <a:r>
                        <a:rPr lang="en-GB" sz="1200" b="0" i="0" u="none" strike="noStrike" baseline="0" dirty="0">
                          <a:solidFill>
                            <a:srgbClr val="000000"/>
                          </a:solidFill>
                          <a:effectLst/>
                          <a:latin typeface="Calibri" panose="020F0502020204030204" pitchFamily="34" charset="0"/>
                        </a:rPr>
                        <a:t>GHG products for MVS availability and performance</a:t>
                      </a:r>
                    </a:p>
                    <a:p>
                      <a:pPr marL="171450" indent="-171450" algn="l" fontAlgn="t">
                        <a:buFont typeface="Arial" panose="020B0604020202020204" pitchFamily="34" charset="0"/>
                        <a:buChar char="•"/>
                      </a:pPr>
                      <a:r>
                        <a:rPr lang="en-GB" sz="1200" b="0" i="0" u="none" strike="noStrike" baseline="0" dirty="0">
                          <a:solidFill>
                            <a:srgbClr val="000000"/>
                          </a:solidFill>
                          <a:effectLst/>
                          <a:latin typeface="Calibri" panose="020F0502020204030204" pitchFamily="34" charset="0"/>
                        </a:rPr>
                        <a:t>Complementary instrument and product capacities: aerosol, clouds and NO2.</a:t>
                      </a:r>
                    </a:p>
                    <a:p>
                      <a:pPr marL="171450" indent="-171450" algn="l" fontAlgn="t">
                        <a:buFont typeface="Arial" panose="020B0604020202020204" pitchFamily="34" charset="0"/>
                        <a:buChar char="•"/>
                      </a:pPr>
                      <a:r>
                        <a:rPr lang="en-GB" sz="1200" b="1" i="1" u="none" strike="noStrike" baseline="0" dirty="0">
                          <a:solidFill>
                            <a:srgbClr val="000000"/>
                          </a:solidFill>
                          <a:effectLst/>
                          <a:latin typeface="Calibri" panose="020F0502020204030204" pitchFamily="34" charset="0"/>
                        </a:rPr>
                        <a:t>Bias correction scheme status, progresses, evaluation</a:t>
                      </a:r>
                    </a:p>
                    <a:p>
                      <a:pPr marL="342900" lvl="1" indent="-166688" algn="l" fontAlgn="t">
                        <a:buFont typeface="Arial" panose="020B0604020202020204" pitchFamily="34" charset="0"/>
                        <a:buChar char="•"/>
                      </a:pPr>
                      <a:r>
                        <a:rPr lang="en-GB" sz="1200" b="0" i="0" u="none" strike="noStrike" baseline="0" dirty="0">
                          <a:solidFill>
                            <a:srgbClr val="000000"/>
                          </a:solidFill>
                          <a:effectLst/>
                          <a:latin typeface="Calibri" panose="020F0502020204030204" pitchFamily="34" charset="0"/>
                        </a:rPr>
                        <a:t>Review progress on OCO v11 products </a:t>
                      </a:r>
                    </a:p>
                    <a:p>
                      <a:pPr marL="171450" indent="-171450" algn="l" fontAlgn="t">
                        <a:buFont typeface="Arial" panose="020B0604020202020204" pitchFamily="34" charset="0"/>
                        <a:buChar char="•"/>
                      </a:pPr>
                      <a:r>
                        <a:rPr lang="en-GB" sz="1200" b="0" i="0" u="none" strike="noStrike" baseline="0" dirty="0">
                          <a:solidFill>
                            <a:srgbClr val="000000"/>
                          </a:solidFill>
                          <a:effectLst/>
                          <a:latin typeface="Calibri" panose="020F0502020204030204" pitchFamily="34" charset="0"/>
                        </a:rPr>
                        <a:t>Complementary/multi algorithm schemes (bias reduction, error analysis and characterisation, monitoring and reduction, and resilience </a:t>
                      </a:r>
                      <a:r>
                        <a:rPr lang="en-GB" sz="1200" b="0" i="0" u="none" strike="noStrike" baseline="0" dirty="0" err="1">
                          <a:solidFill>
                            <a:srgbClr val="000000"/>
                          </a:solidFill>
                          <a:effectLst/>
                          <a:latin typeface="Calibri" panose="020F0502020204030204" pitchFamily="34" charset="0"/>
                        </a:rPr>
                        <a:t>wrt</a:t>
                      </a:r>
                      <a:r>
                        <a:rPr lang="en-GB" sz="1200" b="0" i="0" u="none" strike="noStrike" baseline="0" dirty="0">
                          <a:solidFill>
                            <a:srgbClr val="000000"/>
                          </a:solidFill>
                          <a:effectLst/>
                          <a:latin typeface="Calibri" panose="020F0502020204030204" pitchFamily="34" charset="0"/>
                        </a:rPr>
                        <a:t> instrument performance)</a:t>
                      </a:r>
                    </a:p>
                    <a:p>
                      <a:pPr marL="171450" indent="-171450" algn="l" fontAlgn="t">
                        <a:buFont typeface="Arial" panose="020B0604020202020204" pitchFamily="34" charset="0"/>
                        <a:buChar char="•"/>
                      </a:pPr>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987913"/>
                  </a:ext>
                </a:extLst>
              </a:tr>
            </a:tbl>
          </a:graphicData>
        </a:graphic>
      </p:graphicFrame>
    </p:spTree>
    <p:extLst>
      <p:ext uri="{BB962C8B-B14F-4D97-AF65-F5344CB8AC3E}">
        <p14:creationId xmlns:p14="http://schemas.microsoft.com/office/powerpoint/2010/main" val="2338556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2889925061"/>
              </p:ext>
            </p:extLst>
          </p:nvPr>
        </p:nvGraphicFramePr>
        <p:xfrm>
          <a:off x="782668" y="936963"/>
          <a:ext cx="10626663" cy="5320351"/>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480056">
                  <a:extLst>
                    <a:ext uri="{9D8B030D-6E8A-4147-A177-3AD203B41FA5}">
                      <a16:colId xmlns:a16="http://schemas.microsoft.com/office/drawing/2014/main" val="4179871923"/>
                    </a:ext>
                  </a:extLst>
                </a:gridCol>
                <a:gridCol w="3711632">
                  <a:extLst>
                    <a:ext uri="{9D8B030D-6E8A-4147-A177-3AD203B41FA5}">
                      <a16:colId xmlns:a16="http://schemas.microsoft.com/office/drawing/2014/main" val="1565728991"/>
                    </a:ext>
                  </a:extLst>
                </a:gridCol>
                <a:gridCol w="2092263">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1383261">
                <a:tc>
                  <a:txBody>
                    <a:bodyPr/>
                    <a:lstStyle/>
                    <a:p>
                      <a:pPr algn="l" fontAlgn="t"/>
                      <a:r>
                        <a:rPr lang="en-GB" sz="1100" b="0" i="0" u="none" strike="noStrike" dirty="0">
                          <a:solidFill>
                            <a:srgbClr val="000000"/>
                          </a:solidFill>
                          <a:effectLst/>
                          <a:latin typeface="Calibri" panose="020F0502020204030204" pitchFamily="34" charset="0"/>
                        </a:rPr>
                        <a:t>Prod-2</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1" i="0" u="none" strike="noStrike" dirty="0">
                          <a:solidFill>
                            <a:srgbClr val="000000"/>
                          </a:solidFill>
                          <a:effectLst/>
                          <a:latin typeface="Calibri" panose="020F0502020204030204" pitchFamily="34" charset="0"/>
                        </a:rPr>
                        <a:t>Establish product accuracy, precision, resolution, and coverage requirements</a:t>
                      </a:r>
                      <a:r>
                        <a:rPr lang="en-GB" sz="1100" b="0" i="0" u="none" strike="noStrike" dirty="0">
                          <a:solidFill>
                            <a:srgbClr val="000000"/>
                          </a:solidFill>
                          <a:effectLst/>
                          <a:latin typeface="Calibri" panose="020F0502020204030204" pitchFamily="34" charset="0"/>
                        </a:rPr>
                        <a:t> needed to meet the flux requirements on various scales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AC-VC / GSICS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EUM / ESA /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100" b="0" i="0" u="none" strike="noStrike">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Implementation status PROD-1, CEOS white paper, CO2M MRD and associated scientific Studies (ESA spectral sizing study, SMARTCARB, studies performed to support the CO2M mission definition)</a:t>
                      </a:r>
                    </a:p>
                    <a:p>
                      <a:pPr algn="l" fontAlgn="t"/>
                      <a:r>
                        <a:rPr lang="en-GB" sz="1100" b="0" i="0" u="none" strike="noStrike" dirty="0">
                          <a:solidFill>
                            <a:srgbClr val="000000"/>
                          </a:solidFill>
                          <a:effectLst/>
                          <a:latin typeface="Calibri" panose="020F0502020204030204" pitchFamily="34" charset="0"/>
                        </a:rPr>
                        <a:t>Recent publications by </a:t>
                      </a:r>
                    </a:p>
                    <a:p>
                      <a:pPr algn="l" fontAlgn="t"/>
                      <a:r>
                        <a:rPr lang="en-GB" sz="1000" b="0" i="0" u="none" strike="noStrike" dirty="0">
                          <a:solidFill>
                            <a:srgbClr val="000000"/>
                          </a:solidFill>
                          <a:effectLst/>
                          <a:latin typeface="Calibri" panose="020F0502020204030204" pitchFamily="34" charset="0"/>
                        </a:rPr>
                        <a:t>Byrne et al. (https://doi.org/10.5194/essd-15-963-2023) and Worden et al. (https://doi.org/10.5194/acp-22-6811-2022) assess the limitations of existing l1 products for quantifying fluxes on national scales. </a:t>
                      </a:r>
                      <a:r>
                        <a:rPr lang="en-GB" sz="1000" b="0" i="0" u="none" strike="noStrike" dirty="0" err="1">
                          <a:solidFill>
                            <a:srgbClr val="000000"/>
                          </a:solidFill>
                          <a:effectLst/>
                          <a:latin typeface="Calibri" panose="020F0502020204030204" pitchFamily="34" charset="0"/>
                        </a:rPr>
                        <a:t>Schuh</a:t>
                      </a:r>
                      <a:r>
                        <a:rPr lang="en-GB" sz="1000" b="0" i="0" u="none" strike="noStrike" dirty="0">
                          <a:solidFill>
                            <a:srgbClr val="000000"/>
                          </a:solidFill>
                          <a:effectLst/>
                          <a:latin typeface="Calibri" panose="020F0502020204030204" pitchFamily="34" charset="0"/>
                        </a:rPr>
                        <a:t> et al. (https://doi.org/10.1016/j.rse.2021.112473) investigate the L2 product requirements on these scales from a more theoretical standpoint.  Lie et al. (https://doi.org/10.1016/j.rse.2021.112625), Wu et al. (https://doi.org/10.5194/gmd-14-3633-2021), Kiel et al. (https://doi.org/10.1016/j.rse.2021.112314), </a:t>
                      </a:r>
                      <a:r>
                        <a:rPr lang="en-GB" sz="1000" b="0" i="0" u="none" strike="noStrike" dirty="0" err="1">
                          <a:solidFill>
                            <a:srgbClr val="000000"/>
                          </a:solidFill>
                          <a:effectLst/>
                          <a:latin typeface="Calibri" panose="020F0502020204030204" pitchFamily="34" charset="0"/>
                        </a:rPr>
                        <a:t>Rißmann</a:t>
                      </a:r>
                      <a:r>
                        <a:rPr lang="en-GB" sz="1000" b="0" i="0" u="none" strike="noStrike" dirty="0">
                          <a:solidFill>
                            <a:srgbClr val="000000"/>
                          </a:solidFill>
                          <a:effectLst/>
                          <a:latin typeface="Calibri" panose="020F0502020204030204" pitchFamily="34" charset="0"/>
                        </a:rPr>
                        <a:t> et al. (https://doi.org/10.5194/amt-15-6605-2022) and others assess the L2 requirements for large urban areas.  Work by </a:t>
                      </a:r>
                      <a:r>
                        <a:rPr lang="en-GB" sz="1000" b="0" i="0" u="none" strike="noStrike" dirty="0" err="1">
                          <a:solidFill>
                            <a:srgbClr val="000000"/>
                          </a:solidFill>
                          <a:effectLst/>
                          <a:latin typeface="Calibri" panose="020F0502020204030204" pitchFamily="34" charset="0"/>
                        </a:rPr>
                        <a:t>Nassar</a:t>
                      </a:r>
                      <a:r>
                        <a:rPr lang="en-GB" sz="1000" b="0" i="0" u="none" strike="noStrike" dirty="0">
                          <a:solidFill>
                            <a:srgbClr val="000000"/>
                          </a:solidFill>
                          <a:effectLst/>
                          <a:latin typeface="Calibri" panose="020F0502020204030204" pitchFamily="34" charset="0"/>
                        </a:rPr>
                        <a:t> et al. (DOI 10.3389/frsen.2022.1028240), </a:t>
                      </a:r>
                      <a:r>
                        <a:rPr lang="en-GB" sz="1000" b="0" i="0" u="none" strike="noStrike" dirty="0" err="1">
                          <a:solidFill>
                            <a:srgbClr val="000000"/>
                          </a:solidFill>
                          <a:effectLst/>
                          <a:latin typeface="Calibri" panose="020F0502020204030204" pitchFamily="34" charset="0"/>
                        </a:rPr>
                        <a:t>Cusworth</a:t>
                      </a:r>
                      <a:r>
                        <a:rPr lang="en-GB" sz="1000" b="0" i="0" u="none" strike="noStrike" dirty="0">
                          <a:solidFill>
                            <a:srgbClr val="000000"/>
                          </a:solidFill>
                          <a:effectLst/>
                          <a:latin typeface="Calibri" panose="020F0502020204030204" pitchFamily="34" charset="0"/>
                        </a:rPr>
                        <a:t> et al. (https://doi.org/10.5194/acp-2018-741), </a:t>
                      </a:r>
                      <a:r>
                        <a:rPr lang="en-GB" sz="1000" b="0" i="0" u="none" strike="noStrike" dirty="0" err="1">
                          <a:solidFill>
                            <a:srgbClr val="000000"/>
                          </a:solidFill>
                          <a:effectLst/>
                          <a:latin typeface="Calibri" panose="020F0502020204030204" pitchFamily="34" charset="0"/>
                        </a:rPr>
                        <a:t>Varon</a:t>
                      </a:r>
                      <a:r>
                        <a:rPr lang="en-GB" sz="1000" b="0" i="0" u="none" strike="noStrike" dirty="0">
                          <a:solidFill>
                            <a:srgbClr val="000000"/>
                          </a:solidFill>
                          <a:effectLst/>
                          <a:latin typeface="Calibri" panose="020F0502020204030204" pitchFamily="34" charset="0"/>
                        </a:rPr>
                        <a:t> et al. (https://doi.org/10.5194/amt-11-5673-2018) and others are exploring the L1 and L2 requirements for point sources</a:t>
                      </a:r>
                      <a:r>
                        <a:rPr lang="en-GB" sz="8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Report and evaluate existing mission requirements (synergies, complementarity)</a:t>
                      </a:r>
                    </a:p>
                    <a:p>
                      <a:pPr algn="l" fontAlgn="t"/>
                      <a:endParaRPr lang="en-GB" sz="1100" b="0" i="0" u="none" strike="noStrike" dirty="0">
                        <a:solidFill>
                          <a:srgbClr val="000000"/>
                        </a:solidFill>
                        <a:effectLst/>
                        <a:latin typeface="Calibri" panose="020F0502020204030204" pitchFamily="34" charset="0"/>
                      </a:endParaRPr>
                    </a:p>
                    <a:p>
                      <a:pPr marL="0" marR="0" lvl="0" indent="0" algn="l" defTabSz="1125444"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Collect lessons learned from these efforts to develop recommendations for future missions.</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1" i="1" u="none" strike="noStrike" dirty="0">
                          <a:solidFill>
                            <a:srgbClr val="000000"/>
                          </a:solidFill>
                          <a:effectLst/>
                          <a:latin typeface="Calibri" panose="020F0502020204030204" pitchFamily="34" charset="0"/>
                        </a:rPr>
                        <a:t>Update/revisit requirements for CH4 as needed, following the UKSA’s CH4 standards initiative</a:t>
                      </a: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75423"/>
                  </a:ext>
                </a:extLst>
              </a:tr>
              <a:tr h="953667">
                <a:tc>
                  <a:txBody>
                    <a:bodyPr/>
                    <a:lstStyle/>
                    <a:p>
                      <a:pPr algn="l" fontAlgn="t"/>
                      <a:r>
                        <a:rPr lang="en-GB" sz="1100" b="0" i="0" u="none" strike="noStrike">
                          <a:solidFill>
                            <a:srgbClr val="000000"/>
                          </a:solidFill>
                          <a:effectLst/>
                          <a:latin typeface="Calibri" panose="020F0502020204030204" pitchFamily="34" charset="0"/>
                        </a:rPr>
                        <a:t>Prod-3</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Facilitate coordination between national and international development efforts to </a:t>
                      </a:r>
                      <a:r>
                        <a:rPr lang="en-GB" sz="1100" b="1" i="0" u="none" strike="noStrike" dirty="0">
                          <a:solidFill>
                            <a:srgbClr val="000000"/>
                          </a:solidFill>
                          <a:effectLst/>
                          <a:latin typeface="Calibri" panose="020F0502020204030204" pitchFamily="34" charset="0"/>
                        </a:rPr>
                        <a:t>identify best practices and develop a prototype product</a:t>
                      </a:r>
                      <a:endParaRPr lang="en-GB" sz="11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AC-VC / GSICS</a:t>
                      </a:r>
                    </a:p>
                    <a:p>
                      <a:pPr algn="ctr" fontAlgn="t"/>
                      <a:endParaRPr lang="en-GB" sz="11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100" b="0" i="0" u="none" strike="noStrike" dirty="0">
                          <a:solidFill>
                            <a:srgbClr val="000000"/>
                          </a:solidFill>
                          <a:effectLst/>
                          <a:latin typeface="Calibri" panose="020F0502020204030204" pitchFamily="34" charset="0"/>
                        </a:rPr>
                        <a:t>ongoing</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Documentation of best practices for the development of L1 and L2 products:</a:t>
                      </a:r>
                    </a:p>
                    <a:p>
                      <a:pPr algn="l" fontAlgn="t"/>
                      <a:endParaRPr lang="en-GB" sz="1100" b="0" i="0" u="none" strike="noStrike" dirty="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L1: pre-launch and on-orbit calibration methods, standards, and metadata needed to make products interoperable.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L2: algorithm inter-comparisons, common data needs (e.g., solar spectra, Met data), and validation approaches. </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0" i="0" u="none" strike="noStrike" dirty="0">
                          <a:solidFill>
                            <a:srgbClr val="000000"/>
                          </a:solidFill>
                          <a:effectLst/>
                          <a:latin typeface="Calibri" panose="020F0502020204030204" pitchFamily="34" charset="0"/>
                        </a:rPr>
                        <a:t>Draw on methods specified</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through current operational MVS developments and</a:t>
                      </a:r>
                      <a:r>
                        <a:rPr lang="en-GB" sz="1100" b="0" i="0" u="none" strike="noStrike" baseline="0" dirty="0">
                          <a:solidFill>
                            <a:srgbClr val="000000"/>
                          </a:solidFill>
                          <a:effectLst/>
                          <a:latin typeface="Calibri" panose="020F0502020204030204" pitchFamily="34" charset="0"/>
                        </a:rPr>
                        <a:t> existing operational mission Cal/Val standards (e.g. GSICS)</a:t>
                      </a:r>
                      <a:endParaRPr lang="en-GB" sz="11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To document best practices for the development of GHG</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products from current operational implementation efforts (Operational </a:t>
                      </a:r>
                      <a:r>
                        <a:rPr lang="en-GB" sz="1100" b="0" i="0" u="none" strike="noStrike" dirty="0" err="1">
                          <a:solidFill>
                            <a:srgbClr val="000000"/>
                          </a:solidFill>
                          <a:effectLst/>
                          <a:latin typeface="Calibri" panose="020F0502020204030204" pitchFamily="34" charset="0"/>
                        </a:rPr>
                        <a:t>MVSes</a:t>
                      </a:r>
                      <a:r>
                        <a:rPr lang="en-GB" sz="1100" b="0" i="0" u="none" strike="noStrike" dirty="0">
                          <a:solidFill>
                            <a:srgbClr val="000000"/>
                          </a:solidFill>
                          <a:effectLst/>
                          <a:latin typeface="Calibri" panose="020F0502020204030204" pitchFamily="34" charset="0"/>
                        </a:rPr>
                        <a:t>, GSICS, etc..)</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1" i="1" u="none" strike="noStrike" dirty="0">
                          <a:solidFill>
                            <a:srgbClr val="000000"/>
                          </a:solidFill>
                          <a:effectLst/>
                          <a:latin typeface="Calibri" panose="020F0502020204030204" pitchFamily="34" charset="0"/>
                        </a:rPr>
                        <a:t>Develop </a:t>
                      </a:r>
                      <a:r>
                        <a:rPr lang="en-IE" sz="1100" b="1" i="1" u="none" strike="noStrike" dirty="0">
                          <a:solidFill>
                            <a:srgbClr val="000000"/>
                          </a:solidFill>
                          <a:effectLst/>
                          <a:latin typeface="Calibri" panose="020F0502020204030204" pitchFamily="34" charset="0"/>
                        </a:rPr>
                        <a:t>1-deg by 1-deg XCO2 and XCH4 level-3 products following the target of WMO G3W initiative</a:t>
                      </a:r>
                      <a:endParaRPr lang="en-GB" sz="1100" b="1" i="1" u="none" strike="noStrike" dirty="0">
                        <a:solidFill>
                          <a:srgbClr val="000000"/>
                        </a:solidFill>
                        <a:effectLst/>
                        <a:latin typeface="Calibri" panose="020F0502020204030204" pitchFamily="34" charset="0"/>
                      </a:endParaRPr>
                    </a:p>
                    <a:p>
                      <a:pPr algn="l" fontAlgn="t"/>
                      <a:endParaRPr lang="en-GB" sz="11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076500"/>
                  </a:ext>
                </a:extLst>
              </a:tr>
            </a:tbl>
          </a:graphicData>
        </a:graphic>
      </p:graphicFrame>
    </p:spTree>
    <p:extLst>
      <p:ext uri="{BB962C8B-B14F-4D97-AF65-F5344CB8AC3E}">
        <p14:creationId xmlns:p14="http://schemas.microsoft.com/office/powerpoint/2010/main" val="3420189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3716458657"/>
              </p:ext>
            </p:extLst>
          </p:nvPr>
        </p:nvGraphicFramePr>
        <p:xfrm>
          <a:off x="592974" y="1480646"/>
          <a:ext cx="10626663" cy="4371818"/>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401397">
                  <a:extLst>
                    <a:ext uri="{9D8B030D-6E8A-4147-A177-3AD203B41FA5}">
                      <a16:colId xmlns:a16="http://schemas.microsoft.com/office/drawing/2014/main" val="4179871923"/>
                    </a:ext>
                  </a:extLst>
                </a:gridCol>
                <a:gridCol w="3790291">
                  <a:extLst>
                    <a:ext uri="{9D8B030D-6E8A-4147-A177-3AD203B41FA5}">
                      <a16:colId xmlns:a16="http://schemas.microsoft.com/office/drawing/2014/main" val="1565728991"/>
                    </a:ext>
                  </a:extLst>
                </a:gridCol>
                <a:gridCol w="2092263">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775066">
                <a:tc>
                  <a:txBody>
                    <a:bodyPr/>
                    <a:lstStyle/>
                    <a:p>
                      <a:pPr algn="l" fontAlgn="t"/>
                      <a:r>
                        <a:rPr lang="en-GB" sz="1100" b="0" i="0" u="none" strike="noStrike" dirty="0">
                          <a:solidFill>
                            <a:srgbClr val="000000"/>
                          </a:solidFill>
                          <a:effectLst/>
                          <a:latin typeface="Calibri" panose="020F0502020204030204" pitchFamily="34" charset="0"/>
                        </a:rPr>
                        <a:t>Prod-4</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Pursue </a:t>
                      </a:r>
                      <a:r>
                        <a:rPr lang="en-GB" sz="1100" b="1" i="0" u="none" strike="noStrike" dirty="0">
                          <a:solidFill>
                            <a:srgbClr val="000000"/>
                          </a:solidFill>
                          <a:effectLst/>
                          <a:latin typeface="Calibri" panose="020F0502020204030204" pitchFamily="34" charset="0"/>
                        </a:rPr>
                        <a:t>consistency in product content, format, units, variable names</a:t>
                      </a:r>
                      <a:r>
                        <a:rPr lang="en-GB" sz="1100" b="0" i="0" u="none" strike="noStrike" dirty="0">
                          <a:solidFill>
                            <a:srgbClr val="000000"/>
                          </a:solidFill>
                          <a:effectLst/>
                          <a:latin typeface="Calibri" panose="020F0502020204030204" pitchFamily="34" charset="0"/>
                        </a:rPr>
                        <a:t>, etc. to facilitate interoperability</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Calibri" panose="020F0502020204030204" pitchFamily="34" charset="0"/>
                        </a:rPr>
                        <a:t>AC-VC / GSICS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100" b="0" i="0" u="none" strike="noStrike" dirty="0">
                          <a:solidFill>
                            <a:srgbClr val="000000"/>
                          </a:solidFill>
                          <a:effectLst/>
                          <a:latin typeface="Calibri" panose="020F0502020204030204" pitchFamily="34" charset="0"/>
                        </a:rPr>
                        <a:t>EUM /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100" b="0" i="0" u="none" strike="noStrike" dirty="0">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100" b="0" i="0" u="none" strike="noStrike" dirty="0">
                          <a:solidFill>
                            <a:srgbClr val="000000"/>
                          </a:solidFill>
                          <a:effectLst/>
                          <a:latin typeface="Calibri" panose="020F0502020204030204" pitchFamily="34" charset="0"/>
                        </a:rPr>
                        <a:t>Propose usage of similar formats and product maintenance mechanisms (e.g. xml to </a:t>
                      </a:r>
                      <a:r>
                        <a:rPr lang="en-GB" sz="1100" b="0" i="0" u="none" strike="noStrike" dirty="0" err="1">
                          <a:solidFill>
                            <a:srgbClr val="000000"/>
                          </a:solidFill>
                          <a:effectLst/>
                          <a:latin typeface="Calibri" panose="020F0502020204030204" pitchFamily="34" charset="0"/>
                        </a:rPr>
                        <a:t>netcdf</a:t>
                      </a:r>
                      <a:r>
                        <a:rPr lang="en-GB" sz="1100" b="0" i="0" u="none" strike="noStrike" dirty="0">
                          <a:solidFill>
                            <a:srgbClr val="000000"/>
                          </a:solidFill>
                          <a:effectLst/>
                          <a:latin typeface="Calibri" panose="020F0502020204030204" pitchFamily="34" charset="0"/>
                        </a:rPr>
                        <a:t>/docs) to establish consistent formats across GHG mission products. </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0" i="0" u="none" strike="noStrike" dirty="0">
                          <a:solidFill>
                            <a:srgbClr val="000000"/>
                          </a:solidFill>
                          <a:effectLst/>
                          <a:latin typeface="Calibri" panose="020F0502020204030204" pitchFamily="34" charset="0"/>
                        </a:rPr>
                        <a:t>Starting point: harmonization of level-1 products of same instrument class of European missions (e.g. GOME-1/2, SCIAMACHY, OMI, S4, S5p, S5) using netcdf-4 during recent product update cycles (and corresponding conversion of original / native formats to netcdf-4). </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0" i="0" u="none" strike="noStrike" dirty="0">
                          <a:solidFill>
                            <a:srgbClr val="000000"/>
                          </a:solidFill>
                          <a:effectLst/>
                          <a:latin typeface="Calibri" panose="020F0502020204030204" pitchFamily="34" charset="0"/>
                        </a:rPr>
                        <a:t>Implementation status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This has already broadly been established for the European sensors / missions (of the relevant class).</a:t>
                      </a:r>
                    </a:p>
                    <a:p>
                      <a:pPr marL="171450" indent="-171450" algn="l" fontAlgn="t">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0" indent="0" algn="l" fontAlgn="t">
                        <a:buFont typeface="Arial" panose="020B0604020202020204" pitchFamily="34" charset="0"/>
                        <a:buNone/>
                      </a:pPr>
                      <a:r>
                        <a:rPr lang="en-GB" sz="1100" b="0" i="0" u="none" strike="noStrike" dirty="0">
                          <a:solidFill>
                            <a:srgbClr val="000000"/>
                          </a:solidFill>
                          <a:effectLst/>
                          <a:latin typeface="Calibri" panose="020F0502020204030204" pitchFamily="34" charset="0"/>
                        </a:rPr>
                        <a:t>Examples: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Establish CO2M product formats based on existing relevant European </a:t>
                      </a:r>
                      <a:r>
                        <a:rPr lang="en-GB" sz="1100" b="0" i="0" u="none" strike="noStrike" dirty="0" err="1">
                          <a:solidFill>
                            <a:srgbClr val="000000"/>
                          </a:solidFill>
                          <a:effectLst/>
                          <a:latin typeface="Calibri" panose="020F0502020204030204" pitchFamily="34" charset="0"/>
                        </a:rPr>
                        <a:t>netcdf</a:t>
                      </a:r>
                      <a:r>
                        <a:rPr lang="en-GB" sz="1100" b="0" i="0" u="none" strike="noStrike" dirty="0">
                          <a:solidFill>
                            <a:srgbClr val="000000"/>
                          </a:solidFill>
                          <a:effectLst/>
                          <a:latin typeface="Calibri" panose="020F0502020204030204" pitchFamily="34" charset="0"/>
                        </a:rPr>
                        <a:t> product templates for level-1.Target: Q3 2022</a:t>
                      </a:r>
                      <a:r>
                        <a:rPr lang="en-GB" sz="1100" b="1" i="1" u="none" strike="noStrike" dirty="0">
                          <a:solidFill>
                            <a:srgbClr val="000000"/>
                          </a:solidFill>
                          <a:effectLst/>
                          <a:latin typeface="Calibri" panose="020F0502020204030204" pitchFamily="34" charset="0"/>
                        </a:rPr>
                        <a:t>. DONE</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Propose use of already established C3S operational product principle parameter lists (similar to OCO-2 user friendly product) for level-2 GHG products (and apply / establish similar maintenance protocols and mechanisms (e.g. xml-&gt; </a:t>
                      </a:r>
                      <a:r>
                        <a:rPr lang="en-GB" sz="1100" b="0" i="0" u="none" strike="noStrike" dirty="0" err="1">
                          <a:solidFill>
                            <a:srgbClr val="000000"/>
                          </a:solidFill>
                          <a:effectLst/>
                          <a:latin typeface="Calibri" panose="020F0502020204030204" pitchFamily="34" charset="0"/>
                        </a:rPr>
                        <a:t>netcdf</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docx</a:t>
                      </a:r>
                      <a:r>
                        <a:rPr lang="en-GB" sz="1100" b="0" i="0" u="none" strike="noStrike" dirty="0">
                          <a:solidFill>
                            <a:srgbClr val="000000"/>
                          </a:solidFill>
                          <a:effectLst/>
                          <a:latin typeface="Calibri" panose="020F0502020204030204" pitchFamily="34" charset="0"/>
                        </a:rPr>
                        <a:t>/pdf). </a:t>
                      </a:r>
                      <a:r>
                        <a:rPr lang="en-GB" sz="1100" b="1" i="1" u="none" strike="noStrike" dirty="0">
                          <a:solidFill>
                            <a:srgbClr val="000000"/>
                          </a:solidFill>
                          <a:effectLst/>
                          <a:latin typeface="Calibri" panose="020F0502020204030204" pitchFamily="34" charset="0"/>
                        </a:rPr>
                        <a:t>Done for CO2M</a:t>
                      </a:r>
                      <a:br>
                        <a:rPr lang="en-GB" sz="1100" b="0" i="0" u="none" strike="noStrike" dirty="0">
                          <a:solidFill>
                            <a:srgbClr val="000000"/>
                          </a:solidFill>
                          <a:effectLst/>
                          <a:latin typeface="Calibri" panose="020F0502020204030204" pitchFamily="34" charset="0"/>
                        </a:rPr>
                      </a:br>
                      <a:endParaRPr lang="en-GB" sz="11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GB" sz="1100" b="1" i="1" u="none" strike="noStrike" dirty="0">
                          <a:solidFill>
                            <a:srgbClr val="000000"/>
                          </a:solidFill>
                          <a:effectLst/>
                          <a:latin typeface="Calibri" panose="020F0502020204030204" pitchFamily="34" charset="0"/>
                        </a:rPr>
                        <a:t>Done for CO2M, S5p, S5,…</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1" i="1" u="none" strike="noStrike" baseline="0" dirty="0">
                          <a:solidFill>
                            <a:srgbClr val="000000"/>
                          </a:solidFill>
                          <a:effectLst/>
                          <a:latin typeface="Calibri" panose="020F0502020204030204" pitchFamily="34" charset="0"/>
                        </a:rPr>
                        <a:t>Expand product harmonisation applied for European sensors to legacy and future products from GOSAT, GOSAT-2, OCO-2 and OCO-3 to GOSAT-GW and Tansat-2.</a:t>
                      </a:r>
                      <a:endParaRPr lang="en-GB" sz="1100" b="1" i="1"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0876217"/>
                  </a:ext>
                </a:extLst>
              </a:tr>
            </a:tbl>
          </a:graphicData>
        </a:graphic>
      </p:graphicFrame>
    </p:spTree>
    <p:extLst>
      <p:ext uri="{BB962C8B-B14F-4D97-AF65-F5344CB8AC3E}">
        <p14:creationId xmlns:p14="http://schemas.microsoft.com/office/powerpoint/2010/main" val="39182130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2085493200"/>
              </p:ext>
            </p:extLst>
          </p:nvPr>
        </p:nvGraphicFramePr>
        <p:xfrm>
          <a:off x="443345" y="951149"/>
          <a:ext cx="11468793" cy="4953963"/>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586043">
                  <a:extLst>
                    <a:ext uri="{9D8B030D-6E8A-4147-A177-3AD203B41FA5}">
                      <a16:colId xmlns:a16="http://schemas.microsoft.com/office/drawing/2014/main" val="4179871923"/>
                    </a:ext>
                  </a:extLst>
                </a:gridCol>
                <a:gridCol w="3605645">
                  <a:extLst>
                    <a:ext uri="{9D8B030D-6E8A-4147-A177-3AD203B41FA5}">
                      <a16:colId xmlns:a16="http://schemas.microsoft.com/office/drawing/2014/main" val="1565728991"/>
                    </a:ext>
                  </a:extLst>
                </a:gridCol>
                <a:gridCol w="2934393">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2272723">
                <a:tc>
                  <a:txBody>
                    <a:bodyPr/>
                    <a:lstStyle/>
                    <a:p>
                      <a:pPr algn="l" fontAlgn="t"/>
                      <a:r>
                        <a:rPr lang="en-GB" sz="1200" b="0" i="0" u="none" strike="noStrike" dirty="0">
                          <a:solidFill>
                            <a:srgbClr val="000000"/>
                          </a:solidFill>
                          <a:effectLst/>
                          <a:latin typeface="Calibri" panose="020F0502020204030204" pitchFamily="34" charset="0"/>
                        </a:rPr>
                        <a:t>Prod-5</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Pursue </a:t>
                      </a:r>
                      <a:r>
                        <a:rPr lang="en-GB" sz="1200" b="1" i="0" u="none" strike="noStrike" dirty="0">
                          <a:solidFill>
                            <a:srgbClr val="000000"/>
                          </a:solidFill>
                          <a:effectLst/>
                          <a:latin typeface="Calibri" panose="020F0502020204030204" pitchFamily="34" charset="0"/>
                        </a:rPr>
                        <a:t>traceability of data quality</a:t>
                      </a:r>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AC-VC / GSICS UVNS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alibri" panose="020F0502020204030204" pitchFamily="34" charset="0"/>
                        </a:rPr>
                        <a:t>NASA / JAXA / EUM / ESA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ongoing</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1" i="1" u="none" strike="noStrike" dirty="0">
                          <a:solidFill>
                            <a:srgbClr val="000000"/>
                          </a:solidFill>
                          <a:effectLst/>
                          <a:latin typeface="Calibri" panose="020F0502020204030204" pitchFamily="34" charset="0"/>
                        </a:rPr>
                        <a:t>For L1 products: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ongoing vicarious calibration campaigns using pseudo-invariant targets provide a means of cross calibrating the radiometric performance of these instruments.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Ongoing efforts to standardize top-of-atmosphere solar fluxes and Lunar radiometric properties provide additional tools for assessing L1 products. </a:t>
                      </a:r>
                    </a:p>
                    <a:p>
                      <a:pPr marL="0" indent="0" algn="l" fontAlgn="t">
                        <a:buFont typeface="Arial" panose="020B0604020202020204" pitchFamily="34" charset="0"/>
                        <a:buNone/>
                      </a:pPr>
                      <a:r>
                        <a:rPr lang="en-GB" sz="1100" b="1" i="1" u="none" strike="noStrike" dirty="0">
                          <a:solidFill>
                            <a:srgbClr val="000000"/>
                          </a:solidFill>
                          <a:effectLst/>
                          <a:latin typeface="Calibri" panose="020F0502020204030204" pitchFamily="34" charset="0"/>
                        </a:rPr>
                        <a:t>For L2</a:t>
                      </a:r>
                      <a:r>
                        <a:rPr lang="en-GB" sz="1100" b="1" i="1" u="none" strike="noStrike" baseline="0" dirty="0">
                          <a:solidFill>
                            <a:srgbClr val="000000"/>
                          </a:solidFill>
                          <a:effectLst/>
                          <a:latin typeface="Calibri" panose="020F0502020204030204" pitchFamily="34" charset="0"/>
                        </a:rPr>
                        <a:t> products: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observations of TCCON provide the primary transfer standard for tracing the space-based measurements to the WMO in situ standards.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EM27/SUN and </a:t>
                      </a:r>
                      <a:r>
                        <a:rPr lang="en-GB" sz="1100" b="0" i="0" u="none" strike="noStrike" dirty="0" err="1">
                          <a:solidFill>
                            <a:srgbClr val="000000"/>
                          </a:solidFill>
                          <a:effectLst/>
                          <a:latin typeface="Calibri" panose="020F0502020204030204" pitchFamily="34" charset="0"/>
                        </a:rPr>
                        <a:t>AirCore</a:t>
                      </a:r>
                      <a:r>
                        <a:rPr lang="en-GB" sz="1100" b="0" i="0" u="none" strike="noStrike" dirty="0">
                          <a:solidFill>
                            <a:srgbClr val="000000"/>
                          </a:solidFill>
                          <a:effectLst/>
                          <a:latin typeface="Calibri" panose="020F0502020204030204" pitchFamily="34" charset="0"/>
                        </a:rPr>
                        <a:t> networks are expanding the coverage and providing new insights into the quality of the products.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en-GB" sz="1200" b="1" i="1" u="none" strike="noStrike" dirty="0">
                          <a:solidFill>
                            <a:srgbClr val="000000"/>
                          </a:solidFill>
                          <a:effectLst/>
                          <a:latin typeface="Calibri" panose="020F0502020204030204" pitchFamily="34" charset="0"/>
                        </a:rPr>
                        <a:t>Monitor status / scientific publications and validation reports from </a:t>
                      </a:r>
                    </a:p>
                    <a:p>
                      <a:pPr marL="171450" indent="-171450" algn="l" fontAlgn="t">
                        <a:buFont typeface="Arial" panose="020B0604020202020204" pitchFamily="34" charset="0"/>
                        <a:buChar char="•"/>
                      </a:pPr>
                      <a:r>
                        <a:rPr lang="en-GB" sz="1200" b="1" i="1" u="none" strike="noStrike" dirty="0">
                          <a:solidFill>
                            <a:srgbClr val="000000"/>
                          </a:solidFill>
                          <a:effectLst/>
                          <a:latin typeface="Calibri" panose="020F0502020204030204" pitchFamily="34" charset="0"/>
                        </a:rPr>
                        <a:t>Campaigns (Railroad valley, …), </a:t>
                      </a:r>
                    </a:p>
                    <a:p>
                      <a:pPr marL="171450" indent="-171450" algn="l" fontAlgn="t">
                        <a:buFont typeface="Arial" panose="020B0604020202020204" pitchFamily="34" charset="0"/>
                        <a:buChar char="•"/>
                      </a:pPr>
                      <a:r>
                        <a:rPr lang="en-GB" sz="1200" b="1" i="1" u="none" strike="noStrike" dirty="0">
                          <a:solidFill>
                            <a:srgbClr val="000000"/>
                          </a:solidFill>
                          <a:effectLst/>
                          <a:latin typeface="Calibri" panose="020F0502020204030204" pitchFamily="34" charset="0"/>
                        </a:rPr>
                        <a:t>GSICS (lunar and solar models) </a:t>
                      </a:r>
                    </a:p>
                    <a:p>
                      <a:pPr marL="171450" indent="-171450" algn="l" fontAlgn="t">
                        <a:buFont typeface="Arial" panose="020B0604020202020204" pitchFamily="34" charset="0"/>
                        <a:buChar char="•"/>
                      </a:pPr>
                      <a:r>
                        <a:rPr lang="en-GB" sz="1200" b="1" i="1" u="none" strike="noStrike" dirty="0">
                          <a:solidFill>
                            <a:srgbClr val="000000"/>
                          </a:solidFill>
                          <a:effectLst/>
                          <a:latin typeface="Calibri" panose="020F0502020204030204" pitchFamily="34" charset="0"/>
                        </a:rPr>
                        <a:t>Networks (TCCON, COCCON,</a:t>
                      </a:r>
                      <a:r>
                        <a:rPr lang="en-GB" sz="1200" b="1" i="1" u="none" strike="noStrike" baseline="0" dirty="0">
                          <a:solidFill>
                            <a:srgbClr val="000000"/>
                          </a:solidFill>
                          <a:effectLst/>
                          <a:latin typeface="Calibri" panose="020F0502020204030204" pitchFamily="34" charset="0"/>
                        </a:rPr>
                        <a:t> …)</a:t>
                      </a:r>
                    </a:p>
                    <a:p>
                      <a:pPr marL="0" indent="0" algn="l" fontAlgn="t">
                        <a:buFont typeface="Arial" panose="020B0604020202020204" pitchFamily="34" charset="0"/>
                        <a:buNone/>
                      </a:pPr>
                      <a:r>
                        <a:rPr lang="en-GB" sz="1200" b="1" i="1" u="none" strike="noStrike" baseline="0" dirty="0">
                          <a:solidFill>
                            <a:srgbClr val="000000"/>
                          </a:solidFill>
                          <a:effectLst/>
                          <a:latin typeface="Calibri" panose="020F0502020204030204" pitchFamily="34" charset="0"/>
                        </a:rPr>
                        <a:t>Report on status w.r.t. traceability to WMO standard (e.g. CO2M ground-based network product requirements document)</a:t>
                      </a: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025364"/>
                  </a:ext>
                </a:extLst>
              </a:tr>
              <a:tr h="142449">
                <a:tc>
                  <a:txBody>
                    <a:bodyPr/>
                    <a:lstStyle/>
                    <a:p>
                      <a:pPr algn="l"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200" b="0" i="0" u="none" strike="noStrike" dirty="0">
                          <a:solidFill>
                            <a:srgbClr val="000000"/>
                          </a:solidFill>
                          <a:effectLst/>
                          <a:latin typeface="Calibri" panose="020F0502020204030204" pitchFamily="34" charset="0"/>
                        </a:rPr>
                        <a:t>OCO-2 vs GOSAT vs S5p</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2023</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Active collaboration among the GOSAT/GOSAT-2, OCO-2/OCO-3, and TROPOMI calibration team, including routine </a:t>
                      </a:r>
                      <a:r>
                        <a:rPr lang="en-GB" sz="1100" b="0" i="0" u="none" strike="noStrike" dirty="0" err="1">
                          <a:solidFill>
                            <a:srgbClr val="000000"/>
                          </a:solidFill>
                          <a:effectLst/>
                          <a:latin typeface="Calibri" panose="020F0502020204030204" pitchFamily="34" charset="0"/>
                        </a:rPr>
                        <a:t>telecons</a:t>
                      </a:r>
                      <a:r>
                        <a:rPr lang="en-GB" sz="1100" b="0" i="0" u="none" strike="noStrike" dirty="0">
                          <a:solidFill>
                            <a:srgbClr val="000000"/>
                          </a:solidFill>
                          <a:effectLst/>
                          <a:latin typeface="Calibri" panose="020F0502020204030204" pitchFamily="34" charset="0"/>
                        </a:rPr>
                        <a:t> and annual Railroad Valley Vicarious Calibration campaigns contribute to the assessment of the L1 products from these missions and maintain a critical calibration resource for the community. Significant contributions to the TCCON, COCCON and </a:t>
                      </a:r>
                      <a:r>
                        <a:rPr lang="en-GB" sz="1100" b="0" i="0" u="none" strike="noStrike" dirty="0" err="1">
                          <a:solidFill>
                            <a:srgbClr val="000000"/>
                          </a:solidFill>
                          <a:effectLst/>
                          <a:latin typeface="Calibri" panose="020F0502020204030204" pitchFamily="34" charset="0"/>
                        </a:rPr>
                        <a:t>AirCore</a:t>
                      </a:r>
                      <a:r>
                        <a:rPr lang="en-GB" sz="1100" b="0" i="0" u="none" strike="noStrike" dirty="0">
                          <a:solidFill>
                            <a:srgbClr val="000000"/>
                          </a:solidFill>
                          <a:effectLst/>
                          <a:latin typeface="Calibri" panose="020F0502020204030204" pitchFamily="34" charset="0"/>
                        </a:rPr>
                        <a:t> networks by these missions has fostered strong collaboration and provided new tools for assessing the quality of the L2 products from these missions.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131787"/>
                  </a:ext>
                </a:extLst>
              </a:tr>
              <a:tr h="142449">
                <a:tc>
                  <a:txBody>
                    <a:bodyPr/>
                    <a:lstStyle/>
                    <a:p>
                      <a:pPr algn="l"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200" b="0" i="0" u="none" strike="noStrike" dirty="0">
                          <a:solidFill>
                            <a:srgbClr val="000000"/>
                          </a:solidFill>
                          <a:effectLst/>
                          <a:latin typeface="Calibri" panose="020F0502020204030204" pitchFamily="34" charset="0"/>
                        </a:rPr>
                        <a:t>GOSAT vs TANSAT</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2023</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Ongoing</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796731"/>
                  </a:ext>
                </a:extLst>
              </a:tr>
              <a:tr h="142449">
                <a:tc>
                  <a:txBody>
                    <a:bodyPr/>
                    <a:lstStyle/>
                    <a:p>
                      <a:pPr algn="l"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200" b="0" i="0" u="none" strike="noStrike" dirty="0" err="1">
                          <a:solidFill>
                            <a:srgbClr val="000000"/>
                          </a:solidFill>
                          <a:effectLst/>
                          <a:latin typeface="Calibri" panose="020F0502020204030204" pitchFamily="34" charset="0"/>
                        </a:rPr>
                        <a:t>MicroCarb</a:t>
                      </a:r>
                      <a:r>
                        <a:rPr lang="en-GB" sz="1200" b="0" i="0" u="none" strike="noStrike" dirty="0">
                          <a:solidFill>
                            <a:srgbClr val="000000"/>
                          </a:solidFill>
                          <a:effectLst/>
                          <a:latin typeface="Calibri" panose="020F0502020204030204" pitchFamily="34" charset="0"/>
                        </a:rPr>
                        <a:t> vs OCO-2/3</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a:solidFill>
                            <a:srgbClr val="000000"/>
                          </a:solidFill>
                          <a:effectLst/>
                          <a:latin typeface="Calibri" panose="020F0502020204030204" pitchFamily="34" charset="0"/>
                        </a:rPr>
                        <a:t>2025</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 TBD</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363934"/>
                  </a:ext>
                </a:extLst>
              </a:tr>
              <a:tr h="142449">
                <a:tc>
                  <a:txBody>
                    <a:bodyPr/>
                    <a:lstStyle/>
                    <a:p>
                      <a:pPr algn="l"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Calibri" panose="020F0502020204030204" pitchFamily="34" charset="0"/>
                        </a:rPr>
                        <a:t>CO2M vs MicroCarb</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 GSICS SNO / TCCON/COCCON</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171414"/>
                  </a:ext>
                </a:extLst>
              </a:tr>
              <a:tr h="122548">
                <a:tc>
                  <a:txBody>
                    <a:bodyPr/>
                    <a:lstStyle/>
                    <a:p>
                      <a:pPr algn="l"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Calibri" panose="020F0502020204030204" pitchFamily="34" charset="0"/>
                        </a:rPr>
                        <a:t>CO2M vs OCO-x</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 GSICS SNO / TCCON/COCCON</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t"/>
                      <a:endParaRPr lang="en-GB" sz="1200" b="0" i="0"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023335"/>
                  </a:ext>
                </a:extLst>
              </a:tr>
            </a:tbl>
          </a:graphicData>
        </a:graphic>
      </p:graphicFrame>
    </p:spTree>
    <p:extLst>
      <p:ext uri="{BB962C8B-B14F-4D97-AF65-F5344CB8AC3E}">
        <p14:creationId xmlns:p14="http://schemas.microsoft.com/office/powerpoint/2010/main" val="36684540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1209245010"/>
              </p:ext>
            </p:extLst>
          </p:nvPr>
        </p:nvGraphicFramePr>
        <p:xfrm>
          <a:off x="459971" y="1488959"/>
          <a:ext cx="11468793" cy="3457418"/>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475899">
                  <a:extLst>
                    <a:ext uri="{9D8B030D-6E8A-4147-A177-3AD203B41FA5}">
                      <a16:colId xmlns:a16="http://schemas.microsoft.com/office/drawing/2014/main" val="4179871923"/>
                    </a:ext>
                  </a:extLst>
                </a:gridCol>
                <a:gridCol w="3724102">
                  <a:extLst>
                    <a:ext uri="{9D8B030D-6E8A-4147-A177-3AD203B41FA5}">
                      <a16:colId xmlns:a16="http://schemas.microsoft.com/office/drawing/2014/main" val="1565728991"/>
                    </a:ext>
                  </a:extLst>
                </a:gridCol>
                <a:gridCol w="2926080">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908749">
                <a:tc>
                  <a:txBody>
                    <a:bodyPr/>
                    <a:lstStyle/>
                    <a:p>
                      <a:pPr algn="l" fontAlgn="t"/>
                      <a:r>
                        <a:rPr lang="en-GB" sz="1200" b="0" i="0" u="none" strike="noStrike" dirty="0">
                          <a:solidFill>
                            <a:srgbClr val="000000"/>
                          </a:solidFill>
                          <a:effectLst/>
                          <a:latin typeface="Calibri" panose="020F0502020204030204" pitchFamily="34" charset="0"/>
                        </a:rPr>
                        <a:t>Prod-6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a:solidFill>
                            <a:srgbClr val="000000"/>
                          </a:solidFill>
                          <a:effectLst/>
                          <a:latin typeface="Calibri" panose="020F0502020204030204" pitchFamily="34" charset="0"/>
                        </a:rPr>
                        <a:t>Coordinate</a:t>
                      </a:r>
                      <a:r>
                        <a:rPr lang="en-GB" sz="1200" b="1" i="0" u="none" strike="noStrike">
                          <a:solidFill>
                            <a:srgbClr val="000000"/>
                          </a:solidFill>
                          <a:effectLst/>
                          <a:latin typeface="Calibri" panose="020F0502020204030204" pitchFamily="34" charset="0"/>
                        </a:rPr>
                        <a:t> algorithm inter-comparisons</a:t>
                      </a:r>
                      <a:r>
                        <a:rPr lang="en-GB" sz="1200" b="0" i="0" u="none" strike="noStrike">
                          <a:solidFill>
                            <a:srgbClr val="000000"/>
                          </a:solidFill>
                          <a:effectLst/>
                          <a:latin typeface="Calibri" panose="020F0502020204030204" pitchFamily="34" charset="0"/>
                        </a:rPr>
                        <a:t> to improve accuracy and speed of retrieval algorithms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AC-VC / GSICS UVNS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alibri" panose="020F0502020204030204" pitchFamily="34" charset="0"/>
                        </a:rPr>
                        <a:t>EUM /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Calibri" panose="020F0502020204030204" pitchFamily="34" charset="0"/>
                        </a:rPr>
                        <a:t>Annual Algorithm inter-comparison,</a:t>
                      </a:r>
                      <a:r>
                        <a:rPr lang="en-GB" sz="1200" b="0" i="0" u="none" strike="noStrike" baseline="0" dirty="0">
                          <a:solidFill>
                            <a:srgbClr val="000000"/>
                          </a:solidFill>
                          <a:effectLst/>
                          <a:latin typeface="Calibri" panose="020F0502020204030204" pitchFamily="34" charset="0"/>
                        </a:rPr>
                        <a:t> t</a:t>
                      </a:r>
                      <a:r>
                        <a:rPr lang="en-GB" sz="1200" b="0" i="0" u="none" strike="noStrike" dirty="0">
                          <a:solidFill>
                            <a:srgbClr val="000000"/>
                          </a:solidFill>
                          <a:effectLst/>
                          <a:latin typeface="Calibri" panose="020F0502020204030204" pitchFamily="34" charset="0"/>
                        </a:rPr>
                        <a:t>echnical interface meetings</a:t>
                      </a:r>
                      <a:r>
                        <a:rPr lang="en-GB" sz="1200" b="0" i="0" u="none" strike="noStrike" baseline="0"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including standard experiments, designed to assess the performance of algorithms for specific challenges.</a:t>
                      </a:r>
                      <a:br>
                        <a:rPr lang="en-GB" sz="1200" b="0" i="0" u="none" strike="noStrike" dirty="0">
                          <a:solidFill>
                            <a:srgbClr val="000000"/>
                          </a:solidFill>
                          <a:effectLst/>
                          <a:latin typeface="Calibri" panose="020F0502020204030204" pitchFamily="34" charset="0"/>
                        </a:rPr>
                      </a:b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Development and implementation of internal/external</a:t>
                      </a:r>
                      <a:r>
                        <a:rPr lang="en-GB" sz="1200" b="0" i="0" u="none" strike="noStrike" baseline="0"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multiple-algorithm product processing frameworks both in- and outside of operational systems (e.g. CO2M) for continuous product and algorithm performance characterization (uncertainties), monitoring, inter-comparison and validation: </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Implementation of</a:t>
                      </a:r>
                      <a:r>
                        <a:rPr lang="en-GB" sz="1200" b="0" i="0" u="none" strike="noStrike" baseline="0"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multi algorithm product processing based (online/offline) uncertainty and bias</a:t>
                      </a:r>
                      <a:r>
                        <a:rPr lang="en-GB" sz="1200" b="0" i="0" u="none" strike="noStrike" baseline="0"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characterisation.</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Usage of on- and offline (Cal/Val) parallel processing and continuous inter-comparison, product quality monitoring approaches.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1" i="1" u="none" strike="noStrike" dirty="0">
                          <a:solidFill>
                            <a:srgbClr val="000000"/>
                          </a:solidFill>
                          <a:effectLst/>
                          <a:latin typeface="Calibri" panose="020F0502020204030204" pitchFamily="34" charset="0"/>
                        </a:rPr>
                        <a:t>Carry out internal </a:t>
                      </a:r>
                      <a:r>
                        <a:rPr lang="en-GB" sz="1200" b="1" i="1" u="none" strike="noStrike" baseline="0" dirty="0">
                          <a:solidFill>
                            <a:srgbClr val="000000"/>
                          </a:solidFill>
                          <a:effectLst/>
                          <a:latin typeface="Calibri" panose="020F0502020204030204" pitchFamily="34" charset="0"/>
                        </a:rPr>
                        <a:t> and / or external </a:t>
                      </a:r>
                      <a:r>
                        <a:rPr lang="en-GB" sz="1200" b="1" i="1" u="none" strike="noStrike" baseline="0">
                          <a:solidFill>
                            <a:srgbClr val="000000"/>
                          </a:solidFill>
                          <a:effectLst/>
                          <a:latin typeface="Calibri" panose="020F0502020204030204" pitchFamily="34" charset="0"/>
                        </a:rPr>
                        <a:t>algorithm performance </a:t>
                      </a:r>
                      <a:r>
                        <a:rPr lang="en-GB" sz="1200" b="1" i="1" u="none" strike="noStrike" baseline="0" dirty="0">
                          <a:solidFill>
                            <a:srgbClr val="000000"/>
                          </a:solidFill>
                          <a:effectLst/>
                          <a:latin typeface="Calibri" panose="020F0502020204030204" pitchFamily="34" charset="0"/>
                        </a:rPr>
                        <a:t>inter-comparisons</a:t>
                      </a:r>
                    </a:p>
                    <a:p>
                      <a:pPr algn="l" fontAlgn="t"/>
                      <a:endParaRPr lang="en-GB" sz="1200" b="1" i="1" u="none" strike="noStrike" baseline="0" dirty="0">
                        <a:solidFill>
                          <a:srgbClr val="000000"/>
                        </a:solidFill>
                        <a:effectLst/>
                        <a:latin typeface="Calibri" panose="020F0502020204030204" pitchFamily="34" charset="0"/>
                      </a:endParaRPr>
                    </a:p>
                    <a:p>
                      <a:pPr marL="0" marR="0" lvl="0" indent="0" algn="l" defTabSz="1125444" rtl="0" eaLnBrk="1" fontAlgn="t" latinLnBrk="0" hangingPunct="1">
                        <a:lnSpc>
                          <a:spcPct val="100000"/>
                        </a:lnSpc>
                        <a:spcBef>
                          <a:spcPts val="0"/>
                        </a:spcBef>
                        <a:spcAft>
                          <a:spcPts val="0"/>
                        </a:spcAft>
                        <a:buClrTx/>
                        <a:buSzTx/>
                        <a:buFontTx/>
                        <a:buNone/>
                        <a:tabLst/>
                        <a:defRPr/>
                      </a:pPr>
                      <a:r>
                        <a:rPr lang="en-GB" sz="1200" b="1" i="1" u="none" strike="noStrike" dirty="0">
                          <a:solidFill>
                            <a:srgbClr val="000000"/>
                          </a:solidFill>
                          <a:effectLst/>
                          <a:latin typeface="Calibri" panose="020F0502020204030204" pitchFamily="34" charset="0"/>
                        </a:rPr>
                        <a:t>Provide </a:t>
                      </a:r>
                      <a:r>
                        <a:rPr lang="en-GB" sz="1200" b="1" i="1" u="none" strike="noStrike" baseline="0" dirty="0">
                          <a:solidFill>
                            <a:srgbClr val="000000"/>
                          </a:solidFill>
                          <a:effectLst/>
                          <a:latin typeface="Calibri" panose="020F0502020204030204" pitchFamily="34" charset="0"/>
                        </a:rPr>
                        <a:t>resources and organisational means to support (annual) algorithm inter-comparisons and round robins including t</a:t>
                      </a:r>
                      <a:r>
                        <a:rPr lang="en-GB" sz="1200" b="1" i="1" u="none" strike="noStrike" dirty="0">
                          <a:solidFill>
                            <a:srgbClr val="000000"/>
                          </a:solidFill>
                          <a:effectLst/>
                          <a:latin typeface="Calibri" panose="020F0502020204030204" pitchFamily="34" charset="0"/>
                        </a:rPr>
                        <a:t>echnical interface meetings</a:t>
                      </a:r>
                      <a:r>
                        <a:rPr lang="en-GB" sz="1200" b="1" i="1" u="none" strike="noStrike" baseline="0" dirty="0">
                          <a:solidFill>
                            <a:srgbClr val="000000"/>
                          </a:solidFill>
                          <a:effectLst/>
                          <a:latin typeface="Calibri" panose="020F0502020204030204" pitchFamily="34" charset="0"/>
                        </a:rPr>
                        <a:t> to prepare and execute standard experiments</a:t>
                      </a:r>
                    </a:p>
                    <a:p>
                      <a:pPr algn="l" fontAlgn="t"/>
                      <a:endParaRPr lang="en-GB" sz="1200" b="1" i="1" u="none" strike="noStrike" baseline="0" dirty="0">
                        <a:solidFill>
                          <a:srgbClr val="000000"/>
                        </a:solidFill>
                        <a:effectLst/>
                        <a:latin typeface="Calibri" panose="020F0502020204030204" pitchFamily="34" charset="0"/>
                      </a:endParaRPr>
                    </a:p>
                    <a:p>
                      <a:pPr algn="l" fontAlgn="t"/>
                      <a:r>
                        <a:rPr lang="en-GB" sz="1200" b="1" i="1" u="none" strike="noStrike" baseline="0" dirty="0">
                          <a:solidFill>
                            <a:srgbClr val="000000"/>
                          </a:solidFill>
                          <a:effectLst/>
                          <a:latin typeface="Calibri" panose="020F0502020204030204" pitchFamily="34" charset="0"/>
                        </a:rPr>
                        <a:t>Encourage development of multi-algorithm offline/online processing frameworks</a:t>
                      </a:r>
                      <a:br>
                        <a:rPr lang="en-GB" sz="1200" b="1" i="1" u="none" strike="noStrike" dirty="0">
                          <a:solidFill>
                            <a:srgbClr val="000000"/>
                          </a:solidFill>
                          <a:effectLst/>
                          <a:latin typeface="Calibri" panose="020F0502020204030204" pitchFamily="34" charset="0"/>
                        </a:rPr>
                      </a:br>
                      <a:endParaRPr lang="en-GB" sz="1200" b="1" i="1"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4097666"/>
                  </a:ext>
                </a:extLst>
              </a:tr>
            </a:tbl>
          </a:graphicData>
        </a:graphic>
      </p:graphicFrame>
    </p:spTree>
    <p:extLst>
      <p:ext uri="{BB962C8B-B14F-4D97-AF65-F5344CB8AC3E}">
        <p14:creationId xmlns:p14="http://schemas.microsoft.com/office/powerpoint/2010/main" val="323824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1438289090"/>
              </p:ext>
            </p:extLst>
          </p:nvPr>
        </p:nvGraphicFramePr>
        <p:xfrm>
          <a:off x="435033" y="765751"/>
          <a:ext cx="10626663" cy="5834858"/>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401397">
                  <a:extLst>
                    <a:ext uri="{9D8B030D-6E8A-4147-A177-3AD203B41FA5}">
                      <a16:colId xmlns:a16="http://schemas.microsoft.com/office/drawing/2014/main" val="4179871923"/>
                    </a:ext>
                  </a:extLst>
                </a:gridCol>
                <a:gridCol w="3790291">
                  <a:extLst>
                    <a:ext uri="{9D8B030D-6E8A-4147-A177-3AD203B41FA5}">
                      <a16:colId xmlns:a16="http://schemas.microsoft.com/office/drawing/2014/main" val="1565728991"/>
                    </a:ext>
                  </a:extLst>
                </a:gridCol>
                <a:gridCol w="2092263">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1546480">
                <a:tc>
                  <a:txBody>
                    <a:bodyPr/>
                    <a:lstStyle/>
                    <a:p>
                      <a:pPr algn="l" fontAlgn="t"/>
                      <a:r>
                        <a:rPr lang="en-GB" sz="1200" b="0" i="0" u="none" strike="noStrike" dirty="0">
                          <a:solidFill>
                            <a:srgbClr val="000000"/>
                          </a:solidFill>
                          <a:effectLst/>
                          <a:latin typeface="Calibri" panose="020F0502020204030204" pitchFamily="34" charset="0"/>
                        </a:rPr>
                        <a:t>Prod-7</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Calibri" panose="020F0502020204030204" pitchFamily="34" charset="0"/>
                        </a:rPr>
                        <a:t>Facilitate exchange and harmonization of approaches to </a:t>
                      </a:r>
                      <a:r>
                        <a:rPr lang="en-GB" sz="1200" b="1" i="0" u="none" strike="noStrike" dirty="0">
                          <a:solidFill>
                            <a:srgbClr val="000000"/>
                          </a:solidFill>
                          <a:effectLst/>
                          <a:latin typeface="Calibri" panose="020F0502020204030204" pitchFamily="34" charset="0"/>
                        </a:rPr>
                        <a:t>calibration and retrieval challenges</a:t>
                      </a:r>
                      <a:r>
                        <a:rPr lang="en-GB" sz="1200" b="0" i="0"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AC-VC GSICS-UVNS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alibri" panose="020F0502020204030204" pitchFamily="34" charset="0"/>
                        </a:rPr>
                        <a:t>EUM / JAXA / NASA …</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2026</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Ongoing collaborations among the GOSAT/GOSAT-2, OCO-2, OCO-3 and TROPOMI calibration teams are providing new insights into on-orbit calibration challenges, opportunities and techniques. </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Documented impact of ground, ground to-orbit and in-flight calibration accuracy limits and changes on product performance. </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GSICS - UVNS spectrometer sub-group inter-calibration related activities</a:t>
                      </a:r>
                      <a:r>
                        <a:rPr lang="en-GB" sz="1200" b="0" i="0" u="none" strike="noStrike" baseline="0"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addressing the following aspects for current and future GHG NIR/SWIR  spectrometers.</a:t>
                      </a:r>
                    </a:p>
                    <a:p>
                      <a:pPr algn="l" fontAlgn="t"/>
                      <a:endParaRPr lang="en-GB" sz="1200" b="0" i="0" u="none" strike="noStrike" dirty="0">
                        <a:solidFill>
                          <a:srgbClr val="000000"/>
                        </a:solidFill>
                        <a:effectLst/>
                        <a:latin typeface="Calibri" panose="020F0502020204030204" pitchFamily="34" charset="0"/>
                      </a:endParaRP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On-ground characterization (GSICS workshop )</a:t>
                      </a: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Solar calibration</a:t>
                      </a: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Lunar calibration</a:t>
                      </a: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Inter-calibration (SNOs)</a:t>
                      </a: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Polarization</a:t>
                      </a:r>
                    </a:p>
                    <a:p>
                      <a:pPr marL="791322" lvl="1" indent="-228600" algn="l" fontAlgn="t">
                        <a:buFont typeface="+mj-lt"/>
                        <a:buAutoNum type="arabicPeriod"/>
                      </a:pPr>
                      <a:r>
                        <a:rPr lang="en-GB" sz="1200" b="0" i="0" u="none" strike="noStrike" dirty="0">
                          <a:solidFill>
                            <a:srgbClr val="000000"/>
                          </a:solidFill>
                          <a:effectLst/>
                          <a:latin typeface="Calibri" panose="020F0502020204030204" pitchFamily="34" charset="0"/>
                        </a:rPr>
                        <a:t>Development of common methods for use of invariant targets &amp; vicarious calibration sites with homogeneous surface over sufficiently large area.</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Usage of on- and offline (Cal/Val) parallel processing and continuous inter-comparison, product quality monitoring approaches.</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Production</a:t>
                      </a:r>
                      <a:r>
                        <a:rPr lang="en-GB" sz="1200" b="0" i="0" u="none" strike="noStrike" baseline="0" dirty="0">
                          <a:solidFill>
                            <a:srgbClr val="000000"/>
                          </a:solidFill>
                          <a:effectLst/>
                          <a:latin typeface="Calibri" panose="020F0502020204030204" pitchFamily="34" charset="0"/>
                        </a:rPr>
                        <a:t> of</a:t>
                      </a:r>
                      <a:r>
                        <a:rPr lang="en-GB" sz="1200" b="0" i="0" u="none" strike="noStrike" dirty="0">
                          <a:solidFill>
                            <a:srgbClr val="000000"/>
                          </a:solidFill>
                          <a:effectLst/>
                          <a:latin typeface="Calibri" panose="020F0502020204030204" pitchFamily="34" charset="0"/>
                        </a:rPr>
                        <a:t> ground-based network product requirements taking into account sensor equipment, station environment and satellite platform specific observation and collocation conditions</a:t>
                      </a:r>
                    </a:p>
                    <a:p>
                      <a:pPr marL="171450" indent="-171450" algn="l" fontAlgn="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Dedicated ground-based calibration data workshop (CO2M and </a:t>
                      </a:r>
                      <a:r>
                        <a:rPr lang="en-GB" sz="1200" b="0" i="0" u="none" strike="noStrike" dirty="0" err="1">
                          <a:solidFill>
                            <a:srgbClr val="000000"/>
                          </a:solidFill>
                          <a:effectLst/>
                          <a:latin typeface="Calibri" panose="020F0502020204030204" pitchFamily="34" charset="0"/>
                        </a:rPr>
                        <a:t>MicroCarb</a:t>
                      </a:r>
                      <a:r>
                        <a:rPr lang="en-GB" sz="1200" b="0" i="0" u="none" strike="noStrike" dirty="0">
                          <a:solidFill>
                            <a:srgbClr val="000000"/>
                          </a:solidFill>
                          <a:effectLst/>
                          <a:latin typeface="Calibri" panose="020F0502020204030204" pitchFamily="34" charset="0"/>
                        </a:rPr>
                        <a:t>) was held in conjunction with IWGGMS, Paris. 2023</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1" i="1" u="none" strike="noStrike" dirty="0">
                          <a:solidFill>
                            <a:srgbClr val="000000"/>
                          </a:solidFill>
                          <a:effectLst/>
                          <a:latin typeface="Calibri" panose="020F0502020204030204" pitchFamily="34" charset="0"/>
                        </a:rPr>
                        <a:t>Expand or transfer</a:t>
                      </a:r>
                      <a:r>
                        <a:rPr lang="en-GB" sz="1200" b="1" i="1" u="none" strike="noStrike" baseline="0" dirty="0">
                          <a:solidFill>
                            <a:srgbClr val="000000"/>
                          </a:solidFill>
                          <a:effectLst/>
                          <a:latin typeface="Calibri" panose="020F0502020204030204" pitchFamily="34" charset="0"/>
                        </a:rPr>
                        <a:t> established on-board and vicarious calibration methods into operations </a:t>
                      </a:r>
                    </a:p>
                    <a:p>
                      <a:pPr algn="l" fontAlgn="t"/>
                      <a:endParaRPr lang="en-GB" sz="1200" b="1" i="1" u="none" strike="noStrike" baseline="0" dirty="0">
                        <a:solidFill>
                          <a:srgbClr val="000000"/>
                        </a:solidFill>
                        <a:effectLst/>
                        <a:latin typeface="Calibri" panose="020F0502020204030204" pitchFamily="34" charset="0"/>
                      </a:endParaRPr>
                    </a:p>
                    <a:p>
                      <a:pPr algn="l" fontAlgn="t"/>
                      <a:r>
                        <a:rPr lang="en-GB" sz="1200" b="1" i="1" u="none" strike="noStrike" baseline="0" dirty="0">
                          <a:solidFill>
                            <a:srgbClr val="000000"/>
                          </a:solidFill>
                          <a:effectLst/>
                          <a:latin typeface="Calibri" panose="020F0502020204030204" pitchFamily="34" charset="0"/>
                        </a:rPr>
                        <a:t>Expand on GSICS UVNS sub-group activities, methods and standards, and the provision of resources for operational monitoring </a:t>
                      </a:r>
                    </a:p>
                    <a:p>
                      <a:pPr algn="l" fontAlgn="t"/>
                      <a:endParaRPr lang="en-GB" sz="1200" b="1" i="1" u="none" strike="noStrike" baseline="0" dirty="0">
                        <a:solidFill>
                          <a:srgbClr val="000000"/>
                        </a:solidFill>
                        <a:effectLst/>
                        <a:latin typeface="Calibri" panose="020F0502020204030204" pitchFamily="34" charset="0"/>
                      </a:endParaRPr>
                    </a:p>
                    <a:p>
                      <a:pPr algn="l" fontAlgn="t"/>
                      <a:r>
                        <a:rPr lang="en-GB" sz="1200" b="1" i="1" u="none" strike="noStrike" dirty="0">
                          <a:solidFill>
                            <a:srgbClr val="000000"/>
                          </a:solidFill>
                          <a:effectLst/>
                          <a:latin typeface="Calibri" panose="020F0502020204030204" pitchFamily="34" charset="0"/>
                        </a:rPr>
                        <a:t>Support regular ground-based calibration data workshops</a:t>
                      </a:r>
                      <a:br>
                        <a:rPr lang="en-GB" sz="1200" b="1" i="1" u="none" strike="noStrike" dirty="0">
                          <a:solidFill>
                            <a:srgbClr val="000000"/>
                          </a:solidFill>
                          <a:effectLst/>
                          <a:latin typeface="Calibri" panose="020F0502020204030204" pitchFamily="34" charset="0"/>
                        </a:rPr>
                      </a:br>
                      <a:endParaRPr lang="en-GB" sz="1200" b="1" i="1"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359216"/>
                  </a:ext>
                </a:extLst>
              </a:tr>
            </a:tbl>
          </a:graphicData>
        </a:graphic>
      </p:graphicFrame>
    </p:spTree>
    <p:extLst>
      <p:ext uri="{BB962C8B-B14F-4D97-AF65-F5344CB8AC3E}">
        <p14:creationId xmlns:p14="http://schemas.microsoft.com/office/powerpoint/2010/main" val="18180530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Annex L1 &amp; L2 GHG Product Development - status</a:t>
            </a:r>
          </a:p>
        </p:txBody>
      </p:sp>
      <p:graphicFrame>
        <p:nvGraphicFramePr>
          <p:cNvPr id="5" name="Table 4"/>
          <p:cNvGraphicFramePr>
            <a:graphicFrameLocks noGrp="1"/>
          </p:cNvGraphicFramePr>
          <p:nvPr>
            <p:extLst>
              <p:ext uri="{D42A27DB-BD31-4B8C-83A1-F6EECF244321}">
                <p14:modId xmlns:p14="http://schemas.microsoft.com/office/powerpoint/2010/main" val="275004823"/>
              </p:ext>
            </p:extLst>
          </p:nvPr>
        </p:nvGraphicFramePr>
        <p:xfrm>
          <a:off x="568037" y="1355955"/>
          <a:ext cx="10512829" cy="2699071"/>
        </p:xfrm>
        <a:graphic>
          <a:graphicData uri="http://schemas.openxmlformats.org/drawingml/2006/table">
            <a:tbl>
              <a:tblPr/>
              <a:tblGrid>
                <a:gridCol w="636700">
                  <a:extLst>
                    <a:ext uri="{9D8B030D-6E8A-4147-A177-3AD203B41FA5}">
                      <a16:colId xmlns:a16="http://schemas.microsoft.com/office/drawing/2014/main" val="3452268724"/>
                    </a:ext>
                  </a:extLst>
                </a:gridCol>
                <a:gridCol w="2561634">
                  <a:extLst>
                    <a:ext uri="{9D8B030D-6E8A-4147-A177-3AD203B41FA5}">
                      <a16:colId xmlns:a16="http://schemas.microsoft.com/office/drawing/2014/main" val="819208449"/>
                    </a:ext>
                  </a:extLst>
                </a:gridCol>
                <a:gridCol w="535060">
                  <a:extLst>
                    <a:ext uri="{9D8B030D-6E8A-4147-A177-3AD203B41FA5}">
                      <a16:colId xmlns:a16="http://schemas.microsoft.com/office/drawing/2014/main" val="4147730232"/>
                    </a:ext>
                  </a:extLst>
                </a:gridCol>
                <a:gridCol w="609318">
                  <a:extLst>
                    <a:ext uri="{9D8B030D-6E8A-4147-A177-3AD203B41FA5}">
                      <a16:colId xmlns:a16="http://schemas.microsoft.com/office/drawing/2014/main" val="1251474682"/>
                    </a:ext>
                  </a:extLst>
                </a:gridCol>
                <a:gridCol w="523696">
                  <a:extLst>
                    <a:ext uri="{9D8B030D-6E8A-4147-A177-3AD203B41FA5}">
                      <a16:colId xmlns:a16="http://schemas.microsoft.com/office/drawing/2014/main" val="4179871923"/>
                    </a:ext>
                  </a:extLst>
                </a:gridCol>
                <a:gridCol w="3667992">
                  <a:extLst>
                    <a:ext uri="{9D8B030D-6E8A-4147-A177-3AD203B41FA5}">
                      <a16:colId xmlns:a16="http://schemas.microsoft.com/office/drawing/2014/main" val="1565728991"/>
                    </a:ext>
                  </a:extLst>
                </a:gridCol>
                <a:gridCol w="1978429">
                  <a:extLst>
                    <a:ext uri="{9D8B030D-6E8A-4147-A177-3AD203B41FA5}">
                      <a16:colId xmlns:a16="http://schemas.microsoft.com/office/drawing/2014/main" val="2694063570"/>
                    </a:ext>
                  </a:extLst>
                </a:gridCol>
              </a:tblGrid>
              <a:tr h="325075">
                <a:tc>
                  <a:txBody>
                    <a:bodyPr/>
                    <a:lstStyle/>
                    <a:p>
                      <a:pPr algn="ctr" fontAlgn="ctr"/>
                      <a:r>
                        <a:rPr lang="en-GB" sz="1100" b="1" i="0" u="none" strike="noStrike" dirty="0">
                          <a:solidFill>
                            <a:srgbClr val="000000"/>
                          </a:solidFill>
                          <a:effectLst/>
                          <a:latin typeface="Calibri" panose="020F0502020204030204" pitchFamily="34" charset="0"/>
                        </a:rPr>
                        <a:t>ACTION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ACTION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LEAD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CONTRIBUTORS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a:solidFill>
                            <a:srgbClr val="000000"/>
                          </a:solidFill>
                          <a:effectLst/>
                          <a:latin typeface="Calibri" panose="020F0502020204030204" pitchFamily="34" charset="0"/>
                        </a:rPr>
                        <a:t>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IMPLEMENTATION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100" b="1" i="0" u="none" strike="noStrike" dirty="0">
                          <a:solidFill>
                            <a:srgbClr val="000000"/>
                          </a:solidFill>
                          <a:effectLst/>
                          <a:latin typeface="Calibri" panose="020F0502020204030204" pitchFamily="34" charset="0"/>
                        </a:rPr>
                        <a:t>Way forward</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9704327"/>
                  </a:ext>
                </a:extLst>
              </a:tr>
              <a:tr h="517929">
                <a:tc>
                  <a:txBody>
                    <a:bodyPr/>
                    <a:lstStyle/>
                    <a:p>
                      <a:pPr algn="l" fontAlgn="t"/>
                      <a:r>
                        <a:rPr lang="en-GB" sz="1200" b="0" i="0" u="none" strike="noStrike" dirty="0">
                          <a:solidFill>
                            <a:srgbClr val="000000"/>
                          </a:solidFill>
                          <a:effectLst/>
                          <a:latin typeface="Calibri" panose="020F0502020204030204" pitchFamily="34" charset="0"/>
                        </a:rPr>
                        <a:t>Prod-8</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a:solidFill>
                            <a:srgbClr val="000000"/>
                          </a:solidFill>
                          <a:effectLst/>
                          <a:latin typeface="Calibri" panose="020F0502020204030204" pitchFamily="34" charset="0"/>
                        </a:rPr>
                        <a:t>Follow and provide recommendations on development of </a:t>
                      </a:r>
                      <a:r>
                        <a:rPr lang="en-GB" sz="1200" b="1" i="0" u="none" strike="noStrike">
                          <a:solidFill>
                            <a:srgbClr val="000000"/>
                          </a:solidFill>
                          <a:effectLst/>
                          <a:latin typeface="Calibri" panose="020F0502020204030204" pitchFamily="34" charset="0"/>
                        </a:rPr>
                        <a:t>laboratory spectroscopy</a:t>
                      </a:r>
                      <a:r>
                        <a:rPr lang="en-GB" sz="1200" b="0" i="0" u="none" strike="noStrike">
                          <a:solidFill>
                            <a:srgbClr val="000000"/>
                          </a:solidFill>
                          <a:effectLst/>
                          <a:latin typeface="Calibri" panose="020F0502020204030204" pitchFamily="34" charset="0"/>
                        </a:rPr>
                        <a:t> needs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AC-VC</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ESA / GSICS-UVNS/VIS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dirty="0">
                          <a:solidFill>
                            <a:srgbClr val="000000"/>
                          </a:solidFill>
                          <a:effectLst/>
                          <a:latin typeface="Calibri" panose="020F0502020204030204" pitchFamily="34" charset="0"/>
                        </a:rPr>
                        <a:t>ongoing</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Completed/In progress:</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ESA activity on Improved Spectroscopy for Carbon Dioxide, Oxygen, and Water Vapour Satellite Measurements. </a:t>
                      </a:r>
                    </a:p>
                    <a:p>
                      <a:pPr marL="171450" indent="-171450" algn="l" fontAlgn="t">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Active participation in the development of the HITRAN database by the OCO-2/OCO-3 team and the TROPOMI team has led to improved accuracy of the CO2, CH4, O2, and H2O line lists.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1" i="1" u="none" strike="noStrike" dirty="0">
                          <a:solidFill>
                            <a:srgbClr val="000000"/>
                          </a:solidFill>
                          <a:effectLst/>
                          <a:latin typeface="Calibri" panose="020F0502020204030204" pitchFamily="34" charset="0"/>
                        </a:rPr>
                        <a:t>Follow-up spectroscopy measurements </a:t>
                      </a:r>
                    </a:p>
                    <a:p>
                      <a:pPr algn="l" fontAlgn="t"/>
                      <a:endParaRPr lang="en-GB" sz="1200" b="1" i="1" u="none" strike="noStrike" dirty="0">
                        <a:solidFill>
                          <a:srgbClr val="000000"/>
                        </a:solidFill>
                        <a:effectLst/>
                        <a:latin typeface="Calibri" panose="020F0502020204030204" pitchFamily="34" charset="0"/>
                      </a:endParaRPr>
                    </a:p>
                    <a:p>
                      <a:pPr algn="l" fontAlgn="t"/>
                      <a:r>
                        <a:rPr lang="en-GB" sz="1200" b="1" i="1" u="none" strike="noStrike" dirty="0">
                          <a:solidFill>
                            <a:srgbClr val="000000"/>
                          </a:solidFill>
                          <a:effectLst/>
                          <a:latin typeface="Calibri" panose="020F0502020204030204" pitchFamily="34" charset="0"/>
                        </a:rPr>
                        <a:t>Develop SI-traceable spectroscopy</a:t>
                      </a:r>
                      <a:r>
                        <a:rPr lang="en-GB" sz="1200" b="1" i="1" u="none" strike="noStrike" baseline="0" dirty="0">
                          <a:solidFill>
                            <a:srgbClr val="000000"/>
                          </a:solidFill>
                          <a:effectLst/>
                          <a:latin typeface="Calibri" panose="020F0502020204030204" pitchFamily="34" charset="0"/>
                        </a:rPr>
                        <a:t> standards</a:t>
                      </a:r>
                      <a:r>
                        <a:rPr lang="en-GB" sz="1200" b="1" i="1" u="none" strike="noStrike" dirty="0">
                          <a:solidFill>
                            <a:srgbClr val="000000"/>
                          </a:solidFill>
                          <a:effectLst/>
                          <a:latin typeface="Calibri" panose="020F0502020204030204" pitchFamily="34" charset="0"/>
                        </a:rPr>
                        <a:t>. </a:t>
                      </a: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97768"/>
                  </a:ext>
                </a:extLst>
              </a:tr>
              <a:tr h="141718">
                <a:tc>
                  <a:txBody>
                    <a:bodyPr/>
                    <a:lstStyle/>
                    <a:p>
                      <a:pPr algn="l" fontAlgn="t"/>
                      <a:r>
                        <a:rPr lang="en-GB" sz="1200" b="0" i="0" u="none" strike="noStrike">
                          <a:solidFill>
                            <a:srgbClr val="000000"/>
                          </a:solidFill>
                          <a:effectLst/>
                          <a:latin typeface="Calibri" panose="020F0502020204030204" pitchFamily="34" charset="0"/>
                        </a:rPr>
                        <a:t>Prod-9</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a:solidFill>
                            <a:srgbClr val="000000"/>
                          </a:solidFill>
                          <a:effectLst/>
                          <a:latin typeface="Calibri" panose="020F0502020204030204" pitchFamily="34" charset="0"/>
                        </a:rPr>
                        <a:t>Define types of </a:t>
                      </a:r>
                      <a:r>
                        <a:rPr lang="en-GB" sz="1200" b="1" i="0" u="none" strike="noStrike">
                          <a:solidFill>
                            <a:srgbClr val="000000"/>
                          </a:solidFill>
                          <a:effectLst/>
                          <a:latin typeface="Calibri" panose="020F0502020204030204" pitchFamily="34" charset="0"/>
                        </a:rPr>
                        <a:t>data (calibration, L1, L2) that must be exchanged</a:t>
                      </a:r>
                      <a:r>
                        <a:rPr lang="en-GB" sz="1200" b="0" i="0" u="none" strike="noStrike">
                          <a:solidFill>
                            <a:srgbClr val="000000"/>
                          </a:solidFill>
                          <a:effectLst/>
                          <a:latin typeface="Calibri" panose="020F0502020204030204" pitchFamily="34" charset="0"/>
                        </a:rPr>
                        <a:t> to enable the integration of space-based systems into a constellation.</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panose="020F0502020204030204" pitchFamily="34" charset="0"/>
                        </a:rPr>
                        <a:t>AC-VC</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a:solidFill>
                            <a:srgbClr val="000000"/>
                          </a:solidFill>
                          <a:effectLst/>
                          <a:latin typeface="Calibri" panose="020F0502020204030204" pitchFamily="34" charset="0"/>
                        </a:rPr>
                        <a:t>GSICS-UVNS/VIS</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0" i="0" u="none" strike="noStrike">
                          <a:solidFill>
                            <a:srgbClr val="000000"/>
                          </a:solidFill>
                          <a:effectLst/>
                          <a:latin typeface="Calibri" panose="020F0502020204030204" pitchFamily="34" charset="0"/>
                        </a:rPr>
                        <a:t>?</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Calibri" panose="020F0502020204030204" pitchFamily="34" charset="0"/>
                        </a:rPr>
                        <a:t>Identify data</a:t>
                      </a:r>
                      <a:r>
                        <a:rPr lang="en-GB" sz="1100" b="0" i="0" u="none" strike="noStrike" baseline="0" dirty="0">
                          <a:solidFill>
                            <a:srgbClr val="000000"/>
                          </a:solidFill>
                          <a:effectLst/>
                          <a:latin typeface="Calibri" panose="020F0502020204030204" pitchFamily="34" charset="0"/>
                        </a:rPr>
                        <a:t> that needs to be exchanged to be able to combine </a:t>
                      </a:r>
                      <a:r>
                        <a:rPr lang="en-GB" sz="1100" b="0" i="0" u="none" strike="noStrike" dirty="0">
                          <a:solidFill>
                            <a:srgbClr val="000000"/>
                          </a:solidFill>
                          <a:effectLst/>
                          <a:latin typeface="Calibri" panose="020F0502020204030204" pitchFamily="34" charset="0"/>
                        </a:rPr>
                        <a:t>GHG products from different sensors (to improve resolution and coverage and to ensure data product continuity from one mission to the next)</a:t>
                      </a:r>
                    </a:p>
                    <a:p>
                      <a:pPr algn="l" fontAlgn="t"/>
                      <a:endParaRPr lang="en-GB" sz="1100" b="0" i="0" u="none" strike="noStrike" dirty="0">
                        <a:solidFill>
                          <a:srgbClr val="000000"/>
                        </a:solidFill>
                        <a:effectLst/>
                        <a:latin typeface="Calibri" panose="020F0502020204030204" pitchFamily="34" charset="0"/>
                      </a:endParaRPr>
                    </a:p>
                    <a:p>
                      <a:pPr algn="l" fontAlgn="t"/>
                      <a:r>
                        <a:rPr lang="en-GB" sz="1100" b="0" i="0" u="none" strike="noStrike" dirty="0">
                          <a:solidFill>
                            <a:srgbClr val="000000"/>
                          </a:solidFill>
                          <a:effectLst/>
                          <a:latin typeface="Calibri" panose="020F0502020204030204" pitchFamily="34" charset="0"/>
                        </a:rPr>
                        <a:t>Produce product port-folio currently established by Copernicus CO2 MVS (EC</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CO2 Task Force)</a:t>
                      </a:r>
                    </a:p>
                  </a:txBody>
                  <a:tcPr marL="3653" marR="3653" marT="36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1" i="1" u="none" strike="noStrike" dirty="0">
                          <a:solidFill>
                            <a:srgbClr val="000000"/>
                          </a:solidFill>
                          <a:effectLst/>
                          <a:latin typeface="Calibri" panose="020F0502020204030204" pitchFamily="34" charset="0"/>
                        </a:rPr>
                        <a:t>Compile</a:t>
                      </a:r>
                      <a:r>
                        <a:rPr lang="en-GB" sz="1200" b="1" i="1" u="none" strike="noStrike" baseline="0" dirty="0">
                          <a:solidFill>
                            <a:srgbClr val="000000"/>
                          </a:solidFill>
                          <a:effectLst/>
                          <a:latin typeface="Calibri" panose="020F0502020204030204" pitchFamily="34" charset="0"/>
                        </a:rPr>
                        <a:t> data-type list required for synergistic use of data</a:t>
                      </a:r>
                      <a:endParaRPr lang="en-GB" sz="1200" b="1" i="1" u="none" strike="noStrike" dirty="0">
                        <a:solidFill>
                          <a:srgbClr val="000000"/>
                        </a:solidFill>
                        <a:effectLst/>
                        <a:latin typeface="Calibri" panose="020F0502020204030204" pitchFamily="34" charset="0"/>
                      </a:endParaRPr>
                    </a:p>
                    <a:p>
                      <a:pPr algn="l" fontAlgn="t"/>
                      <a:endParaRPr lang="en-GB" sz="1200" b="1" i="1" u="none" strike="noStrike" dirty="0">
                        <a:solidFill>
                          <a:srgbClr val="000000"/>
                        </a:solidFill>
                        <a:effectLst/>
                        <a:latin typeface="Calibri" panose="020F0502020204030204" pitchFamily="34" charset="0"/>
                      </a:endParaRPr>
                    </a:p>
                    <a:p>
                      <a:pPr algn="l" fontAlgn="t"/>
                      <a:r>
                        <a:rPr lang="en-GB" sz="1200" b="1" i="1" u="none" strike="noStrike" dirty="0">
                          <a:solidFill>
                            <a:srgbClr val="000000"/>
                          </a:solidFill>
                          <a:effectLst/>
                          <a:latin typeface="Calibri" panose="020F0502020204030204" pitchFamily="34" charset="0"/>
                        </a:rPr>
                        <a:t>Copernicus MVS product port-folio</a:t>
                      </a:r>
                      <a:r>
                        <a:rPr lang="en-GB" sz="1200" b="1" i="1" u="none" strike="noStrike" baseline="0" dirty="0">
                          <a:solidFill>
                            <a:srgbClr val="000000"/>
                          </a:solidFill>
                          <a:effectLst/>
                          <a:latin typeface="Calibri" panose="020F0502020204030204" pitchFamily="34" charset="0"/>
                        </a:rPr>
                        <a:t> (Q4 2024) </a:t>
                      </a:r>
                      <a:endParaRPr lang="en-GB" sz="1200" b="1" i="1" u="none" strike="noStrike" dirty="0">
                        <a:solidFill>
                          <a:srgbClr val="000000"/>
                        </a:solidFill>
                        <a:effectLst/>
                        <a:latin typeface="Calibri" panose="020F0502020204030204" pitchFamily="34" charset="0"/>
                      </a:endParaRPr>
                    </a:p>
                  </a:txBody>
                  <a:tcPr marL="3653" marR="3653" marT="3653"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813493"/>
                  </a:ext>
                </a:extLst>
              </a:tr>
            </a:tbl>
          </a:graphicData>
        </a:graphic>
      </p:graphicFrame>
      <p:sp>
        <p:nvSpPr>
          <p:cNvPr id="3" name="TextBox 2"/>
          <p:cNvSpPr txBox="1"/>
          <p:nvPr/>
        </p:nvSpPr>
        <p:spPr>
          <a:xfrm>
            <a:off x="2489243" y="4671148"/>
            <a:ext cx="7225055" cy="1323439"/>
          </a:xfrm>
          <a:prstGeom prst="rect">
            <a:avLst/>
          </a:prstGeom>
          <a:noFill/>
        </p:spPr>
        <p:txBody>
          <a:bodyPr wrap="none" rtlCol="0">
            <a:spAutoFit/>
          </a:bodyPr>
          <a:lstStyle/>
          <a:p>
            <a:pPr marL="285750" indent="-285750">
              <a:buFont typeface="Wingdings" panose="05000000000000000000" pitchFamily="2" charset="2"/>
              <a:buChar char="ü"/>
            </a:pPr>
            <a:r>
              <a:rPr lang="en-GB" sz="1600" b="0" kern="100" spc="-100" dirty="0">
                <a:solidFill>
                  <a:schemeClr val="tx2"/>
                </a:solidFill>
                <a:latin typeface="Bahnschrift Light" panose="020B0502040204020203" pitchFamily="34" charset="0"/>
                <a:ea typeface="Roboto" panose="02000000000000000000" pitchFamily="2" charset="0"/>
              </a:rPr>
              <a:t>No redefinition of actions (content clarified by way of practical status reporting)</a:t>
            </a:r>
          </a:p>
          <a:p>
            <a:pPr marL="285750" indent="-285750">
              <a:buFont typeface="Wingdings" panose="05000000000000000000" pitchFamily="2" charset="2"/>
              <a:buChar char="ü"/>
            </a:pPr>
            <a:r>
              <a:rPr lang="en-GB" sz="1600" b="0" kern="100" spc="-100" dirty="0">
                <a:solidFill>
                  <a:schemeClr val="tx2"/>
                </a:solidFill>
                <a:latin typeface="Bahnschrift Light" panose="020B0502040204020203" pitchFamily="34" charset="0"/>
                <a:ea typeface="Roboto" panose="02000000000000000000" pitchFamily="2" charset="0"/>
              </a:rPr>
              <a:t>Probably incomplete capture of implementation status</a:t>
            </a:r>
          </a:p>
          <a:p>
            <a:pPr marL="285750" indent="-285750">
              <a:buFont typeface="Wingdings" panose="05000000000000000000" pitchFamily="2" charset="2"/>
              <a:buChar char="ü"/>
            </a:pPr>
            <a:r>
              <a:rPr lang="en-GB" sz="1600" kern="100" spc="-100" dirty="0">
                <a:solidFill>
                  <a:schemeClr val="tx2"/>
                </a:solidFill>
                <a:latin typeface="Bahnschrift Light" panose="020B0502040204020203" pitchFamily="34" charset="0"/>
                <a:ea typeface="Roboto" panose="02000000000000000000" pitchFamily="2" charset="0"/>
              </a:rPr>
              <a:t>New requirements needed to support WMO GGGW and IMEO are not yet formulated</a:t>
            </a:r>
            <a:endParaRPr lang="en-GB" sz="1600" b="0" kern="100" spc="-100" dirty="0">
              <a:solidFill>
                <a:schemeClr val="tx2"/>
              </a:solidFill>
              <a:latin typeface="Bahnschrift Light" panose="020B0502040204020203" pitchFamily="34" charset="0"/>
              <a:ea typeface="Roboto" panose="02000000000000000000" pitchFamily="2" charset="0"/>
            </a:endParaRPr>
          </a:p>
          <a:p>
            <a:endParaRPr lang="en-GB" sz="1600" kern="100" spc="-100" dirty="0">
              <a:solidFill>
                <a:schemeClr val="tx2"/>
              </a:solidFill>
              <a:latin typeface="Bahnschrift Light" panose="020B0502040204020203" pitchFamily="34" charset="0"/>
              <a:ea typeface="Roboto" panose="02000000000000000000" pitchFamily="2" charset="0"/>
            </a:endParaRPr>
          </a:p>
          <a:p>
            <a:pPr marL="742950" lvl="1" indent="-285750">
              <a:buFont typeface="Wingdings" panose="05000000000000000000" pitchFamily="2" charset="2"/>
              <a:buChar char="Ø"/>
            </a:pPr>
            <a:r>
              <a:rPr lang="en-GB" sz="1600" b="0" kern="100" spc="-100" dirty="0">
                <a:solidFill>
                  <a:schemeClr val="tx2"/>
                </a:solidFill>
                <a:latin typeface="Bahnschrift Light" panose="020B0502040204020203" pitchFamily="34" charset="0"/>
                <a:ea typeface="Roboto" panose="02000000000000000000" pitchFamily="2" charset="0"/>
              </a:rPr>
              <a:t>To be complemented with input from GHG team members and others</a:t>
            </a:r>
          </a:p>
        </p:txBody>
      </p:sp>
    </p:spTree>
    <p:extLst>
      <p:ext uri="{BB962C8B-B14F-4D97-AF65-F5344CB8AC3E}">
        <p14:creationId xmlns:p14="http://schemas.microsoft.com/office/powerpoint/2010/main" val="2783859500"/>
      </p:ext>
    </p:extLst>
  </p:cSld>
  <p:clrMapOvr>
    <a:masterClrMapping/>
  </p:clrMapOvr>
  <p:transition/>
</p:sld>
</file>

<file path=ppt/theme/theme1.xml><?xml version="1.0" encoding="utf-8"?>
<a:theme xmlns:a="http://schemas.openxmlformats.org/drawingml/2006/main" name="Corporate Template">
  <a:themeElements>
    <a:clrScheme name="EUMETSAT">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Font">
      <a:majorFont>
        <a:latin typeface="Bahnschrift SemiBold"/>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Corporate)" id="{700658B4-1887-4E74-8C09-D39B3D14ACA5}" vid="{7AB13581-7F32-47D6-B0F7-E1217CBC87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2147</Words>
  <Application>Microsoft Office PowerPoint</Application>
  <PresentationFormat>Widescreen</PresentationFormat>
  <Paragraphs>244</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Bahnschrift Light</vt:lpstr>
      <vt:lpstr>Bahnschrift SemiBold</vt:lpstr>
      <vt:lpstr>Bahnschrift SemiLight</vt:lpstr>
      <vt:lpstr>Calibri</vt:lpstr>
      <vt:lpstr>Century Gothic</vt:lpstr>
      <vt:lpstr>Tahoma</vt:lpstr>
      <vt:lpstr>Times New Roman</vt:lpstr>
      <vt:lpstr>Wingdings</vt:lpstr>
      <vt:lpstr>Corporate Template</vt:lpstr>
      <vt:lpstr>PowerPoint Presentation</vt:lpstr>
      <vt:lpstr>Annex L1 &amp; L2 GHG Product Development - status</vt:lpstr>
      <vt:lpstr>Annex L1 &amp; L2 GHG Product Development - status</vt:lpstr>
      <vt:lpstr>Annex L1 &amp; L2 GHG Product Development - status</vt:lpstr>
      <vt:lpstr>Annex L1 &amp; L2 GHG Product Development - status</vt:lpstr>
      <vt:lpstr>Annex L1 &amp; L2 GHG Product Development - status</vt:lpstr>
      <vt:lpstr>Annex L1 &amp; L2 GHG Product Development - status</vt:lpstr>
      <vt:lpstr>Annex L1 &amp; L2 GHG Product Development - status</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Ruediger Lang</dc:creator>
  <cp:lastModifiedBy>Ruediger Lang</cp:lastModifiedBy>
  <cp:revision>17</cp:revision>
  <dcterms:created xsi:type="dcterms:W3CDTF">2023-10-16T14:31:30Z</dcterms:created>
  <dcterms:modified xsi:type="dcterms:W3CDTF">2024-03-12T07:05:53Z</dcterms:modified>
</cp:coreProperties>
</file>