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Lobster"/>
      <p:regular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Average"/>
      <p:regular r:id="rId26"/>
    </p:embeddedFont>
    <p:embeddedFont>
      <p:font typeface="Barlow Medium"/>
      <p:regular r:id="rId27"/>
      <p:bold r:id="rId28"/>
      <p:italic r:id="rId29"/>
      <p:boldItalic r:id="rId30"/>
    </p:embeddedFont>
    <p:embeddedFont>
      <p:font typeface="Barlow SemiBold"/>
      <p:regular r:id="rId31"/>
      <p:bold r:id="rId32"/>
      <p:italic r:id="rId33"/>
      <p:boldItalic r:id="rId34"/>
    </p:embeddedFont>
    <p:embeddedFont>
      <p:font typeface="Barlow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jBtW8PBxFgPECbv4dlREjcUzft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verage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BarlowMedium-bold.fntdata"/><Relationship Id="rId27" Type="http://schemas.openxmlformats.org/officeDocument/2006/relationships/font" Target="fonts/Barlow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arlow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rlowSemiBold-regular.fntdata"/><Relationship Id="rId30" Type="http://schemas.openxmlformats.org/officeDocument/2006/relationships/font" Target="fonts/BarlowMedium-boldItalic.fntdata"/><Relationship Id="rId11" Type="http://schemas.openxmlformats.org/officeDocument/2006/relationships/slide" Target="slides/slide7.xml"/><Relationship Id="rId33" Type="http://schemas.openxmlformats.org/officeDocument/2006/relationships/font" Target="fonts/BarlowSemiBold-italic.fntdata"/><Relationship Id="rId10" Type="http://schemas.openxmlformats.org/officeDocument/2006/relationships/slide" Target="slides/slide6.xml"/><Relationship Id="rId32" Type="http://schemas.openxmlformats.org/officeDocument/2006/relationships/font" Target="fonts/BarlowSemiBold-bold.fntdata"/><Relationship Id="rId13" Type="http://schemas.openxmlformats.org/officeDocument/2006/relationships/font" Target="fonts/MontserratSemiBold-regular.fntdata"/><Relationship Id="rId35" Type="http://schemas.openxmlformats.org/officeDocument/2006/relationships/font" Target="fonts/Barlow-regular.fntdata"/><Relationship Id="rId12" Type="http://schemas.openxmlformats.org/officeDocument/2006/relationships/slide" Target="slides/slide8.xml"/><Relationship Id="rId34" Type="http://schemas.openxmlformats.org/officeDocument/2006/relationships/font" Target="fonts/BarlowSemiBold-boldItalic.fntdata"/><Relationship Id="rId15" Type="http://schemas.openxmlformats.org/officeDocument/2006/relationships/font" Target="fonts/MontserratSemiBold-italic.fntdata"/><Relationship Id="rId37" Type="http://schemas.openxmlformats.org/officeDocument/2006/relationships/font" Target="fonts/Barlow-italic.fntdata"/><Relationship Id="rId14" Type="http://schemas.openxmlformats.org/officeDocument/2006/relationships/font" Target="fonts/MontserratSemiBold-bold.fntdata"/><Relationship Id="rId36" Type="http://schemas.openxmlformats.org/officeDocument/2006/relationships/font" Target="fonts/Barlow-bold.fntdata"/><Relationship Id="rId17" Type="http://schemas.openxmlformats.org/officeDocument/2006/relationships/font" Target="fonts/Lobster-regular.fntdata"/><Relationship Id="rId39" Type="http://customschemas.google.com/relationships/presentationmetadata" Target="metadata"/><Relationship Id="rId16" Type="http://schemas.openxmlformats.org/officeDocument/2006/relationships/font" Target="fonts/MontserratSemiBold-boldItalic.fntdata"/><Relationship Id="rId38" Type="http://schemas.openxmlformats.org/officeDocument/2006/relationships/font" Target="fonts/Barlow-bold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0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0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12" name="Google Shape;12;p10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13" name="Google Shape;13;p10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196"/>
                </a:srgbClr>
              </a:outerShdw>
            </a:effectLst>
          </p:spPr>
        </p:pic>
        <p:pic>
          <p:nvPicPr>
            <p:cNvPr id="14" name="Google Shape;14;p10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196"/>
                </a:srgbClr>
              </a:outerShdw>
            </a:effectLst>
          </p:spPr>
        </p:pic>
      </p:grpSp>
      <p:sp>
        <p:nvSpPr>
          <p:cNvPr id="15" name="Google Shape;15;p10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21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Google Shape;16;p10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WGClimate-24 &amp; GHG-TT-6</a:t>
            </a:r>
            <a:endParaRPr b="1" i="0" sz="2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9 - 12 February, 2026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11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21" name="Google Shape;21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1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" name="Google Shape;24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" name="Google Shape;27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34" name="Google Shape;3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8" name="Google Shape;38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39" name="Google Shape;39;p1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40" name="Google Shape;40;p1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" name="Google Shape;41;p12"/>
          <p:cNvPicPr preferRelativeResize="0"/>
          <p:nvPr/>
        </p:nvPicPr>
        <p:blipFill rotWithShape="1">
          <a:blip r:embed="rId7">
            <a:alphaModFix/>
          </a:blip>
          <a:srcRect b="0" l="0" r="65873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</p:pic>
      <p:pic>
        <p:nvPicPr>
          <p:cNvPr id="42" name="Google Shape;42;p12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3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3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3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1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3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climatemonitoring.inf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eos.org/ourwork/workinggroups/climate/" TargetMode="External"/><Relationship Id="rId4" Type="http://schemas.openxmlformats.org/officeDocument/2006/relationships/hyperlink" Target="https://cgms-info.org/initiatives/ceos-cgms-joint-wg-on-climate/" TargetMode="External"/><Relationship Id="rId5" Type="http://schemas.openxmlformats.org/officeDocument/2006/relationships/hyperlink" Target="http://climatemonitoring.info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limatemonitoring.info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651075" y="1440475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100"/>
              <a:t>WGClimate Work Plan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6223225" y="5582400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Wenying Su, NASA</a:t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WGClimate Chair</a:t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1.2</a:t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❖"/>
            </a:pPr>
            <a:r>
              <a:rPr b="1" lang="en-GB"/>
              <a:t>CMRS-24-03</a:t>
            </a:r>
            <a:r>
              <a:rPr lang="en-GB"/>
              <a:t>: Restructure ECV Inventory architecture and processes for population, review, gap analysis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See Agenda item 3.2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Completed November 2025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❖"/>
            </a:pPr>
            <a:r>
              <a:rPr b="1" lang="en-GB"/>
              <a:t>CMRS-23-04</a:t>
            </a:r>
            <a:r>
              <a:rPr lang="en-GB"/>
              <a:t>: Provide Agency Response to GCOP IP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Delivered to SIT-40, April 2025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❖"/>
            </a:pPr>
            <a:r>
              <a:rPr b="1" lang="en-GB"/>
              <a:t>CMRS-24-07</a:t>
            </a:r>
            <a:r>
              <a:rPr lang="en-GB"/>
              <a:t>: Document GST1 lessons learned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Delivered to SIT-40, April 2025</a:t>
            </a:r>
            <a:endParaRPr/>
          </a:p>
        </p:txBody>
      </p:sp>
      <p:sp>
        <p:nvSpPr>
          <p:cNvPr id="67" name="Google Shape;67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Deliverables Closed in 2025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Ongoing Deliverables</a:t>
            </a:r>
            <a:endParaRPr/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0" y="1041535"/>
            <a:ext cx="11902536" cy="5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b="1" lang="en-GB" sz="2000"/>
              <a:t>CMRS-25-01</a:t>
            </a:r>
            <a:r>
              <a:rPr lang="en-GB" sz="2000"/>
              <a:t>: Expanding the utility of the CDR Inventory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Due: 2026 Q2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See agenda item 3.3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Supporting recommendation from GST Strategy</a:t>
            </a:r>
            <a:endParaRPr sz="16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b="1" lang="en-GB" sz="2000"/>
              <a:t>CMRS-24-01</a:t>
            </a:r>
            <a:r>
              <a:rPr lang="en-GB" sz="2000"/>
              <a:t>: Update and align WGClimate website instances (CEOS, CGMS, </a:t>
            </a:r>
            <a:r>
              <a:rPr lang="en-GB" sz="2000" u="sng">
                <a:solidFill>
                  <a:schemeClr val="hlink"/>
                </a:solidFill>
                <a:hlinkClick r:id="rId3"/>
              </a:rPr>
              <a:t>climatemonitoring.info</a:t>
            </a:r>
            <a:r>
              <a:rPr lang="en-GB" sz="2000"/>
              <a:t>)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Due: 2026 Q2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WGClimate will progress over coming months</a:t>
            </a:r>
            <a:endParaRPr sz="16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b="1" lang="en-GB" sz="2000"/>
              <a:t>CMRS-25-03</a:t>
            </a:r>
            <a:r>
              <a:rPr lang="en-GB" sz="2000"/>
              <a:t>: Support for GCOS ECV rationalisation process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Due: 2026 Q2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See GCOS Joint Meeting agenda</a:t>
            </a:r>
            <a:endParaRPr sz="16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b="1" lang="en-GB" sz="2000"/>
              <a:t>CMRS-25-04</a:t>
            </a:r>
            <a:r>
              <a:rPr lang="en-GB" sz="2000"/>
              <a:t>: Gap Analysis for ABG, Soil Moisture and Sea Level data records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Due: 2027 Q4 🡪 propose to close this action, and focus on variables that are of interests to GCOS/WCRP</a:t>
            </a:r>
            <a:endParaRPr sz="16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❖"/>
            </a:pPr>
            <a:r>
              <a:rPr b="1" lang="en-GB" sz="2000"/>
              <a:t>CMRS-24-04</a:t>
            </a:r>
            <a:r>
              <a:rPr lang="en-GB" sz="2000"/>
              <a:t>: Conduct consultation to converge on definition for Climate Data Records (CDRs) and its variants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Due: 2026 Q4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See agenda item 3.4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idx="1" type="body"/>
          </p:nvPr>
        </p:nvSpPr>
        <p:spPr>
          <a:xfrm>
            <a:off x="80365" y="1065651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❖"/>
            </a:pPr>
            <a:r>
              <a:rPr b="1" lang="en-GB" sz="2100"/>
              <a:t>Update the Space Agency Response to the 2022 GCOS Implementation Plan</a:t>
            </a:r>
            <a:endParaRPr b="1"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Due: Q2 2026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Lead agency: all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❖"/>
            </a:pPr>
            <a:r>
              <a:rPr b="1" lang="en-GB" sz="2100"/>
              <a:t>Regional satellite data experts for national inventory compilers</a:t>
            </a:r>
            <a:endParaRPr b="1"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Due: Q4 2026	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Lead agencies: ECMWF, European Commission, ESA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❖"/>
            </a:pPr>
            <a:r>
              <a:rPr b="1" lang="en-GB" sz="2100"/>
              <a:t>Mapping EO products to Adaptation Indicators</a:t>
            </a:r>
            <a:endParaRPr b="1"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Due: Q4 2026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Lead agencies: European Commission, EUMETSAT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Supporting recommendation from GST Strategy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❖"/>
            </a:pPr>
            <a:r>
              <a:rPr b="1" lang="en-GB" sz="2100"/>
              <a:t>Guidance for EO data for resilience and adaptation efforts</a:t>
            </a:r>
            <a:endParaRPr b="1"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Due: Q4 2027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 u="sng"/>
              <a:t>No lead agency/ies yet identified</a:t>
            </a:r>
            <a:endParaRPr sz="2100" u="sng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Supporting recommendation from GST Strategy</a:t>
            </a:r>
            <a:endParaRPr sz="2100" u="sng"/>
          </a:p>
        </p:txBody>
      </p:sp>
      <p:sp>
        <p:nvSpPr>
          <p:cNvPr id="79" name="Google Shape;79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New Deliverables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Maintenance and population of CDR Inventory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Identified in the ‘CEOS Services’ chapter of the CEOS Work Plan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Coordination of the annual CEOS-CGMS Statement to UNFCCC SBSTA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Coordination of themes and inputs for UNFCCC Earth Information Day</a:t>
            </a:r>
            <a:endParaRPr/>
          </a:p>
        </p:txBody>
      </p:sp>
      <p:sp>
        <p:nvSpPr>
          <p:cNvPr id="85" name="Google Shape;85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Recurrent WGClimate Tasks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Deadline for initial inputs was last Friday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Chance for final edits and new deliverables this week</a:t>
            </a:r>
            <a:endParaRPr/>
          </a:p>
        </p:txBody>
      </p:sp>
      <p:sp>
        <p:nvSpPr>
          <p:cNvPr id="91" name="Google Shape;91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CEOS Work Plan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idx="1" type="body"/>
          </p:nvPr>
        </p:nvSpPr>
        <p:spPr>
          <a:xfrm>
            <a:off x="176050" y="1157825"/>
            <a:ext cx="65349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200"/>
              <a:t>Current status:</a:t>
            </a:r>
            <a:endParaRPr b="1"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 u="sng">
                <a:solidFill>
                  <a:schemeClr val="hlink"/>
                </a:solidFill>
                <a:hlinkClick r:id="rId3"/>
              </a:rPr>
              <a:t>CEOS Website WGClimate page</a:t>
            </a:r>
            <a:r>
              <a:rPr lang="en-GB" sz="2200"/>
              <a:t> -&gt; basic background information, documents, meetings, contact details, GHG-TT subpage and outdated ‘current activities’ </a:t>
            </a:r>
            <a:endParaRPr sz="2200"/>
          </a:p>
          <a:p>
            <a:pPr indent="-342900" lvl="1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Needs update</a:t>
            </a:r>
            <a:endParaRPr sz="18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 u="sng">
                <a:solidFill>
                  <a:schemeClr val="hlink"/>
                </a:solidFill>
                <a:hlinkClick r:id="rId4"/>
              </a:rPr>
              <a:t>CGMS Website WGClimate page</a:t>
            </a:r>
            <a:r>
              <a:rPr lang="en-GB" sz="2200"/>
              <a:t> -&gt; basic background info -&gt; links to CEOS page 👍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 u="sng">
                <a:solidFill>
                  <a:schemeClr val="hlink"/>
                </a:solidFill>
                <a:hlinkClick r:id="rId5"/>
              </a:rPr>
              <a:t>climatemonitoring.info</a:t>
            </a:r>
            <a:r>
              <a:rPr lang="en-GB" sz="2200"/>
              <a:t> -&gt; has information about the architecture, hosts CDR Inventory &amp; Use Cases</a:t>
            </a:r>
            <a:endParaRPr sz="2200"/>
          </a:p>
        </p:txBody>
      </p:sp>
      <p:sp>
        <p:nvSpPr>
          <p:cNvPr id="97" name="Google Shape;97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WGClimate Webpage Updates</a:t>
            </a:r>
            <a:endParaRPr/>
          </a:p>
        </p:txBody>
      </p:sp>
      <p:pic>
        <p:nvPicPr>
          <p:cNvPr id="98" name="Google Shape;9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03225" y="1220850"/>
            <a:ext cx="3438198" cy="22932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</p:pic>
      <p:pic>
        <p:nvPicPr>
          <p:cNvPr id="99" name="Google Shape;9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0900" y="3658026"/>
            <a:ext cx="5260201" cy="2031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/>
          <p:nvPr/>
        </p:nvSpPr>
        <p:spPr>
          <a:xfrm>
            <a:off x="7887225" y="1911425"/>
            <a:ext cx="4137900" cy="3623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 txBox="1"/>
          <p:nvPr>
            <p:ph idx="1" type="body"/>
          </p:nvPr>
        </p:nvSpPr>
        <p:spPr>
          <a:xfrm>
            <a:off x="55950" y="1121225"/>
            <a:ext cx="7606200" cy="48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100"/>
              <a:t>Proposal:</a:t>
            </a:r>
            <a:endParaRPr b="1"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Update CEOS WGClimate Page:</a:t>
            </a:r>
            <a:endParaRPr sz="2100"/>
          </a:p>
          <a:p>
            <a:pPr indent="-3365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Short background/overview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List of resources and links </a:t>
            </a:r>
            <a:endParaRPr sz="17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o"/>
            </a:pPr>
            <a:r>
              <a:rPr lang="en-GB" sz="1300"/>
              <a:t>CDR Inventory</a:t>
            </a:r>
            <a:endParaRPr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o"/>
            </a:pPr>
            <a:r>
              <a:rPr lang="en-GB" sz="1300"/>
              <a:t>Use Cases</a:t>
            </a:r>
            <a:endParaRPr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o"/>
            </a:pPr>
            <a:r>
              <a:rPr lang="en-GB" sz="1300"/>
              <a:t>GHG Roadmap</a:t>
            </a:r>
            <a:endParaRPr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o"/>
            </a:pPr>
            <a:r>
              <a:rPr lang="en-GB" sz="1300"/>
              <a:t>Architecture</a:t>
            </a:r>
            <a:endParaRPr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o"/>
            </a:pPr>
            <a:r>
              <a:rPr lang="en-GB" sz="1300"/>
              <a:t>Latest Space Agency Statement to the SBSTA</a:t>
            </a:r>
            <a:endParaRPr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o"/>
            </a:pPr>
            <a:r>
              <a:rPr lang="en-GB" sz="1300"/>
              <a:t>Latest Space Agency Response to GCOS IP</a:t>
            </a:r>
            <a:endParaRPr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o"/>
            </a:pPr>
            <a:r>
              <a:rPr lang="en-GB" sz="1300"/>
              <a:t>Latest Gap Analysis &amp; Coordinated Action Plan</a:t>
            </a:r>
            <a:endParaRPr sz="1300"/>
          </a:p>
          <a:p>
            <a:pPr indent="-3365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Move detailed background &amp; history of the WG to subpage</a:t>
            </a:r>
            <a:endParaRPr sz="17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Does </a:t>
            </a:r>
            <a:r>
              <a:rPr lang="en-GB" sz="2100" u="sng">
                <a:solidFill>
                  <a:schemeClr val="hlink"/>
                </a:solidFill>
                <a:hlinkClick r:id="rId3"/>
              </a:rPr>
              <a:t>climatemonitoring.info</a:t>
            </a:r>
            <a:r>
              <a:rPr lang="en-GB" sz="2100"/>
              <a:t> also need to be updated? </a:t>
            </a:r>
            <a:endParaRPr sz="2100"/>
          </a:p>
          <a:p>
            <a:pPr indent="-3365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Perhaps just one background/overview page, then highlighting CDR Inventory &amp; Use Cases more?</a:t>
            </a:r>
            <a:endParaRPr sz="1700"/>
          </a:p>
        </p:txBody>
      </p:sp>
      <p:sp>
        <p:nvSpPr>
          <p:cNvPr id="106" name="Google Shape;106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WGClimate Webpage Updates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pic>
        <p:nvPicPr>
          <p:cNvPr id="107" name="Google Shape;1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5375" y="2363025"/>
            <a:ext cx="4057300" cy="25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8"/>
          <p:cNvSpPr txBox="1"/>
          <p:nvPr/>
        </p:nvSpPr>
        <p:spPr>
          <a:xfrm>
            <a:off x="7905375" y="1911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WGClimate Activities</a:t>
            </a:r>
            <a:endParaRPr b="0" i="0" sz="1800" u="none" cap="none" strike="noStrike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8"/>
          <p:cNvSpPr txBox="1"/>
          <p:nvPr/>
        </p:nvSpPr>
        <p:spPr>
          <a:xfrm>
            <a:off x="9751425" y="4832825"/>
            <a:ext cx="409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