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Montserrat SemiBold"/>
      <p:regular r:id="rId19"/>
      <p:bold r:id="rId20"/>
      <p:italic r:id="rId21"/>
      <p:boldItalic r:id="rId22"/>
    </p:embeddedFont>
    <p:embeddedFont>
      <p:font typeface="Lobster"/>
      <p:regular r:id="rId23"/>
    </p:embeddedFont>
    <p:embeddedFont>
      <p:font typeface="Montserrat"/>
      <p:regular r:id="rId24"/>
      <p:bold r:id="rId25"/>
      <p:italic r:id="rId26"/>
      <p:boldItalic r:id="rId27"/>
    </p:embeddedFont>
    <p:embeddedFont>
      <p:font typeface="Montserrat Medium"/>
      <p:regular r:id="rId28"/>
      <p:bold r:id="rId29"/>
      <p:italic r:id="rId30"/>
      <p:boldItalic r:id="rId31"/>
    </p:embeddedFont>
    <p:embeddedFont>
      <p:font typeface="Average"/>
      <p:regular r:id="rId32"/>
    </p:embeddedFont>
    <p:embeddedFont>
      <p:font typeface="Barlow Medium"/>
      <p:regular r:id="rId33"/>
      <p:bold r:id="rId34"/>
      <p:italic r:id="rId35"/>
      <p:boldItalic r:id="rId36"/>
    </p:embeddedFont>
    <p:embeddedFont>
      <p:font typeface="Barlow SemiBold"/>
      <p:regular r:id="rId37"/>
      <p:bold r:id="rId38"/>
      <p:italic r:id="rId39"/>
      <p:boldItalic r:id="rId40"/>
    </p:embeddedFont>
    <p:embeddedFont>
      <p:font typeface="Barlow"/>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hpqnmo/Gbk5tggssANa0dBjKzB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BarlowSemiBold-boldItalic.fntdata"/><Relationship Id="rId20" Type="http://schemas.openxmlformats.org/officeDocument/2006/relationships/font" Target="fonts/MontserratSemiBold-bold.fntdata"/><Relationship Id="rId42" Type="http://schemas.openxmlformats.org/officeDocument/2006/relationships/font" Target="fonts/Barlow-bold.fntdata"/><Relationship Id="rId41" Type="http://schemas.openxmlformats.org/officeDocument/2006/relationships/font" Target="fonts/Barlow-regular.fntdata"/><Relationship Id="rId22" Type="http://schemas.openxmlformats.org/officeDocument/2006/relationships/font" Target="fonts/MontserratSemiBold-boldItalic.fntdata"/><Relationship Id="rId44" Type="http://schemas.openxmlformats.org/officeDocument/2006/relationships/font" Target="fonts/Barlow-boldItalic.fntdata"/><Relationship Id="rId21" Type="http://schemas.openxmlformats.org/officeDocument/2006/relationships/font" Target="fonts/MontserratSemiBold-italic.fntdata"/><Relationship Id="rId43" Type="http://schemas.openxmlformats.org/officeDocument/2006/relationships/font" Target="fonts/Barlow-italic.fntdata"/><Relationship Id="rId24" Type="http://schemas.openxmlformats.org/officeDocument/2006/relationships/font" Target="fonts/Montserrat-regular.fntdata"/><Relationship Id="rId23" Type="http://schemas.openxmlformats.org/officeDocument/2006/relationships/font" Target="fonts/Lobster-regular.fntdata"/><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MontserratMedium-regular.fntdata"/><Relationship Id="rId27"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Medium-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Medium-boldItalic.fntdata"/><Relationship Id="rId30" Type="http://schemas.openxmlformats.org/officeDocument/2006/relationships/font" Target="fonts/MontserratMedium-italic.fntdata"/><Relationship Id="rId11" Type="http://schemas.openxmlformats.org/officeDocument/2006/relationships/slide" Target="slides/slide7.xml"/><Relationship Id="rId33" Type="http://schemas.openxmlformats.org/officeDocument/2006/relationships/font" Target="fonts/BarlowMedium-regular.fntdata"/><Relationship Id="rId10" Type="http://schemas.openxmlformats.org/officeDocument/2006/relationships/slide" Target="slides/slide6.xml"/><Relationship Id="rId32" Type="http://schemas.openxmlformats.org/officeDocument/2006/relationships/font" Target="fonts/Average-regular.fntdata"/><Relationship Id="rId13" Type="http://schemas.openxmlformats.org/officeDocument/2006/relationships/slide" Target="slides/slide9.xml"/><Relationship Id="rId35" Type="http://schemas.openxmlformats.org/officeDocument/2006/relationships/font" Target="fonts/BarlowMedium-italic.fntdata"/><Relationship Id="rId12" Type="http://schemas.openxmlformats.org/officeDocument/2006/relationships/slide" Target="slides/slide8.xml"/><Relationship Id="rId34" Type="http://schemas.openxmlformats.org/officeDocument/2006/relationships/font" Target="fonts/BarlowMedium-bold.fntdata"/><Relationship Id="rId15" Type="http://schemas.openxmlformats.org/officeDocument/2006/relationships/slide" Target="slides/slide11.xml"/><Relationship Id="rId37" Type="http://schemas.openxmlformats.org/officeDocument/2006/relationships/font" Target="fonts/BarlowSemiBold-regular.fntdata"/><Relationship Id="rId14" Type="http://schemas.openxmlformats.org/officeDocument/2006/relationships/slide" Target="slides/slide10.xml"/><Relationship Id="rId36" Type="http://schemas.openxmlformats.org/officeDocument/2006/relationships/font" Target="fonts/BarlowMedium-boldItalic.fntdata"/><Relationship Id="rId17" Type="http://schemas.openxmlformats.org/officeDocument/2006/relationships/slide" Target="slides/slide13.xml"/><Relationship Id="rId39" Type="http://schemas.openxmlformats.org/officeDocument/2006/relationships/font" Target="fonts/BarlowSemiBold-italic.fntdata"/><Relationship Id="rId16" Type="http://schemas.openxmlformats.org/officeDocument/2006/relationships/slide" Target="slides/slide12.xml"/><Relationship Id="rId38" Type="http://schemas.openxmlformats.org/officeDocument/2006/relationships/font" Target="fonts/BarlowSemiBold-bold.fntdata"/><Relationship Id="rId19" Type="http://schemas.openxmlformats.org/officeDocument/2006/relationships/font" Target="fonts/MontserratSemiBold-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 name="Google Shape;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INV-01:  The OCO-2 V11 MIP is underway with international participation.  This activity still represents the best practice to date for the exploitation of satellite assets to infer global fluxes.  These include protocols for data delivery and a robust validation approach against independent observations.   However, this activity does not meet the stringent latency requirements of G3W (the last time I checked).  It is important for other CEOS members to develop analogous MIPs, especially for GOSAT-GW and MicroCarb—followed by CO2M.  The continued operation of OCO-2 and OCO-3 is uncertain given US executive priorities. This increases the urgency of their initiation.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 INV-02: One of the emerging activities within OCO-2 V11 MIP is the calculation of uncertainties and spatial correlations of the top-down inversions. The idea is to be able to calculate the error correlation of the flux estimates between, say, France and Germany.   This activity is also working to reproduce the stocktake results from Bryne et al with the updated fluxes, which will include years up to 2024.</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GClimate)">
  <p:cSld name="Title Slide_1">
    <p:bg>
      <p:bgPr>
        <a:solidFill>
          <a:schemeClr val="dk2"/>
        </a:solidFill>
      </p:bgPr>
    </p:bg>
    <p:spTree>
      <p:nvGrpSpPr>
        <p:cNvPr id="6" name="Shape 6"/>
        <p:cNvGrpSpPr/>
        <p:nvPr/>
      </p:nvGrpSpPr>
      <p:grpSpPr>
        <a:xfrm>
          <a:off x="0" y="0"/>
          <a:ext cx="0" cy="0"/>
          <a:chOff x="0" y="0"/>
          <a:chExt cx="0" cy="0"/>
        </a:xfrm>
      </p:grpSpPr>
      <p:sp>
        <p:nvSpPr>
          <p:cNvPr id="7" name="Google Shape;7;p16"/>
          <p:cNvSpPr/>
          <p:nvPr/>
        </p:nvSpPr>
        <p:spPr>
          <a:xfrm flipH="1">
            <a:off x="7882594" y="57065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 name="Google Shape;8;p16"/>
          <p:cNvSpPr/>
          <p:nvPr/>
        </p:nvSpPr>
        <p:spPr>
          <a:xfrm flipH="1">
            <a:off x="-10031326" y="-4219917"/>
            <a:ext cx="12215481" cy="6870483"/>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9" name="Google Shape;9;p16"/>
          <p:cNvPicPr preferRelativeResize="0"/>
          <p:nvPr/>
        </p:nvPicPr>
        <p:blipFill rotWithShape="1">
          <a:blip r:embed="rId2">
            <a:alphaModFix/>
          </a:blip>
          <a:srcRect b="0" l="0" r="0" t="0"/>
          <a:stretch/>
        </p:blipFill>
        <p:spPr>
          <a:xfrm>
            <a:off x="334474" y="198875"/>
            <a:ext cx="2217500" cy="1221350"/>
          </a:xfrm>
          <a:prstGeom prst="rect">
            <a:avLst/>
          </a:prstGeom>
          <a:noFill/>
          <a:ln>
            <a:noFill/>
          </a:ln>
          <a:effectLst>
            <a:outerShdw blurRad="50800" rotWithShape="0" algn="tl" dir="2700000" dist="38100">
              <a:srgbClr val="000000">
                <a:alpha val="40000"/>
              </a:srgbClr>
            </a:outerShdw>
          </a:effectLst>
        </p:spPr>
      </p:pic>
      <p:pic>
        <p:nvPicPr>
          <p:cNvPr id="10" name="Google Shape;10;p16"/>
          <p:cNvPicPr preferRelativeResize="0"/>
          <p:nvPr/>
        </p:nvPicPr>
        <p:blipFill rotWithShape="1">
          <a:blip r:embed="rId3">
            <a:alphaModFix amt="58999"/>
          </a:blip>
          <a:srcRect b="-20377" l="11054" r="40715" t="37272"/>
          <a:stretch/>
        </p:blipFill>
        <p:spPr>
          <a:xfrm rot="5400000">
            <a:off x="8967750" y="3607650"/>
            <a:ext cx="2826600" cy="3617100"/>
          </a:xfrm>
          <a:prstGeom prst="rect">
            <a:avLst/>
          </a:prstGeom>
          <a:noFill/>
          <a:ln>
            <a:noFill/>
          </a:ln>
        </p:spPr>
      </p:pic>
      <p:sp>
        <p:nvSpPr>
          <p:cNvPr id="11" name="Google Shape;11;p16"/>
          <p:cNvSpPr txBox="1"/>
          <p:nvPr>
            <p:ph type="title"/>
          </p:nvPr>
        </p:nvSpPr>
        <p:spPr>
          <a:xfrm>
            <a:off x="2072700" y="1886575"/>
            <a:ext cx="8046600" cy="2355000"/>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Montserrat Medium"/>
              <a:buNone/>
              <a:defRPr b="0" i="0" sz="6000" u="none" cap="none" strike="noStrike">
                <a:solidFill>
                  <a:schemeClr val="lt1"/>
                </a:solidFill>
                <a:latin typeface="Montserrat Medium"/>
                <a:ea typeface="Montserrat Medium"/>
                <a:cs typeface="Montserrat Medium"/>
                <a:sym typeface="Montserrat Medium"/>
              </a:defRPr>
            </a:lvl1pPr>
            <a:lvl2pPr lvl="1"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2pPr>
            <a:lvl3pPr lvl="2"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3pPr>
            <a:lvl4pPr lvl="3"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4pPr>
            <a:lvl5pPr lvl="4"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5pPr>
            <a:lvl6pPr lvl="5"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6pPr>
            <a:lvl7pPr lvl="6"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7pPr>
            <a:lvl8pPr lvl="7"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8pPr>
            <a:lvl9pPr lvl="8" marR="0" rtl="0" algn="ctr">
              <a:lnSpc>
                <a:spcPct val="100000"/>
              </a:lnSpc>
              <a:spcBef>
                <a:spcPts val="0"/>
              </a:spcBef>
              <a:spcAft>
                <a:spcPts val="0"/>
              </a:spcAft>
              <a:buClr>
                <a:schemeClr val="lt1"/>
              </a:buClr>
              <a:buSzPts val="1100"/>
              <a:buFont typeface="Average"/>
              <a:buNone/>
              <a:defRPr b="0" i="0" sz="1500" u="none" cap="none" strike="noStrike">
                <a:solidFill>
                  <a:schemeClr val="lt1"/>
                </a:solidFill>
                <a:latin typeface="Average"/>
                <a:ea typeface="Average"/>
                <a:cs typeface="Average"/>
                <a:sym typeface="Average"/>
              </a:defRPr>
            </a:lvl9pPr>
          </a:lstStyle>
          <a:p/>
        </p:txBody>
      </p:sp>
      <p:grpSp>
        <p:nvGrpSpPr>
          <p:cNvPr id="12" name="Google Shape;12;p16"/>
          <p:cNvGrpSpPr/>
          <p:nvPr/>
        </p:nvGrpSpPr>
        <p:grpSpPr>
          <a:xfrm>
            <a:off x="8662376" y="198875"/>
            <a:ext cx="3384923" cy="1059125"/>
            <a:chOff x="-7013547" y="6156743"/>
            <a:chExt cx="4139060" cy="1295091"/>
          </a:xfrm>
        </p:grpSpPr>
        <p:pic>
          <p:nvPicPr>
            <p:cNvPr id="13" name="Google Shape;13;p16"/>
            <p:cNvPicPr preferRelativeResize="0"/>
            <p:nvPr/>
          </p:nvPicPr>
          <p:blipFill rotWithShape="1">
            <a:blip r:embed="rId4">
              <a:alphaModFix/>
            </a:blip>
            <a:srcRect b="23006" l="10790" r="65874" t="22772"/>
            <a:stretch/>
          </p:blipFill>
          <p:spPr>
            <a:xfrm>
              <a:off x="-7013547" y="6156743"/>
              <a:ext cx="1245077" cy="1295091"/>
            </a:xfrm>
            <a:prstGeom prst="rect">
              <a:avLst/>
            </a:prstGeom>
            <a:noFill/>
            <a:ln>
              <a:noFill/>
            </a:ln>
            <a:effectLst>
              <a:outerShdw blurRad="57150" rotWithShape="0" algn="bl" dir="5400000" dist="19050">
                <a:srgbClr val="000000">
                  <a:alpha val="50196"/>
                </a:srgbClr>
              </a:outerShdw>
            </a:effectLst>
          </p:spPr>
        </p:pic>
        <p:pic>
          <p:nvPicPr>
            <p:cNvPr id="14" name="Google Shape;14;p16"/>
            <p:cNvPicPr preferRelativeResize="0"/>
            <p:nvPr/>
          </p:nvPicPr>
          <p:blipFill rotWithShape="1">
            <a:blip r:embed="rId5">
              <a:alphaModFix/>
            </a:blip>
            <a:srcRect b="28523" l="34127" r="11634" t="31914"/>
            <a:stretch/>
          </p:blipFill>
          <p:spPr>
            <a:xfrm>
              <a:off x="-5768470" y="6375042"/>
              <a:ext cx="2893983" cy="944944"/>
            </a:xfrm>
            <a:prstGeom prst="rect">
              <a:avLst/>
            </a:prstGeom>
            <a:noFill/>
            <a:ln>
              <a:noFill/>
            </a:ln>
            <a:effectLst>
              <a:outerShdw blurRad="57150" rotWithShape="0" algn="bl" dir="5400000" dist="19050">
                <a:srgbClr val="000000">
                  <a:alpha val="50196"/>
                </a:srgbClr>
              </a:outerShdw>
            </a:effectLst>
          </p:spPr>
        </p:pic>
      </p:grpSp>
      <p:sp>
        <p:nvSpPr>
          <p:cNvPr id="15" name="Google Shape;15;p16"/>
          <p:cNvSpPr txBox="1"/>
          <p:nvPr/>
        </p:nvSpPr>
        <p:spPr>
          <a:xfrm>
            <a:off x="0" y="5919000"/>
            <a:ext cx="2444100" cy="939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1" i="0" lang="en-GB" sz="2100" u="none" cap="none" strike="noStrike">
                <a:solidFill>
                  <a:schemeClr val="lt1"/>
                </a:solidFill>
                <a:latin typeface="Lobster"/>
                <a:ea typeface="Lobster"/>
                <a:cs typeface="Lobster"/>
                <a:sym typeface="Lobster"/>
              </a:rPr>
              <a:t>WGClimate</a:t>
            </a:r>
            <a:endParaRPr b="1" i="0" sz="2100" u="none" cap="none" strike="noStrike">
              <a:solidFill>
                <a:schemeClr val="lt1"/>
              </a:solidFill>
              <a:latin typeface="Lobster"/>
              <a:ea typeface="Lobster"/>
              <a:cs typeface="Lobster"/>
              <a:sym typeface="Lobster"/>
            </a:endParaRPr>
          </a:p>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Barlow"/>
                <a:ea typeface="Barlow"/>
                <a:cs typeface="Barlow"/>
                <a:sym typeface="Barlow"/>
              </a:rPr>
              <a:t>The Joint CEOS-CGMS Working Group on Climate</a:t>
            </a:r>
            <a:endParaRPr b="1" i="0" sz="1400" u="none" cap="none" strike="noStrike">
              <a:solidFill>
                <a:schemeClr val="lt1"/>
              </a:solidFill>
              <a:latin typeface="Barlow"/>
              <a:ea typeface="Barlow"/>
              <a:cs typeface="Barlow"/>
              <a:sym typeface="Barlow"/>
            </a:endParaRPr>
          </a:p>
        </p:txBody>
      </p:sp>
      <p:sp>
        <p:nvSpPr>
          <p:cNvPr id="16" name="Google Shape;16;p16"/>
          <p:cNvSpPr txBox="1"/>
          <p:nvPr/>
        </p:nvSpPr>
        <p:spPr>
          <a:xfrm>
            <a:off x="3158400" y="5706550"/>
            <a:ext cx="5875200" cy="1131300"/>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Clr>
                <a:srgbClr val="000000"/>
              </a:buClr>
              <a:buSzPts val="2100"/>
              <a:buFont typeface="Arial"/>
              <a:buNone/>
            </a:pPr>
            <a:r>
              <a:rPr b="1" i="0" lang="en-GB" sz="2100" u="none" cap="none" strike="noStrike">
                <a:solidFill>
                  <a:schemeClr val="lt1"/>
                </a:solidFill>
                <a:latin typeface="Barlow"/>
                <a:ea typeface="Barlow"/>
                <a:cs typeface="Barlow"/>
                <a:sym typeface="Barlow"/>
              </a:rPr>
              <a:t>WGClimate-24 &amp; GHG-TT-6</a:t>
            </a:r>
            <a:endParaRPr b="1" i="0" sz="2100" u="none" cap="none" strike="noStrike">
              <a:solidFill>
                <a:schemeClr val="lt1"/>
              </a:solidFill>
              <a:latin typeface="Barlow"/>
              <a:ea typeface="Barlow"/>
              <a:cs typeface="Barlow"/>
              <a:sym typeface="Barlow"/>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Barlow"/>
                <a:ea typeface="Barlow"/>
                <a:cs typeface="Barlow"/>
                <a:sym typeface="Barlow"/>
              </a:rPr>
              <a:t>9 - 12 February, 2026</a:t>
            </a:r>
            <a:endParaRPr b="0" i="0" sz="1800" u="none" cap="none" strike="noStrike">
              <a:solidFill>
                <a:schemeClr val="lt1"/>
              </a:solidFill>
              <a:latin typeface="Barlow"/>
              <a:ea typeface="Barlow"/>
              <a:cs typeface="Barlow"/>
              <a:sym typeface="Barlow"/>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Barlow"/>
                <a:ea typeface="Barlow"/>
                <a:cs typeface="Barlow"/>
                <a:sym typeface="Barlow"/>
              </a:rPr>
              <a:t>ESA ECSAT, Harwell, UK</a:t>
            </a:r>
            <a:endParaRPr b="0" i="0" sz="1800" u="none" cap="none" strike="noStrike">
              <a:solidFill>
                <a:schemeClr val="lt1"/>
              </a:solidFill>
              <a:latin typeface="Barlow"/>
              <a:ea typeface="Barlow"/>
              <a:cs typeface="Barlow"/>
              <a:sym typeface="Barlow"/>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7" name="Shape 17"/>
        <p:cNvGrpSpPr/>
        <p:nvPr/>
      </p:nvGrpSpPr>
      <p:grpSpPr>
        <a:xfrm>
          <a:off x="0" y="0"/>
          <a:ext cx="0" cy="0"/>
          <a:chOff x="0" y="0"/>
          <a:chExt cx="0" cy="0"/>
        </a:xfrm>
      </p:grpSpPr>
      <p:sp>
        <p:nvSpPr>
          <p:cNvPr id="18" name="Google Shape;18;p17"/>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19" name="Google Shape;19;p17"/>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grpSp>
        <p:nvGrpSpPr>
          <p:cNvPr id="20" name="Google Shape;20;p17"/>
          <p:cNvGrpSpPr/>
          <p:nvPr/>
        </p:nvGrpSpPr>
        <p:grpSpPr>
          <a:xfrm>
            <a:off x="10113330" y="274853"/>
            <a:ext cx="2154863" cy="964667"/>
            <a:chOff x="7336150" y="-5375"/>
            <a:chExt cx="2317556" cy="1037500"/>
          </a:xfrm>
        </p:grpSpPr>
        <p:pic>
          <p:nvPicPr>
            <p:cNvPr id="21" name="Google Shape;21;p17"/>
            <p:cNvPicPr preferRelativeResize="0"/>
            <p:nvPr/>
          </p:nvPicPr>
          <p:blipFill rotWithShape="1">
            <a:blip r:embed="rId3">
              <a:alphaModFix/>
            </a:blip>
            <a:srcRect b="0" l="0" r="0" t="0"/>
            <a:stretch/>
          </p:blipFill>
          <p:spPr>
            <a:xfrm>
              <a:off x="7336150" y="-5375"/>
              <a:ext cx="2317556" cy="1037500"/>
            </a:xfrm>
            <a:prstGeom prst="rect">
              <a:avLst/>
            </a:prstGeom>
            <a:noFill/>
            <a:ln>
              <a:noFill/>
            </a:ln>
          </p:spPr>
        </p:pic>
        <p:pic>
          <p:nvPicPr>
            <p:cNvPr id="22" name="Google Shape;22;p17"/>
            <p:cNvPicPr preferRelativeResize="0"/>
            <p:nvPr/>
          </p:nvPicPr>
          <p:blipFill rotWithShape="1">
            <a:blip r:embed="rId4">
              <a:alphaModFix/>
            </a:blip>
            <a:srcRect b="0" l="34128" r="0" t="0"/>
            <a:stretch/>
          </p:blipFill>
          <p:spPr>
            <a:xfrm>
              <a:off x="8127051" y="-5375"/>
              <a:ext cx="1526655" cy="1037500"/>
            </a:xfrm>
            <a:prstGeom prst="rect">
              <a:avLst/>
            </a:prstGeom>
            <a:noFill/>
            <a:ln>
              <a:noFill/>
            </a:ln>
          </p:spPr>
        </p:pic>
      </p:grpSp>
      <p:pic>
        <p:nvPicPr>
          <p:cNvPr id="23" name="Google Shape;23;p17"/>
          <p:cNvPicPr preferRelativeResize="0"/>
          <p:nvPr/>
        </p:nvPicPr>
        <p:blipFill rotWithShape="1">
          <a:blip r:embed="rId5">
            <a:alphaModFix/>
          </a:blip>
          <a:srcRect b="0" l="0" r="0" t="0"/>
          <a:stretch/>
        </p:blipFill>
        <p:spPr>
          <a:xfrm>
            <a:off x="10786300" y="92175"/>
            <a:ext cx="1191325" cy="472000"/>
          </a:xfrm>
          <a:prstGeom prst="rect">
            <a:avLst/>
          </a:prstGeom>
          <a:noFill/>
          <a:ln>
            <a:noFill/>
          </a:ln>
          <a:effectLst>
            <a:outerShdw blurRad="50800" rotWithShape="0" algn="tl" dir="2700000" dist="38100">
              <a:srgbClr val="000000">
                <a:alpha val="40000"/>
              </a:srgbClr>
            </a:outerShdw>
          </a:effectLst>
        </p:spPr>
      </p:pic>
      <p:sp>
        <p:nvSpPr>
          <p:cNvPr id="24" name="Google Shape;24;p17"/>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5" name="Google Shape;25;p17"/>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6" name="Google Shape;26;p17"/>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Barlow SemiBold"/>
                <a:ea typeface="Barlow SemiBold"/>
                <a:cs typeface="Barlow SemiBold"/>
                <a:sym typeface="Barlow SemiBold"/>
              </a:rPr>
              <a:t>Slide </a:t>
            </a:r>
            <a:fld id="{00000000-1234-1234-1234-123412341234}" type="slidenum">
              <a:rPr b="0" i="0" lang="en-GB" sz="1400" u="none" cap="none" strike="noStrike">
                <a:solidFill>
                  <a:schemeClr val="accent1"/>
                </a:solidFill>
                <a:latin typeface="Barlow SemiBold"/>
                <a:ea typeface="Barlow SemiBold"/>
                <a:cs typeface="Barlow SemiBold"/>
                <a:sym typeface="Barlow SemiBold"/>
              </a:rPr>
              <a:t>‹#›</a:t>
            </a:fld>
            <a:endParaRPr b="0" i="0" sz="1400" u="none" cap="none" strike="noStrike">
              <a:solidFill>
                <a:schemeClr val="accent1"/>
              </a:solidFill>
              <a:latin typeface="Barlow SemiBold"/>
              <a:ea typeface="Barlow SemiBold"/>
              <a:cs typeface="Barlow SemiBold"/>
              <a:sym typeface="Barlow SemiBold"/>
            </a:endParaRPr>
          </a:p>
        </p:txBody>
      </p:sp>
      <p:sp>
        <p:nvSpPr>
          <p:cNvPr id="27" name="Google Shape;27;p17"/>
          <p:cNvSpPr txBox="1"/>
          <p:nvPr/>
        </p:nvSpPr>
        <p:spPr>
          <a:xfrm>
            <a:off x="-24376" y="6562800"/>
            <a:ext cx="7563095"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Montserrat SemiBold"/>
                <a:ea typeface="Montserrat SemiBold"/>
                <a:cs typeface="Montserrat SemiBold"/>
                <a:sym typeface="Montserrat SemiBold"/>
              </a:rPr>
              <a:t>WGClimate-24 &amp; GHG-TT-6 | 9 - 12 February, 2026		Yasjka Meijer, GHG-TT</a:t>
            </a:r>
            <a:endParaRPr b="0" i="0" sz="1400" u="none" cap="none" strike="noStrike">
              <a:solidFill>
                <a:schemeClr val="accent1"/>
              </a:solidFill>
              <a:latin typeface="Montserrat SemiBold"/>
              <a:ea typeface="Montserrat SemiBold"/>
              <a:cs typeface="Montserrat SemiBold"/>
              <a:sym typeface="Montserrat SemiBold"/>
            </a:endParaRPr>
          </a:p>
        </p:txBody>
      </p:sp>
      <p:sp>
        <p:nvSpPr>
          <p:cNvPr id="28" name="Google Shape;28;p17"/>
          <p:cNvSpPr txBox="1"/>
          <p:nvPr>
            <p:ph idx="1" type="body"/>
          </p:nvPr>
        </p:nvSpPr>
        <p:spPr>
          <a:xfrm>
            <a:off x="276008" y="1220858"/>
            <a:ext cx="11495400" cy="46629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29" name="Google Shape;29;p17"/>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0" name="Google Shape;30;p17"/>
          <p:cNvSpPr txBox="1"/>
          <p:nvPr/>
        </p:nvSpPr>
        <p:spPr>
          <a:xfrm>
            <a:off x="10547800" y="5883750"/>
            <a:ext cx="1668300" cy="6618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300"/>
              <a:buFont typeface="Arial"/>
              <a:buNone/>
            </a:pPr>
            <a:r>
              <a:rPr b="1" i="0" lang="en-GB" sz="1300" u="none" cap="none" strike="noStrike">
                <a:solidFill>
                  <a:schemeClr val="dk2"/>
                </a:solidFill>
                <a:latin typeface="Lobster"/>
                <a:ea typeface="Lobster"/>
                <a:cs typeface="Lobster"/>
                <a:sym typeface="Lobster"/>
              </a:rPr>
              <a:t>WGClimate</a:t>
            </a:r>
            <a:endParaRPr b="1" i="0" sz="1300" u="none" cap="none" strike="noStrike">
              <a:solidFill>
                <a:schemeClr val="dk2"/>
              </a:solidFill>
              <a:latin typeface="Lobster"/>
              <a:ea typeface="Lobster"/>
              <a:cs typeface="Lobster"/>
              <a:sym typeface="Lobster"/>
            </a:endParaRPr>
          </a:p>
          <a:p>
            <a:pPr indent="0" lvl="0" marL="0" marR="0" rtl="0" algn="r">
              <a:lnSpc>
                <a:spcPct val="100000"/>
              </a:lnSpc>
              <a:spcBef>
                <a:spcPts val="0"/>
              </a:spcBef>
              <a:spcAft>
                <a:spcPts val="0"/>
              </a:spcAft>
              <a:buClr>
                <a:srgbClr val="000000"/>
              </a:buClr>
              <a:buSzPts val="900"/>
              <a:buFont typeface="Arial"/>
              <a:buNone/>
            </a:pPr>
            <a:r>
              <a:rPr b="1" i="0" lang="en-GB" sz="900" u="none" cap="none" strike="noStrike">
                <a:solidFill>
                  <a:schemeClr val="dk2"/>
                </a:solidFill>
                <a:latin typeface="Barlow"/>
                <a:ea typeface="Barlow"/>
                <a:cs typeface="Barlow"/>
                <a:sym typeface="Barlow"/>
              </a:rPr>
              <a:t>The Joint CEOS-CGMS Working Group on Climate</a:t>
            </a:r>
            <a:endParaRPr b="1" i="0" sz="900" u="none" cap="none" strike="noStrike">
              <a:solidFill>
                <a:schemeClr val="dk2"/>
              </a:solidFill>
              <a:latin typeface="Barlow"/>
              <a:ea typeface="Barlow"/>
              <a:cs typeface="Barlow"/>
              <a:sym typeface="Barlow"/>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and Content_1">
    <p:spTree>
      <p:nvGrpSpPr>
        <p:cNvPr id="31" name="Shape 31"/>
        <p:cNvGrpSpPr/>
        <p:nvPr/>
      </p:nvGrpSpPr>
      <p:grpSpPr>
        <a:xfrm>
          <a:off x="0" y="0"/>
          <a:ext cx="0" cy="0"/>
          <a:chOff x="0" y="0"/>
          <a:chExt cx="0" cy="0"/>
        </a:xfrm>
      </p:grpSpPr>
      <p:sp>
        <p:nvSpPr>
          <p:cNvPr id="32" name="Google Shape;32;p18"/>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3" name="Google Shape;33;p18"/>
          <p:cNvPicPr preferRelativeResize="0"/>
          <p:nvPr/>
        </p:nvPicPr>
        <p:blipFill rotWithShape="1">
          <a:blip r:embed="rId2">
            <a:alphaModFix amt="34000"/>
          </a:blip>
          <a:srcRect b="35419" l="51340" r="-2841" t="39268"/>
          <a:stretch/>
        </p:blipFill>
        <p:spPr>
          <a:xfrm flipH="1">
            <a:off x="9304423" y="0"/>
            <a:ext cx="2887577" cy="1037492"/>
          </a:xfrm>
          <a:prstGeom prst="rect">
            <a:avLst/>
          </a:prstGeom>
          <a:noFill/>
          <a:ln>
            <a:noFill/>
          </a:ln>
        </p:spPr>
      </p:pic>
      <p:grpSp>
        <p:nvGrpSpPr>
          <p:cNvPr id="34" name="Google Shape;34;p18"/>
          <p:cNvGrpSpPr/>
          <p:nvPr/>
        </p:nvGrpSpPr>
        <p:grpSpPr>
          <a:xfrm>
            <a:off x="10113330" y="274853"/>
            <a:ext cx="2154863" cy="964667"/>
            <a:chOff x="7336150" y="-5375"/>
            <a:chExt cx="2317556" cy="1037500"/>
          </a:xfrm>
        </p:grpSpPr>
        <p:pic>
          <p:nvPicPr>
            <p:cNvPr id="35" name="Google Shape;35;p18"/>
            <p:cNvPicPr preferRelativeResize="0"/>
            <p:nvPr/>
          </p:nvPicPr>
          <p:blipFill rotWithShape="1">
            <a:blip r:embed="rId3">
              <a:alphaModFix/>
            </a:blip>
            <a:srcRect b="0" l="0" r="0" t="0"/>
            <a:stretch/>
          </p:blipFill>
          <p:spPr>
            <a:xfrm>
              <a:off x="7336150" y="-5375"/>
              <a:ext cx="2317556" cy="1037500"/>
            </a:xfrm>
            <a:prstGeom prst="rect">
              <a:avLst/>
            </a:prstGeom>
            <a:noFill/>
            <a:ln>
              <a:noFill/>
            </a:ln>
          </p:spPr>
        </p:pic>
        <p:pic>
          <p:nvPicPr>
            <p:cNvPr id="36" name="Google Shape;36;p18"/>
            <p:cNvPicPr preferRelativeResize="0"/>
            <p:nvPr/>
          </p:nvPicPr>
          <p:blipFill rotWithShape="1">
            <a:blip r:embed="rId4">
              <a:alphaModFix/>
            </a:blip>
            <a:srcRect b="0" l="34128" r="0" t="0"/>
            <a:stretch/>
          </p:blipFill>
          <p:spPr>
            <a:xfrm>
              <a:off x="8127051" y="-5375"/>
              <a:ext cx="1526655" cy="1037500"/>
            </a:xfrm>
            <a:prstGeom prst="rect">
              <a:avLst/>
            </a:prstGeom>
            <a:noFill/>
            <a:ln>
              <a:noFill/>
            </a:ln>
          </p:spPr>
        </p:pic>
      </p:grpSp>
      <p:pic>
        <p:nvPicPr>
          <p:cNvPr id="37" name="Google Shape;37;p18"/>
          <p:cNvPicPr preferRelativeResize="0"/>
          <p:nvPr/>
        </p:nvPicPr>
        <p:blipFill rotWithShape="1">
          <a:blip r:embed="rId5">
            <a:alphaModFix/>
          </a:blip>
          <a:srcRect b="0" l="0" r="0" t="0"/>
          <a:stretch/>
        </p:blipFill>
        <p:spPr>
          <a:xfrm>
            <a:off x="10786300" y="92175"/>
            <a:ext cx="1191325" cy="472000"/>
          </a:xfrm>
          <a:prstGeom prst="rect">
            <a:avLst/>
          </a:prstGeom>
          <a:noFill/>
          <a:ln>
            <a:noFill/>
          </a:ln>
          <a:effectLst>
            <a:outerShdw blurRad="50800" rotWithShape="0" algn="tl" dir="2700000" dist="38100">
              <a:srgbClr val="000000">
                <a:alpha val="40000"/>
              </a:srgbClr>
            </a:outerShdw>
          </a:effectLst>
        </p:spPr>
      </p:pic>
      <p:sp>
        <p:nvSpPr>
          <p:cNvPr id="38" name="Google Shape;38;p18"/>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9" name="Google Shape;39;p18"/>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0" name="Google Shape;40;p18"/>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Barlow SemiBold"/>
                <a:ea typeface="Barlow SemiBold"/>
                <a:cs typeface="Barlow SemiBold"/>
                <a:sym typeface="Barlow SemiBold"/>
              </a:rPr>
              <a:t>Slide </a:t>
            </a:r>
            <a:fld id="{00000000-1234-1234-1234-123412341234}" type="slidenum">
              <a:rPr b="0" i="0" lang="en-GB" sz="1400" u="none" cap="none" strike="noStrike">
                <a:solidFill>
                  <a:schemeClr val="accent1"/>
                </a:solidFill>
                <a:latin typeface="Barlow SemiBold"/>
                <a:ea typeface="Barlow SemiBold"/>
                <a:cs typeface="Barlow SemiBold"/>
                <a:sym typeface="Barlow SemiBold"/>
              </a:rPr>
              <a:t>‹#›</a:t>
            </a:fld>
            <a:endParaRPr b="0" i="0" sz="1400" u="none" cap="none" strike="noStrike">
              <a:solidFill>
                <a:schemeClr val="accent1"/>
              </a:solidFill>
              <a:latin typeface="Barlow SemiBold"/>
              <a:ea typeface="Barlow SemiBold"/>
              <a:cs typeface="Barlow SemiBold"/>
              <a:sym typeface="Barlow SemiBold"/>
            </a:endParaRPr>
          </a:p>
        </p:txBody>
      </p:sp>
      <p:sp>
        <p:nvSpPr>
          <p:cNvPr id="41" name="Google Shape;41;p18"/>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Montserrat SemiBold"/>
                <a:ea typeface="Montserrat SemiBold"/>
                <a:cs typeface="Montserrat SemiBold"/>
                <a:sym typeface="Montserrat SemiBold"/>
              </a:rPr>
              <a:t>WGClimate-24 &amp; GHG-TT-6 | 9 - 12 February, 2026</a:t>
            </a:r>
            <a:endParaRPr b="0" i="0" sz="1400" u="none" cap="none" strike="noStrike">
              <a:solidFill>
                <a:schemeClr val="accent1"/>
              </a:solidFill>
              <a:latin typeface="Montserrat SemiBold"/>
              <a:ea typeface="Montserrat SemiBold"/>
              <a:cs typeface="Montserrat SemiBold"/>
              <a:sym typeface="Montserrat SemiBold"/>
            </a:endParaRPr>
          </a:p>
        </p:txBody>
      </p:sp>
      <p:sp>
        <p:nvSpPr>
          <p:cNvPr id="42" name="Google Shape;42;p1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3" name="Google Shape;43;p18"/>
          <p:cNvSpPr txBox="1"/>
          <p:nvPr/>
        </p:nvSpPr>
        <p:spPr>
          <a:xfrm>
            <a:off x="10547800" y="5883750"/>
            <a:ext cx="1668300" cy="6618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300"/>
              <a:buFont typeface="Arial"/>
              <a:buNone/>
            </a:pPr>
            <a:r>
              <a:rPr b="1" i="0" lang="en-GB" sz="1300" u="none" cap="none" strike="noStrike">
                <a:solidFill>
                  <a:schemeClr val="dk2"/>
                </a:solidFill>
                <a:latin typeface="Lobster"/>
                <a:ea typeface="Lobster"/>
                <a:cs typeface="Lobster"/>
                <a:sym typeface="Lobster"/>
              </a:rPr>
              <a:t>WGClimate</a:t>
            </a:r>
            <a:endParaRPr b="1" i="0" sz="1300" u="none" cap="none" strike="noStrike">
              <a:solidFill>
                <a:schemeClr val="dk2"/>
              </a:solidFill>
              <a:latin typeface="Lobster"/>
              <a:ea typeface="Lobster"/>
              <a:cs typeface="Lobster"/>
              <a:sym typeface="Lobster"/>
            </a:endParaRPr>
          </a:p>
          <a:p>
            <a:pPr indent="0" lvl="0" marL="0" marR="0" rtl="0" algn="r">
              <a:lnSpc>
                <a:spcPct val="100000"/>
              </a:lnSpc>
              <a:spcBef>
                <a:spcPts val="0"/>
              </a:spcBef>
              <a:spcAft>
                <a:spcPts val="0"/>
              </a:spcAft>
              <a:buClr>
                <a:srgbClr val="000000"/>
              </a:buClr>
              <a:buSzPts val="900"/>
              <a:buFont typeface="Arial"/>
              <a:buNone/>
            </a:pPr>
            <a:r>
              <a:rPr b="1" i="0" lang="en-GB" sz="900" u="none" cap="none" strike="noStrike">
                <a:solidFill>
                  <a:schemeClr val="dk2"/>
                </a:solidFill>
                <a:latin typeface="Barlow"/>
                <a:ea typeface="Barlow"/>
                <a:cs typeface="Barlow"/>
                <a:sym typeface="Barlow"/>
              </a:rPr>
              <a:t>The Joint CEOS-CGMS Working Group on Climate</a:t>
            </a:r>
            <a:endParaRPr b="1" i="0" sz="900" u="none" cap="none" strike="noStrike">
              <a:solidFill>
                <a:schemeClr val="dk2"/>
              </a:solidFill>
              <a:latin typeface="Barlow"/>
              <a:ea typeface="Barlow"/>
              <a:cs typeface="Barlow"/>
              <a:sym typeface="Barlow"/>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3.jpg"/><Relationship Id="rId5"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1"/>
          <p:cNvSpPr txBox="1"/>
          <p:nvPr>
            <p:ph type="title"/>
          </p:nvPr>
        </p:nvSpPr>
        <p:spPr>
          <a:xfrm>
            <a:off x="651075" y="1440475"/>
            <a:ext cx="10308600" cy="30447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Clr>
                <a:schemeClr val="lt1"/>
              </a:buClr>
              <a:buSzPts val="8000"/>
              <a:buFont typeface="Arial"/>
              <a:buNone/>
            </a:pPr>
            <a:r>
              <a:rPr lang="en-GB" sz="7100"/>
              <a:t>GHG Roadmap </a:t>
            </a:r>
            <a:br>
              <a:rPr lang="en-GB" sz="7100"/>
            </a:br>
            <a:r>
              <a:rPr lang="en-GB" sz="7100"/>
              <a:t>and Activities</a:t>
            </a:r>
            <a:endParaRPr sz="7100">
              <a:latin typeface="Montserrat"/>
              <a:ea typeface="Montserrat"/>
              <a:cs typeface="Montserrat"/>
              <a:sym typeface="Montserrat"/>
            </a:endParaRPr>
          </a:p>
        </p:txBody>
      </p:sp>
      <p:sp>
        <p:nvSpPr>
          <p:cNvPr id="49" name="Google Shape;49;p1"/>
          <p:cNvSpPr/>
          <p:nvPr/>
        </p:nvSpPr>
        <p:spPr>
          <a:xfrm>
            <a:off x="6201454" y="5417525"/>
            <a:ext cx="5663975" cy="1275600"/>
          </a:xfrm>
          <a:prstGeom prst="rect">
            <a:avLst/>
          </a:prstGeom>
          <a:noFill/>
          <a:ln>
            <a:noFill/>
          </a:ln>
        </p:spPr>
        <p:txBody>
          <a:bodyPr anchorCtr="0" anchor="t" bIns="0" lIns="0" spcFirstLastPara="1" rIns="0" wrap="square" tIns="0">
            <a:noAutofit/>
          </a:bodyPr>
          <a:lstStyle/>
          <a:p>
            <a:pPr indent="0" lvl="0" marL="0" marR="0" rtl="0" algn="r">
              <a:lnSpc>
                <a:spcPct val="115000"/>
              </a:lnSpc>
              <a:spcBef>
                <a:spcPts val="0"/>
              </a:spcBef>
              <a:spcAft>
                <a:spcPts val="0"/>
              </a:spcAft>
              <a:buClr>
                <a:srgbClr val="000000"/>
              </a:buClr>
              <a:buSzPts val="2200"/>
              <a:buFont typeface="Arial"/>
              <a:buNone/>
            </a:pPr>
            <a:r>
              <a:rPr b="0" i="0" lang="en-GB" sz="2200" u="none" cap="none" strike="noStrike">
                <a:solidFill>
                  <a:schemeClr val="lt1"/>
                </a:solidFill>
                <a:latin typeface="Barlow Medium"/>
                <a:ea typeface="Barlow Medium"/>
                <a:cs typeface="Barlow Medium"/>
                <a:sym typeface="Barlow Medium"/>
              </a:rPr>
              <a:t>Yasjka Meijer, ESA</a:t>
            </a:r>
            <a:endParaRPr/>
          </a:p>
          <a:p>
            <a:pPr indent="0" lvl="0" marL="0" marR="0" rtl="0" algn="r">
              <a:lnSpc>
                <a:spcPct val="115000"/>
              </a:lnSpc>
              <a:spcBef>
                <a:spcPts val="0"/>
              </a:spcBef>
              <a:spcAft>
                <a:spcPts val="0"/>
              </a:spcAft>
              <a:buClr>
                <a:srgbClr val="000000"/>
              </a:buClr>
              <a:buSzPts val="2200"/>
              <a:buFont typeface="Arial"/>
              <a:buNone/>
            </a:pPr>
            <a:r>
              <a:rPr b="0" i="0" lang="en-GB" sz="2200" u="none" cap="none" strike="noStrike">
                <a:solidFill>
                  <a:schemeClr val="lt1"/>
                </a:solidFill>
                <a:latin typeface="Barlow Medium"/>
                <a:ea typeface="Barlow Medium"/>
                <a:cs typeface="Barlow Medium"/>
                <a:sym typeface="Barlow Medium"/>
              </a:rPr>
              <a:t>GHG Task Team Lead</a:t>
            </a:r>
            <a:endParaRPr b="0" i="0" sz="1400" u="none" cap="none" strike="noStrike">
              <a:solidFill>
                <a:schemeClr val="lt1"/>
              </a:solidFill>
              <a:latin typeface="Barlow Medium"/>
              <a:ea typeface="Barlow Medium"/>
              <a:cs typeface="Barlow Medium"/>
              <a:sym typeface="Barlow Medium"/>
            </a:endParaRPr>
          </a:p>
          <a:p>
            <a:pPr indent="0" lvl="0" marL="0" marR="0" rtl="0" algn="r">
              <a:lnSpc>
                <a:spcPct val="115000"/>
              </a:lnSpc>
              <a:spcBef>
                <a:spcPts val="0"/>
              </a:spcBef>
              <a:spcAft>
                <a:spcPts val="0"/>
              </a:spcAft>
              <a:buClr>
                <a:srgbClr val="000000"/>
              </a:buClr>
              <a:buSzPts val="2200"/>
              <a:buFont typeface="Arial"/>
              <a:buNone/>
            </a:pPr>
            <a:r>
              <a:rPr b="0" i="0" lang="en-GB" sz="2200" u="none" cap="none" strike="noStrike">
                <a:solidFill>
                  <a:schemeClr val="lt1"/>
                </a:solidFill>
                <a:latin typeface="Barlow Medium"/>
                <a:ea typeface="Barlow Medium"/>
                <a:cs typeface="Barlow Medium"/>
                <a:sym typeface="Barlow Medium"/>
              </a:rPr>
              <a:t>Agenda Item 1.3</a:t>
            </a:r>
            <a:endParaRPr b="0" i="0" sz="2200" u="none" cap="none" strike="noStrike">
              <a:solidFill>
                <a:schemeClr val="lt1"/>
              </a:solidFill>
              <a:latin typeface="Barlow Medium"/>
              <a:ea typeface="Barlow Medium"/>
              <a:cs typeface="Barlow Medium"/>
              <a:sym typeface="Barlow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0"/>
          <p:cNvSpPr txBox="1"/>
          <p:nvPr>
            <p:ph idx="1" type="body"/>
          </p:nvPr>
        </p:nvSpPr>
        <p:spPr>
          <a:xfrm>
            <a:off x="324225" y="1173892"/>
            <a:ext cx="11495400" cy="4825132"/>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sz="2500"/>
              <a:t>Lead</a:t>
            </a:r>
            <a:r>
              <a:rPr lang="en-GB" sz="2500"/>
              <a:t>: Richard Engelen (ECMWF)</a:t>
            </a:r>
            <a:endParaRPr sz="2500"/>
          </a:p>
          <a:p>
            <a:pPr indent="-387350" lvl="0" marL="457200" rtl="0" algn="l">
              <a:lnSpc>
                <a:spcPct val="115000"/>
              </a:lnSpc>
              <a:spcBef>
                <a:spcPts val="1000"/>
              </a:spcBef>
              <a:spcAft>
                <a:spcPts val="0"/>
              </a:spcAft>
              <a:buSzPts val="2500"/>
              <a:buChar char="❖"/>
            </a:pPr>
            <a:r>
              <a:rPr lang="en-GB" sz="2500"/>
              <a:t>Activities with G3W now slowly restarting again</a:t>
            </a:r>
            <a:endParaRPr/>
          </a:p>
          <a:p>
            <a:pPr indent="0" lvl="0" marL="69850" rtl="0" algn="l">
              <a:lnSpc>
                <a:spcPct val="115000"/>
              </a:lnSpc>
              <a:spcBef>
                <a:spcPts val="1000"/>
              </a:spcBef>
              <a:spcAft>
                <a:spcPts val="0"/>
              </a:spcAft>
              <a:buSzPts val="2500"/>
              <a:buNone/>
            </a:pPr>
            <a:r>
              <a:t/>
            </a:r>
            <a:endParaRPr sz="1200"/>
          </a:p>
          <a:p>
            <a:pPr indent="-387350" lvl="0" marL="457200" rtl="0" algn="l">
              <a:lnSpc>
                <a:spcPct val="115000"/>
              </a:lnSpc>
              <a:spcBef>
                <a:spcPts val="1000"/>
              </a:spcBef>
              <a:spcAft>
                <a:spcPts val="1000"/>
              </a:spcAft>
              <a:buSzPts val="2500"/>
              <a:buChar char="❖"/>
            </a:pPr>
            <a:r>
              <a:rPr lang="en-GB" sz="2500"/>
              <a:t>Capacity sharing between regional GHG Centres </a:t>
            </a:r>
            <a:br>
              <a:rPr lang="en-GB" sz="2500"/>
            </a:br>
            <a:r>
              <a:rPr lang="en-GB" sz="2500"/>
              <a:t>(e.g. Copernicus, Japan, US)</a:t>
            </a:r>
            <a:endParaRPr sz="2500"/>
          </a:p>
        </p:txBody>
      </p:sp>
      <p:sp>
        <p:nvSpPr>
          <p:cNvPr id="113" name="Google Shape;113;p10"/>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a:t>System Development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1"/>
          <p:cNvSpPr txBox="1"/>
          <p:nvPr>
            <p:ph idx="1" type="body"/>
          </p:nvPr>
        </p:nvSpPr>
        <p:spPr>
          <a:xfrm>
            <a:off x="324307" y="1168525"/>
            <a:ext cx="7753036" cy="4857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a:t>Lead</a:t>
            </a:r>
            <a:r>
              <a:rPr lang="en-GB"/>
              <a:t>: 	Paul Green (NPL)</a:t>
            </a:r>
            <a:endParaRPr sz="2200"/>
          </a:p>
          <a:p>
            <a:pPr indent="-406400" lvl="0" marL="457200" rtl="0" algn="l">
              <a:lnSpc>
                <a:spcPct val="115000"/>
              </a:lnSpc>
              <a:spcBef>
                <a:spcPts val="1000"/>
              </a:spcBef>
              <a:spcAft>
                <a:spcPts val="0"/>
              </a:spcAft>
              <a:buSzPts val="2800"/>
              <a:buChar char="❖"/>
            </a:pPr>
            <a:r>
              <a:rPr lang="en-GB"/>
              <a:t>First document completed!</a:t>
            </a:r>
            <a:endParaRPr/>
          </a:p>
          <a:p>
            <a:pPr indent="-406400" lvl="0" marL="457200" marR="0" rtl="0" algn="l">
              <a:lnSpc>
                <a:spcPct val="115000"/>
              </a:lnSpc>
              <a:spcBef>
                <a:spcPts val="1000"/>
              </a:spcBef>
              <a:spcAft>
                <a:spcPts val="0"/>
              </a:spcAft>
              <a:buClr>
                <a:schemeClr val="dk1"/>
              </a:buClr>
              <a:buSzPts val="2800"/>
              <a:buFont typeface="Montserrat"/>
              <a:buChar char="❖"/>
            </a:pPr>
            <a:r>
              <a:rPr lang="en-GB"/>
              <a:t>Enables working with New Space</a:t>
            </a:r>
            <a:endParaRPr/>
          </a:p>
          <a:p>
            <a:pPr indent="-406400" lvl="0" marL="457200" rtl="0" algn="l">
              <a:lnSpc>
                <a:spcPct val="115000"/>
              </a:lnSpc>
              <a:spcBef>
                <a:spcPts val="1000"/>
              </a:spcBef>
              <a:spcAft>
                <a:spcPts val="0"/>
              </a:spcAft>
              <a:buSzPts val="2800"/>
              <a:buChar char="❖"/>
            </a:pPr>
            <a:r>
              <a:rPr lang="en-GB"/>
              <a:t>Controlled release experiments form </a:t>
            </a:r>
            <a:br>
              <a:rPr lang="en-GB"/>
            </a:br>
            <a:r>
              <a:rPr lang="en-GB"/>
              <a:t>an important fundament</a:t>
            </a:r>
            <a:endParaRPr/>
          </a:p>
          <a:p>
            <a:pPr indent="-406400" lvl="0" marL="457200" marR="0" rtl="0" algn="l">
              <a:lnSpc>
                <a:spcPct val="115000"/>
              </a:lnSpc>
              <a:spcBef>
                <a:spcPts val="1000"/>
              </a:spcBef>
              <a:spcAft>
                <a:spcPts val="0"/>
              </a:spcAft>
              <a:buClr>
                <a:schemeClr val="dk1"/>
              </a:buClr>
              <a:buSzPts val="2800"/>
              <a:buFont typeface="Montserrat"/>
              <a:buChar char="❖"/>
            </a:pPr>
            <a:r>
              <a:rPr lang="en-GB"/>
              <a:t>Details in item 4.2</a:t>
            </a:r>
            <a:endParaRPr/>
          </a:p>
        </p:txBody>
      </p:sp>
      <p:sp>
        <p:nvSpPr>
          <p:cNvPr id="119" name="Google Shape;119;p11"/>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Methane Common Practices</a:t>
            </a:r>
            <a:endParaRPr sz="4000"/>
          </a:p>
        </p:txBody>
      </p:sp>
      <p:pic>
        <p:nvPicPr>
          <p:cNvPr id="120" name="Google Shape;120;p11"/>
          <p:cNvPicPr preferRelativeResize="0"/>
          <p:nvPr/>
        </p:nvPicPr>
        <p:blipFill rotWithShape="1">
          <a:blip r:embed="rId3">
            <a:alphaModFix/>
          </a:blip>
          <a:srcRect b="0" l="0" r="0" t="0"/>
          <a:stretch/>
        </p:blipFill>
        <p:spPr>
          <a:xfrm>
            <a:off x="8077343" y="1363525"/>
            <a:ext cx="3566732" cy="4662900"/>
          </a:xfrm>
          <a:prstGeom prst="rect">
            <a:avLst/>
          </a:prstGeom>
          <a:noFill/>
          <a:ln>
            <a:noFill/>
          </a:ln>
          <a:effectLst>
            <a:outerShdw blurRad="57150" rotWithShape="0" algn="bl" dir="5400000" dist="19050">
              <a:srgbClr val="000000">
                <a:alpha val="50196"/>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2"/>
          <p:cNvSpPr txBox="1"/>
          <p:nvPr>
            <p:ph idx="1" type="body"/>
          </p:nvPr>
        </p:nvSpPr>
        <p:spPr>
          <a:xfrm>
            <a:off x="176050" y="1035764"/>
            <a:ext cx="11495400" cy="542682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sz="2500"/>
              <a:t>Lead</a:t>
            </a:r>
            <a:r>
              <a:rPr lang="en-GB" sz="2500"/>
              <a:t>: Mark Dowell (EC-JRC)</a:t>
            </a:r>
            <a:endParaRPr sz="2500"/>
          </a:p>
          <a:p>
            <a:pPr indent="-387350" lvl="0" marL="457200" rtl="0" algn="l">
              <a:lnSpc>
                <a:spcPct val="115000"/>
              </a:lnSpc>
              <a:spcBef>
                <a:spcPts val="1000"/>
              </a:spcBef>
              <a:spcAft>
                <a:spcPts val="0"/>
              </a:spcAft>
              <a:buSzPts val="2500"/>
              <a:buChar char="❖"/>
            </a:pPr>
            <a:r>
              <a:rPr lang="en-GB" sz="2500"/>
              <a:t>GST Parties - 'BYO Inventory Compiler'</a:t>
            </a:r>
            <a:endParaRPr sz="2500"/>
          </a:p>
          <a:p>
            <a:pPr indent="-361950" lvl="1" marL="914400" rtl="0" algn="l">
              <a:lnSpc>
                <a:spcPct val="115000"/>
              </a:lnSpc>
              <a:spcBef>
                <a:spcPts val="0"/>
              </a:spcBef>
              <a:spcAft>
                <a:spcPts val="0"/>
              </a:spcAft>
              <a:buSzPts val="2100"/>
              <a:buChar char="▪"/>
            </a:pPr>
            <a:r>
              <a:rPr lang="en-GB" sz="2100"/>
              <a:t>Harwell meeting 2025 was a success and aim is to repeat in other regions</a:t>
            </a:r>
            <a:endParaRPr sz="2100"/>
          </a:p>
          <a:p>
            <a:pPr indent="0" lvl="0" marL="0" rtl="0" algn="l">
              <a:lnSpc>
                <a:spcPct val="115000"/>
              </a:lnSpc>
              <a:spcBef>
                <a:spcPts val="0"/>
              </a:spcBef>
              <a:spcAft>
                <a:spcPts val="0"/>
              </a:spcAft>
              <a:buSzPts val="2800"/>
              <a:buNone/>
            </a:pPr>
            <a:r>
              <a:t/>
            </a:r>
            <a:endParaRPr sz="800"/>
          </a:p>
          <a:p>
            <a:pPr indent="-387350" lvl="0" marL="457200" rtl="0" algn="l">
              <a:lnSpc>
                <a:spcPct val="115000"/>
              </a:lnSpc>
              <a:spcBef>
                <a:spcPts val="1000"/>
              </a:spcBef>
              <a:spcAft>
                <a:spcPts val="0"/>
              </a:spcAft>
              <a:buSzPts val="2500"/>
              <a:buChar char="❖"/>
            </a:pPr>
            <a:r>
              <a:rPr lang="en-GB" sz="2500"/>
              <a:t>GCP &amp; RECCAP →→ agenda item 8.2</a:t>
            </a:r>
            <a:endParaRPr sz="2500"/>
          </a:p>
          <a:p>
            <a:pPr indent="-387350" lvl="0" marL="457200" rtl="0" algn="l">
              <a:lnSpc>
                <a:spcPct val="115000"/>
              </a:lnSpc>
              <a:spcBef>
                <a:spcPts val="1000"/>
              </a:spcBef>
              <a:spcAft>
                <a:spcPts val="0"/>
              </a:spcAft>
              <a:buSzPts val="2500"/>
              <a:buChar char="❖"/>
            </a:pPr>
            <a:r>
              <a:rPr lang="en-GB" sz="2500"/>
              <a:t>IMEO →→  agenda item 8.3</a:t>
            </a:r>
            <a:endParaRPr/>
          </a:p>
          <a:p>
            <a:pPr indent="-387350" lvl="1" marL="914400" rtl="0" algn="l">
              <a:lnSpc>
                <a:spcPct val="115000"/>
              </a:lnSpc>
              <a:spcBef>
                <a:spcPts val="500"/>
              </a:spcBef>
              <a:spcAft>
                <a:spcPts val="0"/>
              </a:spcAft>
              <a:buSzPts val="2500"/>
              <a:buChar char="▪"/>
            </a:pPr>
            <a:r>
              <a:rPr lang="en-GB" sz="2000"/>
              <a:t>SIT Chair and GHG TT engaged with ASI and DLR </a:t>
            </a:r>
            <a:br>
              <a:rPr lang="en-GB" sz="2000"/>
            </a:br>
            <a:r>
              <a:rPr lang="en-GB" sz="2000"/>
              <a:t>to facilitate access for IMEO to PRISMA and EnMAP</a:t>
            </a:r>
            <a:endParaRPr sz="2100"/>
          </a:p>
          <a:p>
            <a:pPr indent="-387350" lvl="0" marL="457200" rtl="0" algn="l">
              <a:lnSpc>
                <a:spcPct val="115000"/>
              </a:lnSpc>
              <a:spcBef>
                <a:spcPts val="1000"/>
              </a:spcBef>
              <a:spcAft>
                <a:spcPts val="0"/>
              </a:spcAft>
              <a:buSzPts val="2500"/>
              <a:buChar char="❖"/>
            </a:pPr>
            <a:r>
              <a:rPr lang="en-GB" sz="2500"/>
              <a:t>IG3IS &amp; G3W  →→ agenda items 8.5 &amp; 8.6 (Oksana)</a:t>
            </a:r>
            <a:endParaRPr/>
          </a:p>
          <a:p>
            <a:pPr indent="-387350" lvl="1" marL="914400" rtl="0" algn="l">
              <a:lnSpc>
                <a:spcPct val="115000"/>
              </a:lnSpc>
              <a:spcBef>
                <a:spcPts val="500"/>
              </a:spcBef>
              <a:spcAft>
                <a:spcPts val="0"/>
              </a:spcAft>
              <a:buSzPts val="2500"/>
              <a:buChar char="▪"/>
            </a:pPr>
            <a:r>
              <a:rPr lang="en-GB" sz="2000"/>
              <a:t>G3W implementation continues and is integrated in existing WMO infrastructure</a:t>
            </a:r>
            <a:endParaRPr/>
          </a:p>
          <a:p>
            <a:pPr indent="-228600" lvl="1" marL="914400" rtl="0" algn="l">
              <a:lnSpc>
                <a:spcPct val="115000"/>
              </a:lnSpc>
              <a:spcBef>
                <a:spcPts val="500"/>
              </a:spcBef>
              <a:spcAft>
                <a:spcPts val="0"/>
              </a:spcAft>
              <a:buSzPts val="2500"/>
              <a:buNone/>
            </a:pPr>
            <a:r>
              <a:t/>
            </a:r>
            <a:endParaRPr sz="2100"/>
          </a:p>
        </p:txBody>
      </p:sp>
      <p:sp>
        <p:nvSpPr>
          <p:cNvPr id="126" name="Google Shape;126;p12"/>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Fostering Stakeholder Engagement</a:t>
            </a:r>
            <a:endParaRPr sz="4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a:t>2025 &amp; 2026 meetings</a:t>
            </a:r>
            <a:endParaRPr/>
          </a:p>
        </p:txBody>
      </p:sp>
      <p:sp>
        <p:nvSpPr>
          <p:cNvPr id="132" name="Google Shape;132;p13"/>
          <p:cNvSpPr txBox="1"/>
          <p:nvPr>
            <p:ph idx="1" type="body"/>
          </p:nvPr>
        </p:nvSpPr>
        <p:spPr>
          <a:xfrm>
            <a:off x="324225" y="955040"/>
            <a:ext cx="11495400" cy="5266486"/>
          </a:xfrm>
          <a:prstGeom prst="rect">
            <a:avLst/>
          </a:prstGeom>
          <a:noFill/>
          <a:ln>
            <a:noFill/>
          </a:ln>
        </p:spPr>
        <p:txBody>
          <a:bodyPr anchorCtr="0" anchor="t" bIns="45700" lIns="91425" spcFirstLastPara="1" rIns="91425" wrap="square" tIns="45700">
            <a:noAutofit/>
          </a:bodyPr>
          <a:lstStyle/>
          <a:p>
            <a:pPr indent="-406400" lvl="0" marL="457200" rtl="0" algn="l">
              <a:lnSpc>
                <a:spcPct val="115000"/>
              </a:lnSpc>
              <a:spcBef>
                <a:spcPts val="1000"/>
              </a:spcBef>
              <a:spcAft>
                <a:spcPts val="0"/>
              </a:spcAft>
              <a:buClr>
                <a:srgbClr val="000000"/>
              </a:buClr>
              <a:buSzPts val="2800"/>
              <a:buChar char="❖"/>
            </a:pPr>
            <a:r>
              <a:rPr b="0" i="0" lang="en-GB" sz="2800" u="none" cap="none" strike="noStrike">
                <a:solidFill>
                  <a:srgbClr val="000000"/>
                </a:solidFill>
                <a:latin typeface="Montserrat"/>
                <a:ea typeface="Montserrat"/>
                <a:cs typeface="Montserrat"/>
                <a:sym typeface="Montserrat"/>
              </a:rPr>
              <a:t>Joint meeting with WGClimate</a:t>
            </a:r>
            <a:endParaRPr b="0" i="0" sz="2800" u="none" cap="none" strike="noStrike">
              <a:solidFill>
                <a:srgbClr val="000000"/>
              </a:solidFill>
              <a:latin typeface="Montserrat"/>
              <a:ea typeface="Montserrat"/>
              <a:cs typeface="Montserrat"/>
              <a:sym typeface="Montserrat"/>
            </a:endParaRPr>
          </a:p>
          <a:p>
            <a:pPr indent="-406400" lvl="0" marL="457200" marR="0" rtl="0" algn="l">
              <a:lnSpc>
                <a:spcPct val="115000"/>
              </a:lnSpc>
              <a:spcBef>
                <a:spcPts val="1000"/>
              </a:spcBef>
              <a:spcAft>
                <a:spcPts val="0"/>
              </a:spcAft>
              <a:buClr>
                <a:srgbClr val="000000"/>
              </a:buClr>
              <a:buSzPts val="2800"/>
              <a:buFont typeface="Montserrat"/>
              <a:buChar char="❖"/>
            </a:pPr>
            <a:r>
              <a:rPr b="0" i="0" lang="en-GB" sz="2800" u="none" cap="none" strike="noStrike">
                <a:solidFill>
                  <a:srgbClr val="000000"/>
                </a:solidFill>
                <a:latin typeface="Montserrat"/>
                <a:ea typeface="Montserrat"/>
                <a:cs typeface="Montserrat"/>
                <a:sym typeface="Montserrat"/>
              </a:rPr>
              <a:t>CEOS meetings: SIT-40, AC-VC, SIT-TW, Plenary</a:t>
            </a:r>
            <a:endParaRPr/>
          </a:p>
          <a:p>
            <a:pPr indent="-406400" lvl="0" marL="457200" marR="0" rtl="0" algn="l">
              <a:lnSpc>
                <a:spcPct val="115000"/>
              </a:lnSpc>
              <a:spcBef>
                <a:spcPts val="1000"/>
              </a:spcBef>
              <a:spcAft>
                <a:spcPts val="0"/>
              </a:spcAft>
              <a:buClr>
                <a:srgbClr val="000000"/>
              </a:buClr>
              <a:buSzPts val="2800"/>
              <a:buFont typeface="Montserrat"/>
              <a:buChar char="❖"/>
            </a:pPr>
            <a:r>
              <a:rPr lang="en-GB">
                <a:solidFill>
                  <a:srgbClr val="000000"/>
                </a:solidFill>
              </a:rPr>
              <a:t>CGMS meetings: WG-II, CGMS-53 Plenary, WG-III</a:t>
            </a:r>
            <a:endParaRPr b="0" i="0" sz="2800" u="none" cap="none" strike="noStrike">
              <a:solidFill>
                <a:srgbClr val="000000"/>
              </a:solidFill>
              <a:latin typeface="Montserrat"/>
              <a:ea typeface="Montserrat"/>
              <a:cs typeface="Montserrat"/>
              <a:sym typeface="Montserrat"/>
            </a:endParaRPr>
          </a:p>
          <a:p>
            <a:pPr indent="0" lvl="0" marL="0" rtl="0" algn="l">
              <a:lnSpc>
                <a:spcPct val="115000"/>
              </a:lnSpc>
              <a:spcBef>
                <a:spcPts val="0"/>
              </a:spcBef>
              <a:spcAft>
                <a:spcPts val="0"/>
              </a:spcAft>
              <a:buSzPts val="2800"/>
              <a:buNone/>
            </a:pPr>
            <a:r>
              <a:t/>
            </a:r>
            <a:endParaRPr b="1" sz="1100"/>
          </a:p>
          <a:p>
            <a:pPr indent="0" lvl="0" marL="0" rtl="0" algn="l">
              <a:lnSpc>
                <a:spcPct val="115000"/>
              </a:lnSpc>
              <a:spcBef>
                <a:spcPts val="0"/>
              </a:spcBef>
              <a:spcAft>
                <a:spcPts val="0"/>
              </a:spcAft>
              <a:buSzPts val="2800"/>
              <a:buNone/>
            </a:pPr>
            <a:r>
              <a:rPr b="1" lang="en-GB">
                <a:solidFill>
                  <a:srgbClr val="CC0000"/>
                </a:solidFill>
              </a:rPr>
              <a:t>Arigatō JAXA</a:t>
            </a:r>
            <a:r>
              <a:rPr b="1" lang="en-GB"/>
              <a:t> for supporting the GHG Monitoring efforts during their SIT chair term</a:t>
            </a:r>
            <a:endParaRPr/>
          </a:p>
          <a:p>
            <a:pPr indent="0" lvl="0" marL="0" rtl="0" algn="l">
              <a:lnSpc>
                <a:spcPct val="115000"/>
              </a:lnSpc>
              <a:spcBef>
                <a:spcPts val="0"/>
              </a:spcBef>
              <a:spcAft>
                <a:spcPts val="0"/>
              </a:spcAft>
              <a:buSzPts val="2800"/>
              <a:buNone/>
            </a:pPr>
            <a:r>
              <a:t/>
            </a:r>
            <a:endParaRPr b="1" sz="1000"/>
          </a:p>
          <a:p>
            <a:pPr indent="-406400" lvl="0" marL="457200" rtl="0" algn="l">
              <a:lnSpc>
                <a:spcPct val="115000"/>
              </a:lnSpc>
              <a:spcBef>
                <a:spcPts val="1000"/>
              </a:spcBef>
              <a:spcAft>
                <a:spcPts val="0"/>
              </a:spcAft>
              <a:buSzPts val="2800"/>
              <a:buChar char="❖"/>
            </a:pPr>
            <a:r>
              <a:rPr lang="en-GB"/>
              <a:t>CGMS-54 and SIT in April 2026</a:t>
            </a:r>
            <a:endParaRPr/>
          </a:p>
          <a:p>
            <a:pPr indent="-406400" lvl="0" marL="457200" rtl="0" algn="l">
              <a:lnSpc>
                <a:spcPct val="115000"/>
              </a:lnSpc>
              <a:spcBef>
                <a:spcPts val="1000"/>
              </a:spcBef>
              <a:spcAft>
                <a:spcPts val="0"/>
              </a:spcAft>
              <a:buSzPts val="2800"/>
              <a:buChar char="❖"/>
            </a:pPr>
            <a:r>
              <a:rPr lang="en-GB"/>
              <a:t>Continue in coming years will be a challenge….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4"/>
          <p:cNvSpPr txBox="1"/>
          <p:nvPr>
            <p:ph idx="1" type="body"/>
          </p:nvPr>
        </p:nvSpPr>
        <p:spPr>
          <a:xfrm>
            <a:off x="324225" y="2356475"/>
            <a:ext cx="11495400" cy="3864900"/>
          </a:xfrm>
          <a:prstGeom prst="rect">
            <a:avLst/>
          </a:prstGeom>
          <a:noFill/>
          <a:ln>
            <a:noFill/>
          </a:ln>
        </p:spPr>
        <p:txBody>
          <a:bodyPr anchorCtr="0" anchor="t" bIns="45700" lIns="91425" spcFirstLastPara="1" rIns="91425" wrap="square" tIns="45700">
            <a:noAutofit/>
          </a:bodyPr>
          <a:lstStyle/>
          <a:p>
            <a:pPr indent="0" lvl="0" marL="50800" rtl="0" algn="ctr">
              <a:lnSpc>
                <a:spcPct val="115000"/>
              </a:lnSpc>
              <a:spcBef>
                <a:spcPts val="1000"/>
              </a:spcBef>
              <a:spcAft>
                <a:spcPts val="0"/>
              </a:spcAft>
              <a:buClr>
                <a:schemeClr val="dk1"/>
              </a:buClr>
              <a:buSzPts val="1100"/>
              <a:buFont typeface="Arial"/>
              <a:buNone/>
            </a:pPr>
            <a:r>
              <a:rPr lang="en-GB" sz="3200"/>
              <a:t>Time for questions</a:t>
            </a:r>
            <a:endParaRPr sz="3200"/>
          </a:p>
          <a:p>
            <a:pPr indent="0" lvl="0" marL="50800" rtl="0" algn="ctr">
              <a:lnSpc>
                <a:spcPct val="115000"/>
              </a:lnSpc>
              <a:spcBef>
                <a:spcPts val="1000"/>
              </a:spcBef>
              <a:spcAft>
                <a:spcPts val="0"/>
              </a:spcAft>
              <a:buClr>
                <a:schemeClr val="dk1"/>
              </a:buClr>
              <a:buSzPts val="1100"/>
              <a:buFont typeface="Arial"/>
              <a:buNone/>
            </a:pPr>
            <a:r>
              <a:rPr lang="en-GB" sz="3200"/>
              <a:t>and discussion</a:t>
            </a:r>
            <a:endParaRPr sz="3200"/>
          </a:p>
          <a:p>
            <a:pPr indent="0" lvl="0" marL="50800" rtl="0" algn="ctr">
              <a:lnSpc>
                <a:spcPct val="115000"/>
              </a:lnSpc>
              <a:spcBef>
                <a:spcPts val="1000"/>
              </a:spcBef>
              <a:spcAft>
                <a:spcPts val="0"/>
              </a:spcAft>
              <a:buClr>
                <a:schemeClr val="dk1"/>
              </a:buClr>
              <a:buSzPts val="1100"/>
              <a:buFont typeface="Arial"/>
              <a:buNone/>
            </a:pPr>
            <a:r>
              <a:rPr lang="en-GB" sz="3200"/>
              <a:t>THANKS!</a:t>
            </a:r>
            <a:endParaRPr sz="3200"/>
          </a:p>
          <a:p>
            <a:pPr indent="0" lvl="0" marL="0" rtl="0" algn="l">
              <a:lnSpc>
                <a:spcPct val="115000"/>
              </a:lnSpc>
              <a:spcBef>
                <a:spcPts val="1000"/>
              </a:spcBef>
              <a:spcAft>
                <a:spcPts val="0"/>
              </a:spcAft>
              <a:buSzPts val="2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2"/>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Greenhouse Gas Roadmap Issue 2</a:t>
            </a:r>
            <a:endParaRPr sz="4000"/>
          </a:p>
        </p:txBody>
      </p:sp>
      <p:sp>
        <p:nvSpPr>
          <p:cNvPr id="55" name="Google Shape;55;p2"/>
          <p:cNvSpPr txBox="1"/>
          <p:nvPr>
            <p:ph idx="1" type="body"/>
          </p:nvPr>
        </p:nvSpPr>
        <p:spPr>
          <a:xfrm>
            <a:off x="324225" y="1112108"/>
            <a:ext cx="7567500" cy="5109192"/>
          </a:xfrm>
          <a:prstGeom prst="rect">
            <a:avLst/>
          </a:prstGeom>
          <a:noFill/>
          <a:ln>
            <a:noFill/>
          </a:ln>
        </p:spPr>
        <p:txBody>
          <a:bodyPr anchorCtr="0" anchor="t" bIns="45700" lIns="91425" spcFirstLastPara="1" rIns="91425" wrap="square" tIns="45700">
            <a:noAutofit/>
          </a:bodyPr>
          <a:lstStyle/>
          <a:p>
            <a:pPr indent="-406400" lvl="0" marL="457200" rtl="0" algn="l">
              <a:lnSpc>
                <a:spcPct val="115000"/>
              </a:lnSpc>
              <a:spcBef>
                <a:spcPts val="1000"/>
              </a:spcBef>
              <a:spcAft>
                <a:spcPts val="0"/>
              </a:spcAft>
              <a:buSzPts val="2800"/>
              <a:buChar char="❖"/>
            </a:pPr>
            <a:r>
              <a:rPr lang="en-GB"/>
              <a:t>Endorsed at CEOS Plenary 2024</a:t>
            </a:r>
            <a:endParaRPr/>
          </a:p>
          <a:p>
            <a:pPr indent="-406400" lvl="0" marL="457200" rtl="0" algn="l">
              <a:lnSpc>
                <a:spcPct val="115000"/>
              </a:lnSpc>
              <a:spcBef>
                <a:spcPts val="1000"/>
              </a:spcBef>
              <a:spcAft>
                <a:spcPts val="0"/>
              </a:spcAft>
              <a:buSzPts val="2800"/>
              <a:buChar char="❖"/>
            </a:pPr>
            <a:r>
              <a:rPr lang="en-GB"/>
              <a:t>Supplemented by Annex C Actions:</a:t>
            </a:r>
            <a:endParaRPr/>
          </a:p>
          <a:p>
            <a:pPr indent="-381000" lvl="1" marL="914400" rtl="0" algn="l">
              <a:lnSpc>
                <a:spcPct val="115000"/>
              </a:lnSpc>
              <a:spcBef>
                <a:spcPts val="0"/>
              </a:spcBef>
              <a:spcAft>
                <a:spcPts val="0"/>
              </a:spcAft>
              <a:buSzPts val="2400"/>
              <a:buChar char="▪"/>
            </a:pPr>
            <a:r>
              <a:rPr lang="en-GB"/>
              <a:t>21 near-term actions identified covering </a:t>
            </a:r>
            <a:br>
              <a:rPr lang="en-GB"/>
            </a:br>
            <a:r>
              <a:rPr lang="en-GB"/>
              <a:t>8 thematic areas described in next slides</a:t>
            </a:r>
            <a:endParaRPr/>
          </a:p>
        </p:txBody>
      </p:sp>
      <p:pic>
        <p:nvPicPr>
          <p:cNvPr id="56" name="Google Shape;56;p2" title="Screenshot 2025-09-04 at 10.01.25 am.png"/>
          <p:cNvPicPr preferRelativeResize="0"/>
          <p:nvPr/>
        </p:nvPicPr>
        <p:blipFill rotWithShape="1">
          <a:blip r:embed="rId3">
            <a:alphaModFix/>
          </a:blip>
          <a:srcRect b="0" l="0" r="0" t="0"/>
          <a:stretch/>
        </p:blipFill>
        <p:spPr>
          <a:xfrm>
            <a:off x="8480000" y="1291400"/>
            <a:ext cx="3198876" cy="4558950"/>
          </a:xfrm>
          <a:prstGeom prst="rect">
            <a:avLst/>
          </a:prstGeom>
          <a:noFill/>
          <a:ln>
            <a:noFill/>
          </a:ln>
          <a:effectLst>
            <a:outerShdw blurRad="57150" rotWithShape="0" algn="bl" dir="5400000" dist="19050">
              <a:srgbClr val="000000">
                <a:alpha val="50196"/>
              </a:srgbClr>
            </a:outerShdw>
          </a:effectLst>
        </p:spPr>
      </p:pic>
      <p:pic>
        <p:nvPicPr>
          <p:cNvPr id="57" name="Google Shape;57;p2" title="Chart"/>
          <p:cNvPicPr preferRelativeResize="0"/>
          <p:nvPr/>
        </p:nvPicPr>
        <p:blipFill rotWithShape="1">
          <a:blip r:embed="rId4">
            <a:alphaModFix/>
          </a:blip>
          <a:srcRect b="0" l="0" r="0" t="0"/>
          <a:stretch/>
        </p:blipFill>
        <p:spPr>
          <a:xfrm>
            <a:off x="1252100" y="3299254"/>
            <a:ext cx="5012776" cy="30791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GHG Mission Portal</a:t>
            </a:r>
            <a:endParaRPr sz="4000"/>
          </a:p>
        </p:txBody>
      </p:sp>
      <p:sp>
        <p:nvSpPr>
          <p:cNvPr id="63" name="Google Shape;63;p3"/>
          <p:cNvSpPr txBox="1"/>
          <p:nvPr>
            <p:ph idx="1" type="body"/>
          </p:nvPr>
        </p:nvSpPr>
        <p:spPr>
          <a:xfrm>
            <a:off x="107150" y="1191875"/>
            <a:ext cx="8752645" cy="5347200"/>
          </a:xfrm>
          <a:prstGeom prst="rect">
            <a:avLst/>
          </a:prstGeom>
          <a:noFill/>
          <a:ln>
            <a:noFill/>
          </a:ln>
        </p:spPr>
        <p:txBody>
          <a:bodyPr anchorCtr="0" anchor="t" bIns="45700" lIns="91425" spcFirstLastPara="1" rIns="91425" wrap="square" tIns="45700">
            <a:noAutofit/>
          </a:bodyPr>
          <a:lstStyle/>
          <a:p>
            <a:pPr indent="-393700" lvl="0" marL="457200" rtl="0" algn="l">
              <a:lnSpc>
                <a:spcPct val="115000"/>
              </a:lnSpc>
              <a:spcBef>
                <a:spcPts val="1000"/>
              </a:spcBef>
              <a:spcAft>
                <a:spcPts val="0"/>
              </a:spcAft>
              <a:buSzPts val="2600"/>
              <a:buChar char="❖"/>
            </a:pPr>
            <a:r>
              <a:rPr lang="en-GB" sz="2600"/>
              <a:t>Updated portal, see </a:t>
            </a:r>
            <a:r>
              <a:rPr b="1" lang="en-GB" sz="2600"/>
              <a:t>ceos.org/ghg </a:t>
            </a:r>
            <a:br>
              <a:rPr b="1" lang="en-GB" sz="2600"/>
            </a:br>
            <a:r>
              <a:rPr lang="en-GB" sz="2600"/>
              <a:t>(public and non-public)</a:t>
            </a:r>
            <a:endParaRPr sz="2600"/>
          </a:p>
          <a:p>
            <a:pPr indent="-406400" lvl="0" marL="457200" rtl="0" algn="l">
              <a:lnSpc>
                <a:spcPct val="150000"/>
              </a:lnSpc>
              <a:spcBef>
                <a:spcPts val="1000"/>
              </a:spcBef>
              <a:spcAft>
                <a:spcPts val="0"/>
              </a:spcAft>
              <a:buSzPts val="2800"/>
              <a:buChar char="❖"/>
            </a:pPr>
            <a:r>
              <a:rPr lang="en-GB" sz="2600"/>
              <a:t>Allows exploring GHG missions, explore building constellations, detailed mission info, timelines, and case studies</a:t>
            </a:r>
            <a:endParaRPr/>
          </a:p>
          <a:p>
            <a:pPr indent="-228600" lvl="0" marL="457200" rtl="0" algn="l">
              <a:lnSpc>
                <a:spcPct val="150000"/>
              </a:lnSpc>
              <a:spcBef>
                <a:spcPts val="1000"/>
              </a:spcBef>
              <a:spcAft>
                <a:spcPts val="0"/>
              </a:spcAft>
              <a:buSzPts val="2800"/>
              <a:buNone/>
            </a:pPr>
            <a:r>
              <a:t/>
            </a:r>
            <a:endParaRPr sz="2600"/>
          </a:p>
        </p:txBody>
      </p:sp>
      <p:pic>
        <p:nvPicPr>
          <p:cNvPr id="64" name="Google Shape;64;p3" title="ch4-co2_FacilityScale.png"/>
          <p:cNvPicPr preferRelativeResize="0"/>
          <p:nvPr/>
        </p:nvPicPr>
        <p:blipFill rotWithShape="1">
          <a:blip r:embed="rId3">
            <a:alphaModFix/>
          </a:blip>
          <a:srcRect b="0" l="0" r="0" t="0"/>
          <a:stretch/>
        </p:blipFill>
        <p:spPr>
          <a:xfrm>
            <a:off x="64366" y="4232232"/>
            <a:ext cx="4966371" cy="2072568"/>
          </a:xfrm>
          <a:prstGeom prst="rect">
            <a:avLst/>
          </a:prstGeom>
          <a:noFill/>
          <a:ln>
            <a:noFill/>
          </a:ln>
        </p:spPr>
      </p:pic>
      <p:pic>
        <p:nvPicPr>
          <p:cNvPr id="65" name="Google Shape;65;p3" title="CO2-Observations-Dec24.jpg"/>
          <p:cNvPicPr preferRelativeResize="0"/>
          <p:nvPr/>
        </p:nvPicPr>
        <p:blipFill rotWithShape="1">
          <a:blip r:embed="rId4">
            <a:alphaModFix/>
          </a:blip>
          <a:srcRect b="0" l="0" r="0" t="0"/>
          <a:stretch/>
        </p:blipFill>
        <p:spPr>
          <a:xfrm>
            <a:off x="8686709" y="1191875"/>
            <a:ext cx="3307413" cy="1902847"/>
          </a:xfrm>
          <a:prstGeom prst="rect">
            <a:avLst/>
          </a:prstGeom>
          <a:noFill/>
          <a:ln>
            <a:noFill/>
          </a:ln>
        </p:spPr>
      </p:pic>
      <p:pic>
        <p:nvPicPr>
          <p:cNvPr id="66" name="Google Shape;66;p3"/>
          <p:cNvPicPr preferRelativeResize="0"/>
          <p:nvPr/>
        </p:nvPicPr>
        <p:blipFill rotWithShape="1">
          <a:blip r:embed="rId5">
            <a:alphaModFix/>
          </a:blip>
          <a:srcRect b="0" l="0" r="0" t="0"/>
          <a:stretch/>
        </p:blipFill>
        <p:spPr>
          <a:xfrm>
            <a:off x="5643932" y="3763279"/>
            <a:ext cx="6312243" cy="20725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4"/>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Greenhouse Gas Missions</a:t>
            </a:r>
            <a:endParaRPr sz="4000"/>
          </a:p>
        </p:txBody>
      </p:sp>
      <p:sp>
        <p:nvSpPr>
          <p:cNvPr id="72" name="Google Shape;72;p4"/>
          <p:cNvSpPr txBox="1"/>
          <p:nvPr>
            <p:ph idx="1" type="body"/>
          </p:nvPr>
        </p:nvSpPr>
        <p:spPr>
          <a:xfrm>
            <a:off x="107150" y="1191875"/>
            <a:ext cx="11553600" cy="5347200"/>
          </a:xfrm>
          <a:prstGeom prst="rect">
            <a:avLst/>
          </a:prstGeom>
          <a:noFill/>
          <a:ln>
            <a:noFill/>
          </a:ln>
        </p:spPr>
        <p:txBody>
          <a:bodyPr anchorCtr="0" anchor="t" bIns="45700" lIns="91425" spcFirstLastPara="1" rIns="91425" wrap="square" tIns="45700">
            <a:noAutofit/>
          </a:bodyPr>
          <a:lstStyle/>
          <a:p>
            <a:pPr indent="-393700" lvl="0" marL="457200" rtl="0" algn="l">
              <a:lnSpc>
                <a:spcPct val="115000"/>
              </a:lnSpc>
              <a:spcBef>
                <a:spcPts val="1000"/>
              </a:spcBef>
              <a:spcAft>
                <a:spcPts val="0"/>
              </a:spcAft>
              <a:buSzPts val="2600"/>
              <a:buChar char="❖"/>
            </a:pPr>
            <a:r>
              <a:rPr lang="en-GB" sz="2600"/>
              <a:t>International constellation is </a:t>
            </a:r>
            <a:r>
              <a:rPr b="1" lang="en-GB" sz="2600"/>
              <a:t>EXPANDING</a:t>
            </a:r>
            <a:r>
              <a:rPr lang="en-GB" sz="2600"/>
              <a:t> in 2025</a:t>
            </a:r>
            <a:endParaRPr sz="2600"/>
          </a:p>
          <a:p>
            <a:pPr indent="-406400" lvl="0" marL="457200" rtl="0" algn="l">
              <a:lnSpc>
                <a:spcPct val="150000"/>
              </a:lnSpc>
              <a:spcBef>
                <a:spcPts val="1000"/>
              </a:spcBef>
              <a:spcAft>
                <a:spcPts val="0"/>
              </a:spcAft>
              <a:buSzPts val="2800"/>
              <a:buChar char="❖"/>
            </a:pPr>
            <a:r>
              <a:rPr lang="en-GB" sz="2600"/>
              <a:t>Successful launch of:</a:t>
            </a:r>
            <a:br>
              <a:rPr lang="en-GB" sz="2600"/>
            </a:br>
            <a:r>
              <a:rPr b="1" lang="en-GB" sz="2600"/>
              <a:t>GOSAT-GW on 29 June</a:t>
            </a:r>
            <a:br>
              <a:rPr lang="en-GB" sz="800"/>
            </a:br>
            <a:r>
              <a:rPr b="1" lang="en-GB" sz="2600"/>
              <a:t>MicroCarb on 26 July</a:t>
            </a:r>
            <a:br>
              <a:rPr lang="en-GB" sz="800"/>
            </a:br>
            <a:r>
              <a:rPr b="1" lang="en-GB" sz="2600"/>
              <a:t>Sentinel-5 on 12 August</a:t>
            </a:r>
            <a:r>
              <a:rPr lang="en-GB" sz="2600"/>
              <a:t> </a:t>
            </a:r>
            <a:br>
              <a:rPr lang="en-GB" sz="2600"/>
            </a:br>
            <a:r>
              <a:rPr lang="en-GB" sz="2600"/>
              <a:t>(on MetOp-SG-A1)</a:t>
            </a:r>
            <a:endParaRPr sz="2600"/>
          </a:p>
          <a:p>
            <a:pPr indent="-393700" lvl="0" marL="457200" rtl="0" algn="l">
              <a:lnSpc>
                <a:spcPct val="115000"/>
              </a:lnSpc>
              <a:spcBef>
                <a:spcPts val="1000"/>
              </a:spcBef>
              <a:spcAft>
                <a:spcPts val="0"/>
              </a:spcAft>
              <a:buSzPts val="2600"/>
              <a:buChar char="❖"/>
            </a:pPr>
            <a:r>
              <a:rPr lang="en-GB" sz="2600"/>
              <a:t>Overview on GHG Mission Portal</a:t>
            </a:r>
            <a:endParaRPr sz="2600"/>
          </a:p>
        </p:txBody>
      </p:sp>
      <p:pic>
        <p:nvPicPr>
          <p:cNvPr id="73" name="Google Shape;73;p4"/>
          <p:cNvPicPr preferRelativeResize="0"/>
          <p:nvPr/>
        </p:nvPicPr>
        <p:blipFill rotWithShape="1">
          <a:blip r:embed="rId3">
            <a:alphaModFix/>
          </a:blip>
          <a:srcRect b="49962" l="0" r="0" t="0"/>
          <a:stretch/>
        </p:blipFill>
        <p:spPr>
          <a:xfrm>
            <a:off x="6235325" y="4212500"/>
            <a:ext cx="3389301" cy="2261252"/>
          </a:xfrm>
          <a:prstGeom prst="rect">
            <a:avLst/>
          </a:prstGeom>
          <a:noFill/>
          <a:ln>
            <a:noFill/>
          </a:ln>
        </p:spPr>
      </p:pic>
      <p:pic>
        <p:nvPicPr>
          <p:cNvPr id="74" name="Google Shape;74;p4"/>
          <p:cNvPicPr preferRelativeResize="0"/>
          <p:nvPr/>
        </p:nvPicPr>
        <p:blipFill rotWithShape="1">
          <a:blip r:embed="rId4">
            <a:alphaModFix/>
          </a:blip>
          <a:srcRect b="0" l="0" r="0" t="0"/>
          <a:stretch/>
        </p:blipFill>
        <p:spPr>
          <a:xfrm>
            <a:off x="9726150" y="1120949"/>
            <a:ext cx="2366025" cy="4616099"/>
          </a:xfrm>
          <a:prstGeom prst="rect">
            <a:avLst/>
          </a:prstGeom>
          <a:noFill/>
          <a:ln>
            <a:noFill/>
          </a:ln>
        </p:spPr>
      </p:pic>
      <p:pic>
        <p:nvPicPr>
          <p:cNvPr id="75" name="Google Shape;75;p4"/>
          <p:cNvPicPr preferRelativeResize="0"/>
          <p:nvPr/>
        </p:nvPicPr>
        <p:blipFill rotWithShape="1">
          <a:blip r:embed="rId5">
            <a:alphaModFix/>
          </a:blip>
          <a:srcRect b="4908" l="12911" r="5780" t="19699"/>
          <a:stretch/>
        </p:blipFill>
        <p:spPr>
          <a:xfrm>
            <a:off x="5305389" y="1817400"/>
            <a:ext cx="4319225" cy="2261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5"/>
          <p:cNvSpPr txBox="1"/>
          <p:nvPr>
            <p:ph idx="1" type="body"/>
          </p:nvPr>
        </p:nvSpPr>
        <p:spPr>
          <a:xfrm>
            <a:off x="311950" y="1363525"/>
            <a:ext cx="9582900" cy="4857900"/>
          </a:xfrm>
          <a:prstGeom prst="rect">
            <a:avLst/>
          </a:prstGeom>
          <a:noFill/>
          <a:ln>
            <a:noFill/>
          </a:ln>
        </p:spPr>
        <p:txBody>
          <a:bodyPr anchorCtr="0" anchor="t" bIns="45700" lIns="91425" spcFirstLastPara="1" rIns="91425" wrap="square" tIns="45700">
            <a:noAutofit/>
          </a:bodyPr>
          <a:lstStyle/>
          <a:p>
            <a:pPr indent="-406400" lvl="0" marL="457200" rtl="0" algn="l">
              <a:lnSpc>
                <a:spcPct val="115000"/>
              </a:lnSpc>
              <a:spcBef>
                <a:spcPts val="1000"/>
              </a:spcBef>
              <a:spcAft>
                <a:spcPts val="0"/>
              </a:spcAft>
              <a:buSzPts val="2800"/>
              <a:buChar char="❖"/>
            </a:pPr>
            <a:r>
              <a:rPr lang="en-GB"/>
              <a:t>AOM will address a measurement gap with focus on high latitude Arctic</a:t>
            </a:r>
            <a:endParaRPr/>
          </a:p>
          <a:p>
            <a:pPr indent="-406400" lvl="0" marL="457200" rtl="0" algn="l">
              <a:lnSpc>
                <a:spcPct val="115000"/>
              </a:lnSpc>
              <a:spcBef>
                <a:spcPts val="1000"/>
              </a:spcBef>
              <a:spcAft>
                <a:spcPts val="0"/>
              </a:spcAft>
              <a:buSzPts val="2800"/>
              <a:buChar char="❖"/>
            </a:pPr>
            <a:r>
              <a:rPr lang="en-GB"/>
              <a:t>Support letter had been provided endorsed &amp; signed by CEOS &amp; CGMS</a:t>
            </a:r>
            <a:endParaRPr/>
          </a:p>
        </p:txBody>
      </p:sp>
      <p:sp>
        <p:nvSpPr>
          <p:cNvPr id="81" name="Google Shape;81;p5"/>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Arctic Observing Mission - AOM</a:t>
            </a:r>
            <a:endParaRPr sz="4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6"/>
          <p:cNvSpPr txBox="1"/>
          <p:nvPr>
            <p:ph idx="1" type="body"/>
          </p:nvPr>
        </p:nvSpPr>
        <p:spPr>
          <a:xfrm>
            <a:off x="202050" y="1088100"/>
            <a:ext cx="11784004" cy="5151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sz="2400"/>
              <a:t>Lead</a:t>
            </a:r>
            <a:r>
              <a:rPr lang="en-GB" sz="2400"/>
              <a:t>: TBC as John Worden (NASA/JPL) retired, co-lead Hiroshi Tanimoto</a:t>
            </a:r>
            <a:endParaRPr sz="2400"/>
          </a:p>
          <a:p>
            <a:pPr indent="-381000" lvl="0" marL="457200" rtl="0" algn="l">
              <a:lnSpc>
                <a:spcPct val="115000"/>
              </a:lnSpc>
              <a:spcBef>
                <a:spcPts val="1000"/>
              </a:spcBef>
              <a:spcAft>
                <a:spcPts val="0"/>
              </a:spcAft>
              <a:buSzPts val="2400"/>
              <a:buChar char="❖"/>
            </a:pPr>
            <a:r>
              <a:rPr lang="en-GB" sz="2400"/>
              <a:t>Sensor Characterization to Meet Stakeholder Requirements</a:t>
            </a:r>
            <a:endParaRPr sz="2400"/>
          </a:p>
          <a:p>
            <a:pPr indent="-381000" lvl="0" marL="457200" rtl="0" algn="l">
              <a:lnSpc>
                <a:spcPct val="115000"/>
              </a:lnSpc>
              <a:spcBef>
                <a:spcPts val="1000"/>
              </a:spcBef>
              <a:spcAft>
                <a:spcPts val="0"/>
              </a:spcAft>
              <a:buSzPts val="2400"/>
              <a:buChar char="❖"/>
            </a:pPr>
            <a:r>
              <a:rPr lang="en-GB" sz="2400"/>
              <a:t>Track Instrument type and mission timeline</a:t>
            </a:r>
            <a:endParaRPr sz="2400"/>
          </a:p>
          <a:p>
            <a:pPr indent="-381000" lvl="0" marL="457200" rtl="0" algn="l">
              <a:lnSpc>
                <a:spcPct val="115000"/>
              </a:lnSpc>
              <a:spcBef>
                <a:spcPts val="1000"/>
              </a:spcBef>
              <a:spcAft>
                <a:spcPts val="0"/>
              </a:spcAft>
              <a:buSzPts val="2400"/>
              <a:buChar char="❖"/>
            </a:pPr>
            <a:r>
              <a:rPr lang="en-GB" sz="2400"/>
              <a:t>Track &amp; evaluate other measurements of tracers of carbon cycle</a:t>
            </a:r>
            <a:endParaRPr sz="2400"/>
          </a:p>
          <a:p>
            <a:pPr indent="-381000" lvl="0" marL="457200" rtl="0" algn="l">
              <a:lnSpc>
                <a:spcPct val="115000"/>
              </a:lnSpc>
              <a:spcBef>
                <a:spcPts val="1000"/>
              </a:spcBef>
              <a:spcAft>
                <a:spcPts val="0"/>
              </a:spcAft>
              <a:buSzPts val="2400"/>
              <a:buChar char="❖"/>
            </a:pPr>
            <a:r>
              <a:rPr lang="en-GB" sz="2400"/>
              <a:t>Identify Measurement Gaps</a:t>
            </a:r>
            <a:endParaRPr/>
          </a:p>
          <a:p>
            <a:pPr indent="-228600" lvl="0" marL="457200" rtl="0" algn="l">
              <a:lnSpc>
                <a:spcPct val="115000"/>
              </a:lnSpc>
              <a:spcBef>
                <a:spcPts val="1000"/>
              </a:spcBef>
              <a:spcAft>
                <a:spcPts val="0"/>
              </a:spcAft>
              <a:buSzPts val="2400"/>
              <a:buNone/>
            </a:pPr>
            <a:r>
              <a:t/>
            </a:r>
            <a:endParaRPr sz="2400"/>
          </a:p>
          <a:p>
            <a:pPr indent="-381000" lvl="0" marL="457200" rtl="0" algn="l">
              <a:lnSpc>
                <a:spcPct val="115000"/>
              </a:lnSpc>
              <a:spcBef>
                <a:spcPts val="1000"/>
              </a:spcBef>
              <a:spcAft>
                <a:spcPts val="0"/>
              </a:spcAft>
              <a:buSzPts val="2400"/>
              <a:buChar char="❖"/>
            </a:pPr>
            <a:r>
              <a:rPr lang="en-GB" sz="2400"/>
              <a:t>Tracked via AC-VC, annual IWGGMS &amp; GCOS</a:t>
            </a:r>
            <a:endParaRPr sz="2400"/>
          </a:p>
        </p:txBody>
      </p:sp>
      <p:sp>
        <p:nvSpPr>
          <p:cNvPr id="87" name="Google Shape;87;p6"/>
          <p:cNvSpPr txBox="1"/>
          <p:nvPr>
            <p:ph type="title"/>
          </p:nvPr>
        </p:nvSpPr>
        <p:spPr>
          <a:xfrm>
            <a:off x="447825" y="0"/>
            <a:ext cx="9345000" cy="1088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3300"/>
              <a:t>Sensor Development and </a:t>
            </a:r>
            <a:br>
              <a:rPr lang="en-GB" sz="3300"/>
            </a:br>
            <a:r>
              <a:rPr lang="en-GB" sz="3300"/>
              <a:t>Constellation Architectures</a:t>
            </a:r>
            <a:endParaRPr sz="3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7"/>
          <p:cNvSpPr txBox="1"/>
          <p:nvPr>
            <p:ph idx="1" type="body"/>
          </p:nvPr>
        </p:nvSpPr>
        <p:spPr>
          <a:xfrm>
            <a:off x="176048" y="1101763"/>
            <a:ext cx="9005022" cy="2641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sz="2200"/>
              <a:t>Lead</a:t>
            </a:r>
            <a:r>
              <a:rPr lang="en-GB" sz="2200"/>
              <a:t>: Hiroshi Suto (JAXA)</a:t>
            </a:r>
            <a:endParaRPr sz="2200"/>
          </a:p>
          <a:p>
            <a:pPr indent="-368300" lvl="0" marL="457200" rtl="0" algn="l">
              <a:lnSpc>
                <a:spcPct val="115000"/>
              </a:lnSpc>
              <a:spcBef>
                <a:spcPts val="1000"/>
              </a:spcBef>
              <a:spcAft>
                <a:spcPts val="0"/>
              </a:spcAft>
              <a:buSzPts val="2200"/>
              <a:buChar char="❖"/>
            </a:pPr>
            <a:r>
              <a:rPr lang="en-GB" sz="2200"/>
              <a:t>Railroad Valley Campaign 2025:</a:t>
            </a:r>
            <a:endParaRPr sz="2200"/>
          </a:p>
          <a:p>
            <a:pPr indent="-355600" lvl="1" marL="809999" rtl="0" algn="l">
              <a:lnSpc>
                <a:spcPct val="115000"/>
              </a:lnSpc>
              <a:spcBef>
                <a:spcPts val="0"/>
              </a:spcBef>
              <a:spcAft>
                <a:spcPts val="0"/>
              </a:spcAft>
              <a:buSzPts val="2000"/>
              <a:buChar char="▪"/>
            </a:pPr>
            <a:r>
              <a:rPr lang="en-GB" sz="2000"/>
              <a:t>Split in two campaigns</a:t>
            </a:r>
            <a:endParaRPr sz="2000"/>
          </a:p>
          <a:p>
            <a:pPr indent="-355600" lvl="1" marL="809999" rtl="0" algn="l">
              <a:lnSpc>
                <a:spcPct val="115000"/>
              </a:lnSpc>
              <a:spcBef>
                <a:spcPts val="0"/>
              </a:spcBef>
              <a:spcAft>
                <a:spcPts val="0"/>
              </a:spcAft>
              <a:buSzPts val="2000"/>
              <a:buChar char="▪"/>
            </a:pPr>
            <a:r>
              <a:rPr lang="en-GB" sz="2000"/>
              <a:t>GOSAT-GW will join the Fall campaign</a:t>
            </a:r>
            <a:endParaRPr sz="2000"/>
          </a:p>
          <a:p>
            <a:pPr indent="-355600" lvl="1" marL="809999" rtl="0" algn="l">
              <a:lnSpc>
                <a:spcPct val="115000"/>
              </a:lnSpc>
              <a:spcBef>
                <a:spcPts val="0"/>
              </a:spcBef>
              <a:spcAft>
                <a:spcPts val="0"/>
              </a:spcAft>
              <a:buSzPts val="2000"/>
              <a:buChar char="▪"/>
            </a:pPr>
            <a:r>
              <a:rPr lang="en-GB" sz="2000"/>
              <a:t>Sentinel-5 and MicroCarb also invited</a:t>
            </a:r>
            <a:endParaRPr/>
          </a:p>
          <a:p>
            <a:pPr indent="-368300" lvl="0" marL="457200" rtl="0" algn="l">
              <a:lnSpc>
                <a:spcPct val="115000"/>
              </a:lnSpc>
              <a:spcBef>
                <a:spcPts val="1000"/>
              </a:spcBef>
              <a:spcAft>
                <a:spcPts val="0"/>
              </a:spcAft>
              <a:buSzPts val="2200"/>
              <a:buChar char="❖"/>
            </a:pPr>
            <a:r>
              <a:rPr b="1" lang="en-GB" sz="2200"/>
              <a:t>CMA</a:t>
            </a:r>
            <a:r>
              <a:rPr lang="en-GB" sz="2200"/>
              <a:t> is also performing regular campaigns in Gobi Desert</a:t>
            </a:r>
            <a:endParaRPr/>
          </a:p>
          <a:p>
            <a:pPr indent="-228600" lvl="0" marL="457200" rtl="0" algn="l">
              <a:lnSpc>
                <a:spcPct val="115000"/>
              </a:lnSpc>
              <a:spcBef>
                <a:spcPts val="1000"/>
              </a:spcBef>
              <a:spcAft>
                <a:spcPts val="0"/>
              </a:spcAft>
              <a:buSzPts val="2200"/>
              <a:buNone/>
            </a:pPr>
            <a:r>
              <a:t/>
            </a:r>
            <a:endParaRPr sz="2200"/>
          </a:p>
          <a:p>
            <a:pPr indent="-368300" lvl="0" marL="457200" rtl="0" algn="l">
              <a:lnSpc>
                <a:spcPct val="115000"/>
              </a:lnSpc>
              <a:spcBef>
                <a:spcPts val="1000"/>
              </a:spcBef>
              <a:spcAft>
                <a:spcPts val="0"/>
              </a:spcAft>
              <a:buSzPts val="2200"/>
              <a:buChar char="❖"/>
            </a:pPr>
            <a:r>
              <a:rPr b="1" lang="en-GB" sz="2200"/>
              <a:t>Vicarious calibration portal </a:t>
            </a:r>
            <a:r>
              <a:rPr lang="en-GB" sz="2200"/>
              <a:t>has been updated</a:t>
            </a:r>
            <a:endParaRPr/>
          </a:p>
          <a:p>
            <a:pPr indent="0" lvl="0" marL="88900" rtl="0" algn="l">
              <a:lnSpc>
                <a:spcPct val="115000"/>
              </a:lnSpc>
              <a:spcBef>
                <a:spcPts val="1000"/>
              </a:spcBef>
              <a:spcAft>
                <a:spcPts val="0"/>
              </a:spcAft>
              <a:buSzPts val="2200"/>
              <a:buNone/>
            </a:pPr>
            <a:r>
              <a:t/>
            </a:r>
            <a:endParaRPr sz="2200"/>
          </a:p>
          <a:p>
            <a:pPr indent="-228600" lvl="1" marL="809999" rtl="0" algn="l">
              <a:lnSpc>
                <a:spcPct val="115000"/>
              </a:lnSpc>
              <a:spcBef>
                <a:spcPts val="0"/>
              </a:spcBef>
              <a:spcAft>
                <a:spcPts val="0"/>
              </a:spcAft>
              <a:buSzPts val="2000"/>
              <a:buNone/>
            </a:pPr>
            <a:r>
              <a:t/>
            </a:r>
            <a:endParaRPr sz="2000"/>
          </a:p>
        </p:txBody>
      </p:sp>
      <p:sp>
        <p:nvSpPr>
          <p:cNvPr id="93" name="Google Shape;93;p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Calibration and Level 1 Products</a:t>
            </a:r>
            <a:endParaRPr sz="4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8"/>
          <p:cNvSpPr txBox="1"/>
          <p:nvPr/>
        </p:nvSpPr>
        <p:spPr>
          <a:xfrm rot="-1036356">
            <a:off x="2961672" y="4220131"/>
            <a:ext cx="3198859" cy="1142392"/>
          </a:xfrm>
          <a:prstGeom prst="rect">
            <a:avLst/>
          </a:prstGeom>
          <a:noFill/>
          <a:ln>
            <a:noFill/>
          </a:ln>
        </p:spPr>
        <p:txBody>
          <a:bodyPr anchorCtr="0" anchor="t" bIns="111225" lIns="111225" spcFirstLastPara="1" rIns="111225" wrap="square" tIns="111225">
            <a:spAutoFit/>
          </a:bodyPr>
          <a:lstStyle/>
          <a:p>
            <a:pPr indent="0" lvl="0" marL="0" marR="0" rtl="0" algn="l">
              <a:lnSpc>
                <a:spcPct val="100000"/>
              </a:lnSpc>
              <a:spcBef>
                <a:spcPts val="0"/>
              </a:spcBef>
              <a:spcAft>
                <a:spcPts val="0"/>
              </a:spcAft>
              <a:buClr>
                <a:srgbClr val="000000"/>
              </a:buClr>
              <a:buSzPts val="5961"/>
              <a:buFont typeface="Arial"/>
              <a:buNone/>
            </a:pPr>
            <a:r>
              <a:rPr b="1" i="0" lang="en-GB" sz="5961" u="none" cap="none" strike="noStrike">
                <a:solidFill>
                  <a:schemeClr val="dk1"/>
                </a:solidFill>
                <a:latin typeface="Arial"/>
                <a:ea typeface="Arial"/>
                <a:cs typeface="Arial"/>
                <a:sym typeface="Arial"/>
              </a:rPr>
              <a:t>DRAFT</a:t>
            </a:r>
            <a:endParaRPr b="1" i="0" sz="5961" u="none" cap="none" strike="noStrike">
              <a:solidFill>
                <a:schemeClr val="dk1"/>
              </a:solidFill>
              <a:latin typeface="Arial"/>
              <a:ea typeface="Arial"/>
              <a:cs typeface="Arial"/>
              <a:sym typeface="Arial"/>
            </a:endParaRPr>
          </a:p>
        </p:txBody>
      </p:sp>
      <p:sp>
        <p:nvSpPr>
          <p:cNvPr id="99" name="Google Shape;99;p8"/>
          <p:cNvSpPr txBox="1"/>
          <p:nvPr>
            <p:ph idx="1" type="body"/>
          </p:nvPr>
        </p:nvSpPr>
        <p:spPr>
          <a:xfrm>
            <a:off x="176048" y="1046336"/>
            <a:ext cx="11495400" cy="3446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sz="2300"/>
              <a:t>Leads</a:t>
            </a:r>
            <a:r>
              <a:rPr lang="en-GB" sz="2300"/>
              <a:t>: Ruediger Lang (EUMETSAT), Dave Crisp</a:t>
            </a:r>
            <a:endParaRPr sz="2300"/>
          </a:p>
          <a:p>
            <a:pPr indent="-374650" lvl="0" marL="457200" rtl="0" algn="l">
              <a:lnSpc>
                <a:spcPct val="115000"/>
              </a:lnSpc>
              <a:spcBef>
                <a:spcPts val="1000"/>
              </a:spcBef>
              <a:spcAft>
                <a:spcPts val="0"/>
              </a:spcAft>
              <a:buSzPts val="2300"/>
              <a:buChar char="❖"/>
            </a:pPr>
            <a:r>
              <a:rPr lang="en-GB" sz="2300"/>
              <a:t>Algorithms for </a:t>
            </a:r>
            <a:r>
              <a:rPr b="1" lang="en-GB" sz="2300"/>
              <a:t>Intercomparison</a:t>
            </a:r>
            <a:r>
              <a:rPr lang="en-GB" sz="2300"/>
              <a:t>: Aerosol scattering</a:t>
            </a:r>
            <a:endParaRPr sz="2300"/>
          </a:p>
          <a:p>
            <a:pPr indent="-374650" lvl="0" marL="457200" rtl="0" algn="l">
              <a:lnSpc>
                <a:spcPct val="115000"/>
              </a:lnSpc>
              <a:spcBef>
                <a:spcPts val="1000"/>
              </a:spcBef>
              <a:spcAft>
                <a:spcPts val="0"/>
              </a:spcAft>
              <a:buSzPts val="2300"/>
              <a:buChar char="❖"/>
            </a:pPr>
            <a:r>
              <a:rPr lang="en-GB" sz="2300"/>
              <a:t>Track L2 </a:t>
            </a:r>
            <a:r>
              <a:rPr b="1" lang="en-GB" sz="2300"/>
              <a:t>Validation</a:t>
            </a:r>
            <a:r>
              <a:rPr lang="en-GB" sz="2300"/>
              <a:t> Capabilities, Evolving Needs and Gaps</a:t>
            </a:r>
            <a:endParaRPr sz="2300"/>
          </a:p>
          <a:p>
            <a:pPr indent="-374650" lvl="0" marL="457200" marR="0" rtl="0" algn="l">
              <a:lnSpc>
                <a:spcPct val="115000"/>
              </a:lnSpc>
              <a:spcBef>
                <a:spcPts val="1000"/>
              </a:spcBef>
              <a:spcAft>
                <a:spcPts val="0"/>
              </a:spcAft>
              <a:buSzPts val="2300"/>
              <a:buChar char="❖"/>
            </a:pPr>
            <a:r>
              <a:rPr lang="en-GB" sz="2300"/>
              <a:t>Discussing the L2 </a:t>
            </a:r>
            <a:r>
              <a:rPr b="1" lang="en-GB" sz="2300"/>
              <a:t>product requirements</a:t>
            </a:r>
            <a:r>
              <a:rPr lang="en-GB" sz="2300"/>
              <a:t> for a system like G3W:</a:t>
            </a:r>
            <a:endParaRPr sz="2300"/>
          </a:p>
        </p:txBody>
      </p:sp>
      <p:sp>
        <p:nvSpPr>
          <p:cNvPr id="100" name="Google Shape;100;p8"/>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4000"/>
              <a:t>Level 2 Products and Validation</a:t>
            </a:r>
            <a:endParaRPr sz="4000"/>
          </a:p>
        </p:txBody>
      </p:sp>
      <p:pic>
        <p:nvPicPr>
          <p:cNvPr id="101" name="Google Shape;101;p8"/>
          <p:cNvPicPr preferRelativeResize="0"/>
          <p:nvPr/>
        </p:nvPicPr>
        <p:blipFill rotWithShape="1">
          <a:blip r:embed="rId3">
            <a:alphaModFix amt="85000"/>
          </a:blip>
          <a:srcRect b="0" l="0" r="0" t="0"/>
          <a:stretch/>
        </p:blipFill>
        <p:spPr>
          <a:xfrm>
            <a:off x="1423944" y="3429000"/>
            <a:ext cx="6274313" cy="25398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9"/>
          <p:cNvSpPr txBox="1"/>
          <p:nvPr>
            <p:ph idx="1" type="body"/>
          </p:nvPr>
        </p:nvSpPr>
        <p:spPr>
          <a:xfrm>
            <a:off x="125550" y="1035765"/>
            <a:ext cx="11940900" cy="53427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SzPts val="2800"/>
              <a:buNone/>
            </a:pPr>
            <a:r>
              <a:rPr b="1" lang="en-GB" sz="2500"/>
              <a:t>Leads</a:t>
            </a:r>
            <a:r>
              <a:rPr lang="en-GB" sz="2500"/>
              <a:t>: Kevin Bowman (NASA/JPL), Frederic Chevallier (LSCE)</a:t>
            </a:r>
            <a:endParaRPr sz="2500"/>
          </a:p>
          <a:p>
            <a:pPr indent="-387350" lvl="0" marL="457200" rtl="0" algn="l">
              <a:lnSpc>
                <a:spcPct val="115000"/>
              </a:lnSpc>
              <a:spcBef>
                <a:spcPts val="1000"/>
              </a:spcBef>
              <a:spcAft>
                <a:spcPts val="0"/>
              </a:spcAft>
              <a:buSzPts val="2500"/>
              <a:buChar char="❖"/>
            </a:pPr>
            <a:r>
              <a:rPr lang="en-GB" sz="2500"/>
              <a:t>G3W Applications:</a:t>
            </a:r>
            <a:endParaRPr sz="2500"/>
          </a:p>
          <a:p>
            <a:pPr indent="-361950" lvl="1" marL="914400" rtl="0" algn="l">
              <a:lnSpc>
                <a:spcPct val="115000"/>
              </a:lnSpc>
              <a:spcBef>
                <a:spcPts val="0"/>
              </a:spcBef>
              <a:spcAft>
                <a:spcPts val="0"/>
              </a:spcAft>
              <a:buSzPts val="2100"/>
              <a:buChar char="▪"/>
            </a:pPr>
            <a:r>
              <a:rPr lang="en-GB" sz="2100"/>
              <a:t>Capabilities currently do not meet stringent latency requirements of G3W </a:t>
            </a:r>
            <a:endParaRPr sz="2100"/>
          </a:p>
          <a:p>
            <a:pPr indent="0" lvl="0" marL="0" rtl="0" algn="l">
              <a:lnSpc>
                <a:spcPct val="115000"/>
              </a:lnSpc>
              <a:spcBef>
                <a:spcPts val="1000"/>
              </a:spcBef>
              <a:spcAft>
                <a:spcPts val="0"/>
              </a:spcAft>
              <a:buSzPts val="2800"/>
              <a:buNone/>
            </a:pPr>
            <a:r>
              <a:t/>
            </a:r>
            <a:endParaRPr sz="1000"/>
          </a:p>
          <a:p>
            <a:pPr indent="-387350" lvl="0" marL="457200" rtl="0" algn="l">
              <a:lnSpc>
                <a:spcPct val="115000"/>
              </a:lnSpc>
              <a:spcBef>
                <a:spcPts val="1000"/>
              </a:spcBef>
              <a:spcAft>
                <a:spcPts val="0"/>
              </a:spcAft>
              <a:buSzPts val="2500"/>
              <a:buChar char="❖"/>
            </a:pPr>
            <a:r>
              <a:rPr lang="en-GB" sz="2500"/>
              <a:t>UNFCCC National Reporting</a:t>
            </a:r>
            <a:endParaRPr/>
          </a:p>
          <a:p>
            <a:pPr indent="0" lvl="0" marL="69850" rtl="0" algn="l">
              <a:lnSpc>
                <a:spcPct val="115000"/>
              </a:lnSpc>
              <a:spcBef>
                <a:spcPts val="1000"/>
              </a:spcBef>
              <a:spcAft>
                <a:spcPts val="0"/>
              </a:spcAft>
              <a:buSzPts val="2500"/>
              <a:buNone/>
            </a:pPr>
            <a:r>
              <a:t/>
            </a:r>
            <a:endParaRPr sz="1000"/>
          </a:p>
          <a:p>
            <a:pPr indent="-387350" lvl="0" marL="457200" rtl="0" algn="l">
              <a:lnSpc>
                <a:spcPct val="115000"/>
              </a:lnSpc>
              <a:spcBef>
                <a:spcPts val="1000"/>
              </a:spcBef>
              <a:spcAft>
                <a:spcPts val="0"/>
              </a:spcAft>
              <a:buSzPts val="2500"/>
              <a:buChar char="❖"/>
            </a:pPr>
            <a:r>
              <a:rPr lang="en-GB" sz="2500"/>
              <a:t>Coordinating with AFOLU &amp; Aquatic Carbon Teams on this topic</a:t>
            </a:r>
            <a:endParaRPr sz="2500"/>
          </a:p>
        </p:txBody>
      </p:sp>
      <p:sp>
        <p:nvSpPr>
          <p:cNvPr id="107" name="Google Shape;107;p9"/>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GB" sz="3600"/>
              <a:t>Flux Inversion Modelling and Validation</a:t>
            </a:r>
            <a:endParaRPr sz="3600"/>
          </a:p>
        </p:txBody>
      </p:sp>
    </p:spTree>
  </p:cSld>
  <p:clrMapOvr>
    <a:masterClrMapping/>
  </p:clrMapOvr>
</p:sld>
</file>

<file path=ppt/theme/theme1.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