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14"/>
  </p:notesMasterIdLst>
  <p:sldIdLst>
    <p:sldId id="256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0" r:id="rId12"/>
    <p:sldId id="266" r:id="rId13"/>
  </p:sldIdLst>
  <p:sldSz cx="12192000" cy="6858000"/>
  <p:notesSz cx="6858000" cy="9144000"/>
  <p:embeddedFontLst>
    <p:embeddedFont>
      <p:font typeface="Average" panose="020B0604020202020204" charset="0"/>
      <p:regular r:id="rId15"/>
    </p:embeddedFon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Medium" panose="00000600000000000000" pitchFamily="2" charset="0"/>
      <p:regular r:id="rId20"/>
      <p:bold r:id="rId21"/>
      <p:italic r:id="rId22"/>
      <p:boldItalic r:id="rId23"/>
    </p:embeddedFont>
    <p:embeddedFont>
      <p:font typeface="Barlow SemiBold" panose="00000700000000000000" pitchFamily="2" charset="0"/>
      <p:regular r:id="rId24"/>
      <p:bold r:id="rId25"/>
      <p:italic r:id="rId26"/>
      <p:boldItalic r:id="rId27"/>
    </p:embeddedFont>
    <p:embeddedFont>
      <p:font typeface="Lobster" panose="00000500000000000000" pitchFamily="2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Medium" panose="00000600000000000000" pitchFamily="2" charset="0"/>
      <p:regular r:id="rId33"/>
      <p:bold r:id="rId34"/>
      <p:italic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Wingdings 3" panose="05040102010807070707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presProps" Target="pres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C7EE3BDB-74BA-090B-8599-086D0D88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2E9605A2-8A73-DC98-1185-0E7EB8CE1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398124A4-38DE-75C1-DCB7-AA63A3845C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29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68B163D-408B-996D-2767-45E54F61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>
            <a:extLst>
              <a:ext uri="{FF2B5EF4-FFF2-40B4-BE49-F238E27FC236}">
                <a16:creationId xmlns:a16="http://schemas.microsoft.com/office/drawing/2014/main" id="{595DF316-C057-68E9-47DC-6726D981B1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>
            <a:extLst>
              <a:ext uri="{FF2B5EF4-FFF2-40B4-BE49-F238E27FC236}">
                <a16:creationId xmlns:a16="http://schemas.microsoft.com/office/drawing/2014/main" id="{6A6BBB66-D424-ED5D-26E4-EE98A4906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17F7-62E3-F36F-89B3-1CA0769E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19F7F-72F9-502D-797B-A557C1E0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7AAAB-D558-C36C-57F0-FD69F13C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F29C0-FC56-D0BA-955A-690E0E40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380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D3C1C-C318-F922-2ACA-254F4288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A3007-7AD5-CAAC-AF97-5D38E20F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9DAC-6B20-B184-9806-6EC97A90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632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BA99-E10E-AFFB-9310-060DFFDB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50C1-42F1-4C60-3C12-B7A1466A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13953-618D-F557-1A31-28421C841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F3BAF-D156-ED73-862D-BE5CD8B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46696-14E6-9CD3-06F6-AA8DC3D7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03C17-D111-6E85-B47B-C9A38229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2537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EBCE-A252-23DB-025C-CD56E2F7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AA7E8-31F4-AA09-93F1-1AA73C92F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1D29E-5A7B-BBD2-37EB-0DDF36B5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9FAC4-3912-90FE-DCBB-BBBCF714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D554B-16C2-1A06-5443-FE8DA43E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26ABF-5D53-9948-355A-9597C07E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924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6FCF-84CD-4FF0-9527-9FBF9A88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C305F-29D4-5E89-B8D5-D902E0FF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8DBB-C891-6749-1BBA-88DFC424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96F5-59B9-2460-1448-62CFB810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DC1F2-0309-F15A-50F1-3FDEE2F9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59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DF829-0017-18DE-6CC7-7C99EE1BA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558ED-84C8-6FF9-2BAA-DB16D1C6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C76E-E26A-E92C-24AB-FBCE505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A9FE-89F8-A613-B84C-E4BC8C2C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CD9B7-1AAF-0827-089B-F5553D26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808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sz="21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9 - 12 February, 2026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D62E-CC96-8CD8-95FE-8B3C9AAEE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9F3EE-BC8E-A9F7-4759-F45A82F03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B6123-77D8-893D-52A3-DDA401EE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A368-F4CA-076D-AFAC-79075FFD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5E60-C268-8904-A113-9FF4ACA6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627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1E88-1F8A-EC16-4EF1-DE79644A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F466-CF30-A393-89BB-0508B723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9100D-9B2C-13E6-57E3-39E74FF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5B14-8033-555B-FB23-AFBBC631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6B7D2-4DB7-680B-8A85-D72BBC4A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496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4A7A-D285-B188-09F6-417FDCCA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B8F5E-2BA9-C109-6F55-177A0B52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D168-0381-7998-30BA-A5261CD4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A847-CC4D-A5AC-5753-35520007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D8298-FB46-967F-409A-16E0FA30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546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1B89-4B86-47CE-275D-919BD21B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F471-FA11-A8D9-1D25-3D9FB816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AAD1C-6F3F-98F1-45BB-9048C7AFF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6D85C-F90D-AE34-AA7C-DC8A4193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A0E41-6C30-769C-1FA5-47DF4AF4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3626E-8277-33B5-ACCB-15EEF07B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220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A663-3B78-AFC5-7D8A-29EB48F9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681BB-CBE3-3FDE-E505-0F63566A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165A-D589-1D85-2F59-05AF081AB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1FBFC-D1E7-295B-69E6-16D271199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92A2-693C-59C8-5A94-2F560F154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7A206-40D0-F978-BF7F-C8EC94D7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F6E25-AF90-F1AB-E32B-20044CAB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10EF-A897-C755-073A-53FAC8A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30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9FC10-676A-C22F-7C88-42F1B26C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ECB2A-68DD-DA7F-66DF-31D2D68D0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4A71-DF35-E7EC-C575-B7C996692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C3389-C81C-47DA-BE37-B777B2DCDC8F}" type="datetimeFigureOut">
              <a:rPr lang="en-BE" smtClean="0"/>
              <a:t>09/02/2026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BFC49-8C3C-36F9-176F-552B24E36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AEAB-3DC9-3AB3-9208-019A0062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ED95-D37C-4ED1-86AB-E755EBE79F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449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eos_exec_support@evenflowconsulting.com" TargetMode="External"/><Relationship Id="rId2" Type="http://schemas.openxmlformats.org/officeDocument/2006/relationships/hyperlink" Target="mailto:lefteris@evenflow.e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 dirty="0"/>
              <a:t>WGClimate-24 &amp; GHG-TT-6</a:t>
            </a:r>
            <a:endParaRPr sz="7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000" i="1" dirty="0">
                <a:latin typeface="Montserrat"/>
                <a:ea typeface="Montserrat"/>
                <a:cs typeface="Montserrat"/>
                <a:sym typeface="Montserrat"/>
              </a:rPr>
              <a:t>CEO Report</a:t>
            </a:r>
            <a:endParaRPr sz="3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Lefteris Mamais, CEOS Exec Officer</a:t>
            </a:r>
            <a:endParaRPr sz="1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1.4</a:t>
            </a:r>
            <a:endParaRPr sz="2000" i="0" u="none" strike="noStrike" cap="none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117B818B-A3A4-749F-4262-2418BE89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>
            <a:extLst>
              <a:ext uri="{FF2B5EF4-FFF2-40B4-BE49-F238E27FC236}">
                <a16:creationId xmlns:a16="http://schemas.microsoft.com/office/drawing/2014/main" id="{26F1C406-34B2-4D6E-5344-E7D8E1405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763" y="1215107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dirty="0" err="1"/>
              <a:t>Harmonisation</a:t>
            </a:r>
            <a:endParaRPr lang="en-US" dirty="0"/>
          </a:p>
          <a:p>
            <a:pPr lvl="1" indent="-406400">
              <a:spcBef>
                <a:spcPts val="1000"/>
              </a:spcBef>
              <a:buSzPts val="2800"/>
              <a:buChar char="❖"/>
            </a:pPr>
            <a:r>
              <a:rPr lang="en-US" dirty="0"/>
              <a:t>3 in 1 – CEO can help with “connectivity” between subsections</a:t>
            </a:r>
          </a:p>
          <a:p>
            <a:pPr lvl="1" indent="-406400">
              <a:spcBef>
                <a:spcPts val="1000"/>
              </a:spcBef>
              <a:buSzPts val="2800"/>
              <a:buChar char="❖"/>
            </a:pPr>
            <a:r>
              <a:rPr lang="en-US" dirty="0"/>
              <a:t>Deliverable naming convention</a:t>
            </a:r>
          </a:p>
          <a:p>
            <a:r>
              <a:rPr lang="en-US" dirty="0"/>
              <a:t>GST recommendations incorporation – expected to be finalized after this meeting (any inputs from VCs expected?)</a:t>
            </a:r>
          </a:p>
          <a:p>
            <a:r>
              <a:rPr lang="en-US" dirty="0"/>
              <a:t>Ensuring final updates of deliverables (dates, potential new deliverables after this meeting)</a:t>
            </a:r>
            <a:endParaRPr dirty="0"/>
          </a:p>
        </p:txBody>
      </p:sp>
      <p:sp>
        <p:nvSpPr>
          <p:cNvPr id="73" name="Google Shape;73;p8">
            <a:extLst>
              <a:ext uri="{FF2B5EF4-FFF2-40B4-BE49-F238E27FC236}">
                <a16:creationId xmlns:a16="http://schemas.microsoft.com/office/drawing/2014/main" id="{4CCD9E5E-5651-18F2-3191-DF59BED29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CEOS Work Plan – open questions</a:t>
            </a:r>
            <a:endParaRPr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4D31C3-A30C-3D34-22B3-5CA0B59726DF}"/>
              </a:ext>
            </a:extLst>
          </p:cNvPr>
          <p:cNvSpPr/>
          <p:nvPr/>
        </p:nvSpPr>
        <p:spPr>
          <a:xfrm>
            <a:off x="3890513" y="5430166"/>
            <a:ext cx="4410974" cy="7079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Next important deadline: 24/02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172218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A33036-A933-0511-7605-D57C1FE8E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Feel free to reach out to:</a:t>
            </a:r>
          </a:p>
          <a:p>
            <a:pPr marL="50800" indent="0">
              <a:buNone/>
            </a:pPr>
            <a:r>
              <a:rPr lang="en-GB" dirty="0">
                <a:hlinkClick r:id="rId2"/>
              </a:rPr>
              <a:t>lefteris@evenflow.eu</a:t>
            </a:r>
            <a:r>
              <a:rPr lang="en-GB" dirty="0"/>
              <a:t> and </a:t>
            </a:r>
            <a:r>
              <a:rPr lang="en-GB" dirty="0">
                <a:hlinkClick r:id="rId3"/>
              </a:rPr>
              <a:t>ceos_exec_support@evenflowconsulting.com</a:t>
            </a:r>
            <a:r>
              <a:rPr lang="en-GB" dirty="0"/>
              <a:t> 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DF310-DBF0-4B1E-693E-7B04FF7D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820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 Team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250FC6A-CEAB-C6C3-F1F1-F1680D236071}"/>
              </a:ext>
            </a:extLst>
          </p:cNvPr>
          <p:cNvSpPr txBox="1">
            <a:spLocks/>
          </p:cNvSpPr>
          <p:nvPr/>
        </p:nvSpPr>
        <p:spPr>
          <a:xfrm>
            <a:off x="1941286" y="3500356"/>
            <a:ext cx="3158908" cy="957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2400" b="1" kern="1200">
                <a:solidFill>
                  <a:srgbClr val="2D73A3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Senior Consultant at Evenflow + 20 years in the 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“Deputy”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Support with VCs and WGs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73A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7" name="image22.jpg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705BFAE0-04BB-2572-2F25-C97523EE9D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4402" y="3500355"/>
            <a:ext cx="1018998" cy="1356361"/>
          </a:xfrm>
          <a:prstGeom prst="rect">
            <a:avLst/>
          </a:prstGeom>
          <a:ln/>
        </p:spPr>
      </p:pic>
      <p:pic>
        <p:nvPicPr>
          <p:cNvPr id="18" name="Picture 17" descr="A person with long brown hair&#10;&#10;AI-generated content may be incorrect.">
            <a:extLst>
              <a:ext uri="{FF2B5EF4-FFF2-40B4-BE49-F238E27FC236}">
                <a16:creationId xmlns:a16="http://schemas.microsoft.com/office/drawing/2014/main" id="{189176AA-C184-51DD-E6FD-529D45F444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14766"/>
          <a:stretch/>
        </p:blipFill>
        <p:spPr bwMode="auto">
          <a:xfrm>
            <a:off x="6493249" y="1552963"/>
            <a:ext cx="965200" cy="135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70B87F1-CBCE-3ACD-2811-349B593F0F1D}"/>
              </a:ext>
            </a:extLst>
          </p:cNvPr>
          <p:cNvSpPr txBox="1">
            <a:spLocks/>
          </p:cNvSpPr>
          <p:nvPr/>
        </p:nvSpPr>
        <p:spPr>
          <a:xfrm>
            <a:off x="7674744" y="1552963"/>
            <a:ext cx="3337813" cy="1080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2400" b="1" kern="1200">
                <a:solidFill>
                  <a:srgbClr val="2D73A3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Analyst at Evenflow – heavily involved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EuroGEO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Exec Office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Work plan and deliverables monitoring</a:t>
            </a:r>
          </a:p>
        </p:txBody>
      </p:sp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9367669-3468-F387-2850-2B8AA761F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r="22499"/>
          <a:stretch/>
        </p:blipFill>
        <p:spPr>
          <a:xfrm>
            <a:off x="784402" y="1552963"/>
            <a:ext cx="965200" cy="13563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BA47A98C-122D-BEA0-58C0-8DD2766B04DE}"/>
              </a:ext>
            </a:extLst>
          </p:cNvPr>
          <p:cNvSpPr txBox="1">
            <a:spLocks/>
          </p:cNvSpPr>
          <p:nvPr/>
        </p:nvSpPr>
        <p:spPr>
          <a:xfrm>
            <a:off x="1941285" y="1552963"/>
            <a:ext cx="3800693" cy="1356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2400" b="1" kern="1200">
                <a:solidFill>
                  <a:srgbClr val="2D73A3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CEO at Evenflow, 15+ years in the 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Overall leadership of executive office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Liaison with CEOS Chair, CEOS SIT Chair, GEO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 years as Deputy CEOS Executive Officer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59C8A7D-5B75-1F3D-3C83-1B86213CD43C}"/>
              </a:ext>
            </a:extLst>
          </p:cNvPr>
          <p:cNvSpPr txBox="1">
            <a:spLocks/>
          </p:cNvSpPr>
          <p:nvPr/>
        </p:nvSpPr>
        <p:spPr>
          <a:xfrm>
            <a:off x="7674744" y="3500356"/>
            <a:ext cx="3158908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2400" b="1" kern="1200">
                <a:solidFill>
                  <a:srgbClr val="2D73A3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Senior Consultant at Evenflow + 10 years in the 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Support with VCs and WGs</a:t>
            </a:r>
          </a:p>
        </p:txBody>
      </p:sp>
      <p:pic>
        <p:nvPicPr>
          <p:cNvPr id="23" name="Picture 2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F2FA3B3B-D7B2-FA7B-785F-481BBC329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93249" y="3500355"/>
            <a:ext cx="1018998" cy="13550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B0440D-0662-6FB3-D6C8-240327F3889F}"/>
              </a:ext>
            </a:extLst>
          </p:cNvPr>
          <p:cNvSpPr/>
          <p:nvPr/>
        </p:nvSpPr>
        <p:spPr>
          <a:xfrm>
            <a:off x="784402" y="5188584"/>
            <a:ext cx="8842356" cy="11662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members are part of the Strategy Consulting Practice of Evenflow led by Lef 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have been working together on complex projects and prominent clients for several years now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73A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If needed, Evenflow can tap further inside its team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73A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(20+ FTEs) to bring in additional support or skills (e.g. around communications)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2D73A3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01C9-5A46-EBFA-EBBF-7B70D38A7943}"/>
              </a:ext>
            </a:extLst>
          </p:cNvPr>
          <p:cNvSpPr txBox="1"/>
          <p:nvPr/>
        </p:nvSpPr>
        <p:spPr>
          <a:xfrm>
            <a:off x="784401" y="1152297"/>
            <a:ext cx="373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Lef Mamais – CEOS Exec Officer</a:t>
            </a:r>
            <a:endParaRPr lang="en-BE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62AC09-1FB1-A3C5-3D27-F70EBF2B080F}"/>
              </a:ext>
            </a:extLst>
          </p:cNvPr>
          <p:cNvSpPr txBox="1"/>
          <p:nvPr/>
        </p:nvSpPr>
        <p:spPr>
          <a:xfrm>
            <a:off x="784401" y="3131023"/>
            <a:ext cx="356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Phil Harwood – Deputy</a:t>
            </a:r>
            <a:endParaRPr lang="en-BE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A7AE8-6470-7D48-A77B-87ADFC2E51F3}"/>
              </a:ext>
            </a:extLst>
          </p:cNvPr>
          <p:cNvSpPr txBox="1"/>
          <p:nvPr/>
        </p:nvSpPr>
        <p:spPr>
          <a:xfrm>
            <a:off x="6493249" y="3131023"/>
            <a:ext cx="169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Branimir Radun</a:t>
            </a:r>
            <a:endParaRPr lang="en-BE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D88630-145F-62EF-01A1-37711D0A2A80}"/>
              </a:ext>
            </a:extLst>
          </p:cNvPr>
          <p:cNvSpPr txBox="1"/>
          <p:nvPr/>
        </p:nvSpPr>
        <p:spPr>
          <a:xfrm>
            <a:off x="6493249" y="1147278"/>
            <a:ext cx="169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Julia Caufape</a:t>
            </a:r>
            <a:endParaRPr lang="en-BE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8D3997D1-3785-D179-5D99-B158FD0FB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>
            <a:extLst>
              <a:ext uri="{FF2B5EF4-FFF2-40B4-BE49-F238E27FC236}">
                <a16:creationId xmlns:a16="http://schemas.microsoft.com/office/drawing/2014/main" id="{56F2EB50-5F99-7684-DD74-3272137F15D6}"/>
              </a:ext>
            </a:extLst>
          </p:cNvPr>
          <p:cNvSpPr txBox="1"/>
          <p:nvPr/>
        </p:nvSpPr>
        <p:spPr>
          <a:xfrm>
            <a:off x="357105" y="996293"/>
            <a:ext cx="11112000" cy="57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7FB2"/>
              </a:buClr>
              <a:buSzPct val="72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72A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Work Plan Coordination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Continuous engagement with CEOS community to get inputs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Development of the Work Plan document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Maintenance of Deliverable Tracker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/>
              <a:ea typeface="+mn-ea"/>
              <a:cs typeface="Poppins" pitchFamily="2" charset="77"/>
              <a:sym typeface="Montserrat"/>
            </a:endParaRPr>
          </a:p>
          <a:p>
            <a:pPr marL="621792" indent="-228600" algn="just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dk1"/>
              </a:solidFill>
              <a:latin typeface="Montserrat"/>
              <a:ea typeface="+mn-ea"/>
              <a:cs typeface="Poppins" pitchFamily="2" charset="77"/>
              <a:sym typeface="Montserrat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7FB2"/>
              </a:buClr>
              <a:buSzPct val="72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72A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Liaison with CEOS WGs, VCs, task teams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Routine interactions with all parts of CEOS to identify areas with cross-fertilisation or synergy potential</a:t>
            </a:r>
          </a:p>
          <a:p>
            <a:pPr marL="393192" algn="just">
              <a:lnSpc>
                <a:spcPct val="90000"/>
              </a:lnSpc>
              <a:spcBef>
                <a:spcPts val="500"/>
              </a:spcBef>
              <a:buClrTx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F558D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7FB2"/>
              </a:buClr>
              <a:buSzPct val="72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72A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Representation and external liaison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GEO: PB (principal) and ExCom (alternate) representation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Provide guidance to external stakeholders and help them prepare their application to CEOS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Coordinate response to external requests (e.g. from UN bodies)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558D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7FB2"/>
              </a:buClr>
              <a:buSzPct val="72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72A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Maintenance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Event tracker, mailing lists, CEOS contacts, CEOS governance documents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558D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7FB2"/>
              </a:buClr>
              <a:buSzPct val="72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72A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Ad hoc requests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8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Specific actions agreed at SEC or during key events | SDG Coordination Group facilitation</a:t>
            </a:r>
          </a:p>
          <a:p>
            <a:pPr marL="621792" indent="-228600" algn="just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F558D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67" name="Google Shape;67;p7">
            <a:extLst>
              <a:ext uri="{FF2B5EF4-FFF2-40B4-BE49-F238E27FC236}">
                <a16:creationId xmlns:a16="http://schemas.microsoft.com/office/drawing/2014/main" id="{6BBA171E-2D6E-2579-52FB-F72425B95619}"/>
              </a:ext>
            </a:extLst>
          </p:cNvPr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 Role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123B3-CCCC-0762-26E6-274D1FA5E810}"/>
              </a:ext>
            </a:extLst>
          </p:cNvPr>
          <p:cNvSpPr/>
          <p:nvPr/>
        </p:nvSpPr>
        <p:spPr>
          <a:xfrm>
            <a:off x="270294" y="1081177"/>
            <a:ext cx="10489721" cy="131121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15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95591-320A-A827-C447-D18D58308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8AB22E-D8B0-B6B3-B89D-FC2047C5F93F}"/>
              </a:ext>
            </a:extLst>
          </p:cNvPr>
          <p:cNvCxnSpPr>
            <a:cxnSpLocks/>
          </p:cNvCxnSpPr>
          <p:nvPr/>
        </p:nvCxnSpPr>
        <p:spPr>
          <a:xfrm>
            <a:off x="257397" y="554182"/>
            <a:ext cx="11631584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E306CE-01B6-D0CE-5F5E-1DBF717E5CA7}"/>
              </a:ext>
            </a:extLst>
          </p:cNvPr>
          <p:cNvSpPr/>
          <p:nvPr/>
        </p:nvSpPr>
        <p:spPr>
          <a:xfrm>
            <a:off x="260815" y="699688"/>
            <a:ext cx="1629083" cy="6612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Clean-up &amp; preparation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78274-7B48-E724-3EC4-5AEB04F94B33}"/>
              </a:ext>
            </a:extLst>
          </p:cNvPr>
          <p:cNvSpPr txBox="1"/>
          <p:nvPr/>
        </p:nvSpPr>
        <p:spPr>
          <a:xfrm>
            <a:off x="261837" y="1669983"/>
            <a:ext cx="1636122" cy="9387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Review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deliverable tracker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vs last work plan (content, contacts, missing items)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F3254-4A25-90EF-9145-19F9E758A2A0}"/>
              </a:ext>
            </a:extLst>
          </p:cNvPr>
          <p:cNvCxnSpPr/>
          <p:nvPr/>
        </p:nvCxnSpPr>
        <p:spPr>
          <a:xfrm>
            <a:off x="1982206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756E9-D829-012B-377C-44142EB65A2C}"/>
              </a:ext>
            </a:extLst>
          </p:cNvPr>
          <p:cNvSpPr/>
          <p:nvPr/>
        </p:nvSpPr>
        <p:spPr>
          <a:xfrm>
            <a:off x="2127434" y="699690"/>
            <a:ext cx="1622187" cy="661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Timeline presentation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263F0-F1F5-6704-B1E0-846A694AA44B}"/>
              </a:ext>
            </a:extLst>
          </p:cNvPr>
          <p:cNvSpPr txBox="1"/>
          <p:nvPr/>
        </p:nvSpPr>
        <p:spPr>
          <a:xfrm>
            <a:off x="2129993" y="1669983"/>
            <a:ext cx="1639175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Assess gaps, issues, and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238E7B-8F6B-B32A-EA96-23CD636ECD19}"/>
              </a:ext>
            </a:extLst>
          </p:cNvPr>
          <p:cNvCxnSpPr/>
          <p:nvPr/>
        </p:nvCxnSpPr>
        <p:spPr>
          <a:xfrm>
            <a:off x="3902303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D02383E-00BC-BEDC-9DF3-697CCCEF178D}"/>
              </a:ext>
            </a:extLst>
          </p:cNvPr>
          <p:cNvSpPr/>
          <p:nvPr/>
        </p:nvSpPr>
        <p:spPr>
          <a:xfrm>
            <a:off x="4045207" y="708727"/>
            <a:ext cx="1624510" cy="6570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Input collection &amp; iteration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6ED65B-977C-62B3-E61C-2E65DFD585C2}"/>
              </a:ext>
            </a:extLst>
          </p:cNvPr>
          <p:cNvCxnSpPr/>
          <p:nvPr/>
        </p:nvCxnSpPr>
        <p:spPr>
          <a:xfrm>
            <a:off x="5847702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CD49CB3-E85D-8FBA-4306-1903B4450D2D}"/>
              </a:ext>
            </a:extLst>
          </p:cNvPr>
          <p:cNvSpPr/>
          <p:nvPr/>
        </p:nvSpPr>
        <p:spPr>
          <a:xfrm>
            <a:off x="7997602" y="699136"/>
            <a:ext cx="1634725" cy="661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Finalisation &amp; review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A5044B-BCBC-925A-CCD4-B443A3BF8582}"/>
              </a:ext>
            </a:extLst>
          </p:cNvPr>
          <p:cNvCxnSpPr/>
          <p:nvPr/>
        </p:nvCxnSpPr>
        <p:spPr>
          <a:xfrm>
            <a:off x="9744826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A2F621-545F-991C-1465-36C8EF889409}"/>
              </a:ext>
            </a:extLst>
          </p:cNvPr>
          <p:cNvSpPr/>
          <p:nvPr/>
        </p:nvSpPr>
        <p:spPr>
          <a:xfrm>
            <a:off x="9932899" y="704561"/>
            <a:ext cx="1654550" cy="661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Endorsement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6DD364-A4AD-6A50-FB58-B0446D3D4293}"/>
              </a:ext>
            </a:extLst>
          </p:cNvPr>
          <p:cNvCxnSpPr/>
          <p:nvPr/>
        </p:nvCxnSpPr>
        <p:spPr>
          <a:xfrm>
            <a:off x="11749171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1C1CE-A061-748D-D0A9-2A5F44B60A36}"/>
              </a:ext>
            </a:extLst>
          </p:cNvPr>
          <p:cNvSpPr/>
          <p:nvPr/>
        </p:nvSpPr>
        <p:spPr>
          <a:xfrm>
            <a:off x="6032293" y="694242"/>
            <a:ext cx="1624510" cy="661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Drafting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5DFD86-80A2-51B2-27A0-BCDD9445EDA6}"/>
              </a:ext>
            </a:extLst>
          </p:cNvPr>
          <p:cNvCxnSpPr/>
          <p:nvPr/>
        </p:nvCxnSpPr>
        <p:spPr>
          <a:xfrm>
            <a:off x="7816966" y="554182"/>
            <a:ext cx="0" cy="58811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F38EC22-F57E-DDCA-2BEA-C4C775CA315F}"/>
              </a:ext>
            </a:extLst>
          </p:cNvPr>
          <p:cNvSpPr txBox="1"/>
          <p:nvPr/>
        </p:nvSpPr>
        <p:spPr>
          <a:xfrm>
            <a:off x="260814" y="2782799"/>
            <a:ext cx="159874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Liaise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with WG/VC/group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chairs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to validate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DDDA2-D2B9-2DAF-100D-A6BFAD0AA214}"/>
              </a:ext>
            </a:extLst>
          </p:cNvPr>
          <p:cNvSpPr txBox="1"/>
          <p:nvPr/>
        </p:nvSpPr>
        <p:spPr>
          <a:xfrm>
            <a:off x="264826" y="3730517"/>
            <a:ext cx="1594730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Cross-check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minutes or meeting outputs where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EDFFC-3D0E-C325-6671-1178D7444B71}"/>
              </a:ext>
            </a:extLst>
          </p:cNvPr>
          <p:cNvSpPr txBox="1"/>
          <p:nvPr/>
        </p:nvSpPr>
        <p:spPr>
          <a:xfrm>
            <a:off x="2129993" y="2229261"/>
            <a:ext cx="1639175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Confirm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contact points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for input collection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8874E-1BBA-FF06-5D52-9F35E8BD342A}"/>
              </a:ext>
            </a:extLst>
          </p:cNvPr>
          <p:cNvSpPr txBox="1"/>
          <p:nvPr/>
        </p:nvSpPr>
        <p:spPr>
          <a:xfrm>
            <a:off x="4088145" y="1668790"/>
            <a:ext cx="1591471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07/01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Official request sent 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updates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deadline: 06/02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33CBC-857D-B1A3-4717-D5A4E73A9D7D}"/>
              </a:ext>
            </a:extLst>
          </p:cNvPr>
          <p:cNvSpPr txBox="1"/>
          <p:nvPr/>
        </p:nvSpPr>
        <p:spPr>
          <a:xfrm>
            <a:off x="4094076" y="2566183"/>
            <a:ext cx="16029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Confirmation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receipt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to deadline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F1299-2E39-0E54-497A-8071F4481972}"/>
              </a:ext>
            </a:extLst>
          </p:cNvPr>
          <p:cNvSpPr txBox="1"/>
          <p:nvPr/>
        </p:nvSpPr>
        <p:spPr>
          <a:xfrm>
            <a:off x="4109889" y="3441768"/>
            <a:ext cx="1587135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15/01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Reminder#1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C7C180-4055-6107-AA17-0F17EB50E511}"/>
              </a:ext>
            </a:extLst>
          </p:cNvPr>
          <p:cNvSpPr txBox="1"/>
          <p:nvPr/>
        </p:nvSpPr>
        <p:spPr>
          <a:xfrm>
            <a:off x="4109889" y="4040354"/>
            <a:ext cx="1587134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21/01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Reminder#2</a:t>
            </a:r>
          </a:p>
        </p:txBody>
      </p:sp>
      <p:pic>
        <p:nvPicPr>
          <p:cNvPr id="1026" name="Picture 2" descr="Mail, Email Icon template black color editable. Mail, Email Icon symbol  Flat vector illustration for graphic and web design. 6697974 Vector Art at  Vecteezy">
            <a:extLst>
              <a:ext uri="{FF2B5EF4-FFF2-40B4-BE49-F238E27FC236}">
                <a16:creationId xmlns:a16="http://schemas.microsoft.com/office/drawing/2014/main" id="{B40E6D25-0DCD-C970-7418-D33A4C899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27512" r="19723" b="27248"/>
          <a:stretch>
            <a:fillRect/>
          </a:stretch>
        </p:blipFill>
        <p:spPr bwMode="auto">
          <a:xfrm>
            <a:off x="5149343" y="3662156"/>
            <a:ext cx="177345" cy="1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Mail, Email Icon template black color editable. Mail, Email Icon symbol  Flat vector illustration for graphic and web design. 6697974 Vector Art at  Vecteezy">
            <a:extLst>
              <a:ext uri="{FF2B5EF4-FFF2-40B4-BE49-F238E27FC236}">
                <a16:creationId xmlns:a16="http://schemas.microsoft.com/office/drawing/2014/main" id="{3D01FABA-C65B-E27A-2947-836DDCB2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27512" r="19723" b="27248"/>
          <a:stretch>
            <a:fillRect/>
          </a:stretch>
        </p:blipFill>
        <p:spPr bwMode="auto">
          <a:xfrm>
            <a:off x="5149343" y="4277453"/>
            <a:ext cx="177345" cy="1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A7B7A1-7007-2528-EBD7-F5A2C57AE6EC}"/>
              </a:ext>
            </a:extLst>
          </p:cNvPr>
          <p:cNvSpPr txBox="1"/>
          <p:nvPr/>
        </p:nvSpPr>
        <p:spPr>
          <a:xfrm>
            <a:off x="4115461" y="4621669"/>
            <a:ext cx="1564155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28/01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Reminder#3</a:t>
            </a:r>
          </a:p>
        </p:txBody>
      </p:sp>
      <p:pic>
        <p:nvPicPr>
          <p:cNvPr id="41" name="Picture 40" descr="A phone receiver on a black background&#10;&#10;AI-generated content may be incorrect.">
            <a:extLst>
              <a:ext uri="{FF2B5EF4-FFF2-40B4-BE49-F238E27FC236}">
                <a16:creationId xmlns:a16="http://schemas.microsoft.com/office/drawing/2014/main" id="{A09C2AC1-EC0A-41F0-D386-1C72B6A60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43" y="4800724"/>
            <a:ext cx="191149" cy="1911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C42F4B-2FDF-2691-3038-726E3E7BC27C}"/>
              </a:ext>
            </a:extLst>
          </p:cNvPr>
          <p:cNvSpPr txBox="1"/>
          <p:nvPr/>
        </p:nvSpPr>
        <p:spPr>
          <a:xfrm>
            <a:off x="4122866" y="5189210"/>
            <a:ext cx="1564155" cy="6001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05/02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Compile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received inputs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90DF27-2DAF-C064-D072-462229A2D77F}"/>
              </a:ext>
            </a:extLst>
          </p:cNvPr>
          <p:cNvSpPr txBox="1"/>
          <p:nvPr/>
        </p:nvSpPr>
        <p:spPr>
          <a:xfrm>
            <a:off x="6007866" y="1668790"/>
            <a:ext cx="1675023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first full draft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3CBB31-3FB6-F985-0798-803B29DD9F94}"/>
              </a:ext>
            </a:extLst>
          </p:cNvPr>
          <p:cNvSpPr txBox="1"/>
          <p:nvPr/>
        </p:nvSpPr>
        <p:spPr>
          <a:xfrm>
            <a:off x="6016190" y="2229261"/>
            <a:ext cx="1666698" cy="6001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Cross-reference,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consolidate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inputs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F53F6A-8CCF-BF07-BE38-4BCEA209DDBB}"/>
              </a:ext>
            </a:extLst>
          </p:cNvPr>
          <p:cNvSpPr txBox="1"/>
          <p:nvPr/>
        </p:nvSpPr>
        <p:spPr>
          <a:xfrm>
            <a:off x="8000411" y="1661032"/>
            <a:ext cx="1631915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02/03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Send Work Plan to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CEOS Principals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deadline: 25/03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E3DDBD-AB7B-94DD-675A-8C0D13F3965F}"/>
              </a:ext>
            </a:extLst>
          </p:cNvPr>
          <p:cNvSpPr txBox="1"/>
          <p:nvPr/>
        </p:nvSpPr>
        <p:spPr>
          <a:xfrm>
            <a:off x="8010904" y="2575620"/>
            <a:ext cx="16081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Confirmation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receipt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to deadline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CAE7CB-515E-0568-0812-F532718E7D63}"/>
              </a:ext>
            </a:extLst>
          </p:cNvPr>
          <p:cNvSpPr txBox="1"/>
          <p:nvPr/>
        </p:nvSpPr>
        <p:spPr>
          <a:xfrm>
            <a:off x="8010904" y="3441768"/>
            <a:ext cx="1608118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09/03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Reminder#1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99D2C5-D9DB-729E-8084-F9051F50DE4E}"/>
              </a:ext>
            </a:extLst>
          </p:cNvPr>
          <p:cNvSpPr txBox="1"/>
          <p:nvPr/>
        </p:nvSpPr>
        <p:spPr>
          <a:xfrm>
            <a:off x="8020333" y="4020796"/>
            <a:ext cx="1598688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16/03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Reminder#2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302212-7B69-A322-E232-279268387C88}"/>
              </a:ext>
            </a:extLst>
          </p:cNvPr>
          <p:cNvSpPr txBox="1"/>
          <p:nvPr/>
        </p:nvSpPr>
        <p:spPr>
          <a:xfrm>
            <a:off x="8020332" y="4607400"/>
            <a:ext cx="1598685" cy="9387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30/03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Incorporate feedback, make final edits, prepare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final version</a:t>
            </a:r>
          </a:p>
        </p:txBody>
      </p:sp>
      <p:pic>
        <p:nvPicPr>
          <p:cNvPr id="51" name="Picture 2" descr="Mail, Email Icon template black color editable. Mail, Email Icon symbol  Flat vector illustration for graphic and web design. 6697974 Vector Art at  Vecteezy">
            <a:extLst>
              <a:ext uri="{FF2B5EF4-FFF2-40B4-BE49-F238E27FC236}">
                <a16:creationId xmlns:a16="http://schemas.microsoft.com/office/drawing/2014/main" id="{C9BFBAE3-A4DA-FF88-CDE8-F812A3821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27512" r="19723" b="27248"/>
          <a:stretch>
            <a:fillRect/>
          </a:stretch>
        </p:blipFill>
        <p:spPr bwMode="auto">
          <a:xfrm>
            <a:off x="9035839" y="3668632"/>
            <a:ext cx="177345" cy="1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Mail, Email Icon template black color editable. Mail, Email Icon symbol  Flat vector illustration for graphic and web design. 6697974 Vector Art at  Vecteezy">
            <a:extLst>
              <a:ext uri="{FF2B5EF4-FFF2-40B4-BE49-F238E27FC236}">
                <a16:creationId xmlns:a16="http://schemas.microsoft.com/office/drawing/2014/main" id="{2F9ED00B-5408-F485-4120-C2AC9CBE5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27512" r="19723" b="27248"/>
          <a:stretch>
            <a:fillRect/>
          </a:stretch>
        </p:blipFill>
        <p:spPr bwMode="auto">
          <a:xfrm>
            <a:off x="9035839" y="4236239"/>
            <a:ext cx="177345" cy="1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3AFF305-8E13-ADD3-84A0-8D6EC0AD1495}"/>
              </a:ext>
            </a:extLst>
          </p:cNvPr>
          <p:cNvSpPr txBox="1"/>
          <p:nvPr/>
        </p:nvSpPr>
        <p:spPr>
          <a:xfrm>
            <a:off x="167307" y="172345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Oct </a:t>
            </a:r>
            <a:r>
              <a:rPr kumimoji="0" lang="de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Nov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461E29-636D-8902-316B-B493736CC93D}"/>
              </a:ext>
            </a:extLst>
          </p:cNvPr>
          <p:cNvSpPr txBox="1"/>
          <p:nvPr/>
        </p:nvSpPr>
        <p:spPr>
          <a:xfrm>
            <a:off x="3942433" y="169462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Nov </a:t>
            </a:r>
            <a:r>
              <a:rPr kumimoji="0" lang="de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Jan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0DF40D-27F5-3431-61CF-9A2B4A28227C}"/>
              </a:ext>
            </a:extLst>
          </p:cNvPr>
          <p:cNvSpPr txBox="1"/>
          <p:nvPr/>
        </p:nvSpPr>
        <p:spPr>
          <a:xfrm>
            <a:off x="9932899" y="2396528"/>
            <a:ext cx="1654548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endorsement at SIT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C6DD30-A3AA-54E6-B888-2FF3C1A36BC1}"/>
              </a:ext>
            </a:extLst>
          </p:cNvPr>
          <p:cNvSpPr txBox="1"/>
          <p:nvPr/>
        </p:nvSpPr>
        <p:spPr>
          <a:xfrm>
            <a:off x="9932899" y="2962748"/>
            <a:ext cx="1654548" cy="3477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Going forward…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Maintain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continuous interaction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with groups to keep the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deliverables tracker up to date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LID4096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ABF58B-D6EA-B3DC-BA0F-9011D6D93F3F}"/>
              </a:ext>
            </a:extLst>
          </p:cNvPr>
          <p:cNvSpPr txBox="1"/>
          <p:nvPr/>
        </p:nvSpPr>
        <p:spPr>
          <a:xfrm>
            <a:off x="2017733" y="172345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Plenary 2025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BB1FC3-E247-CB8E-E971-05AC69C8DC2A}"/>
              </a:ext>
            </a:extLst>
          </p:cNvPr>
          <p:cNvSpPr txBox="1"/>
          <p:nvPr/>
        </p:nvSpPr>
        <p:spPr>
          <a:xfrm>
            <a:off x="5924047" y="169766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Feb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532170D-CD9E-6172-8F5B-6F249D6442AB}"/>
              </a:ext>
            </a:extLst>
          </p:cNvPr>
          <p:cNvSpPr txBox="1"/>
          <p:nvPr/>
        </p:nvSpPr>
        <p:spPr>
          <a:xfrm>
            <a:off x="7863393" y="170947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Mar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217F11F-50DA-91F0-AEF8-BBC11E02D6D2}"/>
              </a:ext>
            </a:extLst>
          </p:cNvPr>
          <p:cNvSpPr txBox="1"/>
          <p:nvPr/>
        </p:nvSpPr>
        <p:spPr>
          <a:xfrm>
            <a:off x="9830361" y="169462"/>
            <a:ext cx="184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 2026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256E6-84E1-4385-7542-62CD0193A8E4}"/>
              </a:ext>
            </a:extLst>
          </p:cNvPr>
          <p:cNvSpPr txBox="1"/>
          <p:nvPr/>
        </p:nvSpPr>
        <p:spPr>
          <a:xfrm>
            <a:off x="6006560" y="2952075"/>
            <a:ext cx="1675023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10/02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Send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first full draft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CEOS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deadline: 24/02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0C0E3-B6B9-7D6D-D79D-65FFF2334C3B}"/>
              </a:ext>
            </a:extLst>
          </p:cNvPr>
          <p:cNvSpPr txBox="1"/>
          <p:nvPr/>
        </p:nvSpPr>
        <p:spPr>
          <a:xfrm>
            <a:off x="9934340" y="1661031"/>
            <a:ext cx="1653108" cy="60016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01/04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Send 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final version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everyone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00EFC-A1C2-6F3F-6149-417AD4E20DE8}"/>
              </a:ext>
            </a:extLst>
          </p:cNvPr>
          <p:cNvSpPr txBox="1"/>
          <p:nvPr/>
        </p:nvSpPr>
        <p:spPr>
          <a:xfrm>
            <a:off x="6014911" y="3731909"/>
            <a:ext cx="1662245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10/02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 Chair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do a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holistic overview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deadline: 24/02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2A78F-EAA9-67D4-D7EE-EE69B6F20B54}"/>
              </a:ext>
            </a:extLst>
          </p:cNvPr>
          <p:cNvSpPr/>
          <p:nvPr/>
        </p:nvSpPr>
        <p:spPr>
          <a:xfrm>
            <a:off x="5924047" y="1500996"/>
            <a:ext cx="1841001" cy="1380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120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304763" y="1215107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dirty="0" err="1"/>
              <a:t>Harmonisation</a:t>
            </a:r>
            <a:r>
              <a:rPr lang="en-US" dirty="0"/>
              <a:t> within the current WP update cycle</a:t>
            </a:r>
          </a:p>
          <a:p>
            <a:pPr lvl="1" indent="-406400">
              <a:spcBef>
                <a:spcPts val="1000"/>
              </a:spcBef>
              <a:buSzPts val="2800"/>
              <a:buChar char="❖"/>
            </a:pPr>
            <a:r>
              <a:rPr lang="en-US" dirty="0"/>
              <a:t>Sections 3.1, 3.2 and 3.3 shall be merged into the new 3.1 “</a:t>
            </a:r>
            <a:r>
              <a:rPr lang="en-BE" b="1" dirty="0"/>
              <a:t>Observations for Climate Research and Services</a:t>
            </a:r>
            <a:r>
              <a:rPr lang="en-US" dirty="0"/>
              <a:t>”</a:t>
            </a:r>
          </a:p>
          <a:p>
            <a:pPr lvl="1" indent="-406400">
              <a:spcBef>
                <a:spcPts val="1000"/>
              </a:spcBef>
              <a:buSzPts val="2800"/>
              <a:buChar char="❖"/>
            </a:pPr>
            <a:r>
              <a:rPr lang="en-US" dirty="0"/>
              <a:t>Incorporation into 3.1 of other relevant entries to avoid repetitions (e.g. reference to Statement for UNFCCC/SBSTA)</a:t>
            </a:r>
          </a:p>
          <a:p>
            <a:r>
              <a:rPr lang="en-US" dirty="0"/>
              <a:t>Incorporation of relevant inputs from GST recommendations</a:t>
            </a:r>
          </a:p>
          <a:p>
            <a:r>
              <a:rPr lang="en-US" dirty="0"/>
              <a:t>Update of deliverables</a:t>
            </a:r>
            <a:endParaRPr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CEOS Work Plan - overview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344C8-D0E0-3EC4-F710-388AED557B88}"/>
              </a:ext>
            </a:extLst>
          </p:cNvPr>
          <p:cNvSpPr/>
          <p:nvPr/>
        </p:nvSpPr>
        <p:spPr>
          <a:xfrm>
            <a:off x="3890513" y="5221857"/>
            <a:ext cx="4410974" cy="7079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Big thanks for providing input last week! </a:t>
            </a:r>
            <a:endParaRPr lang="en-B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B8DAF1-9566-D193-443C-090DCEE5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WP - Deliverables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F6CE96-6A83-D8B3-A9E6-2AC0562D3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89585"/>
              </p:ext>
            </p:extLst>
          </p:nvPr>
        </p:nvGraphicFramePr>
        <p:xfrm>
          <a:off x="1840301" y="1616087"/>
          <a:ext cx="8390626" cy="3733548"/>
        </p:xfrm>
        <a:graphic>
          <a:graphicData uri="http://schemas.openxmlformats.org/drawingml/2006/table">
            <a:tbl>
              <a:tblPr firstRow="1" bandRow="1"/>
              <a:tblGrid>
                <a:gridCol w="1966353">
                  <a:extLst>
                    <a:ext uri="{9D8B030D-6E8A-4147-A177-3AD203B41FA5}">
                      <a16:colId xmlns:a16="http://schemas.microsoft.com/office/drawing/2014/main" val="3078372277"/>
                    </a:ext>
                  </a:extLst>
                </a:gridCol>
                <a:gridCol w="4629980">
                  <a:extLst>
                    <a:ext uri="{9D8B030D-6E8A-4147-A177-3AD203B41FA5}">
                      <a16:colId xmlns:a16="http://schemas.microsoft.com/office/drawing/2014/main" val="3702599385"/>
                    </a:ext>
                  </a:extLst>
                </a:gridCol>
                <a:gridCol w="1794293">
                  <a:extLst>
                    <a:ext uri="{9D8B030D-6E8A-4147-A177-3AD203B41FA5}">
                      <a16:colId xmlns:a16="http://schemas.microsoft.com/office/drawing/2014/main" val="209541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Number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Completion Date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7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CMRS-25-01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>
                          <a:effectLst/>
                          <a:latin typeface="+mj-lt"/>
                          <a:ea typeface="Arial" panose="020B0604020202020204" pitchFamily="34" charset="0"/>
                        </a:rPr>
                        <a:t>Expanding the utility of the CDR Inventory</a:t>
                      </a:r>
                      <a:endParaRPr lang="en-BE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2026 Q2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207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CMRS-24-01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Update and align </a:t>
                      </a:r>
                      <a:r>
                        <a:rPr lang="en-GB" sz="1400" dirty="0" err="1">
                          <a:effectLst/>
                          <a:latin typeface="+mj-lt"/>
                          <a:ea typeface="Arial" panose="020B0604020202020204" pitchFamily="34" charset="0"/>
                        </a:rPr>
                        <a:t>WGClimate</a:t>
                      </a: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 website instances (CEOS, CGMS, climatemonitoring.info)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2026 Q2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96570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>
                          <a:effectLst/>
                          <a:latin typeface="+mj-lt"/>
                          <a:ea typeface="Arial" panose="020B0604020202020204" pitchFamily="34" charset="0"/>
                        </a:rPr>
                        <a:t>CMRS-25-03</a:t>
                      </a:r>
                      <a:endParaRPr lang="en-BE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>
                          <a:effectLst/>
                          <a:latin typeface="+mj-lt"/>
                          <a:ea typeface="Arial" panose="020B0604020202020204" pitchFamily="34" charset="0"/>
                        </a:rPr>
                        <a:t>Support for GCOS ECV rationalisation process</a:t>
                      </a:r>
                      <a:endParaRPr lang="en-BE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2026 Q2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813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CMRS-24-04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Conduct consultation to converge on definition for Climate Data Records (CDRs) and its variants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2026 Q4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6623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Arial" panose="020B0604020202020204" pitchFamily="34" charset="0"/>
                        </a:rPr>
                        <a:t>CMRS-26-01</a:t>
                      </a:r>
                      <a:endParaRPr lang="en-BE" sz="1400" dirty="0"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400" b="0" i="0" u="none" strike="noStrike" dirty="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Update the Space Agency Response to the 2022 GCOS Implementation Plan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2026 Q2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39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j-lt"/>
                          <a:ea typeface="Arial" panose="020B0604020202020204" pitchFamily="34" charset="0"/>
                          <a:cs typeface="+mn-cs"/>
                          <a:sym typeface="Arial"/>
                        </a:rPr>
                        <a:t>CMRS-26-02</a:t>
                      </a: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Regional satellite data experts for national inventory compilers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2026 Q4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19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j-lt"/>
                          <a:ea typeface="Arial" panose="020B0604020202020204" pitchFamily="34" charset="0"/>
                          <a:cs typeface="+mn-cs"/>
                          <a:sym typeface="Arial"/>
                        </a:rPr>
                        <a:t>CMRS-26-03</a:t>
                      </a: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Mapping EO products to Adaptation Indicators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2026 Q4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77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j-lt"/>
                          <a:ea typeface="Arial" panose="020B0604020202020204" pitchFamily="34" charset="0"/>
                          <a:cs typeface="+mn-cs"/>
                          <a:sym typeface="Arial"/>
                        </a:rPr>
                        <a:t>CMRS-26-04</a:t>
                      </a: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Guidance for EO data for resilience and adaptation efforts</a:t>
                      </a: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2027 Q4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70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75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8DA47-027E-20B5-2F23-3116ED6A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6104D-0A89-A414-1E8C-EE9BA355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WP - Deliverables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8726D2-51DE-A3AA-EBE4-82637D06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73844"/>
              </p:ext>
            </p:extLst>
          </p:nvPr>
        </p:nvGraphicFramePr>
        <p:xfrm>
          <a:off x="1900687" y="1144510"/>
          <a:ext cx="8390626" cy="5117911"/>
        </p:xfrm>
        <a:graphic>
          <a:graphicData uri="http://schemas.openxmlformats.org/drawingml/2006/table">
            <a:tbl>
              <a:tblPr firstRow="1" bandRow="1"/>
              <a:tblGrid>
                <a:gridCol w="1966353">
                  <a:extLst>
                    <a:ext uri="{9D8B030D-6E8A-4147-A177-3AD203B41FA5}">
                      <a16:colId xmlns:a16="http://schemas.microsoft.com/office/drawing/2014/main" val="3078372277"/>
                    </a:ext>
                  </a:extLst>
                </a:gridCol>
                <a:gridCol w="4629980">
                  <a:extLst>
                    <a:ext uri="{9D8B030D-6E8A-4147-A177-3AD203B41FA5}">
                      <a16:colId xmlns:a16="http://schemas.microsoft.com/office/drawing/2014/main" val="3702599385"/>
                    </a:ext>
                  </a:extLst>
                </a:gridCol>
                <a:gridCol w="1794293">
                  <a:extLst>
                    <a:ext uri="{9D8B030D-6E8A-4147-A177-3AD203B41FA5}">
                      <a16:colId xmlns:a16="http://schemas.microsoft.com/office/drawing/2014/main" val="209541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Number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Completion Date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7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Stimulate uptake of the controlled release database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Q3 2026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207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Promotion and Development of the GHG Calibration Portal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96570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Best Practices for Facility Scale Methane measurements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813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IMEO Use Cases</a:t>
                      </a:r>
                      <a:endParaRPr lang="en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6623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Data supply for IMEO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80039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Adoption of methane common practices by IMEO MARS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79519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GHG Cal/Val Supersites</a:t>
                      </a:r>
                      <a:endParaRPr lang="en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35977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Common Practices for Area Flux Methane measurements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Q2 2027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52287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Space-based data requirements for G3W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Q2 2027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01716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National Greenhouse Gas Inventory Compiler regional workshop - Asia</a:t>
                      </a:r>
                      <a:r>
                        <a:rPr lang="en" sz="1100">
                          <a:effectLst/>
                          <a:latin typeface="+mj-lt"/>
                          <a:ea typeface="Arial" panose="020B0604020202020204" pitchFamily="34" charset="0"/>
                        </a:rPr>
                        <a:t>  </a:t>
                      </a:r>
                      <a:endParaRPr lang="en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Q2 2027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21638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Monthly top-down flux budgets</a:t>
                      </a:r>
                      <a:endParaRPr lang="en-BE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2027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2873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Evaluation and validation strategies for GHG concentrations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2027</a:t>
                      </a:r>
                      <a:endParaRPr lang="en-BE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65238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90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D29F-12C4-CEF8-E516-3FF28657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84F3DE-FDBE-AC15-4901-94CD537A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WP - Deliverables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F5438A-801C-AD60-0196-016E05C21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5733"/>
              </p:ext>
            </p:extLst>
          </p:nvPr>
        </p:nvGraphicFramePr>
        <p:xfrm>
          <a:off x="1900687" y="1144510"/>
          <a:ext cx="8390626" cy="2924937"/>
        </p:xfrm>
        <a:graphic>
          <a:graphicData uri="http://schemas.openxmlformats.org/drawingml/2006/table">
            <a:tbl>
              <a:tblPr firstRow="1" bandRow="1"/>
              <a:tblGrid>
                <a:gridCol w="1966353">
                  <a:extLst>
                    <a:ext uri="{9D8B030D-6E8A-4147-A177-3AD203B41FA5}">
                      <a16:colId xmlns:a16="http://schemas.microsoft.com/office/drawing/2014/main" val="3078372277"/>
                    </a:ext>
                  </a:extLst>
                </a:gridCol>
                <a:gridCol w="4629980">
                  <a:extLst>
                    <a:ext uri="{9D8B030D-6E8A-4147-A177-3AD203B41FA5}">
                      <a16:colId xmlns:a16="http://schemas.microsoft.com/office/drawing/2014/main" val="3702599385"/>
                    </a:ext>
                  </a:extLst>
                </a:gridCol>
                <a:gridCol w="1794293">
                  <a:extLst>
                    <a:ext uri="{9D8B030D-6E8A-4147-A177-3AD203B41FA5}">
                      <a16:colId xmlns:a16="http://schemas.microsoft.com/office/drawing/2014/main" val="209541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Number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Completion Date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7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Tip-and-cue system for methane observations</a:t>
                      </a:r>
                      <a:r>
                        <a:rPr lang="en" sz="14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 </a:t>
                      </a:r>
                      <a:endParaRPr lang="en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2027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207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Best Practices for Area Flux Methane measurements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Q2 2028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96570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High resolution GHG inversions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2028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813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BE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>
                          <a:effectLst/>
                          <a:latin typeface="+mj-lt"/>
                          <a:ea typeface="Calibri" panose="020F0502020204030204" pitchFamily="34" charset="0"/>
                        </a:rPr>
                        <a:t>Multi-scale GHG integration methods</a:t>
                      </a:r>
                      <a:endParaRPr lang="en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2028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6623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Common Practices for Facility Scale Carbon Dioxide measurements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Q4 2028</a:t>
                      </a:r>
                      <a:endParaRPr lang="en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80039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5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4549-A76E-AA67-8A55-83A60AA8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849D33-FA48-A82B-3399-3F968B78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WP - Deliverables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003E1F-6797-BFA1-020B-C5277ED52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32612"/>
              </p:ext>
            </p:extLst>
          </p:nvPr>
        </p:nvGraphicFramePr>
        <p:xfrm>
          <a:off x="1900687" y="1144510"/>
          <a:ext cx="8390626" cy="4451873"/>
        </p:xfrm>
        <a:graphic>
          <a:graphicData uri="http://schemas.openxmlformats.org/drawingml/2006/table">
            <a:tbl>
              <a:tblPr firstRow="1" bandRow="1"/>
              <a:tblGrid>
                <a:gridCol w="1966353">
                  <a:extLst>
                    <a:ext uri="{9D8B030D-6E8A-4147-A177-3AD203B41FA5}">
                      <a16:colId xmlns:a16="http://schemas.microsoft.com/office/drawing/2014/main" val="3078372277"/>
                    </a:ext>
                  </a:extLst>
                </a:gridCol>
                <a:gridCol w="4629980">
                  <a:extLst>
                    <a:ext uri="{9D8B030D-6E8A-4147-A177-3AD203B41FA5}">
                      <a16:colId xmlns:a16="http://schemas.microsoft.com/office/drawing/2014/main" val="3702599385"/>
                    </a:ext>
                  </a:extLst>
                </a:gridCol>
                <a:gridCol w="1794293">
                  <a:extLst>
                    <a:ext uri="{9D8B030D-6E8A-4147-A177-3AD203B41FA5}">
                      <a16:colId xmlns:a16="http://schemas.microsoft.com/office/drawing/2014/main" val="209541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Number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b="1" dirty="0">
                          <a:solidFill>
                            <a:schemeClr val="bg2"/>
                          </a:solidFill>
                        </a:rPr>
                        <a:t>Completion Date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7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CARB-20-05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and encourage space data uptake in GFOI countries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Q4 2027</a:t>
                      </a:r>
                      <a:endParaRPr lang="en-B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207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CARB-19-03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Contribution to the Early Warning Module for GFOI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Q2 2028</a:t>
                      </a:r>
                      <a:endParaRPr lang="en-B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96570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Alignment of space-based biomass products with user needs in a consistent manner from CEOS agencies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Q4 2028</a:t>
                      </a:r>
                      <a:endParaRPr lang="en-B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813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Biomass satellite capabilities guide and promotion of space-based forest biomass measurements for GFOI countries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Q4 2027</a:t>
                      </a:r>
                      <a:endParaRPr lang="en-B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6623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AFOLU Portal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Q4 2026</a:t>
                      </a:r>
                      <a:endParaRPr lang="en-B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80039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Refinement of the CEOS AFOLU Roadmap actions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Q4 2026</a:t>
                      </a: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5100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Exploratory groundwork for a CEOS-ARD specification for Lidar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Q4 2027</a:t>
                      </a: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96746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GST2 prototype products and guidance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Q4 2027</a:t>
                      </a: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449787204"/>
                  </a:ext>
                </a:extLst>
              </a:tr>
              <a:tr h="2624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contribution to GEO-TREES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Q4 2028</a:t>
                      </a:r>
                      <a:endParaRPr kumimoji="0" lang="en-B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15623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3316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1022</Words>
  <Application>Microsoft Office PowerPoint</Application>
  <PresentationFormat>Widescreen</PresentationFormat>
  <Paragraphs>218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Poppins</vt:lpstr>
      <vt:lpstr>Montserrat</vt:lpstr>
      <vt:lpstr>Wingdings 3</vt:lpstr>
      <vt:lpstr>Aptos</vt:lpstr>
      <vt:lpstr>Calibri</vt:lpstr>
      <vt:lpstr>Lobster</vt:lpstr>
      <vt:lpstr>Barlow SemiBold</vt:lpstr>
      <vt:lpstr>Barlow</vt:lpstr>
      <vt:lpstr>Montserrat Medium</vt:lpstr>
      <vt:lpstr>Barlow Medium</vt:lpstr>
      <vt:lpstr>Aptos Display</vt:lpstr>
      <vt:lpstr>Montserrat SemiBold</vt:lpstr>
      <vt:lpstr>Arial</vt:lpstr>
      <vt:lpstr>Average</vt:lpstr>
      <vt:lpstr>ceos</vt:lpstr>
      <vt:lpstr>Office Theme</vt:lpstr>
      <vt:lpstr>WGClimate-24 &amp; GHG-TT-6 CEO Report</vt:lpstr>
      <vt:lpstr>PowerPoint Presentation</vt:lpstr>
      <vt:lpstr>PowerPoint Presentation</vt:lpstr>
      <vt:lpstr>PowerPoint Presentation</vt:lpstr>
      <vt:lpstr>CEOS Work Plan - overview</vt:lpstr>
      <vt:lpstr>CEOS WP - Deliverables</vt:lpstr>
      <vt:lpstr>CEOS WP - Deliverables</vt:lpstr>
      <vt:lpstr>CEOS WP - Deliverables</vt:lpstr>
      <vt:lpstr>CEOS WP - Deliverables</vt:lpstr>
      <vt:lpstr>CEOS Work Plan – open 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Eleftherios Mamais</dc:creator>
  <cp:lastModifiedBy>Lef (Evenflow)</cp:lastModifiedBy>
  <cp:revision>7</cp:revision>
  <dcterms:modified xsi:type="dcterms:W3CDTF">2026-02-09T09:30:19Z</dcterms:modified>
</cp:coreProperties>
</file>