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2" r:id="rId4"/>
  </p:sldMasterIdLst>
  <p:notesMasterIdLst>
    <p:notesMasterId r:id="rId5"/>
  </p:notesMasterIdLst>
  <p:sldIdLst>
    <p:sldId id="256" r:id="rId6"/>
    <p:sldId id="257" r:id="rId7"/>
    <p:sldId id="258" r:id="rId8"/>
    <p:sldId id="259" r:id="rId9"/>
    <p:sldId id="260" r:id="rId10"/>
    <p:sldId id="261" r:id="rId11"/>
    <p:sldId id="262" r:id="rId12"/>
  </p:sldIdLst>
  <p:sldSz cy="6858000" cx="12192000"/>
  <p:notesSz cx="6858000" cy="9144000"/>
  <p:embeddedFontLst>
    <p:embeddedFont>
      <p:font typeface="Montserrat SemiBold"/>
      <p:regular r:id="rId13"/>
      <p:bold r:id="rId14"/>
      <p:italic r:id="rId15"/>
      <p:boldItalic r:id="rId16"/>
    </p:embeddedFont>
    <p:embeddedFont>
      <p:font typeface="Lobster"/>
      <p:regular r:id="rId17"/>
    </p:embeddedFont>
    <p:embeddedFont>
      <p:font typeface="Montserrat"/>
      <p:regular r:id="rId18"/>
      <p:bold r:id="rId19"/>
      <p:italic r:id="rId20"/>
      <p:boldItalic r:id="rId21"/>
    </p:embeddedFont>
    <p:embeddedFont>
      <p:font typeface="Montserrat Medium"/>
      <p:regular r:id="rId22"/>
      <p:bold r:id="rId23"/>
      <p:italic r:id="rId24"/>
      <p:boldItalic r:id="rId25"/>
    </p:embeddedFont>
    <p:embeddedFont>
      <p:font typeface="Average"/>
      <p:regular r:id="rId26"/>
    </p:embeddedFont>
    <p:embeddedFont>
      <p:font typeface="Barlow Medium"/>
      <p:regular r:id="rId27"/>
      <p:bold r:id="rId28"/>
      <p:italic r:id="rId29"/>
      <p:boldItalic r:id="rId30"/>
    </p:embeddedFont>
    <p:embeddedFont>
      <p:font typeface="Barlow SemiBold"/>
      <p:regular r:id="rId31"/>
      <p:bold r:id="rId32"/>
      <p:italic r:id="rId33"/>
      <p:boldItalic r:id="rId34"/>
    </p:embeddedFont>
    <p:embeddedFont>
      <p:font typeface="Barlow"/>
      <p:regular r:id="rId35"/>
      <p:bold r:id="rId36"/>
      <p:italic r:id="rId37"/>
      <p:boldItalic r:id="rId38"/>
    </p:embeddedFont>
    <p:embeddedFont>
      <p:font typeface="Open Sans"/>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CBA07FC-481E-453D-8AC1-90F211EEE9A4}">
  <a:tblStyle styleId="{ACBA07FC-481E-453D-8AC1-90F211EEE9A4}"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OpenSans-bold.fntdata"/><Relationship Id="rId20" Type="http://schemas.openxmlformats.org/officeDocument/2006/relationships/font" Target="fonts/Montserrat-italic.fntdata"/><Relationship Id="rId42" Type="http://schemas.openxmlformats.org/officeDocument/2006/relationships/font" Target="fonts/OpenSans-boldItalic.fntdata"/><Relationship Id="rId41" Type="http://schemas.openxmlformats.org/officeDocument/2006/relationships/font" Target="fonts/OpenSans-italic.fntdata"/><Relationship Id="rId22" Type="http://schemas.openxmlformats.org/officeDocument/2006/relationships/font" Target="fonts/MontserratMedium-regular.fntdata"/><Relationship Id="rId21" Type="http://schemas.openxmlformats.org/officeDocument/2006/relationships/font" Target="fonts/Montserrat-boldItalic.fntdata"/><Relationship Id="rId24" Type="http://schemas.openxmlformats.org/officeDocument/2006/relationships/font" Target="fonts/MontserratMedium-italic.fntdata"/><Relationship Id="rId23" Type="http://schemas.openxmlformats.org/officeDocument/2006/relationships/font" Target="fonts/MontserratMedium-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Average-regular.fntdata"/><Relationship Id="rId25" Type="http://schemas.openxmlformats.org/officeDocument/2006/relationships/font" Target="fonts/MontserratMedium-boldItalic.fntdata"/><Relationship Id="rId28" Type="http://schemas.openxmlformats.org/officeDocument/2006/relationships/font" Target="fonts/BarlowMedium-bold.fntdata"/><Relationship Id="rId27" Type="http://schemas.openxmlformats.org/officeDocument/2006/relationships/font" Target="fonts/BarlowMedium-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BarlowMedium-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BarlowSemiBold-regular.fntdata"/><Relationship Id="rId30" Type="http://schemas.openxmlformats.org/officeDocument/2006/relationships/font" Target="fonts/BarlowMedium-boldItalic.fntdata"/><Relationship Id="rId11" Type="http://schemas.openxmlformats.org/officeDocument/2006/relationships/slide" Target="slides/slide6.xml"/><Relationship Id="rId33" Type="http://schemas.openxmlformats.org/officeDocument/2006/relationships/font" Target="fonts/BarlowSemiBold-italic.fntdata"/><Relationship Id="rId10" Type="http://schemas.openxmlformats.org/officeDocument/2006/relationships/slide" Target="slides/slide5.xml"/><Relationship Id="rId32" Type="http://schemas.openxmlformats.org/officeDocument/2006/relationships/font" Target="fonts/BarlowSemiBold-bold.fntdata"/><Relationship Id="rId13" Type="http://schemas.openxmlformats.org/officeDocument/2006/relationships/font" Target="fonts/MontserratSemiBold-regular.fntdata"/><Relationship Id="rId35" Type="http://schemas.openxmlformats.org/officeDocument/2006/relationships/font" Target="fonts/Barlow-regular.fntdata"/><Relationship Id="rId12" Type="http://schemas.openxmlformats.org/officeDocument/2006/relationships/slide" Target="slides/slide7.xml"/><Relationship Id="rId34" Type="http://schemas.openxmlformats.org/officeDocument/2006/relationships/font" Target="fonts/BarlowSemiBold-boldItalic.fntdata"/><Relationship Id="rId15" Type="http://schemas.openxmlformats.org/officeDocument/2006/relationships/font" Target="fonts/MontserratSemiBold-italic.fntdata"/><Relationship Id="rId37" Type="http://schemas.openxmlformats.org/officeDocument/2006/relationships/font" Target="fonts/Barlow-italic.fntdata"/><Relationship Id="rId14" Type="http://schemas.openxmlformats.org/officeDocument/2006/relationships/font" Target="fonts/MontserratSemiBold-bold.fntdata"/><Relationship Id="rId36" Type="http://schemas.openxmlformats.org/officeDocument/2006/relationships/font" Target="fonts/Barlow-bold.fntdata"/><Relationship Id="rId17" Type="http://schemas.openxmlformats.org/officeDocument/2006/relationships/font" Target="fonts/Lobster-regular.fntdata"/><Relationship Id="rId39" Type="http://schemas.openxmlformats.org/officeDocument/2006/relationships/font" Target="fonts/OpenSans-regular.fntdata"/><Relationship Id="rId16" Type="http://schemas.openxmlformats.org/officeDocument/2006/relationships/font" Target="fonts/MontserratSemiBold-boldItalic.fntdata"/><Relationship Id="rId38" Type="http://schemas.openxmlformats.org/officeDocument/2006/relationships/font" Target="fonts/Barlow-boldItalic.fntdata"/><Relationship Id="rId19" Type="http://schemas.openxmlformats.org/officeDocument/2006/relationships/font" Target="fonts/Montserrat-bold.fntdata"/><Relationship Id="rId18" Type="http://schemas.openxmlformats.org/officeDocument/2006/relationships/font" Target="fonts/Montserrat-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935edcfb2c_0_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935edcfb2c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935edcfb2c_0_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935edcfb2c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2bb727f0b64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2bb727f0b64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935edcfb2c_0_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935edcfb2c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c3e2b0789f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3c3e2b0789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935edcfb2c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935edcfb2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6.jpg"/><Relationship Id="rId4" Type="http://schemas.openxmlformats.org/officeDocument/2006/relationships/image" Target="../media/image5.jp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4.png"/><Relationship Id="rId8"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CEOS)">
  <p:cSld name="Title Slide">
    <p:spTree>
      <p:nvGrpSpPr>
        <p:cNvPr id="6" name="Shape 6"/>
        <p:cNvGrpSpPr/>
        <p:nvPr/>
      </p:nvGrpSpPr>
      <p:grpSpPr>
        <a:xfrm>
          <a:off x="0" y="0"/>
          <a:ext cx="0" cy="0"/>
          <a:chOff x="0" y="0"/>
          <a:chExt cx="0" cy="0"/>
        </a:xfrm>
      </p:grpSpPr>
      <p:pic>
        <p:nvPicPr>
          <p:cNvPr id="7" name="Google Shape;7;p2"/>
          <p:cNvPicPr preferRelativeResize="0"/>
          <p:nvPr/>
        </p:nvPicPr>
        <p:blipFill rotWithShape="1">
          <a:blip r:embed="rId2">
            <a:alphaModFix/>
          </a:blip>
          <a:srcRect b="0" l="0" r="0" t="0"/>
          <a:stretch/>
        </p:blipFill>
        <p:spPr>
          <a:xfrm>
            <a:off x="3301750" y="2265730"/>
            <a:ext cx="8288157" cy="2756714"/>
          </a:xfrm>
          <a:prstGeom prst="rect">
            <a:avLst/>
          </a:prstGeom>
          <a:noFill/>
          <a:ln>
            <a:noFill/>
          </a:ln>
        </p:spPr>
      </p:pic>
      <p:pic>
        <p:nvPicPr>
          <p:cNvPr id="8" name="Google Shape;8;p2"/>
          <p:cNvPicPr preferRelativeResize="0"/>
          <p:nvPr/>
        </p:nvPicPr>
        <p:blipFill rotWithShape="1">
          <a:blip r:embed="rId3">
            <a:alphaModFix/>
          </a:blip>
          <a:srcRect b="-113" l="0" r="0" t="0"/>
          <a:stretch/>
        </p:blipFill>
        <p:spPr>
          <a:xfrm flipH="1" rot="10800000">
            <a:off x="2824280" y="4824248"/>
            <a:ext cx="5391556" cy="2038097"/>
          </a:xfrm>
          <a:prstGeom prst="rect">
            <a:avLst/>
          </a:prstGeom>
          <a:noFill/>
          <a:ln>
            <a:noFill/>
          </a:ln>
        </p:spPr>
      </p:pic>
      <p:pic>
        <p:nvPicPr>
          <p:cNvPr descr="A picture containing nature&#10;&#10;Description automatically generated" id="9" name="Google Shape;9;p2"/>
          <p:cNvPicPr preferRelativeResize="0"/>
          <p:nvPr/>
        </p:nvPicPr>
        <p:blipFill rotWithShape="1">
          <a:blip r:embed="rId4">
            <a:alphaModFix/>
          </a:blip>
          <a:srcRect b="0" l="0" r="0" t="0"/>
          <a:stretch/>
        </p:blipFill>
        <p:spPr>
          <a:xfrm>
            <a:off x="8477344" y="-1"/>
            <a:ext cx="3714656" cy="2686815"/>
          </a:xfrm>
          <a:prstGeom prst="rect">
            <a:avLst/>
          </a:prstGeom>
          <a:noFill/>
          <a:ln>
            <a:noFill/>
          </a:ln>
        </p:spPr>
      </p:pic>
      <p:sp>
        <p:nvSpPr>
          <p:cNvPr id="10" name="Google Shape;10;p2"/>
          <p:cNvSpPr/>
          <p:nvPr/>
        </p:nvSpPr>
        <p:spPr>
          <a:xfrm flipH="1">
            <a:off x="5456394" y="1968439"/>
            <a:ext cx="6751471" cy="4901119"/>
          </a:xfrm>
          <a:custGeom>
            <a:rect b="b" l="l" r="r" t="t"/>
            <a:pathLst>
              <a:path extrusionOk="0" h="4901119" w="6751471">
                <a:moveTo>
                  <a:pt x="0" y="4901119"/>
                </a:moveTo>
                <a:cubicBezTo>
                  <a:pt x="794" y="3261063"/>
                  <a:pt x="1588" y="1640056"/>
                  <a:pt x="2382" y="0"/>
                </a:cubicBezTo>
                <a:lnTo>
                  <a:pt x="6751471" y="4901119"/>
                </a:lnTo>
                <a:lnTo>
                  <a:pt x="0" y="4901119"/>
                </a:lnTo>
                <a:close/>
              </a:path>
            </a:pathLst>
          </a:custGeom>
          <a:solidFill>
            <a:schemeClr val="accent4"/>
          </a:solidFill>
          <a:ln>
            <a:noFill/>
          </a:ln>
          <a:effectLst>
            <a:outerShdw blurRad="50800" rotWithShape="0" algn="br" dir="135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1" name="Google Shape;11;p2"/>
          <p:cNvSpPr/>
          <p:nvPr/>
        </p:nvSpPr>
        <p:spPr>
          <a:xfrm flipH="1">
            <a:off x="-4784" y="-14542"/>
            <a:ext cx="12199164" cy="6874921"/>
          </a:xfrm>
          <a:custGeom>
            <a:rect b="b" l="l" r="r" t="t"/>
            <a:pathLst>
              <a:path extrusionOk="0" h="6836301" w="14761910">
                <a:moveTo>
                  <a:pt x="11356917" y="6833935"/>
                </a:moveTo>
                <a:lnTo>
                  <a:pt x="0" y="12611"/>
                </a:lnTo>
                <a:lnTo>
                  <a:pt x="14761631" y="0"/>
                </a:lnTo>
                <a:cubicBezTo>
                  <a:pt x="14763636" y="1138989"/>
                  <a:pt x="14754117" y="2277978"/>
                  <a:pt x="14756122" y="3416967"/>
                </a:cubicBezTo>
                <a:cubicBezTo>
                  <a:pt x="14754955" y="4555956"/>
                  <a:pt x="14759552" y="5697312"/>
                  <a:pt x="14758385" y="6836301"/>
                </a:cubicBezTo>
                <a:lnTo>
                  <a:pt x="11356917" y="6833935"/>
                </a:lnTo>
                <a:close/>
              </a:path>
            </a:pathLst>
          </a:custGeom>
          <a:solidFill>
            <a:schemeClr val="accent1"/>
          </a:solidFill>
          <a:ln>
            <a:noFill/>
          </a:ln>
          <a:effectLst>
            <a:outerShdw blurRad="50800" rotWithShape="0" algn="t"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2" name="Google Shape;12;p2"/>
          <p:cNvPicPr preferRelativeResize="0"/>
          <p:nvPr/>
        </p:nvPicPr>
        <p:blipFill rotWithShape="1">
          <a:blip r:embed="rId5">
            <a:alphaModFix/>
          </a:blip>
          <a:srcRect b="0" l="0" r="0" t="0"/>
          <a:stretch/>
        </p:blipFill>
        <p:spPr>
          <a:xfrm>
            <a:off x="56845" y="5532418"/>
            <a:ext cx="2337760" cy="1287582"/>
          </a:xfrm>
          <a:prstGeom prst="rect">
            <a:avLst/>
          </a:prstGeom>
          <a:noFill/>
          <a:ln>
            <a:noFill/>
          </a:ln>
          <a:effectLst>
            <a:outerShdw blurRad="50800" rotWithShape="0" algn="tl" dir="2700000" dist="38100">
              <a:srgbClr val="000000">
                <a:alpha val="40000"/>
              </a:srgbClr>
            </a:outerShdw>
          </a:effectLst>
        </p:spPr>
      </p:pic>
      <p:pic>
        <p:nvPicPr>
          <p:cNvPr id="13" name="Google Shape;13;p2"/>
          <p:cNvPicPr preferRelativeResize="0"/>
          <p:nvPr/>
        </p:nvPicPr>
        <p:blipFill rotWithShape="1">
          <a:blip r:embed="rId6">
            <a:alphaModFix amt="34000"/>
          </a:blip>
          <a:srcRect b="-8773" l="32582" r="8554" t="2399"/>
          <a:stretch/>
        </p:blipFill>
        <p:spPr>
          <a:xfrm rot="5400000">
            <a:off x="5734286" y="-1016167"/>
            <a:ext cx="5455273" cy="7480884"/>
          </a:xfrm>
          <a:prstGeom prst="rtTriangle">
            <a:avLst/>
          </a:prstGeom>
          <a:noFill/>
          <a:ln>
            <a:noFill/>
          </a:ln>
        </p:spPr>
      </p:pic>
      <p:pic>
        <p:nvPicPr>
          <p:cNvPr id="14" name="Google Shape;14;p2"/>
          <p:cNvPicPr preferRelativeResize="0"/>
          <p:nvPr/>
        </p:nvPicPr>
        <p:blipFill rotWithShape="1">
          <a:blip r:embed="rId6">
            <a:alphaModFix amt="34000"/>
          </a:blip>
          <a:srcRect b="673" l="54016" r="11355" t="36081"/>
          <a:stretch/>
        </p:blipFill>
        <p:spPr>
          <a:xfrm rot="-5400000">
            <a:off x="5792642" y="4819952"/>
            <a:ext cx="1719709" cy="2366806"/>
          </a:xfrm>
          <a:prstGeom prst="rtTriangle">
            <a:avLst/>
          </a:prstGeom>
          <a:noFill/>
          <a:ln>
            <a:noFill/>
          </a:ln>
        </p:spPr>
      </p:pic>
      <p:sp>
        <p:nvSpPr>
          <p:cNvPr id="15" name="Google Shape;15;p2"/>
          <p:cNvSpPr txBox="1"/>
          <p:nvPr>
            <p:ph type="title"/>
          </p:nvPr>
        </p:nvSpPr>
        <p:spPr>
          <a:xfrm>
            <a:off x="176047" y="175938"/>
            <a:ext cx="6157185" cy="397264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8000"/>
              <a:buFont typeface="Montserrat"/>
              <a:buNone/>
              <a:defRPr i="0" sz="8000" u="none" cap="none" strike="noStrike">
                <a:solidFill>
                  <a:schemeClr val="lt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16" name="Google Shape;16;p2"/>
          <p:cNvPicPr preferRelativeResize="0"/>
          <p:nvPr/>
        </p:nvPicPr>
        <p:blipFill rotWithShape="1">
          <a:blip r:embed="rId7">
            <a:alphaModFix/>
          </a:blip>
          <a:srcRect b="0" l="0" r="65873" t="0"/>
          <a:stretch/>
        </p:blipFill>
        <p:spPr>
          <a:xfrm>
            <a:off x="-418625" y="3902750"/>
            <a:ext cx="1554175" cy="2038775"/>
          </a:xfrm>
          <a:prstGeom prst="rect">
            <a:avLst/>
          </a:prstGeom>
          <a:noFill/>
          <a:ln>
            <a:noFill/>
          </a:ln>
          <a:effectLst>
            <a:outerShdw blurRad="57150" rotWithShape="0" algn="bl" dir="5400000" dist="19050">
              <a:srgbClr val="000000">
                <a:alpha val="50000"/>
              </a:srgbClr>
            </a:outerShdw>
          </a:effectLst>
        </p:spPr>
      </p:pic>
      <p:pic>
        <p:nvPicPr>
          <p:cNvPr id="17" name="Google Shape;17;p2"/>
          <p:cNvPicPr preferRelativeResize="0"/>
          <p:nvPr/>
        </p:nvPicPr>
        <p:blipFill rotWithShape="1">
          <a:blip r:embed="rId8">
            <a:alphaModFix/>
          </a:blip>
          <a:srcRect b="0" l="34128" r="0" t="0"/>
          <a:stretch/>
        </p:blipFill>
        <p:spPr>
          <a:xfrm>
            <a:off x="1135555" y="3902750"/>
            <a:ext cx="2999990" cy="2038774"/>
          </a:xfrm>
          <a:prstGeom prst="rect">
            <a:avLst/>
          </a:prstGeom>
          <a:noFill/>
          <a:ln>
            <a:noFill/>
          </a:ln>
          <a:effectLst>
            <a:outerShdw blurRad="57150" rotWithShape="0" algn="bl" dir="5400000" dist="19050">
              <a:srgbClr val="000000">
                <a:alpha val="50000"/>
              </a:srgb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WGClimate)">
  <p:cSld name="Title Slide_1">
    <p:bg>
      <p:bgPr>
        <a:solidFill>
          <a:schemeClr val="dk2"/>
        </a:solidFill>
      </p:bgPr>
    </p:bg>
    <p:spTree>
      <p:nvGrpSpPr>
        <p:cNvPr id="18" name="Shape 18"/>
        <p:cNvGrpSpPr/>
        <p:nvPr/>
      </p:nvGrpSpPr>
      <p:grpSpPr>
        <a:xfrm>
          <a:off x="0" y="0"/>
          <a:ext cx="0" cy="0"/>
          <a:chOff x="0" y="0"/>
          <a:chExt cx="0" cy="0"/>
        </a:xfrm>
      </p:grpSpPr>
      <p:sp>
        <p:nvSpPr>
          <p:cNvPr id="19" name="Google Shape;19;p3"/>
          <p:cNvSpPr/>
          <p:nvPr/>
        </p:nvSpPr>
        <p:spPr>
          <a:xfrm flipH="1">
            <a:off x="7882594" y="5706539"/>
            <a:ext cx="6751471" cy="4901119"/>
          </a:xfrm>
          <a:custGeom>
            <a:rect b="b" l="l" r="r" t="t"/>
            <a:pathLst>
              <a:path extrusionOk="0" h="4901119" w="6751471">
                <a:moveTo>
                  <a:pt x="0" y="4901119"/>
                </a:moveTo>
                <a:cubicBezTo>
                  <a:pt x="794" y="3261063"/>
                  <a:pt x="1588" y="1640056"/>
                  <a:pt x="2382" y="0"/>
                </a:cubicBezTo>
                <a:lnTo>
                  <a:pt x="6751471" y="4901119"/>
                </a:lnTo>
                <a:lnTo>
                  <a:pt x="0" y="4901119"/>
                </a:lnTo>
                <a:close/>
              </a:path>
            </a:pathLst>
          </a:custGeom>
          <a:solidFill>
            <a:schemeClr val="accent4"/>
          </a:solidFill>
          <a:ln>
            <a:noFill/>
          </a:ln>
          <a:effectLst>
            <a:outerShdw blurRad="50800" rotWithShape="0" algn="br" dir="135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0" name="Google Shape;20;p3"/>
          <p:cNvSpPr/>
          <p:nvPr/>
        </p:nvSpPr>
        <p:spPr>
          <a:xfrm flipH="1">
            <a:off x="-10031326" y="-4219917"/>
            <a:ext cx="12215481" cy="6870483"/>
          </a:xfrm>
          <a:custGeom>
            <a:rect b="b" l="l" r="r" t="t"/>
            <a:pathLst>
              <a:path extrusionOk="0" h="6836301" w="14761910">
                <a:moveTo>
                  <a:pt x="11356917" y="6833935"/>
                </a:moveTo>
                <a:lnTo>
                  <a:pt x="0" y="12611"/>
                </a:lnTo>
                <a:lnTo>
                  <a:pt x="14761631" y="0"/>
                </a:lnTo>
                <a:cubicBezTo>
                  <a:pt x="14763636" y="1138989"/>
                  <a:pt x="14754117" y="2277978"/>
                  <a:pt x="14756122" y="3416967"/>
                </a:cubicBezTo>
                <a:cubicBezTo>
                  <a:pt x="14754955" y="4555956"/>
                  <a:pt x="14759552" y="5697312"/>
                  <a:pt x="14758385" y="6836301"/>
                </a:cubicBezTo>
                <a:lnTo>
                  <a:pt x="11356917" y="6833935"/>
                </a:lnTo>
                <a:close/>
              </a:path>
            </a:pathLst>
          </a:custGeom>
          <a:solidFill>
            <a:schemeClr val="accent1"/>
          </a:solidFill>
          <a:ln>
            <a:noFill/>
          </a:ln>
          <a:effectLst>
            <a:outerShdw blurRad="50800" rotWithShape="0" algn="t"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21" name="Google Shape;21;p3"/>
          <p:cNvPicPr preferRelativeResize="0"/>
          <p:nvPr/>
        </p:nvPicPr>
        <p:blipFill rotWithShape="1">
          <a:blip r:embed="rId2">
            <a:alphaModFix/>
          </a:blip>
          <a:srcRect b="0" l="0" r="0" t="0"/>
          <a:stretch/>
        </p:blipFill>
        <p:spPr>
          <a:xfrm>
            <a:off x="334474" y="198875"/>
            <a:ext cx="2217500" cy="1221350"/>
          </a:xfrm>
          <a:prstGeom prst="rect">
            <a:avLst/>
          </a:prstGeom>
          <a:noFill/>
          <a:ln>
            <a:noFill/>
          </a:ln>
          <a:effectLst>
            <a:outerShdw blurRad="50800" rotWithShape="0" algn="tl" dir="2700000" dist="38100">
              <a:srgbClr val="000000">
                <a:alpha val="40000"/>
              </a:srgbClr>
            </a:outerShdw>
          </a:effectLst>
        </p:spPr>
      </p:pic>
      <p:pic>
        <p:nvPicPr>
          <p:cNvPr id="22" name="Google Shape;22;p3"/>
          <p:cNvPicPr preferRelativeResize="0"/>
          <p:nvPr/>
        </p:nvPicPr>
        <p:blipFill rotWithShape="1">
          <a:blip r:embed="rId3">
            <a:alphaModFix amt="58999"/>
          </a:blip>
          <a:srcRect b="-20377" l="11054" r="40715" t="37272"/>
          <a:stretch/>
        </p:blipFill>
        <p:spPr>
          <a:xfrm rot="5400000">
            <a:off x="8967750" y="3607650"/>
            <a:ext cx="2826600" cy="3617100"/>
          </a:xfrm>
          <a:prstGeom prst="rect">
            <a:avLst/>
          </a:prstGeom>
          <a:noFill/>
          <a:ln>
            <a:noFill/>
          </a:ln>
        </p:spPr>
      </p:pic>
      <p:sp>
        <p:nvSpPr>
          <p:cNvPr id="23" name="Google Shape;23;p3"/>
          <p:cNvSpPr txBox="1"/>
          <p:nvPr>
            <p:ph type="title"/>
          </p:nvPr>
        </p:nvSpPr>
        <p:spPr>
          <a:xfrm>
            <a:off x="2072700" y="1886575"/>
            <a:ext cx="8046600" cy="2355000"/>
          </a:xfrm>
          <a:prstGeom prst="rect">
            <a:avLst/>
          </a:prstGeom>
          <a:noFill/>
          <a:ln>
            <a:noFill/>
          </a:ln>
        </p:spPr>
        <p:txBody>
          <a:bodyPr anchorCtr="0" anchor="t" bIns="45700" lIns="91425" spcFirstLastPara="1" rIns="91425" wrap="square" tIns="45700">
            <a:noAutofit/>
          </a:bodyPr>
          <a:lstStyle>
            <a:lvl1pPr lvl="0" marR="0" algn="ctr">
              <a:lnSpc>
                <a:spcPct val="90000"/>
              </a:lnSpc>
              <a:spcBef>
                <a:spcPts val="0"/>
              </a:spcBef>
              <a:spcAft>
                <a:spcPts val="0"/>
              </a:spcAft>
              <a:buClr>
                <a:schemeClr val="lt1"/>
              </a:buClr>
              <a:buSzPts val="6000"/>
              <a:buFont typeface="Montserrat Medium"/>
              <a:buNone/>
              <a:defRPr i="0" sz="6000" u="none" cap="none" strike="noStrike">
                <a:solidFill>
                  <a:schemeClr val="lt1"/>
                </a:solidFill>
                <a:latin typeface="Montserrat Medium"/>
                <a:ea typeface="Montserrat Medium"/>
                <a:cs typeface="Montserrat Medium"/>
                <a:sym typeface="Montserrat Medium"/>
              </a:defRPr>
            </a:lvl1pPr>
            <a:lvl2pPr lvl="1"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2pPr>
            <a:lvl3pPr lvl="2"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3pPr>
            <a:lvl4pPr lvl="3"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4pPr>
            <a:lvl5pPr lvl="4"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5pPr>
            <a:lvl6pPr lvl="5"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6pPr>
            <a:lvl7pPr lvl="6"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7pPr>
            <a:lvl8pPr lvl="7"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8pPr>
            <a:lvl9pPr lvl="8"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9pPr>
          </a:lstStyle>
          <a:p/>
        </p:txBody>
      </p:sp>
      <p:grpSp>
        <p:nvGrpSpPr>
          <p:cNvPr id="24" name="Google Shape;24;p3"/>
          <p:cNvGrpSpPr/>
          <p:nvPr/>
        </p:nvGrpSpPr>
        <p:grpSpPr>
          <a:xfrm>
            <a:off x="8662376" y="198875"/>
            <a:ext cx="3384923" cy="1059125"/>
            <a:chOff x="-7013547" y="6156743"/>
            <a:chExt cx="4139060" cy="1295091"/>
          </a:xfrm>
        </p:grpSpPr>
        <p:pic>
          <p:nvPicPr>
            <p:cNvPr id="25" name="Google Shape;25;p3"/>
            <p:cNvPicPr preferRelativeResize="0"/>
            <p:nvPr/>
          </p:nvPicPr>
          <p:blipFill rotWithShape="1">
            <a:blip r:embed="rId4">
              <a:alphaModFix/>
            </a:blip>
            <a:srcRect b="23006" l="10790" r="65874" t="22772"/>
            <a:stretch/>
          </p:blipFill>
          <p:spPr>
            <a:xfrm>
              <a:off x="-7013547" y="6156743"/>
              <a:ext cx="1245077" cy="1295091"/>
            </a:xfrm>
            <a:prstGeom prst="rect">
              <a:avLst/>
            </a:prstGeom>
            <a:noFill/>
            <a:ln>
              <a:noFill/>
            </a:ln>
            <a:effectLst>
              <a:outerShdw blurRad="57150" rotWithShape="0" algn="bl" dir="5400000" dist="19050">
                <a:srgbClr val="000000">
                  <a:alpha val="50000"/>
                </a:srgbClr>
              </a:outerShdw>
            </a:effectLst>
          </p:spPr>
        </p:pic>
        <p:pic>
          <p:nvPicPr>
            <p:cNvPr id="26" name="Google Shape;26;p3"/>
            <p:cNvPicPr preferRelativeResize="0"/>
            <p:nvPr/>
          </p:nvPicPr>
          <p:blipFill rotWithShape="1">
            <a:blip r:embed="rId5">
              <a:alphaModFix/>
            </a:blip>
            <a:srcRect b="28523" l="34127" r="11634" t="31914"/>
            <a:stretch/>
          </p:blipFill>
          <p:spPr>
            <a:xfrm>
              <a:off x="-5768470" y="6375042"/>
              <a:ext cx="2893983" cy="944944"/>
            </a:xfrm>
            <a:prstGeom prst="rect">
              <a:avLst/>
            </a:prstGeom>
            <a:noFill/>
            <a:ln>
              <a:noFill/>
            </a:ln>
            <a:effectLst>
              <a:outerShdw blurRad="57150" rotWithShape="0" algn="bl" dir="5400000" dist="19050">
                <a:srgbClr val="000000">
                  <a:alpha val="50000"/>
                </a:srgbClr>
              </a:outerShdw>
            </a:effectLst>
          </p:spPr>
        </p:pic>
      </p:grpSp>
      <p:sp>
        <p:nvSpPr>
          <p:cNvPr id="27" name="Google Shape;27;p3"/>
          <p:cNvSpPr txBox="1"/>
          <p:nvPr/>
        </p:nvSpPr>
        <p:spPr>
          <a:xfrm>
            <a:off x="0" y="5919000"/>
            <a:ext cx="2444100" cy="93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2100">
                <a:solidFill>
                  <a:schemeClr val="lt1"/>
                </a:solidFill>
                <a:latin typeface="Lobster"/>
                <a:ea typeface="Lobster"/>
                <a:cs typeface="Lobster"/>
                <a:sym typeface="Lobster"/>
              </a:rPr>
              <a:t>WGClimate</a:t>
            </a:r>
            <a:endParaRPr b="1" sz="2100">
              <a:solidFill>
                <a:schemeClr val="lt1"/>
              </a:solidFill>
              <a:latin typeface="Lobster"/>
              <a:ea typeface="Lobster"/>
              <a:cs typeface="Lobster"/>
              <a:sym typeface="Lobster"/>
            </a:endParaRPr>
          </a:p>
          <a:p>
            <a:pPr indent="0" lvl="0" marL="0" rtl="0" algn="l">
              <a:spcBef>
                <a:spcPts val="0"/>
              </a:spcBef>
              <a:spcAft>
                <a:spcPts val="0"/>
              </a:spcAft>
              <a:buNone/>
            </a:pPr>
            <a:r>
              <a:rPr b="1" lang="en-GB">
                <a:solidFill>
                  <a:schemeClr val="lt1"/>
                </a:solidFill>
                <a:latin typeface="Barlow"/>
                <a:ea typeface="Barlow"/>
                <a:cs typeface="Barlow"/>
                <a:sym typeface="Barlow"/>
              </a:rPr>
              <a:t>The Joint CEOS-CGMS Working Group on Climate</a:t>
            </a:r>
            <a:endParaRPr b="1">
              <a:solidFill>
                <a:schemeClr val="lt1"/>
              </a:solidFill>
              <a:latin typeface="Barlow"/>
              <a:ea typeface="Barlow"/>
              <a:cs typeface="Barlow"/>
              <a:sym typeface="Barlow"/>
            </a:endParaRPr>
          </a:p>
        </p:txBody>
      </p:sp>
      <p:sp>
        <p:nvSpPr>
          <p:cNvPr id="28" name="Google Shape;28;p3"/>
          <p:cNvSpPr txBox="1"/>
          <p:nvPr/>
        </p:nvSpPr>
        <p:spPr>
          <a:xfrm>
            <a:off x="3158400" y="5706550"/>
            <a:ext cx="5875200" cy="1131300"/>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1" lang="en-GB" sz="2100">
                <a:solidFill>
                  <a:schemeClr val="lt1"/>
                </a:solidFill>
                <a:latin typeface="Barlow"/>
                <a:ea typeface="Barlow"/>
                <a:cs typeface="Barlow"/>
                <a:sym typeface="Barlow"/>
              </a:rPr>
              <a:t>WGClimate-24 &amp; GHG-TT-6</a:t>
            </a:r>
            <a:endParaRPr b="1" sz="2100">
              <a:solidFill>
                <a:schemeClr val="lt1"/>
              </a:solidFill>
              <a:latin typeface="Barlow"/>
              <a:ea typeface="Barlow"/>
              <a:cs typeface="Barlow"/>
              <a:sym typeface="Barlow"/>
            </a:endParaRPr>
          </a:p>
          <a:p>
            <a:pPr indent="0" lvl="0" marL="0" marR="0" rtl="0" algn="ctr">
              <a:lnSpc>
                <a:spcPct val="100000"/>
              </a:lnSpc>
              <a:spcBef>
                <a:spcPts val="0"/>
              </a:spcBef>
              <a:spcAft>
                <a:spcPts val="0"/>
              </a:spcAft>
              <a:buNone/>
            </a:pPr>
            <a:r>
              <a:rPr lang="en-GB" sz="1800">
                <a:solidFill>
                  <a:schemeClr val="lt1"/>
                </a:solidFill>
                <a:latin typeface="Barlow"/>
                <a:ea typeface="Barlow"/>
                <a:cs typeface="Barlow"/>
                <a:sym typeface="Barlow"/>
              </a:rPr>
              <a:t>9</a:t>
            </a:r>
            <a:r>
              <a:rPr lang="en-GB" sz="1800">
                <a:solidFill>
                  <a:schemeClr val="lt1"/>
                </a:solidFill>
                <a:latin typeface="Barlow"/>
                <a:ea typeface="Barlow"/>
                <a:cs typeface="Barlow"/>
                <a:sym typeface="Barlow"/>
              </a:rPr>
              <a:t> - 12 February, 2026</a:t>
            </a:r>
            <a:endParaRPr sz="1800">
              <a:solidFill>
                <a:schemeClr val="lt1"/>
              </a:solidFill>
              <a:latin typeface="Barlow"/>
              <a:ea typeface="Barlow"/>
              <a:cs typeface="Barlow"/>
              <a:sym typeface="Barlow"/>
            </a:endParaRPr>
          </a:p>
          <a:p>
            <a:pPr indent="0" lvl="0" marL="0" marR="0" rtl="0" algn="ctr">
              <a:lnSpc>
                <a:spcPct val="100000"/>
              </a:lnSpc>
              <a:spcBef>
                <a:spcPts val="0"/>
              </a:spcBef>
              <a:spcAft>
                <a:spcPts val="0"/>
              </a:spcAft>
              <a:buNone/>
            </a:pPr>
            <a:r>
              <a:rPr lang="en-GB" sz="1800">
                <a:solidFill>
                  <a:schemeClr val="lt1"/>
                </a:solidFill>
                <a:latin typeface="Barlow"/>
                <a:ea typeface="Barlow"/>
                <a:cs typeface="Barlow"/>
                <a:sym typeface="Barlow"/>
              </a:rPr>
              <a:t>ESA ECSAT, Harwell, UK</a:t>
            </a:r>
            <a:endParaRPr sz="1800">
              <a:solidFill>
                <a:schemeClr val="lt1"/>
              </a:solidFill>
              <a:latin typeface="Barlow"/>
              <a:ea typeface="Barlow"/>
              <a:cs typeface="Barlow"/>
              <a:sym typeface="Barlow"/>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9" name="Shape 29"/>
        <p:cNvGrpSpPr/>
        <p:nvPr/>
      </p:nvGrpSpPr>
      <p:grpSpPr>
        <a:xfrm>
          <a:off x="0" y="0"/>
          <a:ext cx="0" cy="0"/>
          <a:chOff x="0" y="0"/>
          <a:chExt cx="0" cy="0"/>
        </a:xfrm>
      </p:grpSpPr>
      <p:sp>
        <p:nvSpPr>
          <p:cNvPr id="30" name="Google Shape;30;p4"/>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2"/>
              </a:solidFill>
              <a:latin typeface="Arial"/>
              <a:ea typeface="Arial"/>
              <a:cs typeface="Arial"/>
              <a:sym typeface="Arial"/>
            </a:endParaRPr>
          </a:p>
        </p:txBody>
      </p:sp>
      <p:pic>
        <p:nvPicPr>
          <p:cNvPr id="31" name="Google Shape;31;p4"/>
          <p:cNvPicPr preferRelativeResize="0"/>
          <p:nvPr/>
        </p:nvPicPr>
        <p:blipFill rotWithShape="1">
          <a:blip r:embed="rId2">
            <a:alphaModFix amt="34000"/>
          </a:blip>
          <a:srcRect b="35419" l="51339" r="-2839" t="39269"/>
          <a:stretch/>
        </p:blipFill>
        <p:spPr>
          <a:xfrm flipH="1">
            <a:off x="9304422" y="0"/>
            <a:ext cx="2887578" cy="1037492"/>
          </a:xfrm>
          <a:prstGeom prst="rect">
            <a:avLst/>
          </a:prstGeom>
          <a:noFill/>
          <a:ln>
            <a:noFill/>
          </a:ln>
        </p:spPr>
      </p:pic>
      <p:grpSp>
        <p:nvGrpSpPr>
          <p:cNvPr id="32" name="Google Shape;32;p4"/>
          <p:cNvGrpSpPr/>
          <p:nvPr/>
        </p:nvGrpSpPr>
        <p:grpSpPr>
          <a:xfrm>
            <a:off x="10113330" y="274853"/>
            <a:ext cx="2154863" cy="964667"/>
            <a:chOff x="7336150" y="-5375"/>
            <a:chExt cx="2317556" cy="1037500"/>
          </a:xfrm>
        </p:grpSpPr>
        <p:pic>
          <p:nvPicPr>
            <p:cNvPr id="33" name="Google Shape;33;p4"/>
            <p:cNvPicPr preferRelativeResize="0"/>
            <p:nvPr/>
          </p:nvPicPr>
          <p:blipFill>
            <a:blip r:embed="rId3">
              <a:alphaModFix/>
            </a:blip>
            <a:stretch>
              <a:fillRect/>
            </a:stretch>
          </p:blipFill>
          <p:spPr>
            <a:xfrm>
              <a:off x="7336150" y="-5375"/>
              <a:ext cx="2317556" cy="1037500"/>
            </a:xfrm>
            <a:prstGeom prst="rect">
              <a:avLst/>
            </a:prstGeom>
            <a:noFill/>
            <a:ln>
              <a:noFill/>
            </a:ln>
          </p:spPr>
        </p:pic>
        <p:pic>
          <p:nvPicPr>
            <p:cNvPr id="34" name="Google Shape;34;p4"/>
            <p:cNvPicPr preferRelativeResize="0"/>
            <p:nvPr/>
          </p:nvPicPr>
          <p:blipFill rotWithShape="1">
            <a:blip r:embed="rId4">
              <a:alphaModFix/>
            </a:blip>
            <a:srcRect b="0" l="34128" r="0" t="0"/>
            <a:stretch/>
          </p:blipFill>
          <p:spPr>
            <a:xfrm>
              <a:off x="8127051" y="-5375"/>
              <a:ext cx="1526655" cy="1037500"/>
            </a:xfrm>
            <a:prstGeom prst="rect">
              <a:avLst/>
            </a:prstGeom>
            <a:noFill/>
            <a:ln>
              <a:noFill/>
            </a:ln>
          </p:spPr>
        </p:pic>
      </p:grpSp>
      <p:pic>
        <p:nvPicPr>
          <p:cNvPr id="35" name="Google Shape;35;p4"/>
          <p:cNvPicPr preferRelativeResize="0"/>
          <p:nvPr/>
        </p:nvPicPr>
        <p:blipFill rotWithShape="1">
          <a:blip r:embed="rId5">
            <a:alphaModFix/>
          </a:blip>
          <a:srcRect b="0" l="0" r="0" t="0"/>
          <a:stretch/>
        </p:blipFill>
        <p:spPr>
          <a:xfrm>
            <a:off x="10786300" y="92175"/>
            <a:ext cx="1191325" cy="472000"/>
          </a:xfrm>
          <a:prstGeom prst="rect">
            <a:avLst/>
          </a:prstGeom>
          <a:noFill/>
          <a:ln>
            <a:noFill/>
          </a:ln>
          <a:effectLst>
            <a:outerShdw blurRad="50800" rotWithShape="0" algn="tl" dir="2700000" dist="38100">
              <a:srgbClr val="000000">
                <a:alpha val="40000"/>
              </a:srgbClr>
            </a:outerShdw>
          </a:effectLst>
        </p:spPr>
      </p:pic>
      <p:sp>
        <p:nvSpPr>
          <p:cNvPr id="36" name="Google Shape;36;p4"/>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2"/>
              </a:solidFill>
              <a:latin typeface="Arial"/>
              <a:ea typeface="Arial"/>
              <a:cs typeface="Arial"/>
              <a:sym typeface="Arial"/>
            </a:endParaRPr>
          </a:p>
        </p:txBody>
      </p:sp>
      <p:sp>
        <p:nvSpPr>
          <p:cNvPr id="37" name="Google Shape;37;p4"/>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2"/>
              </a:solidFill>
              <a:latin typeface="Arial"/>
              <a:ea typeface="Arial"/>
              <a:cs typeface="Arial"/>
              <a:sym typeface="Arial"/>
            </a:endParaRPr>
          </a:p>
        </p:txBody>
      </p:sp>
      <p:sp>
        <p:nvSpPr>
          <p:cNvPr id="38" name="Google Shape;38;p4"/>
          <p:cNvSpPr txBox="1"/>
          <p:nvPr/>
        </p:nvSpPr>
        <p:spPr>
          <a:xfrm>
            <a:off x="10265664" y="6574604"/>
            <a:ext cx="1925447"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0" lang="en-GB" sz="1400" u="none" cap="none" strike="noStrike">
                <a:solidFill>
                  <a:schemeClr val="accent1"/>
                </a:solidFill>
                <a:latin typeface="Barlow SemiBold"/>
                <a:ea typeface="Barlow SemiBold"/>
                <a:cs typeface="Barlow SemiBold"/>
                <a:sym typeface="Barlow SemiBold"/>
              </a:rPr>
              <a:t>Slide </a:t>
            </a:r>
            <a:fld id="{00000000-1234-1234-1234-123412341234}" type="slidenum">
              <a:rPr i="0" lang="en-GB" sz="1400" u="none" cap="none" strike="noStrike">
                <a:solidFill>
                  <a:schemeClr val="accent1"/>
                </a:solidFill>
                <a:latin typeface="Barlow SemiBold"/>
                <a:ea typeface="Barlow SemiBold"/>
                <a:cs typeface="Barlow SemiBold"/>
                <a:sym typeface="Barlow SemiBold"/>
              </a:rPr>
              <a:t>‹#›</a:t>
            </a:fld>
            <a:endParaRPr i="0" sz="1400" u="none" cap="none" strike="noStrike">
              <a:solidFill>
                <a:schemeClr val="accent1"/>
              </a:solidFill>
              <a:latin typeface="Barlow SemiBold"/>
              <a:ea typeface="Barlow SemiBold"/>
              <a:cs typeface="Barlow SemiBold"/>
              <a:sym typeface="Barlow SemiBold"/>
            </a:endParaRPr>
          </a:p>
        </p:txBody>
      </p:sp>
      <p:sp>
        <p:nvSpPr>
          <p:cNvPr id="39" name="Google Shape;39;p4"/>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a:solidFill>
                  <a:schemeClr val="accent1"/>
                </a:solidFill>
                <a:latin typeface="Montserrat SemiBold"/>
                <a:ea typeface="Montserrat SemiBold"/>
                <a:cs typeface="Montserrat SemiBold"/>
                <a:sym typeface="Montserrat SemiBold"/>
              </a:rPr>
              <a:t>WGClimate-24 &amp; GHG-TT-6 | 9 - 12 February, 2026</a:t>
            </a:r>
            <a:endParaRPr>
              <a:solidFill>
                <a:schemeClr val="accent1"/>
              </a:solidFill>
              <a:latin typeface="Montserrat SemiBold"/>
              <a:ea typeface="Montserrat SemiBold"/>
              <a:cs typeface="Montserrat SemiBold"/>
              <a:sym typeface="Montserrat SemiBold"/>
            </a:endParaRPr>
          </a:p>
        </p:txBody>
      </p:sp>
      <p:sp>
        <p:nvSpPr>
          <p:cNvPr id="40" name="Google Shape;40;p4"/>
          <p:cNvSpPr txBox="1"/>
          <p:nvPr>
            <p:ph idx="1" type="body"/>
          </p:nvPr>
        </p:nvSpPr>
        <p:spPr>
          <a:xfrm>
            <a:off x="276008" y="1220858"/>
            <a:ext cx="11495400" cy="46629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5000"/>
              </a:lnSpc>
              <a:spcBef>
                <a:spcPts val="1000"/>
              </a:spcBef>
              <a:spcAft>
                <a:spcPts val="0"/>
              </a:spcAft>
              <a:buClr>
                <a:schemeClr val="dk1"/>
              </a:buClr>
              <a:buSzPts val="2800"/>
              <a:buFont typeface="Montserrat"/>
              <a:buChar char="❖"/>
              <a:defRPr i="0" sz="2800" u="none" cap="none" strike="noStrike">
                <a:solidFill>
                  <a:schemeClr val="dk1"/>
                </a:solidFill>
                <a:latin typeface="Montserrat"/>
                <a:ea typeface="Montserrat"/>
                <a:cs typeface="Montserrat"/>
                <a:sym typeface="Montserrat"/>
              </a:defRPr>
            </a:lvl1pPr>
            <a:lvl2pPr indent="-381000" lvl="1" marL="914400" marR="0" rtl="0" algn="l">
              <a:lnSpc>
                <a:spcPct val="115000"/>
              </a:lnSpc>
              <a:spcBef>
                <a:spcPts val="500"/>
              </a:spcBef>
              <a:spcAft>
                <a:spcPts val="0"/>
              </a:spcAft>
              <a:buClr>
                <a:schemeClr val="dk1"/>
              </a:buClr>
              <a:buSzPts val="2400"/>
              <a:buFont typeface="Montserrat"/>
              <a:buChar char="▪"/>
              <a:defRPr i="0" sz="2400" u="none" cap="none" strike="noStrike">
                <a:solidFill>
                  <a:schemeClr val="dk1"/>
                </a:solidFill>
                <a:latin typeface="Montserrat"/>
                <a:ea typeface="Montserrat"/>
                <a:cs typeface="Montserrat"/>
                <a:sym typeface="Montserrat"/>
              </a:defRPr>
            </a:lvl2pPr>
            <a:lvl3pPr indent="-355600" lvl="2" marL="1371600" marR="0" rtl="0" algn="l">
              <a:lnSpc>
                <a:spcPct val="115000"/>
              </a:lnSpc>
              <a:spcBef>
                <a:spcPts val="500"/>
              </a:spcBef>
              <a:spcAft>
                <a:spcPts val="0"/>
              </a:spcAft>
              <a:buClr>
                <a:schemeClr val="dk1"/>
              </a:buClr>
              <a:buSzPts val="2000"/>
              <a:buFont typeface="Montserrat"/>
              <a:buChar char="o"/>
              <a:defRPr i="0" sz="2000" u="none" cap="none" strike="noStrike">
                <a:solidFill>
                  <a:schemeClr val="dk1"/>
                </a:solidFill>
                <a:latin typeface="Montserrat"/>
                <a:ea typeface="Montserrat"/>
                <a:cs typeface="Montserrat"/>
                <a:sym typeface="Montserrat"/>
              </a:defRPr>
            </a:lvl3pPr>
            <a:lvl4pPr indent="-342900" lvl="3" marL="1828800" marR="0" rtl="0" algn="l">
              <a:lnSpc>
                <a:spcPct val="115000"/>
              </a:lnSpc>
              <a:spcBef>
                <a:spcPts val="500"/>
              </a:spcBef>
              <a:spcAft>
                <a:spcPts val="0"/>
              </a:spcAft>
              <a:buClr>
                <a:schemeClr val="dk1"/>
              </a:buClr>
              <a:buSzPts val="1800"/>
              <a:buFont typeface="Montserrat"/>
              <a:buChar char="•"/>
              <a:defRPr i="0" sz="1800" u="none" cap="none" strike="noStrike">
                <a:solidFill>
                  <a:schemeClr val="dk1"/>
                </a:solidFill>
                <a:latin typeface="Montserrat"/>
                <a:ea typeface="Montserrat"/>
                <a:cs typeface="Montserrat"/>
                <a:sym typeface="Montserrat"/>
              </a:defRPr>
            </a:lvl4pPr>
            <a:lvl5pPr indent="-342900" lvl="4" marL="2286000" marR="0" rtl="0" algn="l">
              <a:lnSpc>
                <a:spcPct val="115000"/>
              </a:lnSpc>
              <a:spcBef>
                <a:spcPts val="500"/>
              </a:spcBef>
              <a:spcAft>
                <a:spcPts val="0"/>
              </a:spcAft>
              <a:buClr>
                <a:schemeClr val="dk1"/>
              </a:buClr>
              <a:buSzPts val="1800"/>
              <a:buFont typeface="Montserrat"/>
              <a:buChar char="•"/>
              <a:defRPr i="0" sz="1800" u="none" cap="none" strike="noStrike">
                <a:solidFill>
                  <a:schemeClr val="dk1"/>
                </a:solidFill>
                <a:latin typeface="Montserrat"/>
                <a:ea typeface="Montserrat"/>
                <a:cs typeface="Montserrat"/>
                <a:sym typeface="Montserrat"/>
              </a:defRPr>
            </a:lvl5pPr>
            <a:lvl6pPr indent="-355600" lvl="5" marL="2743200" marR="0" rtl="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6pPr>
            <a:lvl7pPr indent="-355600" lvl="6" marL="3200400" marR="0" rtl="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7pPr>
            <a:lvl8pPr indent="-355600" lvl="7" marL="3657600" marR="0" rtl="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8pPr>
            <a:lvl9pPr indent="-355600" lvl="8" marL="4114800" marR="0" rtl="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9pPr>
          </a:lstStyle>
          <a:p/>
        </p:txBody>
      </p:sp>
      <p:sp>
        <p:nvSpPr>
          <p:cNvPr id="41" name="Google Shape;41;p4"/>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Montserrat"/>
              <a:buNone/>
              <a:defRPr i="0" sz="4400" u="none" cap="none" strike="noStrike">
                <a:solidFill>
                  <a:schemeClr val="lt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2" name="Google Shape;42;p4"/>
          <p:cNvSpPr txBox="1"/>
          <p:nvPr/>
        </p:nvSpPr>
        <p:spPr>
          <a:xfrm>
            <a:off x="10547800" y="5883750"/>
            <a:ext cx="1668300" cy="6618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GB" sz="1300">
                <a:solidFill>
                  <a:schemeClr val="dk2"/>
                </a:solidFill>
                <a:latin typeface="Lobster"/>
                <a:ea typeface="Lobster"/>
                <a:cs typeface="Lobster"/>
                <a:sym typeface="Lobster"/>
              </a:rPr>
              <a:t>WGClimate</a:t>
            </a:r>
            <a:endParaRPr b="1" sz="1300">
              <a:solidFill>
                <a:schemeClr val="dk2"/>
              </a:solidFill>
              <a:latin typeface="Lobster"/>
              <a:ea typeface="Lobster"/>
              <a:cs typeface="Lobster"/>
              <a:sym typeface="Lobster"/>
            </a:endParaRPr>
          </a:p>
          <a:p>
            <a:pPr indent="0" lvl="0" marL="0" rtl="0" algn="r">
              <a:spcBef>
                <a:spcPts val="0"/>
              </a:spcBef>
              <a:spcAft>
                <a:spcPts val="0"/>
              </a:spcAft>
              <a:buNone/>
            </a:pPr>
            <a:r>
              <a:rPr b="1" lang="en-GB" sz="900">
                <a:solidFill>
                  <a:schemeClr val="dk2"/>
                </a:solidFill>
                <a:latin typeface="Barlow"/>
                <a:ea typeface="Barlow"/>
                <a:cs typeface="Barlow"/>
                <a:sym typeface="Barlow"/>
              </a:rPr>
              <a:t>The Joint CEOS-CGMS Working Group on Climate</a:t>
            </a:r>
            <a:endParaRPr b="1" sz="900">
              <a:solidFill>
                <a:schemeClr val="dk2"/>
              </a:solidFill>
              <a:latin typeface="Barlow"/>
              <a:ea typeface="Barlow"/>
              <a:cs typeface="Barlow"/>
              <a:sym typeface="Barlow"/>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and Content_1">
    <p:spTree>
      <p:nvGrpSpPr>
        <p:cNvPr id="43" name="Shape 43"/>
        <p:cNvGrpSpPr/>
        <p:nvPr/>
      </p:nvGrpSpPr>
      <p:grpSpPr>
        <a:xfrm>
          <a:off x="0" y="0"/>
          <a:ext cx="0" cy="0"/>
          <a:chOff x="0" y="0"/>
          <a:chExt cx="0" cy="0"/>
        </a:xfrm>
      </p:grpSpPr>
      <p:sp>
        <p:nvSpPr>
          <p:cNvPr id="44" name="Google Shape;44;p5"/>
          <p:cNvSpPr/>
          <p:nvPr/>
        </p:nvSpPr>
        <p:spPr>
          <a:xfrm>
            <a:off x="0" y="1"/>
            <a:ext cx="12192000" cy="1037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2"/>
              </a:solidFill>
              <a:latin typeface="Arial"/>
              <a:ea typeface="Arial"/>
              <a:cs typeface="Arial"/>
              <a:sym typeface="Arial"/>
            </a:endParaRPr>
          </a:p>
        </p:txBody>
      </p:sp>
      <p:pic>
        <p:nvPicPr>
          <p:cNvPr id="45" name="Google Shape;45;p5"/>
          <p:cNvPicPr preferRelativeResize="0"/>
          <p:nvPr/>
        </p:nvPicPr>
        <p:blipFill rotWithShape="1">
          <a:blip r:embed="rId2">
            <a:alphaModFix amt="34000"/>
          </a:blip>
          <a:srcRect b="35419" l="51341" r="-2842" t="39268"/>
          <a:stretch/>
        </p:blipFill>
        <p:spPr>
          <a:xfrm flipH="1">
            <a:off x="9304423" y="0"/>
            <a:ext cx="2887577" cy="1037492"/>
          </a:xfrm>
          <a:prstGeom prst="rect">
            <a:avLst/>
          </a:prstGeom>
          <a:noFill/>
          <a:ln>
            <a:noFill/>
          </a:ln>
        </p:spPr>
      </p:pic>
      <p:grpSp>
        <p:nvGrpSpPr>
          <p:cNvPr id="46" name="Google Shape;46;p5"/>
          <p:cNvGrpSpPr/>
          <p:nvPr/>
        </p:nvGrpSpPr>
        <p:grpSpPr>
          <a:xfrm>
            <a:off x="10113330" y="274853"/>
            <a:ext cx="2154863" cy="964667"/>
            <a:chOff x="7336150" y="-5375"/>
            <a:chExt cx="2317556" cy="1037500"/>
          </a:xfrm>
        </p:grpSpPr>
        <p:pic>
          <p:nvPicPr>
            <p:cNvPr id="47" name="Google Shape;47;p5"/>
            <p:cNvPicPr preferRelativeResize="0"/>
            <p:nvPr/>
          </p:nvPicPr>
          <p:blipFill>
            <a:blip r:embed="rId3">
              <a:alphaModFix/>
            </a:blip>
            <a:stretch>
              <a:fillRect/>
            </a:stretch>
          </p:blipFill>
          <p:spPr>
            <a:xfrm>
              <a:off x="7336150" y="-5375"/>
              <a:ext cx="2317556" cy="1037500"/>
            </a:xfrm>
            <a:prstGeom prst="rect">
              <a:avLst/>
            </a:prstGeom>
            <a:noFill/>
            <a:ln>
              <a:noFill/>
            </a:ln>
          </p:spPr>
        </p:pic>
        <p:pic>
          <p:nvPicPr>
            <p:cNvPr id="48" name="Google Shape;48;p5"/>
            <p:cNvPicPr preferRelativeResize="0"/>
            <p:nvPr/>
          </p:nvPicPr>
          <p:blipFill rotWithShape="1">
            <a:blip r:embed="rId4">
              <a:alphaModFix/>
            </a:blip>
            <a:srcRect b="0" l="34128" r="0" t="0"/>
            <a:stretch/>
          </p:blipFill>
          <p:spPr>
            <a:xfrm>
              <a:off x="8127051" y="-5375"/>
              <a:ext cx="1526655" cy="1037500"/>
            </a:xfrm>
            <a:prstGeom prst="rect">
              <a:avLst/>
            </a:prstGeom>
            <a:noFill/>
            <a:ln>
              <a:noFill/>
            </a:ln>
          </p:spPr>
        </p:pic>
      </p:grpSp>
      <p:pic>
        <p:nvPicPr>
          <p:cNvPr id="49" name="Google Shape;49;p5"/>
          <p:cNvPicPr preferRelativeResize="0"/>
          <p:nvPr/>
        </p:nvPicPr>
        <p:blipFill rotWithShape="1">
          <a:blip r:embed="rId5">
            <a:alphaModFix/>
          </a:blip>
          <a:srcRect b="0" l="0" r="0" t="0"/>
          <a:stretch/>
        </p:blipFill>
        <p:spPr>
          <a:xfrm>
            <a:off x="10786300" y="92175"/>
            <a:ext cx="1191325" cy="472000"/>
          </a:xfrm>
          <a:prstGeom prst="rect">
            <a:avLst/>
          </a:prstGeom>
          <a:noFill/>
          <a:ln>
            <a:noFill/>
          </a:ln>
          <a:effectLst>
            <a:outerShdw blurRad="50800" rotWithShape="0" algn="tl" dir="2700000" dist="38100">
              <a:srgbClr val="000000">
                <a:alpha val="40000"/>
              </a:srgbClr>
            </a:outerShdw>
          </a:effectLst>
        </p:spPr>
      </p:pic>
      <p:sp>
        <p:nvSpPr>
          <p:cNvPr id="50" name="Google Shape;50;p5"/>
          <p:cNvSpPr/>
          <p:nvPr/>
        </p:nvSpPr>
        <p:spPr>
          <a:xfrm>
            <a:off x="-1778" y="6574604"/>
            <a:ext cx="12193800" cy="2835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2"/>
              </a:solidFill>
              <a:latin typeface="Arial"/>
              <a:ea typeface="Arial"/>
              <a:cs typeface="Arial"/>
              <a:sym typeface="Arial"/>
            </a:endParaRPr>
          </a:p>
        </p:txBody>
      </p:sp>
      <p:sp>
        <p:nvSpPr>
          <p:cNvPr id="51" name="Google Shape;51;p5"/>
          <p:cNvSpPr/>
          <p:nvPr/>
        </p:nvSpPr>
        <p:spPr>
          <a:xfrm flipH="1" rot="10800000">
            <a:off x="-4504" y="6540563"/>
            <a:ext cx="12196500" cy="59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2"/>
              </a:solidFill>
              <a:latin typeface="Arial"/>
              <a:ea typeface="Arial"/>
              <a:cs typeface="Arial"/>
              <a:sym typeface="Arial"/>
            </a:endParaRPr>
          </a:p>
        </p:txBody>
      </p:sp>
      <p:sp>
        <p:nvSpPr>
          <p:cNvPr id="52" name="Google Shape;52;p5"/>
          <p:cNvSpPr txBox="1"/>
          <p:nvPr/>
        </p:nvSpPr>
        <p:spPr>
          <a:xfrm>
            <a:off x="10265664" y="6574604"/>
            <a:ext cx="1925400" cy="30780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0" lang="en-GB" sz="1400" u="none" cap="none" strike="noStrike">
                <a:solidFill>
                  <a:schemeClr val="accent1"/>
                </a:solidFill>
                <a:latin typeface="Barlow SemiBold"/>
                <a:ea typeface="Barlow SemiBold"/>
                <a:cs typeface="Barlow SemiBold"/>
                <a:sym typeface="Barlow SemiBold"/>
              </a:rPr>
              <a:t>Slide </a:t>
            </a:r>
            <a:fld id="{00000000-1234-1234-1234-123412341234}" type="slidenum">
              <a:rPr i="0" lang="en-GB" sz="1400" u="none" cap="none" strike="noStrike">
                <a:solidFill>
                  <a:schemeClr val="accent1"/>
                </a:solidFill>
                <a:latin typeface="Barlow SemiBold"/>
                <a:ea typeface="Barlow SemiBold"/>
                <a:cs typeface="Barlow SemiBold"/>
                <a:sym typeface="Barlow SemiBold"/>
              </a:rPr>
              <a:t>‹#›</a:t>
            </a:fld>
            <a:endParaRPr i="0" sz="1400" u="none" cap="none" strike="noStrike">
              <a:solidFill>
                <a:schemeClr val="accent1"/>
              </a:solidFill>
              <a:latin typeface="Barlow SemiBold"/>
              <a:ea typeface="Barlow SemiBold"/>
              <a:cs typeface="Barlow SemiBold"/>
              <a:sym typeface="Barlow SemiBold"/>
            </a:endParaRPr>
          </a:p>
        </p:txBody>
      </p:sp>
      <p:sp>
        <p:nvSpPr>
          <p:cNvPr id="53" name="Google Shape;53;p5"/>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a:solidFill>
                  <a:schemeClr val="accent1"/>
                </a:solidFill>
                <a:latin typeface="Montserrat SemiBold"/>
                <a:ea typeface="Montserrat SemiBold"/>
                <a:cs typeface="Montserrat SemiBold"/>
                <a:sym typeface="Montserrat SemiBold"/>
              </a:rPr>
              <a:t>WGClimate-24 &amp; GHG-TT-6 | 9 - 12 February, 2026</a:t>
            </a:r>
            <a:endParaRPr>
              <a:solidFill>
                <a:schemeClr val="accent1"/>
              </a:solidFill>
              <a:latin typeface="Montserrat SemiBold"/>
              <a:ea typeface="Montserrat SemiBold"/>
              <a:cs typeface="Montserrat SemiBold"/>
              <a:sym typeface="Montserrat SemiBold"/>
            </a:endParaRPr>
          </a:p>
        </p:txBody>
      </p:sp>
      <p:sp>
        <p:nvSpPr>
          <p:cNvPr id="54" name="Google Shape;54;p5"/>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lvl1pPr lvl="0" marR="0" algn="l">
              <a:lnSpc>
                <a:spcPct val="90000"/>
              </a:lnSpc>
              <a:spcBef>
                <a:spcPts val="0"/>
              </a:spcBef>
              <a:spcAft>
                <a:spcPts val="0"/>
              </a:spcAft>
              <a:buClr>
                <a:schemeClr val="lt1"/>
              </a:buClr>
              <a:buSzPts val="4400"/>
              <a:buFont typeface="Montserrat"/>
              <a:buNone/>
              <a:defRPr i="0" sz="4400" u="none" cap="none" strike="noStrike">
                <a:solidFill>
                  <a:schemeClr val="lt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5" name="Google Shape;55;p5"/>
          <p:cNvSpPr txBox="1"/>
          <p:nvPr/>
        </p:nvSpPr>
        <p:spPr>
          <a:xfrm>
            <a:off x="10547800" y="5883750"/>
            <a:ext cx="1668300" cy="6618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GB" sz="1300">
                <a:solidFill>
                  <a:schemeClr val="dk2"/>
                </a:solidFill>
                <a:latin typeface="Lobster"/>
                <a:ea typeface="Lobster"/>
                <a:cs typeface="Lobster"/>
                <a:sym typeface="Lobster"/>
              </a:rPr>
              <a:t>WGClimate</a:t>
            </a:r>
            <a:endParaRPr b="1" sz="1300">
              <a:solidFill>
                <a:schemeClr val="dk2"/>
              </a:solidFill>
              <a:latin typeface="Lobster"/>
              <a:ea typeface="Lobster"/>
              <a:cs typeface="Lobster"/>
              <a:sym typeface="Lobster"/>
            </a:endParaRPr>
          </a:p>
          <a:p>
            <a:pPr indent="0" lvl="0" marL="0" rtl="0" algn="r">
              <a:spcBef>
                <a:spcPts val="0"/>
              </a:spcBef>
              <a:spcAft>
                <a:spcPts val="0"/>
              </a:spcAft>
              <a:buNone/>
            </a:pPr>
            <a:r>
              <a:rPr b="1" lang="en-GB" sz="900">
                <a:solidFill>
                  <a:schemeClr val="dk2"/>
                </a:solidFill>
                <a:latin typeface="Barlow"/>
                <a:ea typeface="Barlow"/>
                <a:cs typeface="Barlow"/>
                <a:sym typeface="Barlow"/>
              </a:rPr>
              <a:t>The Joint CEOS-CGMS Working Group on Climate</a:t>
            </a:r>
            <a:endParaRPr b="1" sz="900">
              <a:solidFill>
                <a:schemeClr val="dk2"/>
              </a:solidFill>
              <a:latin typeface="Barlow"/>
              <a:ea typeface="Barlow"/>
              <a:cs typeface="Barlow"/>
              <a:sym typeface="Barlow"/>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ceos.org/gst"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docs.google.com/document/d/1zvS9Y_xwq06gedKv4VfquQtan7YWBYBg/edit?usp=sharing&amp;ouid=115623119886543808738&amp;rtpof=true&amp;sd=true" TargetMode="External"/><Relationship Id="rId4" Type="http://schemas.openxmlformats.org/officeDocument/2006/relationships/hyperlink" Target="https://zenodo.org/records/17047789"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6"/>
          <p:cNvSpPr txBox="1"/>
          <p:nvPr>
            <p:ph type="title"/>
          </p:nvPr>
        </p:nvSpPr>
        <p:spPr>
          <a:xfrm>
            <a:off x="651075" y="1440475"/>
            <a:ext cx="10308600" cy="30447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0"/>
              </a:spcBef>
              <a:spcAft>
                <a:spcPts val="0"/>
              </a:spcAft>
              <a:buClr>
                <a:schemeClr val="lt1"/>
              </a:buClr>
              <a:buSzPts val="8000"/>
              <a:buFont typeface="Arial"/>
              <a:buNone/>
            </a:pPr>
            <a:r>
              <a:rPr lang="en-GB" sz="7100"/>
              <a:t>WGClimate &amp; GHG-TT</a:t>
            </a:r>
            <a:endParaRPr sz="7100"/>
          </a:p>
          <a:p>
            <a:pPr indent="0" lvl="0" marL="0" rtl="0" algn="ctr">
              <a:lnSpc>
                <a:spcPct val="115000"/>
              </a:lnSpc>
              <a:spcBef>
                <a:spcPts val="0"/>
              </a:spcBef>
              <a:spcAft>
                <a:spcPts val="0"/>
              </a:spcAft>
              <a:buClr>
                <a:schemeClr val="lt1"/>
              </a:buClr>
              <a:buSzPts val="8000"/>
              <a:buFont typeface="Arial"/>
              <a:buNone/>
            </a:pPr>
            <a:r>
              <a:rPr lang="en-GB" sz="7100"/>
              <a:t>Action Review</a:t>
            </a:r>
            <a:endParaRPr i="1" sz="3000">
              <a:latin typeface="Montserrat"/>
              <a:ea typeface="Montserrat"/>
              <a:cs typeface="Montserrat"/>
              <a:sym typeface="Montserrat"/>
            </a:endParaRPr>
          </a:p>
        </p:txBody>
      </p:sp>
      <p:sp>
        <p:nvSpPr>
          <p:cNvPr id="61" name="Google Shape;61;p6"/>
          <p:cNvSpPr/>
          <p:nvPr/>
        </p:nvSpPr>
        <p:spPr>
          <a:xfrm>
            <a:off x="6223225" y="5534125"/>
            <a:ext cx="5908500" cy="1275600"/>
          </a:xfrm>
          <a:prstGeom prst="rect">
            <a:avLst/>
          </a:prstGeom>
          <a:noFill/>
          <a:ln>
            <a:noFill/>
          </a:ln>
        </p:spPr>
        <p:txBody>
          <a:bodyPr anchorCtr="0" anchor="t" bIns="0" lIns="0" spcFirstLastPara="1" rIns="0" wrap="square" tIns="0">
            <a:noAutofit/>
          </a:bodyPr>
          <a:lstStyle/>
          <a:p>
            <a:pPr indent="0" lvl="0" marL="0" marR="0" rtl="0" algn="r">
              <a:lnSpc>
                <a:spcPct val="115000"/>
              </a:lnSpc>
              <a:spcBef>
                <a:spcPts val="0"/>
              </a:spcBef>
              <a:spcAft>
                <a:spcPts val="0"/>
              </a:spcAft>
              <a:buNone/>
            </a:pPr>
            <a:r>
              <a:t/>
            </a:r>
            <a:endParaRPr sz="2200">
              <a:solidFill>
                <a:schemeClr val="lt1"/>
              </a:solidFill>
              <a:latin typeface="Barlow Medium"/>
              <a:ea typeface="Barlow Medium"/>
              <a:cs typeface="Barlow Medium"/>
              <a:sym typeface="Barlow Medium"/>
            </a:endParaRPr>
          </a:p>
          <a:p>
            <a:pPr indent="0" lvl="0" marL="0" marR="0" rtl="0" algn="r">
              <a:lnSpc>
                <a:spcPct val="115000"/>
              </a:lnSpc>
              <a:spcBef>
                <a:spcPts val="0"/>
              </a:spcBef>
              <a:spcAft>
                <a:spcPts val="0"/>
              </a:spcAft>
              <a:buNone/>
            </a:pPr>
            <a:r>
              <a:rPr lang="en-GB" sz="2200">
                <a:solidFill>
                  <a:schemeClr val="lt1"/>
                </a:solidFill>
                <a:latin typeface="Barlow Medium"/>
                <a:ea typeface="Barlow Medium"/>
                <a:cs typeface="Barlow Medium"/>
                <a:sym typeface="Barlow Medium"/>
              </a:rPr>
              <a:t>Libby Rose, Secretariat</a:t>
            </a:r>
            <a:endParaRPr>
              <a:solidFill>
                <a:schemeClr val="lt1"/>
              </a:solidFill>
              <a:latin typeface="Barlow Medium"/>
              <a:ea typeface="Barlow Medium"/>
              <a:cs typeface="Barlow Medium"/>
              <a:sym typeface="Barlow Medium"/>
            </a:endParaRPr>
          </a:p>
          <a:p>
            <a:pPr indent="0" lvl="0" marL="0" marR="0" rtl="0" algn="r">
              <a:lnSpc>
                <a:spcPct val="115000"/>
              </a:lnSpc>
              <a:spcBef>
                <a:spcPts val="0"/>
              </a:spcBef>
              <a:spcAft>
                <a:spcPts val="0"/>
              </a:spcAft>
              <a:buNone/>
            </a:pPr>
            <a:r>
              <a:rPr i="0" lang="en-GB" sz="2200" u="none" cap="none" strike="noStrike">
                <a:solidFill>
                  <a:schemeClr val="lt1"/>
                </a:solidFill>
                <a:latin typeface="Barlow Medium"/>
                <a:ea typeface="Barlow Medium"/>
                <a:cs typeface="Barlow Medium"/>
                <a:sym typeface="Barlow Medium"/>
              </a:rPr>
              <a:t>Agenda Item </a:t>
            </a:r>
            <a:r>
              <a:rPr lang="en-GB" sz="2200">
                <a:solidFill>
                  <a:schemeClr val="lt1"/>
                </a:solidFill>
                <a:latin typeface="Barlow Medium"/>
                <a:ea typeface="Barlow Medium"/>
                <a:cs typeface="Barlow Medium"/>
                <a:sym typeface="Barlow Medium"/>
              </a:rPr>
              <a:t>1.5</a:t>
            </a:r>
            <a:endParaRPr i="0" sz="2200" u="none" cap="none" strike="noStrike">
              <a:solidFill>
                <a:schemeClr val="lt1"/>
              </a:solidFill>
              <a:latin typeface="Barlow Medium"/>
              <a:ea typeface="Barlow Medium"/>
              <a:cs typeface="Barlow Medium"/>
              <a:sym typeface="Barlow Medium"/>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7"/>
          <p:cNvSpPr txBox="1"/>
          <p:nvPr>
            <p:ph idx="1" type="body"/>
          </p:nvPr>
        </p:nvSpPr>
        <p:spPr>
          <a:xfrm>
            <a:off x="276008" y="1220858"/>
            <a:ext cx="11495400" cy="4662900"/>
          </a:xfrm>
          <a:prstGeom prst="rect">
            <a:avLst/>
          </a:prstGeom>
        </p:spPr>
        <p:txBody>
          <a:bodyPr anchorCtr="0" anchor="t" bIns="45700" lIns="91425" spcFirstLastPara="1" rIns="91425" wrap="square" tIns="45700">
            <a:noAutofit/>
          </a:bodyPr>
          <a:lstStyle/>
          <a:p>
            <a:pPr indent="-406400" lvl="0" marL="457200" rtl="0" algn="l">
              <a:spcBef>
                <a:spcPts val="1000"/>
              </a:spcBef>
              <a:spcAft>
                <a:spcPts val="0"/>
              </a:spcAft>
              <a:buSzPts val="2800"/>
              <a:buChar char="❖"/>
            </a:pPr>
            <a:r>
              <a:rPr lang="en-GB"/>
              <a:t>29 Actions recorded at WGClimate-22</a:t>
            </a:r>
            <a:endParaRPr/>
          </a:p>
          <a:p>
            <a:pPr indent="-381000" lvl="1" marL="914400" rtl="0" algn="l">
              <a:spcBef>
                <a:spcPts val="0"/>
              </a:spcBef>
              <a:spcAft>
                <a:spcPts val="0"/>
              </a:spcAft>
              <a:buSzPts val="2400"/>
              <a:buChar char="▪"/>
            </a:pPr>
            <a:r>
              <a:rPr lang="en-GB"/>
              <a:t>23 Completed (79%) </a:t>
            </a:r>
            <a:endParaRPr/>
          </a:p>
        </p:txBody>
      </p:sp>
      <p:sp>
        <p:nvSpPr>
          <p:cNvPr id="67" name="Google Shape;67;p7"/>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WGClimate Action Status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8"/>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Final reminders on the following</a:t>
            </a:r>
            <a:endParaRPr/>
          </a:p>
        </p:txBody>
      </p:sp>
      <p:graphicFrame>
        <p:nvGraphicFramePr>
          <p:cNvPr id="73" name="Google Shape;73;p8"/>
          <p:cNvGraphicFramePr/>
          <p:nvPr/>
        </p:nvGraphicFramePr>
        <p:xfrm>
          <a:off x="176050" y="1380738"/>
          <a:ext cx="3000000" cy="3000000"/>
        </p:xfrm>
        <a:graphic>
          <a:graphicData uri="http://schemas.openxmlformats.org/drawingml/2006/table">
            <a:tbl>
              <a:tblPr>
                <a:noFill/>
                <a:tableStyleId>{ACBA07FC-481E-453D-8AC1-90F211EEE9A4}</a:tableStyleId>
              </a:tblPr>
              <a:tblGrid>
                <a:gridCol w="2941950"/>
                <a:gridCol w="8763300"/>
              </a:tblGrid>
              <a:tr h="12700">
                <a:tc>
                  <a:txBody>
                    <a:bodyPr/>
                    <a:lstStyle/>
                    <a:p>
                      <a:pPr indent="0" lvl="0" marL="0" rtl="0" algn="ctr">
                        <a:spcBef>
                          <a:spcPts val="0"/>
                        </a:spcBef>
                        <a:spcAft>
                          <a:spcPts val="0"/>
                        </a:spcAft>
                        <a:buNone/>
                      </a:pPr>
                      <a:r>
                        <a:rPr b="1" lang="en-GB" sz="2400">
                          <a:solidFill>
                            <a:srgbClr val="FFFFFF"/>
                          </a:solidFill>
                          <a:latin typeface="Open Sans"/>
                          <a:ea typeface="Open Sans"/>
                          <a:cs typeface="Open Sans"/>
                          <a:sym typeface="Open Sans"/>
                        </a:rPr>
                        <a:t>WGClimate-22-08</a:t>
                      </a:r>
                      <a:endParaRPr b="1" sz="2400">
                        <a:solidFill>
                          <a:srgbClr val="FFFFFF"/>
                        </a:solidFill>
                        <a:latin typeface="Open Sans"/>
                        <a:ea typeface="Open Sans"/>
                        <a:cs typeface="Open Sans"/>
                        <a:sym typeface="Open Sans"/>
                      </a:endParaRPr>
                    </a:p>
                  </a:txBody>
                  <a:tcPr marT="63500" marB="63500" marR="63500" marL="63500" anchor="ctr">
                    <a:solidFill>
                      <a:srgbClr val="33445F"/>
                    </a:solidFill>
                  </a:tcPr>
                </a:tc>
                <a:tc>
                  <a:txBody>
                    <a:bodyPr/>
                    <a:lstStyle/>
                    <a:p>
                      <a:pPr indent="0" lvl="0" marL="0" rtl="0" algn="l">
                        <a:spcBef>
                          <a:spcPts val="0"/>
                        </a:spcBef>
                        <a:spcAft>
                          <a:spcPts val="0"/>
                        </a:spcAft>
                        <a:buNone/>
                      </a:pPr>
                      <a:r>
                        <a:rPr lang="en-GB" sz="2400">
                          <a:latin typeface="Open Sans"/>
                          <a:ea typeface="Open Sans"/>
                          <a:cs typeface="Open Sans"/>
                          <a:sym typeface="Open Sans"/>
                        </a:rPr>
                        <a:t>WGClimate members to let WGISS know of any other datasets which may benefit from a global recovery effort. </a:t>
                      </a:r>
                      <a:endParaRPr sz="2400">
                        <a:latin typeface="Open Sans"/>
                        <a:ea typeface="Open Sans"/>
                        <a:cs typeface="Open Sans"/>
                        <a:sym typeface="Open Sans"/>
                      </a:endParaRPr>
                    </a:p>
                  </a:txBody>
                  <a:tcPr marT="63500" marB="63500" marR="63500" marL="63500"/>
                </a:tc>
              </a:tr>
            </a:tbl>
          </a:graphicData>
        </a:graphic>
      </p:graphicFrame>
      <p:graphicFrame>
        <p:nvGraphicFramePr>
          <p:cNvPr id="74" name="Google Shape;74;p8"/>
          <p:cNvGraphicFramePr/>
          <p:nvPr/>
        </p:nvGraphicFramePr>
        <p:xfrm>
          <a:off x="176050" y="2460625"/>
          <a:ext cx="3000000" cy="3000000"/>
        </p:xfrm>
        <a:graphic>
          <a:graphicData uri="http://schemas.openxmlformats.org/drawingml/2006/table">
            <a:tbl>
              <a:tblPr>
                <a:noFill/>
                <a:tableStyleId>{ACBA07FC-481E-453D-8AC1-90F211EEE9A4}</a:tableStyleId>
              </a:tblPr>
              <a:tblGrid>
                <a:gridCol w="2941950"/>
                <a:gridCol w="8763300"/>
              </a:tblGrid>
              <a:tr h="12700">
                <a:tc>
                  <a:txBody>
                    <a:bodyPr/>
                    <a:lstStyle/>
                    <a:p>
                      <a:pPr indent="0" lvl="0" marL="0" rtl="0" algn="ctr">
                        <a:spcBef>
                          <a:spcPts val="0"/>
                        </a:spcBef>
                        <a:spcAft>
                          <a:spcPts val="0"/>
                        </a:spcAft>
                        <a:buNone/>
                      </a:pPr>
                      <a:r>
                        <a:rPr b="1" lang="en-GB" sz="2400">
                          <a:solidFill>
                            <a:srgbClr val="FFFFFF"/>
                          </a:solidFill>
                          <a:latin typeface="Open Sans"/>
                          <a:ea typeface="Open Sans"/>
                          <a:cs typeface="Open Sans"/>
                          <a:sym typeface="Open Sans"/>
                        </a:rPr>
                        <a:t>WGClimate-22-12</a:t>
                      </a:r>
                      <a:endParaRPr b="1" sz="2400">
                        <a:solidFill>
                          <a:srgbClr val="FFFFFF"/>
                        </a:solidFill>
                        <a:latin typeface="Open Sans"/>
                        <a:ea typeface="Open Sans"/>
                        <a:cs typeface="Open Sans"/>
                        <a:sym typeface="Open Sans"/>
                      </a:endParaRPr>
                    </a:p>
                  </a:txBody>
                  <a:tcPr marT="63500" marB="63500" marR="63500" marL="63500" anchor="ctr">
                    <a:solidFill>
                      <a:srgbClr val="33445F"/>
                    </a:solidFill>
                  </a:tcPr>
                </a:tc>
                <a:tc>
                  <a:txBody>
                    <a:bodyPr/>
                    <a:lstStyle/>
                    <a:p>
                      <a:pPr indent="0" lvl="0" marL="0" rtl="0" algn="l">
                        <a:spcBef>
                          <a:spcPts val="0"/>
                        </a:spcBef>
                        <a:spcAft>
                          <a:spcPts val="0"/>
                        </a:spcAft>
                        <a:buNone/>
                      </a:pPr>
                      <a:r>
                        <a:rPr lang="en-GB" sz="2400">
                          <a:latin typeface="Open Sans"/>
                          <a:ea typeface="Open Sans"/>
                          <a:cs typeface="Open Sans"/>
                          <a:sym typeface="Open Sans"/>
                        </a:rPr>
                        <a:t>WGClimate members interested in engaging on the definition of the UNFCCC Global Goal on Adaptation (GGA) Indicators should contact Maryam Navi (UNFCCC) with their specific area of interest. Maryam will connect any interested members with the relevant experts. </a:t>
                      </a:r>
                      <a:endParaRPr sz="2400">
                        <a:latin typeface="Open Sans"/>
                        <a:ea typeface="Open Sans"/>
                        <a:cs typeface="Open Sans"/>
                        <a:sym typeface="Open Sans"/>
                      </a:endParaRPr>
                    </a:p>
                  </a:txBody>
                  <a:tcPr marT="63500" marB="63500" marR="63500" marL="63500"/>
                </a:tc>
              </a:tr>
            </a:tbl>
          </a:graphicData>
        </a:graphic>
      </p:graphicFrame>
      <p:graphicFrame>
        <p:nvGraphicFramePr>
          <p:cNvPr id="75" name="Google Shape;75;p8"/>
          <p:cNvGraphicFramePr/>
          <p:nvPr/>
        </p:nvGraphicFramePr>
        <p:xfrm>
          <a:off x="176050" y="4557650"/>
          <a:ext cx="3000000" cy="3000000"/>
        </p:xfrm>
        <a:graphic>
          <a:graphicData uri="http://schemas.openxmlformats.org/drawingml/2006/table">
            <a:tbl>
              <a:tblPr>
                <a:noFill/>
                <a:tableStyleId>{ACBA07FC-481E-453D-8AC1-90F211EEE9A4}</a:tableStyleId>
              </a:tblPr>
              <a:tblGrid>
                <a:gridCol w="2941950"/>
                <a:gridCol w="8763300"/>
              </a:tblGrid>
              <a:tr h="12700">
                <a:tc>
                  <a:txBody>
                    <a:bodyPr/>
                    <a:lstStyle/>
                    <a:p>
                      <a:pPr indent="0" lvl="0" marL="0" rtl="0" algn="ctr">
                        <a:spcBef>
                          <a:spcPts val="0"/>
                        </a:spcBef>
                        <a:spcAft>
                          <a:spcPts val="0"/>
                        </a:spcAft>
                        <a:buNone/>
                      </a:pPr>
                      <a:r>
                        <a:rPr b="1" lang="en-GB" sz="2400">
                          <a:solidFill>
                            <a:srgbClr val="FFFFFF"/>
                          </a:solidFill>
                          <a:latin typeface="Open Sans"/>
                          <a:ea typeface="Open Sans"/>
                          <a:cs typeface="Open Sans"/>
                          <a:sym typeface="Open Sans"/>
                        </a:rPr>
                        <a:t>WGClimate-22-19</a:t>
                      </a:r>
                      <a:endParaRPr b="1" sz="2400">
                        <a:solidFill>
                          <a:srgbClr val="FFFFFF"/>
                        </a:solidFill>
                        <a:latin typeface="Open Sans"/>
                        <a:ea typeface="Open Sans"/>
                        <a:cs typeface="Open Sans"/>
                        <a:sym typeface="Open Sans"/>
                      </a:endParaRPr>
                    </a:p>
                  </a:txBody>
                  <a:tcPr marT="63500" marB="63500" marR="63500" marL="63500" anchor="ctr">
                    <a:solidFill>
                      <a:srgbClr val="33445F"/>
                    </a:solidFill>
                  </a:tcPr>
                </a:tc>
                <a:tc>
                  <a:txBody>
                    <a:bodyPr/>
                    <a:lstStyle/>
                    <a:p>
                      <a:pPr indent="0" lvl="0" marL="0" rtl="0" algn="l">
                        <a:spcBef>
                          <a:spcPts val="0"/>
                        </a:spcBef>
                        <a:spcAft>
                          <a:spcPts val="0"/>
                        </a:spcAft>
                        <a:buNone/>
                      </a:pPr>
                      <a:r>
                        <a:rPr lang="en-GB" sz="2400">
                          <a:latin typeface="Open Sans"/>
                          <a:ea typeface="Open Sans"/>
                          <a:cs typeface="Open Sans"/>
                          <a:sym typeface="Open Sans"/>
                        </a:rPr>
                        <a:t>Agencies interested in supporting post-doctoral researchers for RECCAP-3 to contact Ben Poulter. </a:t>
                      </a:r>
                      <a:endParaRPr sz="2400">
                        <a:latin typeface="Open Sans"/>
                        <a:ea typeface="Open Sans"/>
                        <a:cs typeface="Open Sans"/>
                        <a:sym typeface="Open Sans"/>
                      </a:endParaRPr>
                    </a:p>
                  </a:txBody>
                  <a:tcPr marT="63500" marB="63500" marR="63500" marL="63500"/>
                </a:tc>
              </a:tr>
            </a:tbl>
          </a:graphicData>
        </a:graphic>
      </p:graphicFrame>
      <p:sp>
        <p:nvSpPr>
          <p:cNvPr id="76" name="Google Shape;76;p8"/>
          <p:cNvSpPr txBox="1"/>
          <p:nvPr>
            <p:ph idx="1" type="body"/>
          </p:nvPr>
        </p:nvSpPr>
        <p:spPr>
          <a:xfrm>
            <a:off x="280975" y="5713128"/>
            <a:ext cx="11495400" cy="475200"/>
          </a:xfrm>
          <a:prstGeom prst="rect">
            <a:avLst/>
          </a:prstGeom>
        </p:spPr>
        <p:txBody>
          <a:bodyPr anchorCtr="0" anchor="t" bIns="45700" lIns="91425" spcFirstLastPara="1" rIns="91425" wrap="square" tIns="45700">
            <a:noAutofit/>
          </a:bodyPr>
          <a:lstStyle/>
          <a:p>
            <a:pPr indent="-406400" lvl="0" marL="457200" rtl="0" algn="l">
              <a:spcBef>
                <a:spcPts val="1000"/>
              </a:spcBef>
              <a:spcAft>
                <a:spcPts val="0"/>
              </a:spcAft>
              <a:buSzPts val="2800"/>
              <a:buChar char="❖"/>
            </a:pPr>
            <a:r>
              <a:rPr lang="en-GB"/>
              <a:t>Will now be closed</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9"/>
          <p:cNvSpPr txBox="1"/>
          <p:nvPr>
            <p:ph idx="1" type="body"/>
          </p:nvPr>
        </p:nvSpPr>
        <p:spPr>
          <a:xfrm>
            <a:off x="265500" y="3024679"/>
            <a:ext cx="11495400" cy="2376000"/>
          </a:xfrm>
          <a:prstGeom prst="rect">
            <a:avLst/>
          </a:prstGeom>
        </p:spPr>
        <p:txBody>
          <a:bodyPr anchorCtr="0" anchor="t" bIns="45700" lIns="91425" spcFirstLastPara="1" rIns="91425" wrap="square" tIns="45700">
            <a:noAutofit/>
          </a:bodyPr>
          <a:lstStyle/>
          <a:p>
            <a:pPr indent="-406400" lvl="0" marL="457200" rtl="0" algn="l">
              <a:spcBef>
                <a:spcPts val="1000"/>
              </a:spcBef>
              <a:spcAft>
                <a:spcPts val="0"/>
              </a:spcAft>
              <a:buSzPts val="2800"/>
              <a:buChar char="❖"/>
            </a:pPr>
            <a:r>
              <a:rPr lang="en-GB"/>
              <a:t>T</a:t>
            </a:r>
            <a:r>
              <a:rPr lang="en-GB"/>
              <a:t>he CEOS-MIM DB is now used for a couple of mission/instruments which were missing from WMO OSCAR </a:t>
            </a:r>
            <a:endParaRPr/>
          </a:p>
          <a:p>
            <a:pPr indent="-406400" lvl="0" marL="457200" rtl="0" algn="l">
              <a:spcBef>
                <a:spcPts val="0"/>
              </a:spcBef>
              <a:spcAft>
                <a:spcPts val="0"/>
              </a:spcAft>
              <a:buSzPts val="2800"/>
              <a:buChar char="❖"/>
            </a:pPr>
            <a:r>
              <a:rPr lang="en-GB"/>
              <a:t>A broader discussion about the prime source of information for is still needed - will be addressed in item 3.2</a:t>
            </a:r>
            <a:endParaRPr/>
          </a:p>
          <a:p>
            <a:pPr indent="-406400" lvl="0" marL="457200" rtl="0" algn="l">
              <a:spcBef>
                <a:spcPts val="0"/>
              </a:spcBef>
              <a:spcAft>
                <a:spcPts val="0"/>
              </a:spcAft>
              <a:buSzPts val="2800"/>
              <a:buChar char="❖"/>
            </a:pPr>
            <a:r>
              <a:rPr lang="en-GB"/>
              <a:t>Action to be closed?</a:t>
            </a:r>
            <a:endParaRPr/>
          </a:p>
        </p:txBody>
      </p:sp>
      <p:sp>
        <p:nvSpPr>
          <p:cNvPr id="82" name="Google Shape;82;p9"/>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WGClimate-22-03</a:t>
            </a:r>
            <a:endParaRPr/>
          </a:p>
        </p:txBody>
      </p:sp>
      <p:graphicFrame>
        <p:nvGraphicFramePr>
          <p:cNvPr id="83" name="Google Shape;83;p9"/>
          <p:cNvGraphicFramePr/>
          <p:nvPr/>
        </p:nvGraphicFramePr>
        <p:xfrm>
          <a:off x="482238" y="1517675"/>
          <a:ext cx="3000000" cy="3000000"/>
        </p:xfrm>
        <a:graphic>
          <a:graphicData uri="http://schemas.openxmlformats.org/drawingml/2006/table">
            <a:tbl>
              <a:tblPr>
                <a:noFill/>
                <a:tableStyleId>{ACBA07FC-481E-453D-8AC1-90F211EEE9A4}</a:tableStyleId>
              </a:tblPr>
              <a:tblGrid>
                <a:gridCol w="3468550"/>
                <a:gridCol w="7870900"/>
              </a:tblGrid>
              <a:tr h="12700">
                <a:tc>
                  <a:txBody>
                    <a:bodyPr/>
                    <a:lstStyle/>
                    <a:p>
                      <a:pPr indent="0" lvl="0" marL="0" rtl="0" algn="ctr">
                        <a:spcBef>
                          <a:spcPts val="0"/>
                        </a:spcBef>
                        <a:spcAft>
                          <a:spcPts val="0"/>
                        </a:spcAft>
                        <a:buNone/>
                      </a:pPr>
                      <a:r>
                        <a:rPr b="1" lang="en-GB" sz="2400">
                          <a:solidFill>
                            <a:srgbClr val="FFFFFF"/>
                          </a:solidFill>
                          <a:latin typeface="Open Sans"/>
                          <a:ea typeface="Open Sans"/>
                          <a:cs typeface="Open Sans"/>
                          <a:sym typeface="Open Sans"/>
                        </a:rPr>
                        <a:t>WGClimate-22-03</a:t>
                      </a:r>
                      <a:endParaRPr b="1" sz="2400">
                        <a:solidFill>
                          <a:srgbClr val="FFFFFF"/>
                        </a:solidFill>
                        <a:latin typeface="Open Sans"/>
                        <a:ea typeface="Open Sans"/>
                        <a:cs typeface="Open Sans"/>
                        <a:sym typeface="Open Sans"/>
                      </a:endParaRPr>
                    </a:p>
                  </a:txBody>
                  <a:tcPr marT="63500" marB="63500" marR="63500" marL="63500" anchor="ctr">
                    <a:solidFill>
                      <a:srgbClr val="33445F"/>
                    </a:solidFill>
                  </a:tcPr>
                </a:tc>
                <a:tc>
                  <a:txBody>
                    <a:bodyPr/>
                    <a:lstStyle/>
                    <a:p>
                      <a:pPr indent="0" lvl="0" marL="0" rtl="0" algn="l">
                        <a:spcBef>
                          <a:spcPts val="0"/>
                        </a:spcBef>
                        <a:spcAft>
                          <a:spcPts val="0"/>
                        </a:spcAft>
                        <a:buNone/>
                      </a:pPr>
                      <a:r>
                        <a:rPr lang="en-GB" sz="2400">
                          <a:latin typeface="Open Sans"/>
                          <a:ea typeface="Open Sans"/>
                          <a:cs typeface="Open Sans"/>
                          <a:sym typeface="Open Sans"/>
                        </a:rPr>
                        <a:t>ECV/CDR Inventory team to review the information available on the CEOS MIM Database, and consider establishing linkage with the CDR Inventory. </a:t>
                      </a:r>
                      <a:endParaRPr sz="2400">
                        <a:latin typeface="Open Sans"/>
                        <a:ea typeface="Open Sans"/>
                        <a:cs typeface="Open Sans"/>
                        <a:sym typeface="Open Sans"/>
                      </a:endParaRPr>
                    </a:p>
                  </a:txBody>
                  <a:tcPr marT="63500" marB="63500" marR="63500" marL="63500"/>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0"/>
          <p:cNvSpPr txBox="1"/>
          <p:nvPr>
            <p:ph idx="1" type="body"/>
          </p:nvPr>
        </p:nvSpPr>
        <p:spPr>
          <a:xfrm>
            <a:off x="276000" y="3775650"/>
            <a:ext cx="11495400" cy="2108100"/>
          </a:xfrm>
          <a:prstGeom prst="rect">
            <a:avLst/>
          </a:prstGeom>
        </p:spPr>
        <p:txBody>
          <a:bodyPr anchorCtr="0" anchor="t" bIns="45700" lIns="91425" spcFirstLastPara="1" rIns="91425" wrap="square" tIns="45700">
            <a:noAutofit/>
          </a:bodyPr>
          <a:lstStyle/>
          <a:p>
            <a:pPr indent="-406400" lvl="0" marL="457200" rtl="0" algn="l">
              <a:spcBef>
                <a:spcPts val="1000"/>
              </a:spcBef>
              <a:spcAft>
                <a:spcPts val="0"/>
              </a:spcAft>
              <a:buSzPts val="2800"/>
              <a:buChar char="❖"/>
            </a:pPr>
            <a:r>
              <a:rPr lang="en-GB"/>
              <a:t>Continue to be discussed under UNFCCC TT</a:t>
            </a:r>
            <a:endParaRPr/>
          </a:p>
          <a:p>
            <a:pPr indent="-406400" lvl="0" marL="457200" rtl="0" algn="l">
              <a:spcBef>
                <a:spcPts val="0"/>
              </a:spcBef>
              <a:spcAft>
                <a:spcPts val="0"/>
              </a:spcAft>
              <a:buSzPts val="2800"/>
              <a:buChar char="❖"/>
            </a:pPr>
            <a:r>
              <a:rPr lang="en-GB"/>
              <a:t>Continue discussion at future Asia-Pacific regional workshop</a:t>
            </a:r>
            <a:endParaRPr/>
          </a:p>
          <a:p>
            <a:pPr indent="-406400" lvl="0" marL="457200" rtl="0" algn="l">
              <a:spcBef>
                <a:spcPts val="0"/>
              </a:spcBef>
              <a:spcAft>
                <a:spcPts val="0"/>
              </a:spcAft>
              <a:buSzPts val="2800"/>
              <a:buChar char="❖"/>
            </a:pPr>
            <a:r>
              <a:rPr lang="en-GB"/>
              <a:t>Can we close these actions?</a:t>
            </a:r>
            <a:endParaRPr/>
          </a:p>
        </p:txBody>
      </p:sp>
      <p:sp>
        <p:nvSpPr>
          <p:cNvPr id="89" name="Google Shape;89;p10"/>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WGClimate-22-20 &amp; -21</a:t>
            </a:r>
            <a:endParaRPr/>
          </a:p>
        </p:txBody>
      </p:sp>
      <p:graphicFrame>
        <p:nvGraphicFramePr>
          <p:cNvPr id="90" name="Google Shape;90;p10"/>
          <p:cNvGraphicFramePr/>
          <p:nvPr/>
        </p:nvGraphicFramePr>
        <p:xfrm>
          <a:off x="176050" y="1238225"/>
          <a:ext cx="3000000" cy="3000000"/>
        </p:xfrm>
        <a:graphic>
          <a:graphicData uri="http://schemas.openxmlformats.org/drawingml/2006/table">
            <a:tbl>
              <a:tblPr>
                <a:noFill/>
                <a:tableStyleId>{ACBA07FC-481E-453D-8AC1-90F211EEE9A4}</a:tableStyleId>
              </a:tblPr>
              <a:tblGrid>
                <a:gridCol w="2646150"/>
                <a:gridCol w="8767700"/>
              </a:tblGrid>
              <a:tr h="12700">
                <a:tc>
                  <a:txBody>
                    <a:bodyPr/>
                    <a:lstStyle/>
                    <a:p>
                      <a:pPr indent="0" lvl="0" marL="0" rtl="0" algn="ctr">
                        <a:spcBef>
                          <a:spcPts val="0"/>
                        </a:spcBef>
                        <a:spcAft>
                          <a:spcPts val="0"/>
                        </a:spcAft>
                        <a:buNone/>
                      </a:pPr>
                      <a:r>
                        <a:rPr b="1" lang="en-GB" sz="2200">
                          <a:solidFill>
                            <a:srgbClr val="FFFFFF"/>
                          </a:solidFill>
                          <a:latin typeface="Open Sans"/>
                          <a:ea typeface="Open Sans"/>
                          <a:cs typeface="Open Sans"/>
                          <a:sym typeface="Open Sans"/>
                        </a:rPr>
                        <a:t>WGClimate-22-20</a:t>
                      </a:r>
                      <a:endParaRPr b="1" sz="2200">
                        <a:solidFill>
                          <a:srgbClr val="FFFFFF"/>
                        </a:solidFill>
                        <a:latin typeface="Open Sans"/>
                        <a:ea typeface="Open Sans"/>
                        <a:cs typeface="Open Sans"/>
                        <a:sym typeface="Open Sans"/>
                      </a:endParaRPr>
                    </a:p>
                  </a:txBody>
                  <a:tcPr marT="63500" marB="63500" marR="63500" marL="63500" anchor="ctr">
                    <a:solidFill>
                      <a:srgbClr val="33445F"/>
                    </a:solidFill>
                  </a:tcPr>
                </a:tc>
                <a:tc>
                  <a:txBody>
                    <a:bodyPr/>
                    <a:lstStyle/>
                    <a:p>
                      <a:pPr indent="0" lvl="0" marL="0" rtl="0" algn="l">
                        <a:spcBef>
                          <a:spcPts val="0"/>
                        </a:spcBef>
                        <a:spcAft>
                          <a:spcPts val="0"/>
                        </a:spcAft>
                        <a:buNone/>
                      </a:pPr>
                      <a:r>
                        <a:rPr lang="en-GB" sz="2200">
                          <a:latin typeface="Open Sans"/>
                          <a:ea typeface="Open Sans"/>
                          <a:cs typeface="Open Sans"/>
                          <a:sym typeface="Open Sans"/>
                        </a:rPr>
                        <a:t>WGClimate, with UNFCCC and IPCC TFI, to consider establishing regional satellite data experts to advise national inventory compilers. </a:t>
                      </a:r>
                      <a:endParaRPr b="1" sz="2200">
                        <a:latin typeface="Open Sans"/>
                        <a:ea typeface="Open Sans"/>
                        <a:cs typeface="Open Sans"/>
                        <a:sym typeface="Open Sans"/>
                      </a:endParaRPr>
                    </a:p>
                  </a:txBody>
                  <a:tcPr marT="63500" marB="63500" marR="63500" marL="63500"/>
                </a:tc>
              </a:tr>
              <a:tr h="12700">
                <a:tc>
                  <a:txBody>
                    <a:bodyPr/>
                    <a:lstStyle/>
                    <a:p>
                      <a:pPr indent="0" lvl="0" marL="0" rtl="0" algn="ctr">
                        <a:spcBef>
                          <a:spcPts val="0"/>
                        </a:spcBef>
                        <a:spcAft>
                          <a:spcPts val="0"/>
                        </a:spcAft>
                        <a:buNone/>
                      </a:pPr>
                      <a:r>
                        <a:rPr b="1" lang="en-GB" sz="2200">
                          <a:solidFill>
                            <a:srgbClr val="FFFFFF"/>
                          </a:solidFill>
                          <a:latin typeface="Open Sans"/>
                          <a:ea typeface="Open Sans"/>
                          <a:cs typeface="Open Sans"/>
                          <a:sym typeface="Open Sans"/>
                        </a:rPr>
                        <a:t>WGClimate-22-21</a:t>
                      </a:r>
                      <a:endParaRPr b="1" sz="2200">
                        <a:solidFill>
                          <a:srgbClr val="FFFFFF"/>
                        </a:solidFill>
                        <a:latin typeface="Open Sans"/>
                        <a:ea typeface="Open Sans"/>
                        <a:cs typeface="Open Sans"/>
                        <a:sym typeface="Open Sans"/>
                      </a:endParaRPr>
                    </a:p>
                  </a:txBody>
                  <a:tcPr marT="63500" marB="63500" marR="63500" marL="63500" anchor="ctr">
                    <a:solidFill>
                      <a:srgbClr val="33445F"/>
                    </a:solidFill>
                  </a:tcPr>
                </a:tc>
                <a:tc>
                  <a:txBody>
                    <a:bodyPr/>
                    <a:lstStyle/>
                    <a:p>
                      <a:pPr indent="0" lvl="0" marL="0" rtl="0" algn="l">
                        <a:spcBef>
                          <a:spcPts val="0"/>
                        </a:spcBef>
                        <a:spcAft>
                          <a:spcPts val="0"/>
                        </a:spcAft>
                        <a:buNone/>
                      </a:pPr>
                      <a:r>
                        <a:rPr lang="en-GB" sz="2200">
                          <a:latin typeface="Open Sans"/>
                          <a:ea typeface="Open Sans"/>
                          <a:cs typeface="Open Sans"/>
                          <a:sym typeface="Open Sans"/>
                        </a:rPr>
                        <a:t>WGClimate to consider how best to provide capacity development resources around using satellite data for national inventories. This could be done as an expansion to the </a:t>
                      </a:r>
                      <a:r>
                        <a:rPr lang="en-GB" sz="2200" u="sng">
                          <a:solidFill>
                            <a:srgbClr val="1155CC"/>
                          </a:solidFill>
                          <a:latin typeface="Open Sans"/>
                          <a:ea typeface="Open Sans"/>
                          <a:cs typeface="Open Sans"/>
                          <a:sym typeface="Open Sans"/>
                          <a:hlinkClick r:id="rId3">
                            <a:extLst>
                              <a:ext uri="{A12FA001-AC4F-418D-AE19-62706E023703}">
                                <ahyp:hlinkClr val="tx"/>
                              </a:ext>
                            </a:extLst>
                          </a:hlinkClick>
                        </a:rPr>
                        <a:t>CEOS GST Portal</a:t>
                      </a:r>
                      <a:r>
                        <a:rPr lang="en-GB" sz="2200">
                          <a:latin typeface="Open Sans"/>
                          <a:ea typeface="Open Sans"/>
                          <a:cs typeface="Open Sans"/>
                          <a:sym typeface="Open Sans"/>
                        </a:rPr>
                        <a:t>.</a:t>
                      </a:r>
                      <a:endParaRPr sz="2200">
                        <a:latin typeface="Open Sans"/>
                        <a:ea typeface="Open Sans"/>
                        <a:cs typeface="Open Sans"/>
                        <a:sym typeface="Open Sans"/>
                      </a:endParaRPr>
                    </a:p>
                  </a:txBody>
                  <a:tcPr marT="63500" marB="63500" marR="63500" marL="63500"/>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1"/>
          <p:cNvSpPr txBox="1"/>
          <p:nvPr>
            <p:ph idx="1" type="body"/>
          </p:nvPr>
        </p:nvSpPr>
        <p:spPr>
          <a:xfrm>
            <a:off x="276008" y="1220858"/>
            <a:ext cx="11495400" cy="4662900"/>
          </a:xfrm>
          <a:prstGeom prst="rect">
            <a:avLst/>
          </a:prstGeom>
        </p:spPr>
        <p:txBody>
          <a:bodyPr anchorCtr="0" anchor="t" bIns="45700" lIns="91425" spcFirstLastPara="1" rIns="91425" wrap="square" tIns="45700">
            <a:noAutofit/>
          </a:bodyPr>
          <a:lstStyle/>
          <a:p>
            <a:pPr indent="-406400" lvl="0" marL="457200" rtl="0" algn="l">
              <a:spcBef>
                <a:spcPts val="1000"/>
              </a:spcBef>
              <a:spcAft>
                <a:spcPts val="0"/>
              </a:spcAft>
              <a:buSzPts val="2800"/>
              <a:buChar char="❖"/>
            </a:pPr>
            <a:r>
              <a:rPr lang="en-GB"/>
              <a:t>GHG-TT-05 (Feb 2025):</a:t>
            </a:r>
            <a:endParaRPr/>
          </a:p>
          <a:p>
            <a:pPr indent="-381000" lvl="1" marL="914400" rtl="0" algn="l">
              <a:spcBef>
                <a:spcPts val="0"/>
              </a:spcBef>
              <a:spcAft>
                <a:spcPts val="0"/>
              </a:spcAft>
              <a:buSzPts val="2400"/>
              <a:buChar char="▪"/>
            </a:pPr>
            <a:r>
              <a:rPr lang="en-GB"/>
              <a:t>12 Actions recorded</a:t>
            </a:r>
            <a:endParaRPr/>
          </a:p>
          <a:p>
            <a:pPr indent="-381000" lvl="1" marL="914400" rtl="0" algn="l">
              <a:spcBef>
                <a:spcPts val="0"/>
              </a:spcBef>
              <a:spcAft>
                <a:spcPts val="0"/>
              </a:spcAft>
              <a:buSzPts val="2400"/>
              <a:buChar char="▪"/>
            </a:pPr>
            <a:r>
              <a:rPr lang="en-GB"/>
              <a:t>11 Closed </a:t>
            </a:r>
            <a:endParaRPr/>
          </a:p>
          <a:p>
            <a:pPr indent="-381000" lvl="1" marL="914400" rtl="0" algn="l">
              <a:spcBef>
                <a:spcPts val="0"/>
              </a:spcBef>
              <a:spcAft>
                <a:spcPts val="0"/>
              </a:spcAft>
              <a:buSzPts val="2400"/>
              <a:buChar char="▪"/>
            </a:pPr>
            <a:r>
              <a:rPr lang="en-GB"/>
              <a:t>1 In progress</a:t>
            </a:r>
            <a:endParaRPr/>
          </a:p>
          <a:p>
            <a:pPr indent="-406400" lvl="0" marL="457200" rtl="0" algn="l">
              <a:spcBef>
                <a:spcPts val="1000"/>
              </a:spcBef>
              <a:spcAft>
                <a:spcPts val="0"/>
              </a:spcAft>
              <a:buSzPts val="2800"/>
              <a:buChar char="❖"/>
            </a:pPr>
            <a:r>
              <a:rPr lang="en-GB"/>
              <a:t>GHG-TT-06 (SIT TW, Sept 2025):</a:t>
            </a:r>
            <a:endParaRPr/>
          </a:p>
          <a:p>
            <a:pPr indent="-381000" lvl="1" marL="914400" rtl="0" algn="l">
              <a:spcBef>
                <a:spcPts val="0"/>
              </a:spcBef>
              <a:spcAft>
                <a:spcPts val="0"/>
              </a:spcAft>
              <a:buSzPts val="2400"/>
              <a:buChar char="▪"/>
            </a:pPr>
            <a:r>
              <a:rPr lang="en-GB"/>
              <a:t>12 Actions recorded</a:t>
            </a:r>
            <a:endParaRPr/>
          </a:p>
          <a:p>
            <a:pPr indent="-381000" lvl="1" marL="914400" rtl="0" algn="l">
              <a:spcBef>
                <a:spcPts val="0"/>
              </a:spcBef>
              <a:spcAft>
                <a:spcPts val="0"/>
              </a:spcAft>
              <a:buSzPts val="2400"/>
              <a:buChar char="▪"/>
            </a:pPr>
            <a:r>
              <a:rPr lang="en-GB"/>
              <a:t>4 Closed</a:t>
            </a:r>
            <a:endParaRPr/>
          </a:p>
          <a:p>
            <a:pPr indent="-381000" lvl="1" marL="914400" rtl="0" algn="l">
              <a:spcBef>
                <a:spcPts val="0"/>
              </a:spcBef>
              <a:spcAft>
                <a:spcPts val="0"/>
              </a:spcAft>
              <a:buSzPts val="2400"/>
              <a:buChar char="▪"/>
            </a:pPr>
            <a:r>
              <a:rPr lang="en-GB"/>
              <a:t>2 In progress</a:t>
            </a:r>
            <a:endParaRPr/>
          </a:p>
          <a:p>
            <a:pPr indent="-381000" lvl="1" marL="914400" rtl="0" algn="l">
              <a:spcBef>
                <a:spcPts val="0"/>
              </a:spcBef>
              <a:spcAft>
                <a:spcPts val="0"/>
              </a:spcAft>
              <a:buSzPts val="2400"/>
              <a:buChar char="▪"/>
            </a:pPr>
            <a:r>
              <a:rPr lang="en-GB"/>
              <a:t>6 Open</a:t>
            </a:r>
            <a:endParaRPr/>
          </a:p>
        </p:txBody>
      </p:sp>
      <p:sp>
        <p:nvSpPr>
          <p:cNvPr id="96" name="Google Shape;96;p11"/>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GHG-TT Action Status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2"/>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GHG-TT open actions</a:t>
            </a:r>
            <a:endParaRPr/>
          </a:p>
        </p:txBody>
      </p:sp>
      <p:graphicFrame>
        <p:nvGraphicFramePr>
          <p:cNvPr id="102" name="Google Shape;102;p12"/>
          <p:cNvGraphicFramePr/>
          <p:nvPr/>
        </p:nvGraphicFramePr>
        <p:xfrm>
          <a:off x="132075" y="1195700"/>
          <a:ext cx="3000000" cy="3000000"/>
        </p:xfrm>
        <a:graphic>
          <a:graphicData uri="http://schemas.openxmlformats.org/drawingml/2006/table">
            <a:tbl>
              <a:tblPr>
                <a:noFill/>
                <a:tableStyleId>{ACBA07FC-481E-453D-8AC1-90F211EEE9A4}</a:tableStyleId>
              </a:tblPr>
              <a:tblGrid>
                <a:gridCol w="1436225"/>
                <a:gridCol w="10491600"/>
              </a:tblGrid>
              <a:tr h="12700">
                <a:tc>
                  <a:txBody>
                    <a:bodyPr/>
                    <a:lstStyle/>
                    <a:p>
                      <a:pPr indent="0" lvl="0" marL="0" rtl="0" algn="ctr">
                        <a:spcBef>
                          <a:spcPts val="0"/>
                        </a:spcBef>
                        <a:spcAft>
                          <a:spcPts val="0"/>
                        </a:spcAft>
                        <a:buNone/>
                      </a:pPr>
                      <a:r>
                        <a:rPr b="1" lang="en-GB" sz="1600">
                          <a:solidFill>
                            <a:srgbClr val="FFFFFF"/>
                          </a:solidFill>
                          <a:latin typeface="Open Sans"/>
                          <a:ea typeface="Open Sans"/>
                          <a:cs typeface="Open Sans"/>
                          <a:sym typeface="Open Sans"/>
                        </a:rPr>
                        <a:t>GHG-05-04</a:t>
                      </a:r>
                      <a:endParaRPr b="1" sz="1600">
                        <a:solidFill>
                          <a:srgbClr val="FFFFFF"/>
                        </a:solidFill>
                        <a:latin typeface="Open Sans"/>
                        <a:ea typeface="Open Sans"/>
                        <a:cs typeface="Open Sans"/>
                        <a:sym typeface="Open Sans"/>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33445F"/>
                    </a:solidFill>
                  </a:tcPr>
                </a:tc>
                <a:tc>
                  <a:txBody>
                    <a:bodyPr/>
                    <a:lstStyle/>
                    <a:p>
                      <a:pPr indent="0" lvl="0" marL="0" rtl="0" algn="l">
                        <a:spcBef>
                          <a:spcPts val="0"/>
                        </a:spcBef>
                        <a:spcAft>
                          <a:spcPts val="0"/>
                        </a:spcAft>
                        <a:buNone/>
                      </a:pPr>
                      <a:r>
                        <a:rPr lang="en-GB" sz="1600">
                          <a:latin typeface="Open Sans"/>
                          <a:ea typeface="Open Sans"/>
                          <a:cs typeface="Open Sans"/>
                          <a:sym typeface="Open Sans"/>
                        </a:rPr>
                        <a:t>Hiroshi Suto to coordinate a discussion on vicarious calibration campaigns for CO2M.</a:t>
                      </a:r>
                      <a:endParaRPr i="1" sz="1600">
                        <a:latin typeface="Open Sans"/>
                        <a:ea typeface="Open Sans"/>
                        <a:cs typeface="Open Sans"/>
                        <a:sym typeface="Open San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2700">
                <a:tc>
                  <a:txBody>
                    <a:bodyPr/>
                    <a:lstStyle/>
                    <a:p>
                      <a:pPr indent="0" lvl="0" marL="0" rtl="0" algn="ctr">
                        <a:spcBef>
                          <a:spcPts val="0"/>
                        </a:spcBef>
                        <a:spcAft>
                          <a:spcPts val="0"/>
                        </a:spcAft>
                        <a:buNone/>
                      </a:pPr>
                      <a:r>
                        <a:rPr b="1" lang="en-GB" sz="1600">
                          <a:solidFill>
                            <a:srgbClr val="FFFFFF"/>
                          </a:solidFill>
                          <a:latin typeface="Open Sans"/>
                          <a:ea typeface="Open Sans"/>
                          <a:cs typeface="Open Sans"/>
                          <a:sym typeface="Open Sans"/>
                        </a:rPr>
                        <a:t>GHG-06-01</a:t>
                      </a:r>
                      <a:endParaRPr b="1" sz="1600">
                        <a:solidFill>
                          <a:srgbClr val="FFFFFF"/>
                        </a:solidFill>
                        <a:latin typeface="Open Sans"/>
                        <a:ea typeface="Open Sans"/>
                        <a:cs typeface="Open Sans"/>
                        <a:sym typeface="Open Sans"/>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33445F"/>
                    </a:solidFill>
                  </a:tcPr>
                </a:tc>
                <a:tc>
                  <a:txBody>
                    <a:bodyPr/>
                    <a:lstStyle/>
                    <a:p>
                      <a:pPr indent="0" lvl="0" marL="0" rtl="0" algn="l">
                        <a:spcBef>
                          <a:spcPts val="0"/>
                        </a:spcBef>
                        <a:spcAft>
                          <a:spcPts val="0"/>
                        </a:spcAft>
                        <a:buNone/>
                      </a:pPr>
                      <a:r>
                        <a:rPr lang="en-GB" sz="1600">
                          <a:latin typeface="Open Sans"/>
                          <a:ea typeface="Open Sans"/>
                          <a:cs typeface="Open Sans"/>
                          <a:sym typeface="Open Sans"/>
                        </a:rPr>
                        <a:t>At the next GHG-TT meeting, items should be scheduled for:</a:t>
                      </a:r>
                      <a:endParaRPr sz="1600">
                        <a:latin typeface="Open Sans"/>
                        <a:ea typeface="Open Sans"/>
                        <a:cs typeface="Open Sans"/>
                        <a:sym typeface="Open Sans"/>
                      </a:endParaRPr>
                    </a:p>
                    <a:p>
                      <a:pPr indent="-330200" lvl="0" marL="457200" rtl="0" algn="l">
                        <a:spcBef>
                          <a:spcPts val="0"/>
                        </a:spcBef>
                        <a:spcAft>
                          <a:spcPts val="0"/>
                        </a:spcAft>
                        <a:buSzPts val="1600"/>
                        <a:buFont typeface="Open Sans"/>
                        <a:buChar char="●"/>
                      </a:pPr>
                      <a:r>
                        <a:rPr lang="en-GB" sz="1600">
                          <a:latin typeface="Open Sans"/>
                          <a:ea typeface="Open Sans"/>
                          <a:cs typeface="Open Sans"/>
                          <a:sym typeface="Open Sans"/>
                        </a:rPr>
                        <a:t>How to provide better access to GEO data for IMEO </a:t>
                      </a:r>
                      <a:r>
                        <a:rPr lang="en-GB" sz="1600">
                          <a:highlight>
                            <a:srgbClr val="D9D9D9"/>
                          </a:highlight>
                          <a:latin typeface="Open Sans"/>
                          <a:ea typeface="Open Sans"/>
                          <a:cs typeface="Open Sans"/>
                          <a:sym typeface="Open Sans"/>
                        </a:rPr>
                        <a:t>-&gt; item 8.3 (IMEO)</a:t>
                      </a:r>
                      <a:endParaRPr sz="1600">
                        <a:highlight>
                          <a:srgbClr val="D9D9D9"/>
                        </a:highlight>
                        <a:latin typeface="Open Sans"/>
                        <a:ea typeface="Open Sans"/>
                        <a:cs typeface="Open Sans"/>
                        <a:sym typeface="Open Sans"/>
                      </a:endParaRPr>
                    </a:p>
                    <a:p>
                      <a:pPr indent="-330200" lvl="0" marL="457200" rtl="0" algn="l">
                        <a:spcBef>
                          <a:spcPts val="0"/>
                        </a:spcBef>
                        <a:spcAft>
                          <a:spcPts val="0"/>
                        </a:spcAft>
                        <a:buSzPts val="1600"/>
                        <a:buFont typeface="Open Sans"/>
                        <a:buChar char="●"/>
                      </a:pPr>
                      <a:r>
                        <a:rPr lang="en-GB" sz="1600">
                          <a:latin typeface="Open Sans"/>
                          <a:ea typeface="Open Sans"/>
                          <a:cs typeface="Open Sans"/>
                          <a:sym typeface="Open Sans"/>
                        </a:rPr>
                        <a:t>ESA/EUMETSAT’s planned cal/val supersite</a:t>
                      </a:r>
                      <a:endParaRPr b="1" i="1" sz="1600">
                        <a:latin typeface="Open Sans"/>
                        <a:ea typeface="Open Sans"/>
                        <a:cs typeface="Open Sans"/>
                        <a:sym typeface="Open San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2700">
                <a:tc>
                  <a:txBody>
                    <a:bodyPr/>
                    <a:lstStyle/>
                    <a:p>
                      <a:pPr indent="0" lvl="0" marL="0" rtl="0" algn="ctr">
                        <a:spcBef>
                          <a:spcPts val="0"/>
                        </a:spcBef>
                        <a:spcAft>
                          <a:spcPts val="0"/>
                        </a:spcAft>
                        <a:buNone/>
                      </a:pPr>
                      <a:r>
                        <a:rPr b="1" lang="en-GB" sz="1600">
                          <a:solidFill>
                            <a:srgbClr val="FFFFFF"/>
                          </a:solidFill>
                          <a:latin typeface="Open Sans"/>
                          <a:ea typeface="Open Sans"/>
                          <a:cs typeface="Open Sans"/>
                          <a:sym typeface="Open Sans"/>
                        </a:rPr>
                        <a:t>GHG-06-02</a:t>
                      </a:r>
                      <a:endParaRPr b="1" sz="1600">
                        <a:solidFill>
                          <a:srgbClr val="FFFFFF"/>
                        </a:solidFill>
                        <a:latin typeface="Open Sans"/>
                        <a:ea typeface="Open Sans"/>
                        <a:cs typeface="Open Sans"/>
                        <a:sym typeface="Open Sans"/>
                      </a:endParaRPr>
                    </a:p>
                  </a:txBody>
                  <a:tcPr marT="63500" marB="63500" marR="63500" marL="63500" anchor="ctr">
                    <a:lnT cap="flat" cmpd="sng" w="12700">
                      <a:solidFill>
                        <a:srgbClr val="000000"/>
                      </a:solidFill>
                      <a:prstDash val="solid"/>
                      <a:round/>
                      <a:headEnd len="sm" w="sm" type="none"/>
                      <a:tailEnd len="sm" w="sm" type="none"/>
                    </a:lnT>
                    <a:solidFill>
                      <a:srgbClr val="33445F"/>
                    </a:solidFill>
                  </a:tcPr>
                </a:tc>
                <a:tc>
                  <a:txBody>
                    <a:bodyPr/>
                    <a:lstStyle/>
                    <a:p>
                      <a:pPr indent="0" lvl="0" marL="0" rtl="0" algn="l">
                        <a:spcBef>
                          <a:spcPts val="0"/>
                        </a:spcBef>
                        <a:spcAft>
                          <a:spcPts val="0"/>
                        </a:spcAft>
                        <a:buNone/>
                      </a:pPr>
                      <a:r>
                        <a:rPr lang="en-GB" sz="1600">
                          <a:latin typeface="Open Sans"/>
                          <a:ea typeface="Open Sans"/>
                          <a:cs typeface="Open Sans"/>
                          <a:sym typeface="Open Sans"/>
                        </a:rPr>
                        <a:t>Richard Engelen to ensure IMEO has access to the ECMWF GHGSat data, and coordinate acquisitions with those made through UKSA’s quota.</a:t>
                      </a:r>
                      <a:endParaRPr sz="1600">
                        <a:latin typeface="Open Sans"/>
                        <a:ea typeface="Open Sans"/>
                        <a:cs typeface="Open Sans"/>
                        <a:sym typeface="Open Sans"/>
                      </a:endParaRPr>
                    </a:p>
                  </a:txBody>
                  <a:tcPr marT="63500" marB="63500" marR="63500" marL="63500">
                    <a:lnT cap="flat" cmpd="sng" w="12700">
                      <a:solidFill>
                        <a:srgbClr val="000000"/>
                      </a:solidFill>
                      <a:prstDash val="solid"/>
                      <a:round/>
                      <a:headEnd len="sm" w="sm" type="none"/>
                      <a:tailEnd len="sm" w="sm" type="none"/>
                    </a:lnT>
                  </a:tcPr>
                </a:tc>
              </a:tr>
              <a:tr h="12700">
                <a:tc>
                  <a:txBody>
                    <a:bodyPr/>
                    <a:lstStyle/>
                    <a:p>
                      <a:pPr indent="0" lvl="0" marL="0" rtl="0" algn="ctr">
                        <a:spcBef>
                          <a:spcPts val="0"/>
                        </a:spcBef>
                        <a:spcAft>
                          <a:spcPts val="0"/>
                        </a:spcAft>
                        <a:buNone/>
                      </a:pPr>
                      <a:r>
                        <a:rPr b="1" lang="en-GB" sz="1600">
                          <a:solidFill>
                            <a:srgbClr val="FFFFFF"/>
                          </a:solidFill>
                          <a:latin typeface="Open Sans"/>
                          <a:ea typeface="Open Sans"/>
                          <a:cs typeface="Open Sans"/>
                          <a:sym typeface="Open Sans"/>
                        </a:rPr>
                        <a:t>GHG-06-03</a:t>
                      </a:r>
                      <a:endParaRPr b="1" sz="1600">
                        <a:solidFill>
                          <a:srgbClr val="FFFFFF"/>
                        </a:solidFill>
                        <a:latin typeface="Open Sans"/>
                        <a:ea typeface="Open Sans"/>
                        <a:cs typeface="Open Sans"/>
                        <a:sym typeface="Open Sans"/>
                      </a:endParaRPr>
                    </a:p>
                  </a:txBody>
                  <a:tcPr marT="63500" marB="63500" marR="63500" marL="63500" anchor="ctr">
                    <a:solidFill>
                      <a:srgbClr val="33445F"/>
                    </a:solidFill>
                  </a:tcPr>
                </a:tc>
                <a:tc>
                  <a:txBody>
                    <a:bodyPr/>
                    <a:lstStyle/>
                    <a:p>
                      <a:pPr indent="0" lvl="0" marL="0" rtl="0" algn="l">
                        <a:spcBef>
                          <a:spcPts val="0"/>
                        </a:spcBef>
                        <a:spcAft>
                          <a:spcPts val="0"/>
                        </a:spcAft>
                        <a:buNone/>
                      </a:pPr>
                      <a:r>
                        <a:rPr lang="en-GB" sz="1600">
                          <a:latin typeface="Open Sans"/>
                          <a:ea typeface="Open Sans"/>
                          <a:cs typeface="Open Sans"/>
                          <a:sym typeface="Open Sans"/>
                        </a:rPr>
                        <a:t>Yasjka Meijer to re-share the </a:t>
                      </a:r>
                      <a:r>
                        <a:rPr lang="en-GB" sz="1600" u="sng">
                          <a:solidFill>
                            <a:srgbClr val="1155CC"/>
                          </a:solidFill>
                          <a:latin typeface="Open Sans"/>
                          <a:ea typeface="Open Sans"/>
                          <a:cs typeface="Open Sans"/>
                          <a:sym typeface="Open Sans"/>
                          <a:hlinkClick r:id="rId3">
                            <a:extLst>
                              <a:ext uri="{A12FA001-AC4F-418D-AE19-62706E023703}">
                                <ahyp:hlinkClr val="tx"/>
                              </a:ext>
                            </a:extLst>
                          </a:hlinkClick>
                        </a:rPr>
                        <a:t>use cases document</a:t>
                      </a:r>
                      <a:r>
                        <a:rPr lang="en-GB" sz="1600">
                          <a:latin typeface="Open Sans"/>
                          <a:ea typeface="Open Sans"/>
                          <a:cs typeface="Open Sans"/>
                          <a:sym typeface="Open Sans"/>
                        </a:rPr>
                        <a:t> for feedback. </a:t>
                      </a:r>
                      <a:endParaRPr sz="1600">
                        <a:latin typeface="Open Sans"/>
                        <a:ea typeface="Open Sans"/>
                        <a:cs typeface="Open Sans"/>
                        <a:sym typeface="Open Sans"/>
                      </a:endParaRPr>
                    </a:p>
                  </a:txBody>
                  <a:tcPr marT="63500" marB="63500" marR="63500" marL="63500"/>
                </a:tc>
              </a:tr>
              <a:tr h="12700">
                <a:tc>
                  <a:txBody>
                    <a:bodyPr/>
                    <a:lstStyle/>
                    <a:p>
                      <a:pPr indent="0" lvl="0" marL="0" rtl="0" algn="ctr">
                        <a:spcBef>
                          <a:spcPts val="0"/>
                        </a:spcBef>
                        <a:spcAft>
                          <a:spcPts val="0"/>
                        </a:spcAft>
                        <a:buNone/>
                      </a:pPr>
                      <a:r>
                        <a:rPr b="1" lang="en-GB" sz="1600">
                          <a:solidFill>
                            <a:srgbClr val="FFFFFF"/>
                          </a:solidFill>
                          <a:latin typeface="Open Sans"/>
                          <a:ea typeface="Open Sans"/>
                          <a:cs typeface="Open Sans"/>
                          <a:sym typeface="Open Sans"/>
                        </a:rPr>
                        <a:t>GHG-06-05</a:t>
                      </a:r>
                      <a:endParaRPr b="1" sz="1600">
                        <a:solidFill>
                          <a:srgbClr val="FFFFFF"/>
                        </a:solidFill>
                        <a:latin typeface="Open Sans"/>
                        <a:ea typeface="Open Sans"/>
                        <a:cs typeface="Open Sans"/>
                        <a:sym typeface="Open Sans"/>
                      </a:endParaRPr>
                    </a:p>
                  </a:txBody>
                  <a:tcPr marT="63500" marB="63500" marR="63500" marL="63500" anchor="ctr">
                    <a:solidFill>
                      <a:srgbClr val="33445F"/>
                    </a:solidFill>
                  </a:tcPr>
                </a:tc>
                <a:tc>
                  <a:txBody>
                    <a:bodyPr/>
                    <a:lstStyle/>
                    <a:p>
                      <a:pPr indent="0" lvl="0" marL="0" rtl="0" algn="l">
                        <a:spcBef>
                          <a:spcPts val="0"/>
                        </a:spcBef>
                        <a:spcAft>
                          <a:spcPts val="0"/>
                        </a:spcAft>
                        <a:buNone/>
                      </a:pPr>
                      <a:r>
                        <a:rPr lang="en-GB" sz="1600">
                          <a:latin typeface="Open Sans"/>
                          <a:ea typeface="Open Sans"/>
                          <a:cs typeface="Open Sans"/>
                          <a:sym typeface="Open Sans"/>
                        </a:rPr>
                        <a:t>Hiroshi Suto to share the whiteboard calibration dataset with CMA, to allow for alignment of the activities. </a:t>
                      </a:r>
                      <a:endParaRPr sz="1600">
                        <a:latin typeface="Open Sans"/>
                        <a:ea typeface="Open Sans"/>
                        <a:cs typeface="Open Sans"/>
                        <a:sym typeface="Open Sans"/>
                      </a:endParaRPr>
                    </a:p>
                  </a:txBody>
                  <a:tcPr marT="63500" marB="63500" marR="63500" marL="63500"/>
                </a:tc>
              </a:tr>
              <a:tr h="12700">
                <a:tc>
                  <a:txBody>
                    <a:bodyPr/>
                    <a:lstStyle/>
                    <a:p>
                      <a:pPr indent="0" lvl="0" marL="0" rtl="0" algn="ctr">
                        <a:spcBef>
                          <a:spcPts val="0"/>
                        </a:spcBef>
                        <a:spcAft>
                          <a:spcPts val="0"/>
                        </a:spcAft>
                        <a:buNone/>
                      </a:pPr>
                      <a:r>
                        <a:rPr b="1" lang="en-GB" sz="1600">
                          <a:solidFill>
                            <a:srgbClr val="FFFFFF"/>
                          </a:solidFill>
                          <a:latin typeface="Open Sans"/>
                          <a:ea typeface="Open Sans"/>
                          <a:cs typeface="Open Sans"/>
                          <a:sym typeface="Open Sans"/>
                        </a:rPr>
                        <a:t>GHG-06-06</a:t>
                      </a:r>
                      <a:endParaRPr b="1" sz="1600">
                        <a:solidFill>
                          <a:srgbClr val="FFFFFF"/>
                        </a:solidFill>
                        <a:latin typeface="Open Sans"/>
                        <a:ea typeface="Open Sans"/>
                        <a:cs typeface="Open Sans"/>
                        <a:sym typeface="Open Sans"/>
                      </a:endParaRPr>
                    </a:p>
                  </a:txBody>
                  <a:tcPr marT="63500" marB="63500" marR="63500" marL="63500" anchor="ctr">
                    <a:lnB cap="flat" cmpd="sng" w="12700">
                      <a:solidFill>
                        <a:srgbClr val="000000"/>
                      </a:solidFill>
                      <a:prstDash val="solid"/>
                      <a:round/>
                      <a:headEnd len="sm" w="sm" type="none"/>
                      <a:tailEnd len="sm" w="sm" type="none"/>
                    </a:lnB>
                    <a:solidFill>
                      <a:srgbClr val="33445F"/>
                    </a:solidFill>
                  </a:tcPr>
                </a:tc>
                <a:tc>
                  <a:txBody>
                    <a:bodyPr/>
                    <a:lstStyle/>
                    <a:p>
                      <a:pPr indent="0" lvl="0" marL="0" rtl="0" algn="l">
                        <a:spcBef>
                          <a:spcPts val="0"/>
                        </a:spcBef>
                        <a:spcAft>
                          <a:spcPts val="0"/>
                        </a:spcAft>
                        <a:buNone/>
                      </a:pPr>
                      <a:r>
                        <a:rPr lang="en-GB" sz="1600">
                          <a:latin typeface="Open Sans"/>
                          <a:ea typeface="Open Sans"/>
                          <a:cs typeface="Open Sans"/>
                          <a:sym typeface="Open Sans"/>
                        </a:rPr>
                        <a:t>Lu Zhang to share the details for the Gobi Desert calibration campaigns with the GHG-TT members.</a:t>
                      </a:r>
                      <a:endParaRPr sz="1600">
                        <a:latin typeface="Open Sans"/>
                        <a:ea typeface="Open Sans"/>
                        <a:cs typeface="Open Sans"/>
                        <a:sym typeface="Open Sans"/>
                      </a:endParaRPr>
                    </a:p>
                  </a:txBody>
                  <a:tcPr marT="63500" marB="63500" marR="63500" marL="63500">
                    <a:lnB cap="flat" cmpd="sng" w="12700">
                      <a:solidFill>
                        <a:srgbClr val="000000"/>
                      </a:solidFill>
                      <a:prstDash val="solid"/>
                      <a:round/>
                      <a:headEnd len="sm" w="sm" type="none"/>
                      <a:tailEnd len="sm" w="sm" type="none"/>
                    </a:lnB>
                  </a:tcPr>
                </a:tc>
              </a:tr>
              <a:tr h="12700">
                <a:tc>
                  <a:txBody>
                    <a:bodyPr/>
                    <a:lstStyle/>
                    <a:p>
                      <a:pPr indent="0" lvl="0" marL="0" rtl="0" algn="ctr">
                        <a:spcBef>
                          <a:spcPts val="0"/>
                        </a:spcBef>
                        <a:spcAft>
                          <a:spcPts val="0"/>
                        </a:spcAft>
                        <a:buNone/>
                      </a:pPr>
                      <a:r>
                        <a:rPr b="1" lang="en-GB" sz="1600">
                          <a:solidFill>
                            <a:srgbClr val="FFFFFF"/>
                          </a:solidFill>
                          <a:latin typeface="Open Sans"/>
                          <a:ea typeface="Open Sans"/>
                          <a:cs typeface="Open Sans"/>
                          <a:sym typeface="Open Sans"/>
                        </a:rPr>
                        <a:t>GHG-06-08</a:t>
                      </a:r>
                      <a:endParaRPr b="1" sz="1600">
                        <a:solidFill>
                          <a:srgbClr val="FFFFFF"/>
                        </a:solidFill>
                        <a:latin typeface="Open Sans"/>
                        <a:ea typeface="Open Sans"/>
                        <a:cs typeface="Open Sans"/>
                        <a:sym typeface="Open Sans"/>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33445F"/>
                    </a:solidFill>
                  </a:tcPr>
                </a:tc>
                <a:tc>
                  <a:txBody>
                    <a:bodyPr/>
                    <a:lstStyle/>
                    <a:p>
                      <a:pPr indent="0" lvl="0" marL="0" rtl="0" algn="l">
                        <a:spcBef>
                          <a:spcPts val="0"/>
                        </a:spcBef>
                        <a:spcAft>
                          <a:spcPts val="0"/>
                        </a:spcAft>
                        <a:buNone/>
                      </a:pPr>
                      <a:r>
                        <a:rPr lang="en-GB" sz="1600">
                          <a:latin typeface="Open Sans"/>
                          <a:ea typeface="Open Sans"/>
                          <a:cs typeface="Open Sans"/>
                          <a:sym typeface="Open Sans"/>
                        </a:rPr>
                        <a:t>Libby Rose to coordinate a call between Marie-Helene Rio, Laura Lorenzoni, Dave Crisp, Yasjka Meijer and Abhishek Chatterjee regarding the gap in validation over the oceans.</a:t>
                      </a:r>
                      <a:endParaRPr b="1" i="1" sz="1600">
                        <a:latin typeface="Open Sans"/>
                        <a:ea typeface="Open Sans"/>
                        <a:cs typeface="Open Sans"/>
                        <a:sym typeface="Open San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2700">
                <a:tc>
                  <a:txBody>
                    <a:bodyPr/>
                    <a:lstStyle/>
                    <a:p>
                      <a:pPr indent="0" lvl="0" marL="0" rtl="0" algn="ctr">
                        <a:spcBef>
                          <a:spcPts val="0"/>
                        </a:spcBef>
                        <a:spcAft>
                          <a:spcPts val="0"/>
                        </a:spcAft>
                        <a:buNone/>
                      </a:pPr>
                      <a:r>
                        <a:rPr b="1" lang="en-GB" sz="1600">
                          <a:solidFill>
                            <a:srgbClr val="FFFFFF"/>
                          </a:solidFill>
                          <a:latin typeface="Open Sans"/>
                          <a:ea typeface="Open Sans"/>
                          <a:cs typeface="Open Sans"/>
                          <a:sym typeface="Open Sans"/>
                        </a:rPr>
                        <a:t>GHG-06-09</a:t>
                      </a:r>
                      <a:endParaRPr b="1" sz="1600">
                        <a:solidFill>
                          <a:srgbClr val="FFFFFF"/>
                        </a:solidFill>
                        <a:latin typeface="Open Sans"/>
                        <a:ea typeface="Open Sans"/>
                        <a:cs typeface="Open Sans"/>
                        <a:sym typeface="Open Sans"/>
                      </a:endParaRPr>
                    </a:p>
                  </a:txBody>
                  <a:tcPr marT="63500" marB="63500" marR="63500" marL="63500" anchor="ctr">
                    <a:lnT cap="flat" cmpd="sng" w="12700">
                      <a:solidFill>
                        <a:srgbClr val="000000"/>
                      </a:solidFill>
                      <a:prstDash val="solid"/>
                      <a:round/>
                      <a:headEnd len="sm" w="sm" type="none"/>
                      <a:tailEnd len="sm" w="sm" type="none"/>
                    </a:lnT>
                    <a:solidFill>
                      <a:srgbClr val="33445F"/>
                    </a:solidFill>
                  </a:tcPr>
                </a:tc>
                <a:tc>
                  <a:txBody>
                    <a:bodyPr/>
                    <a:lstStyle/>
                    <a:p>
                      <a:pPr indent="0" lvl="0" marL="0" rtl="0" algn="l">
                        <a:spcBef>
                          <a:spcPts val="0"/>
                        </a:spcBef>
                        <a:spcAft>
                          <a:spcPts val="0"/>
                        </a:spcAft>
                        <a:buNone/>
                      </a:pPr>
                      <a:r>
                        <a:rPr lang="en-GB" sz="1600">
                          <a:latin typeface="Open Sans"/>
                          <a:ea typeface="Open Sans"/>
                          <a:cs typeface="Open Sans"/>
                          <a:sym typeface="Open Sans"/>
                        </a:rPr>
                        <a:t>Izitiar Irakulis Loitxate to share the </a:t>
                      </a:r>
                      <a:r>
                        <a:rPr lang="en-GB" sz="1600" u="sng">
                          <a:solidFill>
                            <a:srgbClr val="1155CC"/>
                          </a:solidFill>
                          <a:latin typeface="Open Sans"/>
                          <a:ea typeface="Open Sans"/>
                          <a:cs typeface="Open Sans"/>
                          <a:sym typeface="Open Sans"/>
                          <a:hlinkClick r:id="rId4">
                            <a:extLst>
                              <a:ext uri="{A12FA001-AC4F-418D-AE19-62706E023703}">
                                <ahyp:hlinkClr val="tx"/>
                              </a:ext>
                            </a:extLst>
                          </a:hlinkClick>
                        </a:rPr>
                        <a:t>Methane Common Practices document</a:t>
                      </a:r>
                      <a:r>
                        <a:rPr lang="en-GB" sz="1600">
                          <a:latin typeface="Open Sans"/>
                          <a:ea typeface="Open Sans"/>
                          <a:cs typeface="Open Sans"/>
                          <a:sym typeface="Open Sans"/>
                        </a:rPr>
                        <a:t> with the IMEO Oil &amp; Gas partners.</a:t>
                      </a:r>
                      <a:endParaRPr sz="1600">
                        <a:latin typeface="Open Sans"/>
                        <a:ea typeface="Open Sans"/>
                        <a:cs typeface="Open Sans"/>
                        <a:sym typeface="Open Sans"/>
                      </a:endParaRPr>
                    </a:p>
                  </a:txBody>
                  <a:tcPr marT="63500" marB="63500" marR="63500" marL="63500">
                    <a:lnT cap="flat" cmpd="sng" w="12700">
                      <a:solidFill>
                        <a:srgbClr val="000000"/>
                      </a:solidFill>
                      <a:prstDash val="solid"/>
                      <a:round/>
                      <a:headEnd len="sm" w="sm" type="none"/>
                      <a:tailEnd len="sm" w="sm" type="none"/>
                    </a:lnT>
                  </a:tcPr>
                </a:tc>
              </a:tr>
              <a:tr h="12700">
                <a:tc>
                  <a:txBody>
                    <a:bodyPr/>
                    <a:lstStyle/>
                    <a:p>
                      <a:pPr indent="0" lvl="0" marL="0" rtl="0" algn="ctr">
                        <a:spcBef>
                          <a:spcPts val="0"/>
                        </a:spcBef>
                        <a:spcAft>
                          <a:spcPts val="0"/>
                        </a:spcAft>
                        <a:buNone/>
                      </a:pPr>
                      <a:r>
                        <a:rPr b="1" lang="en-GB" sz="1600">
                          <a:solidFill>
                            <a:srgbClr val="FFFFFF"/>
                          </a:solidFill>
                          <a:latin typeface="Open Sans"/>
                          <a:ea typeface="Open Sans"/>
                          <a:cs typeface="Open Sans"/>
                          <a:sym typeface="Open Sans"/>
                        </a:rPr>
                        <a:t>GHG-06-10</a:t>
                      </a:r>
                      <a:endParaRPr b="1" sz="1600">
                        <a:solidFill>
                          <a:srgbClr val="FFFFFF"/>
                        </a:solidFill>
                        <a:latin typeface="Open Sans"/>
                        <a:ea typeface="Open Sans"/>
                        <a:cs typeface="Open Sans"/>
                        <a:sym typeface="Open Sans"/>
                      </a:endParaRPr>
                    </a:p>
                  </a:txBody>
                  <a:tcPr marT="63500" marB="63500" marR="63500" marL="63500" anchor="ctr">
                    <a:lnB cap="flat" cmpd="sng" w="12700">
                      <a:solidFill>
                        <a:srgbClr val="000000"/>
                      </a:solidFill>
                      <a:prstDash val="solid"/>
                      <a:round/>
                      <a:headEnd len="sm" w="sm" type="none"/>
                      <a:tailEnd len="sm" w="sm" type="none"/>
                    </a:lnB>
                    <a:solidFill>
                      <a:srgbClr val="33445F"/>
                    </a:solidFill>
                  </a:tcPr>
                </a:tc>
                <a:tc>
                  <a:txBody>
                    <a:bodyPr/>
                    <a:lstStyle/>
                    <a:p>
                      <a:pPr indent="0" lvl="0" marL="0" rtl="0" algn="l">
                        <a:spcBef>
                          <a:spcPts val="0"/>
                        </a:spcBef>
                        <a:spcAft>
                          <a:spcPts val="0"/>
                        </a:spcAft>
                        <a:buNone/>
                      </a:pPr>
                      <a:r>
                        <a:rPr lang="en-GB" sz="1600">
                          <a:latin typeface="Open Sans"/>
                          <a:ea typeface="Open Sans"/>
                          <a:cs typeface="Open Sans"/>
                          <a:sym typeface="Open Sans"/>
                        </a:rPr>
                        <a:t>Paul Green and Annmaire Eldering to define an action for Annex C around the L2/L4 intercomparison of methane plume measurements and corresponding emissions. </a:t>
                      </a:r>
                      <a:endParaRPr sz="1600">
                        <a:latin typeface="Open Sans"/>
                        <a:ea typeface="Open Sans"/>
                        <a:cs typeface="Open Sans"/>
                        <a:sym typeface="Open Sans"/>
                      </a:endParaRPr>
                    </a:p>
                  </a:txBody>
                  <a:tcPr marT="63500" marB="63500" marR="63500" marL="63500">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eos">
  <a:themeElements>
    <a:clrScheme name="Custom 2">
      <a:dk1>
        <a:srgbClr val="000000"/>
      </a:dk1>
      <a:lt1>
        <a:srgbClr val="FFFFFF"/>
      </a:lt1>
      <a:dk2>
        <a:srgbClr val="44546A"/>
      </a:dk2>
      <a:lt2>
        <a:srgbClr val="E7E6E6"/>
      </a:lt2>
      <a:accent1>
        <a:srgbClr val="33445F"/>
      </a:accent1>
      <a:accent2>
        <a:srgbClr val="A3CB34"/>
      </a:accent2>
      <a:accent3>
        <a:srgbClr val="C1666B"/>
      </a:accent3>
      <a:accent4>
        <a:srgbClr val="DDDDDD"/>
      </a:accent4>
      <a:accent5>
        <a:srgbClr val="7BC0D7"/>
      </a:accent5>
      <a:accent6>
        <a:srgbClr val="D1462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