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Montserrat SemiBold"/>
      <p:regular r:id="rId15"/>
      <p:bold r:id="rId16"/>
      <p:italic r:id="rId17"/>
      <p:boldItalic r:id="rId18"/>
    </p:embeddedFont>
    <p:embeddedFont>
      <p:font typeface="Lobster"/>
      <p:regular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Montserrat Medium"/>
      <p:regular r:id="rId24"/>
      <p:bold r:id="rId25"/>
      <p:italic r:id="rId26"/>
      <p:boldItalic r:id="rId27"/>
    </p:embeddedFont>
    <p:embeddedFont>
      <p:font typeface="Average"/>
      <p:regular r:id="rId28"/>
    </p:embeddedFont>
    <p:embeddedFont>
      <p:font typeface="Barlow Medium"/>
      <p:regular r:id="rId29"/>
      <p:bold r:id="rId30"/>
      <p:italic r:id="rId31"/>
      <p:boldItalic r:id="rId32"/>
    </p:embeddedFont>
    <p:embeddedFont>
      <p:font typeface="Barlow SemiBold"/>
      <p:regular r:id="rId33"/>
      <p:bold r:id="rId34"/>
      <p:italic r:id="rId35"/>
      <p:boldItalic r:id="rId36"/>
    </p:embeddedFont>
    <p:embeddedFont>
      <p:font typeface="Barlow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i7ewT5wzNiNYUqolJEw1GF/90B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boldItalic.fntdata"/><Relationship Id="rId20" Type="http://schemas.openxmlformats.org/officeDocument/2006/relationships/font" Target="fonts/Montserrat-regular.fntdata"/><Relationship Id="rId41" Type="http://customschemas.google.com/relationships/presentationmetadata" Target="meta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MontserratMedium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Medium-italic.fntdata"/><Relationship Id="rId25" Type="http://schemas.openxmlformats.org/officeDocument/2006/relationships/font" Target="fonts/MontserratMedium-bold.fntdata"/><Relationship Id="rId28" Type="http://schemas.openxmlformats.org/officeDocument/2006/relationships/font" Target="fonts/Average-regular.fntdata"/><Relationship Id="rId27" Type="http://schemas.openxmlformats.org/officeDocument/2006/relationships/font" Target="fonts/MontserratMedium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BarlowMedium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BarlowMedium-italic.fntdata"/><Relationship Id="rId30" Type="http://schemas.openxmlformats.org/officeDocument/2006/relationships/font" Target="fonts/BarlowMedium-bold.fntdata"/><Relationship Id="rId11" Type="http://schemas.openxmlformats.org/officeDocument/2006/relationships/slide" Target="slides/slide7.xml"/><Relationship Id="rId33" Type="http://schemas.openxmlformats.org/officeDocument/2006/relationships/font" Target="fonts/BarlowSemiBold-regular.fntdata"/><Relationship Id="rId10" Type="http://schemas.openxmlformats.org/officeDocument/2006/relationships/slide" Target="slides/slide6.xml"/><Relationship Id="rId32" Type="http://schemas.openxmlformats.org/officeDocument/2006/relationships/font" Target="fonts/BarlowMedium-boldItalic.fntdata"/><Relationship Id="rId13" Type="http://schemas.openxmlformats.org/officeDocument/2006/relationships/slide" Target="slides/slide9.xml"/><Relationship Id="rId35" Type="http://schemas.openxmlformats.org/officeDocument/2006/relationships/font" Target="fonts/BarlowSemiBold-italic.fntdata"/><Relationship Id="rId12" Type="http://schemas.openxmlformats.org/officeDocument/2006/relationships/slide" Target="slides/slide8.xml"/><Relationship Id="rId34" Type="http://schemas.openxmlformats.org/officeDocument/2006/relationships/font" Target="fonts/BarlowSemiBold-bold.fntdata"/><Relationship Id="rId15" Type="http://schemas.openxmlformats.org/officeDocument/2006/relationships/font" Target="fonts/MontserratSemiBold-regular.fntdata"/><Relationship Id="rId37" Type="http://schemas.openxmlformats.org/officeDocument/2006/relationships/font" Target="fonts/Barlow-regular.fntdata"/><Relationship Id="rId14" Type="http://schemas.openxmlformats.org/officeDocument/2006/relationships/slide" Target="slides/slide10.xml"/><Relationship Id="rId36" Type="http://schemas.openxmlformats.org/officeDocument/2006/relationships/font" Target="fonts/BarlowSemiBold-boldItalic.fntdata"/><Relationship Id="rId17" Type="http://schemas.openxmlformats.org/officeDocument/2006/relationships/font" Target="fonts/MontserratSemiBold-italic.fntdata"/><Relationship Id="rId39" Type="http://schemas.openxmlformats.org/officeDocument/2006/relationships/font" Target="fonts/Barlow-italic.fntdata"/><Relationship Id="rId16" Type="http://schemas.openxmlformats.org/officeDocument/2006/relationships/font" Target="fonts/MontserratSemiBold-bold.fntdata"/><Relationship Id="rId38" Type="http://schemas.openxmlformats.org/officeDocument/2006/relationships/font" Target="fonts/Barlow-bold.fntdata"/><Relationship Id="rId19" Type="http://schemas.openxmlformats.org/officeDocument/2006/relationships/font" Target="fonts/Lobster-regular.fntdata"/><Relationship Id="rId18" Type="http://schemas.openxmlformats.org/officeDocument/2006/relationships/font" Target="fonts/Montserrat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13.jpg"/><Relationship Id="rId4" Type="http://schemas.openxmlformats.org/officeDocument/2006/relationships/image" Target="../media/image4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WGClimate)">
  <p:cSld name="Title Slide_1">
    <p:bg>
      <p:bgPr>
        <a:solidFill>
          <a:schemeClr val="dk2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2"/>
          <p:cNvSpPr/>
          <p:nvPr/>
        </p:nvSpPr>
        <p:spPr>
          <a:xfrm flipH="1">
            <a:off x="7882594" y="57065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2"/>
          <p:cNvSpPr/>
          <p:nvPr/>
        </p:nvSpPr>
        <p:spPr>
          <a:xfrm flipH="1">
            <a:off x="-10031326" y="-4219917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0" name="Google Shape;10;p12"/>
          <p:cNvPicPr preferRelativeResize="0"/>
          <p:nvPr/>
        </p:nvPicPr>
        <p:blipFill rotWithShape="1">
          <a:blip r:embed="rId3">
            <a:alphaModFix amt="58999"/>
          </a:blip>
          <a:srcRect b="-20377" l="11054" r="40715" t="37272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2"/>
          <p:cNvSpPr txBox="1"/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b="0" i="0" sz="15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grpSp>
        <p:nvGrpSpPr>
          <p:cNvPr id="12" name="Google Shape;12;p12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13" name="Google Shape;13;p12"/>
            <p:cNvPicPr preferRelativeResize="0"/>
            <p:nvPr/>
          </p:nvPicPr>
          <p:blipFill rotWithShape="1">
            <a:blip r:embed="rId4">
              <a:alphaModFix/>
            </a:blip>
            <a:srcRect b="23006" l="10790" r="65874" t="22772"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196"/>
                </a:srgbClr>
              </a:outerShdw>
            </a:effectLst>
          </p:spPr>
        </p:pic>
        <p:pic>
          <p:nvPicPr>
            <p:cNvPr id="14" name="Google Shape;14;p12"/>
            <p:cNvPicPr preferRelativeResize="0"/>
            <p:nvPr/>
          </p:nvPicPr>
          <p:blipFill rotWithShape="1">
            <a:blip r:embed="rId5">
              <a:alphaModFix/>
            </a:blip>
            <a:srcRect b="28523" l="34127" r="11634" t="31914"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196"/>
                </a:srgbClr>
              </a:outerShdw>
            </a:effectLst>
          </p:spPr>
        </p:pic>
      </p:grpSp>
      <p:sp>
        <p:nvSpPr>
          <p:cNvPr id="15" name="Google Shape;15;p12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b="1" i="0" sz="2100" u="none" cap="none" strike="noStrike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 i="0" sz="14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" name="Google Shape;16;p12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WGClimate-24 &amp; GHG-TT-6</a:t>
            </a:r>
            <a:endParaRPr b="1" i="0" sz="21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9 - 12 February, 2026</a:t>
            </a:r>
            <a:endParaRPr b="0" i="0" sz="18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b="0" i="0" sz="18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13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21" name="Google Shape;21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13"/>
            <p:cNvPicPr preferRelativeResize="0"/>
            <p:nvPr/>
          </p:nvPicPr>
          <p:blipFill rotWithShape="1">
            <a:blip r:embed="rId4">
              <a:alphaModFix/>
            </a:blip>
            <a:srcRect b="0" l="34128" r="0" t="0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2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4" name="Google Shape;24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b="0" i="0" lang="en-GB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b="0" i="0" sz="1400" u="none" cap="none" strike="noStrik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27" name="Google Shape;27;p1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WGClimate-24 &amp; GHG-TT-6 | 9 - 12 February, 2026</a:t>
            </a:r>
            <a:endParaRPr b="0" i="0" sz="1400" u="none" cap="none" strike="noStrik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" name="Google Shape;28;p13"/>
          <p:cNvSpPr txBox="1"/>
          <p:nvPr>
            <p:ph idx="1" type="body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3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b="1" i="0" sz="1300" u="none" cap="none" strike="noStrike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 i="0" sz="900" u="none" cap="none" strike="noStrike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CEOS)">
  <p:cSld name="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4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34" name="Google Shape;3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4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45" y="5532418"/>
            <a:ext cx="2337760" cy="128758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8" name="Google Shape;38;p14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9" name="Google Shape;39;p14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40" name="Google Shape;40;p1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1" name="Google Shape;41;p14"/>
          <p:cNvPicPr preferRelativeResize="0"/>
          <p:nvPr/>
        </p:nvPicPr>
        <p:blipFill rotWithShape="1">
          <a:blip r:embed="rId7">
            <a:alphaModFix/>
          </a:blip>
          <a:srcRect b="0" l="0" r="65873" t="0"/>
          <a:stretch/>
        </p:blipFill>
        <p:spPr>
          <a:xfrm>
            <a:off x="-418625" y="3902750"/>
            <a:ext cx="1554175" cy="20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</p:pic>
      <p:pic>
        <p:nvPicPr>
          <p:cNvPr id="42" name="Google Shape;42;p14"/>
          <p:cNvPicPr preferRelativeResize="0"/>
          <p:nvPr/>
        </p:nvPicPr>
        <p:blipFill rotWithShape="1">
          <a:blip r:embed="rId8">
            <a:alphaModFix/>
          </a:blip>
          <a:srcRect b="0" l="34128" r="0" t="0"/>
          <a:stretch/>
        </p:blipFill>
        <p:spPr>
          <a:xfrm>
            <a:off x="1135555" y="3902750"/>
            <a:ext cx="2999990" cy="2038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and Content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15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15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15"/>
            <p:cNvPicPr preferRelativeResize="0"/>
            <p:nvPr/>
          </p:nvPicPr>
          <p:blipFill rotWithShape="1">
            <a:blip r:embed="rId4">
              <a:alphaModFix/>
            </a:blip>
            <a:srcRect b="0" l="34128" r="0" t="0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1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b="0" i="0" lang="en-GB" sz="1400" u="none" cap="none" strike="noStrik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b="0" i="0" sz="1400" u="none" cap="none" strike="noStrik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1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WGClimate-24 &amp; GHG-TT-6 | 9 - 12 February, 2026</a:t>
            </a:r>
            <a:endParaRPr b="0" i="0" sz="1400" u="none" cap="none" strike="noStrike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5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b="1" i="0" sz="1300" u="none" cap="none" strike="noStrike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 i="0" sz="900" u="none" cap="none" strike="noStrike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6.png"/><Relationship Id="rId5" Type="http://schemas.openxmlformats.org/officeDocument/2006/relationships/image" Target="../media/image15.jpg"/><Relationship Id="rId6" Type="http://schemas.openxmlformats.org/officeDocument/2006/relationships/image" Target="../media/image17.jpg"/><Relationship Id="rId7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7.jpg"/><Relationship Id="rId5" Type="http://schemas.openxmlformats.org/officeDocument/2006/relationships/image" Target="../media/image43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24.png"/><Relationship Id="rId5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5.pn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png"/><Relationship Id="rId4" Type="http://schemas.openxmlformats.org/officeDocument/2006/relationships/hyperlink" Target="https://apps.atmosphere.copernicus.eu/" TargetMode="External"/><Relationship Id="rId5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pps.atmosphere.copernicus.eu/" TargetMode="External"/><Relationship Id="rId4" Type="http://schemas.openxmlformats.org/officeDocument/2006/relationships/image" Target="../media/image49.png"/><Relationship Id="rId5" Type="http://schemas.openxmlformats.org/officeDocument/2006/relationships/image" Target="../media/image47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type="title"/>
          </p:nvPr>
        </p:nvSpPr>
        <p:spPr>
          <a:xfrm>
            <a:off x="651075" y="1440475"/>
            <a:ext cx="10308600" cy="30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100"/>
              <a:t>Agency Report</a:t>
            </a:r>
            <a:br>
              <a:rPr lang="en-GB" sz="7100"/>
            </a:br>
            <a:r>
              <a:rPr lang="en-GB" sz="7100"/>
              <a:t>ECMWF</a:t>
            </a:r>
            <a:endParaRPr sz="7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6223225" y="5534125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Vincent-Henri Peuch, ECMWF</a:t>
            </a:r>
            <a:endParaRPr b="0" i="0" sz="1400" u="none" cap="none" strike="noStrike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#2.2</a:t>
            </a:r>
            <a:endParaRPr b="0" i="0" sz="2200" u="none" cap="none" strike="noStrike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 txBox="1"/>
          <p:nvPr>
            <p:ph type="title"/>
          </p:nvPr>
        </p:nvSpPr>
        <p:spPr>
          <a:xfrm>
            <a:off x="176048" y="6576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3200"/>
              <a:t>Destination Earth</a:t>
            </a:r>
            <a:br>
              <a:rPr lang="en-GB" sz="3200"/>
            </a:br>
            <a:r>
              <a:rPr lang="en-GB" sz="3200"/>
              <a:t>(DestinE)</a:t>
            </a:r>
            <a:endParaRPr sz="3200"/>
          </a:p>
        </p:txBody>
      </p:sp>
      <p:pic>
        <p:nvPicPr>
          <p:cNvPr descr="A screenshot of a computer&#10;&#10;AI-generated content may be incorrect." id="181" name="Google Shape;18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328" y="1481662"/>
            <a:ext cx="4375885" cy="235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0"/>
          <p:cNvSpPr/>
          <p:nvPr/>
        </p:nvSpPr>
        <p:spPr>
          <a:xfrm>
            <a:off x="10711570" y="5782347"/>
            <a:ext cx="1417504" cy="64999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62926" y="6232537"/>
            <a:ext cx="100033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https://www.sciencedirect.com/science/article/pii/S2950630125000092?via%3Dihub</a:t>
            </a:r>
            <a:endParaRPr/>
          </a:p>
        </p:txBody>
      </p:sp>
      <p:pic>
        <p:nvPicPr>
          <p:cNvPr descr="A screenshot of a computer screen&#10;&#10;AI-generated content may be incorrect." id="184" name="Google Shape;18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9300" y="4024603"/>
            <a:ext cx="3957821" cy="22079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screen&#10;&#10;AI-generated content may be incorrect." id="185" name="Google Shape;18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4687" y="3821030"/>
            <a:ext cx="3862626" cy="2185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 screenshot of a computer screen&#10;&#10;AI-generated content may be incorrect." id="186" name="Google Shape;18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8563" y="1215917"/>
            <a:ext cx="4513007" cy="25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158121" y="4024603"/>
            <a:ext cx="3862626" cy="2046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Implementation together with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ESA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EUMETSAT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Moving to phase III in summer 2026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Discussions in progress within EC for bringing mature elements closer to Copernicus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>
            <p:ph idx="1" type="body"/>
          </p:nvPr>
        </p:nvSpPr>
        <p:spPr>
          <a:xfrm>
            <a:off x="253975" y="1253908"/>
            <a:ext cx="11495400" cy="629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/>
              <a:t>European Centre for Medium-Range Weather Forecasts</a:t>
            </a:r>
            <a:endParaRPr b="1"/>
          </a:p>
        </p:txBody>
      </p:sp>
      <p:pic>
        <p:nvPicPr>
          <p:cNvPr descr="A screenshot of a computer screen&#10;&#10;AI-generated content may be incorrect." id="67" name="Google Shape;67;p2"/>
          <p:cNvPicPr preferRelativeResize="0"/>
          <p:nvPr/>
        </p:nvPicPr>
        <p:blipFill rotWithShape="1">
          <a:blip r:embed="rId3">
            <a:alphaModFix/>
          </a:blip>
          <a:srcRect b="0" l="1718" r="1083" t="0"/>
          <a:stretch/>
        </p:blipFill>
        <p:spPr>
          <a:xfrm>
            <a:off x="363556" y="2188083"/>
            <a:ext cx="10565176" cy="3430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" id="68" name="Google Shape;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75" y="178452"/>
            <a:ext cx="4141755" cy="704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ECMWF</a:t>
            </a:r>
            <a:endParaRPr/>
          </a:p>
        </p:txBody>
      </p:sp>
      <p:pic>
        <p:nvPicPr>
          <p:cNvPr id="74" name="Google Shape;7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942" y="1390513"/>
            <a:ext cx="6085954" cy="491113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"/>
          <p:cNvSpPr/>
          <p:nvPr/>
        </p:nvSpPr>
        <p:spPr>
          <a:xfrm>
            <a:off x="176048" y="1910324"/>
            <a:ext cx="376585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64E8E"/>
                </a:solidFill>
                <a:latin typeface="Montserrat"/>
                <a:ea typeface="Montserrat"/>
                <a:cs typeface="Montserrat"/>
                <a:sym typeface="Montserrat"/>
              </a:rPr>
              <a:t>23 Member States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4A8FCC"/>
                </a:solidFill>
                <a:latin typeface="Montserrat"/>
                <a:ea typeface="Montserrat"/>
                <a:cs typeface="Montserrat"/>
                <a:sym typeface="Montserrat"/>
              </a:rPr>
              <a:t>12 Cooperating States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~600 staff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Florence Rabier, Director General, ECMWF" id="76" name="Google Shape;76;p3"/>
          <p:cNvPicPr preferRelativeResize="0"/>
          <p:nvPr/>
        </p:nvPicPr>
        <p:blipFill rotWithShape="1">
          <a:blip r:embed="rId4">
            <a:alphaModFix/>
          </a:blip>
          <a:srcRect b="0" l="20507" r="19987" t="0"/>
          <a:stretch/>
        </p:blipFill>
        <p:spPr>
          <a:xfrm>
            <a:off x="7682472" y="1545078"/>
            <a:ext cx="1765080" cy="1668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uit standing in front of flags&#10;&#10;AI-generated content may be incorrect." id="77" name="Google Shape;77;p3"/>
          <p:cNvPicPr preferRelativeResize="0"/>
          <p:nvPr/>
        </p:nvPicPr>
        <p:blipFill rotWithShape="1">
          <a:blip r:embed="rId5">
            <a:alphaModFix/>
          </a:blip>
          <a:srcRect b="0" l="6119" r="36469" t="15879"/>
          <a:stretch/>
        </p:blipFill>
        <p:spPr>
          <a:xfrm>
            <a:off x="10142179" y="1545079"/>
            <a:ext cx="1765080" cy="166865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/>
          <p:nvPr/>
        </p:nvSpPr>
        <p:spPr>
          <a:xfrm>
            <a:off x="7682472" y="3244078"/>
            <a:ext cx="3761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Florence Rabier</a:t>
            </a:r>
            <a:endParaRPr/>
          </a:p>
        </p:txBody>
      </p:sp>
      <p:sp>
        <p:nvSpPr>
          <p:cNvPr id="79" name="Google Shape;79;p3"/>
          <p:cNvSpPr txBox="1"/>
          <p:nvPr/>
        </p:nvSpPr>
        <p:spPr>
          <a:xfrm>
            <a:off x="10074924" y="3257425"/>
            <a:ext cx="40713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Florian Pappenberger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9731357" y="5799235"/>
            <a:ext cx="393969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Roar Skålin (NO)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Roar Skålin" id="81" name="Google Shape;81;p3"/>
          <p:cNvPicPr preferRelativeResize="0"/>
          <p:nvPr/>
        </p:nvPicPr>
        <p:blipFill rotWithShape="1">
          <a:blip r:embed="rId6">
            <a:alphaModFix/>
          </a:blip>
          <a:srcRect b="12607" l="1285" r="-1284" t="2931"/>
          <a:stretch/>
        </p:blipFill>
        <p:spPr>
          <a:xfrm>
            <a:off x="10142179" y="3943669"/>
            <a:ext cx="1440047" cy="1826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nny Endersby, Council President 2024" id="82" name="Google Shape;8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82560" y="3992865"/>
            <a:ext cx="1438568" cy="181588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"/>
          <p:cNvSpPr txBox="1"/>
          <p:nvPr/>
        </p:nvSpPr>
        <p:spPr>
          <a:xfrm>
            <a:off x="7451280" y="5818261"/>
            <a:ext cx="393969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Penny Endersby (UK)</a:t>
            </a: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7295275" y="1136107"/>
            <a:ext cx="37658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64E8E"/>
                </a:solidFill>
                <a:latin typeface="Montserrat"/>
                <a:ea typeface="Montserrat"/>
                <a:cs typeface="Montserrat"/>
                <a:sym typeface="Montserrat"/>
              </a:rPr>
              <a:t>Director-General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7295275" y="3545628"/>
            <a:ext cx="37658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64E8E"/>
                </a:solidFill>
                <a:latin typeface="Montserrat"/>
                <a:ea typeface="Montserrat"/>
                <a:cs typeface="Montserrat"/>
                <a:sym typeface="Montserrat"/>
              </a:rPr>
              <a:t>President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3"/>
          <p:cNvSpPr/>
          <p:nvPr/>
        </p:nvSpPr>
        <p:spPr>
          <a:xfrm rot="5400000">
            <a:off x="9725849" y="2217623"/>
            <a:ext cx="165253" cy="478933"/>
          </a:xfrm>
          <a:prstGeom prst="triangle">
            <a:avLst>
              <a:gd fmla="val 50000" name="adj"/>
            </a:avLst>
          </a:prstGeom>
          <a:solidFill>
            <a:srgbClr val="33445F"/>
          </a:solidFill>
          <a:ln cap="flat" cmpd="sng" w="25400">
            <a:solidFill>
              <a:srgbClr val="4A8F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/>
          <p:nvPr/>
        </p:nvSpPr>
        <p:spPr>
          <a:xfrm rot="5400000">
            <a:off x="9699027" y="4919153"/>
            <a:ext cx="165253" cy="478933"/>
          </a:xfrm>
          <a:prstGeom prst="triangle">
            <a:avLst>
              <a:gd fmla="val 50000" name="adj"/>
            </a:avLst>
          </a:prstGeom>
          <a:solidFill>
            <a:srgbClr val="33445F"/>
          </a:solidFill>
          <a:ln cap="flat" cmpd="sng" w="25400">
            <a:solidFill>
              <a:srgbClr val="4A8F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>
            <a:off x="10752462" y="5860973"/>
            <a:ext cx="1417504" cy="64999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What we do</a:t>
            </a:r>
            <a:endParaRPr/>
          </a:p>
        </p:txBody>
      </p:sp>
      <p:pic>
        <p:nvPicPr>
          <p:cNvPr descr="Map&#10;&#10;Description automatically generated" id="94" name="Google Shape;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00" y="1635730"/>
            <a:ext cx="432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3S-1.png" id="95" name="Google Shape;9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0618" y="1517646"/>
            <a:ext cx="3467048" cy="1663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world&#10;&#10;Description automatically generated" id="96" name="Google Shape;9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0618" y="3290518"/>
            <a:ext cx="3467048" cy="1605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chart, application&#10;&#10;Description automatically generated" id="97" name="Google Shape;9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10618" y="5005721"/>
            <a:ext cx="3467048" cy="146012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594911" y="1157926"/>
            <a:ext cx="11977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Weather</a:t>
            </a:r>
            <a:endParaRPr/>
          </a:p>
        </p:txBody>
      </p:sp>
      <p:sp>
        <p:nvSpPr>
          <p:cNvPr id="99" name="Google Shape;99;p4"/>
          <p:cNvSpPr txBox="1"/>
          <p:nvPr/>
        </p:nvSpPr>
        <p:spPr>
          <a:xfrm>
            <a:off x="6552143" y="1749061"/>
            <a:ext cx="16593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Copernicus Climate Change Service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6552143" y="3457012"/>
            <a:ext cx="16593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Copernicus Atmosphere Monitoring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</a:t>
            </a:r>
            <a:endParaRPr/>
          </a:p>
        </p:txBody>
      </p:sp>
      <p:sp>
        <p:nvSpPr>
          <p:cNvPr id="101" name="Google Shape;101;p4"/>
          <p:cNvSpPr txBox="1"/>
          <p:nvPr/>
        </p:nvSpPr>
        <p:spPr>
          <a:xfrm>
            <a:off x="6151815" y="5005721"/>
            <a:ext cx="205965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Contribution to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Copernicus Emergency Management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</a:t>
            </a: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1451252" y="4093264"/>
            <a:ext cx="3646114" cy="2258011"/>
            <a:chOff x="848299" y="4076241"/>
            <a:chExt cx="3646114" cy="2258011"/>
          </a:xfrm>
        </p:grpSpPr>
        <p:pic>
          <p:nvPicPr>
            <p:cNvPr descr="A diagram of a diagram of a company&#10;&#10;Description automatically generated with medium confidence" id="103" name="Google Shape;103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87689" y="4110287"/>
              <a:ext cx="3506724" cy="2223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4"/>
            <p:cNvSpPr/>
            <p:nvPr/>
          </p:nvSpPr>
          <p:spPr>
            <a:xfrm>
              <a:off x="848299" y="4076241"/>
              <a:ext cx="627961" cy="22138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Google Shape;105;p4"/>
          <p:cNvSpPr txBox="1"/>
          <p:nvPr/>
        </p:nvSpPr>
        <p:spPr>
          <a:xfrm>
            <a:off x="987689" y="4255544"/>
            <a:ext cx="16997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Destination Earth</a:t>
            </a:r>
            <a:endParaRPr/>
          </a:p>
        </p:txBody>
      </p:sp>
      <p:pic>
        <p:nvPicPr>
          <p:cNvPr descr="European union - Free flags icons" id="106" name="Google Shape;106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21635" y="1529099"/>
            <a:ext cx="545071" cy="545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uropean union - Free flags icons" id="107" name="Google Shape;107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21634" y="3297448"/>
            <a:ext cx="545071" cy="545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uropean union - Free flags icons" id="108" name="Google Shape;108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0618" y="5019492"/>
            <a:ext cx="545071" cy="545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uropean union - Free flags icons" id="109" name="Google Shape;109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78716" y="5046007"/>
            <a:ext cx="545071" cy="545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pernicus logo | Copernicus" id="110" name="Google Shape;110;p4"/>
          <p:cNvPicPr preferRelativeResize="0"/>
          <p:nvPr/>
        </p:nvPicPr>
        <p:blipFill rotWithShape="1">
          <a:blip r:embed="rId9">
            <a:alphaModFix/>
          </a:blip>
          <a:srcRect b="32256" l="3161" r="2950" t="9134"/>
          <a:stretch/>
        </p:blipFill>
        <p:spPr>
          <a:xfrm>
            <a:off x="5854360" y="1087777"/>
            <a:ext cx="1962442" cy="687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type="title"/>
          </p:nvPr>
        </p:nvSpPr>
        <p:spPr>
          <a:xfrm>
            <a:off x="176048" y="6576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3200"/>
              <a:t>Numerical Weather Prediction</a:t>
            </a:r>
            <a:br>
              <a:rPr lang="en-GB" sz="3200"/>
            </a:br>
            <a:r>
              <a:rPr lang="en-GB" sz="3200"/>
              <a:t>(NWP)</a:t>
            </a:r>
            <a:endParaRPr sz="3200"/>
          </a:p>
        </p:txBody>
      </p:sp>
      <p:sp>
        <p:nvSpPr>
          <p:cNvPr id="116" name="Google Shape;116;p5"/>
          <p:cNvSpPr txBox="1"/>
          <p:nvPr/>
        </p:nvSpPr>
        <p:spPr>
          <a:xfrm>
            <a:off x="219932" y="1300051"/>
            <a:ext cx="68702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AI-based systems are now operational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 ECMWF (AIFS single 25/02/2025; AIFS ensemble 01/07/2025)</a:t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3922453" y="2756365"/>
            <a:ext cx="244633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6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IFS, AIFS single and other leading AI systems</a:t>
            </a:r>
            <a:endParaRPr b="0" i="1" sz="16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graph of different colored lines&#10;&#10;AI-generated content may be incorrect." id="118" name="Google Shape;1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331" y="2317020"/>
            <a:ext cx="3583966" cy="242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9004" y="3718929"/>
            <a:ext cx="3499780" cy="24008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164241" y="5168343"/>
            <a:ext cx="25213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6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IFS, AIFS ensemble and Google GenCast</a:t>
            </a:r>
            <a:endParaRPr b="0" i="1" sz="16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screenshot of a graph&#10;&#10;AI-generated content may be incorrect." id="121" name="Google Shape;12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0210" y="1716998"/>
            <a:ext cx="4851762" cy="316248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7007066" y="5141002"/>
            <a:ext cx="50180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Online open challenge: </a:t>
            </a:r>
            <a:r>
              <a:rPr b="1" i="0" lang="en-GB" sz="20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forecasting week 4 and week 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>
            <p:ph idx="1" type="body"/>
          </p:nvPr>
        </p:nvSpPr>
        <p:spPr>
          <a:xfrm>
            <a:off x="276008" y="1220858"/>
            <a:ext cx="7149361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GB" sz="2400"/>
              <a:t>ERA6 production </a:t>
            </a:r>
            <a:r>
              <a:rPr lang="en-GB" sz="2400">
                <a:solidFill>
                  <a:srgbClr val="FF0000"/>
                </a:solidFill>
              </a:rPr>
              <a:t>– imminent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GB" sz="2400"/>
              <a:t>Impact of Global Climate Highlights (Jan) and preparation of the European State of the Climate 2025 (April) in partnership with WMO</a:t>
            </a:r>
            <a:endParaRPr sz="2400"/>
          </a:p>
        </p:txBody>
      </p:sp>
      <p:sp>
        <p:nvSpPr>
          <p:cNvPr id="128" name="Google Shape;128;p6"/>
          <p:cNvSpPr txBox="1"/>
          <p:nvPr>
            <p:ph type="title"/>
          </p:nvPr>
        </p:nvSpPr>
        <p:spPr>
          <a:xfrm>
            <a:off x="176048" y="54752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3200"/>
              <a:t>Copernicus Climate Change Service </a:t>
            </a:r>
            <a:br>
              <a:rPr lang="en-GB" sz="3200"/>
            </a:br>
            <a:r>
              <a:rPr lang="en-GB" sz="3200"/>
              <a:t>(C3S)</a:t>
            </a:r>
            <a:endParaRPr sz="3200"/>
          </a:p>
        </p:txBody>
      </p:sp>
      <p:pic>
        <p:nvPicPr>
          <p:cNvPr descr="GCH pdf report banner" id="129" name="Google Shape;1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4007" y="1752030"/>
            <a:ext cx="2548798" cy="13306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/>
        </p:nvSpPr>
        <p:spPr>
          <a:xfrm>
            <a:off x="7678757" y="1134737"/>
            <a:ext cx="37787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Release 14 January in coordination with other agencies workdwide</a:t>
            </a:r>
            <a:endParaRPr/>
          </a:p>
        </p:txBody>
      </p:sp>
      <p:pic>
        <p:nvPicPr>
          <p:cNvPr descr="&lt;em&gt;Distribution of daily global surface air temperature anomalies (°C) relative to 1991–2020 for each year from 1940 to 2025. Selected important climate events have been annotated. Data source: ERA5. Credit: C3S/ECMWF. Visualisation inspired by the work of Erwan Rivault (BBC).&lt;/em&gt;" id="131" name="Google Shape;131;p6"/>
          <p:cNvPicPr preferRelativeResize="0"/>
          <p:nvPr/>
        </p:nvPicPr>
        <p:blipFill rotWithShape="1">
          <a:blip r:embed="rId4">
            <a:alphaModFix/>
          </a:blip>
          <a:srcRect b="6107" l="0" r="0" t="0"/>
          <a:stretch/>
        </p:blipFill>
        <p:spPr>
          <a:xfrm>
            <a:off x="5071776" y="3479121"/>
            <a:ext cx="3260075" cy="306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0357" y="3479121"/>
            <a:ext cx="3725295" cy="299075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276008" y="3552308"/>
            <a:ext cx="4578413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Operational production of ECV datasets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Preparation of Copernicus 3 (2028-2034)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10638480" y="5783855"/>
            <a:ext cx="1553520" cy="72711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>
            <p:ph idx="1" type="body"/>
          </p:nvPr>
        </p:nvSpPr>
        <p:spPr>
          <a:xfrm>
            <a:off x="269468" y="1026335"/>
            <a:ext cx="4636992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GB" sz="2400"/>
              <a:t>EAC5 production </a:t>
            </a:r>
            <a:r>
              <a:rPr lang="en-GB" sz="2400">
                <a:solidFill>
                  <a:srgbClr val="FF0000"/>
                </a:solidFill>
              </a:rPr>
              <a:t>– imminent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 sz="2400"/>
              <a:t>Ramping up of GHG emissions monitoring</a:t>
            </a:r>
            <a:endParaRPr sz="2400"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 sz="2400"/>
              <a:t>Uptake of new satellite data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 sz="2400"/>
              <a:t>Preparation of Copernicus 3 (2028-2034)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140" name="Google Shape;140;p7"/>
          <p:cNvSpPr txBox="1"/>
          <p:nvPr>
            <p:ph type="title"/>
          </p:nvPr>
        </p:nvSpPr>
        <p:spPr>
          <a:xfrm>
            <a:off x="176048" y="6576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3200"/>
              <a:t>Copernicus Atmosphere Monitoring Service (CAMS)</a:t>
            </a:r>
            <a:endParaRPr sz="3200"/>
          </a:p>
        </p:txBody>
      </p:sp>
      <p:pic>
        <p:nvPicPr>
          <p:cNvPr descr="GOSAT-GW Project | Satellite Observation Center | NIES" id="141" name="Google Shape;141;p7"/>
          <p:cNvPicPr preferRelativeResize="0"/>
          <p:nvPr/>
        </p:nvPicPr>
        <p:blipFill rotWithShape="1">
          <a:blip r:embed="rId3">
            <a:alphaModFix/>
          </a:blip>
          <a:srcRect b="18728" l="4535" r="42739" t="11419"/>
          <a:stretch/>
        </p:blipFill>
        <p:spPr>
          <a:xfrm>
            <a:off x="8271949" y="4688634"/>
            <a:ext cx="2936838" cy="1523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ue d’artiste du satellite MicroCarb" id="142" name="Google Shape;142;p7"/>
          <p:cNvPicPr preferRelativeResize="0"/>
          <p:nvPr/>
        </p:nvPicPr>
        <p:blipFill rotWithShape="1">
          <a:blip r:embed="rId4">
            <a:alphaModFix/>
          </a:blip>
          <a:srcRect b="0" l="5064" r="0" t="0"/>
          <a:stretch/>
        </p:blipFill>
        <p:spPr>
          <a:xfrm>
            <a:off x="5608867" y="4699799"/>
            <a:ext cx="2553096" cy="1512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A - Why MTG-S1 is a nowcasting game-changer" id="143" name="Google Shape;143;p7"/>
          <p:cNvPicPr preferRelativeResize="0"/>
          <p:nvPr/>
        </p:nvPicPr>
        <p:blipFill rotWithShape="1">
          <a:blip r:embed="rId5">
            <a:alphaModFix/>
          </a:blip>
          <a:srcRect b="10447" l="0" r="0" t="34140"/>
          <a:stretch/>
        </p:blipFill>
        <p:spPr>
          <a:xfrm>
            <a:off x="2769127" y="4690781"/>
            <a:ext cx="2729754" cy="1512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tOp-SG-A1 Weather Satellite Launched to Boost Forecasting and Climate  Monitoring | UN-SPIDER Knowledge Portal" id="144" name="Google Shape;144;p7"/>
          <p:cNvPicPr preferRelativeResize="0"/>
          <p:nvPr/>
        </p:nvPicPr>
        <p:blipFill rotWithShape="1">
          <a:blip r:embed="rId6">
            <a:alphaModFix/>
          </a:blip>
          <a:srcRect b="0" l="0" r="11818" t="0"/>
          <a:stretch/>
        </p:blipFill>
        <p:spPr>
          <a:xfrm>
            <a:off x="269468" y="4689670"/>
            <a:ext cx="2373071" cy="151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/>
          <p:nvPr/>
        </p:nvSpPr>
        <p:spPr>
          <a:xfrm>
            <a:off x="9860922" y="4699799"/>
            <a:ext cx="176485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GOSAT-GW</a:t>
            </a:r>
            <a:endParaRPr/>
          </a:p>
        </p:txBody>
      </p:sp>
      <p:sp>
        <p:nvSpPr>
          <p:cNvPr id="146" name="Google Shape;146;p7"/>
          <p:cNvSpPr txBox="1"/>
          <p:nvPr/>
        </p:nvSpPr>
        <p:spPr>
          <a:xfrm>
            <a:off x="4571330" y="5864876"/>
            <a:ext cx="88004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MTG-S1</a:t>
            </a:r>
            <a:endParaRPr/>
          </a:p>
        </p:txBody>
      </p:sp>
      <p:sp>
        <p:nvSpPr>
          <p:cNvPr id="147" name="Google Shape;147;p7"/>
          <p:cNvSpPr txBox="1"/>
          <p:nvPr/>
        </p:nvSpPr>
        <p:spPr>
          <a:xfrm>
            <a:off x="6764440" y="4699799"/>
            <a:ext cx="14260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MICROCARB</a:t>
            </a:r>
            <a:endParaRPr/>
          </a:p>
        </p:txBody>
      </p:sp>
      <p:sp>
        <p:nvSpPr>
          <p:cNvPr id="148" name="Google Shape;148;p7"/>
          <p:cNvSpPr txBox="1"/>
          <p:nvPr/>
        </p:nvSpPr>
        <p:spPr>
          <a:xfrm>
            <a:off x="314072" y="4689670"/>
            <a:ext cx="141788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MetOp-SG-A1</a:t>
            </a: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5761822" y="1158251"/>
            <a:ext cx="616071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Methane inversion in CAMS evolution project CAMEO</a:t>
            </a:r>
            <a:endParaRPr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31018" y="1717737"/>
            <a:ext cx="5189585" cy="279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6885415" y="2217926"/>
            <a:ext cx="37031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small posterior update (neutral)</a:t>
            </a:r>
            <a:endParaRPr/>
          </a:p>
        </p:txBody>
      </p:sp>
      <p:sp>
        <p:nvSpPr>
          <p:cNvPr id="152" name="Google Shape;152;p7"/>
          <p:cNvSpPr txBox="1"/>
          <p:nvPr/>
        </p:nvSpPr>
        <p:spPr>
          <a:xfrm>
            <a:off x="9884721" y="1565329"/>
            <a:ext cx="1886864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better agreement with GCB</a:t>
            </a:r>
            <a:endParaRPr b="0" i="0" sz="14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5761822" y="1454864"/>
            <a:ext cx="33345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Data from Sentinel-5P, IASI, GOSAT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ECMWF Copernicus apps</a:t>
            </a:r>
            <a:endParaRPr/>
          </a:p>
        </p:txBody>
      </p:sp>
      <p:pic>
        <p:nvPicPr>
          <p:cNvPr descr="A screenshot of a website&#10;&#10;AI-generated content may be incorrect." id="159" name="Google Shape;1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048" y="2484294"/>
            <a:ext cx="6610342" cy="349445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/>
          <p:nvPr/>
        </p:nvSpPr>
        <p:spPr>
          <a:xfrm>
            <a:off x="212771" y="1596729"/>
            <a:ext cx="61749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https://apps.atmosphere.copernicus.eu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screenshot of a computer&#10;&#10;AI-generated content may be incorrect." id="161" name="Google Shape;16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1209" y="1314808"/>
            <a:ext cx="4950791" cy="4959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ECMWF Copernicus Data Stores</a:t>
            </a:r>
            <a:endParaRPr/>
          </a:p>
        </p:txBody>
      </p:sp>
      <p:sp>
        <p:nvSpPr>
          <p:cNvPr id="167" name="Google Shape;167;p9"/>
          <p:cNvSpPr txBox="1"/>
          <p:nvPr/>
        </p:nvSpPr>
        <p:spPr>
          <a:xfrm>
            <a:off x="212771" y="1596729"/>
            <a:ext cx="61749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https://apps.atmosphere.copernicus.eu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screenshot of a website&#10;&#10;AI-generated content may be incorrect." id="168" name="Google Shape;16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473" y="1517404"/>
            <a:ext cx="5530467" cy="2846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AI-generated content may be incorrect." id="169" name="Google Shape;16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8851" y="3643915"/>
            <a:ext cx="5024211" cy="272253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 txBox="1"/>
          <p:nvPr/>
        </p:nvSpPr>
        <p:spPr>
          <a:xfrm>
            <a:off x="226574" y="1148072"/>
            <a:ext cx="61012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https://cds.climate.copernicus.eu/</a:t>
            </a:r>
            <a:endParaRPr/>
          </a:p>
        </p:txBody>
      </p:sp>
      <p:pic>
        <p:nvPicPr>
          <p:cNvPr descr="A screenshot of a website&#10;&#10;AI-generated content may be incorrect." id="171" name="Google Shape;171;p9"/>
          <p:cNvPicPr preferRelativeResize="0"/>
          <p:nvPr/>
        </p:nvPicPr>
        <p:blipFill rotWithShape="1">
          <a:blip r:embed="rId6">
            <a:alphaModFix/>
          </a:blip>
          <a:srcRect b="0" l="0" r="14596" t="0"/>
          <a:stretch/>
        </p:blipFill>
        <p:spPr>
          <a:xfrm>
            <a:off x="7116195" y="1572261"/>
            <a:ext cx="3502282" cy="2041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website&#10;&#10;AI-generated content may be incorrect." id="172" name="Google Shape;172;p9"/>
          <p:cNvPicPr preferRelativeResize="0"/>
          <p:nvPr/>
        </p:nvPicPr>
        <p:blipFill rotWithShape="1">
          <a:blip r:embed="rId7">
            <a:alphaModFix/>
          </a:blip>
          <a:srcRect b="8513" l="0" r="0" t="0"/>
          <a:stretch/>
        </p:blipFill>
        <p:spPr>
          <a:xfrm>
            <a:off x="7138060" y="4286793"/>
            <a:ext cx="3458552" cy="183227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9"/>
          <p:cNvSpPr txBox="1"/>
          <p:nvPr/>
        </p:nvSpPr>
        <p:spPr>
          <a:xfrm>
            <a:off x="6907210" y="1104553"/>
            <a:ext cx="61012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https://ads.atmosphere.copernicus.eu</a:t>
            </a:r>
            <a:endParaRPr b="1" i="0" sz="18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6850715" y="3767947"/>
            <a:ext cx="61012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https://ewds.climate.copernicus.eu</a:t>
            </a:r>
            <a:endParaRPr b="1" i="0" sz="18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bird with headphones&#10;&#10;AI-generated content may be incorrect." id="175" name="Google Shape;17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1696" y="2815163"/>
            <a:ext cx="903340" cy="798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