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Lobster"/>
      <p:regular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Average"/>
      <p:regular r:id="rId27"/>
    </p:embeddedFont>
    <p:embeddedFont>
      <p:font typeface="Barlow Medium"/>
      <p:regular r:id="rId28"/>
      <p:bold r:id="rId29"/>
      <p:italic r:id="rId30"/>
      <p:boldItalic r:id="rId31"/>
    </p:embeddedFont>
    <p:embeddedFont>
      <p:font typeface="Barlow SemiBold"/>
      <p:regular r:id="rId32"/>
      <p:bold r:id="rId33"/>
      <p:italic r:id="rId34"/>
      <p:boldItalic r:id="rId35"/>
    </p:embeddedFont>
    <p:embeddedFont>
      <p:font typeface="Barlow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Libby Ros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1A6407-7C2B-4A65-B620-F5034022C7CC}">
  <a:tblStyle styleId="{7F1A6407-7C2B-4A65-B620-F5034022C7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font" Target="fonts/Montserrat-bold.fntdata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43" Type="http://schemas.openxmlformats.org/officeDocument/2006/relationships/font" Target="fonts/OpenSans-bold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BarlowMedium-regular.fntdata"/><Relationship Id="rId27" Type="http://schemas.openxmlformats.org/officeDocument/2006/relationships/font" Target="fonts/Averag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Medium-boldItalic.fntdata"/><Relationship Id="rId30" Type="http://schemas.openxmlformats.org/officeDocument/2006/relationships/font" Target="fonts/BarlowMedium-italic.fntdata"/><Relationship Id="rId11" Type="http://schemas.openxmlformats.org/officeDocument/2006/relationships/slide" Target="slides/slide5.xml"/><Relationship Id="rId33" Type="http://schemas.openxmlformats.org/officeDocument/2006/relationships/font" Target="fonts/BarlowSemiBold-bold.fntdata"/><Relationship Id="rId10" Type="http://schemas.openxmlformats.org/officeDocument/2006/relationships/slide" Target="slides/slide4.xml"/><Relationship Id="rId32" Type="http://schemas.openxmlformats.org/officeDocument/2006/relationships/font" Target="fonts/BarlowSemiBold-regular.fntdata"/><Relationship Id="rId13" Type="http://schemas.openxmlformats.org/officeDocument/2006/relationships/slide" Target="slides/slide7.xml"/><Relationship Id="rId35" Type="http://schemas.openxmlformats.org/officeDocument/2006/relationships/font" Target="fonts/BarlowSemiBold-boldItalic.fntdata"/><Relationship Id="rId12" Type="http://schemas.openxmlformats.org/officeDocument/2006/relationships/slide" Target="slides/slide6.xml"/><Relationship Id="rId34" Type="http://schemas.openxmlformats.org/officeDocument/2006/relationships/font" Target="fonts/BarlowSemiBold-italic.fntdata"/><Relationship Id="rId15" Type="http://schemas.openxmlformats.org/officeDocument/2006/relationships/font" Target="fonts/MontserratSemiBold-bold.fntdata"/><Relationship Id="rId37" Type="http://schemas.openxmlformats.org/officeDocument/2006/relationships/font" Target="fonts/Barlow-bold.fntdata"/><Relationship Id="rId14" Type="http://schemas.openxmlformats.org/officeDocument/2006/relationships/font" Target="fonts/MontserratSemiBold-regular.fntdata"/><Relationship Id="rId36" Type="http://schemas.openxmlformats.org/officeDocument/2006/relationships/font" Target="fonts/Barlow-regular.fntdata"/><Relationship Id="rId17" Type="http://schemas.openxmlformats.org/officeDocument/2006/relationships/font" Target="fonts/MontserratSemiBold-boldItalic.fntdata"/><Relationship Id="rId39" Type="http://schemas.openxmlformats.org/officeDocument/2006/relationships/font" Target="fonts/Barlow-boldItalic.fntdata"/><Relationship Id="rId16" Type="http://schemas.openxmlformats.org/officeDocument/2006/relationships/font" Target="fonts/MontserratSemiBold-italic.fntdata"/><Relationship Id="rId38" Type="http://schemas.openxmlformats.org/officeDocument/2006/relationships/font" Target="fonts/Barlow-italic.fntdata"/><Relationship Id="rId19" Type="http://schemas.openxmlformats.org/officeDocument/2006/relationships/font" Target="fonts/Montserrat-regular.fntdata"/><Relationship Id="rId18" Type="http://schemas.openxmlformats.org/officeDocument/2006/relationships/font" Target="fonts/Lobster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2-10T12:01:29.866">
    <p:pos x="389" y="770"/>
    <p:text>have moved this to below to paragraph so then it applies to all a,b,c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f62a29e43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bf62a29e4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f62a29e4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bf62a29e4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f62a29e43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bf62a29e4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f62a29e43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f62a29e4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f62a29e4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f62a29e4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9" name="Google Shape;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b="0" l="0" r="65873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21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WGClimate-24 &amp; GHG-TT-6</a:t>
            </a:r>
            <a:endParaRPr b="1" sz="2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9</a:t>
            </a: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- 12 February, 2026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13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13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651075" y="1440475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500"/>
              <a:t>Stability Requirements for CEOS-ARD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400">
                <a:latin typeface="Montserrat"/>
                <a:ea typeface="Montserrat"/>
                <a:cs typeface="Montserrat"/>
                <a:sym typeface="Montserrat"/>
              </a:rPr>
              <a:t>Supporting long-term analysis</a:t>
            </a:r>
            <a:endParaRPr i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6223225" y="5534125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Mark Dowell, EC-JRC</a:t>
            </a:r>
            <a:endParaRPr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</a:t>
            </a:r>
            <a:r>
              <a:rPr lang="en-GB" sz="2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3.1</a:t>
            </a:r>
            <a:endParaRPr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idx="1" type="body"/>
          </p:nvPr>
        </p:nvSpPr>
        <p:spPr>
          <a:xfrm>
            <a:off x="276000" y="2709600"/>
            <a:ext cx="8493300" cy="31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Established by CEOS in 2016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Aim: Ease the use of satellite EO data to reach new, non-expert users by: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Requiring a suitable degree of pre-processing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Exact methods are up to the data provider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Providing analysis-ready geophysical measurements (primarily L2)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Ensuring robust metadata and documentation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Providing an open and transparent first step for data interoperability</a:t>
            </a:r>
            <a:endParaRPr sz="1900"/>
          </a:p>
        </p:txBody>
      </p:sp>
      <p:sp>
        <p:nvSpPr>
          <p:cNvPr id="67" name="Google Shape;67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Analysis Ready Data</a:t>
            </a:r>
            <a:endParaRPr/>
          </a:p>
        </p:txBody>
      </p:sp>
      <p:sp>
        <p:nvSpPr>
          <p:cNvPr id="68" name="Google Shape;68;p7"/>
          <p:cNvSpPr txBox="1"/>
          <p:nvPr/>
        </p:nvSpPr>
        <p:spPr>
          <a:xfrm>
            <a:off x="378075" y="1185825"/>
            <a:ext cx="11111400" cy="12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CEOS Analysis Ready Data (CEOS-ARD) are satellite data that have been processed to a minimum set of requirements and organized into a form that allows immediate analysis with a minimum of additional user effort and interoperability both through time and with other datasets.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9" name="Google Shape;69;p7" title="CEOS_ARD_Logo_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8275" y="3170300"/>
            <a:ext cx="3737624" cy="303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/>
          <p:nvPr>
            <p:ph idx="1" type="body"/>
          </p:nvPr>
        </p:nvSpPr>
        <p:spPr>
          <a:xfrm>
            <a:off x="276000" y="1220850"/>
            <a:ext cx="8745600" cy="525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In 2025, CEOS-ARD Team engaged with the community to understand g</a:t>
            </a:r>
            <a:r>
              <a:rPr lang="en-GB" sz="2400"/>
              <a:t>ather community feedback on the current state of CEOS-ARD, and understand priorities for future development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Future CEOS-ARD Consultation Paper &amp; Concept Note endorsed by 2025 CEOS Plenary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Item 4.5 from the Concept Note:</a:t>
            </a:r>
            <a:endParaRPr sz="2400"/>
          </a:p>
          <a:p>
            <a:pPr indent="0" lvl="0" marL="719999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/>
              <a:t>Increased Support to Scientific Applications and Environmental Adaptation and Resilience Issues</a:t>
            </a:r>
            <a:endParaRPr b="1" sz="2400"/>
          </a:p>
          <a:p>
            <a:pPr indent="-381000" lvl="0" marL="1349999" rtl="0" algn="l">
              <a:spcBef>
                <a:spcPts val="1000"/>
              </a:spcBef>
              <a:spcAft>
                <a:spcPts val="0"/>
              </a:spcAft>
              <a:buSzPts val="2400"/>
              <a:buChar char="➔"/>
            </a:pPr>
            <a:r>
              <a:rPr lang="en-GB" sz="2400"/>
              <a:t>Include requirements for dataset stability</a:t>
            </a:r>
            <a:endParaRPr sz="2400"/>
          </a:p>
        </p:txBody>
      </p:sp>
      <p:sp>
        <p:nvSpPr>
          <p:cNvPr id="75" name="Google Shape;75;p8"/>
          <p:cNvSpPr txBox="1"/>
          <p:nvPr>
            <p:ph type="title"/>
          </p:nvPr>
        </p:nvSpPr>
        <p:spPr>
          <a:xfrm>
            <a:off x="165548" y="6041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CEOS-ARD 2025 Consultation Paper &amp; </a:t>
            </a:r>
            <a:r>
              <a:rPr lang="en-GB" sz="3200"/>
              <a:t>Concept</a:t>
            </a:r>
            <a:r>
              <a:rPr lang="en-GB" sz="3200"/>
              <a:t> Note</a:t>
            </a:r>
            <a:endParaRPr sz="3200"/>
          </a:p>
        </p:txBody>
      </p:sp>
      <p:pic>
        <p:nvPicPr>
          <p:cNvPr id="76" name="Google Shape;7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0187" y="1998025"/>
            <a:ext cx="2291238" cy="3235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idx="1" type="body"/>
          </p:nvPr>
        </p:nvSpPr>
        <p:spPr>
          <a:xfrm>
            <a:off x="276003" y="1220850"/>
            <a:ext cx="67395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Chris Merchant &amp; Emma Woolliams draft paper:</a:t>
            </a:r>
            <a:endParaRPr sz="2000"/>
          </a:p>
        </p:txBody>
      </p:sp>
      <p:sp>
        <p:nvSpPr>
          <p:cNvPr id="82" name="Google Shape;82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Stability: What does it mean?</a:t>
            </a:r>
            <a:endParaRPr/>
          </a:p>
        </p:txBody>
      </p:sp>
      <p:pic>
        <p:nvPicPr>
          <p:cNvPr id="83" name="Google Shape;8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138" y="1643525"/>
            <a:ext cx="5336124" cy="47103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 txBox="1"/>
          <p:nvPr>
            <p:ph idx="1" type="body"/>
          </p:nvPr>
        </p:nvSpPr>
        <p:spPr>
          <a:xfrm>
            <a:off x="6921025" y="4090575"/>
            <a:ext cx="4605000" cy="86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➔"/>
            </a:pPr>
            <a:r>
              <a:rPr lang="en-GB" sz="2000"/>
              <a:t>We want providers to provide the ‘stability uncertainty’ 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Draft Requirement</a:t>
            </a:r>
            <a:endParaRPr/>
          </a:p>
        </p:txBody>
      </p:sp>
      <p:graphicFrame>
        <p:nvGraphicFramePr>
          <p:cNvPr id="90" name="Google Shape;90;p10"/>
          <p:cNvGraphicFramePr/>
          <p:nvPr/>
        </p:nvGraphicFramePr>
        <p:xfrm>
          <a:off x="618225" y="122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{7F1A6407-7C2B-4A65-B620-F5034022C7CC}</a:tableStyleId>
              </a:tblPr>
              <a:tblGrid>
                <a:gridCol w="1248800"/>
                <a:gridCol w="1587750"/>
                <a:gridCol w="2069425"/>
                <a:gridCol w="58872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Item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Threshold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1.17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Stability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 required. 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Provide indicative metrics on stability, via </a:t>
                      </a:r>
                      <a:r>
                        <a:rPr lang="en-GB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stability uncertainty expressed as a stability standard uncertainty (with a 66% confidence level) or stability expanded uncertainty (with a 95% confidence level). </a:t>
                      </a: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</a:t>
                      </a: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nclude considerations of: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(a) temporal drift of individual sensors,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(b) inter-sensor biases as instruments are replaced, and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(c) changes in the spatial and/or temporal sampling regime,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the impacts on aliasing with, e.g., diurnal and seasonal cycles and spatial patterns.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91" name="Google Shape;91;p10"/>
          <p:cNvSpPr txBox="1"/>
          <p:nvPr>
            <p:ph idx="1" type="body"/>
          </p:nvPr>
        </p:nvSpPr>
        <p:spPr>
          <a:xfrm>
            <a:off x="261675" y="5193950"/>
            <a:ext cx="9081600" cy="98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Goal level requirement only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Provided for the dataset as whole (general metadata)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Once draft requirement is agreed, develop 2-3 test CDR datasets which meet the requirement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Present the proposed requirement to CEOS-ARD Oversight Group to be included in all PFS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Encourage CDR providers to include this metric via the CDR </a:t>
            </a:r>
            <a:r>
              <a:rPr lang="en-GB"/>
              <a:t>Inventory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Is the draft requirement agreeable?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Suggestions/volunteers for CDRs to be used as test datasets?</a:t>
            </a:r>
            <a:endParaRPr/>
          </a:p>
        </p:txBody>
      </p:sp>
      <p:sp>
        <p:nvSpPr>
          <p:cNvPr id="103" name="Google Shape;103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for Discussion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