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Montserrat SemiBold"/>
      <p:regular r:id="rId12"/>
      <p:bold r:id="rId13"/>
      <p:italic r:id="rId14"/>
      <p:boldItalic r:id="rId15"/>
    </p:embeddedFont>
    <p:embeddedFont>
      <p:font typeface="Lobster"/>
      <p:regular r:id="rId16"/>
    </p:embeddedFont>
    <p:embeddedFont>
      <p:font typeface="Montserrat"/>
      <p:regular r:id="rId17"/>
      <p:bold r:id="rId18"/>
      <p:italic r:id="rId19"/>
      <p:boldItalic r:id="rId20"/>
    </p:embeddedFont>
    <p:embeddedFont>
      <p:font typeface="Montserrat Medium"/>
      <p:regular r:id="rId21"/>
      <p:bold r:id="rId22"/>
      <p:italic r:id="rId23"/>
      <p:boldItalic r:id="rId24"/>
    </p:embeddedFont>
    <p:embeddedFont>
      <p:font typeface="Average"/>
      <p:regular r:id="rId25"/>
    </p:embeddedFont>
    <p:embeddedFont>
      <p:font typeface="Barlow Medium"/>
      <p:regular r:id="rId26"/>
      <p:bold r:id="rId27"/>
      <p:italic r:id="rId28"/>
      <p:boldItalic r:id="rId29"/>
    </p:embeddedFont>
    <p:embeddedFont>
      <p:font typeface="Barlow SemiBold"/>
      <p:regular r:id="rId30"/>
      <p:bold r:id="rId31"/>
      <p:italic r:id="rId32"/>
      <p:boldItalic r:id="rId33"/>
    </p:embeddedFont>
    <p:embeddedFont>
      <p:font typeface="Barlow"/>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iQ6v2iMeov5MgHVbMQE32M8UKM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MontserratMedium-bold.fntdata"/><Relationship Id="rId21" Type="http://schemas.openxmlformats.org/officeDocument/2006/relationships/font" Target="fonts/MontserratMedium-regular.fntdata"/><Relationship Id="rId24" Type="http://schemas.openxmlformats.org/officeDocument/2006/relationships/font" Target="fonts/MontserratMedium-boldItalic.fntdata"/><Relationship Id="rId23" Type="http://schemas.openxmlformats.org/officeDocument/2006/relationships/font" Target="fonts/MontserratMedium-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BarlowMedium-regular.fntdata"/><Relationship Id="rId25" Type="http://schemas.openxmlformats.org/officeDocument/2006/relationships/font" Target="fonts/Average-regular.fntdata"/><Relationship Id="rId28" Type="http://schemas.openxmlformats.org/officeDocument/2006/relationships/font" Target="fonts/BarlowMedium-italic.fntdata"/><Relationship Id="rId27" Type="http://schemas.openxmlformats.org/officeDocument/2006/relationships/font" Target="fonts/BarlowMedium-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BarlowMedium-bold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BarlowSemiBold-bold.fntdata"/><Relationship Id="rId30" Type="http://schemas.openxmlformats.org/officeDocument/2006/relationships/font" Target="fonts/BarlowSemiBold-regular.fntdata"/><Relationship Id="rId11" Type="http://schemas.openxmlformats.org/officeDocument/2006/relationships/slide" Target="slides/slide7.xml"/><Relationship Id="rId33" Type="http://schemas.openxmlformats.org/officeDocument/2006/relationships/font" Target="fonts/BarlowSemiBold-boldItalic.fntdata"/><Relationship Id="rId10" Type="http://schemas.openxmlformats.org/officeDocument/2006/relationships/slide" Target="slides/slide6.xml"/><Relationship Id="rId32" Type="http://schemas.openxmlformats.org/officeDocument/2006/relationships/font" Target="fonts/BarlowSemiBold-italic.fntdata"/><Relationship Id="rId13" Type="http://schemas.openxmlformats.org/officeDocument/2006/relationships/font" Target="fonts/MontserratSemiBold-bold.fntdata"/><Relationship Id="rId35" Type="http://schemas.openxmlformats.org/officeDocument/2006/relationships/font" Target="fonts/Barlow-bold.fntdata"/><Relationship Id="rId12" Type="http://schemas.openxmlformats.org/officeDocument/2006/relationships/font" Target="fonts/MontserratSemiBold-regular.fntdata"/><Relationship Id="rId34" Type="http://schemas.openxmlformats.org/officeDocument/2006/relationships/font" Target="fonts/Barlow-regular.fntdata"/><Relationship Id="rId15" Type="http://schemas.openxmlformats.org/officeDocument/2006/relationships/font" Target="fonts/MontserratSemiBold-boldItalic.fntdata"/><Relationship Id="rId37" Type="http://schemas.openxmlformats.org/officeDocument/2006/relationships/font" Target="fonts/Barlow-boldItalic.fntdata"/><Relationship Id="rId14" Type="http://schemas.openxmlformats.org/officeDocument/2006/relationships/font" Target="fonts/MontserratSemiBold-italic.fntdata"/><Relationship Id="rId36" Type="http://schemas.openxmlformats.org/officeDocument/2006/relationships/font" Target="fonts/Barlow-italic.fntdata"/><Relationship Id="rId17" Type="http://schemas.openxmlformats.org/officeDocument/2006/relationships/font" Target="fonts/Montserrat-regular.fntdata"/><Relationship Id="rId16" Type="http://schemas.openxmlformats.org/officeDocument/2006/relationships/font" Target="fonts/Lobster-regular.fntdata"/><Relationship Id="rId38" Type="http://customschemas.google.com/relationships/presentationmetadata" Target="meta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 name="Google Shape;5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b="0" i="0" lang="en-GB" sz="1100">
                <a:solidFill>
                  <a:srgbClr val="009999"/>
                </a:solidFill>
                <a:latin typeface="Montserrat"/>
                <a:ea typeface="Montserrat"/>
                <a:cs typeface="Montserrat"/>
                <a:sym typeface="Montserrat"/>
              </a:rPr>
              <a:t>New improved UI </a:t>
            </a:r>
            <a:endParaRPr b="0" i="0" sz="1100">
              <a:solidFill>
                <a:srgbClr val="009999"/>
              </a:solidFill>
              <a:latin typeface="Montserrat"/>
              <a:ea typeface="Montserrat"/>
              <a:cs typeface="Montserrat"/>
              <a:sym typeface="Montserrat"/>
            </a:endParaRPr>
          </a:p>
          <a:p>
            <a:pPr indent="-171450" lvl="1" marL="628650" rtl="0" algn="l">
              <a:lnSpc>
                <a:spcPct val="100000"/>
              </a:lnSpc>
              <a:spcBef>
                <a:spcPts val="0"/>
              </a:spcBef>
              <a:spcAft>
                <a:spcPts val="0"/>
              </a:spcAft>
              <a:buSzPts val="1100"/>
              <a:buFont typeface="Arial"/>
              <a:buChar char="•"/>
            </a:pPr>
            <a:r>
              <a:rPr b="1" i="0" lang="en-GB" sz="1100">
                <a:solidFill>
                  <a:srgbClr val="0070C0"/>
                </a:solidFill>
                <a:latin typeface="Montserrat"/>
                <a:ea typeface="Montserrat"/>
                <a:cs typeface="Montserrat"/>
                <a:sym typeface="Montserrat"/>
              </a:rPr>
              <a:t>More appealing graphics; UI more interactive and clearer.</a:t>
            </a:r>
            <a:endParaRPr b="1" i="0" sz="1100">
              <a:solidFill>
                <a:srgbClr val="0070C0"/>
              </a:solidFill>
              <a:latin typeface="Montserrat"/>
              <a:ea typeface="Montserrat"/>
              <a:cs typeface="Montserrat"/>
              <a:sym typeface="Montserrat"/>
            </a:endParaRPr>
          </a:p>
          <a:p>
            <a:pPr indent="-171450" lvl="0" marL="171450" rtl="0" algn="l">
              <a:lnSpc>
                <a:spcPct val="100000"/>
              </a:lnSpc>
              <a:spcBef>
                <a:spcPts val="0"/>
              </a:spcBef>
              <a:spcAft>
                <a:spcPts val="0"/>
              </a:spcAft>
              <a:buSzPts val="1100"/>
              <a:buFont typeface="Arial"/>
              <a:buChar char="•"/>
            </a:pPr>
            <a:r>
              <a:rPr b="0" i="0" lang="en-GB" sz="1100">
                <a:solidFill>
                  <a:srgbClr val="009999"/>
                </a:solidFill>
                <a:latin typeface="Montserrat"/>
                <a:ea typeface="Montserrat"/>
                <a:cs typeface="Montserrat"/>
                <a:sym typeface="Montserrat"/>
              </a:rPr>
              <a:t>Flexible database structure, formatted [core] data </a:t>
            </a:r>
            <a:endParaRPr/>
          </a:p>
          <a:p>
            <a:pPr indent="-171450" lvl="1" marL="628650" rtl="0" algn="l">
              <a:lnSpc>
                <a:spcPct val="100000"/>
              </a:lnSpc>
              <a:spcBef>
                <a:spcPts val="0"/>
              </a:spcBef>
              <a:spcAft>
                <a:spcPts val="0"/>
              </a:spcAft>
              <a:buSzPts val="1100"/>
              <a:buFont typeface="Arial"/>
              <a:buChar char="•"/>
            </a:pPr>
            <a:r>
              <a:rPr b="1" i="0" lang="en-GB" sz="1100">
                <a:solidFill>
                  <a:srgbClr val="009999"/>
                </a:solidFill>
                <a:latin typeface="Montserrat"/>
                <a:ea typeface="Montserrat"/>
                <a:cs typeface="Montserrat"/>
                <a:sym typeface="Montserrat"/>
              </a:rPr>
              <a:t>Will easily accommodate changes of upcoming GCOS framework and additional information topics as needed; formatted data record characteristics (variables, time and space coverages, resolutions, data formats, …) allow for effective filtering and automated analysis.</a:t>
            </a:r>
            <a:endParaRPr/>
          </a:p>
          <a:p>
            <a:pPr indent="-171450" lvl="0" marL="171450" rtl="0" algn="l">
              <a:lnSpc>
                <a:spcPct val="100000"/>
              </a:lnSpc>
              <a:spcBef>
                <a:spcPts val="0"/>
              </a:spcBef>
              <a:spcAft>
                <a:spcPts val="0"/>
              </a:spcAft>
              <a:buSzPts val="1100"/>
              <a:buFont typeface="Arial"/>
              <a:buChar char="•"/>
            </a:pPr>
            <a:r>
              <a:rPr b="0" i="0" lang="en-GB" sz="1100">
                <a:solidFill>
                  <a:srgbClr val="009999"/>
                </a:solidFill>
                <a:latin typeface="Montserrat"/>
                <a:ea typeface="Montserrat"/>
                <a:cs typeface="Montserrat"/>
                <a:sym typeface="Montserrat"/>
              </a:rPr>
              <a:t>Enhanced user experience: filter, search, export, comment, label</a:t>
            </a:r>
            <a:r>
              <a:rPr b="0" i="0" lang="en-GB" sz="1100">
                <a:solidFill>
                  <a:srgbClr val="C00000"/>
                </a:solidFill>
                <a:latin typeface="Montserrat"/>
                <a:ea typeface="Montserrat"/>
                <a:cs typeface="Montserrat"/>
                <a:sym typeface="Montserrat"/>
              </a:rPr>
              <a:t>*</a:t>
            </a:r>
            <a:endParaRPr/>
          </a:p>
          <a:p>
            <a:pPr indent="-171450" lvl="1" marL="628650" rtl="0" algn="l">
              <a:lnSpc>
                <a:spcPct val="100000"/>
              </a:lnSpc>
              <a:spcBef>
                <a:spcPts val="0"/>
              </a:spcBef>
              <a:spcAft>
                <a:spcPts val="0"/>
              </a:spcAft>
              <a:buSzPts val="1100"/>
              <a:buFont typeface="Arial"/>
              <a:buChar char="•"/>
            </a:pPr>
            <a:r>
              <a:rPr b="1" i="0" lang="en-GB" sz="1100">
                <a:solidFill>
                  <a:srgbClr val="C00000"/>
                </a:solidFill>
                <a:latin typeface="Montserrat"/>
                <a:ea typeface="Montserrat"/>
                <a:cs typeface="Montserrat"/>
                <a:sym typeface="Montserrat"/>
              </a:rPr>
              <a:t>Comment: users are be able to provide comments to specific datasets or database fields – comments visible to admin only (e.g. “Please note that this URL is broken.” ☹); </a:t>
            </a:r>
            <a:endParaRPr/>
          </a:p>
          <a:p>
            <a:pPr indent="-171450" lvl="1" marL="628650" rtl="0" algn="l">
              <a:lnSpc>
                <a:spcPct val="100000"/>
              </a:lnSpc>
              <a:spcBef>
                <a:spcPts val="0"/>
              </a:spcBef>
              <a:spcAft>
                <a:spcPts val="0"/>
              </a:spcAft>
              <a:buSzPts val="1100"/>
              <a:buFont typeface="Arial"/>
              <a:buChar char="•"/>
            </a:pPr>
            <a:r>
              <a:rPr b="1" i="0" lang="en-GB" sz="1100">
                <a:solidFill>
                  <a:srgbClr val="C00000"/>
                </a:solidFill>
                <a:latin typeface="Montserrat"/>
                <a:ea typeface="Montserrat"/>
                <a:cs typeface="Montserrat"/>
                <a:sym typeface="Montserrat"/>
              </a:rPr>
              <a:t>Labels*: users will be able to create their own labels (e.g. results of filtering and search – “my selection 1” -- available for them within the session) or use admin-defined labels (available to all users) – this functionality is already developed (see example of Earth Cycles demo) but not yet made available for non-admin users</a:t>
            </a:r>
            <a:r>
              <a:rPr b="0" i="0" lang="en-GB" sz="1100">
                <a:solidFill>
                  <a:srgbClr val="C00000"/>
                </a:solidFill>
                <a:latin typeface="Montserrat"/>
                <a:ea typeface="Montserrat"/>
                <a:cs typeface="Montserrat"/>
                <a:sym typeface="Montserrat"/>
              </a:rPr>
              <a:t>; </a:t>
            </a:r>
            <a:endParaRPr/>
          </a:p>
          <a:p>
            <a:pPr indent="-171450" lvl="1" marL="628650" rtl="0" algn="l">
              <a:lnSpc>
                <a:spcPct val="100000"/>
              </a:lnSpc>
              <a:spcBef>
                <a:spcPts val="0"/>
              </a:spcBef>
              <a:spcAft>
                <a:spcPts val="0"/>
              </a:spcAft>
              <a:buSzPts val="1100"/>
              <a:buFont typeface="Arial"/>
              <a:buChar char="•"/>
            </a:pPr>
            <a:r>
              <a:rPr b="1" i="0" lang="en-GB" sz="1100">
                <a:solidFill>
                  <a:srgbClr val="C00000"/>
                </a:solidFill>
                <a:latin typeface="Montserrat"/>
                <a:ea typeface="Montserrat"/>
                <a:cs typeface="Montserrat"/>
                <a:sym typeface="Montserrat"/>
              </a:rPr>
              <a:t>Search: general free-text search currently limited to a reduced set of DB fields, expandable as needed.</a:t>
            </a:r>
            <a:endParaRPr/>
          </a:p>
          <a:p>
            <a:pPr indent="-171450" lvl="1" marL="628650" rtl="0" algn="l">
              <a:lnSpc>
                <a:spcPct val="100000"/>
              </a:lnSpc>
              <a:spcBef>
                <a:spcPts val="0"/>
              </a:spcBef>
              <a:spcAft>
                <a:spcPts val="0"/>
              </a:spcAft>
              <a:buSzPts val="1100"/>
              <a:buFont typeface="Arial"/>
              <a:buChar char="•"/>
            </a:pPr>
            <a:r>
              <a:rPr b="1" i="0" lang="en-GB" sz="1100">
                <a:solidFill>
                  <a:srgbClr val="C00000"/>
                </a:solidFill>
                <a:latin typeface="Montserrat"/>
                <a:ea typeface="Montserrat"/>
                <a:cs typeface="Montserrat"/>
                <a:sym typeface="Montserrat"/>
              </a:rPr>
              <a:t>Filter: formatted information is a game-changer – some additional harmonisation / fine-tuning needed for optimisation.</a:t>
            </a:r>
            <a:endParaRPr/>
          </a:p>
          <a:p>
            <a:pPr indent="-171450" lvl="1" marL="628650" rtl="0" algn="l">
              <a:lnSpc>
                <a:spcPct val="100000"/>
              </a:lnSpc>
              <a:spcBef>
                <a:spcPts val="0"/>
              </a:spcBef>
              <a:spcAft>
                <a:spcPts val="0"/>
              </a:spcAft>
              <a:buSzPts val="1100"/>
              <a:buFont typeface="Arial"/>
              <a:buChar char="•"/>
            </a:pPr>
            <a:r>
              <a:rPr b="1" i="0" lang="en-GB" sz="1100">
                <a:solidFill>
                  <a:srgbClr val="C00000"/>
                </a:solidFill>
                <a:latin typeface="Montserrat"/>
                <a:ea typeface="Montserrat"/>
                <a:cs typeface="Montserrat"/>
                <a:sym typeface="Montserrat"/>
              </a:rPr>
              <a:t>Export: export of user-selected datasets possible (excel file)</a:t>
            </a:r>
            <a:endParaRPr/>
          </a:p>
          <a:p>
            <a:pPr indent="-171450" lvl="0" marL="171450" rtl="0" algn="l">
              <a:lnSpc>
                <a:spcPct val="100000"/>
              </a:lnSpc>
              <a:spcBef>
                <a:spcPts val="0"/>
              </a:spcBef>
              <a:spcAft>
                <a:spcPts val="0"/>
              </a:spcAft>
              <a:buSzPts val="1100"/>
              <a:buFont typeface="Arial"/>
              <a:buChar char="•"/>
            </a:pPr>
            <a:r>
              <a:rPr b="0" i="0" lang="en-GB" sz="1100">
                <a:solidFill>
                  <a:srgbClr val="009999"/>
                </a:solidFill>
                <a:latin typeface="Montserrat"/>
                <a:ea typeface="Montserrat"/>
                <a:cs typeface="Montserrat"/>
                <a:sym typeface="Montserrat"/>
              </a:rPr>
              <a:t>Automated reporting capabilities</a:t>
            </a:r>
            <a:r>
              <a:rPr b="0" i="0" lang="en-GB" sz="1100">
                <a:solidFill>
                  <a:srgbClr val="C00000"/>
                </a:solidFill>
                <a:latin typeface="Montserrat"/>
                <a:ea typeface="Montserrat"/>
                <a:cs typeface="Montserrat"/>
                <a:sym typeface="Montserrat"/>
              </a:rPr>
              <a:t>*</a:t>
            </a:r>
            <a:r>
              <a:rPr b="0" i="0" lang="en-GB" sz="1100">
                <a:solidFill>
                  <a:srgbClr val="009999"/>
                </a:solidFill>
                <a:latin typeface="Montserrat"/>
                <a:ea typeface="Montserrat"/>
                <a:cs typeface="Montserrat"/>
                <a:sym typeface="Montserrat"/>
              </a:rPr>
              <a:t> (available to all users)</a:t>
            </a:r>
            <a:endParaRPr/>
          </a:p>
          <a:p>
            <a:pPr indent="-171450" lvl="1" marL="628650" rtl="0" algn="l">
              <a:lnSpc>
                <a:spcPct val="100000"/>
              </a:lnSpc>
              <a:spcBef>
                <a:spcPts val="0"/>
              </a:spcBef>
              <a:spcAft>
                <a:spcPts val="0"/>
              </a:spcAft>
              <a:buSzPts val="1100"/>
              <a:buFont typeface="Arial"/>
              <a:buChar char="•"/>
            </a:pPr>
            <a:r>
              <a:rPr b="1" i="0" lang="en-GB" sz="1100">
                <a:solidFill>
                  <a:srgbClr val="009999"/>
                </a:solidFill>
                <a:latin typeface="Montserrat"/>
                <a:ea typeface="Montserrat"/>
                <a:cs typeface="Montserrat"/>
                <a:sym typeface="Montserrat"/>
              </a:rPr>
              <a:t>Work in progress: plan is to provide temporal coverage maps per ECV / ECV Product / Physical Quantity, gaps in time (and space, if needed, for non-global datasets), connection to space segment (using WMO OSCAR classification of instrument type?), and any other request by agencies, GCOS, WGC, … similar to what used to be done for Gap Analysis exercises and any intermediate reports 🡪 Wishlist accepted for gradual implementation (GCOS?)</a:t>
            </a:r>
            <a:endParaRPr b="1" i="0" sz="1100">
              <a:solidFill>
                <a:srgbClr val="009999"/>
              </a:solidFill>
              <a:latin typeface="Montserrat"/>
              <a:ea typeface="Montserrat"/>
              <a:cs typeface="Montserrat"/>
              <a:sym typeface="Montserrat"/>
            </a:endParaRPr>
          </a:p>
          <a:p>
            <a:pPr indent="-171450" lvl="0" marL="171450" rtl="0" algn="l">
              <a:lnSpc>
                <a:spcPct val="100000"/>
              </a:lnSpc>
              <a:spcBef>
                <a:spcPts val="0"/>
              </a:spcBef>
              <a:spcAft>
                <a:spcPts val="0"/>
              </a:spcAft>
              <a:buSzPts val="1100"/>
              <a:buFont typeface="Arial"/>
              <a:buChar char="•"/>
            </a:pPr>
            <a:r>
              <a:rPr b="0" i="0" lang="en-GB" sz="1100">
                <a:solidFill>
                  <a:srgbClr val="009999"/>
                </a:solidFill>
                <a:latin typeface="Montserrat"/>
                <a:ea typeface="Montserrat"/>
                <a:cs typeface="Montserrat"/>
                <a:sym typeface="Montserrat"/>
              </a:rPr>
              <a:t>New workflow for input and verification</a:t>
            </a:r>
            <a:endParaRPr/>
          </a:p>
          <a:p>
            <a:pPr indent="-171450" lvl="0" marL="171450" rtl="0" algn="l">
              <a:lnSpc>
                <a:spcPct val="100000"/>
              </a:lnSpc>
              <a:spcBef>
                <a:spcPts val="0"/>
              </a:spcBef>
              <a:spcAft>
                <a:spcPts val="0"/>
              </a:spcAft>
              <a:buSzPts val="1100"/>
              <a:buFont typeface="Arial"/>
              <a:buChar char="•"/>
            </a:pPr>
            <a:r>
              <a:rPr b="0" i="0" lang="en-GB" sz="1100">
                <a:solidFill>
                  <a:srgbClr val="009999"/>
                </a:solidFill>
                <a:latin typeface="Montserrat"/>
                <a:ea typeface="Montserrat"/>
                <a:cs typeface="Montserrat"/>
                <a:sym typeface="Montserrat"/>
              </a:rPr>
              <a:t>Continuous update and publication (individual “last updated on” time tag)</a:t>
            </a:r>
            <a:endParaRPr/>
          </a:p>
          <a:p>
            <a:pPr indent="-171450" lvl="1" marL="628650" rtl="0" algn="l">
              <a:lnSpc>
                <a:spcPct val="100000"/>
              </a:lnSpc>
              <a:spcBef>
                <a:spcPts val="0"/>
              </a:spcBef>
              <a:spcAft>
                <a:spcPts val="0"/>
              </a:spcAft>
              <a:buSzPts val="1100"/>
              <a:buFont typeface="Arial"/>
              <a:buChar char="•"/>
            </a:pPr>
            <a:r>
              <a:rPr b="1" i="0" lang="en-GB" sz="1100">
                <a:solidFill>
                  <a:srgbClr val="009999"/>
                </a:solidFill>
                <a:latin typeface="Montserrat"/>
                <a:ea typeface="Montserrat"/>
                <a:cs typeface="Montserrat"/>
                <a:sym typeface="Montserrat"/>
              </a:rPr>
              <a:t>The database can be updated on a daily basis, potentially: every time there is new information available (corrections, new datasets, …) </a:t>
            </a:r>
            <a:endParaRPr/>
          </a:p>
          <a:p>
            <a:pPr indent="-171450" lvl="0" marL="171450" rtl="0" algn="l">
              <a:lnSpc>
                <a:spcPct val="100000"/>
              </a:lnSpc>
              <a:spcBef>
                <a:spcPts val="0"/>
              </a:spcBef>
              <a:spcAft>
                <a:spcPts val="0"/>
              </a:spcAft>
              <a:buSzPts val="1100"/>
              <a:buFont typeface="Arial"/>
              <a:buChar char="•"/>
            </a:pPr>
            <a:r>
              <a:rPr b="0" i="0" lang="en-GB" sz="1100">
                <a:solidFill>
                  <a:srgbClr val="009999"/>
                </a:solidFill>
                <a:latin typeface="Montserrat"/>
                <a:ea typeface="Montserrat"/>
                <a:cs typeface="Montserrat"/>
                <a:sym typeface="Montserrat"/>
              </a:rPr>
              <a:t>Adaptation to emerging priorities</a:t>
            </a:r>
            <a:r>
              <a:rPr b="0" i="0" lang="en-GB" sz="1100">
                <a:solidFill>
                  <a:srgbClr val="C00000"/>
                </a:solidFill>
                <a:latin typeface="Montserrat"/>
                <a:ea typeface="Montserrat"/>
                <a:cs typeface="Montserrat"/>
                <a:sym typeface="Montserrat"/>
              </a:rPr>
              <a:t>*</a:t>
            </a:r>
            <a:endParaRPr/>
          </a:p>
          <a:p>
            <a:pPr indent="-171450" lvl="1" marL="628650" rtl="0" algn="l">
              <a:lnSpc>
                <a:spcPct val="100000"/>
              </a:lnSpc>
              <a:spcBef>
                <a:spcPts val="0"/>
              </a:spcBef>
              <a:spcAft>
                <a:spcPts val="0"/>
              </a:spcAft>
              <a:buSzPts val="1100"/>
              <a:buFont typeface="Arial"/>
              <a:buChar char="•"/>
            </a:pPr>
            <a:r>
              <a:rPr b="1" i="0" lang="en-GB" sz="1100">
                <a:solidFill>
                  <a:srgbClr val="C00000"/>
                </a:solidFill>
                <a:latin typeface="Montserrat"/>
                <a:ea typeface="Montserrat"/>
                <a:cs typeface="Montserrat"/>
                <a:sym typeface="Montserrat"/>
              </a:rPr>
              <a:t>This may entail the results of the “expansion of usability”, new ECVs, non-GCOS variables (omitted in this slide to avoid heated discussions with GCOS at this point).</a:t>
            </a:r>
            <a:endParaRPr/>
          </a:p>
          <a:p>
            <a:pPr indent="-101600" lvl="1" marL="628650" rtl="0" algn="l">
              <a:lnSpc>
                <a:spcPct val="100000"/>
              </a:lnSpc>
              <a:spcBef>
                <a:spcPts val="0"/>
              </a:spcBef>
              <a:spcAft>
                <a:spcPts val="0"/>
              </a:spcAft>
              <a:buSzPts val="1100"/>
              <a:buFont typeface="Arial"/>
              <a:buNone/>
            </a:pPr>
            <a:r>
              <a:t/>
            </a:r>
            <a:endParaRPr b="1" i="0" sz="1100">
              <a:solidFill>
                <a:srgbClr val="C00000"/>
              </a:solidFill>
              <a:latin typeface="Montserrat"/>
              <a:ea typeface="Montserrat"/>
              <a:cs typeface="Montserrat"/>
              <a:sym typeface="Montserrat"/>
            </a:endParaRPr>
          </a:p>
          <a:p>
            <a:pPr indent="-171450" lvl="0" marL="171450" rtl="0" algn="l">
              <a:lnSpc>
                <a:spcPct val="100000"/>
              </a:lnSpc>
              <a:spcBef>
                <a:spcPts val="0"/>
              </a:spcBef>
              <a:spcAft>
                <a:spcPts val="0"/>
              </a:spcAft>
              <a:buSzPts val="1100"/>
              <a:buFont typeface="Arial"/>
              <a:buChar char="•"/>
            </a:pPr>
            <a:r>
              <a:rPr b="1" i="0" lang="en-GB" sz="1100">
                <a:solidFill>
                  <a:srgbClr val="C00000"/>
                </a:solidFill>
                <a:latin typeface="Montserrat"/>
                <a:ea typeface="Montserrat"/>
                <a:cs typeface="Montserrat"/>
                <a:sym typeface="Montserrat"/>
              </a:rPr>
              <a:t>General note: no login required for public usage, only for admins / power users. </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en-GB"/>
              <a:t>WGClimate presentation</a:t>
            </a:r>
            <a:endParaRPr b="1"/>
          </a:p>
          <a:p>
            <a:pPr indent="-298450" lvl="1" marL="914400" rtl="0" algn="l">
              <a:lnSpc>
                <a:spcPct val="100000"/>
              </a:lnSpc>
              <a:spcBef>
                <a:spcPts val="0"/>
              </a:spcBef>
              <a:spcAft>
                <a:spcPts val="0"/>
              </a:spcAft>
              <a:buSzPts val="1100"/>
              <a:buChar char="○"/>
            </a:pPr>
            <a:r>
              <a:rPr b="0" lang="en-GB"/>
              <a:t>The information on this slide is repeated somewhere else. </a:t>
            </a:r>
            <a:endParaRPr b="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lang="en-GB"/>
              <a:t>WGClimate presentation</a:t>
            </a:r>
            <a:endParaRPr b="1"/>
          </a:p>
          <a:p>
            <a:pPr indent="-298450" lvl="1" marL="914400" rtl="0" algn="l">
              <a:lnSpc>
                <a:spcPct val="100000"/>
              </a:lnSpc>
              <a:spcBef>
                <a:spcPts val="0"/>
              </a:spcBef>
              <a:spcAft>
                <a:spcPts val="0"/>
              </a:spcAft>
              <a:buSzPts val="1100"/>
              <a:buChar char="○"/>
            </a:pPr>
            <a:r>
              <a:rPr b="0" lang="en-GB"/>
              <a:t>From Mike, wrt (Gap) Analysis tools</a:t>
            </a:r>
            <a:r>
              <a:rPr b="0" i="1" lang="en-GB"/>
              <a:t>: “I'm also rather interested in following up the AI angle, or even usage via API. We could outsource the analysis to external tools then. May be better even! E.g. a jupyter notebook for analysis.”</a:t>
            </a:r>
            <a:endParaRPr b="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b="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8.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11.jpg"/><Relationship Id="rId4" Type="http://schemas.openxmlformats.org/officeDocument/2006/relationships/image" Target="../media/image3.jp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GClimate)">
  <p:cSld name="Title Slide_1">
    <p:bg>
      <p:bgPr>
        <a:solidFill>
          <a:schemeClr val="dk2"/>
        </a:solidFill>
      </p:bgPr>
    </p:bg>
    <p:spTree>
      <p:nvGrpSpPr>
        <p:cNvPr id="6" name="Shape 6"/>
        <p:cNvGrpSpPr/>
        <p:nvPr/>
      </p:nvGrpSpPr>
      <p:grpSpPr>
        <a:xfrm>
          <a:off x="0" y="0"/>
          <a:ext cx="0" cy="0"/>
          <a:chOff x="0" y="0"/>
          <a:chExt cx="0" cy="0"/>
        </a:xfrm>
      </p:grpSpPr>
      <p:sp>
        <p:nvSpPr>
          <p:cNvPr id="7" name="Google Shape;7;p9"/>
          <p:cNvSpPr/>
          <p:nvPr/>
        </p:nvSpPr>
        <p:spPr>
          <a:xfrm flipH="1">
            <a:off x="7882594" y="57065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 name="Google Shape;8;p9"/>
          <p:cNvSpPr/>
          <p:nvPr/>
        </p:nvSpPr>
        <p:spPr>
          <a:xfrm flipH="1">
            <a:off x="-10031326" y="-4219917"/>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 name="Google Shape;9;p9"/>
          <p:cNvPicPr preferRelativeResize="0"/>
          <p:nvPr/>
        </p:nvPicPr>
        <p:blipFill rotWithShape="1">
          <a:blip r:embed="rId2">
            <a:alphaModFix/>
          </a:blip>
          <a:srcRect b="0" l="0" r="0" t="0"/>
          <a:stretch/>
        </p:blipFill>
        <p:spPr>
          <a:xfrm>
            <a:off x="334474" y="198875"/>
            <a:ext cx="2217500" cy="1221350"/>
          </a:xfrm>
          <a:prstGeom prst="rect">
            <a:avLst/>
          </a:prstGeom>
          <a:noFill/>
          <a:ln>
            <a:noFill/>
          </a:ln>
          <a:effectLst>
            <a:outerShdw blurRad="50800" rotWithShape="0" algn="tl" dir="2700000" dist="38100">
              <a:srgbClr val="000000">
                <a:alpha val="40000"/>
              </a:srgbClr>
            </a:outerShdw>
          </a:effectLst>
        </p:spPr>
      </p:pic>
      <p:pic>
        <p:nvPicPr>
          <p:cNvPr id="10" name="Google Shape;10;p9"/>
          <p:cNvPicPr preferRelativeResize="0"/>
          <p:nvPr/>
        </p:nvPicPr>
        <p:blipFill rotWithShape="1">
          <a:blip r:embed="rId3">
            <a:alphaModFix amt="58999"/>
          </a:blip>
          <a:srcRect b="-20377" l="11054" r="40715" t="37272"/>
          <a:stretch/>
        </p:blipFill>
        <p:spPr>
          <a:xfrm rot="5400000">
            <a:off x="8967750" y="3607650"/>
            <a:ext cx="2826600" cy="3617100"/>
          </a:xfrm>
          <a:prstGeom prst="rect">
            <a:avLst/>
          </a:prstGeom>
          <a:noFill/>
          <a:ln>
            <a:noFill/>
          </a:ln>
        </p:spPr>
      </p:pic>
      <p:sp>
        <p:nvSpPr>
          <p:cNvPr id="11" name="Google Shape;11;p9"/>
          <p:cNvSpPr txBox="1"/>
          <p:nvPr>
            <p:ph type="title"/>
          </p:nvPr>
        </p:nvSpPr>
        <p:spPr>
          <a:xfrm>
            <a:off x="2072700" y="1886575"/>
            <a:ext cx="8046600" cy="23550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2pPr>
            <a:lvl3pPr lvl="2"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3pPr>
            <a:lvl4pPr lvl="3"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4pPr>
            <a:lvl5pPr lvl="4"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5pPr>
            <a:lvl6pPr lvl="5"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6pPr>
            <a:lvl7pPr lvl="6"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7pPr>
            <a:lvl8pPr lvl="7"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8pPr>
            <a:lvl9pPr lvl="8" marR="0" rtl="0" algn="ctr">
              <a:lnSpc>
                <a:spcPct val="100000"/>
              </a:lnSpc>
              <a:spcBef>
                <a:spcPts val="0"/>
              </a:spcBef>
              <a:spcAft>
                <a:spcPts val="0"/>
              </a:spcAft>
              <a:buClr>
                <a:schemeClr val="lt1"/>
              </a:buClr>
              <a:buSzPts val="1100"/>
              <a:buFont typeface="Average"/>
              <a:buNone/>
              <a:defRPr b="0" i="0" sz="1500" u="none" cap="none" strike="noStrike">
                <a:solidFill>
                  <a:schemeClr val="lt1"/>
                </a:solidFill>
                <a:latin typeface="Average"/>
                <a:ea typeface="Average"/>
                <a:cs typeface="Average"/>
                <a:sym typeface="Average"/>
              </a:defRPr>
            </a:lvl9pPr>
          </a:lstStyle>
          <a:p/>
        </p:txBody>
      </p:sp>
      <p:grpSp>
        <p:nvGrpSpPr>
          <p:cNvPr id="12" name="Google Shape;12;p9"/>
          <p:cNvGrpSpPr/>
          <p:nvPr/>
        </p:nvGrpSpPr>
        <p:grpSpPr>
          <a:xfrm>
            <a:off x="8662376" y="198875"/>
            <a:ext cx="3384923" cy="1059125"/>
            <a:chOff x="-7013547" y="6156743"/>
            <a:chExt cx="4139060" cy="1295091"/>
          </a:xfrm>
        </p:grpSpPr>
        <p:pic>
          <p:nvPicPr>
            <p:cNvPr id="13" name="Google Shape;13;p9"/>
            <p:cNvPicPr preferRelativeResize="0"/>
            <p:nvPr/>
          </p:nvPicPr>
          <p:blipFill rotWithShape="1">
            <a:blip r:embed="rId4">
              <a:alphaModFix/>
            </a:blip>
            <a:srcRect b="23006" l="10790" r="65874" t="22772"/>
            <a:stretch/>
          </p:blipFill>
          <p:spPr>
            <a:xfrm>
              <a:off x="-7013547" y="6156743"/>
              <a:ext cx="1245077" cy="1295091"/>
            </a:xfrm>
            <a:prstGeom prst="rect">
              <a:avLst/>
            </a:prstGeom>
            <a:noFill/>
            <a:ln>
              <a:noFill/>
            </a:ln>
            <a:effectLst>
              <a:outerShdw blurRad="57150" rotWithShape="0" algn="bl" dir="5400000" dist="19050">
                <a:srgbClr val="000000">
                  <a:alpha val="50196"/>
                </a:srgbClr>
              </a:outerShdw>
            </a:effectLst>
          </p:spPr>
        </p:pic>
        <p:pic>
          <p:nvPicPr>
            <p:cNvPr id="14" name="Google Shape;14;p9"/>
            <p:cNvPicPr preferRelativeResize="0"/>
            <p:nvPr/>
          </p:nvPicPr>
          <p:blipFill rotWithShape="1">
            <a:blip r:embed="rId5">
              <a:alphaModFix/>
            </a:blip>
            <a:srcRect b="28523" l="34127" r="11634" t="31914"/>
            <a:stretch/>
          </p:blipFill>
          <p:spPr>
            <a:xfrm>
              <a:off x="-5768470" y="6375042"/>
              <a:ext cx="2893983" cy="944944"/>
            </a:xfrm>
            <a:prstGeom prst="rect">
              <a:avLst/>
            </a:prstGeom>
            <a:noFill/>
            <a:ln>
              <a:noFill/>
            </a:ln>
            <a:effectLst>
              <a:outerShdw blurRad="57150" rotWithShape="0" algn="bl" dir="5400000" dist="19050">
                <a:srgbClr val="000000">
                  <a:alpha val="50196"/>
                </a:srgbClr>
              </a:outerShdw>
            </a:effectLst>
          </p:spPr>
        </p:pic>
      </p:grpSp>
      <p:sp>
        <p:nvSpPr>
          <p:cNvPr id="15" name="Google Shape;15;p9"/>
          <p:cNvSpPr txBox="1"/>
          <p:nvPr/>
        </p:nvSpPr>
        <p:spPr>
          <a:xfrm>
            <a:off x="0" y="5919000"/>
            <a:ext cx="2444100" cy="939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1" i="0" lang="en-GB" sz="2100" u="none" cap="none" strike="noStrike">
                <a:solidFill>
                  <a:schemeClr val="lt1"/>
                </a:solidFill>
                <a:latin typeface="Lobster"/>
                <a:ea typeface="Lobster"/>
                <a:cs typeface="Lobster"/>
                <a:sym typeface="Lobster"/>
              </a:rPr>
              <a:t>WGClimate</a:t>
            </a:r>
            <a:endParaRPr b="1" i="0" sz="2100" u="none" cap="none" strike="noStrike">
              <a:solidFill>
                <a:schemeClr val="lt1"/>
              </a:solidFill>
              <a:latin typeface="Lobster"/>
              <a:ea typeface="Lobster"/>
              <a:cs typeface="Lobster"/>
              <a:sym typeface="Lobster"/>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Barlow"/>
                <a:ea typeface="Barlow"/>
                <a:cs typeface="Barlow"/>
                <a:sym typeface="Barlow"/>
              </a:rPr>
              <a:t>The Joint CEOS-CGMS Working Group on Climate</a:t>
            </a:r>
            <a:endParaRPr b="1" i="0" sz="1400" u="none" cap="none" strike="noStrike">
              <a:solidFill>
                <a:schemeClr val="lt1"/>
              </a:solidFill>
              <a:latin typeface="Barlow"/>
              <a:ea typeface="Barlow"/>
              <a:cs typeface="Barlow"/>
              <a:sym typeface="Barlow"/>
            </a:endParaRPr>
          </a:p>
        </p:txBody>
      </p:sp>
      <p:sp>
        <p:nvSpPr>
          <p:cNvPr id="16" name="Google Shape;16;p9"/>
          <p:cNvSpPr txBox="1"/>
          <p:nvPr/>
        </p:nvSpPr>
        <p:spPr>
          <a:xfrm>
            <a:off x="3158400" y="5706550"/>
            <a:ext cx="5875200" cy="11313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2100"/>
              <a:buFont typeface="Arial"/>
              <a:buNone/>
            </a:pPr>
            <a:r>
              <a:rPr b="1" i="0" lang="en-GB" sz="2100" u="none" cap="none" strike="noStrike">
                <a:solidFill>
                  <a:schemeClr val="lt1"/>
                </a:solidFill>
                <a:latin typeface="Barlow"/>
                <a:ea typeface="Barlow"/>
                <a:cs typeface="Barlow"/>
                <a:sym typeface="Barlow"/>
              </a:rPr>
              <a:t>WGClimate-24 &amp; GHG-TT-6</a:t>
            </a:r>
            <a:endParaRPr b="1" i="0" sz="21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Barlow"/>
                <a:ea typeface="Barlow"/>
                <a:cs typeface="Barlow"/>
                <a:sym typeface="Barlow"/>
              </a:rPr>
              <a:t>9 - 12 February, 2026</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chemeClr val="lt1"/>
                </a:solidFill>
                <a:latin typeface="Barlow"/>
                <a:ea typeface="Barlow"/>
                <a:cs typeface="Barlow"/>
                <a:sym typeface="Barlow"/>
              </a:rPr>
              <a:t>ESA ECSAT, Harwell, UK</a:t>
            </a:r>
            <a:endParaRPr b="0" i="0" sz="1800" u="none" cap="none" strike="noStrike">
              <a:solidFill>
                <a:schemeClr val="lt1"/>
              </a:solidFill>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and Content_1">
    <p:spTree>
      <p:nvGrpSpPr>
        <p:cNvPr id="17" name="Shape 17"/>
        <p:cNvGrpSpPr/>
        <p:nvPr/>
      </p:nvGrpSpPr>
      <p:grpSpPr>
        <a:xfrm>
          <a:off x="0" y="0"/>
          <a:ext cx="0" cy="0"/>
          <a:chOff x="0" y="0"/>
          <a:chExt cx="0" cy="0"/>
        </a:xfrm>
      </p:grpSpPr>
      <p:sp>
        <p:nvSpPr>
          <p:cNvPr id="18" name="Google Shape;18;p10"/>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9" name="Google Shape;19;p10"/>
          <p:cNvPicPr preferRelativeResize="0"/>
          <p:nvPr/>
        </p:nvPicPr>
        <p:blipFill rotWithShape="1">
          <a:blip r:embed="rId2">
            <a:alphaModFix amt="34000"/>
          </a:blip>
          <a:srcRect b="35419" l="51340" r="-2841" t="39268"/>
          <a:stretch/>
        </p:blipFill>
        <p:spPr>
          <a:xfrm flipH="1">
            <a:off x="9304423" y="0"/>
            <a:ext cx="2887577" cy="1037492"/>
          </a:xfrm>
          <a:prstGeom prst="rect">
            <a:avLst/>
          </a:prstGeom>
          <a:noFill/>
          <a:ln>
            <a:noFill/>
          </a:ln>
        </p:spPr>
      </p:pic>
      <p:grpSp>
        <p:nvGrpSpPr>
          <p:cNvPr id="20" name="Google Shape;20;p10"/>
          <p:cNvGrpSpPr/>
          <p:nvPr/>
        </p:nvGrpSpPr>
        <p:grpSpPr>
          <a:xfrm>
            <a:off x="10113330" y="274853"/>
            <a:ext cx="2154863" cy="964667"/>
            <a:chOff x="7336150" y="-5375"/>
            <a:chExt cx="2317556" cy="1037500"/>
          </a:xfrm>
        </p:grpSpPr>
        <p:pic>
          <p:nvPicPr>
            <p:cNvPr id="21" name="Google Shape;21;p10"/>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22" name="Google Shape;22;p10"/>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23" name="Google Shape;23;p10"/>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24" name="Google Shape;24;p10"/>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5" name="Google Shape;25;p10"/>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0"/>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27" name="Google Shape;27;p10"/>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Montserrat SemiBold"/>
                <a:ea typeface="Montserrat SemiBold"/>
                <a:cs typeface="Montserrat SemiBold"/>
                <a:sym typeface="Montserrat SemiBold"/>
              </a:rPr>
              <a:t>WGClimate-24 &amp; GHG-TT-6 | 9 - 12 February, 2026</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28" name="Google Shape;28;p10"/>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9" name="Google Shape;29;p10"/>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sp>
        <p:nvSpPr>
          <p:cNvPr id="31" name="Google Shape;31;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2" name="Google Shape;32;p11"/>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grpSp>
        <p:nvGrpSpPr>
          <p:cNvPr id="33" name="Google Shape;33;p11"/>
          <p:cNvGrpSpPr/>
          <p:nvPr/>
        </p:nvGrpSpPr>
        <p:grpSpPr>
          <a:xfrm>
            <a:off x="10113330" y="274853"/>
            <a:ext cx="2154863" cy="964667"/>
            <a:chOff x="7336150" y="-5375"/>
            <a:chExt cx="2317556" cy="1037500"/>
          </a:xfrm>
        </p:grpSpPr>
        <p:pic>
          <p:nvPicPr>
            <p:cNvPr id="34" name="Google Shape;34;p11"/>
            <p:cNvPicPr preferRelativeResize="0"/>
            <p:nvPr/>
          </p:nvPicPr>
          <p:blipFill rotWithShape="1">
            <a:blip r:embed="rId3">
              <a:alphaModFix/>
            </a:blip>
            <a:srcRect b="0" l="0" r="0" t="0"/>
            <a:stretch/>
          </p:blipFill>
          <p:spPr>
            <a:xfrm>
              <a:off x="7336150" y="-5375"/>
              <a:ext cx="2317556" cy="1037500"/>
            </a:xfrm>
            <a:prstGeom prst="rect">
              <a:avLst/>
            </a:prstGeom>
            <a:noFill/>
            <a:ln>
              <a:noFill/>
            </a:ln>
          </p:spPr>
        </p:pic>
        <p:pic>
          <p:nvPicPr>
            <p:cNvPr id="35" name="Google Shape;35;p11"/>
            <p:cNvPicPr preferRelativeResize="0"/>
            <p:nvPr/>
          </p:nvPicPr>
          <p:blipFill rotWithShape="1">
            <a:blip r:embed="rId4">
              <a:alphaModFix/>
            </a:blip>
            <a:srcRect b="0" l="34128" r="0" t="0"/>
            <a:stretch/>
          </p:blipFill>
          <p:spPr>
            <a:xfrm>
              <a:off x="8127051" y="-5375"/>
              <a:ext cx="1526655" cy="1037500"/>
            </a:xfrm>
            <a:prstGeom prst="rect">
              <a:avLst/>
            </a:prstGeom>
            <a:noFill/>
            <a:ln>
              <a:noFill/>
            </a:ln>
          </p:spPr>
        </p:pic>
      </p:grpSp>
      <p:pic>
        <p:nvPicPr>
          <p:cNvPr id="36" name="Google Shape;36;p11"/>
          <p:cNvPicPr preferRelativeResize="0"/>
          <p:nvPr/>
        </p:nvPicPr>
        <p:blipFill rotWithShape="1">
          <a:blip r:embed="rId5">
            <a:alphaModFix/>
          </a:blip>
          <a:srcRect b="0" l="0" r="0" t="0"/>
          <a:stretch/>
        </p:blipFill>
        <p:spPr>
          <a:xfrm>
            <a:off x="10786300" y="92175"/>
            <a:ext cx="1191325" cy="472000"/>
          </a:xfrm>
          <a:prstGeom prst="rect">
            <a:avLst/>
          </a:prstGeom>
          <a:noFill/>
          <a:ln>
            <a:noFill/>
          </a:ln>
          <a:effectLst>
            <a:outerShdw blurRad="50800" rotWithShape="0" algn="tl" dir="2700000" dist="38100">
              <a:srgbClr val="000000">
                <a:alpha val="40000"/>
              </a:srgbClr>
            </a:outerShdw>
          </a:effectLst>
        </p:spPr>
      </p:pic>
      <p:sp>
        <p:nvSpPr>
          <p:cNvPr id="37" name="Google Shape;37;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8" name="Google Shape;38;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Barlow SemiBold"/>
                <a:ea typeface="Barlow SemiBold"/>
                <a:cs typeface="Barlow SemiBold"/>
                <a:sym typeface="Barlow SemiBold"/>
              </a:rPr>
              <a:t>Slide </a:t>
            </a:r>
            <a:fld id="{00000000-1234-1234-1234-123412341234}" type="slidenum">
              <a:rPr b="0" i="0" lang="en-GB" sz="1400" u="none" cap="none" strike="noStrike">
                <a:solidFill>
                  <a:schemeClr val="accent1"/>
                </a:solidFill>
                <a:latin typeface="Barlow SemiBold"/>
                <a:ea typeface="Barlow SemiBold"/>
                <a:cs typeface="Barlow SemiBold"/>
                <a:sym typeface="Barlow SemiBold"/>
              </a:rPr>
              <a:t>‹#›</a:t>
            </a:fld>
            <a:endParaRPr b="0" i="0" sz="1400" u="none" cap="none" strike="noStrike">
              <a:solidFill>
                <a:schemeClr val="accent1"/>
              </a:solidFill>
              <a:latin typeface="Barlow SemiBold"/>
              <a:ea typeface="Barlow SemiBold"/>
              <a:cs typeface="Barlow SemiBold"/>
              <a:sym typeface="Barlow SemiBold"/>
            </a:endParaRPr>
          </a:p>
        </p:txBody>
      </p:sp>
      <p:sp>
        <p:nvSpPr>
          <p:cNvPr id="40" name="Google Shape;40;p11"/>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1"/>
                </a:solidFill>
                <a:latin typeface="Montserrat SemiBold"/>
                <a:ea typeface="Montserrat SemiBold"/>
                <a:cs typeface="Montserrat SemiBold"/>
                <a:sym typeface="Montserrat SemiBold"/>
              </a:rPr>
              <a:t>WGClimate-24 &amp; GHG-TT-6 | 9 - 12 February, 2026</a:t>
            </a:r>
            <a:endParaRPr b="0" i="0" sz="1400" u="none" cap="none" strike="noStrike">
              <a:solidFill>
                <a:schemeClr val="accent1"/>
              </a:solidFill>
              <a:latin typeface="Montserrat SemiBold"/>
              <a:ea typeface="Montserrat SemiBold"/>
              <a:cs typeface="Montserrat SemiBold"/>
              <a:sym typeface="Montserrat SemiBold"/>
            </a:endParaRPr>
          </a:p>
        </p:txBody>
      </p:sp>
      <p:sp>
        <p:nvSpPr>
          <p:cNvPr id="41" name="Google Shape;41;p11"/>
          <p:cNvSpPr txBox="1"/>
          <p:nvPr>
            <p:ph idx="1" type="body"/>
          </p:nvPr>
        </p:nvSpPr>
        <p:spPr>
          <a:xfrm>
            <a:off x="276008" y="1220858"/>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2" name="Google Shape;42;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 name="Google Shape;43;p11"/>
          <p:cNvSpPr txBox="1"/>
          <p:nvPr/>
        </p:nvSpPr>
        <p:spPr>
          <a:xfrm>
            <a:off x="10547800" y="5883750"/>
            <a:ext cx="1668300" cy="661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300"/>
              <a:buFont typeface="Arial"/>
              <a:buNone/>
            </a:pPr>
            <a:r>
              <a:rPr b="1" i="0" lang="en-GB" sz="1300" u="none" cap="none" strike="noStrike">
                <a:solidFill>
                  <a:schemeClr val="dk2"/>
                </a:solidFill>
                <a:latin typeface="Lobster"/>
                <a:ea typeface="Lobster"/>
                <a:cs typeface="Lobster"/>
                <a:sym typeface="Lobster"/>
              </a:rPr>
              <a:t>WGClimate</a:t>
            </a:r>
            <a:endParaRPr b="1" i="0" sz="1300" u="none" cap="none" strike="noStrike">
              <a:solidFill>
                <a:schemeClr val="dk2"/>
              </a:solidFill>
              <a:latin typeface="Lobster"/>
              <a:ea typeface="Lobster"/>
              <a:cs typeface="Lobster"/>
              <a:sym typeface="Lobster"/>
            </a:endParaRPr>
          </a:p>
          <a:p>
            <a:pPr indent="0" lvl="0" marL="0" marR="0" rtl="0" algn="r">
              <a:lnSpc>
                <a:spcPct val="100000"/>
              </a:lnSpc>
              <a:spcBef>
                <a:spcPts val="0"/>
              </a:spcBef>
              <a:spcAft>
                <a:spcPts val="0"/>
              </a:spcAft>
              <a:buClr>
                <a:srgbClr val="000000"/>
              </a:buClr>
              <a:buSzPts val="900"/>
              <a:buFont typeface="Arial"/>
              <a:buNone/>
            </a:pPr>
            <a:r>
              <a:rPr b="1" i="0" lang="en-GB" sz="900" u="none" cap="none" strike="noStrike">
                <a:solidFill>
                  <a:schemeClr val="dk2"/>
                </a:solidFill>
                <a:latin typeface="Barlow"/>
                <a:ea typeface="Barlow"/>
                <a:cs typeface="Barlow"/>
                <a:sym typeface="Barlow"/>
              </a:rPr>
              <a:t>The Joint CEOS-CGMS Working Group on Climate</a:t>
            </a:r>
            <a:endParaRPr b="1" i="0" sz="900" u="none" cap="none" strike="noStrike">
              <a:solidFill>
                <a:schemeClr val="dk2"/>
              </a:solidFill>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EOS)">
  <p:cSld name="Title Slide">
    <p:spTree>
      <p:nvGrpSpPr>
        <p:cNvPr id="44" name="Shape 44"/>
        <p:cNvGrpSpPr/>
        <p:nvPr/>
      </p:nvGrpSpPr>
      <p:grpSpPr>
        <a:xfrm>
          <a:off x="0" y="0"/>
          <a:ext cx="0" cy="0"/>
          <a:chOff x="0" y="0"/>
          <a:chExt cx="0" cy="0"/>
        </a:xfrm>
      </p:grpSpPr>
      <p:pic>
        <p:nvPicPr>
          <p:cNvPr id="45" name="Google Shape;45;p1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46" name="Google Shape;46;p1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47" name="Google Shape;47;p1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48" name="Google Shape;48;p1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9" name="Google Shape;49;p1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50" name="Google Shape;50;p12"/>
          <p:cNvPicPr preferRelativeResize="0"/>
          <p:nvPr/>
        </p:nvPicPr>
        <p:blipFill rotWithShape="1">
          <a:blip r:embed="rId5">
            <a:alphaModFix/>
          </a:blip>
          <a:srcRect b="0" l="0" r="0" t="0"/>
          <a:stretch/>
        </p:blipFill>
        <p:spPr>
          <a:xfrm>
            <a:off x="56845" y="5532418"/>
            <a:ext cx="2337760" cy="1287582"/>
          </a:xfrm>
          <a:prstGeom prst="rect">
            <a:avLst/>
          </a:prstGeom>
          <a:noFill/>
          <a:ln>
            <a:noFill/>
          </a:ln>
          <a:effectLst>
            <a:outerShdw blurRad="50800" rotWithShape="0" algn="tl" dir="2700000" dist="38100">
              <a:srgbClr val="000000">
                <a:alpha val="40000"/>
              </a:srgbClr>
            </a:outerShdw>
          </a:effectLst>
        </p:spPr>
      </p:pic>
      <p:pic>
        <p:nvPicPr>
          <p:cNvPr id="51" name="Google Shape;51;p1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52" name="Google Shape;52;p12"/>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53" name="Google Shape;53;p1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4" name="Google Shape;54;p12"/>
          <p:cNvPicPr preferRelativeResize="0"/>
          <p:nvPr/>
        </p:nvPicPr>
        <p:blipFill rotWithShape="1">
          <a:blip r:embed="rId7">
            <a:alphaModFix/>
          </a:blip>
          <a:srcRect b="0" l="0" r="65873" t="0"/>
          <a:stretch/>
        </p:blipFill>
        <p:spPr>
          <a:xfrm>
            <a:off x="-418625" y="3902750"/>
            <a:ext cx="1554175" cy="2038775"/>
          </a:xfrm>
          <a:prstGeom prst="rect">
            <a:avLst/>
          </a:prstGeom>
          <a:noFill/>
          <a:ln>
            <a:noFill/>
          </a:ln>
          <a:effectLst>
            <a:outerShdw blurRad="57150" rotWithShape="0" algn="bl" dir="5400000" dist="19050">
              <a:srgbClr val="000000">
                <a:alpha val="50196"/>
              </a:srgbClr>
            </a:outerShdw>
          </a:effectLst>
        </p:spPr>
      </p:pic>
      <p:pic>
        <p:nvPicPr>
          <p:cNvPr id="55" name="Google Shape;55;p12"/>
          <p:cNvPicPr preferRelativeResize="0"/>
          <p:nvPr/>
        </p:nvPicPr>
        <p:blipFill rotWithShape="1">
          <a:blip r:embed="rId8">
            <a:alphaModFix/>
          </a:blip>
          <a:srcRect b="0" l="34128" r="0" t="0"/>
          <a:stretch/>
        </p:blipFill>
        <p:spPr>
          <a:xfrm>
            <a:off x="1135555" y="3902750"/>
            <a:ext cx="2999990" cy="2038774"/>
          </a:xfrm>
          <a:prstGeom prst="rect">
            <a:avLst/>
          </a:prstGeom>
          <a:noFill/>
          <a:ln>
            <a:noFill/>
          </a:ln>
          <a:effectLst>
            <a:outerShdw blurRad="57150" rotWithShape="0" algn="bl" dir="5400000" dist="19050">
              <a:srgbClr val="000000">
                <a:alpha val="50196"/>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 Id="rId4" Type="http://schemas.openxmlformats.org/officeDocument/2006/relationships/hyperlink" Target="https://climatemonitoring.info/cdr-inventory/"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limatemonitoring.info/cdr-inventor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
          <p:cNvSpPr txBox="1"/>
          <p:nvPr>
            <p:ph type="title"/>
          </p:nvPr>
        </p:nvSpPr>
        <p:spPr>
          <a:xfrm>
            <a:off x="651075" y="1440475"/>
            <a:ext cx="10308600" cy="3044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Clr>
                <a:schemeClr val="lt1"/>
              </a:buClr>
              <a:buSzPts val="8000"/>
              <a:buFont typeface="Arial"/>
              <a:buNone/>
            </a:pPr>
            <a:r>
              <a:rPr lang="en-GB" sz="7100">
                <a:latin typeface="Montserrat"/>
                <a:ea typeface="Montserrat"/>
                <a:cs typeface="Montserrat"/>
                <a:sym typeface="Montserrat"/>
              </a:rPr>
              <a:t>CDR Inventory</a:t>
            </a:r>
            <a:endParaRPr sz="7100">
              <a:latin typeface="Montserrat"/>
              <a:ea typeface="Montserrat"/>
              <a:cs typeface="Montserrat"/>
              <a:sym typeface="Montserrat"/>
            </a:endParaRPr>
          </a:p>
          <a:p>
            <a:pPr indent="0" lvl="0" marL="0" rtl="0" algn="ctr">
              <a:lnSpc>
                <a:spcPct val="115000"/>
              </a:lnSpc>
              <a:spcBef>
                <a:spcPts val="0"/>
              </a:spcBef>
              <a:spcAft>
                <a:spcPts val="0"/>
              </a:spcAft>
              <a:buClr>
                <a:schemeClr val="lt1"/>
              </a:buClr>
              <a:buSzPts val="8000"/>
              <a:buFont typeface="Arial"/>
              <a:buNone/>
            </a:pPr>
            <a:r>
              <a:rPr i="1" lang="en-GB" sz="3000">
                <a:latin typeface="Montserrat"/>
                <a:ea typeface="Montserrat"/>
                <a:cs typeface="Montserrat"/>
                <a:sym typeface="Montserrat"/>
              </a:rPr>
              <a:t>WGClimate</a:t>
            </a:r>
            <a:br>
              <a:rPr i="1" lang="en-GB" sz="3000">
                <a:latin typeface="Montserrat"/>
                <a:ea typeface="Montserrat"/>
                <a:cs typeface="Montserrat"/>
                <a:sym typeface="Montserrat"/>
              </a:rPr>
            </a:br>
            <a:br>
              <a:rPr i="1" lang="en-GB" sz="3000">
                <a:latin typeface="Montserrat"/>
                <a:ea typeface="Montserrat"/>
                <a:cs typeface="Montserrat"/>
                <a:sym typeface="Montserrat"/>
              </a:rPr>
            </a:br>
            <a:endParaRPr i="1" sz="3000">
              <a:latin typeface="Montserrat"/>
              <a:ea typeface="Montserrat"/>
              <a:cs typeface="Montserrat"/>
              <a:sym typeface="Montserrat"/>
            </a:endParaRPr>
          </a:p>
        </p:txBody>
      </p:sp>
      <p:sp>
        <p:nvSpPr>
          <p:cNvPr id="61" name="Google Shape;61;p1"/>
          <p:cNvSpPr/>
          <p:nvPr/>
        </p:nvSpPr>
        <p:spPr>
          <a:xfrm>
            <a:off x="6223225" y="5534125"/>
            <a:ext cx="5908500" cy="1275600"/>
          </a:xfrm>
          <a:prstGeom prst="rect">
            <a:avLst/>
          </a:prstGeom>
          <a:noFill/>
          <a:ln>
            <a:noFill/>
          </a:ln>
        </p:spPr>
        <p:txBody>
          <a:bodyPr anchorCtr="0" anchor="t" bIns="0" lIns="0" spcFirstLastPara="1" rIns="0" wrap="square" tIns="0">
            <a:noAutofit/>
          </a:bodyPr>
          <a:lstStyle/>
          <a:p>
            <a:pPr indent="0" lvl="0" marL="0" marR="0" rtl="0" algn="r">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Jörg Schulz, EUMETSAT</a:t>
            </a:r>
            <a:endParaRPr b="0" i="0" sz="1400" u="none" cap="none" strike="noStrike">
              <a:solidFill>
                <a:schemeClr val="lt1"/>
              </a:solidFill>
              <a:latin typeface="Barlow Medium"/>
              <a:ea typeface="Barlow Medium"/>
              <a:cs typeface="Barlow Medium"/>
              <a:sym typeface="Barlow Medium"/>
            </a:endParaRPr>
          </a:p>
          <a:p>
            <a:pPr indent="0" lvl="0" marL="0" marR="0" rtl="0" algn="r">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Barlow Medium"/>
                <a:ea typeface="Barlow Medium"/>
                <a:cs typeface="Barlow Medium"/>
                <a:sym typeface="Barlow Medium"/>
              </a:rPr>
              <a:t>Agenda Item: Joint meeting 2.3</a:t>
            </a:r>
            <a:endParaRPr b="0" i="0" sz="2200" u="none" cap="none" strike="noStrike">
              <a:solidFill>
                <a:schemeClr val="lt1"/>
              </a:solidFill>
              <a:latin typeface="Barlow Medium"/>
              <a:ea typeface="Barlow Medium"/>
              <a:cs typeface="Barlow Medium"/>
              <a:sym typeface="Barlow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ph type="title"/>
          </p:nvPr>
        </p:nvSpPr>
        <p:spPr>
          <a:xfrm>
            <a:off x="176048" y="175939"/>
            <a:ext cx="9534622"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CDR Inventory</a:t>
            </a:r>
            <a:endParaRPr b="1">
              <a:solidFill>
                <a:srgbClr val="FFFF00"/>
              </a:solidFill>
            </a:endParaRPr>
          </a:p>
        </p:txBody>
      </p:sp>
      <p:pic>
        <p:nvPicPr>
          <p:cNvPr id="67" name="Google Shape;67;p2"/>
          <p:cNvPicPr preferRelativeResize="0"/>
          <p:nvPr/>
        </p:nvPicPr>
        <p:blipFill rotWithShape="1">
          <a:blip r:embed="rId3">
            <a:alphaModFix/>
          </a:blip>
          <a:srcRect b="0" l="0" r="0" t="0"/>
          <a:stretch/>
        </p:blipFill>
        <p:spPr>
          <a:xfrm>
            <a:off x="64912" y="1077682"/>
            <a:ext cx="8114426" cy="4944835"/>
          </a:xfrm>
          <a:prstGeom prst="rect">
            <a:avLst/>
          </a:prstGeom>
          <a:noFill/>
          <a:ln>
            <a:noFill/>
          </a:ln>
        </p:spPr>
      </p:pic>
      <p:sp>
        <p:nvSpPr>
          <p:cNvPr id="68" name="Google Shape;68;p2"/>
          <p:cNvSpPr txBox="1"/>
          <p:nvPr/>
        </p:nvSpPr>
        <p:spPr>
          <a:xfrm>
            <a:off x="141112" y="6037820"/>
            <a:ext cx="7979631"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GB" sz="1600" u="sng" cap="none" strike="noStrike">
                <a:solidFill>
                  <a:srgbClr val="0070C0"/>
                </a:solidFill>
                <a:latin typeface="Montserrat"/>
                <a:ea typeface="Montserrat"/>
                <a:cs typeface="Montserrat"/>
                <a:sym typeface="Montserrat"/>
                <a:hlinkClick r:id="rId4">
                  <a:extLst>
                    <a:ext uri="{A12FA001-AC4F-418D-AE19-62706E023703}">
                      <ahyp:hlinkClr val="tx"/>
                    </a:ext>
                  </a:extLst>
                </a:hlinkClick>
              </a:rPr>
              <a:t>https://climatemonitoring.info/cdr-inventory/</a:t>
            </a:r>
            <a:r>
              <a:rPr b="1" i="1" lang="en-GB" sz="1600" u="none" cap="none" strike="noStrike">
                <a:solidFill>
                  <a:srgbClr val="0070C0"/>
                </a:solidFill>
                <a:latin typeface="Montserrat"/>
                <a:ea typeface="Montserrat"/>
                <a:cs typeface="Montserrat"/>
                <a:sym typeface="Montserrat"/>
              </a:rPr>
              <a:t> </a:t>
            </a:r>
            <a:r>
              <a:rPr b="1" i="1" lang="en-GB" sz="1600" u="none" cap="none" strike="noStrike">
                <a:solidFill>
                  <a:srgbClr val="C00000"/>
                </a:solidFill>
                <a:latin typeface="Montserrat"/>
                <a:ea typeface="Montserrat"/>
                <a:cs typeface="Montserrat"/>
                <a:sym typeface="Montserrat"/>
              </a:rPr>
              <a:t>🡪 feedback welcome!</a:t>
            </a:r>
            <a:endParaRPr b="1" i="1" sz="1600" u="none" cap="none" strike="noStrike">
              <a:solidFill>
                <a:srgbClr val="C00000"/>
              </a:solidFill>
              <a:latin typeface="Montserrat"/>
              <a:ea typeface="Montserrat"/>
              <a:cs typeface="Montserrat"/>
              <a:sym typeface="Montserrat"/>
            </a:endParaRPr>
          </a:p>
        </p:txBody>
      </p:sp>
      <p:sp>
        <p:nvSpPr>
          <p:cNvPr id="69" name="Google Shape;69;p2"/>
          <p:cNvSpPr txBox="1"/>
          <p:nvPr/>
        </p:nvSpPr>
        <p:spPr>
          <a:xfrm>
            <a:off x="8321382" y="1051839"/>
            <a:ext cx="3870618" cy="56323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GB" sz="2000" u="sng" cap="none" strike="noStrike">
                <a:solidFill>
                  <a:srgbClr val="009999"/>
                </a:solidFill>
                <a:latin typeface="Montserrat"/>
                <a:ea typeface="Montserrat"/>
                <a:cs typeface="Montserrat"/>
                <a:sym typeface="Montserrat"/>
              </a:rPr>
              <a:t>Since Nov 2025</a:t>
            </a:r>
            <a:endParaRPr b="0" i="1" sz="2000" u="none" cap="none" strike="noStrike">
              <a:solidFill>
                <a:srgbClr val="009999"/>
              </a:solidFill>
              <a:latin typeface="Montserrat"/>
              <a:ea typeface="Montserrat"/>
              <a:cs typeface="Montserrat"/>
              <a:sym typeface="Montserrat"/>
            </a:endParaRPr>
          </a:p>
          <a:p>
            <a:pPr indent="-171450" lvl="0" marL="171450" marR="0" rtl="0" algn="l">
              <a:lnSpc>
                <a:spcPct val="100000"/>
              </a:lnSpc>
              <a:spcBef>
                <a:spcPts val="0"/>
              </a:spcBef>
              <a:spcAft>
                <a:spcPts val="0"/>
              </a:spcAft>
              <a:buClr>
                <a:srgbClr val="000000"/>
              </a:buClr>
              <a:buSzPts val="2000"/>
              <a:buFont typeface="Arial"/>
              <a:buChar char="•"/>
            </a:pPr>
            <a:r>
              <a:rPr b="1" i="1" lang="en-GB" sz="2000" u="none" cap="none" strike="noStrike">
                <a:solidFill>
                  <a:srgbClr val="009999"/>
                </a:solidFill>
                <a:latin typeface="Montserrat"/>
                <a:ea typeface="Montserrat"/>
                <a:cs typeface="Montserrat"/>
                <a:sym typeface="Montserrat"/>
              </a:rPr>
              <a:t>Enhanced user experience</a:t>
            </a:r>
            <a:r>
              <a:rPr b="0" i="1" lang="en-GB" sz="2000" u="none" cap="none" strike="noStrike">
                <a:solidFill>
                  <a:srgbClr val="009999"/>
                </a:solidFill>
                <a:latin typeface="Montserrat"/>
                <a:ea typeface="Montserrat"/>
                <a:cs typeface="Montserrat"/>
                <a:sym typeface="Montserrat"/>
              </a:rPr>
              <a:t>: filter, search, export, comment, label</a:t>
            </a:r>
            <a:r>
              <a:rPr b="0" i="1" lang="en-GB" sz="2000" u="none" cap="none" strike="noStrike">
                <a:solidFill>
                  <a:srgbClr val="C00000"/>
                </a:solidFill>
                <a:latin typeface="Montserrat"/>
                <a:ea typeface="Montserrat"/>
                <a:cs typeface="Montserrat"/>
                <a:sym typeface="Montserrat"/>
              </a:rPr>
              <a:t>*</a:t>
            </a:r>
            <a:endParaRPr/>
          </a:p>
          <a:p>
            <a:pPr indent="-171450" lvl="0" marL="171450" marR="0" rtl="0" algn="l">
              <a:lnSpc>
                <a:spcPct val="100000"/>
              </a:lnSpc>
              <a:spcBef>
                <a:spcPts val="0"/>
              </a:spcBef>
              <a:spcAft>
                <a:spcPts val="0"/>
              </a:spcAft>
              <a:buClr>
                <a:srgbClr val="000000"/>
              </a:buClr>
              <a:buSzPts val="2000"/>
              <a:buFont typeface="Arial"/>
              <a:buChar char="•"/>
            </a:pPr>
            <a:r>
              <a:rPr b="1" i="1" lang="en-GB" sz="2000" u="none" cap="none" strike="noStrike">
                <a:solidFill>
                  <a:srgbClr val="009999"/>
                </a:solidFill>
                <a:latin typeface="Montserrat"/>
                <a:ea typeface="Montserrat"/>
                <a:cs typeface="Montserrat"/>
                <a:sym typeface="Montserrat"/>
              </a:rPr>
              <a:t>Automated reporting capabilities</a:t>
            </a:r>
            <a:r>
              <a:rPr b="0" i="1" lang="en-GB" sz="2000" u="none" cap="none" strike="noStrike">
                <a:solidFill>
                  <a:srgbClr val="C00000"/>
                </a:solidFill>
                <a:latin typeface="Montserrat"/>
                <a:ea typeface="Montserrat"/>
                <a:cs typeface="Montserrat"/>
                <a:sym typeface="Montserrat"/>
              </a:rPr>
              <a:t>*</a:t>
            </a:r>
            <a:r>
              <a:rPr b="0" i="1" lang="en-GB" sz="2000" u="none" cap="none" strike="noStrike">
                <a:solidFill>
                  <a:srgbClr val="009999"/>
                </a:solidFill>
                <a:latin typeface="Montserrat"/>
                <a:ea typeface="Montserrat"/>
                <a:cs typeface="Montserrat"/>
                <a:sym typeface="Montserrat"/>
              </a:rPr>
              <a:t> (available to all users)</a:t>
            </a:r>
            <a:endParaRPr/>
          </a:p>
          <a:p>
            <a:pPr indent="-171450" lvl="0" marL="171450" marR="0" rtl="0" algn="l">
              <a:lnSpc>
                <a:spcPct val="100000"/>
              </a:lnSpc>
              <a:spcBef>
                <a:spcPts val="0"/>
              </a:spcBef>
              <a:spcAft>
                <a:spcPts val="0"/>
              </a:spcAft>
              <a:buClr>
                <a:srgbClr val="000000"/>
              </a:buClr>
              <a:buSzPts val="2000"/>
              <a:buFont typeface="Arial"/>
              <a:buChar char="•"/>
            </a:pPr>
            <a:r>
              <a:rPr b="1" i="1" lang="en-GB" sz="2000" u="none" cap="none" strike="noStrike">
                <a:solidFill>
                  <a:srgbClr val="009999"/>
                </a:solidFill>
                <a:latin typeface="Montserrat"/>
                <a:ea typeface="Montserrat"/>
                <a:cs typeface="Montserrat"/>
                <a:sym typeface="Montserrat"/>
              </a:rPr>
              <a:t>Continuous update and publication </a:t>
            </a:r>
            <a:r>
              <a:rPr b="0" i="1" lang="en-GB" sz="2000" u="none" cap="none" strike="noStrike">
                <a:solidFill>
                  <a:srgbClr val="009999"/>
                </a:solidFill>
                <a:latin typeface="Montserrat"/>
                <a:ea typeface="Montserrat"/>
                <a:cs typeface="Montserrat"/>
                <a:sym typeface="Montserrat"/>
              </a:rPr>
              <a:t>(individual “last updated on” time tag)</a:t>
            </a:r>
            <a:endParaRPr/>
          </a:p>
          <a:p>
            <a:pPr indent="-171450" lvl="0" marL="171450" marR="0" rtl="0" algn="l">
              <a:lnSpc>
                <a:spcPct val="100000"/>
              </a:lnSpc>
              <a:spcBef>
                <a:spcPts val="0"/>
              </a:spcBef>
              <a:spcAft>
                <a:spcPts val="0"/>
              </a:spcAft>
              <a:buClr>
                <a:srgbClr val="000000"/>
              </a:buClr>
              <a:buSzPts val="2000"/>
              <a:buFont typeface="Arial"/>
              <a:buChar char="•"/>
            </a:pPr>
            <a:r>
              <a:rPr b="0" i="1" lang="en-GB" sz="2000" u="none" cap="none" strike="noStrike">
                <a:solidFill>
                  <a:srgbClr val="009999"/>
                </a:solidFill>
                <a:latin typeface="Montserrat"/>
                <a:ea typeface="Montserrat"/>
                <a:cs typeface="Montserrat"/>
                <a:sym typeface="Montserrat"/>
              </a:rPr>
              <a:t>New </a:t>
            </a:r>
            <a:r>
              <a:rPr b="1" i="1" lang="en-GB" sz="2000" u="none" cap="none" strike="noStrike">
                <a:solidFill>
                  <a:srgbClr val="009999"/>
                </a:solidFill>
                <a:latin typeface="Montserrat"/>
                <a:ea typeface="Montserrat"/>
                <a:cs typeface="Montserrat"/>
                <a:sym typeface="Montserrat"/>
              </a:rPr>
              <a:t>improved UI</a:t>
            </a:r>
            <a:endParaRPr/>
          </a:p>
          <a:p>
            <a:pPr indent="-171450" lvl="0" marL="171450" marR="0" rtl="0" algn="l">
              <a:lnSpc>
                <a:spcPct val="100000"/>
              </a:lnSpc>
              <a:spcBef>
                <a:spcPts val="0"/>
              </a:spcBef>
              <a:spcAft>
                <a:spcPts val="0"/>
              </a:spcAft>
              <a:buClr>
                <a:srgbClr val="000000"/>
              </a:buClr>
              <a:buSzPts val="2000"/>
              <a:buFont typeface="Arial"/>
              <a:buChar char="•"/>
            </a:pPr>
            <a:r>
              <a:rPr b="0" i="1" lang="en-GB" sz="2000" u="none" cap="none" strike="noStrike">
                <a:solidFill>
                  <a:srgbClr val="009999"/>
                </a:solidFill>
                <a:latin typeface="Montserrat"/>
                <a:ea typeface="Montserrat"/>
                <a:cs typeface="Montserrat"/>
                <a:sym typeface="Montserrat"/>
              </a:rPr>
              <a:t>Flexible database structure, </a:t>
            </a:r>
            <a:r>
              <a:rPr b="1" i="1" lang="en-GB" sz="2000" u="none" cap="none" strike="noStrike">
                <a:solidFill>
                  <a:srgbClr val="009999"/>
                </a:solidFill>
                <a:latin typeface="Montserrat"/>
                <a:ea typeface="Montserrat"/>
                <a:cs typeface="Montserrat"/>
                <a:sym typeface="Montserrat"/>
              </a:rPr>
              <a:t>formatted [core] data </a:t>
            </a:r>
            <a:endParaRPr b="0" i="1" sz="2000" u="none" cap="none" strike="noStrike">
              <a:solidFill>
                <a:srgbClr val="009999"/>
              </a:solidFill>
              <a:latin typeface="Montserrat"/>
              <a:ea typeface="Montserrat"/>
              <a:cs typeface="Montserrat"/>
              <a:sym typeface="Montserrat"/>
            </a:endParaRPr>
          </a:p>
          <a:p>
            <a:pPr indent="-171450" lvl="0" marL="171450" marR="0" rtl="0" algn="l">
              <a:lnSpc>
                <a:spcPct val="100000"/>
              </a:lnSpc>
              <a:spcBef>
                <a:spcPts val="0"/>
              </a:spcBef>
              <a:spcAft>
                <a:spcPts val="0"/>
              </a:spcAft>
              <a:buClr>
                <a:srgbClr val="000000"/>
              </a:buClr>
              <a:buSzPts val="2000"/>
              <a:buFont typeface="Arial"/>
              <a:buChar char="•"/>
            </a:pPr>
            <a:r>
              <a:rPr b="0" i="1" lang="en-GB" sz="2000" u="none" cap="none" strike="noStrike">
                <a:solidFill>
                  <a:srgbClr val="009999"/>
                </a:solidFill>
                <a:latin typeface="Montserrat"/>
                <a:ea typeface="Montserrat"/>
                <a:cs typeface="Montserrat"/>
                <a:sym typeface="Montserrat"/>
              </a:rPr>
              <a:t>Adaptation to emerging priorities</a:t>
            </a:r>
            <a:r>
              <a:rPr b="0" i="1" lang="en-GB" sz="2000" u="none" cap="none" strike="noStrike">
                <a:solidFill>
                  <a:srgbClr val="FF0000"/>
                </a:solidFill>
                <a:latin typeface="Montserrat"/>
                <a:ea typeface="Montserrat"/>
                <a:cs typeface="Montserrat"/>
                <a:sym typeface="Montserrat"/>
              </a:rPr>
              <a:t>*</a:t>
            </a:r>
            <a:endParaRPr/>
          </a:p>
          <a:p>
            <a:pPr indent="-82550" lvl="0" marL="171450" marR="0" rtl="0" algn="l">
              <a:lnSpc>
                <a:spcPct val="100000"/>
              </a:lnSpc>
              <a:spcBef>
                <a:spcPts val="0"/>
              </a:spcBef>
              <a:spcAft>
                <a:spcPts val="0"/>
              </a:spcAft>
              <a:buClr>
                <a:srgbClr val="000000"/>
              </a:buClr>
              <a:buSzPts val="1400"/>
              <a:buFont typeface="Arial"/>
              <a:buNone/>
            </a:pPr>
            <a:r>
              <a:t/>
            </a:r>
            <a:endParaRPr b="0" i="1" sz="1400" u="none" cap="none" strike="noStrike">
              <a:solidFill>
                <a:srgbClr val="FF0000"/>
              </a:solidFill>
              <a:latin typeface="Montserrat"/>
              <a:ea typeface="Montserrat"/>
              <a:cs typeface="Montserrat"/>
              <a:sym typeface="Montserrat"/>
            </a:endParaRPr>
          </a:p>
          <a:p>
            <a:pPr indent="0" lvl="0" marL="0" marR="0" rtl="0" algn="l">
              <a:lnSpc>
                <a:spcPct val="100000"/>
              </a:lnSpc>
              <a:spcBef>
                <a:spcPts val="0"/>
              </a:spcBef>
              <a:spcAft>
                <a:spcPts val="0"/>
              </a:spcAft>
              <a:buNone/>
            </a:pPr>
            <a:r>
              <a:rPr b="0" i="1" lang="en-GB" sz="2000" u="none" cap="none" strike="noStrike">
                <a:solidFill>
                  <a:srgbClr val="FF0000"/>
                </a:solidFill>
                <a:latin typeface="Montserrat"/>
                <a:ea typeface="Montserrat"/>
                <a:cs typeface="Montserrat"/>
                <a:sym typeface="Montserrat"/>
              </a:rPr>
              <a:t>* in progress</a:t>
            </a:r>
            <a:endParaRPr b="0" i="1" sz="1600" u="none" cap="none" strike="noStrike">
              <a:solidFill>
                <a:srgbClr val="FF0000"/>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ph type="title"/>
          </p:nvPr>
        </p:nvSpPr>
        <p:spPr>
          <a:xfrm>
            <a:off x="176048" y="175939"/>
            <a:ext cx="9769618"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Status: (ECV +) CDR Inventory</a:t>
            </a:r>
            <a:endParaRPr>
              <a:solidFill>
                <a:srgbClr val="FFC000"/>
              </a:solidFill>
            </a:endParaRPr>
          </a:p>
        </p:txBody>
      </p:sp>
      <p:sp>
        <p:nvSpPr>
          <p:cNvPr id="75" name="Google Shape;75;p3"/>
          <p:cNvSpPr txBox="1"/>
          <p:nvPr/>
        </p:nvSpPr>
        <p:spPr>
          <a:xfrm>
            <a:off x="109679" y="1062288"/>
            <a:ext cx="11875499" cy="498598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2000" u="none" cap="none" strike="noStrike">
                <a:solidFill>
                  <a:schemeClr val="dk1"/>
                </a:solidFill>
                <a:latin typeface="Montserrat"/>
                <a:ea typeface="Montserrat"/>
                <a:cs typeface="Montserrat"/>
                <a:sym typeface="Montserrat"/>
              </a:rPr>
              <a:t>ECV Inventory (closed)</a:t>
            </a:r>
            <a:endParaRPr/>
          </a:p>
          <a:p>
            <a:pPr indent="-285750" lvl="3" marL="285750" marR="0" rtl="0" algn="l">
              <a:lnSpc>
                <a:spcPct val="100000"/>
              </a:lnSpc>
              <a:spcBef>
                <a:spcPts val="0"/>
              </a:spcBef>
              <a:spcAft>
                <a:spcPts val="0"/>
              </a:spcAft>
              <a:buClr>
                <a:srgbClr val="000000"/>
              </a:buClr>
              <a:buSzPts val="2000"/>
              <a:buFont typeface="Arial"/>
              <a:buChar char="•"/>
            </a:pPr>
            <a:r>
              <a:rPr b="0" i="0" lang="en-GB" sz="2000" u="none" cap="none" strike="noStrike">
                <a:solidFill>
                  <a:schemeClr val="dk1"/>
                </a:solidFill>
                <a:latin typeface="Montserrat"/>
                <a:ea typeface="Montserrat"/>
                <a:cs typeface="Montserrat"/>
                <a:sym typeface="Montserrat"/>
              </a:rPr>
              <a:t>v6.0 *last version* published in mid-November on the climatemonitoring.info website as a downloadable excel file only</a:t>
            </a:r>
            <a:endParaRPr/>
          </a:p>
          <a:p>
            <a:pPr indent="-285750" lvl="3" marL="285750" marR="0" rtl="0" algn="l">
              <a:lnSpc>
                <a:spcPct val="100000"/>
              </a:lnSpc>
              <a:spcBef>
                <a:spcPts val="0"/>
              </a:spcBef>
              <a:spcAft>
                <a:spcPts val="0"/>
              </a:spcAft>
              <a:buClr>
                <a:srgbClr val="000000"/>
              </a:buClr>
              <a:buSzPts val="2000"/>
              <a:buFont typeface="Arial"/>
              <a:buChar char="•"/>
            </a:pPr>
            <a:r>
              <a:rPr b="0" i="0" lang="en-GB" sz="2000" u="none" cap="none" strike="noStrike">
                <a:solidFill>
                  <a:schemeClr val="dk1"/>
                </a:solidFill>
                <a:latin typeface="Montserrat"/>
                <a:ea typeface="Montserrat"/>
                <a:cs typeface="Montserrat"/>
                <a:sym typeface="Montserrat"/>
              </a:rPr>
              <a:t>Webpage and file accessible via link from the new CDR Inventory page</a:t>
            </a:r>
            <a:endParaRPr/>
          </a:p>
          <a:p>
            <a:pPr indent="0" lvl="3" marL="0" marR="0" rtl="0" algn="l">
              <a:lnSpc>
                <a:spcPct val="100000"/>
              </a:lnSpc>
              <a:spcBef>
                <a:spcPts val="0"/>
              </a:spcBef>
              <a:spcAft>
                <a:spcPts val="0"/>
              </a:spcAft>
              <a:buNone/>
            </a:pPr>
            <a:r>
              <a:t/>
            </a:r>
            <a:endParaRPr b="0" i="0" sz="2000" u="none" cap="none" strike="noStrike">
              <a:solidFill>
                <a:srgbClr val="666666"/>
              </a:solidFill>
              <a:latin typeface="Montserrat"/>
              <a:ea typeface="Montserrat"/>
              <a:cs typeface="Montserrat"/>
              <a:sym typeface="Montserrat"/>
            </a:endParaRPr>
          </a:p>
          <a:p>
            <a:pPr indent="0" lvl="3" marL="0" marR="0" rtl="0" algn="l">
              <a:lnSpc>
                <a:spcPct val="100000"/>
              </a:lnSpc>
              <a:spcBef>
                <a:spcPts val="0"/>
              </a:spcBef>
              <a:spcAft>
                <a:spcPts val="0"/>
              </a:spcAft>
              <a:buNone/>
            </a:pPr>
            <a:r>
              <a:rPr b="0" i="0" lang="en-GB" sz="2000" u="none" cap="none" strike="noStrike">
                <a:solidFill>
                  <a:srgbClr val="00B0F0"/>
                </a:solidFill>
                <a:latin typeface="Montserrat"/>
                <a:ea typeface="Montserrat"/>
                <a:cs typeface="Montserrat"/>
                <a:sym typeface="Montserrat"/>
              </a:rPr>
              <a:t>CDR Inventory (current status)</a:t>
            </a:r>
            <a:endParaRPr/>
          </a:p>
          <a:p>
            <a:pPr indent="-285750" lvl="3" marL="28575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B0F0"/>
                </a:solidFill>
                <a:latin typeface="Montserrat"/>
                <a:ea typeface="Montserrat"/>
                <a:cs typeface="Montserrat"/>
                <a:sym typeface="Montserrat"/>
              </a:rPr>
              <a:t>New database and UI made public in mid-November 🡪  official joint announcement still to come (after WGC#24)</a:t>
            </a:r>
            <a:endParaRPr b="0" i="0" sz="2000" u="none" cap="none" strike="noStrike">
              <a:solidFill>
                <a:srgbClr val="00B0F0"/>
              </a:solidFill>
              <a:latin typeface="Montserrat"/>
              <a:ea typeface="Montserrat"/>
              <a:cs typeface="Montserrat"/>
              <a:sym typeface="Montserrat"/>
            </a:endParaRPr>
          </a:p>
          <a:p>
            <a:pPr indent="-285750" lvl="3" marL="28575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B0F0"/>
                </a:solidFill>
                <a:latin typeface="Montserrat"/>
                <a:ea typeface="Montserrat"/>
                <a:cs typeface="Montserrat"/>
                <a:sym typeface="Montserrat"/>
              </a:rPr>
              <a:t>Webpage (</a:t>
            </a:r>
            <a:r>
              <a:rPr b="0" i="0" lang="en-GB" sz="2000" u="sng" cap="none" strike="noStrike">
                <a:solidFill>
                  <a:srgbClr val="00B0F0"/>
                </a:solidFill>
                <a:latin typeface="Montserrat"/>
                <a:ea typeface="Montserrat"/>
                <a:cs typeface="Montserrat"/>
                <a:sym typeface="Montserrat"/>
                <a:hlinkClick r:id="rId3">
                  <a:extLst>
                    <a:ext uri="{A12FA001-AC4F-418D-AE19-62706E023703}">
                      <ahyp:hlinkClr val="tx"/>
                    </a:ext>
                  </a:extLst>
                </a:hlinkClick>
              </a:rPr>
              <a:t>https://climatemonitoring.info/cdr-inventory/</a:t>
            </a:r>
            <a:r>
              <a:rPr b="0" i="0" lang="en-GB" sz="2000" u="none" cap="none" strike="noStrike">
                <a:solidFill>
                  <a:srgbClr val="00B0F0"/>
                </a:solidFill>
                <a:latin typeface="Montserrat"/>
                <a:ea typeface="Montserrat"/>
                <a:cs typeface="Montserrat"/>
                <a:sym typeface="Montserrat"/>
              </a:rPr>
              <a:t>) replaced that of the ECV Inv</a:t>
            </a:r>
            <a:endParaRPr b="0" i="0" sz="2000" u="none" cap="none" strike="noStrike">
              <a:solidFill>
                <a:srgbClr val="00B0F0"/>
              </a:solidFill>
              <a:latin typeface="Montserrat"/>
              <a:ea typeface="Montserrat"/>
              <a:cs typeface="Montserrat"/>
              <a:sym typeface="Montserrat"/>
            </a:endParaRPr>
          </a:p>
          <a:p>
            <a:pPr indent="-285750" lvl="3" marL="28575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B0F0"/>
                </a:solidFill>
                <a:latin typeface="Montserrat"/>
                <a:ea typeface="Montserrat"/>
                <a:cs typeface="Montserrat"/>
                <a:sym typeface="Montserrat"/>
              </a:rPr>
              <a:t>Migration of ECV Inv contents still in progress (currently all “verified” content from 2020 onwards)</a:t>
            </a:r>
            <a:endParaRPr/>
          </a:p>
          <a:p>
            <a:pPr indent="-285750" lvl="3" marL="28575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B0F0"/>
                </a:solidFill>
                <a:latin typeface="Montserrat"/>
                <a:ea typeface="Montserrat"/>
                <a:cs typeface="Montserrat"/>
                <a:sym typeface="Montserrat"/>
              </a:rPr>
              <a:t>Continuous update with new contents, records with “last updated on” time tags </a:t>
            </a:r>
            <a:endParaRPr/>
          </a:p>
          <a:p>
            <a:pPr indent="-285750" lvl="3" marL="28575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B0F0"/>
                </a:solidFill>
                <a:latin typeface="Montserrat"/>
                <a:ea typeface="Montserrat"/>
                <a:cs typeface="Montserrat"/>
                <a:sym typeface="Montserrat"/>
              </a:rPr>
              <a:t>API…</a:t>
            </a:r>
            <a:endParaRPr/>
          </a:p>
          <a:p>
            <a:pPr indent="-285750" lvl="3" marL="285750" marR="0" rtl="0" algn="l">
              <a:lnSpc>
                <a:spcPct val="100000"/>
              </a:lnSpc>
              <a:spcBef>
                <a:spcPts val="0"/>
              </a:spcBef>
              <a:spcAft>
                <a:spcPts val="0"/>
              </a:spcAft>
              <a:buClr>
                <a:srgbClr val="000000"/>
              </a:buClr>
              <a:buSzPts val="2000"/>
              <a:buFont typeface="Arial"/>
              <a:buChar char="•"/>
            </a:pPr>
            <a:r>
              <a:rPr b="0" i="0" lang="en-GB" sz="2000" u="none" cap="none" strike="noStrike">
                <a:solidFill>
                  <a:srgbClr val="00B0F0"/>
                </a:solidFill>
                <a:latin typeface="Montserrat"/>
                <a:ea typeface="Montserrat"/>
                <a:cs typeface="Montserrat"/>
                <a:sym typeface="Montserrat"/>
              </a:rPr>
              <a:t>Beta implementation of Earth Cycles applications (ECV-based only, not visible to general public yet)</a:t>
            </a:r>
            <a:endParaRPr/>
          </a:p>
          <a:p>
            <a:pPr indent="0" lvl="3" marL="0" marR="0" rtl="0" algn="l">
              <a:lnSpc>
                <a:spcPct val="100000"/>
              </a:lnSpc>
              <a:spcBef>
                <a:spcPts val="0"/>
              </a:spcBef>
              <a:spcAft>
                <a:spcPts val="0"/>
              </a:spcAft>
              <a:buNone/>
            </a:pPr>
            <a:r>
              <a:t/>
            </a:r>
            <a:endParaRPr b="1" i="1" sz="1800" u="none" cap="none" strike="noStrike">
              <a:solidFill>
                <a:srgbClr val="666666"/>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4"/>
          <p:cNvSpPr txBox="1"/>
          <p:nvPr>
            <p:ph type="title"/>
          </p:nvPr>
        </p:nvSpPr>
        <p:spPr>
          <a:xfrm>
            <a:off x="176048" y="175939"/>
            <a:ext cx="9769618"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Plans: CDR Inventory</a:t>
            </a:r>
            <a:endParaRPr>
              <a:solidFill>
                <a:srgbClr val="FFC000"/>
              </a:solidFill>
            </a:endParaRPr>
          </a:p>
        </p:txBody>
      </p:sp>
      <p:sp>
        <p:nvSpPr>
          <p:cNvPr id="81" name="Google Shape;81;p4"/>
          <p:cNvSpPr txBox="1"/>
          <p:nvPr/>
        </p:nvSpPr>
        <p:spPr>
          <a:xfrm>
            <a:off x="109679" y="1191078"/>
            <a:ext cx="11875499" cy="5170646"/>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3" marL="0" marR="0" rtl="0" algn="l">
              <a:lnSpc>
                <a:spcPct val="100000"/>
              </a:lnSpc>
              <a:spcBef>
                <a:spcPts val="0"/>
              </a:spcBef>
              <a:spcAft>
                <a:spcPts val="0"/>
              </a:spcAft>
              <a:buNone/>
            </a:pPr>
            <a:r>
              <a:rPr b="0" i="0" lang="en-GB" sz="2000" u="none" cap="none" strike="noStrike">
                <a:solidFill>
                  <a:schemeClr val="dk1"/>
                </a:solidFill>
                <a:latin typeface="Montserrat"/>
                <a:ea typeface="Montserrat"/>
                <a:cs typeface="Montserrat"/>
                <a:sym typeface="Montserrat"/>
              </a:rPr>
              <a:t>Plans for next 12-15 months (end of 3</a:t>
            </a:r>
            <a:r>
              <a:rPr b="0" baseline="30000" i="0" lang="en-GB" sz="2000" u="none" cap="none" strike="noStrike">
                <a:solidFill>
                  <a:schemeClr val="dk1"/>
                </a:solidFill>
                <a:latin typeface="Montserrat"/>
                <a:ea typeface="Montserrat"/>
                <a:cs typeface="Montserrat"/>
                <a:sym typeface="Montserrat"/>
              </a:rPr>
              <a:t>rd</a:t>
            </a:r>
            <a:r>
              <a:rPr b="0" i="0" lang="en-GB" sz="2000" u="none" cap="none" strike="noStrike">
                <a:solidFill>
                  <a:schemeClr val="dk1"/>
                </a:solidFill>
                <a:latin typeface="Montserrat"/>
                <a:ea typeface="Montserrat"/>
                <a:cs typeface="Montserrat"/>
                <a:sym typeface="Montserrat"/>
              </a:rPr>
              <a:t> contractual year): </a:t>
            </a:r>
            <a:endParaRPr/>
          </a:p>
          <a:p>
            <a:pPr indent="-285750" lvl="3" marL="285750" marR="0" rtl="0" algn="l">
              <a:lnSpc>
                <a:spcPct val="100000"/>
              </a:lnSpc>
              <a:spcBef>
                <a:spcPts val="600"/>
              </a:spcBef>
              <a:spcAft>
                <a:spcPts val="0"/>
              </a:spcAft>
              <a:buClr>
                <a:srgbClr val="000000"/>
              </a:buClr>
              <a:buSzPts val="2000"/>
              <a:buFont typeface="Arial"/>
              <a:buChar char="•"/>
            </a:pPr>
            <a:r>
              <a:rPr b="0" i="0" lang="en-GB" sz="2000" u="none" cap="none" strike="noStrike">
                <a:solidFill>
                  <a:schemeClr val="dk1"/>
                </a:solidFill>
                <a:latin typeface="Montserrat"/>
                <a:ea typeface="Montserrat"/>
                <a:cs typeface="Montserrat"/>
                <a:sym typeface="Montserrat"/>
              </a:rPr>
              <a:t>Joint CEOS-CGMS Announcement [coming weeks!]</a:t>
            </a:r>
            <a:endParaRPr/>
          </a:p>
          <a:p>
            <a:pPr indent="-285750" lvl="3" marL="285750" marR="0" rtl="0" algn="l">
              <a:lnSpc>
                <a:spcPct val="100000"/>
              </a:lnSpc>
              <a:spcBef>
                <a:spcPts val="600"/>
              </a:spcBef>
              <a:spcAft>
                <a:spcPts val="0"/>
              </a:spcAft>
              <a:buClr>
                <a:srgbClr val="000000"/>
              </a:buClr>
              <a:buSzPts val="2000"/>
              <a:buFont typeface="Arial"/>
              <a:buChar char="•"/>
            </a:pPr>
            <a:r>
              <a:rPr b="0" i="0" lang="en-GB" sz="2000" u="none" cap="none" strike="noStrike">
                <a:solidFill>
                  <a:schemeClr val="dk1"/>
                </a:solidFill>
                <a:latin typeface="Montserrat"/>
                <a:ea typeface="Montserrat"/>
                <a:cs typeface="Montserrat"/>
                <a:sym typeface="Montserrat"/>
              </a:rPr>
              <a:t>Main focus on DB contents: new (C3S and ESA-CCI projects have been proactive) and updates [open-ended]</a:t>
            </a:r>
            <a:endParaRPr/>
          </a:p>
          <a:p>
            <a:pPr indent="-285750" lvl="7" marL="285750" marR="0" rtl="0" algn="l">
              <a:lnSpc>
                <a:spcPct val="100000"/>
              </a:lnSpc>
              <a:spcBef>
                <a:spcPts val="600"/>
              </a:spcBef>
              <a:spcAft>
                <a:spcPts val="0"/>
              </a:spcAft>
              <a:buClr>
                <a:srgbClr val="000000"/>
              </a:buClr>
              <a:buSzPts val="2000"/>
              <a:buFont typeface="Arial"/>
              <a:buChar char="•"/>
            </a:pPr>
            <a:r>
              <a:rPr b="0" i="0" lang="en-GB" sz="2000" u="none" cap="none" strike="noStrike">
                <a:solidFill>
                  <a:schemeClr val="dk1"/>
                </a:solidFill>
                <a:latin typeface="Montserrat"/>
                <a:ea typeface="Montserrat"/>
                <a:cs typeface="Montserrat"/>
                <a:sym typeface="Montserrat"/>
              </a:rPr>
              <a:t>Refinement of user tools and experience ([continuous] depending on feedback and resources) </a:t>
            </a:r>
            <a:endParaRPr/>
          </a:p>
          <a:p>
            <a:pPr indent="-285750" lvl="7" marL="285750" marR="0" rtl="0" algn="l">
              <a:lnSpc>
                <a:spcPct val="100000"/>
              </a:lnSpc>
              <a:spcBef>
                <a:spcPts val="600"/>
              </a:spcBef>
              <a:spcAft>
                <a:spcPts val="0"/>
              </a:spcAft>
              <a:buClr>
                <a:srgbClr val="000000"/>
              </a:buClr>
              <a:buSzPts val="2000"/>
              <a:buFont typeface="Arial"/>
              <a:buChar char="•"/>
            </a:pPr>
            <a:r>
              <a:rPr b="0" i="1" lang="en-GB" sz="2000" u="none" cap="none" strike="noStrike">
                <a:solidFill>
                  <a:schemeClr val="dk1"/>
                </a:solidFill>
                <a:latin typeface="Montserrat"/>
                <a:ea typeface="Montserrat"/>
                <a:cs typeface="Montserrat"/>
                <a:sym typeface="Montserrat"/>
              </a:rPr>
              <a:t>Development of gap analysis tools (gap analysis and user analysis – most tools available to all users) [basics available in Summer] &lt;- maybe replaced by AI-Agents or usage via API</a:t>
            </a:r>
            <a:endParaRPr/>
          </a:p>
          <a:p>
            <a:pPr indent="-285750" lvl="7" marL="285750" marR="0" rtl="0" algn="l">
              <a:lnSpc>
                <a:spcPct val="100000"/>
              </a:lnSpc>
              <a:spcBef>
                <a:spcPts val="600"/>
              </a:spcBef>
              <a:spcAft>
                <a:spcPts val="0"/>
              </a:spcAft>
              <a:buClr>
                <a:srgbClr val="000000"/>
              </a:buClr>
              <a:buSzPts val="2000"/>
              <a:buFont typeface="Arial"/>
              <a:buChar char="•"/>
            </a:pPr>
            <a:r>
              <a:rPr b="0" i="0" lang="en-GB" sz="2000" u="none" cap="none" strike="noStrike">
                <a:solidFill>
                  <a:schemeClr val="dk1"/>
                </a:solidFill>
                <a:latin typeface="Montserrat"/>
                <a:ea typeface="Montserrat"/>
                <a:cs typeface="Montserrat"/>
                <a:sym typeface="Montserrat"/>
              </a:rPr>
              <a:t>Accommodation of “expansion of utility” inputs (beta implemented Earth Cycles tested as labels / tags, can be implemented as entry-points, like for domains), reqs.-based selection for applications will need assessment of sufficiency of information content (vis-à-vis the new workflow) [upcoming, depending on progress and resources] </a:t>
            </a:r>
            <a:endParaRPr/>
          </a:p>
          <a:p>
            <a:pPr indent="-285750" lvl="7" marL="285750" marR="0" rtl="0" algn="l">
              <a:lnSpc>
                <a:spcPct val="100000"/>
              </a:lnSpc>
              <a:spcBef>
                <a:spcPts val="600"/>
              </a:spcBef>
              <a:spcAft>
                <a:spcPts val="0"/>
              </a:spcAft>
              <a:buClr>
                <a:srgbClr val="000000"/>
              </a:buClr>
              <a:buSzPts val="2000"/>
              <a:buFont typeface="Arial"/>
              <a:buChar char="•"/>
            </a:pPr>
            <a:r>
              <a:rPr b="0" i="0" lang="en-GB" sz="2000" u="none" cap="none" strike="noStrike">
                <a:solidFill>
                  <a:schemeClr val="dk1"/>
                </a:solidFill>
                <a:latin typeface="Montserrat"/>
                <a:ea typeface="Montserrat"/>
                <a:cs typeface="Montserrat"/>
                <a:sym typeface="Montserrat"/>
              </a:rPr>
              <a:t>Expansion to non-GCOS ECVs widely used for climate applications (eg NDVI) – </a:t>
            </a:r>
            <a:r>
              <a:rPr b="1" i="0" lang="en-GB" sz="2000" u="none" cap="none" strike="noStrike">
                <a:solidFill>
                  <a:schemeClr val="dk1"/>
                </a:solidFill>
                <a:latin typeface="Montserrat"/>
                <a:ea typeface="Montserrat"/>
                <a:cs typeface="Montserrat"/>
                <a:sym typeface="Montserrat"/>
              </a:rPr>
              <a:t>WGClimate needs to take decisions which variables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Plans: F(C)DR Inventory +</a:t>
            </a:r>
            <a:endParaRPr/>
          </a:p>
        </p:txBody>
      </p:sp>
      <p:sp>
        <p:nvSpPr>
          <p:cNvPr id="87" name="Google Shape;87;p5"/>
          <p:cNvSpPr txBox="1"/>
          <p:nvPr/>
        </p:nvSpPr>
        <p:spPr>
          <a:xfrm>
            <a:off x="109679" y="1062288"/>
            <a:ext cx="11875500" cy="5141100"/>
          </a:xfrm>
          <a:prstGeom prst="rect">
            <a:avLst/>
          </a:prstGeom>
          <a:solidFill>
            <a:schemeClr val="lt1"/>
          </a:solidFill>
          <a:ln cap="flat" cmpd="sng" w="25400">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3" marL="0" marR="0" rtl="0" algn="l">
              <a:lnSpc>
                <a:spcPct val="100000"/>
              </a:lnSpc>
              <a:spcBef>
                <a:spcPts val="0"/>
              </a:spcBef>
              <a:spcAft>
                <a:spcPts val="0"/>
              </a:spcAft>
              <a:buNone/>
            </a:pPr>
            <a:r>
              <a:rPr b="1" i="1" lang="en-GB" sz="2000" u="none" cap="none" strike="noStrike">
                <a:solidFill>
                  <a:srgbClr val="002060"/>
                </a:solidFill>
                <a:latin typeface="Montserrat"/>
                <a:ea typeface="Montserrat"/>
                <a:cs typeface="Montserrat"/>
                <a:sym typeface="Montserrat"/>
              </a:rPr>
              <a:t>F(C)DR Inventory – Important as basis to create CDRs – Provides guidance!</a:t>
            </a:r>
            <a:endParaRPr b="1" i="1" sz="2000" u="none" cap="none" strike="noStrike">
              <a:solidFill>
                <a:srgbClr val="002060"/>
              </a:solidFill>
              <a:latin typeface="Montserrat"/>
              <a:ea typeface="Montserrat"/>
              <a:cs typeface="Montserrat"/>
              <a:sym typeface="Montserrat"/>
            </a:endParaRPr>
          </a:p>
          <a:p>
            <a:pPr indent="0" lvl="3" marL="0" marR="0" rtl="0" algn="l">
              <a:lnSpc>
                <a:spcPct val="100000"/>
              </a:lnSpc>
              <a:spcBef>
                <a:spcPts val="0"/>
              </a:spcBef>
              <a:spcAft>
                <a:spcPts val="0"/>
              </a:spcAft>
              <a:buNone/>
            </a:pPr>
            <a:r>
              <a:t/>
            </a:r>
            <a:endParaRPr b="1" i="1" sz="2000" u="none" cap="none" strike="noStrike">
              <a:solidFill>
                <a:srgbClr val="002060"/>
              </a:solidFill>
              <a:latin typeface="Montserrat"/>
              <a:ea typeface="Montserrat"/>
              <a:cs typeface="Montserrat"/>
              <a:sym typeface="Montserrat"/>
            </a:endParaRPr>
          </a:p>
          <a:p>
            <a:pPr indent="-285750" lvl="3" marL="285750" marR="0" rtl="0" algn="l">
              <a:lnSpc>
                <a:spcPct val="100000"/>
              </a:lnSpc>
              <a:spcBef>
                <a:spcPts val="0"/>
              </a:spcBef>
              <a:spcAft>
                <a:spcPts val="0"/>
              </a:spcAft>
              <a:buClr>
                <a:srgbClr val="000000"/>
              </a:buClr>
              <a:buSzPts val="2000"/>
              <a:buFont typeface="Arial"/>
              <a:buChar char="•"/>
            </a:pPr>
            <a:r>
              <a:rPr b="1" i="1" lang="en-GB" sz="2000" u="none" cap="none" strike="noStrike">
                <a:solidFill>
                  <a:srgbClr val="002060"/>
                </a:solidFill>
                <a:latin typeface="Montserrat"/>
                <a:ea typeface="Montserrat"/>
                <a:cs typeface="Montserrat"/>
                <a:sym typeface="Montserrat"/>
              </a:rPr>
              <a:t>Separate database, same technology [</a:t>
            </a:r>
            <a:r>
              <a:rPr b="1" i="1" lang="en-GB" sz="2000" u="none" cap="none" strike="noStrike">
                <a:solidFill>
                  <a:srgbClr val="00B050"/>
                </a:solidFill>
                <a:latin typeface="Montserrat"/>
                <a:ea typeface="Montserrat"/>
                <a:cs typeface="Montserrat"/>
                <a:sym typeface="Montserrat"/>
              </a:rPr>
              <a:t>mostly ready</a:t>
            </a:r>
            <a:r>
              <a:rPr b="1" i="1" lang="en-GB" sz="2000" u="none" cap="none" strike="noStrike">
                <a:solidFill>
                  <a:srgbClr val="002060"/>
                </a:solidFill>
                <a:latin typeface="Montserrat"/>
                <a:ea typeface="Montserrat"/>
                <a:cs typeface="Montserrat"/>
                <a:sym typeface="Montserrat"/>
              </a:rPr>
              <a:t>, minor adjustments needed]</a:t>
            </a:r>
            <a:endParaRPr/>
          </a:p>
          <a:p>
            <a:pPr indent="-285750" lvl="3" marL="285750" marR="0" rtl="0" algn="l">
              <a:lnSpc>
                <a:spcPct val="100000"/>
              </a:lnSpc>
              <a:spcBef>
                <a:spcPts val="0"/>
              </a:spcBef>
              <a:spcAft>
                <a:spcPts val="0"/>
              </a:spcAft>
              <a:buClr>
                <a:srgbClr val="000000"/>
              </a:buClr>
              <a:buSzPts val="2000"/>
              <a:buFont typeface="Arial"/>
              <a:buChar char="•"/>
            </a:pPr>
            <a:r>
              <a:rPr b="1" i="1" lang="en-GB" sz="2000" u="none" cap="none" strike="noStrike">
                <a:solidFill>
                  <a:srgbClr val="002060"/>
                </a:solidFill>
                <a:latin typeface="Montserrat"/>
                <a:ea typeface="Montserrat"/>
                <a:cs typeface="Montserrat"/>
                <a:sym typeface="Montserrat"/>
              </a:rPr>
              <a:t>Linked to CDR Inventory (FCDR 🡨 🡪 CDR) </a:t>
            </a:r>
            <a:r>
              <a:rPr b="1" i="1" lang="en-GB" sz="2000" u="none" cap="none" strike="noStrike">
                <a:solidFill>
                  <a:srgbClr val="00B050"/>
                </a:solidFill>
                <a:latin typeface="Montserrat"/>
                <a:ea typeface="Montserrat"/>
                <a:cs typeface="Montserrat"/>
                <a:sym typeface="Montserrat"/>
              </a:rPr>
              <a:t>[CDR Inv ready 🡪 links, related datasets]</a:t>
            </a:r>
            <a:endParaRPr b="1" i="1" sz="2000" u="none" cap="none" strike="noStrike">
              <a:solidFill>
                <a:srgbClr val="00B050"/>
              </a:solidFill>
              <a:latin typeface="Montserrat"/>
              <a:ea typeface="Montserrat"/>
              <a:cs typeface="Montserrat"/>
              <a:sym typeface="Montserrat"/>
            </a:endParaRPr>
          </a:p>
          <a:p>
            <a:pPr indent="-285750" lvl="3" marL="285750" marR="0" rtl="0" algn="l">
              <a:lnSpc>
                <a:spcPct val="100000"/>
              </a:lnSpc>
              <a:spcBef>
                <a:spcPts val="0"/>
              </a:spcBef>
              <a:spcAft>
                <a:spcPts val="0"/>
              </a:spcAft>
              <a:buClr>
                <a:srgbClr val="000000"/>
              </a:buClr>
              <a:buSzPts val="2000"/>
              <a:buFont typeface="Arial"/>
              <a:buChar char="•"/>
            </a:pPr>
            <a:r>
              <a:rPr b="1" i="1" lang="en-GB" sz="2000" u="none" cap="none" strike="noStrike">
                <a:solidFill>
                  <a:srgbClr val="002060"/>
                </a:solidFill>
                <a:latin typeface="Montserrat"/>
                <a:ea typeface="Montserrat"/>
                <a:cs typeface="Montserrat"/>
                <a:sym typeface="Montserrat"/>
              </a:rPr>
              <a:t>Prototype by mid-May (end of current WP)</a:t>
            </a:r>
            <a:endParaRPr/>
          </a:p>
          <a:p>
            <a:pPr indent="-285750" lvl="3" marL="285750" marR="0" rtl="0" algn="l">
              <a:lnSpc>
                <a:spcPct val="100000"/>
              </a:lnSpc>
              <a:spcBef>
                <a:spcPts val="0"/>
              </a:spcBef>
              <a:spcAft>
                <a:spcPts val="0"/>
              </a:spcAft>
              <a:buClr>
                <a:srgbClr val="000000"/>
              </a:buClr>
              <a:buSzPts val="2000"/>
              <a:buFont typeface="Arial"/>
              <a:buChar char="•"/>
            </a:pPr>
            <a:r>
              <a:rPr b="1" i="1" lang="en-GB" sz="2000" u="none" cap="none" strike="noStrike">
                <a:solidFill>
                  <a:srgbClr val="002060"/>
                </a:solidFill>
                <a:latin typeface="Montserrat"/>
                <a:ea typeface="Montserrat"/>
                <a:cs typeface="Montserrat"/>
                <a:sym typeface="Montserrat"/>
              </a:rPr>
              <a:t>Development and implementation for year 3 of current contract </a:t>
            </a:r>
            <a:r>
              <a:rPr b="1" i="1" lang="en-GB" sz="2000" u="none" cap="none" strike="noStrike">
                <a:solidFill>
                  <a:srgbClr val="00B050"/>
                </a:solidFill>
                <a:latin typeface="Montserrat"/>
                <a:ea typeface="Montserrat"/>
                <a:cs typeface="Montserrat"/>
                <a:sym typeface="Montserrat"/>
              </a:rPr>
              <a:t>[🡨 May 2027]</a:t>
            </a:r>
            <a:r>
              <a:rPr b="1" i="1" lang="en-GB" sz="2000" u="none" cap="none" strike="noStrike">
                <a:solidFill>
                  <a:srgbClr val="002060"/>
                </a:solidFill>
                <a:latin typeface="Montserrat"/>
                <a:ea typeface="Montserrat"/>
                <a:cs typeface="Montserrat"/>
                <a:sym typeface="Montserrat"/>
              </a:rPr>
              <a:t> – </a:t>
            </a:r>
            <a:r>
              <a:rPr b="0" i="1" lang="en-GB" sz="2000" u="none" cap="none" strike="noStrike">
                <a:solidFill>
                  <a:srgbClr val="002060"/>
                </a:solidFill>
                <a:latin typeface="Montserrat"/>
                <a:ea typeface="Montserrat"/>
                <a:cs typeface="Montserrat"/>
                <a:sym typeface="Montserrat"/>
              </a:rPr>
              <a:t>starting with “low-hanging fruit” (sourced from CDR Inv and EUM internal information) </a:t>
            </a:r>
            <a:r>
              <a:rPr b="0" i="1" lang="en-GB" sz="2000" u="none" cap="none" strike="noStrike">
                <a:solidFill>
                  <a:srgbClr val="00B050"/>
                </a:solidFill>
                <a:latin typeface="Montserrat"/>
                <a:ea typeface="Montserrat"/>
                <a:cs typeface="Montserrat"/>
                <a:sym typeface="Montserrat"/>
              </a:rPr>
              <a:t>[beta release with reduced content and basic tools by the end of 2026]</a:t>
            </a:r>
            <a:r>
              <a:rPr b="0" i="1" lang="en-GB" sz="2000" u="none" cap="none" strike="noStrike">
                <a:solidFill>
                  <a:srgbClr val="002060"/>
                </a:solidFill>
                <a:latin typeface="Montserrat"/>
                <a:ea typeface="Montserrat"/>
                <a:cs typeface="Montserrat"/>
                <a:sym typeface="Montserrat"/>
              </a:rPr>
              <a:t>)</a:t>
            </a:r>
            <a:endParaRPr/>
          </a:p>
          <a:p>
            <a:pPr indent="-285750" lvl="3" marL="285750" marR="0" rtl="0" algn="l">
              <a:lnSpc>
                <a:spcPct val="100000"/>
              </a:lnSpc>
              <a:spcBef>
                <a:spcPts val="0"/>
              </a:spcBef>
              <a:spcAft>
                <a:spcPts val="0"/>
              </a:spcAft>
              <a:buClr>
                <a:srgbClr val="000000"/>
              </a:buClr>
              <a:buSzPts val="2000"/>
              <a:buFont typeface="Arial"/>
              <a:buChar char="•"/>
            </a:pPr>
            <a:r>
              <a:rPr b="0" i="1" lang="en-GB" sz="2000" u="none" cap="none" strike="noStrike">
                <a:solidFill>
                  <a:srgbClr val="C00000"/>
                </a:solidFill>
                <a:latin typeface="Montserrat"/>
                <a:ea typeface="Montserrat"/>
                <a:cs typeface="Montserrat"/>
                <a:sym typeface="Montserrat"/>
              </a:rPr>
              <a:t>(Lower priority than full development of the CDR Inventory, but in the pipeline!)</a:t>
            </a:r>
            <a:endParaRPr/>
          </a:p>
          <a:p>
            <a:pPr indent="-158750" lvl="3" marL="285750" marR="0" rtl="0" algn="l">
              <a:lnSpc>
                <a:spcPct val="100000"/>
              </a:lnSpc>
              <a:spcBef>
                <a:spcPts val="0"/>
              </a:spcBef>
              <a:spcAft>
                <a:spcPts val="0"/>
              </a:spcAft>
              <a:buClr>
                <a:srgbClr val="000000"/>
              </a:buClr>
              <a:buSzPts val="2000"/>
              <a:buFont typeface="Arial"/>
              <a:buNone/>
            </a:pPr>
            <a:r>
              <a:t/>
            </a:r>
            <a:endParaRPr b="1" i="1" sz="2000" u="none" cap="none" strike="noStrike">
              <a:solidFill>
                <a:srgbClr val="002060"/>
              </a:solidFill>
              <a:latin typeface="Montserrat"/>
              <a:ea typeface="Montserrat"/>
              <a:cs typeface="Montserrat"/>
              <a:sym typeface="Montserrat"/>
            </a:endParaRPr>
          </a:p>
          <a:p>
            <a:pPr indent="0" lvl="1" marL="0" marR="0" rtl="0" algn="l">
              <a:lnSpc>
                <a:spcPct val="100000"/>
              </a:lnSpc>
              <a:spcBef>
                <a:spcPts val="0"/>
              </a:spcBef>
              <a:spcAft>
                <a:spcPts val="0"/>
              </a:spcAft>
              <a:buNone/>
            </a:pPr>
            <a:r>
              <a:rPr b="0" i="1" lang="en-GB" sz="2000" u="none" cap="none" strike="noStrike">
                <a:solidFill>
                  <a:schemeClr val="dk2"/>
                </a:solidFill>
                <a:latin typeface="Montserrat"/>
                <a:ea typeface="Montserrat"/>
                <a:cs typeface="Montserrat"/>
                <a:sym typeface="Montserrat"/>
              </a:rPr>
              <a:t>Other:</a:t>
            </a:r>
            <a:r>
              <a:rPr b="1" i="1" lang="en-GB" sz="2000" u="none" cap="none" strike="noStrike">
                <a:solidFill>
                  <a:srgbClr val="C00000"/>
                </a:solidFill>
                <a:latin typeface="Montserrat"/>
                <a:ea typeface="Montserrat"/>
                <a:cs typeface="Montserrat"/>
                <a:sym typeface="Montserrat"/>
              </a:rPr>
              <a:t> </a:t>
            </a:r>
            <a:endParaRPr b="0" i="1" sz="2000" u="none" cap="none" strike="noStrike">
              <a:solidFill>
                <a:schemeClr val="dk2"/>
              </a:solidFill>
              <a:latin typeface="Montserrat"/>
              <a:ea typeface="Montserrat"/>
              <a:cs typeface="Montserrat"/>
              <a:sym typeface="Montserrat"/>
            </a:endParaRPr>
          </a:p>
          <a:p>
            <a:pPr indent="-285750" lvl="1" marL="285750" marR="0" rtl="0" algn="l">
              <a:lnSpc>
                <a:spcPct val="100000"/>
              </a:lnSpc>
              <a:spcBef>
                <a:spcPts val="0"/>
              </a:spcBef>
              <a:spcAft>
                <a:spcPts val="0"/>
              </a:spcAft>
              <a:buClr>
                <a:srgbClr val="000000"/>
              </a:buClr>
              <a:buSzPts val="1800"/>
              <a:buFont typeface="Arial"/>
              <a:buChar char="•"/>
            </a:pPr>
            <a:r>
              <a:rPr b="0" i="1" lang="en-GB" sz="1800" u="none" cap="none" strike="noStrike">
                <a:solidFill>
                  <a:schemeClr val="dk2"/>
                </a:solidFill>
                <a:latin typeface="Montserrat"/>
                <a:ea typeface="Montserrat"/>
                <a:cs typeface="Montserrat"/>
                <a:sym typeface="Montserrat"/>
              </a:rPr>
              <a:t>Improve discoverability (see Mike’s slide)</a:t>
            </a:r>
            <a:endParaRPr/>
          </a:p>
          <a:p>
            <a:pPr indent="-285750" lvl="1" marL="285750" marR="0" rtl="0" algn="l">
              <a:lnSpc>
                <a:spcPct val="100000"/>
              </a:lnSpc>
              <a:spcBef>
                <a:spcPts val="0"/>
              </a:spcBef>
              <a:spcAft>
                <a:spcPts val="0"/>
              </a:spcAft>
              <a:buClr>
                <a:srgbClr val="000000"/>
              </a:buClr>
              <a:buSzPts val="1800"/>
              <a:buFont typeface="Arial"/>
              <a:buChar char="•"/>
            </a:pPr>
            <a:r>
              <a:rPr b="0" i="1" lang="en-GB" sz="1800" u="none" cap="none" strike="noStrike">
                <a:solidFill>
                  <a:schemeClr val="dk2"/>
                </a:solidFill>
                <a:latin typeface="Montserrat"/>
                <a:ea typeface="Montserrat"/>
                <a:cs typeface="Montserrat"/>
                <a:sym typeface="Montserrat"/>
              </a:rPr>
              <a:t>Do we want to monitor usage of CDR Inventory? </a:t>
            </a:r>
            <a:endParaRPr b="0" i="1" sz="1800" u="none" cap="none" strike="noStrike">
              <a:solidFill>
                <a:schemeClr val="dk2"/>
              </a:solidFill>
              <a:latin typeface="Montserrat"/>
              <a:ea typeface="Montserrat"/>
              <a:cs typeface="Montserrat"/>
              <a:sym typeface="Montserrat"/>
            </a:endParaRPr>
          </a:p>
          <a:p>
            <a:pPr indent="-285750" lvl="1" marL="285750" marR="0" rtl="0" algn="l">
              <a:lnSpc>
                <a:spcPct val="100000"/>
              </a:lnSpc>
              <a:spcBef>
                <a:spcPts val="0"/>
              </a:spcBef>
              <a:spcAft>
                <a:spcPts val="0"/>
              </a:spcAft>
              <a:buClr>
                <a:srgbClr val="000000"/>
              </a:buClr>
              <a:buSzPts val="1800"/>
              <a:buFont typeface="Arial"/>
              <a:buChar char="•"/>
            </a:pPr>
            <a:r>
              <a:rPr b="0" i="1" lang="en-GB" sz="1800" u="none" cap="none" strike="noStrike">
                <a:solidFill>
                  <a:schemeClr val="dk2"/>
                </a:solidFill>
                <a:latin typeface="Montserrat"/>
                <a:ea typeface="Montserrat"/>
                <a:cs typeface="Montserrat"/>
                <a:sym typeface="Montserrat"/>
              </a:rPr>
              <a:t>Databases synergy: WMO OSCAR/Space current *main* source for sats./instrs., CEOS MIM a complementary resource? – Could suggest (again) to WMO and CEOS to align nomenclature and to move to a single data base containing everything without errors.</a:t>
            </a:r>
            <a:endParaRPr/>
          </a:p>
          <a:p>
            <a:pPr indent="-285750" lvl="1" marL="285750" marR="0" rtl="0" algn="l">
              <a:lnSpc>
                <a:spcPct val="100000"/>
              </a:lnSpc>
              <a:spcBef>
                <a:spcPts val="0"/>
              </a:spcBef>
              <a:spcAft>
                <a:spcPts val="0"/>
              </a:spcAft>
              <a:buClr>
                <a:srgbClr val="000000"/>
              </a:buClr>
              <a:buSzPts val="1800"/>
              <a:buFont typeface="Arial"/>
              <a:buChar char="•"/>
            </a:pPr>
            <a:r>
              <a:rPr b="0" i="1" lang="en-GB" sz="1800" u="none" cap="none" strike="noStrike">
                <a:solidFill>
                  <a:schemeClr val="dk2"/>
                </a:solidFill>
                <a:latin typeface="Montserrat"/>
                <a:ea typeface="Montserrat"/>
                <a:cs typeface="Montserrat"/>
                <a:sym typeface="Montserrat"/>
              </a:rPr>
              <a:t>CEOS WGISS, ARD, etc? </a:t>
            </a:r>
            <a:endParaRPr b="1" i="1" sz="1800" u="none" cap="none" strike="noStrike">
              <a:solidFill>
                <a:srgbClr val="C00000"/>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6"/>
          <p:cNvSpPr txBox="1"/>
          <p:nvPr>
            <p:ph idx="1" type="body"/>
          </p:nvPr>
        </p:nvSpPr>
        <p:spPr>
          <a:xfrm>
            <a:off x="251068" y="1021352"/>
            <a:ext cx="11859415" cy="5470888"/>
          </a:xfrm>
          <a:prstGeom prst="rect">
            <a:avLst/>
          </a:prstGeom>
          <a:noFill/>
          <a:ln>
            <a:noFill/>
          </a:ln>
        </p:spPr>
        <p:txBody>
          <a:bodyPr anchorCtr="0" anchor="t" bIns="45700" lIns="91425" spcFirstLastPara="1" rIns="91425" wrap="square" tIns="45700">
            <a:noAutofit/>
          </a:bodyPr>
          <a:lstStyle/>
          <a:p>
            <a:pPr indent="0" lvl="0" marL="50800" rtl="0" algn="l">
              <a:lnSpc>
                <a:spcPct val="100000"/>
              </a:lnSpc>
              <a:spcBef>
                <a:spcPts val="0"/>
              </a:spcBef>
              <a:spcAft>
                <a:spcPts val="0"/>
              </a:spcAft>
              <a:buSzPts val="2800"/>
              <a:buNone/>
            </a:pPr>
            <a:r>
              <a:rPr lang="en-GB" sz="2200"/>
              <a:t>Maximising usage of the CDR Inventory nowadays means more than just human usage </a:t>
            </a:r>
            <a:endParaRPr/>
          </a:p>
          <a:p>
            <a:pPr indent="-381000" lvl="1" marL="914400" rtl="0" algn="l">
              <a:lnSpc>
                <a:spcPct val="100000"/>
              </a:lnSpc>
              <a:spcBef>
                <a:spcPts val="600"/>
              </a:spcBef>
              <a:spcAft>
                <a:spcPts val="0"/>
              </a:spcAft>
              <a:buSzPts val="2400"/>
              <a:buFont typeface="Arial"/>
              <a:buChar char="•"/>
            </a:pPr>
            <a:r>
              <a:rPr lang="en-GB" sz="2200"/>
              <a:t>Searching for info may be evolving from Google search to asking an AI assistant</a:t>
            </a:r>
            <a:endParaRPr/>
          </a:p>
          <a:p>
            <a:pPr indent="-381000" lvl="1" marL="914400" rtl="0" algn="l">
              <a:lnSpc>
                <a:spcPct val="100000"/>
              </a:lnSpc>
              <a:spcBef>
                <a:spcPts val="600"/>
              </a:spcBef>
              <a:spcAft>
                <a:spcPts val="0"/>
              </a:spcAft>
              <a:buSzPts val="2400"/>
              <a:buFont typeface="Arial"/>
              <a:buChar char="•"/>
            </a:pPr>
            <a:r>
              <a:rPr lang="en-GB" sz="2200"/>
              <a:t>Potential for AI agents to perform some analysis work for doing gap analysis</a:t>
            </a:r>
            <a:endParaRPr/>
          </a:p>
          <a:p>
            <a:pPr indent="-381000" lvl="1" marL="914400" rtl="0" algn="l">
              <a:lnSpc>
                <a:spcPct val="100000"/>
              </a:lnSpc>
              <a:spcBef>
                <a:spcPts val="600"/>
              </a:spcBef>
              <a:spcAft>
                <a:spcPts val="0"/>
              </a:spcAft>
              <a:buSzPts val="2400"/>
              <a:buChar char="▪"/>
            </a:pPr>
            <a:r>
              <a:rPr lang="en-GB" sz="2200"/>
              <a:t>Reduction in the need for custom tooling on the CDR Inv &amp; learning how to use it</a:t>
            </a:r>
            <a:endParaRPr/>
          </a:p>
          <a:p>
            <a:pPr indent="0" lvl="0" marL="50800" rtl="0" algn="l">
              <a:lnSpc>
                <a:spcPct val="100000"/>
              </a:lnSpc>
              <a:spcBef>
                <a:spcPts val="600"/>
              </a:spcBef>
              <a:spcAft>
                <a:spcPts val="0"/>
              </a:spcAft>
              <a:buSzPts val="2800"/>
              <a:buNone/>
            </a:pPr>
            <a:r>
              <a:rPr lang="en-GB" sz="2200"/>
              <a:t>CDR Inventory already provides a documented API for info retrieval:</a:t>
            </a:r>
            <a:endParaRPr/>
          </a:p>
          <a:p>
            <a:pPr indent="-381000" lvl="1" marL="914400" rtl="0" algn="l">
              <a:lnSpc>
                <a:spcPct val="100000"/>
              </a:lnSpc>
              <a:spcBef>
                <a:spcPts val="600"/>
              </a:spcBef>
              <a:spcAft>
                <a:spcPts val="0"/>
              </a:spcAft>
              <a:buSzPts val="2400"/>
              <a:buFont typeface="Arial"/>
              <a:buChar char="•"/>
            </a:pPr>
            <a:r>
              <a:rPr lang="en-GB" sz="2200"/>
              <a:t>Useful for „human-driven“ automation ; also usable by well-directed AI agents</a:t>
            </a:r>
            <a:endParaRPr/>
          </a:p>
          <a:p>
            <a:pPr indent="0" lvl="0" marL="50800" rtl="0" algn="l">
              <a:lnSpc>
                <a:spcPct val="100000"/>
              </a:lnSpc>
              <a:spcBef>
                <a:spcPts val="600"/>
              </a:spcBef>
              <a:spcAft>
                <a:spcPts val="0"/>
              </a:spcAft>
              <a:buSzPts val="2800"/>
              <a:buNone/>
            </a:pPr>
            <a:r>
              <a:rPr lang="en-GB" sz="2200"/>
              <a:t>Looking at adding a Model Context Protocol (MCP) server:</a:t>
            </a:r>
            <a:endParaRPr/>
          </a:p>
          <a:p>
            <a:pPr indent="-381000" lvl="1" marL="914400" rtl="0" algn="l">
              <a:lnSpc>
                <a:spcPct val="100000"/>
              </a:lnSpc>
              <a:spcBef>
                <a:spcPts val="600"/>
              </a:spcBef>
              <a:spcAft>
                <a:spcPts val="0"/>
              </a:spcAft>
              <a:buSzPts val="2400"/>
              <a:buFont typeface="Arial"/>
              <a:buChar char="•"/>
            </a:pPr>
            <a:r>
              <a:rPr lang="en-GB" sz="2200"/>
              <a:t>First steps: simpler interfacing with AI agents, info retrieval</a:t>
            </a:r>
            <a:endParaRPr/>
          </a:p>
          <a:p>
            <a:pPr indent="-381000" lvl="1" marL="914400" rtl="0" algn="l">
              <a:lnSpc>
                <a:spcPct val="100000"/>
              </a:lnSpc>
              <a:spcBef>
                <a:spcPts val="600"/>
              </a:spcBef>
              <a:spcAft>
                <a:spcPts val="0"/>
              </a:spcAft>
              <a:buSzPts val="2400"/>
              <a:buFont typeface="Arial"/>
              <a:buChar char="•"/>
            </a:pPr>
            <a:r>
              <a:rPr lang="en-GB" sz="2200"/>
              <a:t>Later: more advanced query functions to support analysis by agents</a:t>
            </a:r>
            <a:endParaRPr/>
          </a:p>
          <a:p>
            <a:pPr indent="0" lvl="0" marL="50800" rtl="0" algn="l">
              <a:lnSpc>
                <a:spcPct val="115000"/>
              </a:lnSpc>
              <a:spcBef>
                <a:spcPts val="1600"/>
              </a:spcBef>
              <a:spcAft>
                <a:spcPts val="0"/>
              </a:spcAft>
              <a:buSzPts val="2800"/>
              <a:buNone/>
            </a:pPr>
            <a:r>
              <a:t/>
            </a:r>
            <a:endParaRPr sz="1800"/>
          </a:p>
        </p:txBody>
      </p:sp>
      <p:sp>
        <p:nvSpPr>
          <p:cNvPr id="93" name="Google Shape;93;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Catering for AI search &amp; analysis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7"/>
          <p:cNvSpPr txBox="1"/>
          <p:nvPr>
            <p:ph idx="1" type="body"/>
          </p:nvPr>
        </p:nvSpPr>
        <p:spPr>
          <a:xfrm>
            <a:off x="176048" y="1097550"/>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lang="en-GB" sz="2400"/>
              <a:t>Witnessed some disruptive changes in mission planning, that are faster than GCOS IP cycles and thus not fully contained in the IP actions, e.g.:</a:t>
            </a:r>
            <a:endParaRPr/>
          </a:p>
          <a:p>
            <a:pPr indent="-381000" lvl="1" marL="914400" rtl="0" algn="l">
              <a:lnSpc>
                <a:spcPct val="115000"/>
              </a:lnSpc>
              <a:spcBef>
                <a:spcPts val="500"/>
              </a:spcBef>
              <a:spcAft>
                <a:spcPts val="0"/>
              </a:spcAft>
              <a:buSzPts val="2400"/>
              <a:buChar char="▪"/>
            </a:pPr>
            <a:r>
              <a:rPr lang="en-GB" sz="2000"/>
              <a:t>CGMS had been contacted by GEWEX on ERB measurements. Issues on missing overlap of SNPP (likely deorbited in 2026) with Libera (only launched late 2027). Long term future after Libera unclear, needs conceptual analyse how a continuous observing system could be done (were all relying on USA, but need something international and beyond research)</a:t>
            </a:r>
            <a:endParaRPr/>
          </a:p>
          <a:p>
            <a:pPr indent="-381000" lvl="1" marL="914400" rtl="0" algn="l">
              <a:lnSpc>
                <a:spcPct val="115000"/>
              </a:lnSpc>
              <a:spcBef>
                <a:spcPts val="500"/>
              </a:spcBef>
              <a:spcAft>
                <a:spcPts val="0"/>
              </a:spcAft>
              <a:buSzPts val="2400"/>
              <a:buChar char="▪"/>
            </a:pPr>
            <a:r>
              <a:rPr lang="en-GB" sz="2000"/>
              <a:t>issues around Sentinel-6 and the reference altimetry record</a:t>
            </a:r>
            <a:endParaRPr/>
          </a:p>
          <a:p>
            <a:pPr indent="-406400" lvl="0" marL="457200" marR="0" rtl="0" algn="l">
              <a:lnSpc>
                <a:spcPct val="115000"/>
              </a:lnSpc>
              <a:spcBef>
                <a:spcPts val="1000"/>
              </a:spcBef>
              <a:spcAft>
                <a:spcPts val="0"/>
              </a:spcAft>
              <a:buClr>
                <a:schemeClr val="dk1"/>
              </a:buClr>
              <a:buSzPts val="2800"/>
              <a:buFont typeface="Montserrat"/>
              <a:buChar char="❖"/>
            </a:pPr>
            <a:r>
              <a:rPr lang="en-GB" sz="2400"/>
              <a:t>Need to see if GCOS sees these issues in their Status Report and could start joint analysis to develop a way forward that could be used in future mission planning such as the EUMETSAT foresight mechanism </a:t>
            </a:r>
            <a:endParaRPr sz="2400"/>
          </a:p>
        </p:txBody>
      </p:sp>
      <p:sp>
        <p:nvSpPr>
          <p:cNvPr id="99" name="Google Shape;99;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Gap Analysis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