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embeddedFontLst>
    <p:embeddedFont>
      <p:font typeface="Montserrat SemiBold"/>
      <p:regular r:id="rId22"/>
      <p:bold r:id="rId23"/>
      <p:italic r:id="rId24"/>
      <p:boldItalic r:id="rId25"/>
    </p:embeddedFont>
    <p:embeddedFont>
      <p:font typeface="Lobster"/>
      <p:regular r:id="rId26"/>
    </p:embeddedFont>
    <p:embeddedFont>
      <p:font typeface="Montserrat"/>
      <p:regular r:id="rId27"/>
      <p:bold r:id="rId28"/>
      <p:italic r:id="rId29"/>
      <p:boldItalic r:id="rId30"/>
    </p:embeddedFont>
    <p:embeddedFont>
      <p:font typeface="Montserrat Medium"/>
      <p:regular r:id="rId31"/>
      <p:bold r:id="rId32"/>
      <p:italic r:id="rId33"/>
      <p:boldItalic r:id="rId34"/>
    </p:embeddedFont>
    <p:embeddedFont>
      <p:font typeface="Google Sans"/>
      <p:regular r:id="rId35"/>
      <p:bold r:id="rId36"/>
      <p:italic r:id="rId37"/>
      <p:boldItalic r:id="rId38"/>
    </p:embeddedFont>
    <p:embeddedFont>
      <p:font typeface="Average"/>
      <p:regular r:id="rId39"/>
    </p:embeddedFont>
    <p:embeddedFont>
      <p:font typeface="Barlow Medium"/>
      <p:regular r:id="rId40"/>
      <p:bold r:id="rId41"/>
      <p:italic r:id="rId42"/>
      <p:boldItalic r:id="rId43"/>
    </p:embeddedFont>
    <p:embeddedFont>
      <p:font typeface="Barlow SemiBold"/>
      <p:regular r:id="rId44"/>
      <p:bold r:id="rId45"/>
      <p:italic r:id="rId46"/>
      <p:boldItalic r:id="rId47"/>
    </p:embeddedFont>
    <p:embeddedFont>
      <p:font typeface="Barlow"/>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2" roundtripDataSignature="AMtx7milFlyXzUaIAhVtdRmbjvrPSDz0a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BarlowMedium-regular.fntdata"/><Relationship Id="rId42" Type="http://schemas.openxmlformats.org/officeDocument/2006/relationships/font" Target="fonts/BarlowMedium-italic.fntdata"/><Relationship Id="rId41" Type="http://schemas.openxmlformats.org/officeDocument/2006/relationships/font" Target="fonts/BarlowMedium-bold.fntdata"/><Relationship Id="rId44" Type="http://schemas.openxmlformats.org/officeDocument/2006/relationships/font" Target="fonts/BarlowSemiBold-regular.fntdata"/><Relationship Id="rId43" Type="http://schemas.openxmlformats.org/officeDocument/2006/relationships/font" Target="fonts/BarlowMedium-boldItalic.fntdata"/><Relationship Id="rId46" Type="http://schemas.openxmlformats.org/officeDocument/2006/relationships/font" Target="fonts/BarlowSemiBold-italic.fntdata"/><Relationship Id="rId45" Type="http://schemas.openxmlformats.org/officeDocument/2006/relationships/font" Target="fonts/BarlowSemiBold-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Barlow-regular.fntdata"/><Relationship Id="rId47" Type="http://schemas.openxmlformats.org/officeDocument/2006/relationships/font" Target="fonts/BarlowSemiBold-boldItalic.fntdata"/><Relationship Id="rId49" Type="http://schemas.openxmlformats.org/officeDocument/2006/relationships/font" Target="fonts/Barlow-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Medium-regular.fntdata"/><Relationship Id="rId30" Type="http://schemas.openxmlformats.org/officeDocument/2006/relationships/font" Target="fonts/Montserrat-boldItalic.fntdata"/><Relationship Id="rId33" Type="http://schemas.openxmlformats.org/officeDocument/2006/relationships/font" Target="fonts/MontserratMedium-italic.fntdata"/><Relationship Id="rId32" Type="http://schemas.openxmlformats.org/officeDocument/2006/relationships/font" Target="fonts/MontserratMedium-bold.fntdata"/><Relationship Id="rId35" Type="http://schemas.openxmlformats.org/officeDocument/2006/relationships/font" Target="fonts/GoogleSans-regular.fntdata"/><Relationship Id="rId34" Type="http://schemas.openxmlformats.org/officeDocument/2006/relationships/font" Target="fonts/MontserratMedium-boldItalic.fntdata"/><Relationship Id="rId37" Type="http://schemas.openxmlformats.org/officeDocument/2006/relationships/font" Target="fonts/GoogleSans-italic.fntdata"/><Relationship Id="rId36" Type="http://schemas.openxmlformats.org/officeDocument/2006/relationships/font" Target="fonts/GoogleSans-bold.fntdata"/><Relationship Id="rId39" Type="http://schemas.openxmlformats.org/officeDocument/2006/relationships/font" Target="fonts/Average-regular.fntdata"/><Relationship Id="rId38" Type="http://schemas.openxmlformats.org/officeDocument/2006/relationships/font" Target="fonts/GoogleSans-boldItalic.fntdata"/><Relationship Id="rId20" Type="http://schemas.openxmlformats.org/officeDocument/2006/relationships/slide" Target="slides/slide16.xml"/><Relationship Id="rId22" Type="http://schemas.openxmlformats.org/officeDocument/2006/relationships/font" Target="fonts/MontserratSemiBold-regular.fntdata"/><Relationship Id="rId21" Type="http://schemas.openxmlformats.org/officeDocument/2006/relationships/slide" Target="slides/slide17.xml"/><Relationship Id="rId24" Type="http://schemas.openxmlformats.org/officeDocument/2006/relationships/font" Target="fonts/MontserratSemiBold-italic.fntdata"/><Relationship Id="rId23" Type="http://schemas.openxmlformats.org/officeDocument/2006/relationships/font" Target="fonts/MontserratSemiBold-bold.fntdata"/><Relationship Id="rId26" Type="http://schemas.openxmlformats.org/officeDocument/2006/relationships/font" Target="fonts/Lobster-regular.fntdata"/><Relationship Id="rId25" Type="http://schemas.openxmlformats.org/officeDocument/2006/relationships/font" Target="fonts/MontserratSemiBold-boldItalic.fntdata"/><Relationship Id="rId28" Type="http://schemas.openxmlformats.org/officeDocument/2006/relationships/font" Target="fonts/Montserrat-bold.fntdata"/><Relationship Id="rId27" Type="http://schemas.openxmlformats.org/officeDocument/2006/relationships/font" Target="fonts/Montserrat-regular.fntdata"/><Relationship Id="rId29" Type="http://schemas.openxmlformats.org/officeDocument/2006/relationships/font" Target="fonts/Montserrat-italic.fntdata"/><Relationship Id="rId51" Type="http://schemas.openxmlformats.org/officeDocument/2006/relationships/font" Target="fonts/Barlow-boldItalic.fntdata"/><Relationship Id="rId50" Type="http://schemas.openxmlformats.org/officeDocument/2006/relationships/font" Target="fonts/Barlow-italic.fntdata"/><Relationship Id="rId52"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 name="Google Shape;5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10.jpg"/><Relationship Id="rId4" Type="http://schemas.openxmlformats.org/officeDocument/2006/relationships/image" Target="../media/image5.jpg"/><Relationship Id="rId5" Type="http://schemas.openxmlformats.org/officeDocument/2006/relationships/image" Target="../media/image4.png"/><Relationship Id="rId6" Type="http://schemas.openxmlformats.org/officeDocument/2006/relationships/image" Target="../media/image11.png"/><Relationship Id="rId7" Type="http://schemas.openxmlformats.org/officeDocument/2006/relationships/image" Target="../media/image2.png"/><Relationship Id="rId8"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GClimate)">
  <p:cSld name="Title Slide_1">
    <p:bg>
      <p:bgPr>
        <a:solidFill>
          <a:schemeClr val="dk2"/>
        </a:solidFill>
      </p:bgPr>
    </p:bg>
    <p:spTree>
      <p:nvGrpSpPr>
        <p:cNvPr id="6" name="Shape 6"/>
        <p:cNvGrpSpPr/>
        <p:nvPr/>
      </p:nvGrpSpPr>
      <p:grpSpPr>
        <a:xfrm>
          <a:off x="0" y="0"/>
          <a:ext cx="0" cy="0"/>
          <a:chOff x="0" y="0"/>
          <a:chExt cx="0" cy="0"/>
        </a:xfrm>
      </p:grpSpPr>
      <p:sp>
        <p:nvSpPr>
          <p:cNvPr id="7" name="Google Shape;7;p19"/>
          <p:cNvSpPr/>
          <p:nvPr/>
        </p:nvSpPr>
        <p:spPr>
          <a:xfrm flipH="1">
            <a:off x="7882594" y="57065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 name="Google Shape;8;p19"/>
          <p:cNvSpPr/>
          <p:nvPr/>
        </p:nvSpPr>
        <p:spPr>
          <a:xfrm flipH="1">
            <a:off x="-10031326" y="-4219917"/>
            <a:ext cx="12215481" cy="6870483"/>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9" name="Google Shape;9;p19"/>
          <p:cNvPicPr preferRelativeResize="0"/>
          <p:nvPr/>
        </p:nvPicPr>
        <p:blipFill rotWithShape="1">
          <a:blip r:embed="rId2">
            <a:alphaModFix/>
          </a:blip>
          <a:srcRect b="0" l="0" r="0" t="0"/>
          <a:stretch/>
        </p:blipFill>
        <p:spPr>
          <a:xfrm>
            <a:off x="334474" y="198875"/>
            <a:ext cx="2217500" cy="1221350"/>
          </a:xfrm>
          <a:prstGeom prst="rect">
            <a:avLst/>
          </a:prstGeom>
          <a:noFill/>
          <a:ln>
            <a:noFill/>
          </a:ln>
          <a:effectLst>
            <a:outerShdw blurRad="50800" rotWithShape="0" algn="tl" dir="2700000" dist="38100">
              <a:srgbClr val="000000">
                <a:alpha val="40000"/>
              </a:srgbClr>
            </a:outerShdw>
          </a:effectLst>
        </p:spPr>
      </p:pic>
      <p:pic>
        <p:nvPicPr>
          <p:cNvPr id="10" name="Google Shape;10;p19"/>
          <p:cNvPicPr preferRelativeResize="0"/>
          <p:nvPr/>
        </p:nvPicPr>
        <p:blipFill rotWithShape="1">
          <a:blip r:embed="rId3">
            <a:alphaModFix amt="58999"/>
          </a:blip>
          <a:srcRect b="-20377" l="11054" r="40715" t="37272"/>
          <a:stretch/>
        </p:blipFill>
        <p:spPr>
          <a:xfrm rot="5400000">
            <a:off x="8967750" y="3607650"/>
            <a:ext cx="2826600" cy="3617100"/>
          </a:xfrm>
          <a:prstGeom prst="rect">
            <a:avLst/>
          </a:prstGeom>
          <a:noFill/>
          <a:ln>
            <a:noFill/>
          </a:ln>
        </p:spPr>
      </p:pic>
      <p:sp>
        <p:nvSpPr>
          <p:cNvPr id="11" name="Google Shape;11;p19"/>
          <p:cNvSpPr txBox="1"/>
          <p:nvPr>
            <p:ph type="title"/>
          </p:nvPr>
        </p:nvSpPr>
        <p:spPr>
          <a:xfrm>
            <a:off x="2072700" y="1886575"/>
            <a:ext cx="8046600" cy="23550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lt1"/>
              </a:buClr>
              <a:buSzPts val="6000"/>
              <a:buFont typeface="Montserrat Medium"/>
              <a:buNone/>
              <a:defRPr b="0" i="0" sz="6000" u="none" cap="none" strike="noStrike">
                <a:solidFill>
                  <a:schemeClr val="lt1"/>
                </a:solidFill>
                <a:latin typeface="Montserrat Medium"/>
                <a:ea typeface="Montserrat Medium"/>
                <a:cs typeface="Montserrat Medium"/>
                <a:sym typeface="Montserrat Medium"/>
              </a:defRPr>
            </a:lvl1pPr>
            <a:lvl2pPr lvl="1"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2pPr>
            <a:lvl3pPr lvl="2"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3pPr>
            <a:lvl4pPr lvl="3"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4pPr>
            <a:lvl5pPr lvl="4"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5pPr>
            <a:lvl6pPr lvl="5"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6pPr>
            <a:lvl7pPr lvl="6"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7pPr>
            <a:lvl8pPr lvl="7"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8pPr>
            <a:lvl9pPr lvl="8"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9pPr>
          </a:lstStyle>
          <a:p/>
        </p:txBody>
      </p:sp>
      <p:grpSp>
        <p:nvGrpSpPr>
          <p:cNvPr id="12" name="Google Shape;12;p19"/>
          <p:cNvGrpSpPr/>
          <p:nvPr/>
        </p:nvGrpSpPr>
        <p:grpSpPr>
          <a:xfrm>
            <a:off x="8662376" y="198875"/>
            <a:ext cx="3384923" cy="1059125"/>
            <a:chOff x="-7013547" y="6156743"/>
            <a:chExt cx="4139060" cy="1295091"/>
          </a:xfrm>
        </p:grpSpPr>
        <p:pic>
          <p:nvPicPr>
            <p:cNvPr id="13" name="Google Shape;13;p19"/>
            <p:cNvPicPr preferRelativeResize="0"/>
            <p:nvPr/>
          </p:nvPicPr>
          <p:blipFill rotWithShape="1">
            <a:blip r:embed="rId4">
              <a:alphaModFix/>
            </a:blip>
            <a:srcRect b="23006" l="10790" r="65874" t="22772"/>
            <a:stretch/>
          </p:blipFill>
          <p:spPr>
            <a:xfrm>
              <a:off x="-7013547" y="6156743"/>
              <a:ext cx="1245077" cy="1295091"/>
            </a:xfrm>
            <a:prstGeom prst="rect">
              <a:avLst/>
            </a:prstGeom>
            <a:noFill/>
            <a:ln>
              <a:noFill/>
            </a:ln>
            <a:effectLst>
              <a:outerShdw blurRad="57150" rotWithShape="0" algn="bl" dir="5400000" dist="19050">
                <a:srgbClr val="000000">
                  <a:alpha val="50196"/>
                </a:srgbClr>
              </a:outerShdw>
            </a:effectLst>
          </p:spPr>
        </p:pic>
        <p:pic>
          <p:nvPicPr>
            <p:cNvPr id="14" name="Google Shape;14;p19"/>
            <p:cNvPicPr preferRelativeResize="0"/>
            <p:nvPr/>
          </p:nvPicPr>
          <p:blipFill rotWithShape="1">
            <a:blip r:embed="rId5">
              <a:alphaModFix/>
            </a:blip>
            <a:srcRect b="28523" l="34127" r="11634" t="31914"/>
            <a:stretch/>
          </p:blipFill>
          <p:spPr>
            <a:xfrm>
              <a:off x="-5768470" y="6375042"/>
              <a:ext cx="2893983" cy="944944"/>
            </a:xfrm>
            <a:prstGeom prst="rect">
              <a:avLst/>
            </a:prstGeom>
            <a:noFill/>
            <a:ln>
              <a:noFill/>
            </a:ln>
            <a:effectLst>
              <a:outerShdw blurRad="57150" rotWithShape="0" algn="bl" dir="5400000" dist="19050">
                <a:srgbClr val="000000">
                  <a:alpha val="50196"/>
                </a:srgbClr>
              </a:outerShdw>
            </a:effectLst>
          </p:spPr>
        </p:pic>
      </p:grpSp>
      <p:sp>
        <p:nvSpPr>
          <p:cNvPr id="15" name="Google Shape;15;p19"/>
          <p:cNvSpPr txBox="1"/>
          <p:nvPr/>
        </p:nvSpPr>
        <p:spPr>
          <a:xfrm>
            <a:off x="0" y="5919000"/>
            <a:ext cx="2444100" cy="939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1" i="0" lang="en-GB" sz="2100" u="none" cap="none" strike="noStrike">
                <a:solidFill>
                  <a:schemeClr val="lt1"/>
                </a:solidFill>
                <a:latin typeface="Lobster"/>
                <a:ea typeface="Lobster"/>
                <a:cs typeface="Lobster"/>
                <a:sym typeface="Lobster"/>
              </a:rPr>
              <a:t>WGClimate</a:t>
            </a:r>
            <a:endParaRPr b="1" i="0" sz="2100" u="none" cap="none" strike="noStrike">
              <a:solidFill>
                <a:schemeClr val="lt1"/>
              </a:solidFill>
              <a:latin typeface="Lobster"/>
              <a:ea typeface="Lobster"/>
              <a:cs typeface="Lobster"/>
              <a:sym typeface="Lobster"/>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Barlow"/>
                <a:ea typeface="Barlow"/>
                <a:cs typeface="Barlow"/>
                <a:sym typeface="Barlow"/>
              </a:rPr>
              <a:t>The Joint CEOS-CGMS Working Group on Climate</a:t>
            </a:r>
            <a:endParaRPr b="1" i="0" sz="1400" u="none" cap="none" strike="noStrike">
              <a:solidFill>
                <a:schemeClr val="lt1"/>
              </a:solidFill>
              <a:latin typeface="Barlow"/>
              <a:ea typeface="Barlow"/>
              <a:cs typeface="Barlow"/>
              <a:sym typeface="Barlow"/>
            </a:endParaRPr>
          </a:p>
        </p:txBody>
      </p:sp>
      <p:sp>
        <p:nvSpPr>
          <p:cNvPr id="16" name="Google Shape;16;p19"/>
          <p:cNvSpPr txBox="1"/>
          <p:nvPr/>
        </p:nvSpPr>
        <p:spPr>
          <a:xfrm>
            <a:off x="3158400" y="5706550"/>
            <a:ext cx="5875200" cy="113130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2100"/>
              <a:buFont typeface="Arial"/>
              <a:buNone/>
            </a:pPr>
            <a:r>
              <a:rPr b="1" i="0" lang="en-GB" sz="2100" u="none" cap="none" strike="noStrike">
                <a:solidFill>
                  <a:schemeClr val="lt1"/>
                </a:solidFill>
                <a:latin typeface="Barlow"/>
                <a:ea typeface="Barlow"/>
                <a:cs typeface="Barlow"/>
                <a:sym typeface="Barlow"/>
              </a:rPr>
              <a:t>WGClimate-24 &amp; GHG-TT-6</a:t>
            </a:r>
            <a:endParaRPr b="1" i="0" sz="21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Barlow"/>
                <a:ea typeface="Barlow"/>
                <a:cs typeface="Barlow"/>
                <a:sym typeface="Barlow"/>
              </a:rPr>
              <a:t>9 - 12 February, 2026</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Barlow"/>
                <a:ea typeface="Barlow"/>
                <a:cs typeface="Barlow"/>
                <a:sym typeface="Barlow"/>
              </a:rPr>
              <a:t>ESA ECSAT, Harwell, UK</a:t>
            </a:r>
            <a:endParaRPr b="0" i="0" sz="1800" u="none" cap="none" strike="noStrike">
              <a:solidFill>
                <a:schemeClr val="lt1"/>
              </a:solidFill>
              <a:latin typeface="Barlow"/>
              <a:ea typeface="Barlow"/>
              <a:cs typeface="Barlow"/>
              <a:sym typeface="Barlow"/>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and Content_1">
    <p:spTree>
      <p:nvGrpSpPr>
        <p:cNvPr id="17" name="Shape 17"/>
        <p:cNvGrpSpPr/>
        <p:nvPr/>
      </p:nvGrpSpPr>
      <p:grpSpPr>
        <a:xfrm>
          <a:off x="0" y="0"/>
          <a:ext cx="0" cy="0"/>
          <a:chOff x="0" y="0"/>
          <a:chExt cx="0" cy="0"/>
        </a:xfrm>
      </p:grpSpPr>
      <p:sp>
        <p:nvSpPr>
          <p:cNvPr id="18" name="Google Shape;18;p20"/>
          <p:cNvSpPr/>
          <p:nvPr/>
        </p:nvSpPr>
        <p:spPr>
          <a:xfrm>
            <a:off x="0" y="1"/>
            <a:ext cx="12192000" cy="103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9" name="Google Shape;19;p20"/>
          <p:cNvPicPr preferRelativeResize="0"/>
          <p:nvPr/>
        </p:nvPicPr>
        <p:blipFill rotWithShape="1">
          <a:blip r:embed="rId2">
            <a:alphaModFix amt="34000"/>
          </a:blip>
          <a:srcRect b="35419" l="51340" r="-2841" t="39268"/>
          <a:stretch/>
        </p:blipFill>
        <p:spPr>
          <a:xfrm flipH="1">
            <a:off x="9304423" y="0"/>
            <a:ext cx="2887577" cy="1037492"/>
          </a:xfrm>
          <a:prstGeom prst="rect">
            <a:avLst/>
          </a:prstGeom>
          <a:noFill/>
          <a:ln>
            <a:noFill/>
          </a:ln>
        </p:spPr>
      </p:pic>
      <p:grpSp>
        <p:nvGrpSpPr>
          <p:cNvPr id="20" name="Google Shape;20;p20"/>
          <p:cNvGrpSpPr/>
          <p:nvPr/>
        </p:nvGrpSpPr>
        <p:grpSpPr>
          <a:xfrm>
            <a:off x="10113330" y="274853"/>
            <a:ext cx="2154863" cy="964667"/>
            <a:chOff x="7336150" y="-5375"/>
            <a:chExt cx="2317556" cy="1037500"/>
          </a:xfrm>
        </p:grpSpPr>
        <p:pic>
          <p:nvPicPr>
            <p:cNvPr id="21" name="Google Shape;21;p20"/>
            <p:cNvPicPr preferRelativeResize="0"/>
            <p:nvPr/>
          </p:nvPicPr>
          <p:blipFill rotWithShape="1">
            <a:blip r:embed="rId3">
              <a:alphaModFix/>
            </a:blip>
            <a:srcRect b="0" l="0" r="0" t="0"/>
            <a:stretch/>
          </p:blipFill>
          <p:spPr>
            <a:xfrm>
              <a:off x="7336150" y="-5375"/>
              <a:ext cx="2317556" cy="1037500"/>
            </a:xfrm>
            <a:prstGeom prst="rect">
              <a:avLst/>
            </a:prstGeom>
            <a:noFill/>
            <a:ln>
              <a:noFill/>
            </a:ln>
          </p:spPr>
        </p:pic>
        <p:pic>
          <p:nvPicPr>
            <p:cNvPr id="22" name="Google Shape;22;p20"/>
            <p:cNvPicPr preferRelativeResize="0"/>
            <p:nvPr/>
          </p:nvPicPr>
          <p:blipFill rotWithShape="1">
            <a:blip r:embed="rId4">
              <a:alphaModFix/>
            </a:blip>
            <a:srcRect b="0" l="34128" r="0" t="0"/>
            <a:stretch/>
          </p:blipFill>
          <p:spPr>
            <a:xfrm>
              <a:off x="8127051" y="-5375"/>
              <a:ext cx="1526655" cy="1037500"/>
            </a:xfrm>
            <a:prstGeom prst="rect">
              <a:avLst/>
            </a:prstGeom>
            <a:noFill/>
            <a:ln>
              <a:noFill/>
            </a:ln>
          </p:spPr>
        </p:pic>
      </p:grpSp>
      <p:pic>
        <p:nvPicPr>
          <p:cNvPr id="23" name="Google Shape;23;p20"/>
          <p:cNvPicPr preferRelativeResize="0"/>
          <p:nvPr/>
        </p:nvPicPr>
        <p:blipFill rotWithShape="1">
          <a:blip r:embed="rId5">
            <a:alphaModFix/>
          </a:blip>
          <a:srcRect b="0" l="0" r="0" t="0"/>
          <a:stretch/>
        </p:blipFill>
        <p:spPr>
          <a:xfrm>
            <a:off x="10786300" y="92175"/>
            <a:ext cx="1191325" cy="472000"/>
          </a:xfrm>
          <a:prstGeom prst="rect">
            <a:avLst/>
          </a:prstGeom>
          <a:noFill/>
          <a:ln>
            <a:noFill/>
          </a:ln>
          <a:effectLst>
            <a:outerShdw blurRad="50800" rotWithShape="0" algn="tl" dir="2700000" dist="38100">
              <a:srgbClr val="000000">
                <a:alpha val="40000"/>
              </a:srgbClr>
            </a:outerShdw>
          </a:effectLst>
        </p:spPr>
      </p:pic>
      <p:sp>
        <p:nvSpPr>
          <p:cNvPr id="24" name="Google Shape;24;p20"/>
          <p:cNvSpPr/>
          <p:nvPr/>
        </p:nvSpPr>
        <p:spPr>
          <a:xfrm>
            <a:off x="-1778" y="6574604"/>
            <a:ext cx="121938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5" name="Google Shape;25;p20"/>
          <p:cNvSpPr/>
          <p:nvPr/>
        </p:nvSpPr>
        <p:spPr>
          <a:xfrm flipH="1" rot="10800000">
            <a:off x="-4504" y="6540563"/>
            <a:ext cx="12196500" cy="59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20"/>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chemeClr val="accent1"/>
                </a:solidFill>
                <a:latin typeface="Barlow SemiBold"/>
                <a:ea typeface="Barlow SemiBold"/>
                <a:cs typeface="Barlow SemiBold"/>
                <a:sym typeface="Barlow SemiBold"/>
              </a:rPr>
              <a:t>Slide </a:t>
            </a:r>
            <a:fld id="{00000000-1234-1234-1234-123412341234}" type="slidenum">
              <a:rPr b="0" i="0" lang="en-GB" sz="1400" u="none" cap="none" strike="noStrike">
                <a:solidFill>
                  <a:schemeClr val="accent1"/>
                </a:solidFill>
                <a:latin typeface="Barlow SemiBold"/>
                <a:ea typeface="Barlow SemiBold"/>
                <a:cs typeface="Barlow SemiBold"/>
                <a:sym typeface="Barlow SemiBold"/>
              </a:rPr>
              <a:t>‹#›</a:t>
            </a:fld>
            <a:endParaRPr b="0" i="0" sz="1400" u="none" cap="none" strike="noStrike">
              <a:solidFill>
                <a:schemeClr val="accent1"/>
              </a:solidFill>
              <a:latin typeface="Barlow SemiBold"/>
              <a:ea typeface="Barlow SemiBold"/>
              <a:cs typeface="Barlow SemiBold"/>
              <a:sym typeface="Barlow SemiBold"/>
            </a:endParaRPr>
          </a:p>
        </p:txBody>
      </p:sp>
      <p:sp>
        <p:nvSpPr>
          <p:cNvPr id="27" name="Google Shape;27;p20"/>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1"/>
                </a:solidFill>
                <a:latin typeface="Montserrat SemiBold"/>
                <a:ea typeface="Montserrat SemiBold"/>
                <a:cs typeface="Montserrat SemiBold"/>
                <a:sym typeface="Montserrat SemiBold"/>
              </a:rPr>
              <a:t>WGClimate-24 &amp; GHG-TT-6 | 9 - 12 February, 2026</a:t>
            </a:r>
            <a:endParaRPr b="0" i="0" sz="1400" u="none" cap="none" strike="noStrike">
              <a:solidFill>
                <a:schemeClr val="accent1"/>
              </a:solidFill>
              <a:latin typeface="Montserrat SemiBold"/>
              <a:ea typeface="Montserrat SemiBold"/>
              <a:cs typeface="Montserrat SemiBold"/>
              <a:sym typeface="Montserrat SemiBold"/>
            </a:endParaRPr>
          </a:p>
        </p:txBody>
      </p:sp>
      <p:sp>
        <p:nvSpPr>
          <p:cNvPr id="28" name="Google Shape;28;p20"/>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 name="Google Shape;29;p20"/>
          <p:cNvSpPr txBox="1"/>
          <p:nvPr/>
        </p:nvSpPr>
        <p:spPr>
          <a:xfrm>
            <a:off x="10547800" y="5883750"/>
            <a:ext cx="1668300" cy="661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300"/>
              <a:buFont typeface="Arial"/>
              <a:buNone/>
            </a:pPr>
            <a:r>
              <a:rPr b="1" i="0" lang="en-GB" sz="1300" u="none" cap="none" strike="noStrike">
                <a:solidFill>
                  <a:schemeClr val="dk2"/>
                </a:solidFill>
                <a:latin typeface="Lobster"/>
                <a:ea typeface="Lobster"/>
                <a:cs typeface="Lobster"/>
                <a:sym typeface="Lobster"/>
              </a:rPr>
              <a:t>WGClimate</a:t>
            </a:r>
            <a:endParaRPr b="1" i="0" sz="1300" u="none" cap="none" strike="noStrike">
              <a:solidFill>
                <a:schemeClr val="dk2"/>
              </a:solidFill>
              <a:latin typeface="Lobster"/>
              <a:ea typeface="Lobster"/>
              <a:cs typeface="Lobster"/>
              <a:sym typeface="Lobster"/>
            </a:endParaRPr>
          </a:p>
          <a:p>
            <a:pPr indent="0" lvl="0" marL="0" marR="0" rtl="0" algn="r">
              <a:lnSpc>
                <a:spcPct val="100000"/>
              </a:lnSpc>
              <a:spcBef>
                <a:spcPts val="0"/>
              </a:spcBef>
              <a:spcAft>
                <a:spcPts val="0"/>
              </a:spcAft>
              <a:buClr>
                <a:srgbClr val="000000"/>
              </a:buClr>
              <a:buSzPts val="900"/>
              <a:buFont typeface="Arial"/>
              <a:buNone/>
            </a:pPr>
            <a:r>
              <a:rPr b="1" i="0" lang="en-GB" sz="900" u="none" cap="none" strike="noStrike">
                <a:solidFill>
                  <a:schemeClr val="dk2"/>
                </a:solidFill>
                <a:latin typeface="Barlow"/>
                <a:ea typeface="Barlow"/>
                <a:cs typeface="Barlow"/>
                <a:sym typeface="Barlow"/>
              </a:rPr>
              <a:t>The Joint CEOS-CGMS Working Group on Climate</a:t>
            </a:r>
            <a:endParaRPr b="1" i="0" sz="900" u="none" cap="none" strike="noStrike">
              <a:solidFill>
                <a:schemeClr val="dk2"/>
              </a:solidFill>
              <a:latin typeface="Barlow"/>
              <a:ea typeface="Barlow"/>
              <a:cs typeface="Barlow"/>
              <a:sym typeface="Barlow"/>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0" name="Shape 30"/>
        <p:cNvGrpSpPr/>
        <p:nvPr/>
      </p:nvGrpSpPr>
      <p:grpSpPr>
        <a:xfrm>
          <a:off x="0" y="0"/>
          <a:ext cx="0" cy="0"/>
          <a:chOff x="0" y="0"/>
          <a:chExt cx="0" cy="0"/>
        </a:xfrm>
      </p:grpSpPr>
      <p:sp>
        <p:nvSpPr>
          <p:cNvPr id="31" name="Google Shape;31;p2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2" name="Google Shape;32;p21"/>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grpSp>
        <p:nvGrpSpPr>
          <p:cNvPr id="33" name="Google Shape;33;p21"/>
          <p:cNvGrpSpPr/>
          <p:nvPr/>
        </p:nvGrpSpPr>
        <p:grpSpPr>
          <a:xfrm>
            <a:off x="10113330" y="274853"/>
            <a:ext cx="2154863" cy="964667"/>
            <a:chOff x="7336150" y="-5375"/>
            <a:chExt cx="2317556" cy="1037500"/>
          </a:xfrm>
        </p:grpSpPr>
        <p:pic>
          <p:nvPicPr>
            <p:cNvPr id="34" name="Google Shape;34;p21"/>
            <p:cNvPicPr preferRelativeResize="0"/>
            <p:nvPr/>
          </p:nvPicPr>
          <p:blipFill rotWithShape="1">
            <a:blip r:embed="rId3">
              <a:alphaModFix/>
            </a:blip>
            <a:srcRect b="0" l="0" r="0" t="0"/>
            <a:stretch/>
          </p:blipFill>
          <p:spPr>
            <a:xfrm>
              <a:off x="7336150" y="-5375"/>
              <a:ext cx="2317556" cy="1037500"/>
            </a:xfrm>
            <a:prstGeom prst="rect">
              <a:avLst/>
            </a:prstGeom>
            <a:noFill/>
            <a:ln>
              <a:noFill/>
            </a:ln>
          </p:spPr>
        </p:pic>
        <p:pic>
          <p:nvPicPr>
            <p:cNvPr id="35" name="Google Shape;35;p21"/>
            <p:cNvPicPr preferRelativeResize="0"/>
            <p:nvPr/>
          </p:nvPicPr>
          <p:blipFill rotWithShape="1">
            <a:blip r:embed="rId4">
              <a:alphaModFix/>
            </a:blip>
            <a:srcRect b="0" l="34128" r="0" t="0"/>
            <a:stretch/>
          </p:blipFill>
          <p:spPr>
            <a:xfrm>
              <a:off x="8127051" y="-5375"/>
              <a:ext cx="1526655" cy="1037500"/>
            </a:xfrm>
            <a:prstGeom prst="rect">
              <a:avLst/>
            </a:prstGeom>
            <a:noFill/>
            <a:ln>
              <a:noFill/>
            </a:ln>
          </p:spPr>
        </p:pic>
      </p:grpSp>
      <p:pic>
        <p:nvPicPr>
          <p:cNvPr id="36" name="Google Shape;36;p21"/>
          <p:cNvPicPr preferRelativeResize="0"/>
          <p:nvPr/>
        </p:nvPicPr>
        <p:blipFill rotWithShape="1">
          <a:blip r:embed="rId5">
            <a:alphaModFix/>
          </a:blip>
          <a:srcRect b="0" l="0" r="0" t="0"/>
          <a:stretch/>
        </p:blipFill>
        <p:spPr>
          <a:xfrm>
            <a:off x="10786300" y="92175"/>
            <a:ext cx="1191325" cy="472000"/>
          </a:xfrm>
          <a:prstGeom prst="rect">
            <a:avLst/>
          </a:prstGeom>
          <a:noFill/>
          <a:ln>
            <a:noFill/>
          </a:ln>
          <a:effectLst>
            <a:outerShdw blurRad="50800" rotWithShape="0" algn="tl" dir="2700000" dist="38100">
              <a:srgbClr val="000000">
                <a:alpha val="40000"/>
              </a:srgbClr>
            </a:outerShdw>
          </a:effectLst>
        </p:spPr>
      </p:pic>
      <p:sp>
        <p:nvSpPr>
          <p:cNvPr id="37" name="Google Shape;37;p2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8" name="Google Shape;38;p2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9" name="Google Shape;39;p21"/>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chemeClr val="accent1"/>
                </a:solidFill>
                <a:latin typeface="Barlow SemiBold"/>
                <a:ea typeface="Barlow SemiBold"/>
                <a:cs typeface="Barlow SemiBold"/>
                <a:sym typeface="Barlow SemiBold"/>
              </a:rPr>
              <a:t>Slide </a:t>
            </a:r>
            <a:fld id="{00000000-1234-1234-1234-123412341234}" type="slidenum">
              <a:rPr b="0" i="0" lang="en-GB" sz="1400" u="none" cap="none" strike="noStrike">
                <a:solidFill>
                  <a:schemeClr val="accent1"/>
                </a:solidFill>
                <a:latin typeface="Barlow SemiBold"/>
                <a:ea typeface="Barlow SemiBold"/>
                <a:cs typeface="Barlow SemiBold"/>
                <a:sym typeface="Barlow SemiBold"/>
              </a:rPr>
              <a:t>‹#›</a:t>
            </a:fld>
            <a:endParaRPr b="0" i="0" sz="1400" u="none" cap="none" strike="noStrike">
              <a:solidFill>
                <a:schemeClr val="accent1"/>
              </a:solidFill>
              <a:latin typeface="Barlow SemiBold"/>
              <a:ea typeface="Barlow SemiBold"/>
              <a:cs typeface="Barlow SemiBold"/>
              <a:sym typeface="Barlow SemiBold"/>
            </a:endParaRPr>
          </a:p>
        </p:txBody>
      </p:sp>
      <p:sp>
        <p:nvSpPr>
          <p:cNvPr id="40" name="Google Shape;40;p21"/>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1"/>
                </a:solidFill>
                <a:latin typeface="Montserrat SemiBold"/>
                <a:ea typeface="Montserrat SemiBold"/>
                <a:cs typeface="Montserrat SemiBold"/>
                <a:sym typeface="Montserrat SemiBold"/>
              </a:rPr>
              <a:t>WGClimate-24 &amp; GHG-TT-6 | 9 - 12 February, 2026</a:t>
            </a:r>
            <a:endParaRPr b="0" i="0" sz="1400" u="none" cap="none" strike="noStrike">
              <a:solidFill>
                <a:schemeClr val="accent1"/>
              </a:solidFill>
              <a:latin typeface="Montserrat SemiBold"/>
              <a:ea typeface="Montserrat SemiBold"/>
              <a:cs typeface="Montserrat SemiBold"/>
              <a:sym typeface="Montserrat SemiBold"/>
            </a:endParaRPr>
          </a:p>
        </p:txBody>
      </p:sp>
      <p:sp>
        <p:nvSpPr>
          <p:cNvPr id="41" name="Google Shape;41;p21"/>
          <p:cNvSpPr txBox="1"/>
          <p:nvPr>
            <p:ph idx="1" type="body"/>
          </p:nvPr>
        </p:nvSpPr>
        <p:spPr>
          <a:xfrm>
            <a:off x="276008" y="1220858"/>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42" name="Google Shape;42;p2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3" name="Google Shape;43;p21"/>
          <p:cNvSpPr txBox="1"/>
          <p:nvPr/>
        </p:nvSpPr>
        <p:spPr>
          <a:xfrm>
            <a:off x="10547800" y="5883750"/>
            <a:ext cx="1668300" cy="661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300"/>
              <a:buFont typeface="Arial"/>
              <a:buNone/>
            </a:pPr>
            <a:r>
              <a:rPr b="1" i="0" lang="en-GB" sz="1300" u="none" cap="none" strike="noStrike">
                <a:solidFill>
                  <a:schemeClr val="dk2"/>
                </a:solidFill>
                <a:latin typeface="Lobster"/>
                <a:ea typeface="Lobster"/>
                <a:cs typeface="Lobster"/>
                <a:sym typeface="Lobster"/>
              </a:rPr>
              <a:t>WGClimate</a:t>
            </a:r>
            <a:endParaRPr b="1" i="0" sz="1300" u="none" cap="none" strike="noStrike">
              <a:solidFill>
                <a:schemeClr val="dk2"/>
              </a:solidFill>
              <a:latin typeface="Lobster"/>
              <a:ea typeface="Lobster"/>
              <a:cs typeface="Lobster"/>
              <a:sym typeface="Lobster"/>
            </a:endParaRPr>
          </a:p>
          <a:p>
            <a:pPr indent="0" lvl="0" marL="0" marR="0" rtl="0" algn="r">
              <a:lnSpc>
                <a:spcPct val="100000"/>
              </a:lnSpc>
              <a:spcBef>
                <a:spcPts val="0"/>
              </a:spcBef>
              <a:spcAft>
                <a:spcPts val="0"/>
              </a:spcAft>
              <a:buClr>
                <a:srgbClr val="000000"/>
              </a:buClr>
              <a:buSzPts val="900"/>
              <a:buFont typeface="Arial"/>
              <a:buNone/>
            </a:pPr>
            <a:r>
              <a:rPr b="1" i="0" lang="en-GB" sz="900" u="none" cap="none" strike="noStrike">
                <a:solidFill>
                  <a:schemeClr val="dk2"/>
                </a:solidFill>
                <a:latin typeface="Barlow"/>
                <a:ea typeface="Barlow"/>
                <a:cs typeface="Barlow"/>
                <a:sym typeface="Barlow"/>
              </a:rPr>
              <a:t>The Joint CEOS-CGMS Working Group on Climate</a:t>
            </a:r>
            <a:endParaRPr b="1" i="0" sz="900" u="none" cap="none" strike="noStrike">
              <a:solidFill>
                <a:schemeClr val="dk2"/>
              </a:solidFill>
              <a:latin typeface="Barlow"/>
              <a:ea typeface="Barlow"/>
              <a:cs typeface="Barlow"/>
              <a:sym typeface="Barlow"/>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EOS)">
  <p:cSld name="Title Slide">
    <p:spTree>
      <p:nvGrpSpPr>
        <p:cNvPr id="44" name="Shape 44"/>
        <p:cNvGrpSpPr/>
        <p:nvPr/>
      </p:nvGrpSpPr>
      <p:grpSpPr>
        <a:xfrm>
          <a:off x="0" y="0"/>
          <a:ext cx="0" cy="0"/>
          <a:chOff x="0" y="0"/>
          <a:chExt cx="0" cy="0"/>
        </a:xfrm>
      </p:grpSpPr>
      <p:pic>
        <p:nvPicPr>
          <p:cNvPr id="45" name="Google Shape;45;p2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46" name="Google Shape;46;p2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47" name="Google Shape;47;p2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48" name="Google Shape;48;p2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9" name="Google Shape;49;p2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50" name="Google Shape;50;p22"/>
          <p:cNvPicPr preferRelativeResize="0"/>
          <p:nvPr/>
        </p:nvPicPr>
        <p:blipFill rotWithShape="1">
          <a:blip r:embed="rId5">
            <a:alphaModFix/>
          </a:blip>
          <a:srcRect b="0" l="0" r="0" t="0"/>
          <a:stretch/>
        </p:blipFill>
        <p:spPr>
          <a:xfrm>
            <a:off x="56845" y="5532418"/>
            <a:ext cx="2337760" cy="1287582"/>
          </a:xfrm>
          <a:prstGeom prst="rect">
            <a:avLst/>
          </a:prstGeom>
          <a:noFill/>
          <a:ln>
            <a:noFill/>
          </a:ln>
          <a:effectLst>
            <a:outerShdw blurRad="50800" rotWithShape="0" algn="tl" dir="2700000" dist="38100">
              <a:srgbClr val="000000">
                <a:alpha val="40000"/>
              </a:srgbClr>
            </a:outerShdw>
          </a:effectLst>
        </p:spPr>
      </p:pic>
      <p:pic>
        <p:nvPicPr>
          <p:cNvPr id="51" name="Google Shape;51;p2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52" name="Google Shape;52;p22"/>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53" name="Google Shape;53;p2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4" name="Google Shape;54;p22"/>
          <p:cNvPicPr preferRelativeResize="0"/>
          <p:nvPr/>
        </p:nvPicPr>
        <p:blipFill rotWithShape="1">
          <a:blip r:embed="rId7">
            <a:alphaModFix/>
          </a:blip>
          <a:srcRect b="0" l="0" r="65873" t="0"/>
          <a:stretch/>
        </p:blipFill>
        <p:spPr>
          <a:xfrm>
            <a:off x="-418625" y="3902750"/>
            <a:ext cx="1554175" cy="2038775"/>
          </a:xfrm>
          <a:prstGeom prst="rect">
            <a:avLst/>
          </a:prstGeom>
          <a:noFill/>
          <a:ln>
            <a:noFill/>
          </a:ln>
          <a:effectLst>
            <a:outerShdw blurRad="57150" rotWithShape="0" algn="bl" dir="5400000" dist="19050">
              <a:srgbClr val="000000">
                <a:alpha val="50196"/>
              </a:srgbClr>
            </a:outerShdw>
          </a:effectLst>
        </p:spPr>
      </p:pic>
      <p:pic>
        <p:nvPicPr>
          <p:cNvPr id="55" name="Google Shape;55;p22"/>
          <p:cNvPicPr preferRelativeResize="0"/>
          <p:nvPr/>
        </p:nvPicPr>
        <p:blipFill rotWithShape="1">
          <a:blip r:embed="rId8">
            <a:alphaModFix/>
          </a:blip>
          <a:srcRect b="0" l="34128" r="0" t="0"/>
          <a:stretch/>
        </p:blipFill>
        <p:spPr>
          <a:xfrm>
            <a:off x="1135555" y="3902750"/>
            <a:ext cx="2999990" cy="2038774"/>
          </a:xfrm>
          <a:prstGeom prst="rect">
            <a:avLst/>
          </a:prstGeom>
          <a:noFill/>
          <a:ln>
            <a:noFill/>
          </a:ln>
          <a:effectLst>
            <a:outerShdw blurRad="57150" rotWithShape="0" algn="bl" dir="5400000" dist="19050">
              <a:srgbClr val="000000">
                <a:alpha val="50196"/>
              </a:srgb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
          <p:cNvSpPr txBox="1"/>
          <p:nvPr>
            <p:ph type="title"/>
          </p:nvPr>
        </p:nvSpPr>
        <p:spPr>
          <a:xfrm>
            <a:off x="1228590" y="1368286"/>
            <a:ext cx="10308600" cy="3044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6000"/>
              <a:buFont typeface="Montserrat Medium"/>
              <a:buNone/>
            </a:pPr>
            <a:br>
              <a:rPr lang="en-GB"/>
            </a:br>
            <a:r>
              <a:rPr lang="en-GB" sz="7100"/>
              <a:t>Defining ‘Climate Data Record’ 	</a:t>
            </a:r>
            <a:endParaRPr sz="7100">
              <a:latin typeface="Montserrat"/>
              <a:ea typeface="Montserrat"/>
              <a:cs typeface="Montserrat"/>
              <a:sym typeface="Montserrat"/>
            </a:endParaRPr>
          </a:p>
          <a:p>
            <a:pPr indent="0" lvl="0" marL="0" rtl="0" algn="ctr">
              <a:lnSpc>
                <a:spcPct val="115000"/>
              </a:lnSpc>
              <a:spcBef>
                <a:spcPts val="0"/>
              </a:spcBef>
              <a:spcAft>
                <a:spcPts val="0"/>
              </a:spcAft>
              <a:buClr>
                <a:schemeClr val="lt1"/>
              </a:buClr>
              <a:buSzPts val="8000"/>
              <a:buFont typeface="Arial"/>
              <a:buNone/>
            </a:pPr>
            <a:r>
              <a:t/>
            </a:r>
            <a:endParaRPr i="1" sz="3000">
              <a:latin typeface="Montserrat"/>
              <a:ea typeface="Montserrat"/>
              <a:cs typeface="Montserrat"/>
              <a:sym typeface="Montserrat"/>
            </a:endParaRPr>
          </a:p>
        </p:txBody>
      </p:sp>
      <p:sp>
        <p:nvSpPr>
          <p:cNvPr id="61" name="Google Shape;61;p1"/>
          <p:cNvSpPr/>
          <p:nvPr/>
        </p:nvSpPr>
        <p:spPr>
          <a:xfrm>
            <a:off x="6223225" y="5534125"/>
            <a:ext cx="5908500" cy="1275600"/>
          </a:xfrm>
          <a:prstGeom prst="rect">
            <a:avLst/>
          </a:prstGeom>
          <a:noFill/>
          <a:ln>
            <a:noFill/>
          </a:ln>
        </p:spPr>
        <p:txBody>
          <a:bodyPr anchorCtr="0" anchor="t" bIns="0" lIns="0" spcFirstLastPara="1" rIns="0" wrap="square" tIns="0">
            <a:noAutofit/>
          </a:bodyPr>
          <a:lstStyle/>
          <a:p>
            <a:pPr indent="0" lvl="0" marL="0" marR="0" rtl="0" algn="r">
              <a:lnSpc>
                <a:spcPct val="115000"/>
              </a:lnSpc>
              <a:spcBef>
                <a:spcPts val="0"/>
              </a:spcBef>
              <a:spcAft>
                <a:spcPts val="0"/>
              </a:spcAft>
              <a:buClr>
                <a:srgbClr val="000000"/>
              </a:buClr>
              <a:buSzPts val="2200"/>
              <a:buFont typeface="Arial"/>
              <a:buNone/>
            </a:pPr>
            <a:r>
              <a:t/>
            </a:r>
            <a:endParaRPr b="0" i="0" sz="2200" u="none" cap="none" strike="noStrike">
              <a:solidFill>
                <a:schemeClr val="lt1"/>
              </a:solidFill>
              <a:latin typeface="Barlow Medium"/>
              <a:ea typeface="Barlow Medium"/>
              <a:cs typeface="Barlow Medium"/>
              <a:sym typeface="Barlow Medium"/>
            </a:endParaRPr>
          </a:p>
          <a:p>
            <a:pPr indent="0" lvl="0" marL="0" marR="0" rtl="0" algn="r">
              <a:lnSpc>
                <a:spcPct val="115000"/>
              </a:lnSpc>
              <a:spcBef>
                <a:spcPts val="0"/>
              </a:spcBef>
              <a:spcAft>
                <a:spcPts val="0"/>
              </a:spcAft>
              <a:buClr>
                <a:srgbClr val="000000"/>
              </a:buClr>
              <a:buSzPts val="2200"/>
              <a:buFont typeface="Arial"/>
              <a:buNone/>
            </a:pPr>
            <a:r>
              <a:rPr b="0" i="0" lang="en-GB" sz="2200" u="none" cap="none" strike="noStrike">
                <a:solidFill>
                  <a:schemeClr val="lt1"/>
                </a:solidFill>
                <a:latin typeface="Barlow Medium"/>
                <a:ea typeface="Barlow Medium"/>
                <a:cs typeface="Barlow Medium"/>
                <a:sym typeface="Barlow Medium"/>
              </a:rPr>
              <a:t>Jörg Schulz, EUMETSAT</a:t>
            </a:r>
            <a:endParaRPr b="0" i="0" sz="1400" u="none" cap="none" strike="noStrike">
              <a:solidFill>
                <a:schemeClr val="lt1"/>
              </a:solidFill>
              <a:latin typeface="Barlow Medium"/>
              <a:ea typeface="Barlow Medium"/>
              <a:cs typeface="Barlow Medium"/>
              <a:sym typeface="Barlow Medium"/>
            </a:endParaRPr>
          </a:p>
          <a:p>
            <a:pPr indent="0" lvl="0" marL="0" marR="0" rtl="0" algn="r">
              <a:lnSpc>
                <a:spcPct val="115000"/>
              </a:lnSpc>
              <a:spcBef>
                <a:spcPts val="0"/>
              </a:spcBef>
              <a:spcAft>
                <a:spcPts val="0"/>
              </a:spcAft>
              <a:buClr>
                <a:srgbClr val="000000"/>
              </a:buClr>
              <a:buSzPts val="2200"/>
              <a:buFont typeface="Arial"/>
              <a:buNone/>
            </a:pPr>
            <a:r>
              <a:rPr b="0" i="0" lang="en-GB" sz="2200" u="none" cap="none" strike="noStrike">
                <a:solidFill>
                  <a:schemeClr val="lt1"/>
                </a:solidFill>
                <a:latin typeface="Barlow Medium"/>
                <a:ea typeface="Barlow Medium"/>
                <a:cs typeface="Barlow Medium"/>
                <a:sym typeface="Barlow Medium"/>
              </a:rPr>
              <a:t>Agenda Item #3.4</a:t>
            </a:r>
            <a:endParaRPr b="0" i="0" sz="2200" u="none" cap="none" strike="noStrike">
              <a:solidFill>
                <a:schemeClr val="lt1"/>
              </a:solidFill>
              <a:latin typeface="Barlow Medium"/>
              <a:ea typeface="Barlow Medium"/>
              <a:cs typeface="Barlow Medium"/>
              <a:sym typeface="Barlow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0"/>
          <p:cNvSpPr txBox="1"/>
          <p:nvPr>
            <p:ph idx="1" type="body"/>
          </p:nvPr>
        </p:nvSpPr>
        <p:spPr>
          <a:xfrm>
            <a:off x="276008" y="1220858"/>
            <a:ext cx="11495400" cy="46629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GB"/>
              <a:t>Climate in a narrow sense is usually defined as the average weather, or more rigorously as the statistical description in terms of the mean and variability of relevant quantities over a period of time ranging from months to thousands or millions of years. The classical period for averaging these variables is 30 years, as defined by the World Meteorological Organization (WMO). The relevant quantities are most often surface variables such as temperature, precipitation and wind. </a:t>
            </a:r>
            <a:r>
              <a:rPr b="1" lang="en-GB"/>
              <a:t>Climate in a wider sense is the state, including a statistical description, of the climate system</a:t>
            </a:r>
            <a:r>
              <a:rPr lang="en-GB"/>
              <a:t>. </a:t>
            </a:r>
            <a:endParaRPr/>
          </a:p>
        </p:txBody>
      </p:sp>
      <p:sp>
        <p:nvSpPr>
          <p:cNvPr id="115" name="Google Shape;115;p1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4000"/>
              <a:t>Definition Climate (IPCC)</a:t>
            </a:r>
            <a:endParaRPr sz="4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1"/>
          <p:cNvSpPr txBox="1"/>
          <p:nvPr>
            <p:ph idx="1" type="body"/>
          </p:nvPr>
        </p:nvSpPr>
        <p:spPr>
          <a:xfrm>
            <a:off x="276008" y="1220858"/>
            <a:ext cx="11495400" cy="46629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b="1" lang="en-GB"/>
              <a:t>IPCC AR6, The Physical Basis, 2021:</a:t>
            </a:r>
            <a:r>
              <a:rPr lang="en-GB"/>
              <a:t> The global system consisting of five major components: the atmosphere, the hydrosphere, the cryosphere, the lithosphere and the biosphere and the interactions between them. The climate system changes in time under the influence of its own internal dynamics and because of external forcings such as volcanic eruptions, solar variations, orbital forcing, and anthropogenic forcings such as the changing composition of the atmosphere and land-use change.).</a:t>
            </a:r>
            <a:endParaRPr/>
          </a:p>
          <a:p>
            <a:pPr indent="-228600" lvl="0" marL="457200" marR="0" rtl="0" algn="l">
              <a:lnSpc>
                <a:spcPct val="115000"/>
              </a:lnSpc>
              <a:spcBef>
                <a:spcPts val="1000"/>
              </a:spcBef>
              <a:spcAft>
                <a:spcPts val="0"/>
              </a:spcAft>
              <a:buClr>
                <a:schemeClr val="dk1"/>
              </a:buClr>
              <a:buSzPts val="2800"/>
              <a:buFont typeface="Montserrat"/>
              <a:buNone/>
            </a:pPr>
            <a:r>
              <a:t/>
            </a:r>
            <a:endParaRPr/>
          </a:p>
        </p:txBody>
      </p:sp>
      <p:sp>
        <p:nvSpPr>
          <p:cNvPr id="121" name="Google Shape;121;p1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4000"/>
              <a:t>Climate System (IPCC)</a:t>
            </a:r>
            <a:endParaRPr sz="4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2"/>
          <p:cNvSpPr txBox="1"/>
          <p:nvPr>
            <p:ph idx="1" type="body"/>
          </p:nvPr>
        </p:nvSpPr>
        <p:spPr>
          <a:xfrm>
            <a:off x="276008" y="1220858"/>
            <a:ext cx="11495400" cy="4662900"/>
          </a:xfrm>
          <a:prstGeom prst="rect">
            <a:avLst/>
          </a:prstGeom>
          <a:noFill/>
          <a:ln>
            <a:noFill/>
          </a:ln>
        </p:spPr>
        <p:txBody>
          <a:bodyPr anchorCtr="0" anchor="t" bIns="45700" lIns="91425" spcFirstLastPara="1" rIns="91425" wrap="square" tIns="45700">
            <a:noAutofit/>
          </a:bodyPr>
          <a:lstStyle/>
          <a:p>
            <a:pPr indent="-406400" lvl="0" marL="457200" rtl="0" algn="l">
              <a:lnSpc>
                <a:spcPct val="100000"/>
              </a:lnSpc>
              <a:spcBef>
                <a:spcPts val="0"/>
              </a:spcBef>
              <a:spcAft>
                <a:spcPts val="0"/>
              </a:spcAft>
              <a:buSzPts val="2800"/>
              <a:buChar char="❖"/>
            </a:pPr>
            <a:r>
              <a:rPr b="1" lang="en-GB"/>
              <a:t>Climate</a:t>
            </a:r>
            <a:r>
              <a:rPr lang="en-GB"/>
              <a:t> is the </a:t>
            </a:r>
            <a:r>
              <a:rPr b="1" lang="en-GB"/>
              <a:t>long-term summation of atmospheric elements</a:t>
            </a:r>
            <a:r>
              <a:rPr lang="en-GB"/>
              <a:t> (and their variations) that, over short time periods, constitute weather. These elements include solar radiation, temperature, humidity, precipitation (type, frequency, and amount), atmospheric pressure, and wind (speed and direction). It is the </a:t>
            </a:r>
            <a:r>
              <a:rPr b="1" lang="en-GB"/>
              <a:t>conditions of the atmosphere at a particular location over a long period of time</a:t>
            </a:r>
            <a:r>
              <a:rPr lang="en-GB"/>
              <a:t>. </a:t>
            </a:r>
            <a:endParaRPr/>
          </a:p>
          <a:p>
            <a:pPr indent="-406400" lvl="0" marL="457200" rtl="0" algn="l">
              <a:lnSpc>
                <a:spcPct val="100000"/>
              </a:lnSpc>
              <a:spcBef>
                <a:spcPts val="1200"/>
              </a:spcBef>
              <a:spcAft>
                <a:spcPts val="0"/>
              </a:spcAft>
              <a:buSzPts val="2800"/>
              <a:buChar char="❖"/>
            </a:pPr>
            <a:r>
              <a:rPr b="1" lang="en-GB"/>
              <a:t>Comment:</a:t>
            </a:r>
            <a:r>
              <a:rPr lang="en-GB"/>
              <a:t> This definition emphasizes that climate is not just "average weather," but a comprehensive representation of atmospheric behaviour over extended periods—typically decades.</a:t>
            </a:r>
            <a:endParaRPr/>
          </a:p>
          <a:p>
            <a:pPr indent="-228600" lvl="0" marL="457200" marR="0" rtl="0" algn="l">
              <a:lnSpc>
                <a:spcPct val="115000"/>
              </a:lnSpc>
              <a:spcBef>
                <a:spcPts val="2200"/>
              </a:spcBef>
              <a:spcAft>
                <a:spcPts val="0"/>
              </a:spcAft>
              <a:buClr>
                <a:schemeClr val="dk1"/>
              </a:buClr>
              <a:buSzPts val="2800"/>
              <a:buFont typeface="Montserrat"/>
              <a:buNone/>
            </a:pPr>
            <a:r>
              <a:t/>
            </a:r>
            <a:endParaRPr/>
          </a:p>
        </p:txBody>
      </p:sp>
      <p:sp>
        <p:nvSpPr>
          <p:cNvPr id="127" name="Google Shape;127;p12"/>
          <p:cNvSpPr txBox="1"/>
          <p:nvPr>
            <p:ph type="title"/>
          </p:nvPr>
        </p:nvSpPr>
        <p:spPr>
          <a:xfrm>
            <a:off x="176047" y="175939"/>
            <a:ext cx="10078997"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3200"/>
              <a:t>Definition Climate (Encyclopaedia Britannica)</a:t>
            </a:r>
            <a:endParaRPr sz="3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3"/>
          <p:cNvSpPr txBox="1"/>
          <p:nvPr>
            <p:ph idx="1" type="body"/>
          </p:nvPr>
        </p:nvSpPr>
        <p:spPr>
          <a:xfrm>
            <a:off x="266176" y="1097550"/>
            <a:ext cx="11495400" cy="4662900"/>
          </a:xfrm>
          <a:prstGeom prst="rect">
            <a:avLst/>
          </a:prstGeom>
          <a:noFill/>
          <a:ln>
            <a:noFill/>
          </a:ln>
        </p:spPr>
        <p:txBody>
          <a:bodyPr anchorCtr="0" anchor="t" bIns="45700" lIns="91425" spcFirstLastPara="1" rIns="91425" wrap="square" tIns="45700">
            <a:noAutofit/>
          </a:bodyPr>
          <a:lstStyle/>
          <a:p>
            <a:pPr indent="-406400" lvl="0" marL="457200" rtl="0" algn="l">
              <a:lnSpc>
                <a:spcPct val="100000"/>
              </a:lnSpc>
              <a:spcBef>
                <a:spcPts val="0"/>
              </a:spcBef>
              <a:spcAft>
                <a:spcPts val="0"/>
              </a:spcAft>
              <a:buSzPts val="2800"/>
              <a:buChar char="❖"/>
            </a:pPr>
            <a:r>
              <a:rPr b="1" lang="en-GB" sz="2200"/>
              <a:t>Data</a:t>
            </a:r>
            <a:r>
              <a:rPr lang="en-GB" sz="2200"/>
              <a:t>:</a:t>
            </a:r>
            <a:br>
              <a:rPr lang="en-GB" sz="2200"/>
            </a:br>
            <a:r>
              <a:rPr i="1" lang="en-GB" sz="2200"/>
              <a:t>Factual information (such as measurements or statistics) used as a basis for reasoning, discussion, or calculation.</a:t>
            </a:r>
            <a:endParaRPr sz="2200"/>
          </a:p>
          <a:p>
            <a:pPr indent="-406400" lvl="0" marL="457200" rtl="0" algn="l">
              <a:lnSpc>
                <a:spcPct val="100000"/>
              </a:lnSpc>
              <a:spcBef>
                <a:spcPts val="600"/>
              </a:spcBef>
              <a:spcAft>
                <a:spcPts val="0"/>
              </a:spcAft>
              <a:buSzPts val="2800"/>
              <a:buChar char="❖"/>
            </a:pPr>
            <a:r>
              <a:rPr b="1" lang="en-GB" sz="2200"/>
              <a:t>Record</a:t>
            </a:r>
            <a:r>
              <a:rPr lang="en-GB" sz="2200"/>
              <a:t>:</a:t>
            </a:r>
            <a:br>
              <a:rPr lang="en-GB" sz="2200"/>
            </a:br>
            <a:r>
              <a:rPr i="1" lang="en-GB" sz="2200"/>
              <a:t>A collection of related items of information on past events treated as a unit, typically within a database.</a:t>
            </a:r>
            <a:endParaRPr sz="2200"/>
          </a:p>
          <a:p>
            <a:pPr indent="-406400" lvl="0" marL="457200" rtl="0" algn="l">
              <a:lnSpc>
                <a:spcPct val="100000"/>
              </a:lnSpc>
              <a:spcBef>
                <a:spcPts val="600"/>
              </a:spcBef>
              <a:spcAft>
                <a:spcPts val="0"/>
              </a:spcAft>
              <a:buSzPts val="2800"/>
              <a:buChar char="❖"/>
            </a:pPr>
            <a:r>
              <a:rPr b="1" lang="en-GB" sz="2200"/>
              <a:t>Data Record</a:t>
            </a:r>
            <a:r>
              <a:rPr lang="en-GB" sz="2200"/>
              <a:t>:</a:t>
            </a:r>
            <a:br>
              <a:rPr lang="en-GB" sz="2200"/>
            </a:br>
            <a:r>
              <a:rPr i="1" lang="en-GB" sz="2200"/>
              <a:t>A collection of related factual information (such as measurements or statistics) on past events organised and treated as a single unit.</a:t>
            </a:r>
            <a:endParaRPr sz="2200"/>
          </a:p>
          <a:p>
            <a:pPr indent="-406400" lvl="0" marL="457200" rtl="0" algn="l">
              <a:lnSpc>
                <a:spcPct val="100000"/>
              </a:lnSpc>
              <a:spcBef>
                <a:spcPts val="600"/>
              </a:spcBef>
              <a:spcAft>
                <a:spcPts val="0"/>
              </a:spcAft>
              <a:buSzPts val="2800"/>
              <a:buChar char="❖"/>
            </a:pPr>
            <a:r>
              <a:rPr b="1" lang="en-GB" sz="2200"/>
              <a:t>Climate Data Record</a:t>
            </a:r>
            <a:r>
              <a:rPr lang="en-GB" sz="2200"/>
              <a:t>:</a:t>
            </a:r>
            <a:br>
              <a:rPr lang="en-GB" sz="2200"/>
            </a:br>
            <a:r>
              <a:rPr i="1" lang="en-GB" sz="2200"/>
              <a:t>A collection of related factual information (such as measurements or statistics) about Climate System elements and their variations, organised and treated as a single unit over a long period of time, (to represent the long-term conditions at a particular location).</a:t>
            </a:r>
            <a:endParaRPr/>
          </a:p>
          <a:p>
            <a:pPr indent="-228600" lvl="0" marL="457200" marR="0" rtl="0" algn="l">
              <a:lnSpc>
                <a:spcPct val="115000"/>
              </a:lnSpc>
              <a:spcBef>
                <a:spcPts val="1600"/>
              </a:spcBef>
              <a:spcAft>
                <a:spcPts val="0"/>
              </a:spcAft>
              <a:buClr>
                <a:schemeClr val="dk1"/>
              </a:buClr>
              <a:buSzPts val="2800"/>
              <a:buFont typeface="Montserrat"/>
              <a:buNone/>
            </a:pPr>
            <a:r>
              <a:t/>
            </a:r>
            <a:endParaRPr/>
          </a:p>
        </p:txBody>
      </p:sp>
      <p:sp>
        <p:nvSpPr>
          <p:cNvPr id="133" name="Google Shape;133;p1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Hierarchical definition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4"/>
          <p:cNvSpPr txBox="1"/>
          <p:nvPr>
            <p:ph idx="1" type="body"/>
          </p:nvPr>
        </p:nvSpPr>
        <p:spPr>
          <a:xfrm>
            <a:off x="276008" y="1220858"/>
            <a:ext cx="11495400" cy="46629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GB"/>
              <a:t>Arrived at a definition that is usable independent of observing and production systems</a:t>
            </a:r>
            <a:endParaRPr/>
          </a:p>
          <a:p>
            <a:pPr indent="-406400" lvl="0" marL="457200" marR="0" rtl="0" algn="l">
              <a:lnSpc>
                <a:spcPct val="115000"/>
              </a:lnSpc>
              <a:spcBef>
                <a:spcPts val="1000"/>
              </a:spcBef>
              <a:spcAft>
                <a:spcPts val="0"/>
              </a:spcAft>
              <a:buClr>
                <a:schemeClr val="dk1"/>
              </a:buClr>
              <a:buSzPts val="2800"/>
              <a:buFont typeface="Montserrat"/>
              <a:buChar char="❖"/>
            </a:pPr>
            <a:r>
              <a:rPr lang="en-GB"/>
              <a:t>Missing are definitions for satellite data specifics such as FCDR and ICDR but could be worked out with the reference to the general definition</a:t>
            </a:r>
            <a:endParaRPr/>
          </a:p>
          <a:p>
            <a:pPr indent="-406400" lvl="0" marL="457200" marR="0" rtl="0" algn="l">
              <a:lnSpc>
                <a:spcPct val="115000"/>
              </a:lnSpc>
              <a:spcBef>
                <a:spcPts val="1000"/>
              </a:spcBef>
              <a:spcAft>
                <a:spcPts val="0"/>
              </a:spcAft>
              <a:buClr>
                <a:schemeClr val="dk1"/>
              </a:buClr>
              <a:buSzPts val="2800"/>
              <a:buFont typeface="Montserrat"/>
              <a:buChar char="❖"/>
            </a:pPr>
            <a:r>
              <a:rPr lang="en-GB"/>
              <a:t>Development of best practices to create a CDR from satellite data (could think of adding something for in situ)</a:t>
            </a:r>
            <a:endParaRPr/>
          </a:p>
          <a:p>
            <a:pPr indent="-406400" lvl="0" marL="457200" marR="0" rtl="0" algn="l">
              <a:lnSpc>
                <a:spcPct val="115000"/>
              </a:lnSpc>
              <a:spcBef>
                <a:spcPts val="1000"/>
              </a:spcBef>
              <a:spcAft>
                <a:spcPts val="0"/>
              </a:spcAft>
              <a:buClr>
                <a:schemeClr val="dk1"/>
              </a:buClr>
              <a:buSzPts val="2800"/>
              <a:buFont typeface="Montserrat"/>
              <a:buChar char="❖"/>
            </a:pPr>
            <a:r>
              <a:rPr lang="en-GB"/>
              <a:t>Need to consult more widely and convert into peer reviewed publication.</a:t>
            </a:r>
            <a:endParaRPr/>
          </a:p>
          <a:p>
            <a:pPr indent="-228600" lvl="0" marL="457200" marR="0" rtl="0" algn="l">
              <a:lnSpc>
                <a:spcPct val="115000"/>
              </a:lnSpc>
              <a:spcBef>
                <a:spcPts val="1000"/>
              </a:spcBef>
              <a:spcAft>
                <a:spcPts val="0"/>
              </a:spcAft>
              <a:buClr>
                <a:schemeClr val="dk1"/>
              </a:buClr>
              <a:buSzPts val="2800"/>
              <a:buFont typeface="Montserrat"/>
              <a:buNone/>
            </a:pPr>
            <a:r>
              <a:t/>
            </a:r>
            <a:endParaRPr/>
          </a:p>
        </p:txBody>
      </p:sp>
      <p:sp>
        <p:nvSpPr>
          <p:cNvPr id="139" name="Google Shape;139;p1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4000"/>
              <a:t>Where are we now?</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5"/>
          <p:cNvSpPr txBox="1"/>
          <p:nvPr>
            <p:ph idx="1" type="body"/>
          </p:nvPr>
        </p:nvSpPr>
        <p:spPr>
          <a:xfrm>
            <a:off x="276008" y="1220858"/>
            <a:ext cx="11495400" cy="4662900"/>
          </a:xfrm>
          <a:prstGeom prst="rect">
            <a:avLst/>
          </a:prstGeom>
          <a:noFill/>
          <a:ln>
            <a:noFill/>
          </a:ln>
        </p:spPr>
        <p:txBody>
          <a:bodyPr anchorCtr="0" anchor="t" bIns="45700" lIns="91425" spcFirstLastPara="1" rIns="91425" wrap="square" tIns="45700">
            <a:noAutofit/>
          </a:bodyPr>
          <a:lstStyle/>
          <a:p>
            <a:pPr indent="-514350" lvl="0" marL="565150" rtl="0" algn="l">
              <a:lnSpc>
                <a:spcPct val="115000"/>
              </a:lnSpc>
              <a:spcBef>
                <a:spcPts val="1000"/>
              </a:spcBef>
              <a:spcAft>
                <a:spcPts val="0"/>
              </a:spcAft>
              <a:buSzPts val="2200"/>
              <a:buFont typeface="Arial"/>
              <a:buAutoNum type="arabicPeriod"/>
            </a:pPr>
            <a:r>
              <a:rPr lang="en-GB" sz="2200"/>
              <a:t>The CDR may be provided at more than one level of processing: at the full resolution and with the geolocation of the underlying FCDR (level 2), gridded and/or merged (level 3), and/or gap-filled (level 4). The higher levels should be derived from and consistent with the lower-level CDR. </a:t>
            </a:r>
            <a:endParaRPr/>
          </a:p>
          <a:p>
            <a:pPr indent="-514350" lvl="0" marL="565150" rtl="0" algn="l">
              <a:lnSpc>
                <a:spcPct val="115000"/>
              </a:lnSpc>
              <a:spcBef>
                <a:spcPts val="1000"/>
              </a:spcBef>
              <a:spcAft>
                <a:spcPts val="0"/>
              </a:spcAft>
              <a:buSzPts val="2200"/>
              <a:buFont typeface="Arial"/>
              <a:buAutoNum type="arabicPeriod"/>
            </a:pPr>
            <a:r>
              <a:rPr lang="en-GB" sz="2200"/>
              <a:t>The CDR should cover a duration long enough to quantify climate variability and change. No single duration can be specified, since this depends on the variable, the uncertainty and stability of observation, and the climate science context. Usually, the label CDR would not be applied for satellite records shorter than 10 years. During periods of overlaps of sensors constituting a measurement series, all overlapping data should be included in the CDR at level 2, since overlaps should be exploited to maximise stability, including in derived higher-level CDRs.</a:t>
            </a:r>
            <a:endParaRPr sz="2200"/>
          </a:p>
        </p:txBody>
      </p:sp>
      <p:sp>
        <p:nvSpPr>
          <p:cNvPr id="145" name="Google Shape;145;p1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Adding best practises - I</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6"/>
          <p:cNvSpPr txBox="1"/>
          <p:nvPr>
            <p:ph idx="1" type="body"/>
          </p:nvPr>
        </p:nvSpPr>
        <p:spPr>
          <a:xfrm>
            <a:off x="276008" y="1220858"/>
            <a:ext cx="11495400" cy="4662900"/>
          </a:xfrm>
          <a:prstGeom prst="rect">
            <a:avLst/>
          </a:prstGeom>
          <a:noFill/>
          <a:ln>
            <a:noFill/>
          </a:ln>
        </p:spPr>
        <p:txBody>
          <a:bodyPr anchorCtr="0" anchor="t" bIns="45700" lIns="91425" spcFirstLastPara="1" rIns="91425" wrap="square" tIns="45700">
            <a:noAutofit/>
          </a:bodyPr>
          <a:lstStyle/>
          <a:p>
            <a:pPr indent="-514350" lvl="0" marL="565150" rtl="0" algn="l">
              <a:lnSpc>
                <a:spcPct val="115000"/>
              </a:lnSpc>
              <a:spcBef>
                <a:spcPts val="1000"/>
              </a:spcBef>
              <a:spcAft>
                <a:spcPts val="0"/>
              </a:spcAft>
              <a:buSzPts val="2200"/>
              <a:buFont typeface="Arial"/>
              <a:buAutoNum type="arabicPeriod" startAt="3"/>
            </a:pPr>
            <a:r>
              <a:rPr lang="en-GB" sz="2200"/>
              <a:t>The CDR should be stabilised, which means it should be harmonised or otherwise improved so as to maximise observational stability and/or meet climate requirements for observational stability.  </a:t>
            </a:r>
            <a:endParaRPr/>
          </a:p>
          <a:p>
            <a:pPr indent="-514350" lvl="0" marL="565150" rtl="0" algn="l">
              <a:lnSpc>
                <a:spcPct val="115000"/>
              </a:lnSpc>
              <a:spcBef>
                <a:spcPts val="1000"/>
              </a:spcBef>
              <a:spcAft>
                <a:spcPts val="0"/>
              </a:spcAft>
              <a:buSzPts val="2200"/>
              <a:buFont typeface="Arial"/>
              <a:buAutoNum type="arabicPeriod" startAt="3"/>
            </a:pPr>
            <a:r>
              <a:rPr lang="en-GB" sz="2200"/>
              <a:t>The complete CDR should include unambiguous traceability to the underlying lower-level data (FCDRs) and the ancillary data from which geophysical values and their estimated uncertainty derive. </a:t>
            </a:r>
            <a:endParaRPr/>
          </a:p>
          <a:p>
            <a:pPr indent="-514350" lvl="0" marL="565150" rtl="0" algn="l">
              <a:lnSpc>
                <a:spcPct val="115000"/>
              </a:lnSpc>
              <a:spcBef>
                <a:spcPts val="1000"/>
              </a:spcBef>
              <a:spcAft>
                <a:spcPts val="0"/>
              </a:spcAft>
              <a:buSzPts val="2200"/>
              <a:buFont typeface="Arial"/>
              <a:buAutoNum type="arabicPeriod" startAt="3"/>
            </a:pPr>
            <a:r>
              <a:rPr lang="en-GB" sz="2200"/>
              <a:t>The data in the CDR should be located in time and space using a clearly defined co-ordinate system. </a:t>
            </a:r>
            <a:endParaRPr/>
          </a:p>
          <a:p>
            <a:pPr indent="-228600" lvl="0" marL="457200" marR="0" rtl="0" algn="l">
              <a:lnSpc>
                <a:spcPct val="115000"/>
              </a:lnSpc>
              <a:spcBef>
                <a:spcPts val="1000"/>
              </a:spcBef>
              <a:spcAft>
                <a:spcPts val="0"/>
              </a:spcAft>
              <a:buClr>
                <a:schemeClr val="dk1"/>
              </a:buClr>
              <a:buSzPts val="2800"/>
              <a:buFont typeface="Montserrat"/>
              <a:buNone/>
            </a:pPr>
            <a:r>
              <a:t/>
            </a:r>
            <a:endParaRPr/>
          </a:p>
        </p:txBody>
      </p:sp>
      <p:sp>
        <p:nvSpPr>
          <p:cNvPr id="151" name="Google Shape;151;p1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Adding best practises - II</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7"/>
          <p:cNvSpPr txBox="1"/>
          <p:nvPr>
            <p:ph idx="1" type="body"/>
          </p:nvPr>
        </p:nvSpPr>
        <p:spPr>
          <a:xfrm>
            <a:off x="276008" y="1220858"/>
            <a:ext cx="11495400" cy="4662900"/>
          </a:xfrm>
          <a:prstGeom prst="rect">
            <a:avLst/>
          </a:prstGeom>
          <a:noFill/>
          <a:ln>
            <a:noFill/>
          </a:ln>
        </p:spPr>
        <p:txBody>
          <a:bodyPr anchorCtr="0" anchor="t" bIns="45700" lIns="91425" spcFirstLastPara="1" rIns="91425" wrap="square" tIns="45700">
            <a:noAutofit/>
          </a:bodyPr>
          <a:lstStyle/>
          <a:p>
            <a:pPr indent="-514350" lvl="0" marL="565150" rtl="0" algn="l">
              <a:lnSpc>
                <a:spcPct val="115000"/>
              </a:lnSpc>
              <a:spcBef>
                <a:spcPts val="1000"/>
              </a:spcBef>
              <a:spcAft>
                <a:spcPts val="0"/>
              </a:spcAft>
              <a:buSzPts val="2200"/>
              <a:buFont typeface="Arial"/>
              <a:buAutoNum type="arabicPeriod" startAt="6"/>
            </a:pPr>
            <a:r>
              <a:rPr lang="en-GB" sz="2200"/>
              <a:t>Quantitative uncertainty information should be provided with the CDR observations. Examples of uncertainty information include: standard uncertainty, fractional uncertainty, and error covariance matrices. Uncertainty may be provided as data arrays or (where valid, in order to minimise data volumes) as parametric expressions to calculate uncertainty from other data in the CDR. Uncertainty information should be provided per file or per datum as necessary to represent any significant variability of uncertainty, while taking account of data volume. Uncertainty estimates should cover all important sources of error, and be validated, documented and traceable.</a:t>
            </a:r>
            <a:endParaRPr/>
          </a:p>
          <a:p>
            <a:pPr indent="-514350" lvl="0" marL="565150" rtl="0" algn="l">
              <a:lnSpc>
                <a:spcPct val="115000"/>
              </a:lnSpc>
              <a:spcBef>
                <a:spcPts val="1000"/>
              </a:spcBef>
              <a:spcAft>
                <a:spcPts val="0"/>
              </a:spcAft>
              <a:buSzPts val="2200"/>
              <a:buFont typeface="Arial"/>
              <a:buAutoNum type="arabicPeriod" startAt="6"/>
            </a:pPr>
            <a:r>
              <a:rPr lang="en-GB" sz="2200"/>
              <a:t>Flags relating to assessment of data quality should be made available in the CDR together with the observations and their uncertainty.</a:t>
            </a:r>
            <a:endParaRPr/>
          </a:p>
        </p:txBody>
      </p:sp>
      <p:sp>
        <p:nvSpPr>
          <p:cNvPr id="157" name="Google Shape;157;p1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Adding best practises - III</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2"/>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What Google thinks a CDR is …</a:t>
            </a:r>
            <a:endParaRPr/>
          </a:p>
        </p:txBody>
      </p:sp>
      <p:sp>
        <p:nvSpPr>
          <p:cNvPr id="67" name="Google Shape;67;p2"/>
          <p:cNvSpPr txBox="1"/>
          <p:nvPr/>
        </p:nvSpPr>
        <p:spPr>
          <a:xfrm>
            <a:off x="435935" y="2946295"/>
            <a:ext cx="11376837" cy="18928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rgbClr val="1F1F1F"/>
                </a:solidFill>
                <a:latin typeface="Google Sans"/>
                <a:ea typeface="Google Sans"/>
                <a:cs typeface="Google Sans"/>
                <a:sym typeface="Google Sans"/>
              </a:rPr>
              <a:t>Call Detail Record</a:t>
            </a:r>
            <a:endParaRPr/>
          </a:p>
          <a:p>
            <a:pPr indent="0" lvl="0" marL="0" marR="0" rtl="0" algn="l">
              <a:lnSpc>
                <a:spcPct val="100000"/>
              </a:lnSpc>
              <a:spcBef>
                <a:spcPts val="600"/>
              </a:spcBef>
              <a:spcAft>
                <a:spcPts val="0"/>
              </a:spcAft>
              <a:buClr>
                <a:srgbClr val="000000"/>
              </a:buClr>
              <a:buSzPts val="2800"/>
              <a:buFont typeface="Arial"/>
              <a:buNone/>
            </a:pPr>
            <a:r>
              <a:rPr b="0" i="0" lang="en-GB" sz="2800" u="none" cap="none" strike="noStrike">
                <a:solidFill>
                  <a:srgbClr val="474747"/>
                </a:solidFill>
                <a:latin typeface="Google Sans"/>
                <a:ea typeface="Google Sans"/>
                <a:cs typeface="Google Sans"/>
                <a:sym typeface="Google Sans"/>
              </a:rPr>
              <a:t>A </a:t>
            </a:r>
            <a:r>
              <a:rPr b="0" i="0" lang="en-GB" sz="2800" u="none" cap="none" strike="noStrike">
                <a:solidFill>
                  <a:srgbClr val="040C28"/>
                </a:solidFill>
                <a:latin typeface="Google Sans"/>
                <a:ea typeface="Google Sans"/>
                <a:cs typeface="Google Sans"/>
                <a:sym typeface="Google Sans"/>
              </a:rPr>
              <a:t>Call Detail Record</a:t>
            </a:r>
            <a:r>
              <a:rPr b="0" i="0" lang="en-GB" sz="2800" u="none" cap="none" strike="noStrike">
                <a:solidFill>
                  <a:srgbClr val="474747"/>
                </a:solidFill>
                <a:latin typeface="Google Sans"/>
                <a:ea typeface="Google Sans"/>
                <a:cs typeface="Google Sans"/>
                <a:sym typeface="Google Sans"/>
              </a:rPr>
              <a:t> (CDR) is generated by the mobile network operator (MNO) when a subscriber initiates or receives a network event, such as a call, SMS message or mobile data. </a:t>
            </a:r>
            <a:endParaRPr b="0" i="0" sz="2800" u="none" cap="none" strike="noStrike">
              <a:solidFill>
                <a:srgbClr val="1F1F1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3"/>
          <p:cNvSpPr txBox="1"/>
          <p:nvPr>
            <p:ph idx="1" type="body"/>
          </p:nvPr>
        </p:nvSpPr>
        <p:spPr>
          <a:xfrm>
            <a:off x="276008" y="1220858"/>
            <a:ext cx="11495400" cy="5157082"/>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GB" sz="2400">
                <a:latin typeface="Arial"/>
                <a:ea typeface="Arial"/>
                <a:cs typeface="Arial"/>
                <a:sym typeface="Arial"/>
              </a:rPr>
              <a:t>A definition of </a:t>
            </a:r>
            <a:r>
              <a:rPr i="1" lang="en-GB" sz="2400">
                <a:latin typeface="Arial"/>
                <a:ea typeface="Arial"/>
                <a:cs typeface="Arial"/>
                <a:sym typeface="Arial"/>
              </a:rPr>
              <a:t>Climate Data Record</a:t>
            </a:r>
            <a:r>
              <a:rPr lang="en-GB" sz="2400">
                <a:latin typeface="Arial"/>
                <a:ea typeface="Arial"/>
                <a:cs typeface="Arial"/>
                <a:sym typeface="Arial"/>
              </a:rPr>
              <a:t> is essential because the term sits at the junction of </a:t>
            </a:r>
            <a:r>
              <a:rPr b="1" lang="en-GB" sz="2400">
                <a:latin typeface="Arial"/>
                <a:ea typeface="Arial"/>
                <a:cs typeface="Arial"/>
                <a:sym typeface="Arial"/>
              </a:rPr>
              <a:t>science</a:t>
            </a:r>
            <a:r>
              <a:rPr lang="en-GB" sz="2400">
                <a:latin typeface="Arial"/>
                <a:ea typeface="Arial"/>
                <a:cs typeface="Arial"/>
                <a:sym typeface="Arial"/>
              </a:rPr>
              <a:t>, </a:t>
            </a:r>
            <a:r>
              <a:rPr b="1" lang="en-GB" sz="2400">
                <a:latin typeface="Arial"/>
                <a:ea typeface="Arial"/>
                <a:cs typeface="Arial"/>
                <a:sym typeface="Arial"/>
              </a:rPr>
              <a:t>operations</a:t>
            </a:r>
            <a:r>
              <a:rPr lang="en-GB" sz="2400">
                <a:latin typeface="Arial"/>
                <a:ea typeface="Arial"/>
                <a:cs typeface="Arial"/>
                <a:sym typeface="Arial"/>
              </a:rPr>
              <a:t>, </a:t>
            </a:r>
            <a:r>
              <a:rPr b="1" lang="en-GB" sz="2400">
                <a:latin typeface="Arial"/>
                <a:ea typeface="Arial"/>
                <a:cs typeface="Arial"/>
                <a:sym typeface="Arial"/>
              </a:rPr>
              <a:t>policy</a:t>
            </a:r>
            <a:r>
              <a:rPr lang="en-GB" sz="2400">
                <a:latin typeface="Arial"/>
                <a:ea typeface="Arial"/>
                <a:cs typeface="Arial"/>
                <a:sym typeface="Arial"/>
              </a:rPr>
              <a:t>, and </a:t>
            </a:r>
            <a:r>
              <a:rPr b="1" lang="en-GB" sz="2400">
                <a:latin typeface="Arial"/>
                <a:ea typeface="Arial"/>
                <a:cs typeface="Arial"/>
                <a:sym typeface="Arial"/>
              </a:rPr>
              <a:t>standards</a:t>
            </a:r>
            <a:r>
              <a:rPr lang="en-GB" sz="2400">
                <a:latin typeface="Arial"/>
                <a:ea typeface="Arial"/>
                <a:cs typeface="Arial"/>
                <a:sym typeface="Arial"/>
              </a:rPr>
              <a:t>. Without a shared definition, the concept cannot support its intended roles in climate monitoring and decision‑making. The definition is needed:</a:t>
            </a:r>
            <a:endParaRPr/>
          </a:p>
          <a:p>
            <a:pPr indent="-381000" lvl="1" marL="914400" rtl="0" algn="l">
              <a:lnSpc>
                <a:spcPct val="115000"/>
              </a:lnSpc>
              <a:spcBef>
                <a:spcPts val="500"/>
              </a:spcBef>
              <a:spcAft>
                <a:spcPts val="0"/>
              </a:spcAft>
              <a:buSzPts val="2400"/>
              <a:buChar char="▪"/>
            </a:pPr>
            <a:r>
              <a:rPr lang="en-GB" sz="2000">
                <a:latin typeface="Arial"/>
                <a:ea typeface="Arial"/>
                <a:cs typeface="Arial"/>
                <a:sym typeface="Arial"/>
              </a:rPr>
              <a:t>To ensure common understanding across organisations</a:t>
            </a:r>
            <a:endParaRPr/>
          </a:p>
          <a:p>
            <a:pPr indent="-381000" lvl="1" marL="914400" rtl="0" algn="l">
              <a:lnSpc>
                <a:spcPct val="115000"/>
              </a:lnSpc>
              <a:spcBef>
                <a:spcPts val="500"/>
              </a:spcBef>
              <a:spcAft>
                <a:spcPts val="0"/>
              </a:spcAft>
              <a:buSzPts val="2400"/>
              <a:buChar char="▪"/>
            </a:pPr>
            <a:r>
              <a:rPr lang="en-GB" sz="2000">
                <a:latin typeface="Arial"/>
                <a:ea typeface="Arial"/>
                <a:cs typeface="Arial"/>
                <a:sym typeface="Arial"/>
              </a:rPr>
              <a:t>To distinguish “climate-quality” records from other products (the ECV misunderstanding)</a:t>
            </a:r>
            <a:endParaRPr/>
          </a:p>
          <a:p>
            <a:pPr indent="-381000" lvl="1" marL="914400" rtl="0" algn="l">
              <a:lnSpc>
                <a:spcPct val="115000"/>
              </a:lnSpc>
              <a:spcBef>
                <a:spcPts val="500"/>
              </a:spcBef>
              <a:spcAft>
                <a:spcPts val="0"/>
              </a:spcAft>
              <a:buSzPts val="2400"/>
              <a:buChar char="▪"/>
            </a:pPr>
            <a:r>
              <a:rPr lang="en-GB" sz="2000">
                <a:latin typeface="Arial"/>
                <a:ea typeface="Arial"/>
                <a:cs typeface="Arial"/>
                <a:sym typeface="Arial"/>
              </a:rPr>
              <a:t>To support integrity in climate system analysis, e.g., for trends</a:t>
            </a:r>
            <a:endParaRPr/>
          </a:p>
          <a:p>
            <a:pPr indent="-381000" lvl="1" marL="914400" rtl="0" algn="l">
              <a:lnSpc>
                <a:spcPct val="115000"/>
              </a:lnSpc>
              <a:spcBef>
                <a:spcPts val="500"/>
              </a:spcBef>
              <a:spcAft>
                <a:spcPts val="0"/>
              </a:spcAft>
              <a:buSzPts val="2400"/>
              <a:buChar char="▪"/>
            </a:pPr>
            <a:r>
              <a:rPr lang="en-GB" sz="2000">
                <a:latin typeface="Arial"/>
                <a:ea typeface="Arial"/>
                <a:cs typeface="Arial"/>
                <a:sym typeface="Arial"/>
              </a:rPr>
              <a:t>To enable traceability, reproducibility and quality assurance</a:t>
            </a:r>
            <a:endParaRPr/>
          </a:p>
          <a:p>
            <a:pPr indent="-381000" lvl="1" marL="914400" rtl="0" algn="l">
              <a:lnSpc>
                <a:spcPct val="115000"/>
              </a:lnSpc>
              <a:spcBef>
                <a:spcPts val="500"/>
              </a:spcBef>
              <a:spcAft>
                <a:spcPts val="0"/>
              </a:spcAft>
              <a:buSzPts val="2400"/>
              <a:buChar char="▪"/>
            </a:pPr>
            <a:r>
              <a:rPr lang="en-GB" sz="2000">
                <a:latin typeface="Arial"/>
                <a:ea typeface="Arial"/>
                <a:cs typeface="Arial"/>
                <a:sym typeface="Arial"/>
              </a:rPr>
              <a:t>To align with policy and regulatory needs (need to be credible, traceable, defensible)</a:t>
            </a:r>
            <a:endParaRPr/>
          </a:p>
          <a:p>
            <a:pPr indent="-381000" lvl="1" marL="914400" rtl="0" algn="l">
              <a:lnSpc>
                <a:spcPct val="115000"/>
              </a:lnSpc>
              <a:spcBef>
                <a:spcPts val="500"/>
              </a:spcBef>
              <a:spcAft>
                <a:spcPts val="0"/>
              </a:spcAft>
              <a:buSzPts val="2400"/>
              <a:buChar char="▪"/>
            </a:pPr>
            <a:r>
              <a:rPr lang="en-GB" sz="2000">
                <a:latin typeface="Arial"/>
                <a:ea typeface="Arial"/>
                <a:cs typeface="Arial"/>
                <a:sym typeface="Arial"/>
              </a:rPr>
              <a:t>To support interoperability and standardisation</a:t>
            </a:r>
            <a:endParaRPr/>
          </a:p>
          <a:p>
            <a:pPr indent="-228600" lvl="0" marL="457200" marR="0" rtl="0" algn="l">
              <a:lnSpc>
                <a:spcPct val="115000"/>
              </a:lnSpc>
              <a:spcBef>
                <a:spcPts val="1000"/>
              </a:spcBef>
              <a:spcAft>
                <a:spcPts val="0"/>
              </a:spcAft>
              <a:buClr>
                <a:schemeClr val="dk1"/>
              </a:buClr>
              <a:buSzPts val="2800"/>
              <a:buFont typeface="Montserrat"/>
              <a:buNone/>
            </a:pPr>
            <a:r>
              <a:t/>
            </a:r>
            <a:endParaRPr/>
          </a:p>
        </p:txBody>
      </p:sp>
      <p:sp>
        <p:nvSpPr>
          <p:cNvPr id="73" name="Google Shape;73;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4000"/>
              <a:t>Why do we need a definition?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4"/>
          <p:cNvSpPr txBox="1"/>
          <p:nvPr>
            <p:ph idx="1" type="body"/>
          </p:nvPr>
        </p:nvSpPr>
        <p:spPr>
          <a:xfrm>
            <a:off x="270739" y="1181528"/>
            <a:ext cx="11650521" cy="5127831"/>
          </a:xfrm>
          <a:prstGeom prst="rect">
            <a:avLst/>
          </a:prstGeom>
          <a:noFill/>
          <a:ln>
            <a:noFill/>
          </a:ln>
        </p:spPr>
        <p:txBody>
          <a:bodyPr anchorCtr="0" anchor="t" bIns="45700" lIns="91425" spcFirstLastPara="1" rIns="91425" wrap="square" tIns="45700">
            <a:noAutofit/>
          </a:bodyPr>
          <a:lstStyle/>
          <a:p>
            <a:pPr indent="-406400" lvl="0" marL="457200" rtl="0" algn="l">
              <a:lnSpc>
                <a:spcPct val="100000"/>
              </a:lnSpc>
              <a:spcBef>
                <a:spcPts val="0"/>
              </a:spcBef>
              <a:spcAft>
                <a:spcPts val="0"/>
              </a:spcAft>
              <a:buSzPts val="2800"/>
              <a:buChar char="❖"/>
            </a:pPr>
            <a:r>
              <a:rPr lang="en-GB" sz="2400"/>
              <a:t>A definition of the term CDR shall be based on existing referenceable definitions of its parts, i.e., climate, data, and record</a:t>
            </a:r>
            <a:endParaRPr/>
          </a:p>
          <a:p>
            <a:pPr indent="-406400" lvl="0" marL="457200" rtl="0" algn="l">
              <a:lnSpc>
                <a:spcPct val="100000"/>
              </a:lnSpc>
              <a:spcBef>
                <a:spcPts val="1200"/>
              </a:spcBef>
              <a:spcAft>
                <a:spcPts val="0"/>
              </a:spcAft>
              <a:buSzPts val="2800"/>
              <a:buChar char="❖"/>
            </a:pPr>
            <a:r>
              <a:rPr lang="en-GB" sz="2400"/>
              <a:t>The definition should be general, i.e. it should not refer to a specific observation method or a specific system that generates it</a:t>
            </a:r>
            <a:endParaRPr/>
          </a:p>
          <a:p>
            <a:pPr indent="-406400" lvl="0" marL="457200" rtl="0" algn="l">
              <a:lnSpc>
                <a:spcPct val="100000"/>
              </a:lnSpc>
              <a:spcBef>
                <a:spcPts val="1200"/>
              </a:spcBef>
              <a:spcAft>
                <a:spcPts val="0"/>
              </a:spcAft>
              <a:buSzPts val="2800"/>
              <a:buChar char="❖"/>
            </a:pPr>
            <a:r>
              <a:rPr lang="en-GB" sz="2400"/>
              <a:t>The definition is not a complete description of the characteristics of a CDR but may be supplemented by practises to enable needed characteristics</a:t>
            </a:r>
            <a:endParaRPr/>
          </a:p>
          <a:p>
            <a:pPr indent="-406400" lvl="0" marL="457200" rtl="0" algn="l">
              <a:lnSpc>
                <a:spcPct val="100000"/>
              </a:lnSpc>
              <a:spcBef>
                <a:spcPts val="1200"/>
              </a:spcBef>
              <a:spcAft>
                <a:spcPts val="1200"/>
              </a:spcAft>
              <a:buSzPts val="2800"/>
              <a:buChar char="❖"/>
            </a:pPr>
            <a:r>
              <a:rPr lang="en-GB" sz="2400"/>
              <a:t>The definition should remain valid for a long time, while the characteristics of a CDR may change (improve) over time</a:t>
            </a:r>
            <a:endParaRPr/>
          </a:p>
        </p:txBody>
      </p:sp>
      <p:sp>
        <p:nvSpPr>
          <p:cNvPr id="79" name="Google Shape;79;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4000"/>
              <a:t>Preamble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5"/>
          <p:cNvSpPr txBox="1"/>
          <p:nvPr>
            <p:ph idx="1" type="body"/>
          </p:nvPr>
        </p:nvSpPr>
        <p:spPr>
          <a:xfrm>
            <a:off x="276008" y="1220858"/>
            <a:ext cx="11495400" cy="4662900"/>
          </a:xfrm>
          <a:prstGeom prst="rect">
            <a:avLst/>
          </a:prstGeom>
          <a:noFill/>
          <a:ln>
            <a:noFill/>
          </a:ln>
        </p:spPr>
        <p:txBody>
          <a:bodyPr anchorCtr="0" anchor="t" bIns="45700" lIns="91425" spcFirstLastPara="1" rIns="91425" wrap="square" tIns="45700">
            <a:noAutofit/>
          </a:bodyPr>
          <a:lstStyle/>
          <a:p>
            <a:pPr indent="0" lvl="0" marL="50800" rtl="0" algn="l">
              <a:lnSpc>
                <a:spcPct val="100000"/>
              </a:lnSpc>
              <a:spcBef>
                <a:spcPts val="0"/>
              </a:spcBef>
              <a:spcAft>
                <a:spcPts val="0"/>
              </a:spcAft>
              <a:buSzPts val="2800"/>
              <a:buNone/>
            </a:pPr>
            <a:r>
              <a:rPr b="1" lang="en-GB" sz="2400"/>
              <a:t>Definition: </a:t>
            </a:r>
            <a:endParaRPr sz="2400"/>
          </a:p>
          <a:p>
            <a:pPr indent="-406400" lvl="0" marL="457200" rtl="0" algn="l">
              <a:lnSpc>
                <a:spcPct val="100000"/>
              </a:lnSpc>
              <a:spcBef>
                <a:spcPts val="1200"/>
              </a:spcBef>
              <a:spcAft>
                <a:spcPts val="0"/>
              </a:spcAft>
              <a:buSzPts val="2800"/>
              <a:buChar char="❖"/>
            </a:pPr>
            <a:r>
              <a:rPr lang="en-GB" sz="2400"/>
              <a:t>factual information (such as measurements or statistics) used as a basis for reasoning, discussion, or calculation</a:t>
            </a:r>
            <a:endParaRPr/>
          </a:p>
          <a:p>
            <a:pPr indent="-406400" lvl="0" marL="457200" rtl="0" algn="l">
              <a:lnSpc>
                <a:spcPct val="100000"/>
              </a:lnSpc>
              <a:spcBef>
                <a:spcPts val="1200"/>
              </a:spcBef>
              <a:spcAft>
                <a:spcPts val="0"/>
              </a:spcAft>
              <a:buSzPts val="2800"/>
              <a:buChar char="❖"/>
            </a:pPr>
            <a:r>
              <a:rPr lang="en-GB" sz="2400"/>
              <a:t>information in digital form that can be transmitted or processed</a:t>
            </a:r>
            <a:endParaRPr/>
          </a:p>
          <a:p>
            <a:pPr indent="-406400" lvl="0" marL="457200" rtl="0" algn="l">
              <a:lnSpc>
                <a:spcPct val="100000"/>
              </a:lnSpc>
              <a:spcBef>
                <a:spcPts val="1200"/>
              </a:spcBef>
              <a:spcAft>
                <a:spcPts val="0"/>
              </a:spcAft>
              <a:buSzPts val="2800"/>
              <a:buChar char="❖"/>
            </a:pPr>
            <a:r>
              <a:rPr lang="en-GB" sz="2400"/>
              <a:t>philosophy: information that is output by a sensing device or organ and that must be processed to be meaningful</a:t>
            </a:r>
            <a:endParaRPr/>
          </a:p>
          <a:p>
            <a:pPr indent="-381000" lvl="1" marL="914400" rtl="0" algn="l">
              <a:lnSpc>
                <a:spcPct val="100000"/>
              </a:lnSpc>
              <a:spcBef>
                <a:spcPts val="1200"/>
              </a:spcBef>
              <a:spcAft>
                <a:spcPts val="0"/>
              </a:spcAft>
              <a:buSzPts val="2400"/>
              <a:buChar char="▪"/>
            </a:pPr>
            <a:r>
              <a:rPr i="1" lang="en-GB" sz="2000"/>
              <a:t>According to an old philosophical and psychological tradition, sensation is an essentially passive affair; the senses present us with ‘data’ and we have no choice but to accept.</a:t>
            </a:r>
            <a:endParaRPr/>
          </a:p>
          <a:p>
            <a:pPr indent="-228600" lvl="0" marL="457200" marR="0" rtl="0" algn="l">
              <a:lnSpc>
                <a:spcPct val="115000"/>
              </a:lnSpc>
              <a:spcBef>
                <a:spcPts val="2200"/>
              </a:spcBef>
              <a:spcAft>
                <a:spcPts val="0"/>
              </a:spcAft>
              <a:buClr>
                <a:schemeClr val="dk1"/>
              </a:buClr>
              <a:buSzPts val="2800"/>
              <a:buFont typeface="Montserrat"/>
              <a:buNone/>
            </a:pPr>
            <a:r>
              <a:t/>
            </a:r>
            <a:endParaRPr/>
          </a:p>
        </p:txBody>
      </p:sp>
      <p:sp>
        <p:nvSpPr>
          <p:cNvPr id="85" name="Google Shape;85;p5"/>
          <p:cNvSpPr txBox="1"/>
          <p:nvPr>
            <p:ph type="title"/>
          </p:nvPr>
        </p:nvSpPr>
        <p:spPr>
          <a:xfrm>
            <a:off x="176048" y="175939"/>
            <a:ext cx="1010849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4000"/>
              <a:t>Definition Data (Merriam Webster)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6"/>
          <p:cNvSpPr txBox="1"/>
          <p:nvPr>
            <p:ph idx="1" type="body"/>
          </p:nvPr>
        </p:nvSpPr>
        <p:spPr>
          <a:xfrm>
            <a:off x="276008" y="1220858"/>
            <a:ext cx="11495400" cy="4662900"/>
          </a:xfrm>
          <a:prstGeom prst="rect">
            <a:avLst/>
          </a:prstGeom>
          <a:noFill/>
          <a:ln>
            <a:noFill/>
          </a:ln>
        </p:spPr>
        <p:txBody>
          <a:bodyPr anchorCtr="0" anchor="t" bIns="45700" lIns="91425" spcFirstLastPara="1" rIns="91425" wrap="square" tIns="45700">
            <a:noAutofit/>
          </a:bodyPr>
          <a:lstStyle/>
          <a:p>
            <a:pPr indent="0" lvl="0" marL="50800" rtl="0" algn="l">
              <a:lnSpc>
                <a:spcPct val="100000"/>
              </a:lnSpc>
              <a:spcBef>
                <a:spcPts val="0"/>
              </a:spcBef>
              <a:spcAft>
                <a:spcPts val="0"/>
              </a:spcAft>
              <a:buSzPts val="2800"/>
              <a:buNone/>
            </a:pPr>
            <a:r>
              <a:rPr b="1" lang="en-GB" sz="2400"/>
              <a:t>1</a:t>
            </a:r>
            <a:r>
              <a:rPr b="1" baseline="30000" lang="en-GB" sz="2400"/>
              <a:t>st</a:t>
            </a:r>
            <a:r>
              <a:rPr b="1" lang="en-GB" sz="2400"/>
              <a:t> definition:</a:t>
            </a:r>
            <a:endParaRPr sz="2400"/>
          </a:p>
          <a:p>
            <a:pPr indent="-406400" lvl="0" marL="457200" rtl="0" algn="l">
              <a:lnSpc>
                <a:spcPct val="100000"/>
              </a:lnSpc>
              <a:spcBef>
                <a:spcPts val="1200"/>
              </a:spcBef>
              <a:spcAft>
                <a:spcPts val="0"/>
              </a:spcAft>
              <a:buSzPts val="2800"/>
              <a:buChar char="❖"/>
            </a:pPr>
            <a:r>
              <a:rPr lang="en-GB" sz="2400"/>
              <a:t>Value and possibly Uncertainty of a Trait of a specific Entity.		</a:t>
            </a:r>
            <a:endParaRPr/>
          </a:p>
          <a:p>
            <a:pPr indent="-381000" lvl="1" marL="914400" rtl="0" algn="l">
              <a:lnSpc>
                <a:spcPct val="100000"/>
              </a:lnSpc>
              <a:spcBef>
                <a:spcPts val="1200"/>
              </a:spcBef>
              <a:spcAft>
                <a:spcPts val="0"/>
              </a:spcAft>
              <a:buSzPts val="2400"/>
              <a:buChar char="▪"/>
            </a:pPr>
            <a:r>
              <a:rPr lang="en-GB"/>
              <a:t>Data simply describe entities using certain traits and are not targeted at a particular use or audience.</a:t>
            </a:r>
            <a:endParaRPr/>
          </a:p>
          <a:p>
            <a:pPr indent="0" lvl="0" marL="50800" rtl="0" algn="l">
              <a:lnSpc>
                <a:spcPct val="100000"/>
              </a:lnSpc>
              <a:spcBef>
                <a:spcPts val="1200"/>
              </a:spcBef>
              <a:spcAft>
                <a:spcPts val="0"/>
              </a:spcAft>
              <a:buSzPts val="2800"/>
              <a:buNone/>
            </a:pPr>
            <a:r>
              <a:rPr b="1" lang="en-GB" sz="2400"/>
              <a:t>Examples: </a:t>
            </a:r>
            <a:r>
              <a:rPr lang="en-GB" sz="2400"/>
              <a:t>Data can be categorised into:</a:t>
            </a:r>
            <a:endParaRPr/>
          </a:p>
          <a:p>
            <a:pPr indent="-406400" lvl="0" marL="457200" rtl="0" algn="l">
              <a:lnSpc>
                <a:spcPct val="100000"/>
              </a:lnSpc>
              <a:spcBef>
                <a:spcPts val="1200"/>
              </a:spcBef>
              <a:spcAft>
                <a:spcPts val="0"/>
              </a:spcAft>
              <a:buSzPts val="2800"/>
              <a:buChar char="❖"/>
            </a:pPr>
            <a:r>
              <a:rPr lang="en-GB" sz="2400"/>
              <a:t>factual (i.e. obtained by Observation) or fictional (obtained e.g. through modelling, estimating or assigning)</a:t>
            </a:r>
            <a:endParaRPr/>
          </a:p>
          <a:p>
            <a:pPr indent="-406400" lvl="0" marL="457200" rtl="0" algn="l">
              <a:lnSpc>
                <a:spcPct val="100000"/>
              </a:lnSpc>
              <a:spcBef>
                <a:spcPts val="1200"/>
              </a:spcBef>
              <a:spcAft>
                <a:spcPts val="0"/>
              </a:spcAft>
              <a:buSzPts val="2800"/>
              <a:buChar char="❖"/>
            </a:pPr>
            <a:r>
              <a:rPr lang="en-GB" sz="2400"/>
              <a:t>quantitative (continuous) or qualitative (categorical)</a:t>
            </a:r>
            <a:endParaRPr/>
          </a:p>
          <a:p>
            <a:pPr indent="-406400" lvl="0" marL="457200" rtl="0" algn="l">
              <a:lnSpc>
                <a:spcPct val="100000"/>
              </a:lnSpc>
              <a:spcBef>
                <a:spcPts val="1200"/>
              </a:spcBef>
              <a:spcAft>
                <a:spcPts val="0"/>
              </a:spcAft>
              <a:buSzPts val="2800"/>
              <a:buChar char="❖"/>
            </a:pPr>
            <a:r>
              <a:rPr lang="en-GB" sz="2400"/>
              <a:t>analogue or digital (list not exhaustive!)</a:t>
            </a:r>
            <a:endParaRPr/>
          </a:p>
          <a:p>
            <a:pPr indent="0" lvl="0" marL="50800" rtl="0" algn="l">
              <a:lnSpc>
                <a:spcPct val="115000"/>
              </a:lnSpc>
              <a:spcBef>
                <a:spcPts val="2200"/>
              </a:spcBef>
              <a:spcAft>
                <a:spcPts val="0"/>
              </a:spcAft>
              <a:buSzPts val="2800"/>
              <a:buNone/>
            </a:pPr>
            <a:r>
              <a:t/>
            </a:r>
            <a:endParaRPr/>
          </a:p>
        </p:txBody>
      </p:sp>
      <p:sp>
        <p:nvSpPr>
          <p:cNvPr id="91" name="Google Shape;91;p6"/>
          <p:cNvSpPr txBox="1"/>
          <p:nvPr>
            <p:ph type="title"/>
          </p:nvPr>
        </p:nvSpPr>
        <p:spPr>
          <a:xfrm>
            <a:off x="176046" y="175939"/>
            <a:ext cx="10757425"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4000"/>
              <a:t>Definition Data (EC’s KCEO)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7"/>
          <p:cNvSpPr txBox="1"/>
          <p:nvPr>
            <p:ph idx="1" type="body"/>
          </p:nvPr>
        </p:nvSpPr>
        <p:spPr>
          <a:xfrm>
            <a:off x="276008" y="1220858"/>
            <a:ext cx="11495400" cy="4662900"/>
          </a:xfrm>
          <a:prstGeom prst="rect">
            <a:avLst/>
          </a:prstGeom>
          <a:noFill/>
          <a:ln>
            <a:noFill/>
          </a:ln>
        </p:spPr>
        <p:txBody>
          <a:bodyPr anchorCtr="0" anchor="t" bIns="45700" lIns="91425" spcFirstLastPara="1" rIns="91425" wrap="square" tIns="45700">
            <a:noAutofit/>
          </a:bodyPr>
          <a:lstStyle/>
          <a:p>
            <a:pPr indent="0" lvl="0" marL="50800" rtl="0" algn="l">
              <a:lnSpc>
                <a:spcPct val="100000"/>
              </a:lnSpc>
              <a:spcBef>
                <a:spcPts val="0"/>
              </a:spcBef>
              <a:spcAft>
                <a:spcPts val="0"/>
              </a:spcAft>
              <a:buSzPts val="2800"/>
              <a:buNone/>
            </a:pPr>
            <a:r>
              <a:rPr b="1" lang="en-GB" sz="2400"/>
              <a:t>2</a:t>
            </a:r>
            <a:r>
              <a:rPr b="1" baseline="30000" lang="en-GB" sz="2400"/>
              <a:t>nd</a:t>
            </a:r>
            <a:r>
              <a:rPr b="1" lang="en-GB" sz="2400"/>
              <a:t> definition</a:t>
            </a:r>
            <a:endParaRPr sz="2400"/>
          </a:p>
          <a:p>
            <a:pPr indent="-406400" lvl="0" marL="457200" rtl="0" algn="l">
              <a:lnSpc>
                <a:spcPct val="100000"/>
              </a:lnSpc>
              <a:spcBef>
                <a:spcPts val="1200"/>
              </a:spcBef>
              <a:spcAft>
                <a:spcPts val="0"/>
              </a:spcAft>
              <a:buSzPts val="2800"/>
              <a:buChar char="❖"/>
            </a:pPr>
            <a:r>
              <a:rPr lang="en-GB" sz="2400"/>
              <a:t>Scientific or technical measurements, values calculated therefrom, observations, or facts that can be represented by numbers, tables, graphs, models, text, or symbols which are used as a basis for reasoning and further calculation.</a:t>
            </a:r>
            <a:endParaRPr/>
          </a:p>
          <a:p>
            <a:pPr indent="-406400" lvl="0" marL="457200" rtl="0" algn="l">
              <a:lnSpc>
                <a:spcPct val="100000"/>
              </a:lnSpc>
              <a:spcBef>
                <a:spcPts val="1200"/>
              </a:spcBef>
              <a:spcAft>
                <a:spcPts val="0"/>
              </a:spcAft>
              <a:buSzPts val="2800"/>
              <a:buChar char="❖"/>
            </a:pPr>
            <a:r>
              <a:rPr b="1" lang="en-GB" sz="2400"/>
              <a:t>Sources: </a:t>
            </a:r>
            <a:r>
              <a:rPr lang="en-GB" sz="2400"/>
              <a:t>WGISS Shared Collection Lifecycle Management Principles for Earth Observation Data</a:t>
            </a:r>
            <a:endParaRPr/>
          </a:p>
          <a:p>
            <a:pPr indent="-228600" lvl="0" marL="457200" marR="0" rtl="0" algn="l">
              <a:lnSpc>
                <a:spcPct val="115000"/>
              </a:lnSpc>
              <a:spcBef>
                <a:spcPts val="2200"/>
              </a:spcBef>
              <a:spcAft>
                <a:spcPts val="0"/>
              </a:spcAft>
              <a:buClr>
                <a:schemeClr val="dk1"/>
              </a:buClr>
              <a:buSzPts val="2800"/>
              <a:buFont typeface="Montserrat"/>
              <a:buNone/>
            </a:pPr>
            <a:r>
              <a:t/>
            </a:r>
            <a:endParaRPr/>
          </a:p>
        </p:txBody>
      </p:sp>
      <p:sp>
        <p:nvSpPr>
          <p:cNvPr id="97" name="Google Shape;97;p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i="0" lang="en-GB" sz="4000" u="none" cap="none" strike="noStrike">
                <a:solidFill>
                  <a:srgbClr val="FFFFFF"/>
                </a:solidFill>
                <a:latin typeface="Montserrat"/>
                <a:ea typeface="Montserrat"/>
                <a:cs typeface="Montserrat"/>
                <a:sym typeface="Montserrat"/>
              </a:rPr>
              <a:t>Definition Data (EC’s KCEO)</a:t>
            </a:r>
            <a:endParaRPr sz="4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8"/>
          <p:cNvSpPr txBox="1"/>
          <p:nvPr>
            <p:ph idx="1" type="body"/>
          </p:nvPr>
        </p:nvSpPr>
        <p:spPr>
          <a:xfrm>
            <a:off x="276008" y="1220858"/>
            <a:ext cx="11495400" cy="4662900"/>
          </a:xfrm>
          <a:prstGeom prst="rect">
            <a:avLst/>
          </a:prstGeom>
          <a:noFill/>
          <a:ln>
            <a:noFill/>
          </a:ln>
        </p:spPr>
        <p:txBody>
          <a:bodyPr anchorCtr="0" anchor="t" bIns="45700" lIns="91425" spcFirstLastPara="1" rIns="91425" wrap="square" tIns="45700">
            <a:noAutofit/>
          </a:bodyPr>
          <a:lstStyle/>
          <a:p>
            <a:pPr indent="0" lvl="0" marL="50800" rtl="0" algn="l">
              <a:lnSpc>
                <a:spcPct val="115000"/>
              </a:lnSpc>
              <a:spcBef>
                <a:spcPts val="1000"/>
              </a:spcBef>
              <a:spcAft>
                <a:spcPts val="0"/>
              </a:spcAft>
              <a:buSzPts val="2800"/>
              <a:buNone/>
            </a:pPr>
            <a:r>
              <a:rPr b="1" lang="en-GB"/>
              <a:t>Definition Record (Noun), </a:t>
            </a:r>
            <a:r>
              <a:rPr lang="en-GB"/>
              <a:t>something that records such as:</a:t>
            </a:r>
            <a:endParaRPr/>
          </a:p>
          <a:p>
            <a:pPr indent="-406400" lvl="0" marL="457200" rtl="0" algn="l">
              <a:lnSpc>
                <a:spcPct val="115000"/>
              </a:lnSpc>
              <a:spcBef>
                <a:spcPts val="1000"/>
              </a:spcBef>
              <a:spcAft>
                <a:spcPts val="0"/>
              </a:spcAft>
              <a:buSzPts val="2800"/>
              <a:buChar char="❖"/>
            </a:pPr>
            <a:r>
              <a:rPr lang="en-GB"/>
              <a:t>something that recalls or relates past events</a:t>
            </a:r>
            <a:endParaRPr/>
          </a:p>
          <a:p>
            <a:pPr indent="-406400" lvl="0" marL="457200" rtl="0" algn="l">
              <a:lnSpc>
                <a:spcPct val="115000"/>
              </a:lnSpc>
              <a:spcBef>
                <a:spcPts val="1000"/>
              </a:spcBef>
              <a:spcAft>
                <a:spcPts val="0"/>
              </a:spcAft>
              <a:buSzPts val="2800"/>
              <a:buChar char="❖"/>
            </a:pPr>
            <a:r>
              <a:rPr lang="en-GB"/>
              <a:t>a body of known or recorded facts about something or someone especially with reference to a particular sphere of activity that often forms a discernible pattern</a:t>
            </a:r>
            <a:endParaRPr/>
          </a:p>
          <a:p>
            <a:pPr indent="-381000" lvl="1" marL="914400" rtl="0" algn="l">
              <a:lnSpc>
                <a:spcPct val="115000"/>
              </a:lnSpc>
              <a:spcBef>
                <a:spcPts val="500"/>
              </a:spcBef>
              <a:spcAft>
                <a:spcPts val="0"/>
              </a:spcAft>
              <a:buSzPts val="2400"/>
              <a:buChar char="▪"/>
            </a:pPr>
            <a:r>
              <a:rPr lang="en-GB"/>
              <a:t>a good academic record</a:t>
            </a:r>
            <a:endParaRPr/>
          </a:p>
          <a:p>
            <a:pPr indent="-381000" lvl="1" marL="914400" rtl="0" algn="l">
              <a:lnSpc>
                <a:spcPct val="115000"/>
              </a:lnSpc>
              <a:spcBef>
                <a:spcPts val="500"/>
              </a:spcBef>
              <a:spcAft>
                <a:spcPts val="0"/>
              </a:spcAft>
              <a:buSzPts val="2400"/>
              <a:buChar char="▪"/>
            </a:pPr>
            <a:r>
              <a:rPr lang="en-GB"/>
              <a:t>a liberal voting record</a:t>
            </a:r>
            <a:endParaRPr/>
          </a:p>
          <a:p>
            <a:pPr indent="-406400" lvl="0" marL="457200" rtl="0" algn="l">
              <a:lnSpc>
                <a:spcPct val="115000"/>
              </a:lnSpc>
              <a:spcBef>
                <a:spcPts val="1000"/>
              </a:spcBef>
              <a:spcAft>
                <a:spcPts val="0"/>
              </a:spcAft>
              <a:buSzPts val="2800"/>
              <a:buChar char="❖"/>
            </a:pPr>
            <a:r>
              <a:rPr lang="en-GB"/>
              <a:t>a collection of related items of information (as in a database) treated as a unit</a:t>
            </a:r>
            <a:endParaRPr/>
          </a:p>
          <a:p>
            <a:pPr indent="-228600" lvl="0" marL="457200" marR="0" rtl="0" algn="l">
              <a:lnSpc>
                <a:spcPct val="115000"/>
              </a:lnSpc>
              <a:spcBef>
                <a:spcPts val="1000"/>
              </a:spcBef>
              <a:spcAft>
                <a:spcPts val="0"/>
              </a:spcAft>
              <a:buClr>
                <a:schemeClr val="dk1"/>
              </a:buClr>
              <a:buSzPts val="2800"/>
              <a:buFont typeface="Montserrat"/>
              <a:buNone/>
            </a:pPr>
            <a:r>
              <a:t/>
            </a:r>
            <a:endParaRPr/>
          </a:p>
        </p:txBody>
      </p:sp>
      <p:sp>
        <p:nvSpPr>
          <p:cNvPr id="103" name="Google Shape;103;p8"/>
          <p:cNvSpPr txBox="1"/>
          <p:nvPr>
            <p:ph type="title"/>
          </p:nvPr>
        </p:nvSpPr>
        <p:spPr>
          <a:xfrm>
            <a:off x="176048" y="175939"/>
            <a:ext cx="10128158"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4000">
                <a:solidFill>
                  <a:srgbClr val="FFFFFF"/>
                </a:solidFill>
              </a:rPr>
              <a:t>Definition Record </a:t>
            </a:r>
            <a:r>
              <a:rPr lang="en-GB" sz="4000"/>
              <a:t>(Merriam Webster)</a:t>
            </a:r>
            <a:r>
              <a:rPr lang="en-GB" sz="4000">
                <a:solidFill>
                  <a:srgbClr val="FFFFFF"/>
                </a:solidFill>
              </a:rPr>
              <a:t> </a:t>
            </a:r>
            <a:endParaRPr sz="4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9"/>
          <p:cNvSpPr txBox="1"/>
          <p:nvPr>
            <p:ph idx="1" type="body"/>
          </p:nvPr>
        </p:nvSpPr>
        <p:spPr>
          <a:xfrm>
            <a:off x="276008" y="1220858"/>
            <a:ext cx="11495400" cy="46629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GB"/>
              <a:t>A collection of related factual information (such as measurements or statistics) on past events organised and treated as a single unit, and used as a basis for reasoning, discussion, or calculation.</a:t>
            </a:r>
            <a:endParaRPr/>
          </a:p>
        </p:txBody>
      </p:sp>
      <p:sp>
        <p:nvSpPr>
          <p:cNvPr id="109" name="Google Shape;109;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4000"/>
              <a:t>Data Record?</a:t>
            </a:r>
            <a:endParaRPr sz="4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Joerg Schulz</dc:creator>
</cp:coreProperties>
</file>