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75" r:id="rId5"/>
    <p:sldId id="274" r:id="rId6"/>
    <p:sldId id="259" r:id="rId7"/>
    <p:sldId id="260" r:id="rId8"/>
    <p:sldId id="261" r:id="rId9"/>
    <p:sldId id="262" r:id="rId10"/>
  </p:sldIdLst>
  <p:sldSz cx="12192000" cy="6858000"/>
  <p:notesSz cx="6858000" cy="9144000"/>
  <p:embeddedFontLst>
    <p:embeddedFont>
      <p:font typeface="Average" pitchFamily="2" charset="77"/>
      <p:regular r:id="rId12"/>
    </p:embeddedFont>
    <p:embeddedFont>
      <p:font typeface="Barlow" pitchFamily="2" charset="77"/>
      <p:regular r:id="rId13"/>
      <p:bold r:id="rId14"/>
      <p:italic r:id="rId15"/>
      <p:boldItalic r:id="rId16"/>
    </p:embeddedFont>
    <p:embeddedFont>
      <p:font typeface="Barlow Medium" panose="00000600000000000000" pitchFamily="2" charset="77"/>
      <p:regular r:id="rId17"/>
      <p:bold r:id="rId18"/>
      <p:italic r:id="rId19"/>
      <p:boldItalic r:id="rId20"/>
    </p:embeddedFont>
    <p:embeddedFont>
      <p:font typeface="Barlow SemiBold" panose="00000700000000000000" pitchFamily="2" charset="77"/>
      <p:regular r:id="rId21"/>
      <p:bold r:id="rId22"/>
      <p:italic r:id="rId23"/>
      <p:boldItalic r:id="rId24"/>
    </p:embeddedFont>
    <p:embeddedFont>
      <p:font typeface="Lobster" pitchFamily="2" charset="77"/>
      <p:regular r:id="rId25"/>
    </p:embeddedFont>
    <p:embeddedFont>
      <p:font typeface="Montserrat" pitchFamily="2" charset="77"/>
      <p:regular r:id="rId26"/>
      <p:bold r:id="rId27"/>
      <p:italic r:id="rId28"/>
      <p:boldItalic r:id="rId29"/>
    </p:embeddedFont>
    <p:embeddedFont>
      <p:font typeface="Montserrat Medium" panose="00000600000000000000" pitchFamily="2" charset="77"/>
      <p:regular r:id="rId30"/>
      <p:bold r:id="rId31"/>
      <p:italic r:id="rId32"/>
      <p:boldItalic r:id="rId33"/>
    </p:embeddedFont>
    <p:embeddedFont>
      <p:font typeface="Montserrat SemiBold" panose="00000700000000000000" pitchFamily="2" charset="77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hleiYX+f5CVdldYyWlEJlB1oUZ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B7EBC0-4618-8241-868F-88778D7BBBBA}" v="4" dt="2026-02-10T14:44:06.8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103" d="100"/>
          <a:sy n="103" d="100"/>
        </p:scale>
        <p:origin x="1344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9" Type="http://schemas.openxmlformats.org/officeDocument/2006/relationships/presProps" Target="presProps.xml"/><Relationship Id="rId21" Type="http://schemas.openxmlformats.org/officeDocument/2006/relationships/font" Target="fonts/font10.fntdata"/><Relationship Id="rId34" Type="http://schemas.openxmlformats.org/officeDocument/2006/relationships/font" Target="fonts/font2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font" Target="fonts/font18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font" Target="fonts/font21.fntdata"/><Relationship Id="rId37" Type="http://schemas.openxmlformats.org/officeDocument/2006/relationships/font" Target="fonts/font2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36" Type="http://schemas.openxmlformats.org/officeDocument/2006/relationships/font" Target="fonts/font25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font" Target="fonts/font20.fntdata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font" Target="fonts/font19.fntdata"/><Relationship Id="rId35" Type="http://schemas.openxmlformats.org/officeDocument/2006/relationships/font" Target="fonts/font24.fntdata"/><Relationship Id="rId43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openxmlformats.org/officeDocument/2006/relationships/font" Target="fonts/font22.fntdata"/><Relationship Id="rId38" Type="http://customschemas.google.com/relationships/presentationmetadata" Target="meta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sjka Meijer" userId="4c464e55-2aef-498b-a56d-12bebce7c03a" providerId="ADAL" clId="{A476AA3D-3A9A-5900-BFAA-EE496EDE986A}"/>
    <pc:docChg chg="custSel addSld modSld">
      <pc:chgData name="Yasjka Meijer" userId="4c464e55-2aef-498b-a56d-12bebce7c03a" providerId="ADAL" clId="{A476AA3D-3A9A-5900-BFAA-EE496EDE986A}" dt="2026-02-10T15:05:49.814" v="254" actId="20577"/>
      <pc:docMkLst>
        <pc:docMk/>
      </pc:docMkLst>
      <pc:sldChg chg="modSp mod">
        <pc:chgData name="Yasjka Meijer" userId="4c464e55-2aef-498b-a56d-12bebce7c03a" providerId="ADAL" clId="{A476AA3D-3A9A-5900-BFAA-EE496EDE986A}" dt="2026-02-10T14:26:19.954" v="169" actId="1035"/>
        <pc:sldMkLst>
          <pc:docMk/>
          <pc:sldMk cId="0" sldId="256"/>
        </pc:sldMkLst>
        <pc:spChg chg="mod">
          <ac:chgData name="Yasjka Meijer" userId="4c464e55-2aef-498b-a56d-12bebce7c03a" providerId="ADAL" clId="{A476AA3D-3A9A-5900-BFAA-EE496EDE986A}" dt="2026-02-10T14:26:07.261" v="156" actId="20577"/>
          <ac:spMkLst>
            <pc:docMk/>
            <pc:sldMk cId="0" sldId="256"/>
            <ac:spMk id="60" creationId="{00000000-0000-0000-0000-000000000000}"/>
          </ac:spMkLst>
        </pc:spChg>
        <pc:spChg chg="mod">
          <ac:chgData name="Yasjka Meijer" userId="4c464e55-2aef-498b-a56d-12bebce7c03a" providerId="ADAL" clId="{A476AA3D-3A9A-5900-BFAA-EE496EDE986A}" dt="2026-02-10T14:26:19.954" v="169" actId="1035"/>
          <ac:spMkLst>
            <pc:docMk/>
            <pc:sldMk cId="0" sldId="256"/>
            <ac:spMk id="61" creationId="{00000000-0000-0000-0000-000000000000}"/>
          </ac:spMkLst>
        </pc:spChg>
      </pc:sldChg>
      <pc:sldChg chg="modSp mod">
        <pc:chgData name="Yasjka Meijer" userId="4c464e55-2aef-498b-a56d-12bebce7c03a" providerId="ADAL" clId="{A476AA3D-3A9A-5900-BFAA-EE496EDE986A}" dt="2026-02-10T15:05:49.814" v="254" actId="20577"/>
        <pc:sldMkLst>
          <pc:docMk/>
          <pc:sldMk cId="0" sldId="258"/>
        </pc:sldMkLst>
        <pc:spChg chg="mod">
          <ac:chgData name="Yasjka Meijer" userId="4c464e55-2aef-498b-a56d-12bebce7c03a" providerId="ADAL" clId="{A476AA3D-3A9A-5900-BFAA-EE496EDE986A}" dt="2026-02-10T15:05:49.814" v="254" actId="20577"/>
          <ac:spMkLst>
            <pc:docMk/>
            <pc:sldMk cId="0" sldId="258"/>
            <ac:spMk id="80" creationId="{00000000-0000-0000-0000-000000000000}"/>
          </ac:spMkLst>
        </pc:spChg>
      </pc:sldChg>
      <pc:sldChg chg="modSp mod">
        <pc:chgData name="Yasjka Meijer" userId="4c464e55-2aef-498b-a56d-12bebce7c03a" providerId="ADAL" clId="{A476AA3D-3A9A-5900-BFAA-EE496EDE986A}" dt="2026-02-10T14:37:22.832" v="233" actId="20577"/>
        <pc:sldMkLst>
          <pc:docMk/>
          <pc:sldMk cId="0" sldId="260"/>
        </pc:sldMkLst>
        <pc:spChg chg="mod">
          <ac:chgData name="Yasjka Meijer" userId="4c464e55-2aef-498b-a56d-12bebce7c03a" providerId="ADAL" clId="{A476AA3D-3A9A-5900-BFAA-EE496EDE986A}" dt="2026-02-10T14:37:22.832" v="233" actId="20577"/>
          <ac:spMkLst>
            <pc:docMk/>
            <pc:sldMk cId="0" sldId="260"/>
            <ac:spMk id="103" creationId="{00000000-0000-0000-0000-000000000000}"/>
          </ac:spMkLst>
        </pc:spChg>
      </pc:sldChg>
      <pc:sldChg chg="modSp mod modNotes">
        <pc:chgData name="Yasjka Meijer" userId="4c464e55-2aef-498b-a56d-12bebce7c03a" providerId="ADAL" clId="{A476AA3D-3A9A-5900-BFAA-EE496EDE986A}" dt="2026-02-10T14:25:07.939" v="154" actId="20577"/>
        <pc:sldMkLst>
          <pc:docMk/>
          <pc:sldMk cId="0" sldId="262"/>
        </pc:sldMkLst>
        <pc:spChg chg="mod">
          <ac:chgData name="Yasjka Meijer" userId="4c464e55-2aef-498b-a56d-12bebce7c03a" providerId="ADAL" clId="{A476AA3D-3A9A-5900-BFAA-EE496EDE986A}" dt="2026-02-10T14:20:49.372" v="92" actId="20577"/>
          <ac:spMkLst>
            <pc:docMk/>
            <pc:sldMk cId="0" sldId="262"/>
            <ac:spMk id="115" creationId="{00000000-0000-0000-0000-000000000000}"/>
          </ac:spMkLst>
        </pc:spChg>
        <pc:spChg chg="mod">
          <ac:chgData name="Yasjka Meijer" userId="4c464e55-2aef-498b-a56d-12bebce7c03a" providerId="ADAL" clId="{A476AA3D-3A9A-5900-BFAA-EE496EDE986A}" dt="2026-02-10T14:25:07.939" v="154" actId="20577"/>
          <ac:spMkLst>
            <pc:docMk/>
            <pc:sldMk cId="0" sldId="262"/>
            <ac:spMk id="116" creationId="{00000000-0000-0000-0000-000000000000}"/>
          </ac:spMkLst>
        </pc:spChg>
      </pc:sldChg>
      <pc:sldChg chg="modSp add mod">
        <pc:chgData name="Yasjka Meijer" userId="4c464e55-2aef-498b-a56d-12bebce7c03a" providerId="ADAL" clId="{A476AA3D-3A9A-5900-BFAA-EE496EDE986A}" dt="2026-02-10T14:33:20.332" v="183" actId="14100"/>
        <pc:sldMkLst>
          <pc:docMk/>
          <pc:sldMk cId="1863720445" sldId="274"/>
        </pc:sldMkLst>
        <pc:spChg chg="mod">
          <ac:chgData name="Yasjka Meijer" userId="4c464e55-2aef-498b-a56d-12bebce7c03a" providerId="ADAL" clId="{A476AA3D-3A9A-5900-BFAA-EE496EDE986A}" dt="2026-02-10T14:33:07.485" v="181" actId="404"/>
          <ac:spMkLst>
            <pc:docMk/>
            <pc:sldMk cId="1863720445" sldId="274"/>
            <ac:spMk id="66" creationId="{EBFBF895-5117-48FD-C0E1-0460D758C9FF}"/>
          </ac:spMkLst>
        </pc:spChg>
        <pc:picChg chg="mod">
          <ac:chgData name="Yasjka Meijer" userId="4c464e55-2aef-498b-a56d-12bebce7c03a" providerId="ADAL" clId="{A476AA3D-3A9A-5900-BFAA-EE496EDE986A}" dt="2026-02-10T14:33:20.332" v="183" actId="14100"/>
          <ac:picMkLst>
            <pc:docMk/>
            <pc:sldMk cId="1863720445" sldId="274"/>
            <ac:picMk id="2" creationId="{4C30DAE5-B687-F3AF-474E-34C0309F5606}"/>
          </ac:picMkLst>
        </pc:picChg>
        <pc:picChg chg="mod">
          <ac:chgData name="Yasjka Meijer" userId="4c464e55-2aef-498b-a56d-12bebce7c03a" providerId="ADAL" clId="{A476AA3D-3A9A-5900-BFAA-EE496EDE986A}" dt="2026-02-10T14:33:15.258" v="182" actId="1076"/>
          <ac:picMkLst>
            <pc:docMk/>
            <pc:sldMk cId="1863720445" sldId="274"/>
            <ac:picMk id="4" creationId="{D84B16F2-959F-59CB-9803-43D225BF1319}"/>
          </ac:picMkLst>
        </pc:picChg>
      </pc:sldChg>
      <pc:sldChg chg="addSp delSp modSp new mod">
        <pc:chgData name="Yasjka Meijer" userId="4c464e55-2aef-498b-a56d-12bebce7c03a" providerId="ADAL" clId="{A476AA3D-3A9A-5900-BFAA-EE496EDE986A}" dt="2026-02-10T14:44:30.585" v="240" actId="14100"/>
        <pc:sldMkLst>
          <pc:docMk/>
          <pc:sldMk cId="2062535737" sldId="275"/>
        </pc:sldMkLst>
        <pc:spChg chg="del">
          <ac:chgData name="Yasjka Meijer" userId="4c464e55-2aef-498b-a56d-12bebce7c03a" providerId="ADAL" clId="{A476AA3D-3A9A-5900-BFAA-EE496EDE986A}" dt="2026-02-10T14:44:17.126" v="237" actId="478"/>
          <ac:spMkLst>
            <pc:docMk/>
            <pc:sldMk cId="2062535737" sldId="275"/>
            <ac:spMk id="2" creationId="{F5A88230-D397-77D6-7CEB-8C479C099F46}"/>
          </ac:spMkLst>
        </pc:spChg>
        <pc:spChg chg="del">
          <ac:chgData name="Yasjka Meijer" userId="4c464e55-2aef-498b-a56d-12bebce7c03a" providerId="ADAL" clId="{A476AA3D-3A9A-5900-BFAA-EE496EDE986A}" dt="2026-02-10T14:44:14.229" v="236" actId="478"/>
          <ac:spMkLst>
            <pc:docMk/>
            <pc:sldMk cId="2062535737" sldId="275"/>
            <ac:spMk id="3" creationId="{A3EA007D-4312-D5D0-4E09-10D822AAA833}"/>
          </ac:spMkLst>
        </pc:spChg>
        <pc:picChg chg="add mod">
          <ac:chgData name="Yasjka Meijer" userId="4c464e55-2aef-498b-a56d-12bebce7c03a" providerId="ADAL" clId="{A476AA3D-3A9A-5900-BFAA-EE496EDE986A}" dt="2026-02-10T14:44:30.585" v="240" actId="14100"/>
          <ac:picMkLst>
            <pc:docMk/>
            <pc:sldMk cId="2062535737" sldId="275"/>
            <ac:picMk id="4" creationId="{D042560E-8079-80EE-6F8A-69C11F1D3A4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" name="Google Shape;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>
          <a:extLst>
            <a:ext uri="{FF2B5EF4-FFF2-40B4-BE49-F238E27FC236}">
              <a16:creationId xmlns:a16="http://schemas.microsoft.com/office/drawing/2014/main" id="{5F177DE3-59B2-7E21-BC2F-3F6E899E5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7b04db7f5b_0_62:notes">
            <a:extLst>
              <a:ext uri="{FF2B5EF4-FFF2-40B4-BE49-F238E27FC236}">
                <a16:creationId xmlns:a16="http://schemas.microsoft.com/office/drawing/2014/main" id="{3519F76F-010A-FAE7-4FBA-6DFF8FE25C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7b04db7f5b_0_62:notes">
            <a:extLst>
              <a:ext uri="{FF2B5EF4-FFF2-40B4-BE49-F238E27FC236}">
                <a16:creationId xmlns:a16="http://schemas.microsoft.com/office/drawing/2014/main" id="{B7A82DFA-767B-47D1-E6D8-BDBAF7D95D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9270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jpg"/><Relationship Id="rId7" Type="http://schemas.openxmlformats.org/officeDocument/2006/relationships/image" Target="../media/image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8.jp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(WGClimate)">
  <p:cSld name="Title Slide_1">
    <p:bg>
      <p:bgPr>
        <a:solidFill>
          <a:schemeClr val="dk2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9"/>
          <p:cNvSpPr/>
          <p:nvPr/>
        </p:nvSpPr>
        <p:spPr>
          <a:xfrm flipH="1">
            <a:off x="7882594" y="5706539"/>
            <a:ext cx="6751471" cy="4901119"/>
          </a:xfrm>
          <a:custGeom>
            <a:avLst/>
            <a:gdLst/>
            <a:ahLst/>
            <a:cxnLst/>
            <a:rect l="l" t="t" r="r" b="b"/>
            <a:pathLst>
              <a:path w="6751471" h="4901119" extrusionOk="0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9"/>
          <p:cNvSpPr/>
          <p:nvPr/>
        </p:nvSpPr>
        <p:spPr>
          <a:xfrm flipH="1">
            <a:off x="-10031326" y="-4219917"/>
            <a:ext cx="12215481" cy="6870483"/>
          </a:xfrm>
          <a:custGeom>
            <a:avLst/>
            <a:gdLst/>
            <a:ahLst/>
            <a:cxnLst/>
            <a:rect l="l" t="t" r="r" b="b"/>
            <a:pathLst>
              <a:path w="14761910" h="6836301" extrusionOk="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9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4474" y="198875"/>
            <a:ext cx="2217500" cy="12213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Google Shape;10;p9"/>
          <p:cNvPicPr preferRelativeResize="0"/>
          <p:nvPr/>
        </p:nvPicPr>
        <p:blipFill rotWithShape="1">
          <a:blip r:embed="rId3">
            <a:alphaModFix amt="58999"/>
          </a:blip>
          <a:srcRect l="11054" t="37272" r="40715" b="-20377"/>
          <a:stretch/>
        </p:blipFill>
        <p:spPr>
          <a:xfrm rot="5400000">
            <a:off x="8967750" y="3607650"/>
            <a:ext cx="2826600" cy="361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9"/>
          <p:cNvSpPr txBox="1">
            <a:spLocks noGrp="1"/>
          </p:cNvSpPr>
          <p:nvPr>
            <p:ph type="title"/>
          </p:nvPr>
        </p:nvSpPr>
        <p:spPr>
          <a:xfrm>
            <a:off x="2072700" y="1886575"/>
            <a:ext cx="8046600" cy="23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 Medium"/>
              <a:buNone/>
              <a:defRPr sz="6000" b="0" i="0" u="none" strike="noStrike" cap="non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verage"/>
              <a:buNone/>
              <a:defRPr sz="15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grpSp>
        <p:nvGrpSpPr>
          <p:cNvPr id="12" name="Google Shape;12;p9"/>
          <p:cNvGrpSpPr/>
          <p:nvPr/>
        </p:nvGrpSpPr>
        <p:grpSpPr>
          <a:xfrm>
            <a:off x="8662376" y="198875"/>
            <a:ext cx="3384923" cy="1059125"/>
            <a:chOff x="-7013547" y="6156743"/>
            <a:chExt cx="4139060" cy="1295091"/>
          </a:xfrm>
        </p:grpSpPr>
        <p:pic>
          <p:nvPicPr>
            <p:cNvPr id="13" name="Google Shape;13;p9"/>
            <p:cNvPicPr preferRelativeResize="0"/>
            <p:nvPr/>
          </p:nvPicPr>
          <p:blipFill rotWithShape="1">
            <a:blip r:embed="rId4">
              <a:alphaModFix/>
            </a:blip>
            <a:srcRect l="10790" t="22772" r="65874" b="23006"/>
            <a:stretch/>
          </p:blipFill>
          <p:spPr>
            <a:xfrm>
              <a:off x="-7013547" y="6156743"/>
              <a:ext cx="1245077" cy="1295091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196"/>
                </a:srgbClr>
              </a:outerShdw>
            </a:effectLst>
          </p:spPr>
        </p:pic>
        <p:pic>
          <p:nvPicPr>
            <p:cNvPr id="14" name="Google Shape;14;p9"/>
            <p:cNvPicPr preferRelativeResize="0"/>
            <p:nvPr/>
          </p:nvPicPr>
          <p:blipFill rotWithShape="1">
            <a:blip r:embed="rId5">
              <a:alphaModFix/>
            </a:blip>
            <a:srcRect l="34127" t="31914" r="11634" b="28523"/>
            <a:stretch/>
          </p:blipFill>
          <p:spPr>
            <a:xfrm>
              <a:off x="-5768470" y="6375042"/>
              <a:ext cx="2893983" cy="944944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196"/>
                </a:srgbClr>
              </a:outerShdw>
            </a:effectLst>
          </p:spPr>
        </p:pic>
      </p:grpSp>
      <p:sp>
        <p:nvSpPr>
          <p:cNvPr id="15" name="Google Shape;15;p9"/>
          <p:cNvSpPr txBox="1"/>
          <p:nvPr/>
        </p:nvSpPr>
        <p:spPr>
          <a:xfrm>
            <a:off x="0" y="5919000"/>
            <a:ext cx="24441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2100" b="1" i="0" u="none" strike="noStrike" cap="none">
              <a:solidFill>
                <a:schemeClr val="lt1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1400" b="1" i="0" u="none" strike="noStrike" cap="none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6" name="Google Shape;16;p9"/>
          <p:cNvSpPr txBox="1"/>
          <p:nvPr/>
        </p:nvSpPr>
        <p:spPr>
          <a:xfrm>
            <a:off x="3158400" y="5706550"/>
            <a:ext cx="5875200" cy="11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WGClimate-24 &amp; GHG-TT-6</a:t>
            </a:r>
            <a:endParaRPr sz="2100" b="1" i="0" u="none" strike="noStrike" cap="none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9 - 12 February, 2026</a:t>
            </a:r>
            <a:endParaRPr sz="1800" b="0" i="0" u="none" strike="noStrike" cap="none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rPr>
              <a:t>ESA ECSAT, Harwell, UK</a:t>
            </a:r>
            <a:endParaRPr sz="1800" b="0" i="0" u="none" strike="noStrike" cap="none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/>
          <p:nvPr/>
        </p:nvSpPr>
        <p:spPr>
          <a:xfrm>
            <a:off x="0" y="1"/>
            <a:ext cx="12192000" cy="10374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10"/>
          <p:cNvPicPr preferRelativeResize="0"/>
          <p:nvPr/>
        </p:nvPicPr>
        <p:blipFill rotWithShape="1">
          <a:blip r:embed="rId2">
            <a:alphaModFix amt="34000"/>
          </a:blip>
          <a:srcRect l="51339" t="39269" r="-2839" b="35419"/>
          <a:stretch/>
        </p:blipFill>
        <p:spPr>
          <a:xfrm flipH="1">
            <a:off x="9304422" y="0"/>
            <a:ext cx="2887578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20;p10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21" name="Google Shape;21;p1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22;p10"/>
            <p:cNvPicPr preferRelativeResize="0"/>
            <p:nvPr/>
          </p:nvPicPr>
          <p:blipFill rotWithShape="1">
            <a:blip r:embed="rId4">
              <a:alphaModFix/>
            </a:blip>
            <a:srcRect l="34128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" name="Google Shape;23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4" name="Google Shape;24;p10"/>
          <p:cNvSpPr/>
          <p:nvPr/>
        </p:nvSpPr>
        <p:spPr>
          <a:xfrm>
            <a:off x="-1778" y="6574604"/>
            <a:ext cx="12193777" cy="2833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0"/>
          <p:cNvSpPr/>
          <p:nvPr/>
        </p:nvSpPr>
        <p:spPr>
          <a:xfrm rot="10800000" flipH="1">
            <a:off x="-4504" y="6540436"/>
            <a:ext cx="12196504" cy="595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0"/>
          <p:cNvSpPr txBox="1"/>
          <p:nvPr/>
        </p:nvSpPr>
        <p:spPr>
          <a:xfrm>
            <a:off x="10265664" y="6574604"/>
            <a:ext cx="192544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lang="en-US" sz="1400" b="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sz="1400" b="0" i="0" u="none" strike="noStrike" cap="non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27" name="Google Shape;27;p10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 sz="1400" b="0" i="0" u="none" strike="noStrike" cap="none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" name="Google Shape;28;p10"/>
          <p:cNvSpPr txBox="1">
            <a:spLocks noGrp="1"/>
          </p:cNvSpPr>
          <p:nvPr>
            <p:ph type="body" idx="1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Char char="❖"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810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Char char="▪"/>
              <a:defRPr sz="24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o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•"/>
              <a:defRPr sz="1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556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Char char="•"/>
              <a:defRPr sz="2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6864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1300" b="1" i="0" u="none" strike="noStrike" cap="none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900" b="1" i="0" u="none" strike="noStrike" cap="none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(CEOS)">
  <p:cSld name="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01750" y="2265730"/>
            <a:ext cx="8288157" cy="27567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11"/>
          <p:cNvPicPr preferRelativeResize="0"/>
          <p:nvPr/>
        </p:nvPicPr>
        <p:blipFill rotWithShape="1">
          <a:blip r:embed="rId3">
            <a:alphaModFix/>
          </a:blip>
          <a:srcRect b="-113"/>
          <a:stretch/>
        </p:blipFill>
        <p:spPr>
          <a:xfrm rot="10800000" flipH="1">
            <a:off x="2824280" y="4824248"/>
            <a:ext cx="5391556" cy="2038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1" descr="A picture containing natur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477344" y="-1"/>
            <a:ext cx="3714656" cy="2686815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1"/>
          <p:cNvSpPr/>
          <p:nvPr/>
        </p:nvSpPr>
        <p:spPr>
          <a:xfrm flipH="1">
            <a:off x="5456394" y="1968439"/>
            <a:ext cx="6751471" cy="4901119"/>
          </a:xfrm>
          <a:custGeom>
            <a:avLst/>
            <a:gdLst/>
            <a:ahLst/>
            <a:cxnLst/>
            <a:rect l="l" t="t" r="r" b="b"/>
            <a:pathLst>
              <a:path w="6751471" h="4901119" extrusionOk="0">
                <a:moveTo>
                  <a:pt x="0" y="4901119"/>
                </a:moveTo>
                <a:cubicBezTo>
                  <a:pt x="794" y="3261063"/>
                  <a:pt x="1588" y="1640056"/>
                  <a:pt x="2382" y="0"/>
                </a:cubicBezTo>
                <a:lnTo>
                  <a:pt x="6751471" y="4901119"/>
                </a:lnTo>
                <a:lnTo>
                  <a:pt x="0" y="490111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1"/>
          <p:cNvSpPr/>
          <p:nvPr/>
        </p:nvSpPr>
        <p:spPr>
          <a:xfrm flipH="1">
            <a:off x="-4784" y="-14542"/>
            <a:ext cx="12199164" cy="6874921"/>
          </a:xfrm>
          <a:custGeom>
            <a:avLst/>
            <a:gdLst/>
            <a:ahLst/>
            <a:cxnLst/>
            <a:rect l="l" t="t" r="r" b="b"/>
            <a:pathLst>
              <a:path w="14761910" h="6836301" extrusionOk="0">
                <a:moveTo>
                  <a:pt x="11356917" y="6833935"/>
                </a:moveTo>
                <a:lnTo>
                  <a:pt x="0" y="12611"/>
                </a:lnTo>
                <a:lnTo>
                  <a:pt x="14761631" y="0"/>
                </a:lnTo>
                <a:cubicBezTo>
                  <a:pt x="14763636" y="1138989"/>
                  <a:pt x="14754117" y="2277978"/>
                  <a:pt x="14756122" y="3416967"/>
                </a:cubicBezTo>
                <a:cubicBezTo>
                  <a:pt x="14754955" y="4555956"/>
                  <a:pt x="14759552" y="5697312"/>
                  <a:pt x="14758385" y="6836301"/>
                </a:cubicBezTo>
                <a:lnTo>
                  <a:pt x="11356917" y="68339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845" y="5532418"/>
            <a:ext cx="2337760" cy="12875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8" name="Google Shape;38;p11"/>
          <p:cNvPicPr preferRelativeResize="0"/>
          <p:nvPr/>
        </p:nvPicPr>
        <p:blipFill rotWithShape="1">
          <a:blip r:embed="rId6">
            <a:alphaModFix amt="34000"/>
          </a:blip>
          <a:srcRect l="32582" t="2399" r="8554" b="-8773"/>
          <a:stretch/>
        </p:blipFill>
        <p:spPr>
          <a:xfrm rot="5400000">
            <a:off x="5734286" y="-1016167"/>
            <a:ext cx="5455273" cy="7480884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39" name="Google Shape;39;p11"/>
          <p:cNvPicPr preferRelativeResize="0"/>
          <p:nvPr/>
        </p:nvPicPr>
        <p:blipFill rotWithShape="1">
          <a:blip r:embed="rId6">
            <a:alphaModFix amt="34000"/>
          </a:blip>
          <a:srcRect l="54016" t="36081" r="11355" b="672"/>
          <a:stretch/>
        </p:blipFill>
        <p:spPr>
          <a:xfrm rot="-5400000">
            <a:off x="5792642" y="4819952"/>
            <a:ext cx="1719709" cy="2366806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40" name="Google Shape;40;p11"/>
          <p:cNvSpPr txBox="1">
            <a:spLocks noGrp="1"/>
          </p:cNvSpPr>
          <p:nvPr>
            <p:ph type="title"/>
          </p:nvPr>
        </p:nvSpPr>
        <p:spPr>
          <a:xfrm>
            <a:off x="176047" y="175938"/>
            <a:ext cx="6157185" cy="3972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Montserrat"/>
              <a:buNone/>
              <a:defRPr sz="80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1" name="Google Shape;41;p11"/>
          <p:cNvPicPr preferRelativeResize="0"/>
          <p:nvPr/>
        </p:nvPicPr>
        <p:blipFill rotWithShape="1">
          <a:blip r:embed="rId7">
            <a:alphaModFix/>
          </a:blip>
          <a:srcRect r="65873"/>
          <a:stretch/>
        </p:blipFill>
        <p:spPr>
          <a:xfrm>
            <a:off x="-418625" y="3902750"/>
            <a:ext cx="1554175" cy="2038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196"/>
              </a:srgbClr>
            </a:outerShdw>
          </a:effectLst>
        </p:spPr>
      </p:pic>
      <p:pic>
        <p:nvPicPr>
          <p:cNvPr id="42" name="Google Shape;42;p11"/>
          <p:cNvPicPr preferRelativeResize="0"/>
          <p:nvPr/>
        </p:nvPicPr>
        <p:blipFill rotWithShape="1">
          <a:blip r:embed="rId8">
            <a:alphaModFix/>
          </a:blip>
          <a:srcRect l="34128"/>
          <a:stretch/>
        </p:blipFill>
        <p:spPr>
          <a:xfrm>
            <a:off x="1135555" y="3902750"/>
            <a:ext cx="2999990" cy="20387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196"/>
              </a:srgb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and Content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2"/>
          <p:cNvSpPr/>
          <p:nvPr/>
        </p:nvSpPr>
        <p:spPr>
          <a:xfrm>
            <a:off x="0" y="1"/>
            <a:ext cx="12192000" cy="1037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" name="Google Shape;45;p12"/>
          <p:cNvPicPr preferRelativeResize="0"/>
          <p:nvPr/>
        </p:nvPicPr>
        <p:blipFill rotWithShape="1">
          <a:blip r:embed="rId2">
            <a:alphaModFix amt="34000"/>
          </a:blip>
          <a:srcRect l="51340" t="39268" r="-2841" b="35419"/>
          <a:stretch/>
        </p:blipFill>
        <p:spPr>
          <a:xfrm flipH="1">
            <a:off x="9304423" y="0"/>
            <a:ext cx="2887577" cy="10374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" name="Google Shape;46;p12"/>
          <p:cNvGrpSpPr/>
          <p:nvPr/>
        </p:nvGrpSpPr>
        <p:grpSpPr>
          <a:xfrm>
            <a:off x="10113330" y="274853"/>
            <a:ext cx="2154863" cy="964667"/>
            <a:chOff x="7336150" y="-5375"/>
            <a:chExt cx="2317556" cy="1037500"/>
          </a:xfrm>
        </p:grpSpPr>
        <p:pic>
          <p:nvPicPr>
            <p:cNvPr id="47" name="Google Shape;47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336150" y="-5375"/>
              <a:ext cx="2317556" cy="1037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48;p12"/>
            <p:cNvPicPr preferRelativeResize="0"/>
            <p:nvPr/>
          </p:nvPicPr>
          <p:blipFill rotWithShape="1">
            <a:blip r:embed="rId4">
              <a:alphaModFix/>
            </a:blip>
            <a:srcRect l="34128"/>
            <a:stretch/>
          </p:blipFill>
          <p:spPr>
            <a:xfrm>
              <a:off x="8127051" y="-5375"/>
              <a:ext cx="1526655" cy="10375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9" name="Google Shape;49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86300" y="92175"/>
            <a:ext cx="1191325" cy="47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50" name="Google Shape;50;p12"/>
          <p:cNvSpPr/>
          <p:nvPr/>
        </p:nvSpPr>
        <p:spPr>
          <a:xfrm>
            <a:off x="-1778" y="6574604"/>
            <a:ext cx="12193800" cy="28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2"/>
          <p:cNvSpPr/>
          <p:nvPr/>
        </p:nvSpPr>
        <p:spPr>
          <a:xfrm rot="10800000" flipH="1">
            <a:off x="-4504" y="6540563"/>
            <a:ext cx="12196500" cy="59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2"/>
          <p:cNvSpPr txBox="1"/>
          <p:nvPr/>
        </p:nvSpPr>
        <p:spPr>
          <a:xfrm>
            <a:off x="10265664" y="6574604"/>
            <a:ext cx="1925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Slide </a:t>
            </a:r>
            <a:fld id="{00000000-1234-1234-1234-123412341234}" type="slidenum">
              <a:rPr lang="en-US" sz="1400" b="0" i="0" u="none" strike="noStrike" cap="none">
                <a:solidFill>
                  <a:schemeClr val="accent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‹#›</a:t>
            </a:fld>
            <a:endParaRPr sz="1400" b="0" i="0" u="none" strike="noStrike" cap="none">
              <a:solidFill>
                <a:schemeClr val="accent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53" name="Google Shape;53;p12"/>
          <p:cNvSpPr txBox="1"/>
          <p:nvPr/>
        </p:nvSpPr>
        <p:spPr>
          <a:xfrm>
            <a:off x="-24375" y="6562800"/>
            <a:ext cx="5875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accen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WGClimate-24 &amp; GHG-TT-6 | 9 - 12 February, 2026</a:t>
            </a:r>
            <a:endParaRPr sz="1400" b="0" i="0" u="none" strike="noStrike" cap="none">
              <a:solidFill>
                <a:schemeClr val="accen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  <a:defRPr sz="44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2"/>
          <p:cNvSpPr txBox="1"/>
          <p:nvPr/>
        </p:nvSpPr>
        <p:spPr>
          <a:xfrm>
            <a:off x="10547800" y="5883750"/>
            <a:ext cx="16683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chemeClr val="dk2"/>
                </a:solidFill>
                <a:latin typeface="Lobster"/>
                <a:ea typeface="Lobster"/>
                <a:cs typeface="Lobster"/>
                <a:sym typeface="Lobster"/>
              </a:rPr>
              <a:t>WGClimate</a:t>
            </a:r>
            <a:endParaRPr sz="1300" b="1" i="0" u="none" strike="noStrike" cap="none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chemeClr val="dk2"/>
                </a:solidFill>
                <a:latin typeface="Barlow"/>
                <a:ea typeface="Barlow"/>
                <a:cs typeface="Barlow"/>
                <a:sym typeface="Barlow"/>
              </a:rPr>
              <a:t>The Joint CEOS-CGMS Working Group on Climate</a:t>
            </a:r>
            <a:endParaRPr sz="900" b="1" i="0" u="none" strike="noStrike" cap="none">
              <a:solidFill>
                <a:schemeClr val="dk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"/>
          <p:cNvSpPr txBox="1">
            <a:spLocks noGrp="1"/>
          </p:cNvSpPr>
          <p:nvPr>
            <p:ph type="title"/>
          </p:nvPr>
        </p:nvSpPr>
        <p:spPr>
          <a:xfrm>
            <a:off x="651075" y="1440475"/>
            <a:ext cx="10308600" cy="30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15000"/>
              </a:lnSpc>
              <a:buSzPts val="8000"/>
            </a:pPr>
            <a:r>
              <a:rPr lang="en-US" sz="7200" i="1" dirty="0">
                <a:latin typeface="Montserrat"/>
                <a:ea typeface="Montserrat"/>
                <a:cs typeface="Montserrat"/>
                <a:sym typeface="Montserrat"/>
              </a:rPr>
              <a:t>Review of GHG Constellation</a:t>
            </a:r>
            <a:endParaRPr sz="3000" i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" name="Google Shape;61;p1"/>
          <p:cNvSpPr/>
          <p:nvPr/>
        </p:nvSpPr>
        <p:spPr>
          <a:xfrm>
            <a:off x="6058929" y="5306312"/>
            <a:ext cx="5908500" cy="12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0" i="0" u="none" strike="noStrike" cap="none" dirty="0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Yasjka Meijer, ESA</a:t>
            </a:r>
            <a:endParaRPr sz="1400" b="0" i="0" u="none" strike="noStrike" cap="none" dirty="0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  <a:p>
            <a:pPr marL="0" marR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rPr>
              <a:t>Agenda Item 4.1</a:t>
            </a:r>
            <a:endParaRPr sz="2200" b="0" i="0" u="none" strike="noStrike" cap="none" dirty="0">
              <a:solidFill>
                <a:schemeClr val="lt1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"/>
          <p:cNvSpPr txBox="1">
            <a:spLocks noGrp="1"/>
          </p:cNvSpPr>
          <p:nvPr>
            <p:ph type="title"/>
          </p:nvPr>
        </p:nvSpPr>
        <p:spPr>
          <a:xfrm>
            <a:off x="176047" y="175939"/>
            <a:ext cx="9893503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3600"/>
              <a:t>GHG Constellation – Global GHG Mappers </a:t>
            </a:r>
            <a:endParaRPr sz="3600"/>
          </a:p>
        </p:txBody>
      </p:sp>
      <p:pic>
        <p:nvPicPr>
          <p:cNvPr id="67" name="Google Shape;6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0071" y="1616927"/>
            <a:ext cx="10972800" cy="38897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" name="Google Shape;68;p2"/>
          <p:cNvCxnSpPr/>
          <p:nvPr/>
        </p:nvCxnSpPr>
        <p:spPr>
          <a:xfrm rot="10800000">
            <a:off x="9467383" y="1817649"/>
            <a:ext cx="0" cy="3367668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9" name="Google Shape;69;p2"/>
          <p:cNvSpPr txBox="1"/>
          <p:nvPr/>
        </p:nvSpPr>
        <p:spPr>
          <a:xfrm rot="-5400000">
            <a:off x="-211875" y="2639492"/>
            <a:ext cx="127123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7A9826"/>
                </a:solidFill>
                <a:latin typeface="Arial"/>
                <a:ea typeface="Arial"/>
                <a:cs typeface="Arial"/>
                <a:sym typeface="Arial"/>
              </a:rPr>
              <a:t>operational</a:t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 rot="-5400000">
            <a:off x="-133114" y="3799813"/>
            <a:ext cx="127123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launch</a:t>
            </a:r>
            <a:endParaRPr/>
          </a:p>
        </p:txBody>
      </p:sp>
      <p:sp>
        <p:nvSpPr>
          <p:cNvPr id="71" name="Google Shape;71;p2"/>
          <p:cNvSpPr txBox="1"/>
          <p:nvPr/>
        </p:nvSpPr>
        <p:spPr>
          <a:xfrm rot="-5400000">
            <a:off x="-221725" y="4667213"/>
            <a:ext cx="127123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planned</a:t>
            </a: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606625" y="2202369"/>
            <a:ext cx="394754" cy="1271239"/>
          </a:xfrm>
          <a:prstGeom prst="leftBrace">
            <a:avLst>
              <a:gd name="adj1" fmla="val 8333"/>
              <a:gd name="adj2" fmla="val 50000"/>
            </a:avLst>
          </a:prstGeom>
          <a:noFill/>
          <a:ln w="25400" cap="flat" cmpd="sng">
            <a:solidFill>
              <a:srgbClr val="7A98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650113" y="4552546"/>
            <a:ext cx="307777" cy="528366"/>
          </a:xfrm>
          <a:prstGeom prst="leftBrace">
            <a:avLst>
              <a:gd name="adj1" fmla="val 8333"/>
              <a:gd name="adj2" fmla="val 50000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804002" y="3735659"/>
            <a:ext cx="197377" cy="680698"/>
          </a:xfrm>
          <a:prstGeom prst="leftBrace">
            <a:avLst>
              <a:gd name="adj1" fmla="val 8333"/>
              <a:gd name="adj2" fmla="val 50000"/>
            </a:avLst>
          </a:prstGeom>
          <a:noFill/>
          <a:ln w="25400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6912" y="1274761"/>
            <a:ext cx="10515600" cy="485488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"/>
          <p:cNvSpPr txBox="1">
            <a:spLocks noGrp="1"/>
          </p:cNvSpPr>
          <p:nvPr>
            <p:ph type="title"/>
          </p:nvPr>
        </p:nvSpPr>
        <p:spPr>
          <a:xfrm>
            <a:off x="176047" y="175939"/>
            <a:ext cx="9893503" cy="7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3600" dirty="0"/>
              <a:t>GHG Constellation – </a:t>
            </a:r>
            <a:r>
              <a:rPr lang="en-US" sz="3600"/>
              <a:t>Plume Monitors</a:t>
            </a:r>
            <a:endParaRPr sz="3600" dirty="0"/>
          </a:p>
        </p:txBody>
      </p:sp>
      <p:cxnSp>
        <p:nvCxnSpPr>
          <p:cNvPr id="81" name="Google Shape;81;p3"/>
          <p:cNvCxnSpPr/>
          <p:nvPr/>
        </p:nvCxnSpPr>
        <p:spPr>
          <a:xfrm rot="10800000">
            <a:off x="7727794" y="1483112"/>
            <a:ext cx="0" cy="4360127"/>
          </a:xfrm>
          <a:prstGeom prst="straightConnector1">
            <a:avLst/>
          </a:prstGeom>
          <a:noFill/>
          <a:ln w="254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2" name="Google Shape;82;p3"/>
          <p:cNvSpPr txBox="1"/>
          <p:nvPr/>
        </p:nvSpPr>
        <p:spPr>
          <a:xfrm rot="-5400000">
            <a:off x="-211875" y="2639492"/>
            <a:ext cx="127123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7A9826"/>
                </a:solidFill>
                <a:latin typeface="Arial"/>
                <a:ea typeface="Arial"/>
                <a:cs typeface="Arial"/>
                <a:sym typeface="Arial"/>
              </a:rPr>
              <a:t>operational</a:t>
            </a:r>
            <a:endParaRPr/>
          </a:p>
        </p:txBody>
      </p:sp>
      <p:sp>
        <p:nvSpPr>
          <p:cNvPr id="83" name="Google Shape;83;p3"/>
          <p:cNvSpPr/>
          <p:nvPr/>
        </p:nvSpPr>
        <p:spPr>
          <a:xfrm>
            <a:off x="606624" y="1706138"/>
            <a:ext cx="541951" cy="2029522"/>
          </a:xfrm>
          <a:prstGeom prst="leftBrace">
            <a:avLst>
              <a:gd name="adj1" fmla="val 8333"/>
              <a:gd name="adj2" fmla="val 50000"/>
            </a:avLst>
          </a:prstGeom>
          <a:noFill/>
          <a:ln w="25400" cap="flat" cmpd="sng">
            <a:solidFill>
              <a:srgbClr val="7A98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"/>
          <p:cNvSpPr txBox="1"/>
          <p:nvPr/>
        </p:nvSpPr>
        <p:spPr>
          <a:xfrm rot="-5400000">
            <a:off x="-211875" y="4853009"/>
            <a:ext cx="127123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planned</a:t>
            </a:r>
            <a:endParaRPr/>
          </a:p>
        </p:txBody>
      </p:sp>
      <p:sp>
        <p:nvSpPr>
          <p:cNvPr id="85" name="Google Shape;85;p3"/>
          <p:cNvSpPr/>
          <p:nvPr/>
        </p:nvSpPr>
        <p:spPr>
          <a:xfrm>
            <a:off x="606626" y="4259766"/>
            <a:ext cx="541950" cy="1382751"/>
          </a:xfrm>
          <a:prstGeom prst="leftBrace">
            <a:avLst>
              <a:gd name="adj1" fmla="val 8333"/>
              <a:gd name="adj2" fmla="val 50000"/>
            </a:avLst>
          </a:prstGeom>
          <a:noFill/>
          <a:ln w="2540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"/>
          <p:cNvSpPr txBox="1"/>
          <p:nvPr/>
        </p:nvSpPr>
        <p:spPr>
          <a:xfrm rot="-5400000">
            <a:off x="-104520" y="3734493"/>
            <a:ext cx="127123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2025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launch</a:t>
            </a:r>
            <a:endParaRPr/>
          </a:p>
        </p:txBody>
      </p:sp>
      <p:cxnSp>
        <p:nvCxnSpPr>
          <p:cNvPr id="87" name="Google Shape;87;p3"/>
          <p:cNvCxnSpPr>
            <a:stCxn id="86" idx="2"/>
          </p:cNvCxnSpPr>
          <p:nvPr/>
        </p:nvCxnSpPr>
        <p:spPr>
          <a:xfrm>
            <a:off x="792710" y="3996103"/>
            <a:ext cx="484800" cy="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42560E-8079-80EE-6F8A-69C11F1D3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712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35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>
          <a:extLst>
            <a:ext uri="{FF2B5EF4-FFF2-40B4-BE49-F238E27FC236}">
              <a16:creationId xmlns:a16="http://schemas.microsoft.com/office/drawing/2014/main" id="{44862DD5-3D7D-54DC-D954-C6F61A2AA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">
            <a:extLst>
              <a:ext uri="{FF2B5EF4-FFF2-40B4-BE49-F238E27FC236}">
                <a16:creationId xmlns:a16="http://schemas.microsoft.com/office/drawing/2014/main" id="{36054366-AEDA-804D-E665-4B797DADAD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6048" y="175939"/>
            <a:ext cx="9387000" cy="77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GHG Mission Portal</a:t>
            </a:r>
            <a:endParaRPr sz="4000" dirty="0"/>
          </a:p>
        </p:txBody>
      </p:sp>
      <p:sp>
        <p:nvSpPr>
          <p:cNvPr id="66" name="Google Shape;66;p7">
            <a:extLst>
              <a:ext uri="{FF2B5EF4-FFF2-40B4-BE49-F238E27FC236}">
                <a16:creationId xmlns:a16="http://schemas.microsoft.com/office/drawing/2014/main" id="{EBFBF895-5117-48FD-C0E1-0460D758C9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7150" y="1191875"/>
            <a:ext cx="8752645" cy="5347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SzPts val="2600"/>
              <a:buChar char="❖"/>
            </a:pPr>
            <a:r>
              <a:rPr lang="en-US" sz="2600" dirty="0"/>
              <a:t>Updated portal, see </a:t>
            </a:r>
            <a:r>
              <a:rPr lang="en-US" sz="2600" b="1" dirty="0" err="1"/>
              <a:t>ceos.org</a:t>
            </a:r>
            <a:r>
              <a:rPr lang="en-US" sz="2600" b="1" dirty="0"/>
              <a:t>/ghg </a:t>
            </a:r>
            <a:br>
              <a:rPr lang="en-US" sz="2600" b="1" dirty="0"/>
            </a:br>
            <a:r>
              <a:rPr lang="en-US" sz="2600" dirty="0"/>
              <a:t>(public and non-public)</a:t>
            </a:r>
            <a:br>
              <a:rPr lang="en-US" sz="2600" dirty="0"/>
            </a:br>
            <a:endParaRPr sz="1100" dirty="0"/>
          </a:p>
          <a:p>
            <a:pPr indent="-393700">
              <a:buSzPts val="2600"/>
            </a:pPr>
            <a:r>
              <a:rPr lang="en-GB" sz="2600" dirty="0"/>
              <a:t>Allows exploring GHG missions, explore building constellations, detailed mission info, timelines, and case studies</a:t>
            </a:r>
          </a:p>
          <a:p>
            <a:pPr marL="457200" lvl="0" indent="-4064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800"/>
              <a:buChar char="❖"/>
            </a:pPr>
            <a:endParaRPr sz="2600" dirty="0"/>
          </a:p>
        </p:txBody>
      </p:sp>
      <p:pic>
        <p:nvPicPr>
          <p:cNvPr id="4" name="Google Shape;81;p9" title="ch4-co2_FacilityScale.png">
            <a:extLst>
              <a:ext uri="{FF2B5EF4-FFF2-40B4-BE49-F238E27FC236}">
                <a16:creationId xmlns:a16="http://schemas.microsoft.com/office/drawing/2014/main" id="{D84B16F2-959F-59CB-9803-43D225BF131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150" y="4121021"/>
            <a:ext cx="4966371" cy="207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73;p8" title="CO2-Observations-Dec24.jpg">
            <a:extLst>
              <a:ext uri="{FF2B5EF4-FFF2-40B4-BE49-F238E27FC236}">
                <a16:creationId xmlns:a16="http://schemas.microsoft.com/office/drawing/2014/main" id="{802C8764-8C65-4AD6-0B46-8D2F5239DCE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6709" y="1191875"/>
            <a:ext cx="3307413" cy="1902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30DAE5-B687-F3AF-474E-34C0309F56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3394" y="3763279"/>
            <a:ext cx="6602782" cy="216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720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 txBox="1">
            <a:spLocks noGrp="1"/>
          </p:cNvSpPr>
          <p:nvPr>
            <p:ph type="title"/>
          </p:nvPr>
        </p:nvSpPr>
        <p:spPr>
          <a:xfrm>
            <a:off x="176047" y="175939"/>
            <a:ext cx="10071923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Significant Updates from 2025 - 1</a:t>
            </a:r>
            <a:endParaRPr/>
          </a:p>
        </p:txBody>
      </p:sp>
      <p:sp>
        <p:nvSpPr>
          <p:cNvPr id="93" name="Google Shape;93;p4"/>
          <p:cNvSpPr txBox="1"/>
          <p:nvPr/>
        </p:nvSpPr>
        <p:spPr>
          <a:xfrm>
            <a:off x="389261" y="5334273"/>
            <a:ext cx="6675120" cy="97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0800" marR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</a:pPr>
            <a:r>
              <a:rPr lang="en-US" sz="1400" b="0" i="0" u="none" strike="noStrike" cap="none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The GOSAT-GW satellite was launched at 1:33:03 am Japan time on 29</a:t>
            </a:r>
            <a:r>
              <a:rPr lang="en-US" sz="1400" b="0" i="0" u="none" strike="noStrike" cap="none" baseline="30000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th</a:t>
            </a:r>
            <a:r>
              <a:rPr lang="en-US" sz="1400" b="0" i="0" u="none" strike="noStrike" cap="none">
                <a:solidFill>
                  <a:srgbClr val="3F3F3F"/>
                </a:solidFill>
                <a:latin typeface="Montserrat"/>
                <a:ea typeface="Montserrat"/>
                <a:cs typeface="Montserrat"/>
                <a:sym typeface="Montserrat"/>
              </a:rPr>
              <a:t> June at Tanegashima Space Center with the 50th H-IIA rocket, the last vehicle of the H-IIA series. (Credit: H. Tanimoto)</a:t>
            </a:r>
            <a:endParaRPr/>
          </a:p>
        </p:txBody>
      </p:sp>
      <p:pic>
        <p:nvPicPr>
          <p:cNvPr id="94" name="Google Shape;94;p4" descr="屋外, 煙, 暗い, 明かり が含まれている画像&#10;&#10;AI 生成コンテンツは誤りを含む可能性があります。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261" y="1580538"/>
            <a:ext cx="6675120" cy="3753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21124" y="1495319"/>
            <a:ext cx="3516983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4"/>
          <p:cNvSpPr txBox="1"/>
          <p:nvPr/>
        </p:nvSpPr>
        <p:spPr>
          <a:xfrm>
            <a:off x="1232673" y="1101109"/>
            <a:ext cx="9726653" cy="394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080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Successful Launch of GOSAT-GW, MicroCarb and Sentinel-5 Missions</a:t>
            </a:r>
            <a:endParaRPr/>
          </a:p>
        </p:txBody>
      </p:sp>
      <p:sp>
        <p:nvSpPr>
          <p:cNvPr id="97" name="Google Shape;97;p4"/>
          <p:cNvSpPr txBox="1"/>
          <p:nvPr/>
        </p:nvSpPr>
        <p:spPr>
          <a:xfrm>
            <a:off x="10468207" y="5949817"/>
            <a:ext cx="1712642" cy="523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(Credit: D. Jouglet)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"/>
          <p:cNvSpPr txBox="1">
            <a:spLocks noGrp="1"/>
          </p:cNvSpPr>
          <p:nvPr>
            <p:ph type="title"/>
          </p:nvPr>
        </p:nvSpPr>
        <p:spPr>
          <a:xfrm>
            <a:off x="176047" y="175939"/>
            <a:ext cx="10071923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Significant Updates from 2025 - 2</a:t>
            </a:r>
            <a:endParaRPr/>
          </a:p>
        </p:txBody>
      </p:sp>
      <p:sp>
        <p:nvSpPr>
          <p:cNvPr id="103" name="Google Shape;103;p5"/>
          <p:cNvSpPr txBox="1">
            <a:spLocks noGrp="1"/>
          </p:cNvSpPr>
          <p:nvPr>
            <p:ph type="body" idx="1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SzPts val="1800"/>
              <a:buChar char="❖"/>
            </a:pPr>
            <a:r>
              <a:rPr lang="en-US" sz="2400" dirty="0"/>
              <a:t>NASA’s OCO-2 and OCO-3 missions – NASA is exploring potential for private-philanthropic-commercial partnerships to continue the OCO-2 and OCO-3 missions. Final decisions are expected around April 2026. Meanwhile both missions continue to operate nominally.</a:t>
            </a:r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SzPts val="1800"/>
              <a:buChar char="❖"/>
            </a:pPr>
            <a:r>
              <a:rPr lang="en-US" sz="2400" dirty="0"/>
              <a:t>JAXA’s GOSAT has been successfully recovered from an anomaly and restarted taking observations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/>
              <a:t> continuing its long-term XCO</a:t>
            </a:r>
            <a:r>
              <a:rPr lang="en-US" sz="2400" baseline="-25000" dirty="0"/>
              <a:t>2</a:t>
            </a:r>
            <a:r>
              <a:rPr lang="en-US" sz="2400" dirty="0"/>
              <a:t> data record.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1200"/>
              </a:spcAft>
              <a:buSzPts val="1800"/>
              <a:buChar char="❖"/>
            </a:pPr>
            <a:r>
              <a:rPr lang="en-US" sz="2400" dirty="0"/>
              <a:t>NASA did </a:t>
            </a:r>
            <a:r>
              <a:rPr lang="en-US" sz="2400" u="sng" dirty="0"/>
              <a:t>not</a:t>
            </a:r>
            <a:r>
              <a:rPr lang="en-US" sz="2400" dirty="0"/>
              <a:t> select the Carbon-I mission (Caltech/JPL) for the Earth System Explorer opportunity.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>
            <a:spLocks noGrp="1"/>
          </p:cNvSpPr>
          <p:nvPr>
            <p:ph type="title"/>
          </p:nvPr>
        </p:nvSpPr>
        <p:spPr>
          <a:xfrm>
            <a:off x="176047" y="175939"/>
            <a:ext cx="10071923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Montserrat"/>
              <a:buNone/>
            </a:pPr>
            <a:r>
              <a:rPr lang="en-US"/>
              <a:t>Significant Updates from 2025 - 3</a:t>
            </a:r>
            <a:endParaRPr/>
          </a:p>
        </p:txBody>
      </p:sp>
      <p:sp>
        <p:nvSpPr>
          <p:cNvPr id="109" name="Google Shape;109;p6"/>
          <p:cNvSpPr txBox="1">
            <a:spLocks noGrp="1"/>
          </p:cNvSpPr>
          <p:nvPr>
            <p:ph type="body" idx="1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❖"/>
            </a:pPr>
            <a:r>
              <a:rPr lang="en-US" sz="2400"/>
              <a:t>ISRO’s G20 satellite will carry the Environmental Sensor for Atmospheric Composition (EnSAC) measuring CO</a:t>
            </a:r>
            <a:r>
              <a:rPr lang="en-US" sz="2400" baseline="-25000"/>
              <a:t>2</a:t>
            </a:r>
            <a:r>
              <a:rPr lang="en-US" sz="2400"/>
              <a:t>, CH</a:t>
            </a:r>
            <a:r>
              <a:rPr lang="en-US" sz="2400" baseline="-25000"/>
              <a:t>4</a:t>
            </a:r>
            <a:r>
              <a:rPr lang="en-US" sz="2400"/>
              <a:t> and N</a:t>
            </a:r>
            <a:r>
              <a:rPr lang="en-US" sz="2400" baseline="-25000"/>
              <a:t>2</a:t>
            </a:r>
            <a:r>
              <a:rPr lang="en-US" sz="2400"/>
              <a:t>O. Working towards identifying relevant ISRO representative for the GHG-TT group. 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❖"/>
            </a:pPr>
            <a:r>
              <a:rPr lang="en-US" sz="2400" b="1"/>
              <a:t>Copernicus CO2M</a:t>
            </a:r>
            <a:r>
              <a:rPr lang="en-US" sz="2400"/>
              <a:t> mission will be a constellation of 3 satellites.</a:t>
            </a:r>
            <a:br>
              <a:rPr lang="en-US" sz="2400"/>
            </a:br>
            <a:r>
              <a:rPr lang="en-US" sz="2400"/>
              <a:t>Each satellite &gt;270 km swath with instruments providing at relatively high resolution 2x2 km</a:t>
            </a:r>
            <a:r>
              <a:rPr lang="en-US" sz="2400" baseline="30000"/>
              <a:t>2</a:t>
            </a:r>
            <a:r>
              <a:rPr lang="en-US" sz="2400"/>
              <a:t> measurements of CO</a:t>
            </a:r>
            <a:r>
              <a:rPr lang="en-US" sz="2400" baseline="-25000"/>
              <a:t>2</a:t>
            </a:r>
            <a:r>
              <a:rPr lang="en-US" sz="2400"/>
              <a:t>, CH</a:t>
            </a:r>
            <a:r>
              <a:rPr lang="en-US" sz="2400" baseline="-25000"/>
              <a:t>4</a:t>
            </a:r>
            <a:r>
              <a:rPr lang="en-US" sz="2400"/>
              <a:t> and NO</a:t>
            </a:r>
            <a:r>
              <a:rPr lang="en-US" sz="2400" baseline="-25000"/>
              <a:t>2</a:t>
            </a:r>
            <a:r>
              <a:rPr lang="en-US" sz="2400"/>
              <a:t>. </a:t>
            </a:r>
            <a:br>
              <a:rPr lang="en-US" sz="2400"/>
            </a:br>
            <a:r>
              <a:rPr lang="en-US" sz="2400"/>
              <a:t>* First satellite Acceptance Review 08-2027</a:t>
            </a:r>
            <a:br>
              <a:rPr lang="en-US" sz="2400"/>
            </a:br>
            <a:r>
              <a:rPr lang="en-US" sz="2400"/>
              <a:t>* Second satellite Acceptance Review 02-2028</a:t>
            </a:r>
            <a:br>
              <a:rPr lang="en-US" sz="2400"/>
            </a:br>
            <a:r>
              <a:rPr lang="en-US" sz="2400"/>
              <a:t>* Third satellite is scheduled in 2029</a:t>
            </a:r>
            <a:endParaRPr sz="240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/>
          </a:p>
        </p:txBody>
      </p:sp>
      <p:pic>
        <p:nvPicPr>
          <p:cNvPr id="110" name="Google Shape;11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4788" y="4361181"/>
            <a:ext cx="4413875" cy="217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>
            <a:spLocks noGrp="1"/>
          </p:cNvSpPr>
          <p:nvPr>
            <p:ph type="title"/>
          </p:nvPr>
        </p:nvSpPr>
        <p:spPr>
          <a:xfrm>
            <a:off x="176047" y="175939"/>
            <a:ext cx="10071923" cy="779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GB" dirty="0"/>
              <a:t>Relevant events in 2026</a:t>
            </a:r>
            <a:endParaRPr dirty="0"/>
          </a:p>
        </p:txBody>
      </p:sp>
      <p:sp>
        <p:nvSpPr>
          <p:cNvPr id="116" name="Google Shape;116;p7"/>
          <p:cNvSpPr txBox="1">
            <a:spLocks noGrp="1"/>
          </p:cNvSpPr>
          <p:nvPr>
            <p:ph type="body" idx="1"/>
          </p:nvPr>
        </p:nvSpPr>
        <p:spPr>
          <a:xfrm>
            <a:off x="276008" y="1220858"/>
            <a:ext cx="11495400" cy="46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22300" indent="-457200">
              <a:buSzPts val="1800"/>
            </a:pPr>
            <a:r>
              <a:rPr lang="en-US" dirty="0"/>
              <a:t>CEOS AC-VC annual meeting, 1–5 June 2026, Leiden (NL)</a:t>
            </a:r>
          </a:p>
          <a:p>
            <a:pPr marL="622300" indent="-457200">
              <a:buSzPts val="1800"/>
            </a:pPr>
            <a:endParaRPr lang="en-US" dirty="0"/>
          </a:p>
          <a:p>
            <a:pPr marL="622300" indent="-457200">
              <a:buSzPts val="1800"/>
            </a:pPr>
            <a:r>
              <a:rPr lang="en-US" dirty="0"/>
              <a:t>IWGGMS, 29 June to 2 July, Bonn (DE)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eos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445F"/>
      </a:accent1>
      <a:accent2>
        <a:srgbClr val="A3CB34"/>
      </a:accent2>
      <a:accent3>
        <a:srgbClr val="C1666B"/>
      </a:accent3>
      <a:accent4>
        <a:srgbClr val="DDDDDD"/>
      </a:accent4>
      <a:accent5>
        <a:srgbClr val="7BC0D7"/>
      </a:accent5>
      <a:accent6>
        <a:srgbClr val="D1462F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</Words>
  <Application>Microsoft Macintosh PowerPoint</Application>
  <PresentationFormat>Widescreen</PresentationFormat>
  <Paragraphs>32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Average</vt:lpstr>
      <vt:lpstr>Lobster</vt:lpstr>
      <vt:lpstr>Wingdings</vt:lpstr>
      <vt:lpstr>Montserrat Medium</vt:lpstr>
      <vt:lpstr>Montserrat</vt:lpstr>
      <vt:lpstr>Barlow Medium</vt:lpstr>
      <vt:lpstr>Barlow</vt:lpstr>
      <vt:lpstr>Montserrat SemiBold</vt:lpstr>
      <vt:lpstr>Arial</vt:lpstr>
      <vt:lpstr>Barlow SemiBold</vt:lpstr>
      <vt:lpstr>ceos</vt:lpstr>
      <vt:lpstr>Review of GHG Constellation</vt:lpstr>
      <vt:lpstr>GHG Constellation – Global GHG Mappers </vt:lpstr>
      <vt:lpstr>GHG Constellation – Plume Monitors</vt:lpstr>
      <vt:lpstr>PowerPoint Presentation</vt:lpstr>
      <vt:lpstr>GHG Mission Portal</vt:lpstr>
      <vt:lpstr>Significant Updates from 2025 - 1</vt:lpstr>
      <vt:lpstr>Significant Updates from 2025 - 2</vt:lpstr>
      <vt:lpstr>Significant Updates from 2025 - 3</vt:lpstr>
      <vt:lpstr>Relevant events in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Yasjka Meijer</cp:lastModifiedBy>
  <cp:revision>1</cp:revision>
  <dcterms:modified xsi:type="dcterms:W3CDTF">2026-02-10T15:05:54Z</dcterms:modified>
</cp:coreProperties>
</file>