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17"/>
  </p:notesMasterIdLst>
  <p:sldIdLst>
    <p:sldId id="256" r:id="rId2"/>
    <p:sldId id="259" r:id="rId3"/>
    <p:sldId id="260" r:id="rId4"/>
    <p:sldId id="261" r:id="rId5"/>
    <p:sldId id="262" r:id="rId6"/>
    <p:sldId id="264" r:id="rId7"/>
    <p:sldId id="275" r:id="rId8"/>
    <p:sldId id="276" r:id="rId9"/>
    <p:sldId id="265" r:id="rId10"/>
    <p:sldId id="3450" r:id="rId11"/>
    <p:sldId id="3452" r:id="rId12"/>
    <p:sldId id="266" r:id="rId13"/>
    <p:sldId id="3451" r:id="rId14"/>
    <p:sldId id="3454" r:id="rId15"/>
    <p:sldId id="3453" r:id="rId16"/>
  </p:sldIdLst>
  <p:sldSz cx="12192000" cy="6858000"/>
  <p:notesSz cx="6858000" cy="9144000"/>
  <p:embeddedFontLst>
    <p:embeddedFont>
      <p:font typeface="Average" panose="020B0604020202020204" charset="0"/>
      <p:regular r:id="rId18"/>
    </p:embeddedFont>
    <p:embeddedFont>
      <p:font typeface="Barlow" panose="00000500000000000000" pitchFamily="2" charset="0"/>
      <p:regular r:id="rId19"/>
      <p:bold r:id="rId20"/>
      <p:italic r:id="rId21"/>
      <p:boldItalic r:id="rId22"/>
    </p:embeddedFont>
    <p:embeddedFont>
      <p:font typeface="Barlow Medium" panose="00000600000000000000" pitchFamily="2" charset="0"/>
      <p:regular r:id="rId23"/>
      <p:bold r:id="rId24"/>
      <p:italic r:id="rId25"/>
      <p:boldItalic r:id="rId26"/>
    </p:embeddedFont>
    <p:embeddedFont>
      <p:font typeface="Barlow SemiBold" panose="00000700000000000000" pitchFamily="2" charset="0"/>
      <p:regular r:id="rId27"/>
      <p:bold r:id="rId28"/>
      <p:italic r:id="rId29"/>
      <p:boldItalic r:id="rId30"/>
    </p:embeddedFont>
    <p:embeddedFont>
      <p:font typeface="Lobster" panose="00000500000000000000" pitchFamily="2" charset="0"/>
      <p:regular r:id="rId31"/>
    </p:embeddedFont>
    <p:embeddedFont>
      <p:font typeface="Montserrat" panose="00000500000000000000" pitchFamily="2" charset="0"/>
      <p:regular r:id="rId32"/>
      <p:bold r:id="rId33"/>
      <p:italic r:id="rId34"/>
      <p:boldItalic r:id="rId35"/>
    </p:embeddedFont>
    <p:embeddedFont>
      <p:font typeface="Montserrat Medium" panose="00000600000000000000" pitchFamily="2" charset="0"/>
      <p:regular r:id="rId36"/>
      <p:bold r:id="rId37"/>
      <p:italic r:id="rId38"/>
      <p:boldItalic r:id="rId39"/>
    </p:embeddedFont>
    <p:embeddedFont>
      <p:font typeface="Montserrat SemiBold" panose="000007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BED"/>
    <a:srgbClr val="F7E7A1"/>
    <a:srgbClr val="CF95DB"/>
    <a:srgbClr val="F1F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59A23-B698-4B5D-9B93-B459BE552B97}" v="61" dt="2026-02-06T15:16:28.5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02"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theme" Target="theme/theme1.xml"/><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Green" userId="caf6c794-dca9-4727-97b5-ac03ca56c508" providerId="ADAL" clId="{BB799D45-C32D-4C83-9AC9-175747FE9C40}"/>
    <pc:docChg chg="undo custSel mod addSld delSld modSld sldOrd">
      <pc:chgData name="Paul Green" userId="caf6c794-dca9-4727-97b5-ac03ca56c508" providerId="ADAL" clId="{BB799D45-C32D-4C83-9AC9-175747FE9C40}" dt="2026-02-06T15:26:31.025" v="1952" actId="1076"/>
      <pc:docMkLst>
        <pc:docMk/>
      </pc:docMkLst>
      <pc:sldChg chg="modSp mod">
        <pc:chgData name="Paul Green" userId="caf6c794-dca9-4727-97b5-ac03ca56c508" providerId="ADAL" clId="{BB799D45-C32D-4C83-9AC9-175747FE9C40}" dt="2026-02-04T10:33:51.666" v="62" actId="1076"/>
        <pc:sldMkLst>
          <pc:docMk/>
          <pc:sldMk cId="0" sldId="256"/>
        </pc:sldMkLst>
        <pc:spChg chg="mod">
          <ac:chgData name="Paul Green" userId="caf6c794-dca9-4727-97b5-ac03ca56c508" providerId="ADAL" clId="{BB799D45-C32D-4C83-9AC9-175747FE9C40}" dt="2026-02-04T10:31:20.350" v="13" actId="20577"/>
          <ac:spMkLst>
            <pc:docMk/>
            <pc:sldMk cId="0" sldId="256"/>
            <ac:spMk id="60" creationId="{00000000-0000-0000-0000-000000000000}"/>
          </ac:spMkLst>
        </pc:spChg>
        <pc:spChg chg="mod">
          <ac:chgData name="Paul Green" userId="caf6c794-dca9-4727-97b5-ac03ca56c508" providerId="ADAL" clId="{BB799D45-C32D-4C83-9AC9-175747FE9C40}" dt="2026-02-04T10:33:51.666" v="62" actId="1076"/>
          <ac:spMkLst>
            <pc:docMk/>
            <pc:sldMk cId="0" sldId="256"/>
            <ac:spMk id="61" creationId="{00000000-0000-0000-0000-000000000000}"/>
          </ac:spMkLst>
        </pc:spChg>
      </pc:sldChg>
      <pc:sldChg chg="del ord modNotes">
        <pc:chgData name="Paul Green" userId="caf6c794-dca9-4727-97b5-ac03ca56c508" providerId="ADAL" clId="{BB799D45-C32D-4C83-9AC9-175747FE9C40}" dt="2026-02-06T15:12:30.967" v="1702" actId="47"/>
        <pc:sldMkLst>
          <pc:docMk/>
          <pc:sldMk cId="0" sldId="257"/>
        </pc:sldMkLst>
      </pc:sldChg>
      <pc:sldChg chg="del ord modNotes">
        <pc:chgData name="Paul Green" userId="caf6c794-dca9-4727-97b5-ac03ca56c508" providerId="ADAL" clId="{BB799D45-C32D-4C83-9AC9-175747FE9C40}" dt="2026-02-06T15:12:30.967" v="1702" actId="47"/>
        <pc:sldMkLst>
          <pc:docMk/>
          <pc:sldMk cId="0" sldId="258"/>
        </pc:sldMkLst>
      </pc:sldChg>
      <pc:sldChg chg="add">
        <pc:chgData name="Paul Green" userId="caf6c794-dca9-4727-97b5-ac03ca56c508" providerId="ADAL" clId="{BB799D45-C32D-4C83-9AC9-175747FE9C40}" dt="2026-02-04T10:35:09.164" v="63"/>
        <pc:sldMkLst>
          <pc:docMk/>
          <pc:sldMk cId="0" sldId="259"/>
        </pc:sldMkLst>
      </pc:sldChg>
      <pc:sldChg chg="add">
        <pc:chgData name="Paul Green" userId="caf6c794-dca9-4727-97b5-ac03ca56c508" providerId="ADAL" clId="{BB799D45-C32D-4C83-9AC9-175747FE9C40}" dt="2026-02-04T10:35:09.164" v="63"/>
        <pc:sldMkLst>
          <pc:docMk/>
          <pc:sldMk cId="0" sldId="260"/>
        </pc:sldMkLst>
      </pc:sldChg>
      <pc:sldChg chg="add">
        <pc:chgData name="Paul Green" userId="caf6c794-dca9-4727-97b5-ac03ca56c508" providerId="ADAL" clId="{BB799D45-C32D-4C83-9AC9-175747FE9C40}" dt="2026-02-04T10:35:09.164" v="63"/>
        <pc:sldMkLst>
          <pc:docMk/>
          <pc:sldMk cId="0" sldId="261"/>
        </pc:sldMkLst>
      </pc:sldChg>
      <pc:sldChg chg="add">
        <pc:chgData name="Paul Green" userId="caf6c794-dca9-4727-97b5-ac03ca56c508" providerId="ADAL" clId="{BB799D45-C32D-4C83-9AC9-175747FE9C40}" dt="2026-02-04T10:35:09.164" v="63"/>
        <pc:sldMkLst>
          <pc:docMk/>
          <pc:sldMk cId="0" sldId="262"/>
        </pc:sldMkLst>
      </pc:sldChg>
      <pc:sldChg chg="add">
        <pc:chgData name="Paul Green" userId="caf6c794-dca9-4727-97b5-ac03ca56c508" providerId="ADAL" clId="{BB799D45-C32D-4C83-9AC9-175747FE9C40}" dt="2026-02-04T10:35:09.164" v="63"/>
        <pc:sldMkLst>
          <pc:docMk/>
          <pc:sldMk cId="0" sldId="264"/>
        </pc:sldMkLst>
      </pc:sldChg>
      <pc:sldChg chg="add">
        <pc:chgData name="Paul Green" userId="caf6c794-dca9-4727-97b5-ac03ca56c508" providerId="ADAL" clId="{BB799D45-C32D-4C83-9AC9-175747FE9C40}" dt="2026-02-04T10:35:09.164" v="63"/>
        <pc:sldMkLst>
          <pc:docMk/>
          <pc:sldMk cId="0" sldId="265"/>
        </pc:sldMkLst>
      </pc:sldChg>
      <pc:sldChg chg="modSp add mod">
        <pc:chgData name="Paul Green" userId="caf6c794-dca9-4727-97b5-ac03ca56c508" providerId="ADAL" clId="{BB799D45-C32D-4C83-9AC9-175747FE9C40}" dt="2026-02-05T11:55:47.692" v="132" actId="1076"/>
        <pc:sldMkLst>
          <pc:docMk/>
          <pc:sldMk cId="0" sldId="266"/>
        </pc:sldMkLst>
        <pc:spChg chg="mod">
          <ac:chgData name="Paul Green" userId="caf6c794-dca9-4727-97b5-ac03ca56c508" providerId="ADAL" clId="{BB799D45-C32D-4C83-9AC9-175747FE9C40}" dt="2026-02-05T11:55:42.187" v="131" actId="20577"/>
          <ac:spMkLst>
            <pc:docMk/>
            <pc:sldMk cId="0" sldId="266"/>
            <ac:spMk id="160" creationId="{00000000-0000-0000-0000-000000000000}"/>
          </ac:spMkLst>
        </pc:spChg>
        <pc:spChg chg="mod">
          <ac:chgData name="Paul Green" userId="caf6c794-dca9-4727-97b5-ac03ca56c508" providerId="ADAL" clId="{BB799D45-C32D-4C83-9AC9-175747FE9C40}" dt="2026-02-05T11:55:47.692" v="132" actId="1076"/>
          <ac:spMkLst>
            <pc:docMk/>
            <pc:sldMk cId="0" sldId="266"/>
            <ac:spMk id="162" creationId="{00000000-0000-0000-0000-000000000000}"/>
          </ac:spMkLst>
        </pc:spChg>
      </pc:sldChg>
      <pc:sldChg chg="add del">
        <pc:chgData name="Paul Green" userId="caf6c794-dca9-4727-97b5-ac03ca56c508" providerId="ADAL" clId="{BB799D45-C32D-4C83-9AC9-175747FE9C40}" dt="2026-02-05T12:03:12.979" v="351" actId="2696"/>
        <pc:sldMkLst>
          <pc:docMk/>
          <pc:sldMk cId="0" sldId="268"/>
        </pc:sldMkLst>
      </pc:sldChg>
      <pc:sldChg chg="add">
        <pc:chgData name="Paul Green" userId="caf6c794-dca9-4727-97b5-ac03ca56c508" providerId="ADAL" clId="{BB799D45-C32D-4C83-9AC9-175747FE9C40}" dt="2026-02-04T10:35:09.164" v="63"/>
        <pc:sldMkLst>
          <pc:docMk/>
          <pc:sldMk cId="0" sldId="275"/>
        </pc:sldMkLst>
      </pc:sldChg>
      <pc:sldChg chg="modSp add mod">
        <pc:chgData name="Paul Green" userId="caf6c794-dca9-4727-97b5-ac03ca56c508" providerId="ADAL" clId="{BB799D45-C32D-4C83-9AC9-175747FE9C40}" dt="2026-02-06T15:14:53.872" v="1835" actId="20577"/>
        <pc:sldMkLst>
          <pc:docMk/>
          <pc:sldMk cId="0" sldId="276"/>
        </pc:sldMkLst>
        <pc:spChg chg="mod">
          <ac:chgData name="Paul Green" userId="caf6c794-dca9-4727-97b5-ac03ca56c508" providerId="ADAL" clId="{BB799D45-C32D-4C83-9AC9-175747FE9C40}" dt="2026-02-06T15:14:53.872" v="1835" actId="20577"/>
          <ac:spMkLst>
            <pc:docMk/>
            <pc:sldMk cId="0" sldId="276"/>
            <ac:spMk id="134" creationId="{00000000-0000-0000-0000-000000000000}"/>
          </ac:spMkLst>
        </pc:spChg>
      </pc:sldChg>
      <pc:sldChg chg="add">
        <pc:chgData name="Paul Green" userId="caf6c794-dca9-4727-97b5-ac03ca56c508" providerId="ADAL" clId="{BB799D45-C32D-4C83-9AC9-175747FE9C40}" dt="2026-02-04T10:35:09.164" v="63"/>
        <pc:sldMkLst>
          <pc:docMk/>
          <pc:sldMk cId="1063922718" sldId="3450"/>
        </pc:sldMkLst>
      </pc:sldChg>
      <pc:sldChg chg="modSp add mod">
        <pc:chgData name="Paul Green" userId="caf6c794-dca9-4727-97b5-ac03ca56c508" providerId="ADAL" clId="{BB799D45-C32D-4C83-9AC9-175747FE9C40}" dt="2026-02-05T12:02:43.437" v="350" actId="20577"/>
        <pc:sldMkLst>
          <pc:docMk/>
          <pc:sldMk cId="4007023510" sldId="3451"/>
        </pc:sldMkLst>
        <pc:spChg chg="mod">
          <ac:chgData name="Paul Green" userId="caf6c794-dca9-4727-97b5-ac03ca56c508" providerId="ADAL" clId="{BB799D45-C32D-4C83-9AC9-175747FE9C40}" dt="2026-02-05T12:02:43.437" v="350" actId="20577"/>
          <ac:spMkLst>
            <pc:docMk/>
            <pc:sldMk cId="4007023510" sldId="3451"/>
            <ac:spMk id="175" creationId="{ABF496D7-2F20-0FA0-704D-C15458844400}"/>
          </ac:spMkLst>
        </pc:spChg>
        <pc:spChg chg="mod">
          <ac:chgData name="Paul Green" userId="caf6c794-dca9-4727-97b5-ac03ca56c508" providerId="ADAL" clId="{BB799D45-C32D-4C83-9AC9-175747FE9C40}" dt="2026-02-05T12:02:30.531" v="337" actId="20577"/>
          <ac:spMkLst>
            <pc:docMk/>
            <pc:sldMk cId="4007023510" sldId="3451"/>
            <ac:spMk id="176" creationId="{E60A4D36-32BC-B0B6-4FF1-D16A3FB764F9}"/>
          </ac:spMkLst>
        </pc:spChg>
      </pc:sldChg>
      <pc:sldChg chg="modSp add mod ord">
        <pc:chgData name="Paul Green" userId="caf6c794-dca9-4727-97b5-ac03ca56c508" providerId="ADAL" clId="{BB799D45-C32D-4C83-9AC9-175747FE9C40}" dt="2026-02-05T11:53:53.553" v="123" actId="6549"/>
        <pc:sldMkLst>
          <pc:docMk/>
          <pc:sldMk cId="982742663" sldId="3452"/>
        </pc:sldMkLst>
        <pc:spChg chg="mod">
          <ac:chgData name="Paul Green" userId="caf6c794-dca9-4727-97b5-ac03ca56c508" providerId="ADAL" clId="{BB799D45-C32D-4C83-9AC9-175747FE9C40}" dt="2026-02-05T11:50:10.527" v="104" actId="5793"/>
          <ac:spMkLst>
            <pc:docMk/>
            <pc:sldMk cId="982742663" sldId="3452"/>
            <ac:spMk id="175" creationId="{BBD51CA2-E4BA-8BDE-0DB9-421821AB74A3}"/>
          </ac:spMkLst>
        </pc:spChg>
        <pc:spChg chg="mod">
          <ac:chgData name="Paul Green" userId="caf6c794-dca9-4727-97b5-ac03ca56c508" providerId="ADAL" clId="{BB799D45-C32D-4C83-9AC9-175747FE9C40}" dt="2026-02-05T11:53:53.553" v="123" actId="6549"/>
          <ac:spMkLst>
            <pc:docMk/>
            <pc:sldMk cId="982742663" sldId="3452"/>
            <ac:spMk id="176" creationId="{F75FB91E-1E6B-36C5-CF5D-6BD9E048F392}"/>
          </ac:spMkLst>
        </pc:spChg>
      </pc:sldChg>
      <pc:sldChg chg="modSp add mod">
        <pc:chgData name="Paul Green" userId="caf6c794-dca9-4727-97b5-ac03ca56c508" providerId="ADAL" clId="{BB799D45-C32D-4C83-9AC9-175747FE9C40}" dt="2026-02-06T15:25:51.404" v="1951" actId="20577"/>
        <pc:sldMkLst>
          <pc:docMk/>
          <pc:sldMk cId="1946667263" sldId="3453"/>
        </pc:sldMkLst>
        <pc:spChg chg="mod">
          <ac:chgData name="Paul Green" userId="caf6c794-dca9-4727-97b5-ac03ca56c508" providerId="ADAL" clId="{BB799D45-C32D-4C83-9AC9-175747FE9C40}" dt="2026-02-06T15:25:51.404" v="1951" actId="20577"/>
          <ac:spMkLst>
            <pc:docMk/>
            <pc:sldMk cId="1946667263" sldId="3453"/>
            <ac:spMk id="176" creationId="{9DE6987C-7CDE-9D78-CFD5-711AE5E9D636}"/>
          </ac:spMkLst>
        </pc:spChg>
      </pc:sldChg>
      <pc:sldChg chg="addSp delSp modSp new mod ord setBg">
        <pc:chgData name="Paul Green" userId="caf6c794-dca9-4727-97b5-ac03ca56c508" providerId="ADAL" clId="{BB799D45-C32D-4C83-9AC9-175747FE9C40}" dt="2026-02-06T15:26:31.025" v="1952" actId="1076"/>
        <pc:sldMkLst>
          <pc:docMk/>
          <pc:sldMk cId="1028243566" sldId="3454"/>
        </pc:sldMkLst>
        <pc:spChg chg="del">
          <ac:chgData name="Paul Green" userId="caf6c794-dca9-4727-97b5-ac03ca56c508" providerId="ADAL" clId="{BB799D45-C32D-4C83-9AC9-175747FE9C40}" dt="2026-02-05T15:34:13.605" v="353" actId="478"/>
          <ac:spMkLst>
            <pc:docMk/>
            <pc:sldMk cId="1028243566" sldId="3454"/>
            <ac:spMk id="2" creationId="{3D9085BD-B7CB-9F43-30F7-AB07004AB9DA}"/>
          </ac:spMkLst>
        </pc:spChg>
        <pc:spChg chg="mod">
          <ac:chgData name="Paul Green" userId="caf6c794-dca9-4727-97b5-ac03ca56c508" providerId="ADAL" clId="{BB799D45-C32D-4C83-9AC9-175747FE9C40}" dt="2026-02-05T16:57:55.740" v="1598" actId="1076"/>
          <ac:spMkLst>
            <pc:docMk/>
            <pc:sldMk cId="1028243566" sldId="3454"/>
            <ac:spMk id="3" creationId="{F480F815-D098-808F-D862-90B8225C599D}"/>
          </ac:spMkLst>
        </pc:spChg>
        <pc:spChg chg="add mod">
          <ac:chgData name="Paul Green" userId="caf6c794-dca9-4727-97b5-ac03ca56c508" providerId="ADAL" clId="{BB799D45-C32D-4C83-9AC9-175747FE9C40}" dt="2026-02-05T16:54:09.274" v="1555" actId="207"/>
          <ac:spMkLst>
            <pc:docMk/>
            <pc:sldMk cId="1028243566" sldId="3454"/>
            <ac:spMk id="5" creationId="{B8B1A4CA-2F95-8398-1472-1E2E5F868763}"/>
          </ac:spMkLst>
        </pc:spChg>
        <pc:spChg chg="add mod ord">
          <ac:chgData name="Paul Green" userId="caf6c794-dca9-4727-97b5-ac03ca56c508" providerId="ADAL" clId="{BB799D45-C32D-4C83-9AC9-175747FE9C40}" dt="2026-02-05T16:54:16.027" v="1563" actId="207"/>
          <ac:spMkLst>
            <pc:docMk/>
            <pc:sldMk cId="1028243566" sldId="3454"/>
            <ac:spMk id="6" creationId="{48685664-E995-D700-9A89-AFDCD470546C}"/>
          </ac:spMkLst>
        </pc:spChg>
        <pc:spChg chg="add mod">
          <ac:chgData name="Paul Green" userId="caf6c794-dca9-4727-97b5-ac03ca56c508" providerId="ADAL" clId="{BB799D45-C32D-4C83-9AC9-175747FE9C40}" dt="2026-02-05T16:54:30.164" v="1565" actId="207"/>
          <ac:spMkLst>
            <pc:docMk/>
            <pc:sldMk cId="1028243566" sldId="3454"/>
            <ac:spMk id="7" creationId="{042F9606-BE55-D8D4-42D2-EE61BEA403B7}"/>
          </ac:spMkLst>
        </pc:spChg>
        <pc:spChg chg="add del mod">
          <ac:chgData name="Paul Green" userId="caf6c794-dca9-4727-97b5-ac03ca56c508" providerId="ADAL" clId="{BB799D45-C32D-4C83-9AC9-175747FE9C40}" dt="2026-02-05T16:56:18.525" v="1573" actId="207"/>
          <ac:spMkLst>
            <pc:docMk/>
            <pc:sldMk cId="1028243566" sldId="3454"/>
            <ac:spMk id="8" creationId="{D693B871-FE43-5497-75A1-F4F1A5C9CCEC}"/>
          </ac:spMkLst>
        </pc:spChg>
        <pc:spChg chg="add mod">
          <ac:chgData name="Paul Green" userId="caf6c794-dca9-4727-97b5-ac03ca56c508" providerId="ADAL" clId="{BB799D45-C32D-4C83-9AC9-175747FE9C40}" dt="2026-02-05T16:56:18.525" v="1573" actId="207"/>
          <ac:spMkLst>
            <pc:docMk/>
            <pc:sldMk cId="1028243566" sldId="3454"/>
            <ac:spMk id="9" creationId="{FC0AAC9F-E40B-57A3-5E43-571CF047F292}"/>
          </ac:spMkLst>
        </pc:spChg>
        <pc:spChg chg="add mod">
          <ac:chgData name="Paul Green" userId="caf6c794-dca9-4727-97b5-ac03ca56c508" providerId="ADAL" clId="{BB799D45-C32D-4C83-9AC9-175747FE9C40}" dt="2026-02-05T16:55:35.366" v="1570" actId="207"/>
          <ac:spMkLst>
            <pc:docMk/>
            <pc:sldMk cId="1028243566" sldId="3454"/>
            <ac:spMk id="10" creationId="{A653C260-ED8D-02F6-1489-A4D395452580}"/>
          </ac:spMkLst>
        </pc:spChg>
        <pc:spChg chg="add mod">
          <ac:chgData name="Paul Green" userId="caf6c794-dca9-4727-97b5-ac03ca56c508" providerId="ADAL" clId="{BB799D45-C32D-4C83-9AC9-175747FE9C40}" dt="2026-02-05T16:56:18.525" v="1573" actId="207"/>
          <ac:spMkLst>
            <pc:docMk/>
            <pc:sldMk cId="1028243566" sldId="3454"/>
            <ac:spMk id="11" creationId="{982D7347-3B9E-E318-875C-7E8925E625E9}"/>
          </ac:spMkLst>
        </pc:spChg>
        <pc:spChg chg="add mod">
          <ac:chgData name="Paul Green" userId="caf6c794-dca9-4727-97b5-ac03ca56c508" providerId="ADAL" clId="{BB799D45-C32D-4C83-9AC9-175747FE9C40}" dt="2026-02-05T16:58:25.324" v="1601" actId="1076"/>
          <ac:spMkLst>
            <pc:docMk/>
            <pc:sldMk cId="1028243566" sldId="3454"/>
            <ac:spMk id="12" creationId="{64BD6755-09B6-9501-28ED-2EA91EB98276}"/>
          </ac:spMkLst>
        </pc:spChg>
        <pc:spChg chg="add mod">
          <ac:chgData name="Paul Green" userId="caf6c794-dca9-4727-97b5-ac03ca56c508" providerId="ADAL" clId="{BB799D45-C32D-4C83-9AC9-175747FE9C40}" dt="2026-02-06T15:26:31.025" v="1952" actId="1076"/>
          <ac:spMkLst>
            <pc:docMk/>
            <pc:sldMk cId="1028243566" sldId="3454"/>
            <ac:spMk id="13" creationId="{F63186D2-52E3-A1DB-5CEB-EADCDE50D3DD}"/>
          </ac:spMkLst>
        </pc:spChg>
        <pc:spChg chg="add mod">
          <ac:chgData name="Paul Green" userId="caf6c794-dca9-4727-97b5-ac03ca56c508" providerId="ADAL" clId="{BB799D45-C32D-4C83-9AC9-175747FE9C40}" dt="2026-02-06T15:09:37.820" v="1670" actId="14100"/>
          <ac:spMkLst>
            <pc:docMk/>
            <pc:sldMk cId="1028243566" sldId="3454"/>
            <ac:spMk id="14" creationId="{8C8C094C-41CB-D40B-70C5-E4AB5A2188B1}"/>
          </ac:spMkLst>
        </pc:spChg>
        <pc:spChg chg="add mod">
          <ac:chgData name="Paul Green" userId="caf6c794-dca9-4727-97b5-ac03ca56c508" providerId="ADAL" clId="{BB799D45-C32D-4C83-9AC9-175747FE9C40}" dt="2026-02-06T15:11:07.779" v="1692" actId="1076"/>
          <ac:spMkLst>
            <pc:docMk/>
            <pc:sldMk cId="1028243566" sldId="3454"/>
            <ac:spMk id="15" creationId="{50DC6360-1B6D-1FBD-9591-9D64D6533BA0}"/>
          </ac:spMkLst>
        </pc:spChg>
        <pc:spChg chg="add mod">
          <ac:chgData name="Paul Green" userId="caf6c794-dca9-4727-97b5-ac03ca56c508" providerId="ADAL" clId="{BB799D45-C32D-4C83-9AC9-175747FE9C40}" dt="2026-02-06T15:11:25.120" v="1697" actId="1076"/>
          <ac:spMkLst>
            <pc:docMk/>
            <pc:sldMk cId="1028243566" sldId="3454"/>
            <ac:spMk id="16" creationId="{88DEB8DC-3843-B0AC-6C0B-14AA1F4F7361}"/>
          </ac:spMkLst>
        </pc:spChg>
        <pc:spChg chg="add mod">
          <ac:chgData name="Paul Green" userId="caf6c794-dca9-4727-97b5-ac03ca56c508" providerId="ADAL" clId="{BB799D45-C32D-4C83-9AC9-175747FE9C40}" dt="2026-02-06T15:11:16.656" v="1695" actId="1076"/>
          <ac:spMkLst>
            <pc:docMk/>
            <pc:sldMk cId="1028243566" sldId="3454"/>
            <ac:spMk id="17" creationId="{7A3A7260-5310-D5B2-9D49-F2A8BBE329CF}"/>
          </ac:spMkLst>
        </pc:spChg>
        <pc:spChg chg="add mod">
          <ac:chgData name="Paul Green" userId="caf6c794-dca9-4727-97b5-ac03ca56c508" providerId="ADAL" clId="{BB799D45-C32D-4C83-9AC9-175747FE9C40}" dt="2026-02-05T16:35:22.658" v="1179" actId="692"/>
          <ac:spMkLst>
            <pc:docMk/>
            <pc:sldMk cId="1028243566" sldId="3454"/>
            <ac:spMk id="18" creationId="{D5A097AD-D4CB-CBBC-2562-F11FCAEEA744}"/>
          </ac:spMkLst>
        </pc:spChg>
        <pc:spChg chg="add del mod">
          <ac:chgData name="Paul Green" userId="caf6c794-dca9-4727-97b5-ac03ca56c508" providerId="ADAL" clId="{BB799D45-C32D-4C83-9AC9-175747FE9C40}" dt="2026-02-05T15:55:00.410" v="907" actId="478"/>
          <ac:spMkLst>
            <pc:docMk/>
            <pc:sldMk cId="1028243566" sldId="3454"/>
            <ac:spMk id="19" creationId="{9BAFE2E5-A9A8-2528-45BD-C7DD0AE33339}"/>
          </ac:spMkLst>
        </pc:spChg>
        <pc:spChg chg="add mod">
          <ac:chgData name="Paul Green" userId="caf6c794-dca9-4727-97b5-ac03ca56c508" providerId="ADAL" clId="{BB799D45-C32D-4C83-9AC9-175747FE9C40}" dt="2026-02-05T16:35:22.658" v="1179" actId="692"/>
          <ac:spMkLst>
            <pc:docMk/>
            <pc:sldMk cId="1028243566" sldId="3454"/>
            <ac:spMk id="20" creationId="{7FF21418-E937-CA04-F714-31067D83364C}"/>
          </ac:spMkLst>
        </pc:spChg>
        <pc:spChg chg="add mod">
          <ac:chgData name="Paul Green" userId="caf6c794-dca9-4727-97b5-ac03ca56c508" providerId="ADAL" clId="{BB799D45-C32D-4C83-9AC9-175747FE9C40}" dt="2026-02-05T16:35:22.658" v="1179" actId="692"/>
          <ac:spMkLst>
            <pc:docMk/>
            <pc:sldMk cId="1028243566" sldId="3454"/>
            <ac:spMk id="21" creationId="{13984839-62E3-9FDC-FEF4-CD0842936945}"/>
          </ac:spMkLst>
        </pc:spChg>
        <pc:spChg chg="add mod">
          <ac:chgData name="Paul Green" userId="caf6c794-dca9-4727-97b5-ac03ca56c508" providerId="ADAL" clId="{BB799D45-C32D-4C83-9AC9-175747FE9C40}" dt="2026-02-06T15:16:38.407" v="1838" actId="1076"/>
          <ac:spMkLst>
            <pc:docMk/>
            <pc:sldMk cId="1028243566" sldId="3454"/>
            <ac:spMk id="22" creationId="{CBCA7A5B-06D6-62AF-38D3-A9C1F6CB71F1}"/>
          </ac:spMkLst>
        </pc:spChg>
        <pc:spChg chg="add mod">
          <ac:chgData name="Paul Green" userId="caf6c794-dca9-4727-97b5-ac03ca56c508" providerId="ADAL" clId="{BB799D45-C32D-4C83-9AC9-175747FE9C40}" dt="2026-02-06T15:16:38.407" v="1838" actId="1076"/>
          <ac:spMkLst>
            <pc:docMk/>
            <pc:sldMk cId="1028243566" sldId="3454"/>
            <ac:spMk id="23" creationId="{CA70E1C2-6806-98B3-D1A5-0DEA28671830}"/>
          </ac:spMkLst>
        </pc:spChg>
        <pc:spChg chg="add mod">
          <ac:chgData name="Paul Green" userId="caf6c794-dca9-4727-97b5-ac03ca56c508" providerId="ADAL" clId="{BB799D45-C32D-4C83-9AC9-175747FE9C40}" dt="2026-02-06T15:16:38.407" v="1838" actId="1076"/>
          <ac:spMkLst>
            <pc:docMk/>
            <pc:sldMk cId="1028243566" sldId="3454"/>
            <ac:spMk id="24" creationId="{3817724C-66EA-20F5-AF39-1448BE20907B}"/>
          </ac:spMkLst>
        </pc:spChg>
        <pc:spChg chg="add del mod">
          <ac:chgData name="Paul Green" userId="caf6c794-dca9-4727-97b5-ac03ca56c508" providerId="ADAL" clId="{BB799D45-C32D-4C83-9AC9-175747FE9C40}" dt="2026-02-05T15:59:42.419" v="1072" actId="478"/>
          <ac:spMkLst>
            <pc:docMk/>
            <pc:sldMk cId="1028243566" sldId="3454"/>
            <ac:spMk id="25" creationId="{96F631A0-AAE6-B8E9-67A8-08EC18639DB9}"/>
          </ac:spMkLst>
        </pc:spChg>
        <pc:spChg chg="add mod">
          <ac:chgData name="Paul Green" userId="caf6c794-dca9-4727-97b5-ac03ca56c508" providerId="ADAL" clId="{BB799D45-C32D-4C83-9AC9-175747FE9C40}" dt="2026-02-06T15:16:38.407" v="1838" actId="1076"/>
          <ac:spMkLst>
            <pc:docMk/>
            <pc:sldMk cId="1028243566" sldId="3454"/>
            <ac:spMk id="26" creationId="{6AC91971-89C3-D7E2-9C2F-51F413D10DB6}"/>
          </ac:spMkLst>
        </pc:spChg>
        <pc:spChg chg="add mod">
          <ac:chgData name="Paul Green" userId="caf6c794-dca9-4727-97b5-ac03ca56c508" providerId="ADAL" clId="{BB799D45-C32D-4C83-9AC9-175747FE9C40}" dt="2026-02-06T15:25:25.854" v="1948" actId="20577"/>
          <ac:spMkLst>
            <pc:docMk/>
            <pc:sldMk cId="1028243566" sldId="3454"/>
            <ac:spMk id="27" creationId="{183675D5-DC17-D634-97E1-57829310A456}"/>
          </ac:spMkLst>
        </pc:spChg>
        <pc:spChg chg="add mod">
          <ac:chgData name="Paul Green" userId="caf6c794-dca9-4727-97b5-ac03ca56c508" providerId="ADAL" clId="{BB799D45-C32D-4C83-9AC9-175747FE9C40}" dt="2026-02-06T15:25:10.735" v="1946" actId="692"/>
          <ac:spMkLst>
            <pc:docMk/>
            <pc:sldMk cId="1028243566" sldId="3454"/>
            <ac:spMk id="28" creationId="{00F56AFC-335F-0389-D276-E19BE9466E12}"/>
          </ac:spMkLst>
        </pc:spChg>
        <pc:spChg chg="add mod">
          <ac:chgData name="Paul Green" userId="caf6c794-dca9-4727-97b5-ac03ca56c508" providerId="ADAL" clId="{BB799D45-C32D-4C83-9AC9-175747FE9C40}" dt="2026-02-05T16:51:08.367" v="1455" actId="1076"/>
          <ac:spMkLst>
            <pc:docMk/>
            <pc:sldMk cId="1028243566" sldId="3454"/>
            <ac:spMk id="29" creationId="{E1153034-0EAD-4015-68EE-5FBD33C60825}"/>
          </ac:spMkLst>
        </pc:spChg>
        <pc:spChg chg="add mod">
          <ac:chgData name="Paul Green" userId="caf6c794-dca9-4727-97b5-ac03ca56c508" providerId="ADAL" clId="{BB799D45-C32D-4C83-9AC9-175747FE9C40}" dt="2026-02-06T15:16:38.407" v="1838" actId="1076"/>
          <ac:spMkLst>
            <pc:docMk/>
            <pc:sldMk cId="1028243566" sldId="3454"/>
            <ac:spMk id="30" creationId="{70D82412-B545-2BD7-82C7-6C4AB6E63FC8}"/>
          </ac:spMkLst>
        </pc:spChg>
        <pc:spChg chg="add mod">
          <ac:chgData name="Paul Green" userId="caf6c794-dca9-4727-97b5-ac03ca56c508" providerId="ADAL" clId="{BB799D45-C32D-4C83-9AC9-175747FE9C40}" dt="2026-02-06T15:16:38.407" v="1838" actId="1076"/>
          <ac:spMkLst>
            <pc:docMk/>
            <pc:sldMk cId="1028243566" sldId="3454"/>
            <ac:spMk id="31" creationId="{03634A8B-A62D-28CF-8EB6-143E45479429}"/>
          </ac:spMkLst>
        </pc:spChg>
        <pc:spChg chg="add mod">
          <ac:chgData name="Paul Green" userId="caf6c794-dca9-4727-97b5-ac03ca56c508" providerId="ADAL" clId="{BB799D45-C32D-4C83-9AC9-175747FE9C40}" dt="2026-02-06T15:16:38.407" v="1838" actId="1076"/>
          <ac:spMkLst>
            <pc:docMk/>
            <pc:sldMk cId="1028243566" sldId="3454"/>
            <ac:spMk id="32" creationId="{AE844CE0-3AF3-36B8-4630-72B5DF5D8994}"/>
          </ac:spMkLst>
        </pc:spChg>
        <pc:spChg chg="add mod">
          <ac:chgData name="Paul Green" userId="caf6c794-dca9-4727-97b5-ac03ca56c508" providerId="ADAL" clId="{BB799D45-C32D-4C83-9AC9-175747FE9C40}" dt="2026-02-06T15:24:59.995" v="1945" actId="692"/>
          <ac:spMkLst>
            <pc:docMk/>
            <pc:sldMk cId="1028243566" sldId="3454"/>
            <ac:spMk id="33" creationId="{07B4C44A-DC64-34DF-2C25-D28C2CAE8376}"/>
          </ac:spMkLst>
        </pc:spChg>
        <pc:spChg chg="add mod">
          <ac:chgData name="Paul Green" userId="caf6c794-dca9-4727-97b5-ac03ca56c508" providerId="ADAL" clId="{BB799D45-C32D-4C83-9AC9-175747FE9C40}" dt="2026-02-05T16:58:08.408" v="1599" actId="1076"/>
          <ac:spMkLst>
            <pc:docMk/>
            <pc:sldMk cId="1028243566" sldId="3454"/>
            <ac:spMk id="34" creationId="{1CC79B98-CF58-0A69-B1F6-453B6A102E23}"/>
          </ac:spMkLst>
        </pc:spChg>
        <pc:spChg chg="add mod">
          <ac:chgData name="Paul Green" userId="caf6c794-dca9-4727-97b5-ac03ca56c508" providerId="ADAL" clId="{BB799D45-C32D-4C83-9AC9-175747FE9C40}" dt="2026-02-05T16:37:51.647" v="1204" actId="1076"/>
          <ac:spMkLst>
            <pc:docMk/>
            <pc:sldMk cId="1028243566" sldId="3454"/>
            <ac:spMk id="35" creationId="{18FD3130-FD2A-FFE2-F6BF-CF6DAB8D24BD}"/>
          </ac:spMkLst>
        </pc:spChg>
        <pc:spChg chg="add mod">
          <ac:chgData name="Paul Green" userId="caf6c794-dca9-4727-97b5-ac03ca56c508" providerId="ADAL" clId="{BB799D45-C32D-4C83-9AC9-175747FE9C40}" dt="2026-02-05T16:42:02.021" v="1251" actId="20577"/>
          <ac:spMkLst>
            <pc:docMk/>
            <pc:sldMk cId="1028243566" sldId="3454"/>
            <ac:spMk id="36" creationId="{818FD952-E59A-F589-8AB0-7580A68A6372}"/>
          </ac:spMkLst>
        </pc:spChg>
        <pc:spChg chg="add mod">
          <ac:chgData name="Paul Green" userId="caf6c794-dca9-4727-97b5-ac03ca56c508" providerId="ADAL" clId="{BB799D45-C32D-4C83-9AC9-175747FE9C40}" dt="2026-02-05T16:58:08.408" v="1599" actId="1076"/>
          <ac:spMkLst>
            <pc:docMk/>
            <pc:sldMk cId="1028243566" sldId="3454"/>
            <ac:spMk id="37" creationId="{2EF036B8-97E9-F85B-1E95-CCAD2B5203AE}"/>
          </ac:spMkLst>
        </pc:spChg>
        <pc:spChg chg="add mod">
          <ac:chgData name="Paul Green" userId="caf6c794-dca9-4727-97b5-ac03ca56c508" providerId="ADAL" clId="{BB799D45-C32D-4C83-9AC9-175747FE9C40}" dt="2026-02-05T16:58:08.408" v="1599" actId="1076"/>
          <ac:spMkLst>
            <pc:docMk/>
            <pc:sldMk cId="1028243566" sldId="3454"/>
            <ac:spMk id="38" creationId="{509F7559-F69D-9013-45E6-D004AB2BE48F}"/>
          </ac:spMkLst>
        </pc:spChg>
        <pc:spChg chg="add mod">
          <ac:chgData name="Paul Green" userId="caf6c794-dca9-4727-97b5-ac03ca56c508" providerId="ADAL" clId="{BB799D45-C32D-4C83-9AC9-175747FE9C40}" dt="2026-02-05T16:47:39.710" v="1373" actId="14100"/>
          <ac:spMkLst>
            <pc:docMk/>
            <pc:sldMk cId="1028243566" sldId="3454"/>
            <ac:spMk id="39" creationId="{60B28A61-F7B8-BD13-5F62-C3708A9E2A29}"/>
          </ac:spMkLst>
        </pc:spChg>
        <pc:spChg chg="add mod">
          <ac:chgData name="Paul Green" userId="caf6c794-dca9-4727-97b5-ac03ca56c508" providerId="ADAL" clId="{BB799D45-C32D-4C83-9AC9-175747FE9C40}" dt="2026-02-06T15:11:55.119" v="1699" actId="692"/>
          <ac:spMkLst>
            <pc:docMk/>
            <pc:sldMk cId="1028243566" sldId="3454"/>
            <ac:spMk id="40" creationId="{21496428-F905-58B6-AAD0-123545F355DE}"/>
          </ac:spMkLst>
        </pc:spChg>
        <pc:spChg chg="add mod">
          <ac:chgData name="Paul Green" userId="caf6c794-dca9-4727-97b5-ac03ca56c508" providerId="ADAL" clId="{BB799D45-C32D-4C83-9AC9-175747FE9C40}" dt="2026-02-05T16:58:08.408" v="1599" actId="1076"/>
          <ac:spMkLst>
            <pc:docMk/>
            <pc:sldMk cId="1028243566" sldId="3454"/>
            <ac:spMk id="41" creationId="{95924B0B-1D00-D73D-4261-70F2054AE608}"/>
          </ac:spMkLst>
        </pc:spChg>
        <pc:spChg chg="add mod">
          <ac:chgData name="Paul Green" userId="caf6c794-dca9-4727-97b5-ac03ca56c508" providerId="ADAL" clId="{BB799D45-C32D-4C83-9AC9-175747FE9C40}" dt="2026-02-06T15:25:15.067" v="1947" actId="692"/>
          <ac:spMkLst>
            <pc:docMk/>
            <pc:sldMk cId="1028243566" sldId="3454"/>
            <ac:spMk id="42" creationId="{8D5AE3CE-0258-4E57-0E8E-68F5CC26A365}"/>
          </ac:spMkLst>
        </pc:spChg>
        <pc:spChg chg="add mod">
          <ac:chgData name="Paul Green" userId="caf6c794-dca9-4727-97b5-ac03ca56c508" providerId="ADAL" clId="{BB799D45-C32D-4C83-9AC9-175747FE9C40}" dt="2026-02-06T15:18:41.762" v="1922" actId="692"/>
          <ac:spMkLst>
            <pc:docMk/>
            <pc:sldMk cId="1028243566" sldId="3454"/>
            <ac:spMk id="43" creationId="{F635424A-DEC9-3737-191D-52C6F8D7B8D8}"/>
          </ac:spMkLst>
        </pc:spChg>
        <pc:spChg chg="add mod">
          <ac:chgData name="Paul Green" userId="caf6c794-dca9-4727-97b5-ac03ca56c508" providerId="ADAL" clId="{BB799D45-C32D-4C83-9AC9-175747FE9C40}" dt="2026-02-06T15:19:22.903" v="1933" actId="1076"/>
          <ac:spMkLst>
            <pc:docMk/>
            <pc:sldMk cId="1028243566" sldId="3454"/>
            <ac:spMk id="44" creationId="{26061B0F-980C-04D3-2B3D-3A7F8EB882BF}"/>
          </ac:spMkLst>
        </pc:spChg>
        <pc:spChg chg="add mod">
          <ac:chgData name="Paul Green" userId="caf6c794-dca9-4727-97b5-ac03ca56c508" providerId="ADAL" clId="{BB799D45-C32D-4C83-9AC9-175747FE9C40}" dt="2026-02-06T15:16:41.278" v="1839" actId="1076"/>
          <ac:spMkLst>
            <pc:docMk/>
            <pc:sldMk cId="1028243566" sldId="3454"/>
            <ac:spMk id="45" creationId="{A352FDFF-905D-48A1-645F-3C90BD76CA57}"/>
          </ac:spMkLst>
        </pc:spChg>
        <pc:spChg chg="add mod">
          <ac:chgData name="Paul Green" userId="caf6c794-dca9-4727-97b5-ac03ca56c508" providerId="ADAL" clId="{BB799D45-C32D-4C83-9AC9-175747FE9C40}" dt="2026-02-06T15:19:50.773" v="1941" actId="20577"/>
          <ac:spMkLst>
            <pc:docMk/>
            <pc:sldMk cId="1028243566" sldId="3454"/>
            <ac:spMk id="46" creationId="{90F81A94-3040-E0EB-27CC-7E0B28305FB4}"/>
          </ac:spMkLst>
        </pc:spChg>
        <pc:spChg chg="add mod ord">
          <ac:chgData name="Paul Green" userId="caf6c794-dca9-4727-97b5-ac03ca56c508" providerId="ADAL" clId="{BB799D45-C32D-4C83-9AC9-175747FE9C40}" dt="2026-02-06T15:18:16.712" v="1920" actId="1076"/>
          <ac:spMkLst>
            <pc:docMk/>
            <pc:sldMk cId="1028243566" sldId="3454"/>
            <ac:spMk id="47" creationId="{2070B0A5-751A-3DD5-9335-D405F923768F}"/>
          </ac:spMkLst>
        </pc:spChg>
        <pc:graphicFrameChg chg="add del mod modGraphic">
          <ac:chgData name="Paul Green" userId="caf6c794-dca9-4727-97b5-ac03ca56c508" providerId="ADAL" clId="{BB799D45-C32D-4C83-9AC9-175747FE9C40}" dt="2026-02-05T15:38:38.324" v="357" actId="1032"/>
          <ac:graphicFrameMkLst>
            <pc:docMk/>
            <pc:sldMk cId="1028243566" sldId="3454"/>
            <ac:graphicFrameMk id="4" creationId="{CCAC8FFD-8CDD-91EF-E9C9-5FB4F52395CA}"/>
          </ac:graphicFrameMkLst>
        </pc:graphicFrameChg>
      </pc:sldChg>
      <pc:sldChg chg="add del">
        <pc:chgData name="Paul Green" userId="caf6c794-dca9-4727-97b5-ac03ca56c508" providerId="ADAL" clId="{BB799D45-C32D-4C83-9AC9-175747FE9C40}" dt="2026-02-05T11:49:26.378" v="67"/>
        <pc:sldMkLst>
          <pc:docMk/>
          <pc:sldMk cId="636169702" sldId="21474735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046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15AA4307-4CC6-B156-6437-8E6EBBE19425}"/>
            </a:ext>
          </a:extLst>
        </p:cNvPr>
        <p:cNvGrpSpPr/>
        <p:nvPr/>
      </p:nvGrpSpPr>
      <p:grpSpPr>
        <a:xfrm>
          <a:off x="0" y="0"/>
          <a:ext cx="0" cy="0"/>
          <a:chOff x="0" y="0"/>
          <a:chExt cx="0" cy="0"/>
        </a:xfrm>
      </p:grpSpPr>
      <p:sp>
        <p:nvSpPr>
          <p:cNvPr id="171" name="Google Shape;171;p13:notes">
            <a:extLst>
              <a:ext uri="{FF2B5EF4-FFF2-40B4-BE49-F238E27FC236}">
                <a16:creationId xmlns:a16="http://schemas.microsoft.com/office/drawing/2014/main" id="{E349B5AD-53A9-F59E-D607-C1BE65344F6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2" name="Google Shape;172;p13:notes">
            <a:extLst>
              <a:ext uri="{FF2B5EF4-FFF2-40B4-BE49-F238E27FC236}">
                <a16:creationId xmlns:a16="http://schemas.microsoft.com/office/drawing/2014/main" id="{7DF766FF-0D57-746B-A883-C2EEB68EDC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965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812881D1-F4E6-2C0E-993D-B8318827B773}"/>
            </a:ext>
          </a:extLst>
        </p:cNvPr>
        <p:cNvGrpSpPr/>
        <p:nvPr/>
      </p:nvGrpSpPr>
      <p:grpSpPr>
        <a:xfrm>
          <a:off x="0" y="0"/>
          <a:ext cx="0" cy="0"/>
          <a:chOff x="0" y="0"/>
          <a:chExt cx="0" cy="0"/>
        </a:xfrm>
      </p:grpSpPr>
      <p:sp>
        <p:nvSpPr>
          <p:cNvPr id="171" name="Google Shape;171;p13:notes">
            <a:extLst>
              <a:ext uri="{FF2B5EF4-FFF2-40B4-BE49-F238E27FC236}">
                <a16:creationId xmlns:a16="http://schemas.microsoft.com/office/drawing/2014/main" id="{55A2EE36-9B3C-2692-B457-5B55E89ADBB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2" name="Google Shape;172;p13:notes">
            <a:extLst>
              <a:ext uri="{FF2B5EF4-FFF2-40B4-BE49-F238E27FC236}">
                <a16:creationId xmlns:a16="http://schemas.microsoft.com/office/drawing/2014/main" id="{B517422F-E2FA-5F32-E1B9-372112747D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3745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711EE38C-80B0-9F24-C81F-CD1CEFDF6A90}"/>
            </a:ext>
          </a:extLst>
        </p:cNvPr>
        <p:cNvGrpSpPr/>
        <p:nvPr/>
      </p:nvGrpSpPr>
      <p:grpSpPr>
        <a:xfrm>
          <a:off x="0" y="0"/>
          <a:ext cx="0" cy="0"/>
          <a:chOff x="0" y="0"/>
          <a:chExt cx="0" cy="0"/>
        </a:xfrm>
      </p:grpSpPr>
      <p:sp>
        <p:nvSpPr>
          <p:cNvPr id="171" name="Google Shape;171;p13:notes">
            <a:extLst>
              <a:ext uri="{FF2B5EF4-FFF2-40B4-BE49-F238E27FC236}">
                <a16:creationId xmlns:a16="http://schemas.microsoft.com/office/drawing/2014/main" id="{F5990723-2FB3-2665-6DB0-4F1211059F5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2" name="Google Shape;172;p13:notes">
            <a:extLst>
              <a:ext uri="{FF2B5EF4-FFF2-40B4-BE49-F238E27FC236}">
                <a16:creationId xmlns:a16="http://schemas.microsoft.com/office/drawing/2014/main" id="{13853E42-17AD-A5BE-3CE1-B86928485C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14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1" name="Google Shape;1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EOS)">
  <p:cSld name="Title Slide">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8" name="Google Shape;8;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9" name="Google Shape;9;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0" name="Google Shape;10;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 name="Google Shape;12;p2"/>
          <p:cNvPicPr preferRelativeResize="0"/>
          <p:nvPr/>
        </p:nvPicPr>
        <p:blipFill rotWithShape="1">
          <a:blip r:embed="rId5">
            <a:alphaModFix/>
          </a:blip>
          <a:srcRect/>
          <a:stretch/>
        </p:blipFill>
        <p:spPr>
          <a:xfrm>
            <a:off x="56845" y="5532418"/>
            <a:ext cx="2337760" cy="1287582"/>
          </a:xfrm>
          <a:prstGeom prst="rect">
            <a:avLst/>
          </a:prstGeom>
          <a:noFill/>
          <a:ln>
            <a:noFill/>
          </a:ln>
          <a:effectLst>
            <a:outerShdw blurRad="50800" dist="38100" dir="2700000" algn="tl" rotWithShape="0">
              <a:srgbClr val="000000">
                <a:alpha val="40000"/>
              </a:srgbClr>
            </a:outerShdw>
          </a:effectLst>
        </p:spPr>
      </p:pic>
      <p:pic>
        <p:nvPicPr>
          <p:cNvPr id="13" name="Google Shape;13;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4" name="Google Shape;14;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15" name="Google Shape;15;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6" name="Google Shape;16;p2"/>
          <p:cNvPicPr preferRelativeResize="0"/>
          <p:nvPr/>
        </p:nvPicPr>
        <p:blipFill rotWithShape="1">
          <a:blip r:embed="rId7">
            <a:alphaModFix/>
          </a:blip>
          <a:srcRect r="65873"/>
          <a:stretch/>
        </p:blipFill>
        <p:spPr>
          <a:xfrm>
            <a:off x="-418625" y="3902750"/>
            <a:ext cx="1554175" cy="2038775"/>
          </a:xfrm>
          <a:prstGeom prst="rect">
            <a:avLst/>
          </a:prstGeom>
          <a:noFill/>
          <a:ln>
            <a:noFill/>
          </a:ln>
          <a:effectLst>
            <a:outerShdw blurRad="57150" dist="19050" dir="5400000" algn="bl" rotWithShape="0">
              <a:srgbClr val="000000">
                <a:alpha val="50000"/>
              </a:srgbClr>
            </a:outerShdw>
          </a:effectLst>
        </p:spPr>
      </p:pic>
      <p:pic>
        <p:nvPicPr>
          <p:cNvPr id="17" name="Google Shape;17;p2"/>
          <p:cNvPicPr preferRelativeResize="0"/>
          <p:nvPr/>
        </p:nvPicPr>
        <p:blipFill rotWithShape="1">
          <a:blip r:embed="rId8">
            <a:alphaModFix/>
          </a:blip>
          <a:srcRect l="34128"/>
          <a:stretch/>
        </p:blipFill>
        <p:spPr>
          <a:xfrm>
            <a:off x="1135555" y="3902750"/>
            <a:ext cx="2999990" cy="20387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GClimate)">
  <p:cSld name="Title Slide_1">
    <p:bg>
      <p:bgPr>
        <a:solidFill>
          <a:schemeClr val="dk2"/>
        </a:solidFill>
        <a:effectLst/>
      </p:bgPr>
    </p:bg>
    <p:spTree>
      <p:nvGrpSpPr>
        <p:cNvPr id="1" name="Shape 18"/>
        <p:cNvGrpSpPr/>
        <p:nvPr/>
      </p:nvGrpSpPr>
      <p:grpSpPr>
        <a:xfrm>
          <a:off x="0" y="0"/>
          <a:ext cx="0" cy="0"/>
          <a:chOff x="0" y="0"/>
          <a:chExt cx="0" cy="0"/>
        </a:xfrm>
      </p:grpSpPr>
      <p:sp>
        <p:nvSpPr>
          <p:cNvPr id="19" name="Google Shape;19;p3"/>
          <p:cNvSpPr/>
          <p:nvPr/>
        </p:nvSpPr>
        <p:spPr>
          <a:xfrm flipH="1">
            <a:off x="7882594" y="57065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3"/>
          <p:cNvSpPr/>
          <p:nvPr/>
        </p:nvSpPr>
        <p:spPr>
          <a:xfrm flipH="1">
            <a:off x="-10031326" y="-4219917"/>
            <a:ext cx="12215481" cy="6870483"/>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1" name="Google Shape;21;p3"/>
          <p:cNvPicPr preferRelativeResize="0"/>
          <p:nvPr/>
        </p:nvPicPr>
        <p:blipFill rotWithShape="1">
          <a:blip r:embed="rId2">
            <a:alphaModFix/>
          </a:blip>
          <a:srcRect/>
          <a:stretch/>
        </p:blipFill>
        <p:spPr>
          <a:xfrm>
            <a:off x="334474" y="198875"/>
            <a:ext cx="2217500" cy="1221350"/>
          </a:xfrm>
          <a:prstGeom prst="rect">
            <a:avLst/>
          </a:prstGeom>
          <a:noFill/>
          <a:ln>
            <a:noFill/>
          </a:ln>
          <a:effectLst>
            <a:outerShdw blurRad="50800" dist="38100" dir="2700000" algn="tl" rotWithShape="0">
              <a:srgbClr val="000000">
                <a:alpha val="40000"/>
              </a:srgbClr>
            </a:outerShdw>
          </a:effectLst>
        </p:spPr>
      </p:pic>
      <p:pic>
        <p:nvPicPr>
          <p:cNvPr id="22" name="Google Shape;22;p3"/>
          <p:cNvPicPr preferRelativeResize="0"/>
          <p:nvPr/>
        </p:nvPicPr>
        <p:blipFill rotWithShape="1">
          <a:blip r:embed="rId3">
            <a:alphaModFix amt="58999"/>
          </a:blip>
          <a:srcRect l="11054" t="37272" r="40715" b="-20377"/>
          <a:stretch/>
        </p:blipFill>
        <p:spPr>
          <a:xfrm rot="5400000">
            <a:off x="8967750" y="3607650"/>
            <a:ext cx="2826600" cy="3617100"/>
          </a:xfrm>
          <a:prstGeom prst="rect">
            <a:avLst/>
          </a:prstGeom>
          <a:noFill/>
          <a:ln>
            <a:noFill/>
          </a:ln>
        </p:spPr>
      </p:pic>
      <p:sp>
        <p:nvSpPr>
          <p:cNvPr id="23" name="Google Shape;23;p3"/>
          <p:cNvSpPr txBox="1">
            <a:spLocks noGrp="1"/>
          </p:cNvSpPr>
          <p:nvPr>
            <p:ph type="title"/>
          </p:nvPr>
        </p:nvSpPr>
        <p:spPr>
          <a:xfrm>
            <a:off x="2072700" y="1886575"/>
            <a:ext cx="8046600" cy="23550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0"/>
              </a:spcBef>
              <a:spcAft>
                <a:spcPts val="0"/>
              </a:spcAft>
              <a:buClr>
                <a:schemeClr val="lt1"/>
              </a:buClr>
              <a:buSzPts val="6000"/>
              <a:buFont typeface="Montserrat Medium"/>
              <a:buNone/>
              <a:defRPr sz="6000" i="0" u="none" strike="noStrike" cap="none">
                <a:solidFill>
                  <a:schemeClr val="lt1"/>
                </a:solidFill>
                <a:latin typeface="Montserrat Medium"/>
                <a:ea typeface="Montserrat Medium"/>
                <a:cs typeface="Montserrat Medium"/>
                <a:sym typeface="Montserrat Medium"/>
              </a:defRPr>
            </a:lvl1pPr>
            <a:lvl2pPr lvl="1"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2pPr>
            <a:lvl3pPr lvl="2"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3pPr>
            <a:lvl4pPr lvl="3"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4pPr>
            <a:lvl5pPr lvl="4"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5pPr>
            <a:lvl6pPr lvl="5"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6pPr>
            <a:lvl7pPr lvl="6"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7pPr>
            <a:lvl8pPr lvl="7"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8pPr>
            <a:lvl9pPr lvl="8" algn="ctr">
              <a:spcBef>
                <a:spcPts val="0"/>
              </a:spcBef>
              <a:spcAft>
                <a:spcPts val="0"/>
              </a:spcAft>
              <a:buClr>
                <a:schemeClr val="lt1"/>
              </a:buClr>
              <a:buSzPts val="1100"/>
              <a:buFont typeface="Average"/>
              <a:buNone/>
              <a:defRPr sz="1500">
                <a:solidFill>
                  <a:schemeClr val="lt1"/>
                </a:solidFill>
                <a:latin typeface="Average"/>
                <a:ea typeface="Average"/>
                <a:cs typeface="Average"/>
                <a:sym typeface="Average"/>
              </a:defRPr>
            </a:lvl9pPr>
          </a:lstStyle>
          <a:p>
            <a:endParaRPr/>
          </a:p>
        </p:txBody>
      </p:sp>
      <p:grpSp>
        <p:nvGrpSpPr>
          <p:cNvPr id="24" name="Google Shape;24;p3"/>
          <p:cNvGrpSpPr/>
          <p:nvPr/>
        </p:nvGrpSpPr>
        <p:grpSpPr>
          <a:xfrm>
            <a:off x="8662376" y="198875"/>
            <a:ext cx="3384923" cy="1059125"/>
            <a:chOff x="-7013547" y="6156743"/>
            <a:chExt cx="4139060" cy="1295091"/>
          </a:xfrm>
        </p:grpSpPr>
        <p:pic>
          <p:nvPicPr>
            <p:cNvPr id="25" name="Google Shape;25;p3"/>
            <p:cNvPicPr preferRelativeResize="0"/>
            <p:nvPr/>
          </p:nvPicPr>
          <p:blipFill rotWithShape="1">
            <a:blip r:embed="rId4">
              <a:alphaModFix/>
            </a:blip>
            <a:srcRect l="10790" t="22772" r="65874" b="23006"/>
            <a:stretch/>
          </p:blipFill>
          <p:spPr>
            <a:xfrm>
              <a:off x="-7013547" y="6156743"/>
              <a:ext cx="1245077" cy="1295091"/>
            </a:xfrm>
            <a:prstGeom prst="rect">
              <a:avLst/>
            </a:prstGeom>
            <a:noFill/>
            <a:ln>
              <a:noFill/>
            </a:ln>
            <a:effectLst>
              <a:outerShdw blurRad="57150" dist="19050" dir="5400000" algn="bl" rotWithShape="0">
                <a:srgbClr val="000000">
                  <a:alpha val="50000"/>
                </a:srgbClr>
              </a:outerShdw>
            </a:effectLst>
          </p:spPr>
        </p:pic>
        <p:pic>
          <p:nvPicPr>
            <p:cNvPr id="26" name="Google Shape;26;p3"/>
            <p:cNvPicPr preferRelativeResize="0"/>
            <p:nvPr/>
          </p:nvPicPr>
          <p:blipFill rotWithShape="1">
            <a:blip r:embed="rId5">
              <a:alphaModFix/>
            </a:blip>
            <a:srcRect l="34127" t="31914" r="11634" b="28523"/>
            <a:stretch/>
          </p:blipFill>
          <p:spPr>
            <a:xfrm>
              <a:off x="-5768470" y="6375042"/>
              <a:ext cx="2893983" cy="944944"/>
            </a:xfrm>
            <a:prstGeom prst="rect">
              <a:avLst/>
            </a:prstGeom>
            <a:noFill/>
            <a:ln>
              <a:noFill/>
            </a:ln>
            <a:effectLst>
              <a:outerShdw blurRad="57150" dist="19050" dir="5400000" algn="bl" rotWithShape="0">
                <a:srgbClr val="000000">
                  <a:alpha val="50000"/>
                </a:srgbClr>
              </a:outerShdw>
            </a:effectLst>
          </p:spPr>
        </p:pic>
      </p:grpSp>
      <p:sp>
        <p:nvSpPr>
          <p:cNvPr id="27" name="Google Shape;27;p3"/>
          <p:cNvSpPr txBox="1"/>
          <p:nvPr/>
        </p:nvSpPr>
        <p:spPr>
          <a:xfrm>
            <a:off x="0" y="5919000"/>
            <a:ext cx="24441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b="1">
                <a:solidFill>
                  <a:schemeClr val="lt1"/>
                </a:solidFill>
                <a:latin typeface="Lobster"/>
                <a:ea typeface="Lobster"/>
                <a:cs typeface="Lobster"/>
                <a:sym typeface="Lobster"/>
              </a:rPr>
              <a:t>WGClimate</a:t>
            </a:r>
            <a:endParaRPr sz="2100" b="1">
              <a:solidFill>
                <a:schemeClr val="lt1"/>
              </a:solidFill>
              <a:latin typeface="Lobster"/>
              <a:ea typeface="Lobster"/>
              <a:cs typeface="Lobster"/>
              <a:sym typeface="Lobster"/>
            </a:endParaRPr>
          </a:p>
          <a:p>
            <a:pPr marL="0" lvl="0" indent="0" algn="l" rtl="0">
              <a:spcBef>
                <a:spcPts val="0"/>
              </a:spcBef>
              <a:spcAft>
                <a:spcPts val="0"/>
              </a:spcAft>
              <a:buNone/>
            </a:pPr>
            <a:r>
              <a:rPr lang="en-GB" b="1">
                <a:solidFill>
                  <a:schemeClr val="lt1"/>
                </a:solidFill>
                <a:latin typeface="Barlow"/>
                <a:ea typeface="Barlow"/>
                <a:cs typeface="Barlow"/>
                <a:sym typeface="Barlow"/>
              </a:rPr>
              <a:t>The Joint CEOS-CGMS Working Group on Climate</a:t>
            </a:r>
            <a:endParaRPr b="1">
              <a:solidFill>
                <a:schemeClr val="lt1"/>
              </a:solidFill>
              <a:latin typeface="Barlow"/>
              <a:ea typeface="Barlow"/>
              <a:cs typeface="Barlow"/>
              <a:sym typeface="Barlow"/>
            </a:endParaRPr>
          </a:p>
        </p:txBody>
      </p:sp>
      <p:sp>
        <p:nvSpPr>
          <p:cNvPr id="28" name="Google Shape;28;p3"/>
          <p:cNvSpPr txBox="1"/>
          <p:nvPr/>
        </p:nvSpPr>
        <p:spPr>
          <a:xfrm>
            <a:off x="3158400" y="5706550"/>
            <a:ext cx="5875200" cy="1131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100" b="1">
                <a:solidFill>
                  <a:schemeClr val="lt1"/>
                </a:solidFill>
                <a:latin typeface="Barlow"/>
                <a:ea typeface="Barlow"/>
                <a:cs typeface="Barlow"/>
                <a:sym typeface="Barlow"/>
              </a:rPr>
              <a:t>WGClimate-24 &amp; GHG-TT-6</a:t>
            </a:r>
            <a:endParaRPr sz="2100" b="1">
              <a:solidFill>
                <a:schemeClr val="lt1"/>
              </a:solidFill>
              <a:latin typeface="Barlow"/>
              <a:ea typeface="Barlow"/>
              <a:cs typeface="Barlow"/>
              <a:sym typeface="Barlow"/>
            </a:endParaRPr>
          </a:p>
          <a:p>
            <a:pPr marL="0" marR="0" lvl="0" indent="0" algn="ctr" rtl="0">
              <a:lnSpc>
                <a:spcPct val="100000"/>
              </a:lnSpc>
              <a:spcBef>
                <a:spcPts val="0"/>
              </a:spcBef>
              <a:spcAft>
                <a:spcPts val="0"/>
              </a:spcAft>
              <a:buNone/>
            </a:pPr>
            <a:r>
              <a:rPr lang="en-GB" sz="1800">
                <a:solidFill>
                  <a:schemeClr val="lt1"/>
                </a:solidFill>
                <a:latin typeface="Barlow"/>
                <a:ea typeface="Barlow"/>
                <a:cs typeface="Barlow"/>
                <a:sym typeface="Barlow"/>
              </a:rPr>
              <a:t>9 - 12 February, 2026</a:t>
            </a:r>
            <a:endParaRPr sz="1800">
              <a:solidFill>
                <a:schemeClr val="lt1"/>
              </a:solidFill>
              <a:latin typeface="Barlow"/>
              <a:ea typeface="Barlow"/>
              <a:cs typeface="Barlow"/>
              <a:sym typeface="Barlow"/>
            </a:endParaRPr>
          </a:p>
          <a:p>
            <a:pPr marL="0" marR="0" lvl="0" indent="0" algn="ctr" rtl="0">
              <a:lnSpc>
                <a:spcPct val="100000"/>
              </a:lnSpc>
              <a:spcBef>
                <a:spcPts val="0"/>
              </a:spcBef>
              <a:spcAft>
                <a:spcPts val="0"/>
              </a:spcAft>
              <a:buNone/>
            </a:pPr>
            <a:r>
              <a:rPr lang="en-GB" sz="1800">
                <a:solidFill>
                  <a:schemeClr val="lt1"/>
                </a:solidFill>
                <a:latin typeface="Barlow"/>
                <a:ea typeface="Barlow"/>
                <a:cs typeface="Barlow"/>
                <a:sym typeface="Barlow"/>
              </a:rPr>
              <a:t>ESA ECSAT, Harwell, UK</a:t>
            </a:r>
            <a:endParaRPr sz="1800">
              <a:solidFill>
                <a:schemeClr val="lt1"/>
              </a:solidFill>
              <a:latin typeface="Barlow"/>
              <a:ea typeface="Barlow"/>
              <a:cs typeface="Barlow"/>
              <a:sym typeface="Barlow"/>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31" name="Google Shape;31;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grpSp>
        <p:nvGrpSpPr>
          <p:cNvPr id="32" name="Google Shape;32;p4"/>
          <p:cNvGrpSpPr/>
          <p:nvPr/>
        </p:nvGrpSpPr>
        <p:grpSpPr>
          <a:xfrm>
            <a:off x="10113330" y="274853"/>
            <a:ext cx="2154863" cy="964667"/>
            <a:chOff x="7336150" y="-5375"/>
            <a:chExt cx="2317556" cy="1037500"/>
          </a:xfrm>
        </p:grpSpPr>
        <p:pic>
          <p:nvPicPr>
            <p:cNvPr id="33" name="Google Shape;33;p4"/>
            <p:cNvPicPr preferRelativeResize="0"/>
            <p:nvPr/>
          </p:nvPicPr>
          <p:blipFill>
            <a:blip r:embed="rId3">
              <a:alphaModFix/>
            </a:blip>
            <a:stretch>
              <a:fillRect/>
            </a:stretch>
          </p:blipFill>
          <p:spPr>
            <a:xfrm>
              <a:off x="7336150" y="-5375"/>
              <a:ext cx="2317556" cy="1037500"/>
            </a:xfrm>
            <a:prstGeom prst="rect">
              <a:avLst/>
            </a:prstGeom>
            <a:noFill/>
            <a:ln>
              <a:noFill/>
            </a:ln>
          </p:spPr>
        </p:pic>
        <p:pic>
          <p:nvPicPr>
            <p:cNvPr id="34" name="Google Shape;34;p4"/>
            <p:cNvPicPr preferRelativeResize="0"/>
            <p:nvPr/>
          </p:nvPicPr>
          <p:blipFill rotWithShape="1">
            <a:blip r:embed="rId4">
              <a:alphaModFix/>
            </a:blip>
            <a:srcRect l="34128"/>
            <a:stretch/>
          </p:blipFill>
          <p:spPr>
            <a:xfrm>
              <a:off x="8127051" y="-5375"/>
              <a:ext cx="1526655" cy="1037500"/>
            </a:xfrm>
            <a:prstGeom prst="rect">
              <a:avLst/>
            </a:prstGeom>
            <a:noFill/>
            <a:ln>
              <a:noFill/>
            </a:ln>
          </p:spPr>
        </p:pic>
      </p:grpSp>
      <p:pic>
        <p:nvPicPr>
          <p:cNvPr id="35" name="Google Shape;35;p4"/>
          <p:cNvPicPr preferRelativeResize="0"/>
          <p:nvPr/>
        </p:nvPicPr>
        <p:blipFill rotWithShape="1">
          <a:blip r:embed="rId5">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
        <p:nvSpPr>
          <p:cNvPr id="36" name="Google Shape;36;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37" name="Google Shape;37;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38" name="Google Shape;38;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0" u="none" strike="noStrike" cap="none">
                <a:solidFill>
                  <a:schemeClr val="accent1"/>
                </a:solidFill>
                <a:latin typeface="Barlow SemiBold"/>
                <a:ea typeface="Barlow SemiBold"/>
                <a:cs typeface="Barlow SemiBold"/>
                <a:sym typeface="Barlow SemiBold"/>
              </a:rPr>
              <a:t>Slide </a:t>
            </a:r>
            <a:fld id="{00000000-1234-1234-1234-123412341234}" type="slidenum">
              <a:rPr lang="en-GB" sz="1400" i="0" u="none" strike="noStrike" cap="none">
                <a:solidFill>
                  <a:schemeClr val="accent1"/>
                </a:solidFill>
                <a:latin typeface="Barlow SemiBold"/>
                <a:ea typeface="Barlow SemiBold"/>
                <a:cs typeface="Barlow SemiBold"/>
                <a:sym typeface="Barlow SemiBold"/>
              </a:rPr>
              <a:t>‹#›</a:t>
            </a:fld>
            <a:endParaRPr sz="1400" i="0" u="none" strike="noStrike" cap="none">
              <a:solidFill>
                <a:schemeClr val="accent1"/>
              </a:solidFill>
              <a:latin typeface="Barlow SemiBold"/>
              <a:ea typeface="Barlow SemiBold"/>
              <a:cs typeface="Barlow SemiBold"/>
              <a:sym typeface="Barlow SemiBold"/>
            </a:endParaRPr>
          </a:p>
        </p:txBody>
      </p:sp>
      <p:sp>
        <p:nvSpPr>
          <p:cNvPr id="39" name="Google Shape;39;p4"/>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a:solidFill>
                  <a:schemeClr val="accent1"/>
                </a:solidFill>
                <a:latin typeface="Montserrat SemiBold"/>
                <a:ea typeface="Montserrat SemiBold"/>
                <a:cs typeface="Montserrat SemiBold"/>
                <a:sym typeface="Montserrat SemiBold"/>
              </a:rPr>
              <a:t>WGClimate-24 &amp; GHG-TT-6 | 9 - 12 February, 2026</a:t>
            </a:r>
            <a:endParaRPr>
              <a:solidFill>
                <a:schemeClr val="accent1"/>
              </a:solidFill>
              <a:latin typeface="Montserrat SemiBold"/>
              <a:ea typeface="Montserrat SemiBold"/>
              <a:cs typeface="Montserrat SemiBold"/>
              <a:sym typeface="Montserrat SemiBold"/>
            </a:endParaRPr>
          </a:p>
        </p:txBody>
      </p:sp>
      <p:sp>
        <p:nvSpPr>
          <p:cNvPr id="40" name="Google Shape;40;p4"/>
          <p:cNvSpPr txBox="1">
            <a:spLocks noGrp="1"/>
          </p:cNvSpPr>
          <p:nvPr>
            <p:ph type="body" idx="1"/>
          </p:nvPr>
        </p:nvSpPr>
        <p:spPr>
          <a:xfrm>
            <a:off x="276008" y="1220858"/>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41" name="Google Shape;41;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4"/>
          <p:cNvSpPr txBox="1"/>
          <p:nvPr/>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a:solidFill>
                  <a:schemeClr val="dk2"/>
                </a:solidFill>
                <a:latin typeface="Lobster"/>
                <a:ea typeface="Lobster"/>
                <a:cs typeface="Lobster"/>
                <a:sym typeface="Lobster"/>
              </a:rPr>
              <a:t>WGClimate</a:t>
            </a:r>
            <a:endParaRPr sz="1300" b="1">
              <a:solidFill>
                <a:schemeClr val="dk2"/>
              </a:solidFill>
              <a:latin typeface="Lobster"/>
              <a:ea typeface="Lobster"/>
              <a:cs typeface="Lobster"/>
              <a:sym typeface="Lobster"/>
            </a:endParaRPr>
          </a:p>
          <a:p>
            <a:pPr marL="0" lvl="0" indent="0" algn="r" rtl="0">
              <a:spcBef>
                <a:spcPts val="0"/>
              </a:spcBef>
              <a:spcAft>
                <a:spcPts val="0"/>
              </a:spcAft>
              <a:buNone/>
            </a:pPr>
            <a:r>
              <a:rPr lang="en-GB" sz="900" b="1">
                <a:solidFill>
                  <a:schemeClr val="dk2"/>
                </a:solidFill>
                <a:latin typeface="Barlow"/>
                <a:ea typeface="Barlow"/>
                <a:cs typeface="Barlow"/>
                <a:sym typeface="Barlow"/>
              </a:rPr>
              <a:t>The Joint CEOS-CGMS Working Group on Climate</a:t>
            </a:r>
            <a:endParaRPr sz="900" b="1">
              <a:solidFill>
                <a:schemeClr val="dk2"/>
              </a:solidFill>
              <a:latin typeface="Barlow"/>
              <a:ea typeface="Barlow"/>
              <a:cs typeface="Barlow"/>
              <a:sym typeface="Barl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and Content_1">
    <p:spTree>
      <p:nvGrpSpPr>
        <p:cNvPr id="1" name="Shape 43"/>
        <p:cNvGrpSpPr/>
        <p:nvPr/>
      </p:nvGrpSpPr>
      <p:grpSpPr>
        <a:xfrm>
          <a:off x="0" y="0"/>
          <a:ext cx="0" cy="0"/>
          <a:chOff x="0" y="0"/>
          <a:chExt cx="0" cy="0"/>
        </a:xfrm>
      </p:grpSpPr>
      <p:sp>
        <p:nvSpPr>
          <p:cNvPr id="44" name="Google Shape;44;p5"/>
          <p:cNvSpPr/>
          <p:nvPr/>
        </p:nvSpPr>
        <p:spPr>
          <a:xfrm>
            <a:off x="0" y="1"/>
            <a:ext cx="12192000" cy="103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45" name="Google Shape;45;p5"/>
          <p:cNvPicPr preferRelativeResize="0"/>
          <p:nvPr/>
        </p:nvPicPr>
        <p:blipFill rotWithShape="1">
          <a:blip r:embed="rId2">
            <a:alphaModFix amt="34000"/>
          </a:blip>
          <a:srcRect l="51341" t="39268" r="-2842" b="35419"/>
          <a:stretch/>
        </p:blipFill>
        <p:spPr>
          <a:xfrm flipH="1">
            <a:off x="9304423" y="0"/>
            <a:ext cx="2887577" cy="1037492"/>
          </a:xfrm>
          <a:prstGeom prst="rect">
            <a:avLst/>
          </a:prstGeom>
          <a:noFill/>
          <a:ln>
            <a:noFill/>
          </a:ln>
        </p:spPr>
      </p:pic>
      <p:grpSp>
        <p:nvGrpSpPr>
          <p:cNvPr id="46" name="Google Shape;46;p5"/>
          <p:cNvGrpSpPr/>
          <p:nvPr/>
        </p:nvGrpSpPr>
        <p:grpSpPr>
          <a:xfrm>
            <a:off x="10113330" y="274853"/>
            <a:ext cx="2154863" cy="964667"/>
            <a:chOff x="7336150" y="-5375"/>
            <a:chExt cx="2317556" cy="1037500"/>
          </a:xfrm>
        </p:grpSpPr>
        <p:pic>
          <p:nvPicPr>
            <p:cNvPr id="47" name="Google Shape;47;p5"/>
            <p:cNvPicPr preferRelativeResize="0"/>
            <p:nvPr/>
          </p:nvPicPr>
          <p:blipFill>
            <a:blip r:embed="rId3">
              <a:alphaModFix/>
            </a:blip>
            <a:stretch>
              <a:fillRect/>
            </a:stretch>
          </p:blipFill>
          <p:spPr>
            <a:xfrm>
              <a:off x="7336150" y="-5375"/>
              <a:ext cx="2317556" cy="1037500"/>
            </a:xfrm>
            <a:prstGeom prst="rect">
              <a:avLst/>
            </a:prstGeom>
            <a:noFill/>
            <a:ln>
              <a:noFill/>
            </a:ln>
          </p:spPr>
        </p:pic>
        <p:pic>
          <p:nvPicPr>
            <p:cNvPr id="48" name="Google Shape;48;p5"/>
            <p:cNvPicPr preferRelativeResize="0"/>
            <p:nvPr/>
          </p:nvPicPr>
          <p:blipFill rotWithShape="1">
            <a:blip r:embed="rId4">
              <a:alphaModFix/>
            </a:blip>
            <a:srcRect l="34128"/>
            <a:stretch/>
          </p:blipFill>
          <p:spPr>
            <a:xfrm>
              <a:off x="8127051" y="-5375"/>
              <a:ext cx="1526655" cy="1037500"/>
            </a:xfrm>
            <a:prstGeom prst="rect">
              <a:avLst/>
            </a:prstGeom>
            <a:noFill/>
            <a:ln>
              <a:noFill/>
            </a:ln>
          </p:spPr>
        </p:pic>
      </p:grpSp>
      <p:pic>
        <p:nvPicPr>
          <p:cNvPr id="49" name="Google Shape;49;p5"/>
          <p:cNvPicPr preferRelativeResize="0"/>
          <p:nvPr/>
        </p:nvPicPr>
        <p:blipFill rotWithShape="1">
          <a:blip r:embed="rId5">
            <a:alphaModFix/>
          </a:blip>
          <a:srcRect/>
          <a:stretch/>
        </p:blipFill>
        <p:spPr>
          <a:xfrm>
            <a:off x="10786300" y="92175"/>
            <a:ext cx="1191325" cy="472000"/>
          </a:xfrm>
          <a:prstGeom prst="rect">
            <a:avLst/>
          </a:prstGeom>
          <a:noFill/>
          <a:ln>
            <a:noFill/>
          </a:ln>
          <a:effectLst>
            <a:outerShdw blurRad="50800" dist="38100" dir="2700000" algn="tl" rotWithShape="0">
              <a:srgbClr val="000000">
                <a:alpha val="40000"/>
              </a:srgbClr>
            </a:outerShdw>
          </a:effectLst>
        </p:spPr>
      </p:pic>
      <p:sp>
        <p:nvSpPr>
          <p:cNvPr id="50" name="Google Shape;50;p5"/>
          <p:cNvSpPr/>
          <p:nvPr/>
        </p:nvSpPr>
        <p:spPr>
          <a:xfrm>
            <a:off x="-1778" y="6574604"/>
            <a:ext cx="12193800" cy="28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51" name="Google Shape;51;p5"/>
          <p:cNvSpPr/>
          <p:nvPr/>
        </p:nvSpPr>
        <p:spPr>
          <a:xfrm rot="10800000" flipH="1">
            <a:off x="-4504" y="6540563"/>
            <a:ext cx="12196500" cy="5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52" name="Google Shape;52;p5"/>
          <p:cNvSpPr txBox="1"/>
          <p:nvPr/>
        </p:nvSpPr>
        <p:spPr>
          <a:xfrm>
            <a:off x="10265664" y="6574604"/>
            <a:ext cx="1925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i="0" u="none" strike="noStrike" cap="none">
                <a:solidFill>
                  <a:schemeClr val="accent1"/>
                </a:solidFill>
                <a:latin typeface="Barlow SemiBold"/>
                <a:ea typeface="Barlow SemiBold"/>
                <a:cs typeface="Barlow SemiBold"/>
                <a:sym typeface="Barlow SemiBold"/>
              </a:rPr>
              <a:t>Slide </a:t>
            </a:r>
            <a:fld id="{00000000-1234-1234-1234-123412341234}" type="slidenum">
              <a:rPr lang="en-GB" sz="1400" i="0" u="none" strike="noStrike" cap="none">
                <a:solidFill>
                  <a:schemeClr val="accent1"/>
                </a:solidFill>
                <a:latin typeface="Barlow SemiBold"/>
                <a:ea typeface="Barlow SemiBold"/>
                <a:cs typeface="Barlow SemiBold"/>
                <a:sym typeface="Barlow SemiBold"/>
              </a:rPr>
              <a:t>‹#›</a:t>
            </a:fld>
            <a:endParaRPr sz="1400" i="0" u="none" strike="noStrike" cap="none">
              <a:solidFill>
                <a:schemeClr val="accent1"/>
              </a:solidFill>
              <a:latin typeface="Barlow SemiBold"/>
              <a:ea typeface="Barlow SemiBold"/>
              <a:cs typeface="Barlow SemiBold"/>
              <a:sym typeface="Barlow SemiBold"/>
            </a:endParaRPr>
          </a:p>
        </p:txBody>
      </p:sp>
      <p:sp>
        <p:nvSpPr>
          <p:cNvPr id="53" name="Google Shape;53;p5"/>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a:solidFill>
                  <a:schemeClr val="accent1"/>
                </a:solidFill>
                <a:latin typeface="Montserrat SemiBold"/>
                <a:ea typeface="Montserrat SemiBold"/>
                <a:cs typeface="Montserrat SemiBold"/>
                <a:sym typeface="Montserrat SemiBold"/>
              </a:rPr>
              <a:t>WGClimate-24 &amp; GHG-TT-6 | 9 - 12 February, 2026</a:t>
            </a:r>
            <a:endParaRPr>
              <a:solidFill>
                <a:schemeClr val="accent1"/>
              </a:solidFill>
              <a:latin typeface="Montserrat SemiBold"/>
              <a:ea typeface="Montserrat SemiBold"/>
              <a:cs typeface="Montserrat SemiBold"/>
              <a:sym typeface="Montserrat SemiBold"/>
            </a:endParaRPr>
          </a:p>
        </p:txBody>
      </p:sp>
      <p:sp>
        <p:nvSpPr>
          <p:cNvPr id="54" name="Google Shape;54;p5"/>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5"/>
          <p:cNvSpPr txBox="1"/>
          <p:nvPr/>
        </p:nvSpPr>
        <p:spPr>
          <a:xfrm>
            <a:off x="10547800" y="5883750"/>
            <a:ext cx="1668300" cy="661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300" b="1">
                <a:solidFill>
                  <a:schemeClr val="dk2"/>
                </a:solidFill>
                <a:latin typeface="Lobster"/>
                <a:ea typeface="Lobster"/>
                <a:cs typeface="Lobster"/>
                <a:sym typeface="Lobster"/>
              </a:rPr>
              <a:t>WGClimate</a:t>
            </a:r>
            <a:endParaRPr sz="1300" b="1">
              <a:solidFill>
                <a:schemeClr val="dk2"/>
              </a:solidFill>
              <a:latin typeface="Lobster"/>
              <a:ea typeface="Lobster"/>
              <a:cs typeface="Lobster"/>
              <a:sym typeface="Lobster"/>
            </a:endParaRPr>
          </a:p>
          <a:p>
            <a:pPr marL="0" lvl="0" indent="0" algn="r" rtl="0">
              <a:spcBef>
                <a:spcPts val="0"/>
              </a:spcBef>
              <a:spcAft>
                <a:spcPts val="0"/>
              </a:spcAft>
              <a:buNone/>
            </a:pPr>
            <a:r>
              <a:rPr lang="en-GB" sz="900" b="1">
                <a:solidFill>
                  <a:schemeClr val="dk2"/>
                </a:solidFill>
                <a:latin typeface="Barlow"/>
                <a:ea typeface="Barlow"/>
                <a:cs typeface="Barlow"/>
                <a:sym typeface="Barlow"/>
              </a:rPr>
              <a:t>The Joint CEOS-CGMS Working Group on Climate</a:t>
            </a:r>
            <a:endParaRPr sz="900" b="1">
              <a:solidFill>
                <a:schemeClr val="dk2"/>
              </a:solidFill>
              <a:latin typeface="Barlow"/>
              <a:ea typeface="Barlow"/>
              <a:cs typeface="Barlow"/>
              <a:sym typeface="Barlow"/>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hyperlink" Target="https://www.gov.uk/government/publications/uk-methane-action-plan" TargetMode="External"/><Relationship Id="rId7" Type="http://schemas.openxmlformats.org/officeDocument/2006/relationships/hyperlink" Target="https://unfccc.int/documents/653378"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cop30.br/en/news-about-cop30/a-turning-point-for-methane-leaders-move-to-pull-the-climate-emergency-brake-at-cop30" TargetMode="External"/><Relationship Id="rId5" Type="http://schemas.openxmlformats.org/officeDocument/2006/relationships/hyperlink" Target="https://www.globalmethanepledge.org/news/highlights-2025-global-methane-pledge-ministerial" TargetMode="External"/><Relationship Id="rId4" Type="http://schemas.openxmlformats.org/officeDocument/2006/relationships/hyperlink" Target="https://www.unep.org/resources/report/global-methane-status-report-202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zenodo.org/records/17047789" TargetMode="External"/><Relationship Id="rId4" Type="http://schemas.openxmlformats.org/officeDocument/2006/relationships/hyperlink" Target="https://ceos.org/publications-key-document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oeil.secure.europarl.europa.eu/oeil/popups/ficheprocedure.do?reference=2021/0423(COD)&amp;l=en" TargetMode="External"/><Relationship Id="rId5" Type="http://schemas.openxmlformats.org/officeDocument/2006/relationships/image" Target="../media/image12.png"/><Relationship Id="rId4" Type="http://schemas.openxmlformats.org/officeDocument/2006/relationships/hyperlink" Target="https://www.epa.gov/controlling-air-pollution-oil-and-natural-gas-operations/epas-final-rule-oil-and-natural-ga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1031805/CCS0821102722-006_Green_Finance_Paper_2021_v6_Web_Accessible.pdf"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651075" y="1440475"/>
            <a:ext cx="10308600" cy="3044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lt1"/>
              </a:buClr>
              <a:buSzPts val="8000"/>
              <a:buFont typeface="Arial"/>
              <a:buNone/>
            </a:pPr>
            <a:r>
              <a:rPr lang="en-GB" sz="7100" dirty="0"/>
              <a:t>WGClimate-24 &amp; GHG-TT-6</a:t>
            </a:r>
            <a:endParaRPr sz="7100" dirty="0">
              <a:latin typeface="Montserrat"/>
              <a:ea typeface="Montserrat"/>
              <a:cs typeface="Montserrat"/>
              <a:sym typeface="Montserrat"/>
            </a:endParaRPr>
          </a:p>
          <a:p>
            <a:pPr marL="0" lvl="0" indent="0" algn="ctr" rtl="0">
              <a:lnSpc>
                <a:spcPct val="115000"/>
              </a:lnSpc>
              <a:spcBef>
                <a:spcPts val="0"/>
              </a:spcBef>
              <a:spcAft>
                <a:spcPts val="0"/>
              </a:spcAft>
              <a:buClr>
                <a:schemeClr val="lt1"/>
              </a:buClr>
              <a:buSzPts val="8000"/>
              <a:buFont typeface="Arial"/>
              <a:buNone/>
            </a:pPr>
            <a:r>
              <a:rPr lang="en-GB" sz="3000" i="1" dirty="0">
                <a:latin typeface="Montserrat"/>
                <a:ea typeface="Montserrat"/>
                <a:cs typeface="Montserrat"/>
                <a:sym typeface="Montserrat"/>
              </a:rPr>
              <a:t>Best Practices</a:t>
            </a:r>
            <a:endParaRPr sz="3000" i="1" dirty="0">
              <a:latin typeface="Montserrat"/>
              <a:ea typeface="Montserrat"/>
              <a:cs typeface="Montserrat"/>
              <a:sym typeface="Montserrat"/>
            </a:endParaRPr>
          </a:p>
        </p:txBody>
      </p:sp>
      <p:sp>
        <p:nvSpPr>
          <p:cNvPr id="61" name="Google Shape;61;p6"/>
          <p:cNvSpPr/>
          <p:nvPr/>
        </p:nvSpPr>
        <p:spPr>
          <a:xfrm>
            <a:off x="6096000" y="4626577"/>
            <a:ext cx="5908500" cy="1275600"/>
          </a:xfrm>
          <a:prstGeom prst="rect">
            <a:avLst/>
          </a:prstGeom>
          <a:noFill/>
          <a:ln>
            <a:noFill/>
          </a:ln>
        </p:spPr>
        <p:txBody>
          <a:bodyPr spcFirstLastPara="1" wrap="square" lIns="0" tIns="0" rIns="0" bIns="0" anchor="t" anchorCtr="0">
            <a:noAutofit/>
          </a:bodyPr>
          <a:lstStyle/>
          <a:p>
            <a:pPr marL="0" marR="0" lvl="0" indent="0" algn="r" rtl="0">
              <a:lnSpc>
                <a:spcPct val="115000"/>
              </a:lnSpc>
              <a:spcBef>
                <a:spcPts val="0"/>
              </a:spcBef>
              <a:spcAft>
                <a:spcPts val="0"/>
              </a:spcAft>
              <a:buNone/>
            </a:pPr>
            <a:endParaRPr sz="2200" dirty="0">
              <a:solidFill>
                <a:schemeClr val="lt1"/>
              </a:solidFill>
              <a:latin typeface="Barlow Medium"/>
              <a:ea typeface="Barlow Medium"/>
              <a:cs typeface="Barlow Medium"/>
              <a:sym typeface="Barlow Medium"/>
            </a:endParaRPr>
          </a:p>
          <a:p>
            <a:pPr marL="0" marR="0" lvl="0" indent="0" algn="r" rtl="0">
              <a:lnSpc>
                <a:spcPct val="115000"/>
              </a:lnSpc>
              <a:spcBef>
                <a:spcPts val="0"/>
              </a:spcBef>
              <a:spcAft>
                <a:spcPts val="0"/>
              </a:spcAft>
              <a:buNone/>
            </a:pPr>
            <a:r>
              <a:rPr lang="en-GB" sz="2000" i="0" u="none" strike="noStrike" cap="none" dirty="0">
                <a:solidFill>
                  <a:schemeClr val="lt1"/>
                </a:solidFill>
                <a:latin typeface="Barlow Medium"/>
                <a:ea typeface="Barlow Medium"/>
                <a:cs typeface="Barlow Medium"/>
                <a:sym typeface="Barlow Medium"/>
              </a:rPr>
              <a:t>Paul Green, NPL / UKSA</a:t>
            </a:r>
          </a:p>
          <a:p>
            <a:pPr marL="0" marR="0" lvl="0" indent="0" algn="r" rtl="0">
              <a:lnSpc>
                <a:spcPct val="115000"/>
              </a:lnSpc>
              <a:spcBef>
                <a:spcPts val="0"/>
              </a:spcBef>
              <a:spcAft>
                <a:spcPts val="0"/>
              </a:spcAft>
              <a:buNone/>
            </a:pPr>
            <a:r>
              <a:rPr lang="en-GB" sz="2000" i="0" u="none" strike="noStrike" cap="none" dirty="0">
                <a:solidFill>
                  <a:schemeClr val="lt1"/>
                </a:solidFill>
                <a:latin typeface="Barlow Medium"/>
                <a:ea typeface="Barlow Medium"/>
                <a:cs typeface="Barlow Medium"/>
                <a:sym typeface="Barlow Medium"/>
              </a:rPr>
              <a:t>with Data Foundation, </a:t>
            </a:r>
          </a:p>
          <a:p>
            <a:pPr marL="0" marR="0" lvl="0" indent="0" algn="r" rtl="0">
              <a:lnSpc>
                <a:spcPct val="115000"/>
              </a:lnSpc>
              <a:spcBef>
                <a:spcPts val="0"/>
              </a:spcBef>
              <a:spcAft>
                <a:spcPts val="0"/>
              </a:spcAft>
              <a:buNone/>
            </a:pPr>
            <a:r>
              <a:rPr lang="en-GB" sz="2000" i="0" u="none" strike="noStrike" cap="none" dirty="0">
                <a:solidFill>
                  <a:schemeClr val="lt1"/>
                </a:solidFill>
                <a:latin typeface="Barlow Medium"/>
                <a:ea typeface="Barlow Medium"/>
                <a:cs typeface="Barlow Medium"/>
                <a:sym typeface="Barlow Medium"/>
              </a:rPr>
              <a:t>UCLA-JIFRESSE &amp; LLBL </a:t>
            </a:r>
          </a:p>
          <a:p>
            <a:pPr marL="0" marR="0" lvl="0" indent="0" algn="r" rtl="0">
              <a:lnSpc>
                <a:spcPct val="115000"/>
              </a:lnSpc>
              <a:spcBef>
                <a:spcPts val="0"/>
              </a:spcBef>
              <a:spcAft>
                <a:spcPts val="0"/>
              </a:spcAft>
              <a:buNone/>
            </a:pPr>
            <a:r>
              <a:rPr lang="en-GB" sz="2000" i="0" u="none" strike="noStrike" cap="none" dirty="0">
                <a:solidFill>
                  <a:schemeClr val="lt1"/>
                </a:solidFill>
                <a:latin typeface="Barlow Medium"/>
                <a:ea typeface="Barlow Medium"/>
                <a:cs typeface="Barlow Medium"/>
                <a:sym typeface="Barlow Medium"/>
              </a:rPr>
              <a:t>&amp; wider GHG TT</a:t>
            </a:r>
          </a:p>
          <a:p>
            <a:pPr marL="0" marR="0" lvl="0" indent="0" algn="r" rtl="0">
              <a:lnSpc>
                <a:spcPct val="115000"/>
              </a:lnSpc>
              <a:spcBef>
                <a:spcPts val="0"/>
              </a:spcBef>
              <a:spcAft>
                <a:spcPts val="0"/>
              </a:spcAft>
              <a:buNone/>
            </a:pPr>
            <a:r>
              <a:rPr lang="en-GB" sz="2000" i="0" u="none" strike="noStrike" cap="none" dirty="0">
                <a:solidFill>
                  <a:schemeClr val="lt1"/>
                </a:solidFill>
                <a:latin typeface="Barlow Medium"/>
                <a:ea typeface="Barlow Medium"/>
                <a:cs typeface="Barlow Medium"/>
                <a:sym typeface="Barlow Medium"/>
              </a:rPr>
              <a:t>Agenda Item 4.2</a:t>
            </a:r>
            <a:endParaRPr sz="2000" i="0" u="none" strike="noStrike" cap="none" dirty="0">
              <a:solidFill>
                <a:schemeClr val="lt1"/>
              </a:solidFill>
              <a:latin typeface="Barlow Medium"/>
              <a:ea typeface="Barlow Medium"/>
              <a:cs typeface="Barlow Medium"/>
              <a:sym typeface="Barlow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65792" y="197441"/>
            <a:ext cx="9386864" cy="779003"/>
          </a:xfrm>
          <a:prstGeom prst="rect">
            <a:avLst/>
          </a:prstGeom>
          <a:noFill/>
          <a:ln>
            <a:noFill/>
          </a:ln>
        </p:spPr>
        <p:txBody>
          <a:bodyPr spcFirstLastPara="1" wrap="square" lIns="91425" tIns="45700" rIns="91425" bIns="45700" anchor="t" anchorCtr="0">
            <a:noAutofit/>
          </a:bodyPr>
          <a:lstStyle/>
          <a:p>
            <a:pPr>
              <a:buSzPts val="4400"/>
            </a:pPr>
            <a:r>
              <a:rPr lang="en-US" sz="3200" dirty="0"/>
              <a:t>Best practice as an enabler</a:t>
            </a:r>
            <a:endParaRPr sz="3200" dirty="0"/>
          </a:p>
        </p:txBody>
      </p:sp>
      <p:sp>
        <p:nvSpPr>
          <p:cNvPr id="154" name="Google Shape;154;p10"/>
          <p:cNvSpPr txBox="1"/>
          <p:nvPr/>
        </p:nvSpPr>
        <p:spPr>
          <a:xfrm>
            <a:off x="176048" y="1384361"/>
            <a:ext cx="11643360" cy="1047939"/>
          </a:xfrm>
          <a:prstGeom prst="rect">
            <a:avLst/>
          </a:prstGeom>
          <a:noFill/>
          <a:ln>
            <a:noFill/>
          </a:ln>
        </p:spPr>
        <p:txBody>
          <a:bodyPr spcFirstLastPara="1" wrap="square" lIns="91425" tIns="45700" rIns="91425" bIns="45700" anchor="t" anchorCtr="0">
            <a:spAutoFit/>
          </a:bodyPr>
          <a:lstStyle/>
          <a:p>
            <a:pPr marL="457189" indent="-406390">
              <a:lnSpc>
                <a:spcPct val="115000"/>
              </a:lnSpc>
              <a:buClr>
                <a:schemeClr val="dk1"/>
              </a:buClr>
              <a:buSzPts val="2800"/>
              <a:buFont typeface="Montserrat"/>
              <a:buChar char="❖"/>
            </a:pPr>
            <a:r>
              <a:rPr lang="en-GB" sz="1800" dirty="0">
                <a:solidFill>
                  <a:schemeClr val="dk1"/>
                </a:solidFill>
                <a:latin typeface="Montserrat"/>
                <a:ea typeface="Montserrat"/>
                <a:cs typeface="Montserrat"/>
                <a:sym typeface="Montserrat"/>
              </a:rPr>
              <a:t>Build on previous CEOS work on best practises in the public and new space domains and want to partner with key parallel programmes and stakeholders to add value as an underpinning framework to enable reporting in the public and commercial sectors </a:t>
            </a:r>
          </a:p>
        </p:txBody>
      </p:sp>
      <p:pic>
        <p:nvPicPr>
          <p:cNvPr id="2" name="Picture 1">
            <a:extLst>
              <a:ext uri="{FF2B5EF4-FFF2-40B4-BE49-F238E27FC236}">
                <a16:creationId xmlns:a16="http://schemas.microsoft.com/office/drawing/2014/main" id="{996C8EF5-49A6-2BEA-987C-77B70DA4086A}"/>
              </a:ext>
            </a:extLst>
          </p:cNvPr>
          <p:cNvPicPr>
            <a:picLocks noChangeAspect="1"/>
          </p:cNvPicPr>
          <p:nvPr/>
        </p:nvPicPr>
        <p:blipFill>
          <a:blip r:embed="rId3"/>
          <a:stretch>
            <a:fillRect/>
          </a:stretch>
        </p:blipFill>
        <p:spPr>
          <a:xfrm>
            <a:off x="9436020" y="2983114"/>
            <a:ext cx="2029880" cy="2630437"/>
          </a:xfrm>
          <a:prstGeom prst="rect">
            <a:avLst/>
          </a:prstGeom>
        </p:spPr>
      </p:pic>
      <p:pic>
        <p:nvPicPr>
          <p:cNvPr id="3" name="Picture 2">
            <a:extLst>
              <a:ext uri="{FF2B5EF4-FFF2-40B4-BE49-F238E27FC236}">
                <a16:creationId xmlns:a16="http://schemas.microsoft.com/office/drawing/2014/main" id="{D2C8C8EB-9BD0-2ACF-CF07-F387845E143D}"/>
              </a:ext>
            </a:extLst>
          </p:cNvPr>
          <p:cNvPicPr>
            <a:picLocks noChangeAspect="1"/>
          </p:cNvPicPr>
          <p:nvPr/>
        </p:nvPicPr>
        <p:blipFill>
          <a:blip r:embed="rId4"/>
          <a:stretch>
            <a:fillRect/>
          </a:stretch>
        </p:blipFill>
        <p:spPr>
          <a:xfrm>
            <a:off x="918543" y="2990923"/>
            <a:ext cx="1875683" cy="2634139"/>
          </a:xfrm>
          <a:prstGeom prst="rect">
            <a:avLst/>
          </a:prstGeom>
        </p:spPr>
      </p:pic>
      <p:pic>
        <p:nvPicPr>
          <p:cNvPr id="4" name="Picture 2" descr="Cover">
            <a:extLst>
              <a:ext uri="{FF2B5EF4-FFF2-40B4-BE49-F238E27FC236}">
                <a16:creationId xmlns:a16="http://schemas.microsoft.com/office/drawing/2014/main" id="{35BDA0EE-8F1F-95ED-4BDC-AFE905B37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159" y="2983113"/>
            <a:ext cx="1875683" cy="26497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237AE34-CA6C-7B28-76F6-595DD8F4B8D3}"/>
              </a:ext>
            </a:extLst>
          </p:cNvPr>
          <p:cNvPicPr>
            <a:picLocks noChangeAspect="1"/>
          </p:cNvPicPr>
          <p:nvPr/>
        </p:nvPicPr>
        <p:blipFill>
          <a:blip r:embed="rId6"/>
          <a:stretch>
            <a:fillRect/>
          </a:stretch>
        </p:blipFill>
        <p:spPr>
          <a:xfrm>
            <a:off x="2947688" y="2979412"/>
            <a:ext cx="2044347" cy="2634139"/>
          </a:xfrm>
          <a:prstGeom prst="rect">
            <a:avLst/>
          </a:prstGeom>
        </p:spPr>
      </p:pic>
      <p:pic>
        <p:nvPicPr>
          <p:cNvPr id="6" name="Picture 5">
            <a:extLst>
              <a:ext uri="{FF2B5EF4-FFF2-40B4-BE49-F238E27FC236}">
                <a16:creationId xmlns:a16="http://schemas.microsoft.com/office/drawing/2014/main" id="{66C07155-BA61-20CB-864C-94B399993998}"/>
              </a:ext>
            </a:extLst>
          </p:cNvPr>
          <p:cNvPicPr>
            <a:picLocks noChangeAspect="1"/>
          </p:cNvPicPr>
          <p:nvPr/>
        </p:nvPicPr>
        <p:blipFill>
          <a:blip r:embed="rId7"/>
          <a:stretch>
            <a:fillRect/>
          </a:stretch>
        </p:blipFill>
        <p:spPr>
          <a:xfrm>
            <a:off x="7199965" y="2983114"/>
            <a:ext cx="2029880" cy="2861129"/>
          </a:xfrm>
          <a:prstGeom prst="rect">
            <a:avLst/>
          </a:prstGeom>
        </p:spPr>
      </p:pic>
      <p:sp>
        <p:nvSpPr>
          <p:cNvPr id="7" name="TextBox 6">
            <a:extLst>
              <a:ext uri="{FF2B5EF4-FFF2-40B4-BE49-F238E27FC236}">
                <a16:creationId xmlns:a16="http://schemas.microsoft.com/office/drawing/2014/main" id="{DD53064B-5323-A89B-A052-02306052235B}"/>
              </a:ext>
            </a:extLst>
          </p:cNvPr>
          <p:cNvSpPr txBox="1"/>
          <p:nvPr/>
        </p:nvSpPr>
        <p:spPr>
          <a:xfrm>
            <a:off x="1082749" y="5659576"/>
            <a:ext cx="1601824" cy="369332"/>
          </a:xfrm>
          <a:prstGeom prst="rect">
            <a:avLst/>
          </a:prstGeom>
          <a:noFill/>
        </p:spPr>
        <p:txBody>
          <a:bodyPr wrap="square" rtlCol="0">
            <a:spAutoFit/>
          </a:bodyPr>
          <a:lstStyle/>
          <a:p>
            <a:pPr algn="ctr" defTabSz="914377">
              <a:buClrTx/>
              <a:defRPr/>
            </a:pPr>
            <a:r>
              <a:rPr lang="en-GB" sz="1800" kern="1200" dirty="0">
                <a:solidFill>
                  <a:srgbClr val="005596"/>
                </a:solidFill>
                <a:ea typeface="+mn-ea"/>
                <a:cs typeface="+mn-cs"/>
              </a:rPr>
              <a:t>UNFCCC</a:t>
            </a:r>
          </a:p>
        </p:txBody>
      </p:sp>
      <p:sp>
        <p:nvSpPr>
          <p:cNvPr id="8" name="TextBox 7">
            <a:extLst>
              <a:ext uri="{FF2B5EF4-FFF2-40B4-BE49-F238E27FC236}">
                <a16:creationId xmlns:a16="http://schemas.microsoft.com/office/drawing/2014/main" id="{31A7856E-4233-275E-6865-7DC2382DA843}"/>
              </a:ext>
            </a:extLst>
          </p:cNvPr>
          <p:cNvSpPr txBox="1"/>
          <p:nvPr/>
        </p:nvSpPr>
        <p:spPr>
          <a:xfrm>
            <a:off x="3027569" y="5647997"/>
            <a:ext cx="1884585" cy="369332"/>
          </a:xfrm>
          <a:prstGeom prst="rect">
            <a:avLst/>
          </a:prstGeom>
          <a:noFill/>
        </p:spPr>
        <p:txBody>
          <a:bodyPr wrap="square" rtlCol="0">
            <a:spAutoFit/>
          </a:bodyPr>
          <a:lstStyle/>
          <a:p>
            <a:pPr algn="ctr" defTabSz="914377">
              <a:buClrTx/>
              <a:defRPr/>
            </a:pPr>
            <a:r>
              <a:rPr lang="en-GB" sz="1800" kern="1200">
                <a:solidFill>
                  <a:srgbClr val="005596"/>
                </a:solidFill>
                <a:ea typeface="+mn-ea"/>
                <a:cs typeface="+mn-cs"/>
              </a:rPr>
              <a:t>CEOS roadmap</a:t>
            </a:r>
          </a:p>
        </p:txBody>
      </p:sp>
      <p:sp>
        <p:nvSpPr>
          <p:cNvPr id="9" name="TextBox 8">
            <a:extLst>
              <a:ext uri="{FF2B5EF4-FFF2-40B4-BE49-F238E27FC236}">
                <a16:creationId xmlns:a16="http://schemas.microsoft.com/office/drawing/2014/main" id="{666D2A4E-27E8-7E1B-0407-F6619C27D120}"/>
              </a:ext>
            </a:extLst>
          </p:cNvPr>
          <p:cNvSpPr txBox="1"/>
          <p:nvPr/>
        </p:nvSpPr>
        <p:spPr>
          <a:xfrm>
            <a:off x="5255147" y="5659577"/>
            <a:ext cx="1614597" cy="369332"/>
          </a:xfrm>
          <a:prstGeom prst="rect">
            <a:avLst/>
          </a:prstGeom>
          <a:noFill/>
        </p:spPr>
        <p:txBody>
          <a:bodyPr wrap="square" rtlCol="0">
            <a:spAutoFit/>
          </a:bodyPr>
          <a:lstStyle/>
          <a:p>
            <a:pPr algn="ctr" defTabSz="914377">
              <a:buClrTx/>
              <a:defRPr/>
            </a:pPr>
            <a:r>
              <a:rPr lang="en-GB" sz="1800" kern="1200">
                <a:solidFill>
                  <a:srgbClr val="005596"/>
                </a:solidFill>
                <a:ea typeface="+mn-ea"/>
                <a:cs typeface="+mn-cs"/>
              </a:rPr>
              <a:t>UNEP IMEO</a:t>
            </a:r>
          </a:p>
        </p:txBody>
      </p:sp>
      <p:sp>
        <p:nvSpPr>
          <p:cNvPr id="10" name="TextBox 9">
            <a:extLst>
              <a:ext uri="{FF2B5EF4-FFF2-40B4-BE49-F238E27FC236}">
                <a16:creationId xmlns:a16="http://schemas.microsoft.com/office/drawing/2014/main" id="{691C6AF5-A4E5-A88A-CDE7-F1D5A93D058E}"/>
              </a:ext>
            </a:extLst>
          </p:cNvPr>
          <p:cNvSpPr txBox="1"/>
          <p:nvPr/>
        </p:nvSpPr>
        <p:spPr>
          <a:xfrm>
            <a:off x="7482726" y="5637707"/>
            <a:ext cx="1614597" cy="369332"/>
          </a:xfrm>
          <a:prstGeom prst="rect">
            <a:avLst/>
          </a:prstGeom>
          <a:noFill/>
        </p:spPr>
        <p:txBody>
          <a:bodyPr wrap="square" rtlCol="0">
            <a:spAutoFit/>
          </a:bodyPr>
          <a:lstStyle/>
          <a:p>
            <a:pPr algn="ctr" defTabSz="914377">
              <a:buClrTx/>
              <a:defRPr/>
            </a:pPr>
            <a:r>
              <a:rPr lang="en-GB" sz="1800" kern="1200">
                <a:solidFill>
                  <a:srgbClr val="005596"/>
                </a:solidFill>
                <a:ea typeface="+mn-ea"/>
                <a:cs typeface="+mn-cs"/>
              </a:rPr>
              <a:t>WMO G3W</a:t>
            </a:r>
          </a:p>
        </p:txBody>
      </p:sp>
      <p:sp>
        <p:nvSpPr>
          <p:cNvPr id="11" name="TextBox 10">
            <a:extLst>
              <a:ext uri="{FF2B5EF4-FFF2-40B4-BE49-F238E27FC236}">
                <a16:creationId xmlns:a16="http://schemas.microsoft.com/office/drawing/2014/main" id="{F7A7C14F-FAD0-03E7-0993-A03DD2EA6CA0}"/>
              </a:ext>
            </a:extLst>
          </p:cNvPr>
          <p:cNvSpPr txBox="1"/>
          <p:nvPr/>
        </p:nvSpPr>
        <p:spPr>
          <a:xfrm>
            <a:off x="9552657" y="5650382"/>
            <a:ext cx="1913244" cy="369332"/>
          </a:xfrm>
          <a:prstGeom prst="rect">
            <a:avLst/>
          </a:prstGeom>
          <a:noFill/>
        </p:spPr>
        <p:txBody>
          <a:bodyPr wrap="square" rtlCol="0">
            <a:spAutoFit/>
          </a:bodyPr>
          <a:lstStyle/>
          <a:p>
            <a:pPr algn="ctr" defTabSz="914377">
              <a:buClrTx/>
              <a:defRPr/>
            </a:pPr>
            <a:r>
              <a:rPr lang="en-GB" sz="1800" kern="1200">
                <a:solidFill>
                  <a:srgbClr val="005596"/>
                </a:solidFill>
                <a:ea typeface="+mn-ea"/>
                <a:cs typeface="+mn-cs"/>
              </a:rPr>
              <a:t>US GHG Centre</a:t>
            </a:r>
          </a:p>
        </p:txBody>
      </p:sp>
    </p:spTree>
    <p:extLst>
      <p:ext uri="{BB962C8B-B14F-4D97-AF65-F5344CB8AC3E}">
        <p14:creationId xmlns:p14="http://schemas.microsoft.com/office/powerpoint/2010/main" val="10639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3B5BE510-2784-6C74-DCF2-5ED9DCDEFB97}"/>
            </a:ext>
          </a:extLst>
        </p:cNvPr>
        <p:cNvGrpSpPr/>
        <p:nvPr/>
      </p:nvGrpSpPr>
      <p:grpSpPr>
        <a:xfrm>
          <a:off x="0" y="0"/>
          <a:ext cx="0" cy="0"/>
          <a:chOff x="0" y="0"/>
          <a:chExt cx="0" cy="0"/>
        </a:xfrm>
      </p:grpSpPr>
      <p:sp>
        <p:nvSpPr>
          <p:cNvPr id="174" name="Google Shape;174;p13">
            <a:extLst>
              <a:ext uri="{FF2B5EF4-FFF2-40B4-BE49-F238E27FC236}">
                <a16:creationId xmlns:a16="http://schemas.microsoft.com/office/drawing/2014/main" id="{1C983331-3867-5518-EE6B-FC5BFDE5E993}"/>
              </a:ext>
            </a:extLst>
          </p:cNvPr>
          <p:cNvSpPr txBox="1"/>
          <p:nvPr/>
        </p:nvSpPr>
        <p:spPr>
          <a:xfrm>
            <a:off x="357101" y="1290952"/>
            <a:ext cx="11631900" cy="1269538"/>
          </a:xfrm>
          <a:prstGeom prst="rect">
            <a:avLst/>
          </a:prstGeom>
          <a:noFill/>
          <a:ln>
            <a:noFill/>
          </a:ln>
        </p:spPr>
        <p:txBody>
          <a:bodyPr spcFirstLastPara="1" wrap="square" lIns="91425" tIns="45700" rIns="91425" bIns="45700" anchor="t" anchorCtr="0">
            <a:spAutoFit/>
          </a:bodyPr>
          <a:lstStyle/>
          <a:p>
            <a:pPr>
              <a:lnSpc>
                <a:spcPct val="150000"/>
              </a:lnSpc>
            </a:pPr>
            <a:r>
              <a:rPr lang="en-US" sz="1700" b="1">
                <a:solidFill>
                  <a:schemeClr val="dk1"/>
                </a:solidFill>
                <a:latin typeface="Montserrat"/>
                <a:ea typeface="Montserrat"/>
                <a:cs typeface="Montserrat"/>
                <a:sym typeface="Montserrat"/>
              </a:rPr>
              <a:t> </a:t>
            </a:r>
            <a:endParaRPr sz="1700" b="1">
              <a:solidFill>
                <a:schemeClr val="dk1"/>
              </a:solidFill>
              <a:latin typeface="Montserrat"/>
              <a:ea typeface="Montserrat"/>
              <a:cs typeface="Montserrat"/>
              <a:sym typeface="Montserrat"/>
            </a:endParaRPr>
          </a:p>
          <a:p>
            <a:pPr marL="914377">
              <a:lnSpc>
                <a:spcPct val="150000"/>
              </a:lnSpc>
              <a:buSzPts val="1700"/>
            </a:pPr>
            <a:endParaRPr sz="1700" b="1">
              <a:solidFill>
                <a:schemeClr val="dk1"/>
              </a:solidFill>
              <a:latin typeface="Montserrat"/>
              <a:ea typeface="Montserrat"/>
              <a:cs typeface="Montserrat"/>
              <a:sym typeface="Montserrat"/>
            </a:endParaRPr>
          </a:p>
          <a:p>
            <a:pPr marL="457189">
              <a:lnSpc>
                <a:spcPct val="150000"/>
              </a:lnSpc>
              <a:buSzPts val="1700"/>
            </a:pPr>
            <a:endParaRPr sz="1700" b="1" i="1">
              <a:solidFill>
                <a:schemeClr val="accent2"/>
              </a:solidFill>
              <a:latin typeface="Montserrat"/>
              <a:ea typeface="Montserrat"/>
              <a:cs typeface="Montserrat"/>
              <a:sym typeface="Montserrat"/>
            </a:endParaRPr>
          </a:p>
        </p:txBody>
      </p:sp>
      <p:sp>
        <p:nvSpPr>
          <p:cNvPr id="175" name="Google Shape;175;p13">
            <a:extLst>
              <a:ext uri="{FF2B5EF4-FFF2-40B4-BE49-F238E27FC236}">
                <a16:creationId xmlns:a16="http://schemas.microsoft.com/office/drawing/2014/main" id="{BBD51CA2-E4BA-8BDE-0DB9-421821AB74A3}"/>
              </a:ext>
            </a:extLst>
          </p:cNvPr>
          <p:cNvSpPr txBox="1"/>
          <p:nvPr/>
        </p:nvSpPr>
        <p:spPr>
          <a:xfrm>
            <a:off x="48900" y="113016"/>
            <a:ext cx="10805051" cy="707846"/>
          </a:xfrm>
          <a:prstGeom prst="rect">
            <a:avLst/>
          </a:prstGeom>
          <a:noFill/>
          <a:ln>
            <a:noFill/>
          </a:ln>
        </p:spPr>
        <p:txBody>
          <a:bodyPr spcFirstLastPara="1" wrap="square" lIns="91425" tIns="45700" rIns="91425" bIns="45700" anchor="t" anchorCtr="0">
            <a:spAutoFit/>
          </a:bodyPr>
          <a:lstStyle/>
          <a:p>
            <a:pPr>
              <a:buSzPts val="4000"/>
            </a:pPr>
            <a:r>
              <a:rPr lang="en-US" sz="4000" dirty="0">
                <a:solidFill>
                  <a:schemeClr val="lt1"/>
                </a:solidFill>
                <a:latin typeface="Montserrat"/>
                <a:ea typeface="Montserrat"/>
                <a:cs typeface="Montserrat"/>
                <a:sym typeface="Montserrat"/>
              </a:rPr>
              <a:t>COP30 &amp; related engagement  </a:t>
            </a:r>
            <a:endParaRPr dirty="0"/>
          </a:p>
        </p:txBody>
      </p:sp>
      <p:sp>
        <p:nvSpPr>
          <p:cNvPr id="176" name="Google Shape;176;p13">
            <a:extLst>
              <a:ext uri="{FF2B5EF4-FFF2-40B4-BE49-F238E27FC236}">
                <a16:creationId xmlns:a16="http://schemas.microsoft.com/office/drawing/2014/main" id="{F75FB91E-1E6B-36C5-CF5D-6BD9E048F392}"/>
              </a:ext>
            </a:extLst>
          </p:cNvPr>
          <p:cNvSpPr txBox="1"/>
          <p:nvPr/>
        </p:nvSpPr>
        <p:spPr>
          <a:xfrm>
            <a:off x="132027" y="1047361"/>
            <a:ext cx="11786000" cy="4524275"/>
          </a:xfrm>
          <a:prstGeom prst="rect">
            <a:avLst/>
          </a:prstGeom>
          <a:noFill/>
          <a:ln>
            <a:noFill/>
          </a:ln>
        </p:spPr>
        <p:txBody>
          <a:bodyPr spcFirstLastPara="1" wrap="square" lIns="91425" tIns="45700" rIns="91425" bIns="45700" anchor="t" anchorCtr="0">
            <a:spAutoFit/>
          </a:bodyPr>
          <a:lstStyle/>
          <a:p>
            <a:pPr>
              <a:buSzPts val="1800"/>
            </a:pPr>
            <a:endParaRPr lang="en-US" sz="1800" dirty="0">
              <a:latin typeface="Montserrat"/>
              <a:ea typeface="Montserrat"/>
              <a:cs typeface="Montserrat"/>
              <a:sym typeface="Montserrat"/>
            </a:endParaRPr>
          </a:p>
          <a:p>
            <a:pPr marL="285744" indent="-285744">
              <a:buSzPts val="1800"/>
              <a:buFont typeface="Noto Sans Symbols"/>
              <a:buChar char="❖"/>
            </a:pPr>
            <a:r>
              <a:rPr lang="en-GB" sz="1800" dirty="0">
                <a:latin typeface="Montserrat"/>
                <a:ea typeface="Montserrat"/>
                <a:cs typeface="Montserrat"/>
                <a:sym typeface="Montserrat"/>
              </a:rPr>
              <a:t>Highlighted in the </a:t>
            </a:r>
            <a:r>
              <a:rPr lang="en-GB" sz="1800" dirty="0">
                <a:latin typeface="Montserrat"/>
                <a:ea typeface="Montserrat"/>
                <a:cs typeface="Montserrat"/>
                <a:sym typeface="Montserrat"/>
                <a:hlinkClick r:id="rId3"/>
              </a:rPr>
              <a:t>UK Methane Action Plan </a:t>
            </a:r>
            <a:r>
              <a:rPr lang="en-GB" sz="1800" dirty="0">
                <a:latin typeface="Montserrat"/>
                <a:ea typeface="Montserrat"/>
                <a:cs typeface="Montserrat"/>
                <a:sym typeface="Montserrat"/>
              </a:rPr>
              <a:t>(published 29 October), a report outlining UK government’s strategy to reduce methane emissions domestically and globally.</a:t>
            </a:r>
          </a:p>
          <a:p>
            <a:pPr>
              <a:buSzPts val="1800"/>
            </a:pPr>
            <a:endParaRPr lang="en-GB" sz="1800" dirty="0">
              <a:latin typeface="Montserrat"/>
              <a:sym typeface="Montserrat"/>
            </a:endParaRPr>
          </a:p>
          <a:p>
            <a:pPr>
              <a:buSzPts val="1800"/>
            </a:pPr>
            <a:r>
              <a:rPr lang="en-GB" sz="1800" dirty="0">
                <a:latin typeface="Montserrat"/>
                <a:sym typeface="Montserrat"/>
              </a:rPr>
              <a:t>At COP30 in Belem, Brazil</a:t>
            </a:r>
          </a:p>
          <a:p>
            <a:pPr>
              <a:buSzPts val="1800"/>
            </a:pPr>
            <a:endParaRPr lang="en-GB" sz="1800" dirty="0">
              <a:latin typeface="Montserrat"/>
              <a:sym typeface="Montserrat"/>
            </a:endParaRPr>
          </a:p>
          <a:p>
            <a:pPr marL="285744" lvl="2" indent="-285744">
              <a:buSzPts val="1800"/>
              <a:buFont typeface="Noto Sans Symbols"/>
              <a:buChar char="❖"/>
            </a:pPr>
            <a:r>
              <a:rPr lang="en-GB" sz="1800" dirty="0">
                <a:latin typeface="Montserrat"/>
                <a:sym typeface="Montserrat"/>
              </a:rPr>
              <a:t>referenced in the first </a:t>
            </a:r>
            <a:r>
              <a:rPr lang="en-GB" sz="1800" dirty="0">
                <a:latin typeface="Montserrat"/>
                <a:sym typeface="Montserrat"/>
                <a:hlinkClick r:id="rId4"/>
              </a:rPr>
              <a:t>UN Global Methane Status Report 2025 </a:t>
            </a:r>
            <a:r>
              <a:rPr lang="en-GB" sz="1800" dirty="0">
                <a:latin typeface="Montserrat"/>
                <a:sym typeface="Montserrat"/>
              </a:rPr>
              <a:t>released at COP30</a:t>
            </a:r>
          </a:p>
          <a:p>
            <a:pPr marL="285744" lvl="2" indent="-285744">
              <a:buSzPts val="1800"/>
              <a:buFont typeface="Noto Sans Symbols"/>
              <a:buChar char="❖"/>
            </a:pPr>
            <a:endParaRPr lang="en-GB" sz="1800" dirty="0">
              <a:latin typeface="Montserrat"/>
              <a:sym typeface="Montserrat"/>
            </a:endParaRPr>
          </a:p>
          <a:p>
            <a:pPr marL="285744" lvl="2" indent="-285744">
              <a:buSzPts val="1800"/>
              <a:buFont typeface="Noto Sans Symbols"/>
              <a:buChar char="❖"/>
            </a:pPr>
            <a:r>
              <a:rPr lang="en-GB" sz="1800" dirty="0">
                <a:latin typeface="Montserrat"/>
                <a:sym typeface="Montserrat"/>
              </a:rPr>
              <a:t>singled out as a highlight at the </a:t>
            </a:r>
            <a:r>
              <a:rPr lang="en-GB" sz="1800" dirty="0">
                <a:latin typeface="Montserrat"/>
                <a:sym typeface="Montserrat"/>
                <a:hlinkClick r:id="rId5"/>
              </a:rPr>
              <a:t>2025 Global Methane Pledge Ministerial </a:t>
            </a:r>
            <a:r>
              <a:rPr lang="en-GB" sz="1800" dirty="0">
                <a:latin typeface="Montserrat"/>
                <a:sym typeface="Montserrat"/>
              </a:rPr>
              <a:t>held on the 17 November 2025, with UK Minister for Climate</a:t>
            </a:r>
          </a:p>
          <a:p>
            <a:pPr marL="285744" lvl="2" indent="-285744">
              <a:buSzPts val="1800"/>
              <a:buFont typeface="Noto Sans Symbols"/>
              <a:buChar char="❖"/>
            </a:pPr>
            <a:endParaRPr lang="en-GB" sz="1800" dirty="0">
              <a:latin typeface="Montserrat"/>
              <a:sym typeface="Montserrat"/>
            </a:endParaRPr>
          </a:p>
          <a:p>
            <a:pPr marL="285744" lvl="2" indent="-285744">
              <a:buSzPts val="1800"/>
              <a:buFont typeface="Noto Sans Symbols"/>
              <a:buChar char="❖"/>
            </a:pPr>
            <a:r>
              <a:rPr lang="en-GB" sz="1800" dirty="0">
                <a:latin typeface="Montserrat"/>
                <a:sym typeface="Montserrat"/>
              </a:rPr>
              <a:t>Principles echoed in the </a:t>
            </a:r>
            <a:r>
              <a:rPr lang="en-GB" sz="1800" dirty="0">
                <a:latin typeface="Montserrat"/>
                <a:sym typeface="Montserrat"/>
                <a:hlinkClick r:id="rId6"/>
              </a:rPr>
              <a:t>Third Methane and Other Non-CO₂ Greenhouse Gases Summit </a:t>
            </a:r>
            <a:r>
              <a:rPr lang="en-GB" sz="1800" dirty="0">
                <a:latin typeface="Montserrat"/>
                <a:sym typeface="Montserrat"/>
              </a:rPr>
              <a:t>co-hosted by Brazil, China, and the United Kingdom (DESNZ Secretary of State) </a:t>
            </a:r>
          </a:p>
          <a:p>
            <a:pPr marL="285744" lvl="2" indent="-285744">
              <a:buSzPts val="1800"/>
              <a:buFont typeface="Noto Sans Symbols"/>
              <a:buChar char="❖"/>
            </a:pPr>
            <a:endParaRPr lang="en-GB" sz="1800" dirty="0">
              <a:latin typeface="Montserrat"/>
              <a:sym typeface="Montserrat"/>
            </a:endParaRPr>
          </a:p>
          <a:p>
            <a:pPr marL="285744" lvl="2" indent="-285744">
              <a:buSzPts val="1800"/>
              <a:buFont typeface="Noto Sans Symbols"/>
              <a:buChar char="❖"/>
            </a:pPr>
            <a:r>
              <a:rPr lang="en-GB" sz="1800" dirty="0">
                <a:latin typeface="Montserrat"/>
                <a:sym typeface="Montserrat"/>
              </a:rPr>
              <a:t>referenced in the COP30 Earth Information Day (10 November)  </a:t>
            </a:r>
            <a:r>
              <a:rPr lang="en-GB" sz="1800" dirty="0">
                <a:latin typeface="Montserrat"/>
                <a:sym typeface="Montserrat"/>
                <a:hlinkClick r:id="rId7"/>
              </a:rPr>
              <a:t>CEOS statement </a:t>
            </a:r>
            <a:r>
              <a:rPr lang="en-GB" sz="1800" dirty="0">
                <a:latin typeface="Montserrat"/>
                <a:sym typeface="Montserrat"/>
              </a:rPr>
              <a:t>(63rd SBSTA)</a:t>
            </a:r>
            <a:endParaRPr sz="1333" dirty="0">
              <a:latin typeface="Montserrat"/>
              <a:ea typeface="Montserrat"/>
              <a:cs typeface="Montserrat"/>
              <a:sym typeface="Montserrat"/>
            </a:endParaRPr>
          </a:p>
          <a:p>
            <a:pPr marL="285744" indent="-171446">
              <a:buSzPts val="1800"/>
            </a:pPr>
            <a:endParaRPr sz="1800" dirty="0">
              <a:latin typeface="Montserrat"/>
              <a:ea typeface="Montserrat"/>
              <a:cs typeface="Montserrat"/>
              <a:sym typeface="Montserrat"/>
            </a:endParaRPr>
          </a:p>
        </p:txBody>
      </p:sp>
    </p:spTree>
    <p:extLst>
      <p:ext uri="{BB962C8B-B14F-4D97-AF65-F5344CB8AC3E}">
        <p14:creationId xmlns:p14="http://schemas.microsoft.com/office/powerpoint/2010/main" val="982742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6" name="Picture 5">
            <a:extLst>
              <a:ext uri="{FF2B5EF4-FFF2-40B4-BE49-F238E27FC236}">
                <a16:creationId xmlns:a16="http://schemas.microsoft.com/office/drawing/2014/main" id="{D84B9B40-4082-4F9D-F2C0-3D2CD5671F30}"/>
              </a:ext>
            </a:extLst>
          </p:cNvPr>
          <p:cNvPicPr>
            <a:picLocks noChangeAspect="1"/>
          </p:cNvPicPr>
          <p:nvPr/>
        </p:nvPicPr>
        <p:blipFill>
          <a:blip r:embed="rId3"/>
          <a:stretch>
            <a:fillRect/>
          </a:stretch>
        </p:blipFill>
        <p:spPr>
          <a:xfrm>
            <a:off x="280231" y="3706252"/>
            <a:ext cx="11583404" cy="2682472"/>
          </a:xfrm>
          <a:prstGeom prst="rect">
            <a:avLst/>
          </a:prstGeom>
        </p:spPr>
      </p:pic>
      <p:sp>
        <p:nvSpPr>
          <p:cNvPr id="159" name="Google Shape;159;p11"/>
          <p:cNvSpPr txBox="1">
            <a:spLocks noGrp="1"/>
          </p:cNvSpPr>
          <p:nvPr>
            <p:ph type="body" idx="1"/>
          </p:nvPr>
        </p:nvSpPr>
        <p:spPr>
          <a:xfrm>
            <a:off x="324232" y="1228595"/>
            <a:ext cx="11495400" cy="2606267"/>
          </a:xfrm>
          <a:prstGeom prst="rect">
            <a:avLst/>
          </a:prstGeom>
          <a:noFill/>
          <a:ln>
            <a:noFill/>
          </a:ln>
        </p:spPr>
        <p:txBody>
          <a:bodyPr spcFirstLastPara="1" wrap="square" lIns="91425" tIns="45700" rIns="91425" bIns="45700" anchor="t" anchorCtr="0">
            <a:noAutofit/>
          </a:bodyPr>
          <a:lstStyle/>
          <a:p>
            <a:pPr marL="457189" indent="-406390"/>
            <a:r>
              <a:rPr lang="en-US" sz="2000" dirty="0"/>
              <a:t>2024 – outline development &amp; peer review</a:t>
            </a:r>
            <a:endParaRPr sz="2000" dirty="0"/>
          </a:p>
          <a:p>
            <a:pPr marL="457189" indent="-406390"/>
            <a:r>
              <a:rPr lang="en-US" sz="2000" dirty="0"/>
              <a:t>2025 – detailed completion, peer review &amp; v1 finalization for Summer 2025</a:t>
            </a:r>
          </a:p>
          <a:p>
            <a:pPr lvl="1" indent="-406390">
              <a:spcBef>
                <a:spcPts val="1000"/>
              </a:spcBef>
              <a:buSzPts val="2800"/>
              <a:buChar char="❖"/>
            </a:pPr>
            <a:r>
              <a:rPr lang="en-GB" sz="2000" dirty="0"/>
              <a:t>v1.0 endorsed by CEOS &amp; CGMS in August 2025</a:t>
            </a:r>
          </a:p>
          <a:p>
            <a:pPr lvl="1" indent="-406390">
              <a:spcBef>
                <a:spcPts val="1000"/>
              </a:spcBef>
              <a:buSzPts val="2800"/>
              <a:buChar char="❖"/>
            </a:pPr>
            <a:r>
              <a:rPr lang="en-GB" sz="2000" dirty="0"/>
              <a:t>Available at </a:t>
            </a:r>
            <a:r>
              <a:rPr lang="en-GB" sz="2000" dirty="0">
                <a:hlinkClick r:id="rId4"/>
              </a:rPr>
              <a:t>https://ceos.org/publications-key-documents/</a:t>
            </a:r>
            <a:r>
              <a:rPr lang="en-GB" sz="2000" dirty="0"/>
              <a:t> and directly at </a:t>
            </a:r>
            <a:r>
              <a:rPr lang="en-GB" sz="2000" dirty="0">
                <a:hlinkClick r:id="rId5" tooltip="Original URL: https://zenodo.org/records/17047789. Click or tap if you trust this link."/>
              </a:rPr>
              <a:t>https://zenodo.org/records/17047789</a:t>
            </a:r>
            <a:endParaRPr sz="2000" dirty="0"/>
          </a:p>
        </p:txBody>
      </p:sp>
      <p:sp>
        <p:nvSpPr>
          <p:cNvPr id="160" name="Google Shape;160;p11"/>
          <p:cNvSpPr txBox="1">
            <a:spLocks noGrp="1"/>
          </p:cNvSpPr>
          <p:nvPr>
            <p:ph type="title"/>
          </p:nvPr>
        </p:nvSpPr>
        <p:spPr>
          <a:xfrm>
            <a:off x="176048" y="175939"/>
            <a:ext cx="9386864" cy="779003"/>
          </a:xfrm>
          <a:prstGeom prst="rect">
            <a:avLst/>
          </a:prstGeom>
          <a:noFill/>
          <a:ln>
            <a:noFill/>
          </a:ln>
        </p:spPr>
        <p:txBody>
          <a:bodyPr spcFirstLastPara="1" wrap="square" lIns="91425" tIns="45700" rIns="91425" bIns="45700" anchor="t" anchorCtr="0">
            <a:noAutofit/>
          </a:bodyPr>
          <a:lstStyle/>
          <a:p>
            <a:pPr>
              <a:buSzPts val="4400"/>
            </a:pPr>
            <a:r>
              <a:rPr lang="en-US" sz="4000" dirty="0"/>
              <a:t>v1.0 Progress and timeline</a:t>
            </a:r>
            <a:endParaRPr dirty="0"/>
          </a:p>
        </p:txBody>
      </p:sp>
      <p:sp>
        <p:nvSpPr>
          <p:cNvPr id="162" name="Google Shape;162;p11"/>
          <p:cNvSpPr/>
          <p:nvPr/>
        </p:nvSpPr>
        <p:spPr>
          <a:xfrm rot="10800000">
            <a:off x="11544122" y="5496382"/>
            <a:ext cx="367647" cy="635180"/>
          </a:xfrm>
          <a:prstGeom prst="downArrow">
            <a:avLst>
              <a:gd name="adj1" fmla="val 50000"/>
              <a:gd name="adj2" fmla="val 50000"/>
            </a:avLst>
          </a:prstGeom>
          <a:solidFill>
            <a:schemeClr val="accent6"/>
          </a:solidFill>
          <a:ln w="25400" cap="flat" cmpd="sng">
            <a:solidFill>
              <a:srgbClr val="581D13"/>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F8FA3483-6ED9-2910-9302-C72A171635D6}"/>
            </a:ext>
          </a:extLst>
        </p:cNvPr>
        <p:cNvGrpSpPr/>
        <p:nvPr/>
      </p:nvGrpSpPr>
      <p:grpSpPr>
        <a:xfrm>
          <a:off x="0" y="0"/>
          <a:ext cx="0" cy="0"/>
          <a:chOff x="0" y="0"/>
          <a:chExt cx="0" cy="0"/>
        </a:xfrm>
      </p:grpSpPr>
      <p:sp>
        <p:nvSpPr>
          <p:cNvPr id="174" name="Google Shape;174;p13">
            <a:extLst>
              <a:ext uri="{FF2B5EF4-FFF2-40B4-BE49-F238E27FC236}">
                <a16:creationId xmlns:a16="http://schemas.microsoft.com/office/drawing/2014/main" id="{ED213528-96C6-1164-5DC4-CAA83FA6C082}"/>
              </a:ext>
            </a:extLst>
          </p:cNvPr>
          <p:cNvSpPr txBox="1"/>
          <p:nvPr/>
        </p:nvSpPr>
        <p:spPr>
          <a:xfrm>
            <a:off x="357101" y="1290952"/>
            <a:ext cx="11631900" cy="1269538"/>
          </a:xfrm>
          <a:prstGeom prst="rect">
            <a:avLst/>
          </a:prstGeom>
          <a:noFill/>
          <a:ln>
            <a:noFill/>
          </a:ln>
        </p:spPr>
        <p:txBody>
          <a:bodyPr spcFirstLastPara="1" wrap="square" lIns="91425" tIns="45700" rIns="91425" bIns="45700" anchor="t" anchorCtr="0">
            <a:spAutoFit/>
          </a:bodyPr>
          <a:lstStyle/>
          <a:p>
            <a:pPr>
              <a:lnSpc>
                <a:spcPct val="150000"/>
              </a:lnSpc>
            </a:pPr>
            <a:r>
              <a:rPr lang="en-US" sz="1700" b="1">
                <a:solidFill>
                  <a:schemeClr val="dk1"/>
                </a:solidFill>
                <a:latin typeface="Montserrat"/>
                <a:ea typeface="Montserrat"/>
                <a:cs typeface="Montserrat"/>
                <a:sym typeface="Montserrat"/>
              </a:rPr>
              <a:t> </a:t>
            </a:r>
            <a:endParaRPr sz="1700" b="1">
              <a:solidFill>
                <a:schemeClr val="dk1"/>
              </a:solidFill>
              <a:latin typeface="Montserrat"/>
              <a:ea typeface="Montserrat"/>
              <a:cs typeface="Montserrat"/>
              <a:sym typeface="Montserrat"/>
            </a:endParaRPr>
          </a:p>
          <a:p>
            <a:pPr marL="914377">
              <a:lnSpc>
                <a:spcPct val="150000"/>
              </a:lnSpc>
              <a:buSzPts val="1700"/>
            </a:pPr>
            <a:endParaRPr sz="1700" b="1">
              <a:solidFill>
                <a:schemeClr val="dk1"/>
              </a:solidFill>
              <a:latin typeface="Montserrat"/>
              <a:ea typeface="Montserrat"/>
              <a:cs typeface="Montserrat"/>
              <a:sym typeface="Montserrat"/>
            </a:endParaRPr>
          </a:p>
          <a:p>
            <a:pPr marL="457189">
              <a:lnSpc>
                <a:spcPct val="150000"/>
              </a:lnSpc>
              <a:buSzPts val="1700"/>
            </a:pPr>
            <a:endParaRPr sz="1700" b="1" i="1">
              <a:solidFill>
                <a:schemeClr val="accent2"/>
              </a:solidFill>
              <a:latin typeface="Montserrat"/>
              <a:ea typeface="Montserrat"/>
              <a:cs typeface="Montserrat"/>
              <a:sym typeface="Montserrat"/>
            </a:endParaRPr>
          </a:p>
        </p:txBody>
      </p:sp>
      <p:sp>
        <p:nvSpPr>
          <p:cNvPr id="175" name="Google Shape;175;p13">
            <a:extLst>
              <a:ext uri="{FF2B5EF4-FFF2-40B4-BE49-F238E27FC236}">
                <a16:creationId xmlns:a16="http://schemas.microsoft.com/office/drawing/2014/main" id="{ABF496D7-2F20-0FA0-704D-C15458844400}"/>
              </a:ext>
            </a:extLst>
          </p:cNvPr>
          <p:cNvSpPr txBox="1"/>
          <p:nvPr/>
        </p:nvSpPr>
        <p:spPr>
          <a:xfrm>
            <a:off x="48900" y="113017"/>
            <a:ext cx="10805051" cy="707846"/>
          </a:xfrm>
          <a:prstGeom prst="rect">
            <a:avLst/>
          </a:prstGeom>
          <a:noFill/>
          <a:ln>
            <a:noFill/>
          </a:ln>
        </p:spPr>
        <p:txBody>
          <a:bodyPr spcFirstLastPara="1" wrap="square" lIns="91425" tIns="45700" rIns="91425" bIns="45700" anchor="t" anchorCtr="0">
            <a:spAutoFit/>
          </a:bodyPr>
          <a:lstStyle/>
          <a:p>
            <a:pPr>
              <a:buSzPts val="4000"/>
            </a:pPr>
            <a:r>
              <a:rPr lang="en-US" sz="4000" dirty="0">
                <a:solidFill>
                  <a:schemeClr val="lt1"/>
                </a:solidFill>
                <a:latin typeface="Montserrat"/>
                <a:ea typeface="Montserrat"/>
                <a:cs typeface="Montserrat"/>
                <a:sym typeface="Montserrat"/>
              </a:rPr>
              <a:t>Implementation &amp; engagement</a:t>
            </a:r>
            <a:endParaRPr dirty="0"/>
          </a:p>
        </p:txBody>
      </p:sp>
      <p:sp>
        <p:nvSpPr>
          <p:cNvPr id="176" name="Google Shape;176;p13">
            <a:extLst>
              <a:ext uri="{FF2B5EF4-FFF2-40B4-BE49-F238E27FC236}">
                <a16:creationId xmlns:a16="http://schemas.microsoft.com/office/drawing/2014/main" id="{E60A4D36-32BC-B0B6-4FF1-D16A3FB764F9}"/>
              </a:ext>
            </a:extLst>
          </p:cNvPr>
          <p:cNvSpPr txBox="1"/>
          <p:nvPr/>
        </p:nvSpPr>
        <p:spPr>
          <a:xfrm>
            <a:off x="122790" y="1035825"/>
            <a:ext cx="11866209" cy="5765705"/>
          </a:xfrm>
          <a:prstGeom prst="rect">
            <a:avLst/>
          </a:prstGeom>
          <a:noFill/>
          <a:ln>
            <a:noFill/>
          </a:ln>
        </p:spPr>
        <p:txBody>
          <a:bodyPr spcFirstLastPara="1" wrap="square" lIns="91425" tIns="45700" rIns="91425" bIns="45700" anchor="t" anchorCtr="0">
            <a:spAutoFit/>
          </a:bodyPr>
          <a:lstStyle/>
          <a:p>
            <a:pPr>
              <a:buSzPts val="1800"/>
            </a:pPr>
            <a:r>
              <a:rPr lang="en-US" sz="2000" b="1" dirty="0">
                <a:latin typeface="Montserrat"/>
                <a:ea typeface="Montserrat"/>
                <a:cs typeface="Montserrat"/>
                <a:sym typeface="Montserrat"/>
              </a:rPr>
              <a:t>Facility scale / Plume Detected emissions</a:t>
            </a:r>
          </a:p>
          <a:p>
            <a:pPr marL="285744" indent="-285744">
              <a:buSzPts val="1800"/>
              <a:buFont typeface="Noto Sans Symbols"/>
              <a:buChar char="❖"/>
            </a:pPr>
            <a:endParaRPr lang="en-US" sz="1800" dirty="0">
              <a:latin typeface="Montserrat"/>
              <a:ea typeface="Montserrat"/>
              <a:cs typeface="Montserrat"/>
              <a:sym typeface="Montserrat"/>
            </a:endParaRPr>
          </a:p>
          <a:p>
            <a:pPr marL="285744" lvl="2" indent="-285744">
              <a:buSzPts val="1800"/>
              <a:buFont typeface="Noto Sans Symbols"/>
              <a:buChar char="❖"/>
            </a:pPr>
            <a:r>
              <a:rPr lang="en-US" sz="1800" dirty="0">
                <a:latin typeface="Montserrat"/>
                <a:ea typeface="Montserrat"/>
                <a:cs typeface="Montserrat"/>
                <a:sym typeface="Montserrat"/>
              </a:rPr>
              <a:t>Implementation plan to develop first adopters –two commercial producers engaged (GHGSat and </a:t>
            </a:r>
            <a:r>
              <a:rPr lang="en-US" sz="1800" dirty="0" err="1">
                <a:latin typeface="Montserrat"/>
                <a:ea typeface="Montserrat"/>
                <a:cs typeface="Montserrat"/>
                <a:sym typeface="Montserrat"/>
              </a:rPr>
              <a:t>CarbonMapper</a:t>
            </a:r>
            <a:r>
              <a:rPr lang="en-US" sz="1800" dirty="0">
                <a:latin typeface="Montserrat"/>
                <a:ea typeface="Montserrat"/>
                <a:cs typeface="Montserrat"/>
                <a:sym typeface="Montserrat"/>
              </a:rPr>
              <a:t>) with assessment against common practices underway (followed by others)</a:t>
            </a:r>
          </a:p>
          <a:p>
            <a:pPr marL="285744" indent="-285744">
              <a:buSzPts val="1800"/>
              <a:buFont typeface="Noto Sans Symbols"/>
              <a:buChar char="❖"/>
            </a:pPr>
            <a:r>
              <a:rPr lang="en-US" sz="1800" dirty="0">
                <a:latin typeface="Montserrat"/>
                <a:ea typeface="Montserrat"/>
                <a:cs typeface="Montserrat"/>
                <a:sym typeface="Montserrat"/>
              </a:rPr>
              <a:t>Continued engagement with UNEP IMEO in their adoption within the MARS program and beyond</a:t>
            </a:r>
          </a:p>
          <a:p>
            <a:pPr>
              <a:buSzPts val="1800"/>
            </a:pPr>
            <a:endParaRPr lang="en-GB" sz="1600" i="1" dirty="0"/>
          </a:p>
          <a:p>
            <a:pPr algn="ctr" fontAlgn="base"/>
            <a:r>
              <a:rPr lang="en-GB" sz="1600" i="1" dirty="0"/>
              <a:t>"With CEOS's common practices for satellite-derived plume emission estimates, we now have a shared language for satellite data—a foundation that enables efficient, meaningful exchange of plume-level information. IMEO will adopt these standards for all data providers contributing to our system, so we can continue to provide insights that help the world reduce methane emissions.“ </a:t>
            </a:r>
            <a:r>
              <a:rPr lang="en-GB" dirty="0"/>
              <a:t>Giulia Ferrini Head of UNEP IMEO</a:t>
            </a:r>
          </a:p>
          <a:p>
            <a:pPr>
              <a:buSzPts val="1800"/>
            </a:pPr>
            <a:endParaRPr lang="en-US" sz="1800" dirty="0">
              <a:latin typeface="Montserrat"/>
              <a:ea typeface="Montserrat"/>
              <a:cs typeface="Montserrat"/>
              <a:sym typeface="Montserrat"/>
            </a:endParaRPr>
          </a:p>
          <a:p>
            <a:pPr marL="285744" indent="-285744">
              <a:buSzPts val="1800"/>
              <a:buFont typeface="Noto Sans Symbols"/>
              <a:buChar char="❖"/>
            </a:pPr>
            <a:r>
              <a:rPr lang="en-US" sz="1867" dirty="0">
                <a:latin typeface="Montserrat"/>
                <a:ea typeface="Montserrat"/>
                <a:cs typeface="Montserrat"/>
                <a:sym typeface="Montserrat"/>
              </a:rPr>
              <a:t>UN Climate &amp; Clean Air Coalition (short-lived climate pollutants initiative) </a:t>
            </a:r>
            <a:r>
              <a:rPr lang="en-US" sz="1800" dirty="0">
                <a:latin typeface="Montserrat"/>
                <a:ea typeface="Montserrat"/>
                <a:cs typeface="Montserrat"/>
                <a:sym typeface="Montserrat"/>
              </a:rPr>
              <a:t>Global Methane Pledge – with representation at the CCAC ‘</a:t>
            </a:r>
            <a:r>
              <a:rPr lang="en-GB" sz="1800" dirty="0">
                <a:latin typeface="Montserrat"/>
                <a:ea typeface="Montserrat"/>
                <a:cs typeface="Montserrat"/>
                <a:sym typeface="Montserrat"/>
              </a:rPr>
              <a:t>Methane Action for People &amp; Planet’ conference in Mar/Apr 2025</a:t>
            </a:r>
            <a:endParaRPr lang="en-US" sz="1800" dirty="0">
              <a:latin typeface="Montserrat"/>
              <a:ea typeface="Montserrat"/>
              <a:cs typeface="Montserrat"/>
              <a:sym typeface="Montserrat"/>
            </a:endParaRPr>
          </a:p>
          <a:p>
            <a:pPr marL="285744" indent="-285744">
              <a:buSzPts val="1800"/>
              <a:buFont typeface="Noto Sans Symbols"/>
              <a:buChar char="❖"/>
            </a:pPr>
            <a:r>
              <a:rPr lang="en-US" sz="1800" dirty="0">
                <a:latin typeface="Montserrat"/>
                <a:ea typeface="Montserrat"/>
                <a:cs typeface="Montserrat"/>
                <a:sym typeface="Montserrat"/>
              </a:rPr>
              <a:t>Representation at the IG3IS ‘</a:t>
            </a:r>
            <a:r>
              <a:rPr lang="en-GB" sz="1800" dirty="0">
                <a:latin typeface="Montserrat"/>
                <a:ea typeface="Montserrat"/>
                <a:cs typeface="Montserrat"/>
                <a:sym typeface="Montserrat"/>
              </a:rPr>
              <a:t>IG3IS Stakeholder Consultations and User Summit 2026</a:t>
            </a:r>
            <a:r>
              <a:rPr lang="en-US" sz="1800" dirty="0">
                <a:latin typeface="Montserrat"/>
                <a:ea typeface="Montserrat"/>
                <a:cs typeface="Montserrat"/>
                <a:sym typeface="Montserrat"/>
              </a:rPr>
              <a:t>’ and ‘</a:t>
            </a:r>
            <a:r>
              <a:rPr lang="en-GB" sz="1800" dirty="0">
                <a:latin typeface="Montserrat"/>
                <a:ea typeface="Montserrat"/>
                <a:cs typeface="Montserrat"/>
                <a:sym typeface="Montserrat"/>
              </a:rPr>
              <a:t>Guidelines on facility-scale emissions of methane</a:t>
            </a:r>
            <a:r>
              <a:rPr lang="en-US" sz="1800" dirty="0">
                <a:latin typeface="Montserrat"/>
                <a:ea typeface="Montserrat"/>
                <a:cs typeface="Montserrat"/>
                <a:sym typeface="Montserrat"/>
              </a:rPr>
              <a:t>’ </a:t>
            </a:r>
          </a:p>
          <a:p>
            <a:pPr marL="285744" indent="-285744">
              <a:buSzPts val="1800"/>
              <a:buFont typeface="Noto Sans Symbols"/>
              <a:buChar char="❖"/>
            </a:pPr>
            <a:r>
              <a:rPr lang="en-US" sz="1800" dirty="0">
                <a:latin typeface="Montserrat"/>
                <a:ea typeface="Montserrat"/>
                <a:cs typeface="Montserrat"/>
                <a:sym typeface="Montserrat"/>
              </a:rPr>
              <a:t>Presentation at EGU 2026</a:t>
            </a:r>
          </a:p>
          <a:p>
            <a:pPr marL="285744" indent="-285744">
              <a:buSzPts val="1800"/>
              <a:buFont typeface="Noto Sans Symbols"/>
              <a:buChar char="❖"/>
            </a:pPr>
            <a:r>
              <a:rPr lang="en-US" sz="1800" dirty="0">
                <a:latin typeface="Montserrat"/>
                <a:ea typeface="Montserrat"/>
                <a:cs typeface="Montserrat"/>
                <a:sym typeface="Montserrat"/>
              </a:rPr>
              <a:t>Represented at COP-30 via SBSTA statement, UNEP IMEO, ESA and GMP Ministerial engagement</a:t>
            </a:r>
          </a:p>
          <a:p>
            <a:pPr marL="285744" indent="-285744">
              <a:buSzPts val="1800"/>
              <a:buFont typeface="Noto Sans Symbols"/>
              <a:buChar char="❖"/>
            </a:pPr>
            <a:r>
              <a:rPr lang="en-GB" sz="1800" dirty="0">
                <a:latin typeface="Montserrat"/>
                <a:ea typeface="Montserrat"/>
                <a:cs typeface="Montserrat"/>
                <a:sym typeface="Montserrat"/>
              </a:rPr>
              <a:t>Highlighted in UK Govt Carbon Budget and Growth Delivery Plan Methane Action Plan</a:t>
            </a:r>
          </a:p>
          <a:p>
            <a:pPr marL="285744" indent="-285744">
              <a:buSzPts val="1800"/>
              <a:buFont typeface="Noto Sans Symbols"/>
              <a:buChar char="❖"/>
            </a:pPr>
            <a:endParaRPr lang="en-GB" sz="1800" dirty="0">
              <a:latin typeface="Montserrat"/>
              <a:ea typeface="Montserrat"/>
              <a:cs typeface="Montserrat"/>
              <a:sym typeface="Montserrat"/>
            </a:endParaRPr>
          </a:p>
          <a:p>
            <a:pPr>
              <a:buSzPts val="1800"/>
            </a:pPr>
            <a:r>
              <a:rPr lang="en-GB" sz="1800" b="1" dirty="0">
                <a:latin typeface="Montserrat"/>
                <a:ea typeface="Montserrat"/>
                <a:cs typeface="Montserrat"/>
                <a:sym typeface="Montserrat"/>
              </a:rPr>
              <a:t>Discussion: Future work on implementation, promotion, and encouraging uptake.</a:t>
            </a:r>
            <a:endParaRPr lang="en-US" sz="1800" b="1" dirty="0">
              <a:latin typeface="Montserrat"/>
              <a:ea typeface="Montserrat"/>
              <a:cs typeface="Montserrat"/>
              <a:sym typeface="Montserrat"/>
            </a:endParaRPr>
          </a:p>
          <a:p>
            <a:pPr marL="285744" indent="-171446">
              <a:buSzPts val="1800"/>
            </a:pPr>
            <a:endParaRPr sz="1800" dirty="0">
              <a:latin typeface="Montserrat"/>
              <a:ea typeface="Montserrat"/>
              <a:cs typeface="Montserrat"/>
              <a:sym typeface="Montserrat"/>
            </a:endParaRPr>
          </a:p>
        </p:txBody>
      </p:sp>
    </p:spTree>
    <p:extLst>
      <p:ext uri="{BB962C8B-B14F-4D97-AF65-F5344CB8AC3E}">
        <p14:creationId xmlns:p14="http://schemas.microsoft.com/office/powerpoint/2010/main" val="4007023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rrow: Pentagon 46">
            <a:extLst>
              <a:ext uri="{FF2B5EF4-FFF2-40B4-BE49-F238E27FC236}">
                <a16:creationId xmlns:a16="http://schemas.microsoft.com/office/drawing/2014/main" id="{2070B0A5-751A-3DD5-9335-D405F923768F}"/>
              </a:ext>
            </a:extLst>
          </p:cNvPr>
          <p:cNvSpPr/>
          <p:nvPr/>
        </p:nvSpPr>
        <p:spPr>
          <a:xfrm>
            <a:off x="2357943" y="6190715"/>
            <a:ext cx="8260644" cy="307777"/>
          </a:xfrm>
          <a:prstGeom prst="homePlate">
            <a:avLst/>
          </a:prstGeom>
          <a:noFill/>
          <a:ln w="25400">
            <a:solidFill>
              <a:srgbClr val="00B0F0"/>
            </a:solidFill>
          </a:ln>
        </p:spPr>
        <p:txBody>
          <a:bodyPr wrap="square" rtlCol="0">
            <a:spAutoFit/>
          </a:bodyPr>
          <a:lstStyle/>
          <a:p>
            <a:pPr algn="ctr"/>
            <a:r>
              <a:rPr lang="en-GB" dirty="0">
                <a:solidFill>
                  <a:srgbClr val="000000"/>
                </a:solidFill>
                <a:latin typeface="Arial"/>
                <a:cs typeface="Arial"/>
              </a:rPr>
              <a:t>UNEP IMEO</a:t>
            </a:r>
          </a:p>
        </p:txBody>
      </p:sp>
      <p:sp>
        <p:nvSpPr>
          <p:cNvPr id="6" name="Arrow: Pentagon 5">
            <a:extLst>
              <a:ext uri="{FF2B5EF4-FFF2-40B4-BE49-F238E27FC236}">
                <a16:creationId xmlns:a16="http://schemas.microsoft.com/office/drawing/2014/main" id="{48685664-E995-D700-9A89-AFDCD470546C}"/>
              </a:ext>
            </a:extLst>
          </p:cNvPr>
          <p:cNvSpPr/>
          <p:nvPr/>
        </p:nvSpPr>
        <p:spPr>
          <a:xfrm>
            <a:off x="6804060" y="1370751"/>
            <a:ext cx="4700016" cy="484632"/>
          </a:xfrm>
          <a:prstGeom prst="homePlate">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2027</a:t>
            </a:r>
          </a:p>
        </p:txBody>
      </p:sp>
      <p:sp>
        <p:nvSpPr>
          <p:cNvPr id="3" name="Title 2">
            <a:extLst>
              <a:ext uri="{FF2B5EF4-FFF2-40B4-BE49-F238E27FC236}">
                <a16:creationId xmlns:a16="http://schemas.microsoft.com/office/drawing/2014/main" id="{F480F815-D098-808F-D862-90B8225C599D}"/>
              </a:ext>
            </a:extLst>
          </p:cNvPr>
          <p:cNvSpPr>
            <a:spLocks noGrp="1"/>
          </p:cNvSpPr>
          <p:nvPr>
            <p:ph type="title"/>
          </p:nvPr>
        </p:nvSpPr>
        <p:spPr>
          <a:xfrm>
            <a:off x="176046" y="79652"/>
            <a:ext cx="9386864" cy="779002"/>
          </a:xfrm>
        </p:spPr>
        <p:txBody>
          <a:bodyPr/>
          <a:lstStyle/>
          <a:p>
            <a:r>
              <a:rPr lang="en-GB" sz="3200" dirty="0"/>
              <a:t>Plume-derived emissions </a:t>
            </a:r>
            <a:br>
              <a:rPr lang="en-GB" sz="3200" dirty="0"/>
            </a:br>
            <a:r>
              <a:rPr lang="en-GB" sz="3200" dirty="0"/>
              <a:t>(proposed) timeline</a:t>
            </a:r>
          </a:p>
        </p:txBody>
      </p:sp>
      <p:sp>
        <p:nvSpPr>
          <p:cNvPr id="5" name="Arrow: Pentagon 4">
            <a:extLst>
              <a:ext uri="{FF2B5EF4-FFF2-40B4-BE49-F238E27FC236}">
                <a16:creationId xmlns:a16="http://schemas.microsoft.com/office/drawing/2014/main" id="{B8B1A4CA-2F95-8398-1472-1E2E5F868763}"/>
              </a:ext>
            </a:extLst>
          </p:cNvPr>
          <p:cNvSpPr/>
          <p:nvPr/>
        </p:nvSpPr>
        <p:spPr>
          <a:xfrm>
            <a:off x="2235108" y="1370751"/>
            <a:ext cx="4700016" cy="484632"/>
          </a:xfrm>
          <a:prstGeom prst="homePlate">
            <a:avLst/>
          </a:prstGeo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2026</a:t>
            </a:r>
          </a:p>
        </p:txBody>
      </p:sp>
      <p:sp>
        <p:nvSpPr>
          <p:cNvPr id="7" name="TextBox 6">
            <a:extLst>
              <a:ext uri="{FF2B5EF4-FFF2-40B4-BE49-F238E27FC236}">
                <a16:creationId xmlns:a16="http://schemas.microsoft.com/office/drawing/2014/main" id="{042F9606-BE55-D8D4-42D2-EE61BEA403B7}"/>
              </a:ext>
            </a:extLst>
          </p:cNvPr>
          <p:cNvSpPr txBox="1"/>
          <p:nvPr/>
        </p:nvSpPr>
        <p:spPr>
          <a:xfrm>
            <a:off x="176048" y="2074339"/>
            <a:ext cx="1914605" cy="523220"/>
          </a:xfrm>
          <a:prstGeom prst="rect">
            <a:avLst/>
          </a:prstGeom>
          <a:solidFill>
            <a:schemeClr val="accent2">
              <a:lumMod val="40000"/>
              <a:lumOff val="60000"/>
            </a:schemeClr>
          </a:solidFill>
          <a:ln w="25400">
            <a:solidFill>
              <a:srgbClr val="00B050"/>
            </a:solidFill>
          </a:ln>
        </p:spPr>
        <p:txBody>
          <a:bodyPr wrap="square" rtlCol="0">
            <a:spAutoFit/>
          </a:bodyPr>
          <a:lstStyle/>
          <a:p>
            <a:pPr algn="ctr"/>
            <a:r>
              <a:rPr lang="en-GB" dirty="0"/>
              <a:t>v1.0 Implementation to emission products </a:t>
            </a:r>
          </a:p>
        </p:txBody>
      </p:sp>
      <p:sp>
        <p:nvSpPr>
          <p:cNvPr id="8" name="TextBox 7">
            <a:extLst>
              <a:ext uri="{FF2B5EF4-FFF2-40B4-BE49-F238E27FC236}">
                <a16:creationId xmlns:a16="http://schemas.microsoft.com/office/drawing/2014/main" id="{D693B871-FE43-5497-75A1-F4F1A5C9CCEC}"/>
              </a:ext>
            </a:extLst>
          </p:cNvPr>
          <p:cNvSpPr txBox="1"/>
          <p:nvPr/>
        </p:nvSpPr>
        <p:spPr>
          <a:xfrm>
            <a:off x="176050" y="2714976"/>
            <a:ext cx="1914606" cy="523220"/>
          </a:xfrm>
          <a:prstGeom prst="rect">
            <a:avLst/>
          </a:prstGeom>
          <a:solidFill>
            <a:srgbClr val="F7E7A1"/>
          </a:solidFill>
          <a:ln w="25400">
            <a:solidFill>
              <a:srgbClr val="FFC000"/>
            </a:solidFill>
          </a:ln>
        </p:spPr>
        <p:txBody>
          <a:bodyPr wrap="square" rtlCol="0">
            <a:spAutoFit/>
          </a:bodyPr>
          <a:lstStyle/>
          <a:p>
            <a:pPr algn="ctr"/>
            <a:r>
              <a:rPr lang="en-GB" dirty="0"/>
              <a:t>Uncertainty quantification studies</a:t>
            </a:r>
          </a:p>
        </p:txBody>
      </p:sp>
      <p:sp>
        <p:nvSpPr>
          <p:cNvPr id="9" name="TextBox 8">
            <a:extLst>
              <a:ext uri="{FF2B5EF4-FFF2-40B4-BE49-F238E27FC236}">
                <a16:creationId xmlns:a16="http://schemas.microsoft.com/office/drawing/2014/main" id="{FC0AAC9F-E40B-57A3-5E43-571CF047F292}"/>
              </a:ext>
            </a:extLst>
          </p:cNvPr>
          <p:cNvSpPr txBox="1"/>
          <p:nvPr/>
        </p:nvSpPr>
        <p:spPr>
          <a:xfrm>
            <a:off x="176046" y="4012521"/>
            <a:ext cx="1914605" cy="523220"/>
          </a:xfrm>
          <a:prstGeom prst="rect">
            <a:avLst/>
          </a:prstGeom>
          <a:solidFill>
            <a:srgbClr val="F7E7A1"/>
          </a:solidFill>
          <a:ln w="25400">
            <a:solidFill>
              <a:srgbClr val="FFC000"/>
            </a:solidFill>
          </a:ln>
        </p:spPr>
        <p:txBody>
          <a:bodyPr wrap="square" rtlCol="0">
            <a:spAutoFit/>
          </a:bodyPr>
          <a:lstStyle/>
          <a:p>
            <a:pPr algn="ctr"/>
            <a:r>
              <a:rPr lang="en-GB" dirty="0"/>
              <a:t>Controlled release </a:t>
            </a:r>
            <a:r>
              <a:rPr lang="en-GB" dirty="0" err="1"/>
              <a:t>expt</a:t>
            </a:r>
            <a:endParaRPr lang="en-GB" dirty="0"/>
          </a:p>
        </p:txBody>
      </p:sp>
      <p:sp>
        <p:nvSpPr>
          <p:cNvPr id="10" name="TextBox 9">
            <a:extLst>
              <a:ext uri="{FF2B5EF4-FFF2-40B4-BE49-F238E27FC236}">
                <a16:creationId xmlns:a16="http://schemas.microsoft.com/office/drawing/2014/main" id="{A653C260-ED8D-02F6-1489-A4D395452580}"/>
              </a:ext>
            </a:extLst>
          </p:cNvPr>
          <p:cNvSpPr txBox="1"/>
          <p:nvPr/>
        </p:nvSpPr>
        <p:spPr>
          <a:xfrm>
            <a:off x="176048" y="4653158"/>
            <a:ext cx="1914605" cy="523220"/>
          </a:xfrm>
          <a:prstGeom prst="rect">
            <a:avLst/>
          </a:prstGeom>
          <a:solidFill>
            <a:srgbClr val="E7CBED"/>
          </a:solidFill>
          <a:ln w="25400">
            <a:solidFill>
              <a:srgbClr val="7030A0"/>
            </a:solidFill>
          </a:ln>
        </p:spPr>
        <p:txBody>
          <a:bodyPr wrap="square" rtlCol="0">
            <a:spAutoFit/>
          </a:bodyPr>
          <a:lstStyle/>
          <a:p>
            <a:pPr algn="ctr"/>
            <a:r>
              <a:rPr lang="en-GB" dirty="0"/>
              <a:t>Best practices</a:t>
            </a:r>
          </a:p>
          <a:p>
            <a:pPr algn="ctr"/>
            <a:r>
              <a:rPr lang="en-GB" dirty="0"/>
              <a:t> v2.0 </a:t>
            </a:r>
          </a:p>
        </p:txBody>
      </p:sp>
      <p:sp>
        <p:nvSpPr>
          <p:cNvPr id="11" name="TextBox 10">
            <a:extLst>
              <a:ext uri="{FF2B5EF4-FFF2-40B4-BE49-F238E27FC236}">
                <a16:creationId xmlns:a16="http://schemas.microsoft.com/office/drawing/2014/main" id="{982D7347-3B9E-E318-875C-7E8925E625E9}"/>
              </a:ext>
            </a:extLst>
          </p:cNvPr>
          <p:cNvSpPr txBox="1"/>
          <p:nvPr/>
        </p:nvSpPr>
        <p:spPr>
          <a:xfrm>
            <a:off x="176047" y="3373095"/>
            <a:ext cx="1914605" cy="523220"/>
          </a:xfrm>
          <a:prstGeom prst="rect">
            <a:avLst/>
          </a:prstGeom>
          <a:solidFill>
            <a:srgbClr val="F7E7A1"/>
          </a:solidFill>
          <a:ln w="25400">
            <a:solidFill>
              <a:srgbClr val="FFC000"/>
            </a:solidFill>
          </a:ln>
        </p:spPr>
        <p:txBody>
          <a:bodyPr wrap="square" rtlCol="0">
            <a:spAutoFit/>
          </a:bodyPr>
          <a:lstStyle/>
          <a:p>
            <a:pPr algn="ctr"/>
            <a:r>
              <a:rPr lang="en-GB" dirty="0"/>
              <a:t>L2/L4 intercomparisons</a:t>
            </a:r>
          </a:p>
        </p:txBody>
      </p:sp>
      <p:sp>
        <p:nvSpPr>
          <p:cNvPr id="12" name="TextBox 11">
            <a:extLst>
              <a:ext uri="{FF2B5EF4-FFF2-40B4-BE49-F238E27FC236}">
                <a16:creationId xmlns:a16="http://schemas.microsoft.com/office/drawing/2014/main" id="{64BD6755-09B6-9501-28ED-2EA91EB98276}"/>
              </a:ext>
            </a:extLst>
          </p:cNvPr>
          <p:cNvSpPr txBox="1"/>
          <p:nvPr/>
        </p:nvSpPr>
        <p:spPr>
          <a:xfrm>
            <a:off x="189806" y="5478607"/>
            <a:ext cx="1914605" cy="523220"/>
          </a:xfrm>
          <a:prstGeom prst="rect">
            <a:avLst/>
          </a:prstGeom>
          <a:solidFill>
            <a:schemeClr val="accent5">
              <a:lumMod val="40000"/>
              <a:lumOff val="60000"/>
            </a:schemeClr>
          </a:solidFill>
          <a:ln w="25400">
            <a:solidFill>
              <a:srgbClr val="00B0F0"/>
            </a:solidFill>
          </a:ln>
        </p:spPr>
        <p:txBody>
          <a:bodyPr wrap="square" rtlCol="0">
            <a:spAutoFit/>
          </a:bodyPr>
          <a:lstStyle/>
          <a:p>
            <a:pPr algn="ctr"/>
            <a:r>
              <a:rPr lang="en-GB" dirty="0"/>
              <a:t>Stakeholder engagement</a:t>
            </a:r>
          </a:p>
        </p:txBody>
      </p:sp>
      <p:sp>
        <p:nvSpPr>
          <p:cNvPr id="13" name="Arrow: Pentagon 12">
            <a:extLst>
              <a:ext uri="{FF2B5EF4-FFF2-40B4-BE49-F238E27FC236}">
                <a16:creationId xmlns:a16="http://schemas.microsoft.com/office/drawing/2014/main" id="{F63186D2-52E3-A1DB-5CEB-EADCDE50D3DD}"/>
              </a:ext>
            </a:extLst>
          </p:cNvPr>
          <p:cNvSpPr/>
          <p:nvPr/>
        </p:nvSpPr>
        <p:spPr>
          <a:xfrm>
            <a:off x="2238216" y="2060029"/>
            <a:ext cx="2604747" cy="262944"/>
          </a:xfrm>
          <a:prstGeom prst="homePlate">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err="1"/>
              <a:t>CarbonMapper</a:t>
            </a:r>
            <a:r>
              <a:rPr lang="en-GB" dirty="0"/>
              <a:t> &amp; GHGSat</a:t>
            </a:r>
          </a:p>
        </p:txBody>
      </p:sp>
      <p:sp>
        <p:nvSpPr>
          <p:cNvPr id="14" name="Arrow: Pentagon 13">
            <a:extLst>
              <a:ext uri="{FF2B5EF4-FFF2-40B4-BE49-F238E27FC236}">
                <a16:creationId xmlns:a16="http://schemas.microsoft.com/office/drawing/2014/main" id="{8C8C094C-41CB-D40B-70C5-E4AB5A2188B1}"/>
              </a:ext>
            </a:extLst>
          </p:cNvPr>
          <p:cNvSpPr/>
          <p:nvPr/>
        </p:nvSpPr>
        <p:spPr>
          <a:xfrm>
            <a:off x="5575505" y="2071129"/>
            <a:ext cx="3800855" cy="242437"/>
          </a:xfrm>
          <a:prstGeom prst="homePlate">
            <a:avLst/>
          </a:prstGeom>
          <a:ln>
            <a:solidFill>
              <a:srgbClr val="00B05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Future… </a:t>
            </a:r>
            <a:r>
              <a:rPr lang="en-GB" dirty="0" err="1"/>
              <a:t>MethaneSat</a:t>
            </a:r>
            <a:r>
              <a:rPr lang="en-GB" dirty="0"/>
              <a:t>? </a:t>
            </a:r>
            <a:r>
              <a:rPr lang="en-GB" dirty="0" err="1"/>
              <a:t>GEISat</a:t>
            </a:r>
            <a:r>
              <a:rPr lang="en-GB" dirty="0"/>
              <a:t>? …</a:t>
            </a:r>
          </a:p>
        </p:txBody>
      </p:sp>
      <p:sp>
        <p:nvSpPr>
          <p:cNvPr id="15" name="Arrow: Pentagon 14">
            <a:extLst>
              <a:ext uri="{FF2B5EF4-FFF2-40B4-BE49-F238E27FC236}">
                <a16:creationId xmlns:a16="http://schemas.microsoft.com/office/drawing/2014/main" id="{50DC6360-1B6D-1FBD-9591-9D64D6533BA0}"/>
              </a:ext>
            </a:extLst>
          </p:cNvPr>
          <p:cNvSpPr/>
          <p:nvPr/>
        </p:nvSpPr>
        <p:spPr>
          <a:xfrm>
            <a:off x="6736057" y="4780733"/>
            <a:ext cx="2537830" cy="268069"/>
          </a:xfrm>
          <a:prstGeom prst="homePlate">
            <a:avLst/>
          </a:prstGeom>
          <a:ln>
            <a:solidFill>
              <a:srgbClr val="7030A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Synthesis</a:t>
            </a:r>
          </a:p>
        </p:txBody>
      </p:sp>
      <p:sp>
        <p:nvSpPr>
          <p:cNvPr id="16" name="Arrow: Pentagon 15">
            <a:extLst>
              <a:ext uri="{FF2B5EF4-FFF2-40B4-BE49-F238E27FC236}">
                <a16:creationId xmlns:a16="http://schemas.microsoft.com/office/drawing/2014/main" id="{88DEB8DC-3843-B0AC-6C0B-14AA1F4F7361}"/>
              </a:ext>
            </a:extLst>
          </p:cNvPr>
          <p:cNvSpPr/>
          <p:nvPr/>
        </p:nvSpPr>
        <p:spPr>
          <a:xfrm>
            <a:off x="10714182" y="4777459"/>
            <a:ext cx="1301770" cy="274615"/>
          </a:xfrm>
          <a:prstGeom prst="homePlate">
            <a:avLst/>
          </a:prstGeom>
          <a:ln>
            <a:solidFill>
              <a:srgbClr val="7030A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Publish v2.0</a:t>
            </a:r>
          </a:p>
        </p:txBody>
      </p:sp>
      <p:sp>
        <p:nvSpPr>
          <p:cNvPr id="17" name="Arrow: Pentagon 16">
            <a:extLst>
              <a:ext uri="{FF2B5EF4-FFF2-40B4-BE49-F238E27FC236}">
                <a16:creationId xmlns:a16="http://schemas.microsoft.com/office/drawing/2014/main" id="{7A3A7260-5310-D5B2-9D49-F2A8BBE329CF}"/>
              </a:ext>
            </a:extLst>
          </p:cNvPr>
          <p:cNvSpPr/>
          <p:nvPr/>
        </p:nvSpPr>
        <p:spPr>
          <a:xfrm>
            <a:off x="9644955" y="4768897"/>
            <a:ext cx="907704" cy="274615"/>
          </a:xfrm>
          <a:prstGeom prst="homePlate">
            <a:avLst/>
          </a:prstGeom>
          <a:ln>
            <a:solidFill>
              <a:srgbClr val="7030A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Review</a:t>
            </a:r>
          </a:p>
        </p:txBody>
      </p:sp>
      <p:sp>
        <p:nvSpPr>
          <p:cNvPr id="18" name="Arrow: Pentagon 17">
            <a:extLst>
              <a:ext uri="{FF2B5EF4-FFF2-40B4-BE49-F238E27FC236}">
                <a16:creationId xmlns:a16="http://schemas.microsoft.com/office/drawing/2014/main" id="{D5A097AD-D4CB-CBBC-2562-F11FCAEEA744}"/>
              </a:ext>
            </a:extLst>
          </p:cNvPr>
          <p:cNvSpPr/>
          <p:nvPr/>
        </p:nvSpPr>
        <p:spPr>
          <a:xfrm>
            <a:off x="2235107" y="2717140"/>
            <a:ext cx="4700017" cy="251704"/>
          </a:xfrm>
          <a:prstGeom prst="homePlate">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ESA MEDUSA / METRICS</a:t>
            </a:r>
          </a:p>
        </p:txBody>
      </p:sp>
      <p:sp>
        <p:nvSpPr>
          <p:cNvPr id="20" name="Arrow: Pentagon 19">
            <a:extLst>
              <a:ext uri="{FF2B5EF4-FFF2-40B4-BE49-F238E27FC236}">
                <a16:creationId xmlns:a16="http://schemas.microsoft.com/office/drawing/2014/main" id="{7FF21418-E937-CA04-F714-31067D83364C}"/>
              </a:ext>
            </a:extLst>
          </p:cNvPr>
          <p:cNvSpPr/>
          <p:nvPr/>
        </p:nvSpPr>
        <p:spPr>
          <a:xfrm>
            <a:off x="2235107" y="3007584"/>
            <a:ext cx="5784181" cy="230612"/>
          </a:xfrm>
          <a:prstGeom prst="homePlate">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US / Commercial / Producer studies</a:t>
            </a:r>
          </a:p>
        </p:txBody>
      </p:sp>
      <p:sp>
        <p:nvSpPr>
          <p:cNvPr id="21" name="Arrow: Pentagon 20">
            <a:extLst>
              <a:ext uri="{FF2B5EF4-FFF2-40B4-BE49-F238E27FC236}">
                <a16:creationId xmlns:a16="http://schemas.microsoft.com/office/drawing/2014/main" id="{13984839-62E3-9FDC-FEF4-CD0842936945}"/>
              </a:ext>
            </a:extLst>
          </p:cNvPr>
          <p:cNvSpPr/>
          <p:nvPr/>
        </p:nvSpPr>
        <p:spPr>
          <a:xfrm>
            <a:off x="8039561" y="2803460"/>
            <a:ext cx="2813630" cy="251704"/>
          </a:xfrm>
          <a:prstGeom prst="homePlate">
            <a:avLst/>
          </a:prstGeom>
          <a:ln>
            <a:solidFill>
              <a:srgbClr val="FFC00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Future studies</a:t>
            </a:r>
          </a:p>
        </p:txBody>
      </p:sp>
      <p:sp>
        <p:nvSpPr>
          <p:cNvPr id="22" name="TextBox 21">
            <a:extLst>
              <a:ext uri="{FF2B5EF4-FFF2-40B4-BE49-F238E27FC236}">
                <a16:creationId xmlns:a16="http://schemas.microsoft.com/office/drawing/2014/main" id="{CBCA7A5B-06D6-62AF-38D3-A9C1F6CB71F1}"/>
              </a:ext>
            </a:extLst>
          </p:cNvPr>
          <p:cNvSpPr txBox="1"/>
          <p:nvPr/>
        </p:nvSpPr>
        <p:spPr>
          <a:xfrm>
            <a:off x="2655237" y="5272402"/>
            <a:ext cx="731984" cy="400110"/>
          </a:xfrm>
          <a:prstGeom prst="rect">
            <a:avLst/>
          </a:prstGeom>
          <a:noFill/>
          <a:ln w="25400">
            <a:solidFill>
              <a:srgbClr val="00B0F0"/>
            </a:solidFill>
          </a:ln>
        </p:spPr>
        <p:txBody>
          <a:bodyPr wrap="square" rtlCol="0">
            <a:spAutoFit/>
          </a:bodyPr>
          <a:lstStyle/>
          <a:p>
            <a:pPr algn="ctr"/>
            <a:r>
              <a:rPr lang="en-GB" sz="1000" dirty="0"/>
              <a:t>Methane 250</a:t>
            </a:r>
          </a:p>
        </p:txBody>
      </p:sp>
      <p:sp>
        <p:nvSpPr>
          <p:cNvPr id="23" name="TextBox 22">
            <a:extLst>
              <a:ext uri="{FF2B5EF4-FFF2-40B4-BE49-F238E27FC236}">
                <a16:creationId xmlns:a16="http://schemas.microsoft.com/office/drawing/2014/main" id="{CA70E1C2-6806-98B3-D1A5-0DEA28671830}"/>
              </a:ext>
            </a:extLst>
          </p:cNvPr>
          <p:cNvSpPr txBox="1"/>
          <p:nvPr/>
        </p:nvSpPr>
        <p:spPr>
          <a:xfrm>
            <a:off x="3044641" y="5728410"/>
            <a:ext cx="594962" cy="400110"/>
          </a:xfrm>
          <a:prstGeom prst="rect">
            <a:avLst/>
          </a:prstGeom>
          <a:noFill/>
          <a:ln w="25400">
            <a:solidFill>
              <a:srgbClr val="00B0F0"/>
            </a:solidFill>
          </a:ln>
        </p:spPr>
        <p:txBody>
          <a:bodyPr wrap="square" rtlCol="0">
            <a:spAutoFit/>
          </a:bodyPr>
          <a:lstStyle/>
          <a:p>
            <a:pPr algn="ctr"/>
            <a:r>
              <a:rPr lang="en-GB" sz="1000" dirty="0"/>
              <a:t>IG3IS </a:t>
            </a:r>
          </a:p>
          <a:p>
            <a:pPr algn="ctr"/>
            <a:r>
              <a:rPr lang="en-GB" sz="1000" dirty="0"/>
              <a:t>2026</a:t>
            </a:r>
          </a:p>
        </p:txBody>
      </p:sp>
      <p:sp>
        <p:nvSpPr>
          <p:cNvPr id="24" name="TextBox 23">
            <a:extLst>
              <a:ext uri="{FF2B5EF4-FFF2-40B4-BE49-F238E27FC236}">
                <a16:creationId xmlns:a16="http://schemas.microsoft.com/office/drawing/2014/main" id="{3817724C-66EA-20F5-AF39-1448BE20907B}"/>
              </a:ext>
            </a:extLst>
          </p:cNvPr>
          <p:cNvSpPr txBox="1"/>
          <p:nvPr/>
        </p:nvSpPr>
        <p:spPr>
          <a:xfrm>
            <a:off x="3485060" y="5376504"/>
            <a:ext cx="546195" cy="246221"/>
          </a:xfrm>
          <a:prstGeom prst="rect">
            <a:avLst/>
          </a:prstGeom>
          <a:noFill/>
          <a:ln w="25400">
            <a:solidFill>
              <a:srgbClr val="00B0F0"/>
            </a:solidFill>
          </a:ln>
        </p:spPr>
        <p:txBody>
          <a:bodyPr wrap="square" rtlCol="0">
            <a:spAutoFit/>
          </a:bodyPr>
          <a:lstStyle/>
          <a:p>
            <a:pPr algn="ctr"/>
            <a:r>
              <a:rPr lang="en-GB" sz="1000" dirty="0"/>
              <a:t>EGU</a:t>
            </a:r>
          </a:p>
        </p:txBody>
      </p:sp>
      <p:sp>
        <p:nvSpPr>
          <p:cNvPr id="26" name="TextBox 25">
            <a:extLst>
              <a:ext uri="{FF2B5EF4-FFF2-40B4-BE49-F238E27FC236}">
                <a16:creationId xmlns:a16="http://schemas.microsoft.com/office/drawing/2014/main" id="{6AC91971-89C3-D7E2-9C2F-51F413D10DB6}"/>
              </a:ext>
            </a:extLst>
          </p:cNvPr>
          <p:cNvSpPr txBox="1"/>
          <p:nvPr/>
        </p:nvSpPr>
        <p:spPr>
          <a:xfrm>
            <a:off x="4086210" y="5674636"/>
            <a:ext cx="731985" cy="246221"/>
          </a:xfrm>
          <a:prstGeom prst="rect">
            <a:avLst/>
          </a:prstGeom>
          <a:noFill/>
          <a:ln w="25400">
            <a:solidFill>
              <a:srgbClr val="00B0F0"/>
            </a:solidFill>
          </a:ln>
        </p:spPr>
        <p:txBody>
          <a:bodyPr wrap="square" rtlCol="0">
            <a:spAutoFit/>
          </a:bodyPr>
          <a:lstStyle/>
          <a:p>
            <a:pPr algn="ctr"/>
            <a:r>
              <a:rPr lang="en-GB" sz="1000" dirty="0"/>
              <a:t>IWGGMS</a:t>
            </a:r>
          </a:p>
        </p:txBody>
      </p:sp>
      <p:sp>
        <p:nvSpPr>
          <p:cNvPr id="27" name="TextBox 26">
            <a:extLst>
              <a:ext uri="{FF2B5EF4-FFF2-40B4-BE49-F238E27FC236}">
                <a16:creationId xmlns:a16="http://schemas.microsoft.com/office/drawing/2014/main" id="{183675D5-DC17-D634-97E1-57829310A456}"/>
              </a:ext>
            </a:extLst>
          </p:cNvPr>
          <p:cNvSpPr txBox="1"/>
          <p:nvPr/>
        </p:nvSpPr>
        <p:spPr>
          <a:xfrm>
            <a:off x="4086210" y="5222615"/>
            <a:ext cx="832943" cy="400110"/>
          </a:xfrm>
          <a:prstGeom prst="rect">
            <a:avLst/>
          </a:prstGeom>
          <a:noFill/>
          <a:ln w="25400">
            <a:solidFill>
              <a:srgbClr val="00B0F0"/>
            </a:solidFill>
          </a:ln>
        </p:spPr>
        <p:txBody>
          <a:bodyPr wrap="square" rtlCol="0">
            <a:spAutoFit/>
          </a:bodyPr>
          <a:lstStyle/>
          <a:p>
            <a:pPr algn="ctr"/>
            <a:r>
              <a:rPr lang="en-GB" sz="1000" dirty="0"/>
              <a:t>Community workshop</a:t>
            </a:r>
          </a:p>
        </p:txBody>
      </p:sp>
      <p:sp>
        <p:nvSpPr>
          <p:cNvPr id="28" name="TextBox 27">
            <a:extLst>
              <a:ext uri="{FF2B5EF4-FFF2-40B4-BE49-F238E27FC236}">
                <a16:creationId xmlns:a16="http://schemas.microsoft.com/office/drawing/2014/main" id="{00F56AFC-335F-0389-D276-E19BE9466E12}"/>
              </a:ext>
            </a:extLst>
          </p:cNvPr>
          <p:cNvSpPr txBox="1"/>
          <p:nvPr/>
        </p:nvSpPr>
        <p:spPr>
          <a:xfrm>
            <a:off x="5769978" y="5251395"/>
            <a:ext cx="832943" cy="400110"/>
          </a:xfrm>
          <a:prstGeom prst="rect">
            <a:avLst/>
          </a:prstGeom>
          <a:noFill/>
          <a:ln w="25400">
            <a:solidFill>
              <a:srgbClr val="00B0F0"/>
            </a:solidFill>
            <a:prstDash val="dash"/>
          </a:ln>
        </p:spPr>
        <p:txBody>
          <a:bodyPr wrap="square" rtlCol="0">
            <a:spAutoFit/>
          </a:bodyPr>
          <a:lstStyle/>
          <a:p>
            <a:pPr algn="ctr"/>
            <a:r>
              <a:rPr lang="en-GB" sz="1000" dirty="0"/>
              <a:t>Community workshop</a:t>
            </a:r>
          </a:p>
        </p:txBody>
      </p:sp>
      <p:sp>
        <p:nvSpPr>
          <p:cNvPr id="29" name="TextBox 28">
            <a:extLst>
              <a:ext uri="{FF2B5EF4-FFF2-40B4-BE49-F238E27FC236}">
                <a16:creationId xmlns:a16="http://schemas.microsoft.com/office/drawing/2014/main" id="{E1153034-0EAD-4015-68EE-5FBD33C60825}"/>
              </a:ext>
            </a:extLst>
          </p:cNvPr>
          <p:cNvSpPr txBox="1"/>
          <p:nvPr/>
        </p:nvSpPr>
        <p:spPr>
          <a:xfrm>
            <a:off x="6198703" y="5696315"/>
            <a:ext cx="687087" cy="246221"/>
          </a:xfrm>
          <a:prstGeom prst="rect">
            <a:avLst/>
          </a:prstGeom>
          <a:noFill/>
          <a:ln w="25400">
            <a:solidFill>
              <a:srgbClr val="0070C0"/>
            </a:solidFill>
          </a:ln>
        </p:spPr>
        <p:txBody>
          <a:bodyPr wrap="square" rtlCol="0">
            <a:spAutoFit/>
          </a:bodyPr>
          <a:lstStyle/>
          <a:p>
            <a:pPr algn="ctr"/>
            <a:r>
              <a:rPr lang="en-GB" sz="1000" dirty="0"/>
              <a:t>COP 31</a:t>
            </a:r>
          </a:p>
        </p:txBody>
      </p:sp>
      <p:sp>
        <p:nvSpPr>
          <p:cNvPr id="30" name="TextBox 29">
            <a:extLst>
              <a:ext uri="{FF2B5EF4-FFF2-40B4-BE49-F238E27FC236}">
                <a16:creationId xmlns:a16="http://schemas.microsoft.com/office/drawing/2014/main" id="{70D82412-B545-2BD7-82C7-6C4AB6E63FC8}"/>
              </a:ext>
            </a:extLst>
          </p:cNvPr>
          <p:cNvSpPr txBox="1"/>
          <p:nvPr/>
        </p:nvSpPr>
        <p:spPr>
          <a:xfrm>
            <a:off x="10787424" y="5695840"/>
            <a:ext cx="731985" cy="246221"/>
          </a:xfrm>
          <a:prstGeom prst="rect">
            <a:avLst/>
          </a:prstGeom>
          <a:noFill/>
          <a:ln w="25400">
            <a:solidFill>
              <a:srgbClr val="0070C0"/>
            </a:solidFill>
          </a:ln>
        </p:spPr>
        <p:txBody>
          <a:bodyPr wrap="square" rtlCol="0">
            <a:spAutoFit/>
          </a:bodyPr>
          <a:lstStyle/>
          <a:p>
            <a:pPr algn="ctr"/>
            <a:r>
              <a:rPr lang="en-GB" sz="1000" dirty="0"/>
              <a:t>COP 32</a:t>
            </a:r>
          </a:p>
        </p:txBody>
      </p:sp>
      <p:sp>
        <p:nvSpPr>
          <p:cNvPr id="31" name="TextBox 30">
            <a:extLst>
              <a:ext uri="{FF2B5EF4-FFF2-40B4-BE49-F238E27FC236}">
                <a16:creationId xmlns:a16="http://schemas.microsoft.com/office/drawing/2014/main" id="{03634A8B-A62D-28CF-8EB6-143E45479429}"/>
              </a:ext>
            </a:extLst>
          </p:cNvPr>
          <p:cNvSpPr txBox="1"/>
          <p:nvPr/>
        </p:nvSpPr>
        <p:spPr>
          <a:xfrm>
            <a:off x="6645406" y="5416338"/>
            <a:ext cx="546195" cy="246221"/>
          </a:xfrm>
          <a:prstGeom prst="rect">
            <a:avLst/>
          </a:prstGeom>
          <a:noFill/>
          <a:ln w="25400">
            <a:solidFill>
              <a:srgbClr val="00B0F0"/>
            </a:solidFill>
          </a:ln>
        </p:spPr>
        <p:txBody>
          <a:bodyPr wrap="square" rtlCol="0">
            <a:spAutoFit/>
          </a:bodyPr>
          <a:lstStyle/>
          <a:p>
            <a:pPr algn="ctr"/>
            <a:r>
              <a:rPr lang="en-GB" sz="1000" dirty="0"/>
              <a:t>AGU</a:t>
            </a:r>
          </a:p>
        </p:txBody>
      </p:sp>
      <p:sp>
        <p:nvSpPr>
          <p:cNvPr id="32" name="TextBox 31">
            <a:extLst>
              <a:ext uri="{FF2B5EF4-FFF2-40B4-BE49-F238E27FC236}">
                <a16:creationId xmlns:a16="http://schemas.microsoft.com/office/drawing/2014/main" id="{AE844CE0-3AF3-36B8-4630-72B5DF5D8994}"/>
              </a:ext>
            </a:extLst>
          </p:cNvPr>
          <p:cNvSpPr txBox="1"/>
          <p:nvPr/>
        </p:nvSpPr>
        <p:spPr>
          <a:xfrm>
            <a:off x="8674931" y="5695841"/>
            <a:ext cx="731985" cy="246221"/>
          </a:xfrm>
          <a:prstGeom prst="rect">
            <a:avLst/>
          </a:prstGeom>
          <a:noFill/>
          <a:ln w="25400">
            <a:solidFill>
              <a:srgbClr val="00B0F0"/>
            </a:solidFill>
          </a:ln>
        </p:spPr>
        <p:txBody>
          <a:bodyPr wrap="square" rtlCol="0">
            <a:spAutoFit/>
          </a:bodyPr>
          <a:lstStyle/>
          <a:p>
            <a:pPr algn="ctr"/>
            <a:r>
              <a:rPr lang="en-GB" sz="1000" dirty="0"/>
              <a:t>IWGGMS</a:t>
            </a:r>
          </a:p>
        </p:txBody>
      </p:sp>
      <p:sp>
        <p:nvSpPr>
          <p:cNvPr id="33" name="TextBox 32">
            <a:extLst>
              <a:ext uri="{FF2B5EF4-FFF2-40B4-BE49-F238E27FC236}">
                <a16:creationId xmlns:a16="http://schemas.microsoft.com/office/drawing/2014/main" id="{07B4C44A-DC64-34DF-2C25-D28C2CAE8376}"/>
              </a:ext>
            </a:extLst>
          </p:cNvPr>
          <p:cNvSpPr txBox="1"/>
          <p:nvPr/>
        </p:nvSpPr>
        <p:spPr>
          <a:xfrm>
            <a:off x="8673245" y="5236529"/>
            <a:ext cx="832943" cy="400110"/>
          </a:xfrm>
          <a:prstGeom prst="rect">
            <a:avLst/>
          </a:prstGeom>
          <a:noFill/>
          <a:ln w="25400">
            <a:solidFill>
              <a:srgbClr val="00B0F0"/>
            </a:solidFill>
            <a:prstDash val="dash"/>
          </a:ln>
        </p:spPr>
        <p:txBody>
          <a:bodyPr wrap="square" rtlCol="0">
            <a:spAutoFit/>
          </a:bodyPr>
          <a:lstStyle/>
          <a:p>
            <a:pPr algn="ctr"/>
            <a:r>
              <a:rPr lang="en-GB" sz="1000" dirty="0"/>
              <a:t>Community workshop</a:t>
            </a:r>
          </a:p>
        </p:txBody>
      </p:sp>
      <p:sp>
        <p:nvSpPr>
          <p:cNvPr id="34" name="Arrow: Pentagon 33">
            <a:extLst>
              <a:ext uri="{FF2B5EF4-FFF2-40B4-BE49-F238E27FC236}">
                <a16:creationId xmlns:a16="http://schemas.microsoft.com/office/drawing/2014/main" id="{1CC79B98-CF58-0A69-B1F6-453B6A102E23}"/>
              </a:ext>
            </a:extLst>
          </p:cNvPr>
          <p:cNvSpPr/>
          <p:nvPr/>
        </p:nvSpPr>
        <p:spPr>
          <a:xfrm>
            <a:off x="2235106" y="3390047"/>
            <a:ext cx="3383679" cy="230612"/>
          </a:xfrm>
          <a:prstGeom prst="homePlate">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US-led EMIT / </a:t>
            </a:r>
            <a:r>
              <a:rPr lang="en-GB" dirty="0" err="1"/>
              <a:t>EnMAP</a:t>
            </a:r>
            <a:endParaRPr lang="en-GB" dirty="0"/>
          </a:p>
        </p:txBody>
      </p:sp>
      <p:sp>
        <p:nvSpPr>
          <p:cNvPr id="35" name="Arrow: Pentagon 34">
            <a:extLst>
              <a:ext uri="{FF2B5EF4-FFF2-40B4-BE49-F238E27FC236}">
                <a16:creationId xmlns:a16="http://schemas.microsoft.com/office/drawing/2014/main" id="{18FD3130-FD2A-FFE2-F6BF-CF6DAB8D24BD}"/>
              </a:ext>
            </a:extLst>
          </p:cNvPr>
          <p:cNvSpPr/>
          <p:nvPr/>
        </p:nvSpPr>
        <p:spPr>
          <a:xfrm>
            <a:off x="2235107" y="3663855"/>
            <a:ext cx="4700017" cy="251704"/>
          </a:xfrm>
          <a:prstGeom prst="homePlate">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ESA MEDUSA / METRICS</a:t>
            </a:r>
          </a:p>
        </p:txBody>
      </p:sp>
      <p:sp>
        <p:nvSpPr>
          <p:cNvPr id="36" name="Arrow: Pentagon 35">
            <a:extLst>
              <a:ext uri="{FF2B5EF4-FFF2-40B4-BE49-F238E27FC236}">
                <a16:creationId xmlns:a16="http://schemas.microsoft.com/office/drawing/2014/main" id="{818FD952-E59A-F589-8AB0-7580A68A6372}"/>
              </a:ext>
            </a:extLst>
          </p:cNvPr>
          <p:cNvSpPr/>
          <p:nvPr/>
        </p:nvSpPr>
        <p:spPr>
          <a:xfrm>
            <a:off x="7079579" y="3503777"/>
            <a:ext cx="2813629" cy="251704"/>
          </a:xfrm>
          <a:prstGeom prst="homePlate">
            <a:avLst/>
          </a:prstGeom>
          <a:ln>
            <a:solidFill>
              <a:srgbClr val="FFC00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Future intercomparisons</a:t>
            </a:r>
          </a:p>
        </p:txBody>
      </p:sp>
      <p:sp>
        <p:nvSpPr>
          <p:cNvPr id="37" name="Arrow: Pentagon 36">
            <a:extLst>
              <a:ext uri="{FF2B5EF4-FFF2-40B4-BE49-F238E27FC236}">
                <a16:creationId xmlns:a16="http://schemas.microsoft.com/office/drawing/2014/main" id="{2EF036B8-97E9-F85B-1E95-CCAD2B5203AE}"/>
              </a:ext>
            </a:extLst>
          </p:cNvPr>
          <p:cNvSpPr/>
          <p:nvPr/>
        </p:nvSpPr>
        <p:spPr>
          <a:xfrm>
            <a:off x="3371888" y="3989000"/>
            <a:ext cx="2557857" cy="251704"/>
          </a:xfrm>
          <a:prstGeom prst="homePlate">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Stanford controlled flaring</a:t>
            </a:r>
          </a:p>
        </p:txBody>
      </p:sp>
      <p:sp>
        <p:nvSpPr>
          <p:cNvPr id="38" name="Arrow: Pentagon 37">
            <a:extLst>
              <a:ext uri="{FF2B5EF4-FFF2-40B4-BE49-F238E27FC236}">
                <a16:creationId xmlns:a16="http://schemas.microsoft.com/office/drawing/2014/main" id="{509F7559-F69D-9013-45E6-D004AB2BE48F}"/>
              </a:ext>
            </a:extLst>
          </p:cNvPr>
          <p:cNvSpPr/>
          <p:nvPr/>
        </p:nvSpPr>
        <p:spPr>
          <a:xfrm>
            <a:off x="7079578" y="3814683"/>
            <a:ext cx="2813629" cy="251704"/>
          </a:xfrm>
          <a:prstGeom prst="homePlate">
            <a:avLst/>
          </a:prstGeom>
          <a:ln>
            <a:solidFill>
              <a:srgbClr val="FFC00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CR intercomparisons</a:t>
            </a:r>
          </a:p>
        </p:txBody>
      </p:sp>
      <p:sp>
        <p:nvSpPr>
          <p:cNvPr id="39" name="Arrow: Pentagon 38">
            <a:extLst>
              <a:ext uri="{FF2B5EF4-FFF2-40B4-BE49-F238E27FC236}">
                <a16:creationId xmlns:a16="http://schemas.microsoft.com/office/drawing/2014/main" id="{60B28A61-F7B8-BD13-5F62-C3708A9E2A29}"/>
              </a:ext>
            </a:extLst>
          </p:cNvPr>
          <p:cNvSpPr/>
          <p:nvPr/>
        </p:nvSpPr>
        <p:spPr>
          <a:xfrm>
            <a:off x="2235107" y="4302673"/>
            <a:ext cx="2676054" cy="251704"/>
          </a:xfrm>
          <a:prstGeom prst="homePlate">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Leak case studies</a:t>
            </a:r>
          </a:p>
        </p:txBody>
      </p:sp>
      <p:sp>
        <p:nvSpPr>
          <p:cNvPr id="40" name="Arrow: Pentagon 39">
            <a:extLst>
              <a:ext uri="{FF2B5EF4-FFF2-40B4-BE49-F238E27FC236}">
                <a16:creationId xmlns:a16="http://schemas.microsoft.com/office/drawing/2014/main" id="{21496428-F905-58B6-AAD0-123545F355DE}"/>
              </a:ext>
            </a:extLst>
          </p:cNvPr>
          <p:cNvSpPr/>
          <p:nvPr/>
        </p:nvSpPr>
        <p:spPr>
          <a:xfrm>
            <a:off x="2235106" y="4775444"/>
            <a:ext cx="3787003" cy="268068"/>
          </a:xfrm>
          <a:prstGeom prst="homePlate">
            <a:avLst/>
          </a:prstGeom>
          <a:pattFill prst="pct5">
            <a:fgClr>
              <a:schemeClr val="lt1"/>
            </a:fgClr>
            <a:bgClr>
              <a:schemeClr val="bg1"/>
            </a:bgClr>
          </a:pattFill>
          <a:ln>
            <a:solidFill>
              <a:srgbClr val="7030A0"/>
            </a:solidFill>
            <a:prstDash val="solid"/>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Coordination</a:t>
            </a:r>
          </a:p>
        </p:txBody>
      </p:sp>
      <p:sp>
        <p:nvSpPr>
          <p:cNvPr id="41" name="Arrow: Pentagon 40">
            <a:extLst>
              <a:ext uri="{FF2B5EF4-FFF2-40B4-BE49-F238E27FC236}">
                <a16:creationId xmlns:a16="http://schemas.microsoft.com/office/drawing/2014/main" id="{95924B0B-1D00-D73D-4261-70F2054AE608}"/>
              </a:ext>
            </a:extLst>
          </p:cNvPr>
          <p:cNvSpPr/>
          <p:nvPr/>
        </p:nvSpPr>
        <p:spPr>
          <a:xfrm>
            <a:off x="5055617" y="4291726"/>
            <a:ext cx="5898710" cy="251704"/>
          </a:xfrm>
          <a:prstGeom prst="homePlate">
            <a:avLst/>
          </a:prstGeom>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CEOS database</a:t>
            </a:r>
          </a:p>
        </p:txBody>
      </p:sp>
      <p:sp>
        <p:nvSpPr>
          <p:cNvPr id="42" name="TextBox 41">
            <a:extLst>
              <a:ext uri="{FF2B5EF4-FFF2-40B4-BE49-F238E27FC236}">
                <a16:creationId xmlns:a16="http://schemas.microsoft.com/office/drawing/2014/main" id="{8D5AE3CE-0258-4E57-0E8E-68F5CC26A365}"/>
              </a:ext>
            </a:extLst>
          </p:cNvPr>
          <p:cNvSpPr txBox="1"/>
          <p:nvPr/>
        </p:nvSpPr>
        <p:spPr>
          <a:xfrm>
            <a:off x="4919153" y="5698938"/>
            <a:ext cx="1010592" cy="400110"/>
          </a:xfrm>
          <a:prstGeom prst="rect">
            <a:avLst/>
          </a:prstGeom>
          <a:noFill/>
          <a:ln w="25400">
            <a:solidFill>
              <a:srgbClr val="00B0F0"/>
            </a:solidFill>
            <a:prstDash val="dash"/>
          </a:ln>
        </p:spPr>
        <p:txBody>
          <a:bodyPr wrap="square" rtlCol="0">
            <a:spAutoFit/>
          </a:bodyPr>
          <a:lstStyle/>
          <a:p>
            <a:pPr algn="ctr"/>
            <a:r>
              <a:rPr lang="en-GB" sz="1000" dirty="0"/>
              <a:t>CEOS/IMEO workshop</a:t>
            </a:r>
          </a:p>
        </p:txBody>
      </p:sp>
      <p:sp>
        <p:nvSpPr>
          <p:cNvPr id="43" name="TextBox 42">
            <a:extLst>
              <a:ext uri="{FF2B5EF4-FFF2-40B4-BE49-F238E27FC236}">
                <a16:creationId xmlns:a16="http://schemas.microsoft.com/office/drawing/2014/main" id="{F635424A-DEC9-3737-191D-52C6F8D7B8D8}"/>
              </a:ext>
            </a:extLst>
          </p:cNvPr>
          <p:cNvSpPr txBox="1"/>
          <p:nvPr/>
        </p:nvSpPr>
        <p:spPr>
          <a:xfrm>
            <a:off x="4989144" y="5388482"/>
            <a:ext cx="722141" cy="246221"/>
          </a:xfrm>
          <a:prstGeom prst="rect">
            <a:avLst/>
          </a:prstGeom>
          <a:noFill/>
          <a:ln w="25400">
            <a:solidFill>
              <a:srgbClr val="0070C0"/>
            </a:solidFill>
          </a:ln>
        </p:spPr>
        <p:txBody>
          <a:bodyPr wrap="square" rtlCol="0">
            <a:spAutoFit/>
          </a:bodyPr>
          <a:lstStyle/>
          <a:p>
            <a:pPr algn="ctr"/>
            <a:r>
              <a:rPr lang="en-GB" sz="1000" dirty="0"/>
              <a:t>SIT-TW</a:t>
            </a:r>
          </a:p>
        </p:txBody>
      </p:sp>
      <p:sp>
        <p:nvSpPr>
          <p:cNvPr id="44" name="TextBox 43">
            <a:extLst>
              <a:ext uri="{FF2B5EF4-FFF2-40B4-BE49-F238E27FC236}">
                <a16:creationId xmlns:a16="http://schemas.microsoft.com/office/drawing/2014/main" id="{26061B0F-980C-04D3-2B3D-3A7F8EB882BF}"/>
              </a:ext>
            </a:extLst>
          </p:cNvPr>
          <p:cNvSpPr txBox="1"/>
          <p:nvPr/>
        </p:nvSpPr>
        <p:spPr>
          <a:xfrm>
            <a:off x="9992041" y="5399730"/>
            <a:ext cx="722141" cy="246221"/>
          </a:xfrm>
          <a:prstGeom prst="rect">
            <a:avLst/>
          </a:prstGeom>
          <a:noFill/>
          <a:ln w="25400">
            <a:solidFill>
              <a:srgbClr val="0070C0"/>
            </a:solidFill>
          </a:ln>
        </p:spPr>
        <p:txBody>
          <a:bodyPr wrap="square" rtlCol="0">
            <a:spAutoFit/>
          </a:bodyPr>
          <a:lstStyle/>
          <a:p>
            <a:pPr algn="ctr"/>
            <a:r>
              <a:rPr lang="en-GB" sz="1000" dirty="0"/>
              <a:t>SIT-TW</a:t>
            </a:r>
          </a:p>
        </p:txBody>
      </p:sp>
      <p:sp>
        <p:nvSpPr>
          <p:cNvPr id="45" name="TextBox 44">
            <a:extLst>
              <a:ext uri="{FF2B5EF4-FFF2-40B4-BE49-F238E27FC236}">
                <a16:creationId xmlns:a16="http://schemas.microsoft.com/office/drawing/2014/main" id="{A352FDFF-905D-48A1-645F-3C90BD76CA57}"/>
              </a:ext>
            </a:extLst>
          </p:cNvPr>
          <p:cNvSpPr txBox="1"/>
          <p:nvPr/>
        </p:nvSpPr>
        <p:spPr>
          <a:xfrm>
            <a:off x="2378513" y="5728410"/>
            <a:ext cx="589823" cy="400110"/>
          </a:xfrm>
          <a:prstGeom prst="rect">
            <a:avLst/>
          </a:prstGeom>
          <a:noFill/>
          <a:ln w="25400">
            <a:solidFill>
              <a:srgbClr val="00B0F0"/>
            </a:solidFill>
          </a:ln>
        </p:spPr>
        <p:txBody>
          <a:bodyPr wrap="square" rtlCol="0">
            <a:spAutoFit/>
          </a:bodyPr>
          <a:lstStyle/>
          <a:p>
            <a:pPr algn="ctr"/>
            <a:r>
              <a:rPr lang="en-GB" sz="1000" dirty="0"/>
              <a:t>WG </a:t>
            </a:r>
          </a:p>
          <a:p>
            <a:pPr algn="ctr"/>
            <a:r>
              <a:rPr lang="en-GB" sz="1000" dirty="0"/>
              <a:t>climate</a:t>
            </a:r>
          </a:p>
        </p:txBody>
      </p:sp>
      <p:sp>
        <p:nvSpPr>
          <p:cNvPr id="46" name="Arrow: Pentagon 45">
            <a:extLst>
              <a:ext uri="{FF2B5EF4-FFF2-40B4-BE49-F238E27FC236}">
                <a16:creationId xmlns:a16="http://schemas.microsoft.com/office/drawing/2014/main" id="{90F81A94-3040-E0EB-27CC-7E0B28305FB4}"/>
              </a:ext>
            </a:extLst>
          </p:cNvPr>
          <p:cNvSpPr/>
          <p:nvPr/>
        </p:nvSpPr>
        <p:spPr>
          <a:xfrm>
            <a:off x="5055617" y="2377801"/>
            <a:ext cx="5066796" cy="219758"/>
          </a:xfrm>
          <a:prstGeom prst="homePlate">
            <a:avLst/>
          </a:prstGeom>
          <a:ln>
            <a:solidFill>
              <a:srgbClr val="00B050"/>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t>Quality Assessment criteria development</a:t>
            </a:r>
          </a:p>
        </p:txBody>
      </p:sp>
    </p:spTree>
    <p:extLst>
      <p:ext uri="{BB962C8B-B14F-4D97-AF65-F5344CB8AC3E}">
        <p14:creationId xmlns:p14="http://schemas.microsoft.com/office/powerpoint/2010/main" val="1028243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F8031504-B70B-81BE-99C5-277A604FBC6C}"/>
            </a:ext>
          </a:extLst>
        </p:cNvPr>
        <p:cNvGrpSpPr/>
        <p:nvPr/>
      </p:nvGrpSpPr>
      <p:grpSpPr>
        <a:xfrm>
          <a:off x="0" y="0"/>
          <a:ext cx="0" cy="0"/>
          <a:chOff x="0" y="0"/>
          <a:chExt cx="0" cy="0"/>
        </a:xfrm>
      </p:grpSpPr>
      <p:sp>
        <p:nvSpPr>
          <p:cNvPr id="174" name="Google Shape;174;p13">
            <a:extLst>
              <a:ext uri="{FF2B5EF4-FFF2-40B4-BE49-F238E27FC236}">
                <a16:creationId xmlns:a16="http://schemas.microsoft.com/office/drawing/2014/main" id="{484C86A8-5A3F-A3C8-B5D5-28789B696BAB}"/>
              </a:ext>
            </a:extLst>
          </p:cNvPr>
          <p:cNvSpPr txBox="1"/>
          <p:nvPr/>
        </p:nvSpPr>
        <p:spPr>
          <a:xfrm>
            <a:off x="357101" y="1290952"/>
            <a:ext cx="11631900" cy="1269538"/>
          </a:xfrm>
          <a:prstGeom prst="rect">
            <a:avLst/>
          </a:prstGeom>
          <a:noFill/>
          <a:ln>
            <a:noFill/>
          </a:ln>
        </p:spPr>
        <p:txBody>
          <a:bodyPr spcFirstLastPara="1" wrap="square" lIns="91425" tIns="45700" rIns="91425" bIns="45700" anchor="t" anchorCtr="0">
            <a:spAutoFit/>
          </a:bodyPr>
          <a:lstStyle/>
          <a:p>
            <a:pPr>
              <a:lnSpc>
                <a:spcPct val="150000"/>
              </a:lnSpc>
            </a:pPr>
            <a:r>
              <a:rPr lang="en-US" sz="1700" b="1">
                <a:solidFill>
                  <a:schemeClr val="dk1"/>
                </a:solidFill>
                <a:latin typeface="Montserrat"/>
                <a:ea typeface="Montserrat"/>
                <a:cs typeface="Montserrat"/>
                <a:sym typeface="Montserrat"/>
              </a:rPr>
              <a:t> </a:t>
            </a:r>
            <a:endParaRPr sz="1700" b="1">
              <a:solidFill>
                <a:schemeClr val="dk1"/>
              </a:solidFill>
              <a:latin typeface="Montserrat"/>
              <a:ea typeface="Montserrat"/>
              <a:cs typeface="Montserrat"/>
              <a:sym typeface="Montserrat"/>
            </a:endParaRPr>
          </a:p>
          <a:p>
            <a:pPr marL="914377">
              <a:lnSpc>
                <a:spcPct val="150000"/>
              </a:lnSpc>
              <a:buSzPts val="1700"/>
            </a:pPr>
            <a:endParaRPr sz="1700" b="1">
              <a:solidFill>
                <a:schemeClr val="dk1"/>
              </a:solidFill>
              <a:latin typeface="Montserrat"/>
              <a:ea typeface="Montserrat"/>
              <a:cs typeface="Montserrat"/>
              <a:sym typeface="Montserrat"/>
            </a:endParaRPr>
          </a:p>
          <a:p>
            <a:pPr marL="457189">
              <a:lnSpc>
                <a:spcPct val="150000"/>
              </a:lnSpc>
              <a:buSzPts val="1700"/>
            </a:pPr>
            <a:endParaRPr sz="1700" b="1" i="1">
              <a:solidFill>
                <a:schemeClr val="accent2"/>
              </a:solidFill>
              <a:latin typeface="Montserrat"/>
              <a:ea typeface="Montserrat"/>
              <a:cs typeface="Montserrat"/>
              <a:sym typeface="Montserrat"/>
            </a:endParaRPr>
          </a:p>
        </p:txBody>
      </p:sp>
      <p:sp>
        <p:nvSpPr>
          <p:cNvPr id="175" name="Google Shape;175;p13">
            <a:extLst>
              <a:ext uri="{FF2B5EF4-FFF2-40B4-BE49-F238E27FC236}">
                <a16:creationId xmlns:a16="http://schemas.microsoft.com/office/drawing/2014/main" id="{C7D0C8E9-AA94-7D28-8AA7-93BEE5C1CA52}"/>
              </a:ext>
            </a:extLst>
          </p:cNvPr>
          <p:cNvSpPr txBox="1"/>
          <p:nvPr/>
        </p:nvSpPr>
        <p:spPr>
          <a:xfrm>
            <a:off x="48900" y="113016"/>
            <a:ext cx="10805051" cy="707846"/>
          </a:xfrm>
          <a:prstGeom prst="rect">
            <a:avLst/>
          </a:prstGeom>
          <a:noFill/>
          <a:ln>
            <a:noFill/>
          </a:ln>
        </p:spPr>
        <p:txBody>
          <a:bodyPr spcFirstLastPara="1" wrap="square" lIns="91425" tIns="45700" rIns="91425" bIns="45700" anchor="t" anchorCtr="0">
            <a:spAutoFit/>
          </a:bodyPr>
          <a:lstStyle/>
          <a:p>
            <a:pPr>
              <a:buSzPts val="4000"/>
            </a:pPr>
            <a:r>
              <a:rPr lang="en-US" sz="4000" dirty="0">
                <a:solidFill>
                  <a:schemeClr val="lt1"/>
                </a:solidFill>
                <a:latin typeface="Montserrat"/>
                <a:ea typeface="Montserrat"/>
                <a:cs typeface="Montserrat"/>
                <a:sym typeface="Montserrat"/>
              </a:rPr>
              <a:t>Next steps (in GHG TT roadmap)</a:t>
            </a:r>
            <a:endParaRPr dirty="0"/>
          </a:p>
        </p:txBody>
      </p:sp>
      <p:sp>
        <p:nvSpPr>
          <p:cNvPr id="176" name="Google Shape;176;p13">
            <a:extLst>
              <a:ext uri="{FF2B5EF4-FFF2-40B4-BE49-F238E27FC236}">
                <a16:creationId xmlns:a16="http://schemas.microsoft.com/office/drawing/2014/main" id="{9DE6987C-7CDE-9D78-CFD5-711AE5E9D636}"/>
              </a:ext>
            </a:extLst>
          </p:cNvPr>
          <p:cNvSpPr txBox="1"/>
          <p:nvPr/>
        </p:nvSpPr>
        <p:spPr>
          <a:xfrm>
            <a:off x="132027" y="1047361"/>
            <a:ext cx="11786000" cy="5827068"/>
          </a:xfrm>
          <a:prstGeom prst="rect">
            <a:avLst/>
          </a:prstGeom>
          <a:noFill/>
          <a:ln>
            <a:noFill/>
          </a:ln>
        </p:spPr>
        <p:txBody>
          <a:bodyPr spcFirstLastPara="1" wrap="square" lIns="91425" tIns="45700" rIns="91425" bIns="45700" anchor="t" anchorCtr="0">
            <a:spAutoFit/>
          </a:bodyPr>
          <a:lstStyle/>
          <a:p>
            <a:pPr>
              <a:buSzPts val="1800"/>
            </a:pPr>
            <a:r>
              <a:rPr lang="en-US" sz="2000" b="1" dirty="0">
                <a:latin typeface="Montserrat"/>
                <a:ea typeface="Montserrat"/>
                <a:cs typeface="Montserrat"/>
                <a:sym typeface="Montserrat"/>
              </a:rPr>
              <a:t>Facility scale / Plume Detected emissions</a:t>
            </a:r>
          </a:p>
          <a:p>
            <a:pPr>
              <a:buSzPts val="1800"/>
            </a:pPr>
            <a:endParaRPr lang="en-US" sz="1800" dirty="0">
              <a:latin typeface="Montserrat"/>
              <a:ea typeface="Montserrat"/>
              <a:cs typeface="Montserrat"/>
              <a:sym typeface="Montserrat"/>
            </a:endParaRPr>
          </a:p>
          <a:p>
            <a:pPr marL="285744" indent="-285744">
              <a:buSzPts val="1800"/>
              <a:buFont typeface="Noto Sans Symbols"/>
              <a:buChar char="❖"/>
            </a:pPr>
            <a:r>
              <a:rPr lang="en-GB" sz="1800" dirty="0">
                <a:latin typeface="Montserrat"/>
                <a:ea typeface="Montserrat"/>
                <a:cs typeface="Montserrat"/>
                <a:sym typeface="Montserrat"/>
              </a:rPr>
              <a:t>Co-ordination of controlled release validation alongside academic partners</a:t>
            </a:r>
          </a:p>
          <a:p>
            <a:pPr marL="285744" indent="-285744">
              <a:buSzPts val="1800"/>
              <a:buFont typeface="Noto Sans Symbols"/>
              <a:buChar char="❖"/>
            </a:pPr>
            <a:r>
              <a:rPr lang="en-GB" sz="1800" dirty="0">
                <a:latin typeface="Montserrat"/>
              </a:rPr>
              <a:t>Studies to follow up v1.0 recommendations (and identified gaps)</a:t>
            </a:r>
          </a:p>
          <a:p>
            <a:pPr marL="285744" indent="-285744">
              <a:buSzPts val="1800"/>
              <a:buFont typeface="Noto Sans Symbols"/>
              <a:buChar char="❖"/>
            </a:pPr>
            <a:r>
              <a:rPr lang="en-GB" sz="1800" dirty="0">
                <a:latin typeface="Montserrat"/>
              </a:rPr>
              <a:t>L2 &amp; L4 intercomparison exercises recommendations</a:t>
            </a:r>
          </a:p>
          <a:p>
            <a:pPr marL="285744" indent="-285744">
              <a:buSzPts val="1800"/>
              <a:buFont typeface="Noto Sans Symbols"/>
              <a:buChar char="❖"/>
            </a:pPr>
            <a:r>
              <a:rPr lang="en-GB" sz="1800" dirty="0">
                <a:latin typeface="Montserrat"/>
              </a:rPr>
              <a:t>Towards v2.0 (in a few years) to maintain relevance in evolving ecosystem and incorporate on-going studies to more from ‘common practice’ to ‘good practice’- </a:t>
            </a:r>
            <a:r>
              <a:rPr lang="en-US" sz="1800" dirty="0">
                <a:latin typeface="Montserrat"/>
                <a:ea typeface="Montserrat"/>
                <a:cs typeface="Montserrat"/>
                <a:sym typeface="Montserrat"/>
              </a:rPr>
              <a:t>activity progressed by AC-VC and GHG task team. </a:t>
            </a:r>
            <a:endParaRPr sz="1800" dirty="0">
              <a:latin typeface="Montserrat"/>
            </a:endParaRPr>
          </a:p>
          <a:p>
            <a:pPr marL="285744" indent="-171446">
              <a:buSzPts val="1800"/>
            </a:pPr>
            <a:endParaRPr sz="1333" dirty="0">
              <a:latin typeface="Montserrat"/>
              <a:ea typeface="Montserrat"/>
              <a:cs typeface="Montserrat"/>
              <a:sym typeface="Montserrat"/>
            </a:endParaRPr>
          </a:p>
          <a:p>
            <a:pPr>
              <a:buSzPts val="1800"/>
            </a:pPr>
            <a:r>
              <a:rPr lang="en-US" sz="2000" b="1" dirty="0">
                <a:latin typeface="Montserrat"/>
                <a:ea typeface="Montserrat"/>
                <a:cs typeface="Montserrat"/>
                <a:sym typeface="Montserrat"/>
              </a:rPr>
              <a:t>Area flux mappers</a:t>
            </a:r>
          </a:p>
          <a:p>
            <a:pPr marL="285744" indent="-285744">
              <a:buSzPts val="1800"/>
              <a:buFont typeface="Noto Sans Symbols"/>
              <a:buChar char="❖"/>
            </a:pPr>
            <a:endParaRPr lang="en-US" sz="1333" dirty="0">
              <a:latin typeface="Montserrat"/>
              <a:ea typeface="Montserrat"/>
              <a:cs typeface="Montserrat"/>
              <a:sym typeface="Montserrat"/>
            </a:endParaRPr>
          </a:p>
          <a:p>
            <a:pPr marL="285744" lvl="2" indent="-285744">
              <a:buSzPts val="1800"/>
              <a:buFont typeface="Noto Sans Symbols"/>
              <a:buChar char="❖"/>
            </a:pPr>
            <a:r>
              <a:rPr lang="en-US" sz="1800" dirty="0">
                <a:latin typeface="Montserrat"/>
                <a:ea typeface="Montserrat"/>
                <a:cs typeface="Montserrat"/>
                <a:sym typeface="Montserrat"/>
              </a:rPr>
              <a:t>Motivated to provide more useful and accessible routes to use in GST2 (2027), the focus is on a unified offering on country-scale emission estimates.</a:t>
            </a:r>
          </a:p>
          <a:p>
            <a:pPr marL="285744" lvl="2" indent="-285744">
              <a:buSzPts val="1800"/>
              <a:buFont typeface="Noto Sans Symbols"/>
              <a:buChar char="❖"/>
            </a:pPr>
            <a:r>
              <a:rPr lang="en-US" sz="1800" dirty="0">
                <a:latin typeface="Montserrat"/>
                <a:ea typeface="Montserrat"/>
                <a:cs typeface="Montserrat"/>
                <a:sym typeface="Montserrat"/>
              </a:rPr>
              <a:t>Draws on existing initiatives OCO-MIP, RECCAP2 etc. </a:t>
            </a:r>
          </a:p>
          <a:p>
            <a:pPr marL="285744" lvl="2" indent="-285744">
              <a:buSzPts val="1800"/>
              <a:buFont typeface="Noto Sans Symbols"/>
              <a:buChar char="❖"/>
            </a:pPr>
            <a:r>
              <a:rPr lang="en-US" sz="1800" dirty="0">
                <a:latin typeface="Montserrat"/>
                <a:ea typeface="Montserrat"/>
                <a:cs typeface="Montserrat"/>
                <a:sym typeface="Montserrat"/>
              </a:rPr>
              <a:t>Aim is to quantify, consolidate and (where possible) reduce uncertainties in estimates</a:t>
            </a:r>
          </a:p>
          <a:p>
            <a:pPr marL="285744" lvl="2" indent="-285744">
              <a:buSzPts val="1800"/>
              <a:buFont typeface="Noto Sans Symbols"/>
              <a:buChar char="❖"/>
            </a:pPr>
            <a:r>
              <a:rPr lang="en-US" sz="1800" dirty="0">
                <a:latin typeface="Montserrat"/>
                <a:ea typeface="Montserrat"/>
                <a:cs typeface="Montserrat"/>
                <a:sym typeface="Montserrat"/>
              </a:rPr>
              <a:t>Existing finance sector interest alongside academic.  </a:t>
            </a:r>
          </a:p>
          <a:p>
            <a:pPr marL="285744" lvl="2" indent="-285744">
              <a:buSzPts val="1800"/>
              <a:buFont typeface="Noto Sans Symbols"/>
              <a:buChar char="❖"/>
            </a:pPr>
            <a:r>
              <a:rPr lang="en-US" sz="1800" dirty="0">
                <a:latin typeface="Montserrat"/>
                <a:ea typeface="Montserrat"/>
                <a:cs typeface="Montserrat"/>
                <a:sym typeface="Montserrat"/>
              </a:rPr>
              <a:t>CO2/CH4 may require different approaches – as at different levels of agreement and maturity.</a:t>
            </a:r>
          </a:p>
          <a:p>
            <a:pPr lvl="2">
              <a:buSzPts val="1800"/>
            </a:pPr>
            <a:endParaRPr lang="en-US" sz="1800" dirty="0">
              <a:latin typeface="Montserrat"/>
              <a:ea typeface="Montserrat"/>
              <a:cs typeface="Montserrat"/>
              <a:sym typeface="Montserrat"/>
            </a:endParaRPr>
          </a:p>
          <a:p>
            <a:pPr marL="285744" indent="-171446">
              <a:buSzPts val="1800"/>
            </a:pPr>
            <a:endParaRPr sz="1800" dirty="0">
              <a:latin typeface="Montserrat"/>
              <a:ea typeface="Montserrat"/>
              <a:cs typeface="Montserrat"/>
              <a:sym typeface="Montserrat"/>
            </a:endParaRPr>
          </a:p>
          <a:p>
            <a:endParaRPr sz="1800" dirty="0">
              <a:latin typeface="Montserrat"/>
              <a:ea typeface="Montserrat"/>
              <a:cs typeface="Montserrat"/>
              <a:sym typeface="Montserrat"/>
            </a:endParaRPr>
          </a:p>
          <a:p>
            <a:pPr marL="285744" indent="-171446">
              <a:buSzPts val="1800"/>
            </a:pPr>
            <a:endParaRPr sz="1800" dirty="0">
              <a:latin typeface="Montserrat"/>
              <a:ea typeface="Montserrat"/>
              <a:cs typeface="Montserrat"/>
              <a:sym typeface="Montserrat"/>
            </a:endParaRPr>
          </a:p>
        </p:txBody>
      </p:sp>
    </p:spTree>
    <p:extLst>
      <p:ext uri="{BB962C8B-B14F-4D97-AF65-F5344CB8AC3E}">
        <p14:creationId xmlns:p14="http://schemas.microsoft.com/office/powerpoint/2010/main" val="1946667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p:nvPr/>
        </p:nvSpPr>
        <p:spPr>
          <a:xfrm>
            <a:off x="357101" y="1290952"/>
            <a:ext cx="11631900" cy="1269538"/>
          </a:xfrm>
          <a:prstGeom prst="rect">
            <a:avLst/>
          </a:prstGeom>
          <a:noFill/>
          <a:ln>
            <a:noFill/>
          </a:ln>
        </p:spPr>
        <p:txBody>
          <a:bodyPr spcFirstLastPara="1" wrap="square" lIns="91425" tIns="45700" rIns="91425" bIns="45700" anchor="t" anchorCtr="0">
            <a:spAutoFit/>
          </a:bodyPr>
          <a:lstStyle/>
          <a:p>
            <a:pPr>
              <a:lnSpc>
                <a:spcPct val="150000"/>
              </a:lnSpc>
            </a:pPr>
            <a:r>
              <a:rPr lang="en-US" sz="1700" b="1">
                <a:solidFill>
                  <a:schemeClr val="dk1"/>
                </a:solidFill>
                <a:latin typeface="Montserrat"/>
                <a:ea typeface="Montserrat"/>
                <a:cs typeface="Montserrat"/>
                <a:sym typeface="Montserrat"/>
              </a:rPr>
              <a:t> </a:t>
            </a:r>
            <a:endParaRPr sz="1700" b="1">
              <a:solidFill>
                <a:schemeClr val="dk1"/>
              </a:solidFill>
              <a:latin typeface="Montserrat"/>
              <a:ea typeface="Montserrat"/>
              <a:cs typeface="Montserrat"/>
              <a:sym typeface="Montserrat"/>
            </a:endParaRPr>
          </a:p>
          <a:p>
            <a:pPr marL="914377">
              <a:lnSpc>
                <a:spcPct val="150000"/>
              </a:lnSpc>
              <a:buSzPts val="1700"/>
            </a:pPr>
            <a:endParaRPr sz="1700" b="1">
              <a:solidFill>
                <a:schemeClr val="dk1"/>
              </a:solidFill>
              <a:latin typeface="Montserrat"/>
              <a:ea typeface="Montserrat"/>
              <a:cs typeface="Montserrat"/>
              <a:sym typeface="Montserrat"/>
            </a:endParaRPr>
          </a:p>
          <a:p>
            <a:pPr marL="457189">
              <a:lnSpc>
                <a:spcPct val="150000"/>
              </a:lnSpc>
              <a:buSzPts val="1700"/>
            </a:pPr>
            <a:endParaRPr sz="1700" b="1" i="1">
              <a:solidFill>
                <a:schemeClr val="accent2"/>
              </a:solidFill>
              <a:latin typeface="Montserrat"/>
              <a:ea typeface="Montserrat"/>
              <a:cs typeface="Montserrat"/>
              <a:sym typeface="Montserrat"/>
            </a:endParaRPr>
          </a:p>
        </p:txBody>
      </p:sp>
      <p:sp>
        <p:nvSpPr>
          <p:cNvPr id="73" name="Google Shape;73;p2"/>
          <p:cNvSpPr txBox="1"/>
          <p:nvPr/>
        </p:nvSpPr>
        <p:spPr>
          <a:xfrm>
            <a:off x="206271" y="211739"/>
            <a:ext cx="10805051" cy="707846"/>
          </a:xfrm>
          <a:prstGeom prst="rect">
            <a:avLst/>
          </a:prstGeom>
          <a:noFill/>
          <a:ln>
            <a:noFill/>
          </a:ln>
        </p:spPr>
        <p:txBody>
          <a:bodyPr spcFirstLastPara="1" wrap="square" lIns="91425" tIns="45700" rIns="91425" bIns="45700" anchor="t" anchorCtr="0">
            <a:spAutoFit/>
          </a:bodyPr>
          <a:lstStyle/>
          <a:p>
            <a:pPr>
              <a:buSzPts val="4000"/>
            </a:pPr>
            <a:r>
              <a:rPr lang="en-US" sz="4000">
                <a:solidFill>
                  <a:schemeClr val="lt1"/>
                </a:solidFill>
                <a:latin typeface="Montserrat"/>
                <a:ea typeface="Montserrat"/>
                <a:cs typeface="Montserrat"/>
                <a:sym typeface="Montserrat"/>
              </a:rPr>
              <a:t>Motivation</a:t>
            </a:r>
            <a:endParaRPr/>
          </a:p>
        </p:txBody>
      </p:sp>
      <p:sp>
        <p:nvSpPr>
          <p:cNvPr id="74" name="Google Shape;74;p2"/>
          <p:cNvSpPr txBox="1"/>
          <p:nvPr/>
        </p:nvSpPr>
        <p:spPr>
          <a:xfrm>
            <a:off x="120605" y="1070282"/>
            <a:ext cx="11786100" cy="5909270"/>
          </a:xfrm>
          <a:prstGeom prst="rect">
            <a:avLst/>
          </a:prstGeom>
          <a:noFill/>
          <a:ln>
            <a:noFill/>
          </a:ln>
        </p:spPr>
        <p:txBody>
          <a:bodyPr spcFirstLastPara="1" wrap="square" lIns="91425" tIns="45700" rIns="91425" bIns="45700" anchor="t" anchorCtr="0">
            <a:spAutoFit/>
          </a:bodyPr>
          <a:lstStyle/>
          <a:p>
            <a:endParaRPr sz="1800" dirty="0">
              <a:latin typeface="Montserrat"/>
              <a:ea typeface="Montserrat"/>
              <a:cs typeface="Montserrat"/>
              <a:sym typeface="Montserrat"/>
            </a:endParaRPr>
          </a:p>
          <a:p>
            <a:pPr marL="285744" indent="-285744">
              <a:buSzPts val="1800"/>
              <a:buFont typeface="Noto Sans Symbols"/>
              <a:buChar char="❖"/>
            </a:pPr>
            <a:r>
              <a:rPr lang="en-US" sz="1800" dirty="0">
                <a:latin typeface="Montserrat"/>
                <a:ea typeface="Montserrat"/>
                <a:cs typeface="Montserrat"/>
                <a:sym typeface="Montserrat"/>
              </a:rPr>
              <a:t>The Global Methane Pledge (now signed by 155 countries) seeks to reduce methane emissions by 30% between 2020 and 2030</a:t>
            </a:r>
            <a:endParaRPr dirty="0"/>
          </a:p>
          <a:p>
            <a:pPr marL="285744" indent="-171446">
              <a:buSzPts val="1800"/>
            </a:pPr>
            <a:endParaRPr sz="1800" dirty="0">
              <a:latin typeface="Montserrat"/>
              <a:ea typeface="Montserrat"/>
              <a:cs typeface="Montserrat"/>
              <a:sym typeface="Montserrat"/>
            </a:endParaRPr>
          </a:p>
          <a:p>
            <a:pPr marL="285744" indent="-285744">
              <a:buSzPts val="1800"/>
              <a:buFont typeface="Noto Sans Symbols"/>
              <a:buChar char="❖"/>
            </a:pPr>
            <a:r>
              <a:rPr lang="en-GB" sz="1800" dirty="0">
                <a:latin typeface="Montserrat"/>
                <a:ea typeface="Montserrat"/>
                <a:cs typeface="Montserrat"/>
                <a:sym typeface="Montserrat"/>
              </a:rPr>
              <a:t>Fugitive emissions / high emitters (emissions t&gt; 100 kg/hr) represent a substantial fraction of fossil and waste emissions. Estimated between 30% and 75% of O&amp;G emissions in some US production basins.</a:t>
            </a:r>
            <a:endParaRPr lang="en-GB" sz="1800" dirty="0"/>
          </a:p>
          <a:p>
            <a:pPr marL="285744" indent="-171446">
              <a:buSzPts val="1800"/>
            </a:pPr>
            <a:endParaRPr sz="1800" dirty="0">
              <a:latin typeface="Montserrat"/>
              <a:ea typeface="Montserrat"/>
              <a:cs typeface="Montserrat"/>
              <a:sym typeface="Montserrat"/>
            </a:endParaRPr>
          </a:p>
          <a:p>
            <a:pPr marL="285744" indent="-285744">
              <a:buSzPts val="1800"/>
              <a:buFont typeface="Noto Sans Symbols"/>
              <a:buChar char="❖"/>
            </a:pPr>
            <a:r>
              <a:rPr lang="en-US" sz="1800" dirty="0">
                <a:latin typeface="Montserrat"/>
                <a:ea typeface="Montserrat"/>
                <a:cs typeface="Montserrat"/>
                <a:sym typeface="Montserrat"/>
              </a:rPr>
              <a:t>Public and New Space observations of CO</a:t>
            </a:r>
            <a:r>
              <a:rPr lang="en-US" sz="1800" baseline="-25000" dirty="0">
                <a:latin typeface="Montserrat"/>
                <a:ea typeface="Montserrat"/>
                <a:cs typeface="Montserrat"/>
                <a:sym typeface="Montserrat"/>
              </a:rPr>
              <a:t>2</a:t>
            </a:r>
            <a:r>
              <a:rPr lang="en-US" sz="1800" dirty="0">
                <a:latin typeface="Montserrat"/>
                <a:ea typeface="Montserrat"/>
                <a:cs typeface="Montserrat"/>
                <a:sym typeface="Montserrat"/>
              </a:rPr>
              <a:t> and CH</a:t>
            </a:r>
            <a:r>
              <a:rPr lang="en-US" sz="1800" baseline="-25000" dirty="0">
                <a:latin typeface="Montserrat"/>
                <a:ea typeface="Montserrat"/>
                <a:cs typeface="Montserrat"/>
                <a:sym typeface="Montserrat"/>
              </a:rPr>
              <a:t>4</a:t>
            </a:r>
            <a:r>
              <a:rPr lang="en-US" sz="1800" dirty="0">
                <a:latin typeface="Montserrat"/>
                <a:ea typeface="Montserrat"/>
                <a:cs typeface="Montserrat"/>
                <a:sym typeface="Montserrat"/>
              </a:rPr>
              <a:t> are increasingly being used to identify high emitters to improve production efficiency of drilling, support regulation, and are likely needed for a functioning reporting obligations and carbon market. Despite the current geopolitics, the need for data is increasing, not reducing. </a:t>
            </a:r>
            <a:endParaRPr dirty="0"/>
          </a:p>
          <a:p>
            <a:pPr marL="285744" indent="-171446">
              <a:buSzPts val="1800"/>
            </a:pPr>
            <a:endParaRPr sz="1800" dirty="0">
              <a:latin typeface="Montserrat"/>
              <a:ea typeface="Montserrat"/>
              <a:cs typeface="Montserrat"/>
              <a:sym typeface="Montserrat"/>
            </a:endParaRPr>
          </a:p>
          <a:p>
            <a:pPr marL="285744" indent="-285744">
              <a:buSzPts val="1800"/>
              <a:buFont typeface="Noto Sans Symbols"/>
              <a:buChar char="❖"/>
            </a:pPr>
            <a:r>
              <a:rPr lang="en-US" sz="1800" dirty="0">
                <a:latin typeface="Montserrat"/>
                <a:ea typeface="Montserrat"/>
                <a:cs typeface="Montserrat"/>
                <a:sym typeface="Montserrat"/>
              </a:rPr>
              <a:t>Currently there are 3 missions dedicated to facility scale emissions monitoring, with another 10 expected in few years – in addition to the products generated from public data. </a:t>
            </a:r>
            <a:endParaRPr dirty="0"/>
          </a:p>
          <a:p>
            <a:pPr marL="285744" indent="-171446">
              <a:buSzPts val="1800"/>
            </a:pPr>
            <a:endParaRPr sz="1800" dirty="0">
              <a:latin typeface="Montserrat"/>
              <a:ea typeface="Montserrat"/>
              <a:cs typeface="Montserrat"/>
              <a:sym typeface="Montserrat"/>
            </a:endParaRPr>
          </a:p>
          <a:p>
            <a:pPr marL="285744" indent="-285744">
              <a:buSzPts val="1800"/>
              <a:buFont typeface="Noto Sans Symbols"/>
              <a:buChar char="❖"/>
            </a:pPr>
            <a:r>
              <a:rPr lang="en-US" sz="1800" dirty="0">
                <a:latin typeface="Montserrat"/>
                <a:ea typeface="Montserrat"/>
                <a:cs typeface="Montserrat"/>
                <a:sym typeface="Montserrat"/>
              </a:rPr>
              <a:t>We need a set of “common” practices for reporting VVUQ and QA for facility scale emissions so that producers of these data know what is expected by the community and (new) users know how the data should be generated and reported so that it can be trusted</a:t>
            </a:r>
            <a:endParaRPr dirty="0"/>
          </a:p>
          <a:p>
            <a:endParaRPr sz="1800" dirty="0">
              <a:latin typeface="Montserrat"/>
              <a:ea typeface="Montserrat"/>
              <a:cs typeface="Montserrat"/>
              <a:sym typeface="Montserrat"/>
            </a:endParaRPr>
          </a:p>
          <a:p>
            <a:pPr marL="285744" indent="-171446">
              <a:buSzPts val="1800"/>
            </a:pPr>
            <a:endParaRPr sz="1800" dirty="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p:nvPr/>
        </p:nvSpPr>
        <p:spPr>
          <a:xfrm>
            <a:off x="84593" y="2"/>
            <a:ext cx="10143489" cy="954067"/>
          </a:xfrm>
          <a:prstGeom prst="rect">
            <a:avLst/>
          </a:prstGeom>
          <a:noFill/>
          <a:ln>
            <a:noFill/>
          </a:ln>
        </p:spPr>
        <p:txBody>
          <a:bodyPr spcFirstLastPara="1" wrap="square" lIns="91425" tIns="45700" rIns="91425" bIns="45700" anchor="t" anchorCtr="0">
            <a:spAutoFit/>
          </a:bodyPr>
          <a:lstStyle/>
          <a:p>
            <a:pPr>
              <a:buSzPts val="2800"/>
            </a:pPr>
            <a:r>
              <a:rPr lang="en-US" sz="2800">
                <a:solidFill>
                  <a:schemeClr val="lt1"/>
                </a:solidFill>
                <a:latin typeface="Montserrat"/>
                <a:ea typeface="Montserrat"/>
                <a:cs typeface="Montserrat"/>
                <a:sym typeface="Montserrat"/>
              </a:rPr>
              <a:t>Growing constellation of GHG concentrations observations from the global to the facility scale </a:t>
            </a:r>
            <a:endParaRPr sz="2800">
              <a:latin typeface="Montserrat"/>
              <a:ea typeface="Montserrat"/>
              <a:cs typeface="Montserrat"/>
              <a:sym typeface="Montserrat"/>
            </a:endParaRPr>
          </a:p>
        </p:txBody>
      </p:sp>
      <p:pic>
        <p:nvPicPr>
          <p:cNvPr id="80" name="Google Shape;80;p3"/>
          <p:cNvPicPr preferRelativeResize="0"/>
          <p:nvPr/>
        </p:nvPicPr>
        <p:blipFill rotWithShape="1">
          <a:blip r:embed="rId3">
            <a:alphaModFix/>
          </a:blip>
          <a:srcRect/>
          <a:stretch/>
        </p:blipFill>
        <p:spPr>
          <a:xfrm>
            <a:off x="773642" y="1798865"/>
            <a:ext cx="4939863" cy="3704897"/>
          </a:xfrm>
          <a:prstGeom prst="rect">
            <a:avLst/>
          </a:prstGeom>
          <a:noFill/>
          <a:ln>
            <a:noFill/>
          </a:ln>
        </p:spPr>
      </p:pic>
      <p:pic>
        <p:nvPicPr>
          <p:cNvPr id="81" name="Google Shape;81;p3"/>
          <p:cNvPicPr preferRelativeResize="0"/>
          <p:nvPr/>
        </p:nvPicPr>
        <p:blipFill rotWithShape="1">
          <a:blip r:embed="rId4">
            <a:alphaModFix/>
          </a:blip>
          <a:srcRect/>
          <a:stretch/>
        </p:blipFill>
        <p:spPr>
          <a:xfrm>
            <a:off x="6099866" y="1798865"/>
            <a:ext cx="4939863" cy="3704897"/>
          </a:xfrm>
          <a:prstGeom prst="rect">
            <a:avLst/>
          </a:prstGeom>
          <a:noFill/>
          <a:ln>
            <a:noFill/>
          </a:ln>
        </p:spPr>
      </p:pic>
      <p:sp>
        <p:nvSpPr>
          <p:cNvPr id="82" name="Google Shape;82;p3"/>
          <p:cNvSpPr txBox="1"/>
          <p:nvPr/>
        </p:nvSpPr>
        <p:spPr>
          <a:xfrm>
            <a:off x="773643" y="5765280"/>
            <a:ext cx="11072309" cy="523180"/>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Montserrat"/>
                <a:ea typeface="Montserrat"/>
                <a:cs typeface="Montserrat"/>
                <a:sym typeface="Montserrat"/>
              </a:rPr>
              <a:t>These are now being used to derive carbon dioxide and methane emission (flux) estimates on a range of spatial and temporal scales</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176048" y="175939"/>
            <a:ext cx="9386864" cy="779003"/>
          </a:xfrm>
          <a:prstGeom prst="rect">
            <a:avLst/>
          </a:prstGeom>
          <a:noFill/>
          <a:ln>
            <a:noFill/>
          </a:ln>
        </p:spPr>
        <p:txBody>
          <a:bodyPr spcFirstLastPara="1" wrap="square" lIns="91425" tIns="45700" rIns="91425" bIns="45700" anchor="t" anchorCtr="0">
            <a:noAutofit/>
          </a:bodyPr>
          <a:lstStyle/>
          <a:p>
            <a:pPr>
              <a:buSzPts val="4400"/>
            </a:pPr>
            <a:r>
              <a:rPr lang="en-US" sz="4000"/>
              <a:t>New rules on Energy sector</a:t>
            </a:r>
            <a:endParaRPr/>
          </a:p>
        </p:txBody>
      </p:sp>
      <p:pic>
        <p:nvPicPr>
          <p:cNvPr id="88" name="Google Shape;88;p4"/>
          <p:cNvPicPr preferRelativeResize="0"/>
          <p:nvPr/>
        </p:nvPicPr>
        <p:blipFill rotWithShape="1">
          <a:blip r:embed="rId3">
            <a:alphaModFix/>
          </a:blip>
          <a:srcRect/>
          <a:stretch/>
        </p:blipFill>
        <p:spPr>
          <a:xfrm>
            <a:off x="6299353" y="1163907"/>
            <a:ext cx="4885569" cy="4550143"/>
          </a:xfrm>
          <a:prstGeom prst="rect">
            <a:avLst/>
          </a:prstGeom>
          <a:noFill/>
          <a:ln>
            <a:noFill/>
          </a:ln>
        </p:spPr>
      </p:pic>
      <p:sp>
        <p:nvSpPr>
          <p:cNvPr id="89" name="Google Shape;89;p4"/>
          <p:cNvSpPr txBox="1"/>
          <p:nvPr/>
        </p:nvSpPr>
        <p:spPr>
          <a:xfrm>
            <a:off x="7624121" y="5916109"/>
            <a:ext cx="3139796" cy="553957"/>
          </a:xfrm>
          <a:prstGeom prst="rect">
            <a:avLst/>
          </a:prstGeom>
          <a:noFill/>
          <a:ln w="1270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r>
              <a:rPr lang="en-US" sz="1000" u="sng">
                <a:hlinkClick r:id="rId4">
                  <a:extLst>
                    <a:ext uri="{A12FA001-AC4F-418D-AE19-62706E023703}">
                      <ahyp:hlinkClr xmlns:ahyp="http://schemas.microsoft.com/office/drawing/2018/hyperlinkcolor" val="tx"/>
                    </a:ext>
                  </a:extLst>
                </a:hlinkClick>
              </a:rPr>
              <a:t>https://www.epa.gov/controlling-air-pollution-oil-and-natural-gas-operations/epas-final-rule-oil-and-natural-gas</a:t>
            </a:r>
            <a:r>
              <a:rPr lang="en-US" sz="1000"/>
              <a:t> </a:t>
            </a:r>
            <a:endParaRPr/>
          </a:p>
        </p:txBody>
      </p:sp>
      <p:pic>
        <p:nvPicPr>
          <p:cNvPr id="90" name="Google Shape;90;p4"/>
          <p:cNvPicPr preferRelativeResize="0"/>
          <p:nvPr/>
        </p:nvPicPr>
        <p:blipFill rotWithShape="1">
          <a:blip r:embed="rId5">
            <a:alphaModFix/>
          </a:blip>
          <a:srcRect/>
          <a:stretch/>
        </p:blipFill>
        <p:spPr>
          <a:xfrm>
            <a:off x="613402" y="1163908"/>
            <a:ext cx="5396783" cy="4820027"/>
          </a:xfrm>
          <a:prstGeom prst="rect">
            <a:avLst/>
          </a:prstGeom>
          <a:noFill/>
          <a:ln>
            <a:noFill/>
          </a:ln>
        </p:spPr>
      </p:pic>
      <p:sp>
        <p:nvSpPr>
          <p:cNvPr id="91" name="Google Shape;91;p4"/>
          <p:cNvSpPr txBox="1"/>
          <p:nvPr/>
        </p:nvSpPr>
        <p:spPr>
          <a:xfrm>
            <a:off x="1755473" y="6069996"/>
            <a:ext cx="3114009" cy="400069"/>
          </a:xfrm>
          <a:prstGeom prst="rect">
            <a:avLst/>
          </a:prstGeom>
          <a:noFill/>
          <a:ln w="1270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r>
              <a:rPr lang="en-US" sz="1000" u="sng">
                <a:hlinkClick r:id="rId6">
                  <a:extLst>
                    <a:ext uri="{A12FA001-AC4F-418D-AE19-62706E023703}">
                      <ahyp:hlinkClr xmlns:ahyp="http://schemas.microsoft.com/office/drawing/2018/hyperlinkcolor" val="tx"/>
                    </a:ext>
                  </a:extLst>
                </a:hlinkClick>
              </a:rPr>
              <a:t>https://oeil.secure.europarl.europa.eu/oeil/popups/ficheprocedure.do?reference=2021/0423(COD)&amp;l=en</a:t>
            </a:r>
            <a:r>
              <a:rPr lang="en-US" sz="1000"/>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5"/>
          <p:cNvSpPr txBox="1">
            <a:spLocks noGrp="1"/>
          </p:cNvSpPr>
          <p:nvPr>
            <p:ph type="title"/>
          </p:nvPr>
        </p:nvSpPr>
        <p:spPr>
          <a:xfrm>
            <a:off x="176048" y="64676"/>
            <a:ext cx="9386864" cy="779003"/>
          </a:xfrm>
          <a:prstGeom prst="rect">
            <a:avLst/>
          </a:prstGeom>
          <a:noFill/>
          <a:ln>
            <a:noFill/>
          </a:ln>
        </p:spPr>
        <p:txBody>
          <a:bodyPr spcFirstLastPara="1" wrap="square" lIns="91425" tIns="45700" rIns="91425" bIns="45700" anchor="t" anchorCtr="0">
            <a:noAutofit/>
          </a:bodyPr>
          <a:lstStyle/>
          <a:p>
            <a:pPr>
              <a:buSzPts val="4400"/>
            </a:pPr>
            <a:r>
              <a:rPr lang="en-US" sz="3200"/>
              <a:t>Corporate emissions and climate risk reporting </a:t>
            </a:r>
            <a:endParaRPr/>
          </a:p>
        </p:txBody>
      </p:sp>
      <p:pic>
        <p:nvPicPr>
          <p:cNvPr id="97" name="Google Shape;97;p5"/>
          <p:cNvPicPr preferRelativeResize="0"/>
          <p:nvPr/>
        </p:nvPicPr>
        <p:blipFill rotWithShape="1">
          <a:blip r:embed="rId3">
            <a:alphaModFix/>
          </a:blip>
          <a:srcRect/>
          <a:stretch/>
        </p:blipFill>
        <p:spPr>
          <a:xfrm>
            <a:off x="2183346" y="1989632"/>
            <a:ext cx="2223735" cy="1886872"/>
          </a:xfrm>
          <a:prstGeom prst="rect">
            <a:avLst/>
          </a:prstGeom>
          <a:noFill/>
          <a:ln>
            <a:noFill/>
          </a:ln>
        </p:spPr>
      </p:pic>
      <p:sp>
        <p:nvSpPr>
          <p:cNvPr id="98" name="Google Shape;98;p5"/>
          <p:cNvSpPr txBox="1"/>
          <p:nvPr/>
        </p:nvSpPr>
        <p:spPr>
          <a:xfrm>
            <a:off x="5720451" y="5229546"/>
            <a:ext cx="852055" cy="276959"/>
          </a:xfrm>
          <a:prstGeom prst="rect">
            <a:avLst/>
          </a:prstGeom>
          <a:noFill/>
          <a:ln>
            <a:noFill/>
          </a:ln>
        </p:spPr>
        <p:txBody>
          <a:bodyPr spcFirstLastPara="1" wrap="square" lIns="91425" tIns="45700" rIns="91425" bIns="45700" anchor="t" anchorCtr="0">
            <a:spAutoFit/>
          </a:bodyPr>
          <a:lstStyle/>
          <a:p>
            <a:r>
              <a:rPr lang="en-US" sz="1200">
                <a:latin typeface="Avenir"/>
                <a:ea typeface="Avenir"/>
                <a:cs typeface="Avenir"/>
                <a:sym typeface="Avenir"/>
              </a:rPr>
              <a:t>TCFD</a:t>
            </a:r>
            <a:endParaRPr/>
          </a:p>
        </p:txBody>
      </p:sp>
      <p:pic>
        <p:nvPicPr>
          <p:cNvPr id="99" name="Google Shape;99;p5"/>
          <p:cNvPicPr preferRelativeResize="0"/>
          <p:nvPr/>
        </p:nvPicPr>
        <p:blipFill rotWithShape="1">
          <a:blip r:embed="rId4">
            <a:alphaModFix/>
          </a:blip>
          <a:srcRect/>
          <a:stretch/>
        </p:blipFill>
        <p:spPr>
          <a:xfrm>
            <a:off x="581725" y="2371501"/>
            <a:ext cx="1968823" cy="2291219"/>
          </a:xfrm>
          <a:prstGeom prst="rect">
            <a:avLst/>
          </a:prstGeom>
          <a:noFill/>
          <a:ln>
            <a:noFill/>
          </a:ln>
          <a:effectLst>
            <a:outerShdw blurRad="50800" dist="38100" dir="2700000" algn="tl" rotWithShape="0">
              <a:srgbClr val="000000">
                <a:alpha val="40000"/>
              </a:srgbClr>
            </a:outerShdw>
          </a:effectLst>
        </p:spPr>
      </p:pic>
      <p:pic>
        <p:nvPicPr>
          <p:cNvPr id="100" name="Google Shape;100;p5"/>
          <p:cNvPicPr preferRelativeResize="0"/>
          <p:nvPr/>
        </p:nvPicPr>
        <p:blipFill rotWithShape="1">
          <a:blip r:embed="rId5">
            <a:alphaModFix/>
          </a:blip>
          <a:srcRect/>
          <a:stretch/>
        </p:blipFill>
        <p:spPr>
          <a:xfrm>
            <a:off x="8946386" y="1743301"/>
            <a:ext cx="2552700" cy="3571875"/>
          </a:xfrm>
          <a:prstGeom prst="rect">
            <a:avLst/>
          </a:prstGeom>
          <a:noFill/>
          <a:ln>
            <a:noFill/>
          </a:ln>
        </p:spPr>
      </p:pic>
      <p:pic>
        <p:nvPicPr>
          <p:cNvPr id="101" name="Google Shape;101;p5"/>
          <p:cNvPicPr preferRelativeResize="0"/>
          <p:nvPr/>
        </p:nvPicPr>
        <p:blipFill rotWithShape="1">
          <a:blip r:embed="rId6">
            <a:alphaModFix/>
          </a:blip>
          <a:srcRect/>
          <a:stretch/>
        </p:blipFill>
        <p:spPr>
          <a:xfrm>
            <a:off x="1334651" y="3303507"/>
            <a:ext cx="2165445" cy="2109132"/>
          </a:xfrm>
          <a:prstGeom prst="rect">
            <a:avLst/>
          </a:prstGeom>
          <a:noFill/>
          <a:ln>
            <a:noFill/>
          </a:ln>
          <a:effectLst>
            <a:outerShdw blurRad="50800" dist="38100" dir="2700000" algn="tl" rotWithShape="0">
              <a:srgbClr val="000000">
                <a:alpha val="40000"/>
              </a:srgbClr>
            </a:outerShdw>
          </a:effectLst>
        </p:spPr>
      </p:pic>
      <p:pic>
        <p:nvPicPr>
          <p:cNvPr id="102" name="Google Shape;102;p5"/>
          <p:cNvPicPr preferRelativeResize="0"/>
          <p:nvPr/>
        </p:nvPicPr>
        <p:blipFill rotWithShape="1">
          <a:blip r:embed="rId7">
            <a:alphaModFix/>
          </a:blip>
          <a:srcRect/>
          <a:stretch/>
        </p:blipFill>
        <p:spPr>
          <a:xfrm>
            <a:off x="5756756" y="1794683"/>
            <a:ext cx="2184403" cy="2618891"/>
          </a:xfrm>
          <a:prstGeom prst="rect">
            <a:avLst/>
          </a:prstGeom>
          <a:noFill/>
          <a:ln>
            <a:noFill/>
          </a:ln>
        </p:spPr>
      </p:pic>
      <p:pic>
        <p:nvPicPr>
          <p:cNvPr id="103" name="Google Shape;103;p5">
            <a:hlinkClick r:id="rId8"/>
          </p:cNvPr>
          <p:cNvPicPr preferRelativeResize="0"/>
          <p:nvPr/>
        </p:nvPicPr>
        <p:blipFill rotWithShape="1">
          <a:blip r:embed="rId9">
            <a:alphaModFix/>
          </a:blip>
          <a:srcRect/>
          <a:stretch/>
        </p:blipFill>
        <p:spPr>
          <a:xfrm>
            <a:off x="4797153" y="2616841"/>
            <a:ext cx="1903360" cy="2687975"/>
          </a:xfrm>
          <a:prstGeom prst="rect">
            <a:avLst/>
          </a:prstGeom>
          <a:noFill/>
          <a:ln>
            <a:noFill/>
          </a:ln>
          <a:effectLst>
            <a:outerShdw blurRad="50800" dist="38100" dir="2700000" algn="tl" rotWithShape="0">
              <a:srgbClr val="000000">
                <a:alpha val="40000"/>
              </a:srgbClr>
            </a:outerShdw>
          </a:effectLst>
        </p:spPr>
      </p:pic>
      <p:pic>
        <p:nvPicPr>
          <p:cNvPr id="104" name="Google Shape;104;p5"/>
          <p:cNvPicPr preferRelativeResize="0"/>
          <p:nvPr/>
        </p:nvPicPr>
        <p:blipFill rotWithShape="1">
          <a:blip r:embed="rId10">
            <a:alphaModFix/>
          </a:blip>
          <a:srcRect/>
          <a:stretch/>
        </p:blipFill>
        <p:spPr>
          <a:xfrm>
            <a:off x="6410074" y="3304174"/>
            <a:ext cx="1713871" cy="2211229"/>
          </a:xfrm>
          <a:prstGeom prst="rect">
            <a:avLst/>
          </a:prstGeom>
          <a:noFill/>
          <a:ln>
            <a:noFill/>
          </a:ln>
        </p:spPr>
      </p:pic>
      <p:sp>
        <p:nvSpPr>
          <p:cNvPr id="105" name="Google Shape;105;p5"/>
          <p:cNvSpPr txBox="1"/>
          <p:nvPr/>
        </p:nvSpPr>
        <p:spPr>
          <a:xfrm>
            <a:off x="610323" y="5742960"/>
            <a:ext cx="11072309" cy="523180"/>
          </a:xfrm>
          <a:prstGeom prst="rect">
            <a:avLst/>
          </a:prstGeom>
          <a:noFill/>
          <a:ln>
            <a:noFill/>
          </a:ln>
        </p:spPr>
        <p:txBody>
          <a:bodyPr spcFirstLastPara="1" wrap="square" lIns="91425" tIns="45700" rIns="91425" bIns="45700" anchor="t" anchorCtr="0">
            <a:spAutoFit/>
          </a:bodyPr>
          <a:lstStyle/>
          <a:p>
            <a:r>
              <a:rPr lang="en-US">
                <a:solidFill>
                  <a:schemeClr val="dk1"/>
                </a:solidFill>
                <a:latin typeface="Montserrat"/>
                <a:ea typeface="Montserrat"/>
                <a:cs typeface="Montserrat"/>
                <a:sym typeface="Montserrat"/>
              </a:rPr>
              <a:t>Compulsory emissions &amp; climate risk reporting for listed companies in US and UK, together with voluntary schemes to maintain market competitiveness aligned with customer climate expectations  </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7"/>
          <p:cNvSpPr txBox="1">
            <a:spLocks noGrp="1"/>
          </p:cNvSpPr>
          <p:nvPr>
            <p:ph type="body" idx="1"/>
          </p:nvPr>
        </p:nvSpPr>
        <p:spPr>
          <a:xfrm>
            <a:off x="313077" y="1390359"/>
            <a:ext cx="5996700" cy="4662900"/>
          </a:xfrm>
          <a:prstGeom prst="rect">
            <a:avLst/>
          </a:prstGeom>
          <a:noFill/>
          <a:ln>
            <a:noFill/>
          </a:ln>
        </p:spPr>
        <p:txBody>
          <a:bodyPr spcFirstLastPara="1" wrap="square" lIns="91425" tIns="45700" rIns="91425" bIns="45700" anchor="t" anchorCtr="0">
            <a:noAutofit/>
          </a:bodyPr>
          <a:lstStyle/>
          <a:p>
            <a:pPr marL="457189" indent="-330192">
              <a:buSzPts val="1600"/>
            </a:pPr>
            <a:r>
              <a:rPr lang="en-US" sz="1800"/>
              <a:t>Common practices intended users are </a:t>
            </a:r>
            <a:endParaRPr/>
          </a:p>
          <a:p>
            <a:pPr marL="914377" lvl="1" indent="-349242">
              <a:buSzPts val="1900"/>
            </a:pPr>
            <a:r>
              <a:rPr lang="en-US" sz="1800"/>
              <a:t>producers of these data (to know what is expected by the community)</a:t>
            </a:r>
            <a:endParaRPr/>
          </a:p>
          <a:p>
            <a:pPr marL="914377" lvl="1" indent="-349242">
              <a:buSzPts val="1900"/>
            </a:pPr>
            <a:r>
              <a:rPr lang="en-US" sz="1800"/>
              <a:t>users of these data  (to understand how it should be generated and know how to use)</a:t>
            </a:r>
            <a:endParaRPr/>
          </a:p>
          <a:p>
            <a:pPr marL="457189" indent="-330192">
              <a:buSzPts val="1600"/>
            </a:pPr>
            <a:r>
              <a:rPr lang="en-US" sz="1800"/>
              <a:t>Overall structure</a:t>
            </a:r>
            <a:endParaRPr/>
          </a:p>
          <a:p>
            <a:pPr marL="914377" lvl="1" indent="-349242">
              <a:buSzPts val="1900"/>
            </a:pPr>
            <a:r>
              <a:rPr lang="en-US" sz="1400"/>
              <a:t>Motivation, remit and timeliness</a:t>
            </a:r>
            <a:endParaRPr/>
          </a:p>
          <a:p>
            <a:pPr marL="914377" lvl="1" indent="-349242">
              <a:buSzPts val="1900"/>
            </a:pPr>
            <a:r>
              <a:rPr lang="en-US" sz="1400"/>
              <a:t>Common practise for L0 to L4</a:t>
            </a:r>
            <a:endParaRPr/>
          </a:p>
          <a:p>
            <a:pPr marL="914377" lvl="1" indent="-349242">
              <a:buSzPts val="1900"/>
            </a:pPr>
            <a:r>
              <a:rPr lang="en-US" sz="1400"/>
              <a:t>Validation current art</a:t>
            </a:r>
            <a:endParaRPr/>
          </a:p>
          <a:p>
            <a:pPr marL="914377" lvl="1" indent="-349242">
              <a:buSzPts val="1900"/>
            </a:pPr>
            <a:r>
              <a:rPr lang="en-US" sz="1400"/>
              <a:t>Quality assessment framework</a:t>
            </a:r>
            <a:endParaRPr/>
          </a:p>
          <a:p>
            <a:pPr marL="457189" indent="-330192">
              <a:buSzPts val="1600"/>
            </a:pPr>
            <a:r>
              <a:rPr lang="en-US" sz="1800"/>
              <a:t>Integrates efforts across multiple agencies</a:t>
            </a:r>
            <a:endParaRPr/>
          </a:p>
        </p:txBody>
      </p:sp>
      <p:sp>
        <p:nvSpPr>
          <p:cNvPr id="120" name="Google Shape;120;p7"/>
          <p:cNvSpPr txBox="1">
            <a:spLocks noGrp="1"/>
          </p:cNvSpPr>
          <p:nvPr>
            <p:ph type="title"/>
          </p:nvPr>
        </p:nvSpPr>
        <p:spPr>
          <a:xfrm>
            <a:off x="176048" y="175939"/>
            <a:ext cx="9386864" cy="779003"/>
          </a:xfrm>
          <a:prstGeom prst="rect">
            <a:avLst/>
          </a:prstGeom>
          <a:noFill/>
          <a:ln>
            <a:noFill/>
          </a:ln>
        </p:spPr>
        <p:txBody>
          <a:bodyPr spcFirstLastPara="1" wrap="square" lIns="91425" tIns="45700" rIns="91425" bIns="45700" anchor="t" anchorCtr="0">
            <a:noAutofit/>
          </a:bodyPr>
          <a:lstStyle/>
          <a:p>
            <a:pPr>
              <a:buSzPts val="4400"/>
            </a:pPr>
            <a:r>
              <a:rPr lang="en-US" sz="2800"/>
              <a:t>Common practise structure &amp; contributors</a:t>
            </a:r>
            <a:endParaRPr/>
          </a:p>
        </p:txBody>
      </p:sp>
      <p:pic>
        <p:nvPicPr>
          <p:cNvPr id="4" name="Picture 3">
            <a:extLst>
              <a:ext uri="{FF2B5EF4-FFF2-40B4-BE49-F238E27FC236}">
                <a16:creationId xmlns:a16="http://schemas.microsoft.com/office/drawing/2014/main" id="{03B78694-78A8-947F-DB19-8D1597DF5EFD}"/>
              </a:ext>
            </a:extLst>
          </p:cNvPr>
          <p:cNvPicPr>
            <a:picLocks noChangeAspect="1"/>
          </p:cNvPicPr>
          <p:nvPr/>
        </p:nvPicPr>
        <p:blipFill>
          <a:blip r:embed="rId3"/>
          <a:stretch>
            <a:fillRect/>
          </a:stretch>
        </p:blipFill>
        <p:spPr>
          <a:xfrm>
            <a:off x="6332306" y="1499515"/>
            <a:ext cx="3119141" cy="4023560"/>
          </a:xfrm>
          <a:prstGeom prst="rect">
            <a:avLst/>
          </a:prstGeom>
        </p:spPr>
      </p:pic>
      <p:pic>
        <p:nvPicPr>
          <p:cNvPr id="2" name="Picture 1">
            <a:extLst>
              <a:ext uri="{FF2B5EF4-FFF2-40B4-BE49-F238E27FC236}">
                <a16:creationId xmlns:a16="http://schemas.microsoft.com/office/drawing/2014/main" id="{1C2BA517-0C7C-536D-99A7-CDF94DC0DA58}"/>
              </a:ext>
            </a:extLst>
          </p:cNvPr>
          <p:cNvPicPr>
            <a:picLocks noChangeAspect="1"/>
          </p:cNvPicPr>
          <p:nvPr/>
        </p:nvPicPr>
        <p:blipFill>
          <a:blip r:embed="rId4"/>
          <a:stretch>
            <a:fillRect/>
          </a:stretch>
        </p:blipFill>
        <p:spPr>
          <a:xfrm>
            <a:off x="9473976" y="1746686"/>
            <a:ext cx="2643693" cy="35292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8"/>
          <p:cNvSpPr txBox="1">
            <a:spLocks noGrp="1"/>
          </p:cNvSpPr>
          <p:nvPr>
            <p:ph type="title"/>
          </p:nvPr>
        </p:nvSpPr>
        <p:spPr>
          <a:xfrm>
            <a:off x="176135" y="228411"/>
            <a:ext cx="9386864" cy="779003"/>
          </a:xfrm>
          <a:prstGeom prst="rect">
            <a:avLst/>
          </a:prstGeom>
          <a:noFill/>
          <a:ln>
            <a:noFill/>
          </a:ln>
        </p:spPr>
        <p:txBody>
          <a:bodyPr spcFirstLastPara="1" wrap="square" lIns="91425" tIns="45700" rIns="91425" bIns="45700" anchor="t" anchorCtr="0">
            <a:noAutofit/>
          </a:bodyPr>
          <a:lstStyle/>
          <a:p>
            <a:pPr>
              <a:buSzPts val="4400"/>
            </a:pPr>
            <a:r>
              <a:rPr lang="en-US" sz="3200" dirty="0"/>
              <a:t>Workflow Common Practice </a:t>
            </a:r>
            <a:endParaRPr sz="3200" dirty="0"/>
          </a:p>
        </p:txBody>
      </p:sp>
      <p:sp>
        <p:nvSpPr>
          <p:cNvPr id="127" name="Google Shape;127;p8"/>
          <p:cNvSpPr txBox="1"/>
          <p:nvPr/>
        </p:nvSpPr>
        <p:spPr>
          <a:xfrm>
            <a:off x="0" y="1732376"/>
            <a:ext cx="4440600" cy="4171358"/>
          </a:xfrm>
          <a:prstGeom prst="rect">
            <a:avLst/>
          </a:prstGeom>
          <a:noFill/>
          <a:ln>
            <a:noFill/>
          </a:ln>
        </p:spPr>
        <p:txBody>
          <a:bodyPr spcFirstLastPara="1" wrap="square" lIns="91425" tIns="45700" rIns="91425" bIns="45700" anchor="t" anchorCtr="0">
            <a:spAutoFit/>
          </a:bodyPr>
          <a:lstStyle/>
          <a:p>
            <a:pPr marL="457189" indent="-380990">
              <a:lnSpc>
                <a:spcPct val="115000"/>
              </a:lnSpc>
              <a:buClr>
                <a:schemeClr val="dk1"/>
              </a:buClr>
              <a:buSzPts val="2400"/>
              <a:buFont typeface="Montserrat"/>
              <a:buChar char="❖"/>
            </a:pPr>
            <a:r>
              <a:rPr lang="en-US" sz="1800" dirty="0">
                <a:solidFill>
                  <a:schemeClr val="dk1"/>
                </a:solidFill>
                <a:latin typeface="Montserrat"/>
                <a:ea typeface="Montserrat"/>
                <a:cs typeface="Montserrat"/>
                <a:sym typeface="Montserrat"/>
              </a:rPr>
              <a:t>At a high level, all practitioners use the same sequence of steps in their workflows</a:t>
            </a:r>
            <a:endParaRPr sz="1800" dirty="0"/>
          </a:p>
          <a:p>
            <a:pPr marL="457189" indent="-380990">
              <a:lnSpc>
                <a:spcPct val="115000"/>
              </a:lnSpc>
              <a:spcBef>
                <a:spcPts val="1000"/>
              </a:spcBef>
              <a:buClr>
                <a:schemeClr val="dk1"/>
              </a:buClr>
              <a:buSzPts val="2400"/>
              <a:buFont typeface="Montserrat"/>
              <a:buChar char="❖"/>
            </a:pPr>
            <a:r>
              <a:rPr lang="en-US" sz="1800" dirty="0">
                <a:solidFill>
                  <a:schemeClr val="dk1"/>
                </a:solidFill>
                <a:latin typeface="Montserrat"/>
                <a:ea typeface="Montserrat"/>
                <a:cs typeface="Montserrat"/>
                <a:sym typeface="Montserrat"/>
              </a:rPr>
              <a:t>The details of implementation vary, increasingly later in the process (from concentration/enhancement to emissions estimates)</a:t>
            </a:r>
            <a:endParaRPr sz="1800" dirty="0"/>
          </a:p>
          <a:p>
            <a:pPr marL="457189" indent="-380990">
              <a:lnSpc>
                <a:spcPct val="115000"/>
              </a:lnSpc>
              <a:spcBef>
                <a:spcPts val="1000"/>
              </a:spcBef>
              <a:buClr>
                <a:schemeClr val="dk1"/>
              </a:buClr>
              <a:buSzPts val="2400"/>
              <a:buFont typeface="Montserrat"/>
              <a:buChar char="❖"/>
            </a:pPr>
            <a:r>
              <a:rPr lang="en-US" sz="1800" dirty="0">
                <a:solidFill>
                  <a:schemeClr val="dk1"/>
                </a:solidFill>
                <a:latin typeface="Montserrat"/>
                <a:ea typeface="Montserrat"/>
                <a:cs typeface="Montserrat"/>
                <a:sym typeface="Montserrat"/>
              </a:rPr>
              <a:t>Later plume detection, delineation and emission quantification steps require a human in the loop</a:t>
            </a:r>
            <a:endParaRPr sz="1800" dirty="0"/>
          </a:p>
        </p:txBody>
      </p:sp>
      <p:pic>
        <p:nvPicPr>
          <p:cNvPr id="2" name="Picture 2">
            <a:extLst>
              <a:ext uri="{FF2B5EF4-FFF2-40B4-BE49-F238E27FC236}">
                <a16:creationId xmlns:a16="http://schemas.microsoft.com/office/drawing/2014/main" id="{54F4700F-AD22-8C5F-1D13-1E3A5F7CE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593" y="1185461"/>
            <a:ext cx="6321127" cy="34125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FEA3B0-CA8F-341C-56AA-8D8056112CB7}"/>
              </a:ext>
            </a:extLst>
          </p:cNvPr>
          <p:cNvPicPr>
            <a:picLocks noChangeAspect="1"/>
          </p:cNvPicPr>
          <p:nvPr/>
        </p:nvPicPr>
        <p:blipFill>
          <a:blip r:embed="rId4"/>
          <a:stretch>
            <a:fillRect/>
          </a:stretch>
        </p:blipFill>
        <p:spPr>
          <a:xfrm>
            <a:off x="4869566" y="4692056"/>
            <a:ext cx="1753311" cy="1726475"/>
          </a:xfrm>
          <a:prstGeom prst="rect">
            <a:avLst/>
          </a:prstGeom>
        </p:spPr>
      </p:pic>
      <p:pic>
        <p:nvPicPr>
          <p:cNvPr id="4" name="Picture 3">
            <a:extLst>
              <a:ext uri="{FF2B5EF4-FFF2-40B4-BE49-F238E27FC236}">
                <a16:creationId xmlns:a16="http://schemas.microsoft.com/office/drawing/2014/main" id="{DDF4D00C-EB6B-E53B-8158-89DE33887CF8}"/>
              </a:ext>
            </a:extLst>
          </p:cNvPr>
          <p:cNvPicPr>
            <a:picLocks noChangeAspect="1"/>
          </p:cNvPicPr>
          <p:nvPr/>
        </p:nvPicPr>
        <p:blipFill>
          <a:blip r:embed="rId5"/>
          <a:stretch>
            <a:fillRect/>
          </a:stretch>
        </p:blipFill>
        <p:spPr>
          <a:xfrm>
            <a:off x="6978621" y="4692056"/>
            <a:ext cx="1837067" cy="1726475"/>
          </a:xfrm>
          <a:prstGeom prst="rect">
            <a:avLst/>
          </a:prstGeom>
        </p:spPr>
      </p:pic>
      <p:pic>
        <p:nvPicPr>
          <p:cNvPr id="6" name="Picture 5">
            <a:extLst>
              <a:ext uri="{FF2B5EF4-FFF2-40B4-BE49-F238E27FC236}">
                <a16:creationId xmlns:a16="http://schemas.microsoft.com/office/drawing/2014/main" id="{863F9FAF-400F-684E-B74C-83A96F7690BB}"/>
              </a:ext>
            </a:extLst>
          </p:cNvPr>
          <p:cNvPicPr>
            <a:picLocks noChangeAspect="1"/>
          </p:cNvPicPr>
          <p:nvPr/>
        </p:nvPicPr>
        <p:blipFill>
          <a:blip r:embed="rId6"/>
          <a:stretch>
            <a:fillRect/>
          </a:stretch>
        </p:blipFill>
        <p:spPr>
          <a:xfrm>
            <a:off x="9171433" y="4670621"/>
            <a:ext cx="1747911" cy="1747911"/>
          </a:xfrm>
          <a:prstGeom prst="rect">
            <a:avLst/>
          </a:prstGeom>
        </p:spPr>
      </p:pic>
      <p:sp>
        <p:nvSpPr>
          <p:cNvPr id="7" name="Google Shape;144;p9">
            <a:extLst>
              <a:ext uri="{FF2B5EF4-FFF2-40B4-BE49-F238E27FC236}">
                <a16:creationId xmlns:a16="http://schemas.microsoft.com/office/drawing/2014/main" id="{F197606F-AAD5-8477-322E-0C49B3915F30}"/>
              </a:ext>
            </a:extLst>
          </p:cNvPr>
          <p:cNvSpPr txBox="1"/>
          <p:nvPr/>
        </p:nvSpPr>
        <p:spPr>
          <a:xfrm>
            <a:off x="11071296" y="5710685"/>
            <a:ext cx="1120704" cy="707846"/>
          </a:xfrm>
          <a:prstGeom prst="rect">
            <a:avLst/>
          </a:prstGeom>
          <a:noFill/>
          <a:ln>
            <a:noFill/>
          </a:ln>
        </p:spPr>
        <p:txBody>
          <a:bodyPr spcFirstLastPara="1" wrap="square" lIns="91425" tIns="45700" rIns="91425" bIns="45700" anchor="t" anchorCtr="0">
            <a:spAutoFit/>
          </a:bodyPr>
          <a:lstStyle/>
          <a:p>
            <a:r>
              <a:rPr lang="en-GB" sz="1000" dirty="0"/>
              <a:t>Credit (L-R):</a:t>
            </a:r>
          </a:p>
          <a:p>
            <a:r>
              <a:rPr lang="en-GB" sz="1000" dirty="0"/>
              <a:t>GHGSat</a:t>
            </a:r>
          </a:p>
          <a:p>
            <a:r>
              <a:rPr lang="en-GB" sz="1000" dirty="0" err="1"/>
              <a:t>MethaneSat</a:t>
            </a:r>
            <a:endParaRPr lang="en-GB" sz="1000" dirty="0"/>
          </a:p>
          <a:p>
            <a:r>
              <a:rPr lang="en-GB" sz="1000" dirty="0" err="1"/>
              <a:t>CarbonMapper</a:t>
            </a:r>
            <a:endParaRPr sz="1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9"/>
          <p:cNvSpPr txBox="1">
            <a:spLocks noGrp="1"/>
          </p:cNvSpPr>
          <p:nvPr>
            <p:ph type="title"/>
          </p:nvPr>
        </p:nvSpPr>
        <p:spPr>
          <a:xfrm>
            <a:off x="176048" y="81795"/>
            <a:ext cx="9387000" cy="779100"/>
          </a:xfrm>
          <a:prstGeom prst="rect">
            <a:avLst/>
          </a:prstGeom>
          <a:noFill/>
          <a:ln>
            <a:noFill/>
          </a:ln>
        </p:spPr>
        <p:txBody>
          <a:bodyPr spcFirstLastPara="1" wrap="square" lIns="91425" tIns="45700" rIns="91425" bIns="45700" anchor="t" anchorCtr="0">
            <a:noAutofit/>
          </a:bodyPr>
          <a:lstStyle/>
          <a:p>
            <a:pPr>
              <a:buSzPts val="4400"/>
            </a:pPr>
            <a:r>
              <a:rPr lang="en-US" sz="2900"/>
              <a:t>State of Practice for Validation – </a:t>
            </a:r>
            <a:endParaRPr sz="2900"/>
          </a:p>
          <a:p>
            <a:pPr>
              <a:buSzPts val="4400"/>
            </a:pPr>
            <a:r>
              <a:rPr lang="en-US" sz="2900"/>
              <a:t>controlled release </a:t>
            </a:r>
            <a:endParaRPr sz="3300"/>
          </a:p>
        </p:txBody>
      </p:sp>
      <p:sp>
        <p:nvSpPr>
          <p:cNvPr id="134" name="Google Shape;134;p9"/>
          <p:cNvSpPr txBox="1"/>
          <p:nvPr/>
        </p:nvSpPr>
        <p:spPr>
          <a:xfrm>
            <a:off x="176049" y="1164762"/>
            <a:ext cx="6343956" cy="5153678"/>
          </a:xfrm>
          <a:prstGeom prst="rect">
            <a:avLst/>
          </a:prstGeom>
          <a:noFill/>
          <a:ln>
            <a:noFill/>
          </a:ln>
        </p:spPr>
        <p:txBody>
          <a:bodyPr spcFirstLastPara="1" wrap="square" lIns="91425" tIns="45700" rIns="91425" bIns="45700" anchor="t" anchorCtr="0">
            <a:spAutoFit/>
          </a:bodyPr>
          <a:lstStyle/>
          <a:p>
            <a:pPr marL="457189" indent="-406390">
              <a:lnSpc>
                <a:spcPct val="115000"/>
              </a:lnSpc>
              <a:buClr>
                <a:schemeClr val="dk1"/>
              </a:buClr>
              <a:buSzPts val="2800"/>
              <a:buFont typeface="Montserrat"/>
              <a:buChar char="❖"/>
            </a:pPr>
            <a:r>
              <a:rPr lang="en-GB" sz="1800" dirty="0">
                <a:solidFill>
                  <a:schemeClr val="dk1"/>
                </a:solidFill>
                <a:latin typeface="Montserrat"/>
                <a:ea typeface="Montserrat"/>
                <a:cs typeface="Montserrat"/>
                <a:sym typeface="Montserrat"/>
              </a:rPr>
              <a:t>Independent testing of space-based methane detection needed, including several new satellite programs launched last year</a:t>
            </a:r>
            <a:endParaRPr lang="en-US" sz="1800" dirty="0">
              <a:solidFill>
                <a:schemeClr val="dk1"/>
              </a:solidFill>
              <a:latin typeface="Montserrat"/>
              <a:ea typeface="Montserrat"/>
              <a:cs typeface="Montserrat"/>
              <a:sym typeface="Montserrat"/>
            </a:endParaRPr>
          </a:p>
          <a:p>
            <a:pPr marL="457189" indent="-406390">
              <a:lnSpc>
                <a:spcPct val="115000"/>
              </a:lnSpc>
              <a:buClr>
                <a:schemeClr val="dk1"/>
              </a:buClr>
              <a:buSzPts val="2800"/>
              <a:buFont typeface="Montserrat"/>
              <a:buChar char="❖"/>
            </a:pPr>
            <a:r>
              <a:rPr lang="en-GB" sz="1800" dirty="0">
                <a:solidFill>
                  <a:schemeClr val="dk1"/>
                </a:solidFill>
                <a:latin typeface="Montserrat"/>
                <a:ea typeface="Montserrat"/>
                <a:cs typeface="Montserrat"/>
                <a:sym typeface="Montserrat"/>
              </a:rPr>
              <a:t>Cooperative and single-blind controlled release tests, building on 5+ years of satellite, airplane and ground sensor tests</a:t>
            </a:r>
          </a:p>
          <a:p>
            <a:pPr marL="457189" indent="-406390">
              <a:lnSpc>
                <a:spcPct val="115000"/>
              </a:lnSpc>
              <a:buClr>
                <a:schemeClr val="dk1"/>
              </a:buClr>
              <a:buSzPts val="2800"/>
              <a:buFont typeface="Montserrat"/>
              <a:buChar char="❖"/>
            </a:pPr>
            <a:r>
              <a:rPr lang="en-GB" sz="1800" dirty="0">
                <a:solidFill>
                  <a:schemeClr val="dk1"/>
                </a:solidFill>
                <a:latin typeface="Montserrat"/>
                <a:ea typeface="Montserrat"/>
                <a:cs typeface="Montserrat"/>
                <a:sym typeface="Montserrat"/>
              </a:rPr>
              <a:t>Expanded participation to 12+ methane satellite platforms and 15 analysis teams</a:t>
            </a:r>
          </a:p>
          <a:p>
            <a:pPr marL="50799">
              <a:lnSpc>
                <a:spcPct val="115000"/>
              </a:lnSpc>
              <a:buClr>
                <a:schemeClr val="dk1"/>
              </a:buClr>
              <a:buSzPts val="2800"/>
            </a:pPr>
            <a:endParaRPr lang="en-GB" sz="800" dirty="0">
              <a:solidFill>
                <a:schemeClr val="dk1"/>
              </a:solidFill>
              <a:latin typeface="Montserrat"/>
              <a:ea typeface="Montserrat"/>
              <a:cs typeface="Montserrat"/>
              <a:sym typeface="Montserrat"/>
            </a:endParaRPr>
          </a:p>
          <a:p>
            <a:pPr marL="50799">
              <a:lnSpc>
                <a:spcPct val="115000"/>
              </a:lnSpc>
              <a:buClr>
                <a:schemeClr val="dk1"/>
              </a:buClr>
              <a:buSzPts val="2800"/>
            </a:pPr>
            <a:r>
              <a:rPr lang="en-GB" sz="1800" b="1" dirty="0">
                <a:solidFill>
                  <a:schemeClr val="dk1"/>
                </a:solidFill>
                <a:latin typeface="Montserrat"/>
                <a:ea typeface="Montserrat"/>
                <a:cs typeface="Montserrat"/>
                <a:sym typeface="Montserrat"/>
              </a:rPr>
              <a:t>2024-2025</a:t>
            </a:r>
          </a:p>
          <a:p>
            <a:pPr marL="50799">
              <a:lnSpc>
                <a:spcPct val="115000"/>
              </a:lnSpc>
              <a:buClr>
                <a:schemeClr val="dk1"/>
              </a:buClr>
              <a:buSzPts val="2800"/>
            </a:pPr>
            <a:endParaRPr lang="en-GB" sz="800" dirty="0">
              <a:solidFill>
                <a:schemeClr val="dk1"/>
              </a:solidFill>
              <a:latin typeface="Montserrat"/>
              <a:ea typeface="Montserrat"/>
              <a:cs typeface="Montserrat"/>
              <a:sym typeface="Montserrat"/>
            </a:endParaRPr>
          </a:p>
          <a:p>
            <a:pPr marL="457189" indent="-406390">
              <a:lnSpc>
                <a:spcPct val="115000"/>
              </a:lnSpc>
              <a:buClr>
                <a:schemeClr val="dk1"/>
              </a:buClr>
              <a:buSzPts val="2800"/>
              <a:buFont typeface="Montserrat"/>
              <a:buChar char="❖"/>
            </a:pPr>
            <a:r>
              <a:rPr lang="en-GB" sz="1800" dirty="0">
                <a:solidFill>
                  <a:schemeClr val="dk1"/>
                </a:solidFill>
                <a:latin typeface="Montserrat"/>
                <a:ea typeface="Montserrat"/>
                <a:cs typeface="Montserrat"/>
                <a:sym typeface="Montserrat"/>
              </a:rPr>
              <a:t>150 release (10-1500 kg/h) cooperative stage</a:t>
            </a:r>
          </a:p>
          <a:p>
            <a:pPr marL="457189" indent="-406390">
              <a:lnSpc>
                <a:spcPct val="115000"/>
              </a:lnSpc>
              <a:buClr>
                <a:schemeClr val="dk1"/>
              </a:buClr>
              <a:buSzPts val="2800"/>
              <a:buFont typeface="Montserrat"/>
              <a:buChar char="❖"/>
            </a:pPr>
            <a:r>
              <a:rPr lang="en-GB" sz="1800" dirty="0">
                <a:solidFill>
                  <a:schemeClr val="dk1"/>
                </a:solidFill>
                <a:latin typeface="Montserrat"/>
                <a:ea typeface="Montserrat"/>
                <a:cs typeface="Montserrat"/>
                <a:sym typeface="Montserrat"/>
              </a:rPr>
              <a:t>First single-blind stage “Phase 1” in Q1 2025, data unblinding Q2 2025</a:t>
            </a:r>
          </a:p>
          <a:p>
            <a:pPr marL="50799">
              <a:lnSpc>
                <a:spcPct val="115000"/>
              </a:lnSpc>
              <a:buClr>
                <a:schemeClr val="dk1"/>
              </a:buClr>
              <a:buSzPts val="2800"/>
            </a:pPr>
            <a:r>
              <a:rPr lang="en-GB" sz="1800" b="1" dirty="0">
                <a:solidFill>
                  <a:schemeClr val="dk1"/>
                </a:solidFill>
                <a:latin typeface="Montserrat"/>
                <a:sym typeface="Montserrat"/>
              </a:rPr>
              <a:t>2026+</a:t>
            </a:r>
            <a:endParaRPr lang="en-GB" sz="1800" dirty="0">
              <a:solidFill>
                <a:schemeClr val="dk1"/>
              </a:solidFill>
              <a:latin typeface="Montserrat"/>
              <a:ea typeface="Montserrat"/>
              <a:cs typeface="Montserrat"/>
              <a:sym typeface="Montserrat"/>
            </a:endParaRPr>
          </a:p>
          <a:p>
            <a:pPr marL="457189" indent="-406390">
              <a:lnSpc>
                <a:spcPct val="115000"/>
              </a:lnSpc>
              <a:buClr>
                <a:schemeClr val="dk1"/>
              </a:buClr>
              <a:buSzPts val="2800"/>
              <a:buFont typeface="Montserrat"/>
              <a:buChar char="❖"/>
            </a:pPr>
            <a:r>
              <a:rPr lang="en-GB" sz="1800" dirty="0">
                <a:solidFill>
                  <a:schemeClr val="dk1"/>
                </a:solidFill>
                <a:latin typeface="Montserrat"/>
                <a:ea typeface="Montserrat"/>
                <a:cs typeface="Montserrat"/>
                <a:sym typeface="Montserrat"/>
              </a:rPr>
              <a:t>Controlled flaring expt. Q2 2026</a:t>
            </a:r>
          </a:p>
          <a:p>
            <a:pPr marL="457189" indent="-406390">
              <a:lnSpc>
                <a:spcPct val="115000"/>
              </a:lnSpc>
              <a:buClr>
                <a:schemeClr val="dk1"/>
              </a:buClr>
              <a:buSzPts val="2800"/>
              <a:buFont typeface="Montserrat"/>
              <a:buChar char="❖"/>
            </a:pPr>
            <a:r>
              <a:rPr lang="en-GB" sz="1800" dirty="0">
                <a:solidFill>
                  <a:schemeClr val="dk1"/>
                </a:solidFill>
                <a:latin typeface="Montserrat"/>
                <a:ea typeface="Montserrat"/>
                <a:cs typeface="Montserrat"/>
                <a:sym typeface="Montserrat"/>
              </a:rPr>
              <a:t>Expanded extent and sophistication of CR</a:t>
            </a:r>
          </a:p>
        </p:txBody>
      </p:sp>
      <p:grpSp>
        <p:nvGrpSpPr>
          <p:cNvPr id="135" name="Google Shape;135;p9"/>
          <p:cNvGrpSpPr/>
          <p:nvPr/>
        </p:nvGrpSpPr>
        <p:grpSpPr>
          <a:xfrm>
            <a:off x="6651000" y="1822595"/>
            <a:ext cx="4820464" cy="3531604"/>
            <a:chOff x="2726738" y="2156264"/>
            <a:chExt cx="6113397" cy="4479667"/>
          </a:xfrm>
        </p:grpSpPr>
        <p:pic>
          <p:nvPicPr>
            <p:cNvPr id="136" name="Google Shape;136;p9" descr="Map&#10;&#10;Description automatically generated"/>
            <p:cNvPicPr preferRelativeResize="0"/>
            <p:nvPr/>
          </p:nvPicPr>
          <p:blipFill rotWithShape="1">
            <a:blip r:embed="rId3">
              <a:alphaModFix/>
            </a:blip>
            <a:srcRect t="2298"/>
            <a:stretch/>
          </p:blipFill>
          <p:spPr>
            <a:xfrm>
              <a:off x="2726738" y="2156264"/>
              <a:ext cx="6113397" cy="4479667"/>
            </a:xfrm>
            <a:prstGeom prst="rect">
              <a:avLst/>
            </a:prstGeom>
            <a:noFill/>
            <a:ln w="19050" cap="flat" cmpd="sng">
              <a:solidFill>
                <a:schemeClr val="dk1"/>
              </a:solidFill>
              <a:prstDash val="solid"/>
              <a:round/>
              <a:headEnd type="none" w="sm" len="sm"/>
              <a:tailEnd type="none" w="sm" len="sm"/>
            </a:ln>
          </p:spPr>
        </p:pic>
        <p:sp>
          <p:nvSpPr>
            <p:cNvPr id="137" name="Google Shape;137;p9"/>
            <p:cNvSpPr/>
            <p:nvPr/>
          </p:nvSpPr>
          <p:spPr>
            <a:xfrm>
              <a:off x="5102087" y="3311561"/>
              <a:ext cx="1036629" cy="310393"/>
            </a:xfrm>
            <a:prstGeom prst="cloud">
              <a:avLst/>
            </a:prstGeom>
            <a:solidFill>
              <a:srgbClr val="D8D8D8"/>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a:solidFill>
                    <a:schemeClr val="dk1"/>
                  </a:solidFill>
                </a:rPr>
                <a:t>?</a:t>
              </a:r>
              <a:endParaRPr/>
            </a:p>
          </p:txBody>
        </p:sp>
      </p:grpSp>
      <p:cxnSp>
        <p:nvCxnSpPr>
          <p:cNvPr id="138" name="Google Shape;138;p9"/>
          <p:cNvCxnSpPr>
            <a:cxnSpLocks/>
          </p:cNvCxnSpPr>
          <p:nvPr/>
        </p:nvCxnSpPr>
        <p:spPr>
          <a:xfrm>
            <a:off x="7049354" y="1684783"/>
            <a:ext cx="516047" cy="719012"/>
          </a:xfrm>
          <a:prstGeom prst="straightConnector1">
            <a:avLst/>
          </a:prstGeom>
          <a:noFill/>
          <a:ln w="38100" cap="flat" cmpd="sng">
            <a:solidFill>
              <a:srgbClr val="8C1515"/>
            </a:solidFill>
            <a:prstDash val="solid"/>
            <a:round/>
            <a:headEnd type="none" w="sm" len="sm"/>
            <a:tailEnd type="triangle" w="med" len="med"/>
          </a:ln>
        </p:spPr>
      </p:cxnSp>
      <p:sp>
        <p:nvSpPr>
          <p:cNvPr id="139" name="Google Shape;139;p9"/>
          <p:cNvSpPr txBox="1"/>
          <p:nvPr/>
        </p:nvSpPr>
        <p:spPr>
          <a:xfrm>
            <a:off x="8906336" y="2886303"/>
            <a:ext cx="1279517" cy="523180"/>
          </a:xfrm>
          <a:prstGeom prst="rect">
            <a:avLst/>
          </a:prstGeom>
          <a:noFill/>
          <a:ln>
            <a:noFill/>
          </a:ln>
        </p:spPr>
        <p:txBody>
          <a:bodyPr spcFirstLastPara="1" wrap="square" lIns="91425" tIns="45700" rIns="91425" bIns="45700" anchor="t" anchorCtr="0">
            <a:spAutoFit/>
          </a:bodyPr>
          <a:lstStyle/>
          <a:p>
            <a:r>
              <a:rPr lang="en-US"/>
              <a:t>Metering and </a:t>
            </a:r>
            <a:endParaRPr/>
          </a:p>
          <a:p>
            <a:r>
              <a:rPr lang="en-US"/>
              <a:t>release point</a:t>
            </a:r>
            <a:endParaRPr/>
          </a:p>
        </p:txBody>
      </p:sp>
      <p:sp>
        <p:nvSpPr>
          <p:cNvPr id="140" name="Google Shape;140;p9"/>
          <p:cNvSpPr txBox="1"/>
          <p:nvPr/>
        </p:nvSpPr>
        <p:spPr>
          <a:xfrm>
            <a:off x="9572435" y="4021099"/>
            <a:ext cx="1447832" cy="523180"/>
          </a:xfrm>
          <a:prstGeom prst="rect">
            <a:avLst/>
          </a:prstGeom>
          <a:noFill/>
          <a:ln>
            <a:noFill/>
          </a:ln>
        </p:spPr>
        <p:txBody>
          <a:bodyPr spcFirstLastPara="1" wrap="square" lIns="91425" tIns="45700" rIns="91425" bIns="45700" anchor="t" anchorCtr="0">
            <a:spAutoFit/>
          </a:bodyPr>
          <a:lstStyle/>
          <a:p>
            <a:r>
              <a:rPr lang="en-US"/>
              <a:t>Gas trailers and</a:t>
            </a:r>
            <a:endParaRPr/>
          </a:p>
          <a:p>
            <a:r>
              <a:rPr lang="en-US"/>
              <a:t>pressure reg</a:t>
            </a:r>
            <a:endParaRPr/>
          </a:p>
        </p:txBody>
      </p:sp>
      <p:sp>
        <p:nvSpPr>
          <p:cNvPr id="141" name="Google Shape;141;p9"/>
          <p:cNvSpPr txBox="1"/>
          <p:nvPr/>
        </p:nvSpPr>
        <p:spPr>
          <a:xfrm>
            <a:off x="10020492" y="1913694"/>
            <a:ext cx="1180131" cy="307736"/>
          </a:xfrm>
          <a:prstGeom prst="rect">
            <a:avLst/>
          </a:prstGeom>
          <a:noFill/>
          <a:ln>
            <a:noFill/>
          </a:ln>
        </p:spPr>
        <p:txBody>
          <a:bodyPr spcFirstLastPara="1" wrap="square" lIns="91425" tIns="45700" rIns="91425" bIns="45700" anchor="t" anchorCtr="0">
            <a:spAutoFit/>
          </a:bodyPr>
          <a:lstStyle/>
          <a:p>
            <a:r>
              <a:rPr lang="en-US"/>
              <a:t>Work station</a:t>
            </a:r>
            <a:endParaRPr/>
          </a:p>
        </p:txBody>
      </p:sp>
      <p:sp>
        <p:nvSpPr>
          <p:cNvPr id="142" name="Google Shape;142;p9"/>
          <p:cNvSpPr txBox="1"/>
          <p:nvPr/>
        </p:nvSpPr>
        <p:spPr>
          <a:xfrm>
            <a:off x="6651001" y="1164762"/>
            <a:ext cx="2273379" cy="523180"/>
          </a:xfrm>
          <a:prstGeom prst="rect">
            <a:avLst/>
          </a:prstGeom>
          <a:noFill/>
          <a:ln>
            <a:noFill/>
          </a:ln>
        </p:spPr>
        <p:txBody>
          <a:bodyPr spcFirstLastPara="1" wrap="square" lIns="91425" tIns="45700" rIns="91425" bIns="45700" anchor="t" anchorCtr="0">
            <a:spAutoFit/>
          </a:bodyPr>
          <a:lstStyle/>
          <a:p>
            <a:r>
              <a:rPr lang="en-US"/>
              <a:t>10 m ultrasonic winds</a:t>
            </a:r>
            <a:endParaRPr/>
          </a:p>
          <a:p>
            <a:r>
              <a:rPr lang="en-US"/>
              <a:t>and meteorological station</a:t>
            </a:r>
            <a:endParaRPr/>
          </a:p>
        </p:txBody>
      </p:sp>
      <p:sp>
        <p:nvSpPr>
          <p:cNvPr id="144" name="Google Shape;144;p9"/>
          <p:cNvSpPr txBox="1"/>
          <p:nvPr/>
        </p:nvSpPr>
        <p:spPr>
          <a:xfrm>
            <a:off x="6520004" y="5488813"/>
            <a:ext cx="5320845" cy="954067"/>
          </a:xfrm>
          <a:prstGeom prst="rect">
            <a:avLst/>
          </a:prstGeom>
          <a:noFill/>
          <a:ln>
            <a:noFill/>
          </a:ln>
        </p:spPr>
        <p:txBody>
          <a:bodyPr spcFirstLastPara="1" wrap="square" lIns="91425" tIns="45700" rIns="91425" bIns="45700" anchor="t" anchorCtr="0">
            <a:spAutoFit/>
          </a:bodyPr>
          <a:lstStyle/>
          <a:p>
            <a:r>
              <a:rPr lang="en-US" dirty="0">
                <a:solidFill>
                  <a:schemeClr val="dk1"/>
                </a:solidFill>
                <a:latin typeface="Montserrat"/>
                <a:ea typeface="Montserrat"/>
                <a:cs typeface="Montserrat"/>
                <a:sym typeface="Montserrat"/>
              </a:rPr>
              <a:t>Credit: A Brandt Stanford tinyurl.com/</a:t>
            </a:r>
            <a:r>
              <a:rPr lang="en-US" dirty="0" err="1">
                <a:solidFill>
                  <a:schemeClr val="dk1"/>
                </a:solidFill>
                <a:latin typeface="Montserrat"/>
                <a:ea typeface="Montserrat"/>
                <a:cs typeface="Montserrat"/>
                <a:sym typeface="Montserrat"/>
              </a:rPr>
              <a:t>stanford</a:t>
            </a:r>
            <a:r>
              <a:rPr lang="en-US" dirty="0">
                <a:solidFill>
                  <a:schemeClr val="dk1"/>
                </a:solidFill>
                <a:latin typeface="Montserrat"/>
                <a:ea typeface="Montserrat"/>
                <a:cs typeface="Montserrat"/>
                <a:sym typeface="Montserrat"/>
              </a:rPr>
              <a:t>-methane </a:t>
            </a:r>
            <a:endParaRPr dirty="0">
              <a:solidFill>
                <a:schemeClr val="dk1"/>
              </a:solidFill>
              <a:latin typeface="Montserrat"/>
              <a:ea typeface="Montserrat"/>
              <a:cs typeface="Montserrat"/>
              <a:sym typeface="Montserrat"/>
            </a:endParaRPr>
          </a:p>
          <a:p>
            <a:r>
              <a:rPr lang="en-US" dirty="0">
                <a:solidFill>
                  <a:schemeClr val="dk1"/>
                </a:solidFill>
                <a:latin typeface="Montserrat"/>
                <a:ea typeface="Montserrat"/>
                <a:cs typeface="Montserrat"/>
                <a:sym typeface="Montserrat"/>
              </a:rPr>
              <a:t>*Participants know location but not [on/off] or volume flow rate. Coriolis flow metering for leaks between 3 kg/h and 1500 kg/h</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76048" y="175939"/>
            <a:ext cx="9386864" cy="779003"/>
          </a:xfrm>
          <a:prstGeom prst="rect">
            <a:avLst/>
          </a:prstGeom>
          <a:noFill/>
          <a:ln>
            <a:noFill/>
          </a:ln>
        </p:spPr>
        <p:txBody>
          <a:bodyPr spcFirstLastPara="1" wrap="square" lIns="91425" tIns="45700" rIns="91425" bIns="45700" anchor="t" anchorCtr="0">
            <a:noAutofit/>
          </a:bodyPr>
          <a:lstStyle/>
          <a:p>
            <a:pPr>
              <a:buSzPts val="4400"/>
            </a:pPr>
            <a:r>
              <a:rPr lang="en-US" sz="4000"/>
              <a:t>Quality Assessment framework</a:t>
            </a:r>
            <a:endParaRPr/>
          </a:p>
        </p:txBody>
      </p:sp>
      <p:pic>
        <p:nvPicPr>
          <p:cNvPr id="150" name="Google Shape;150;p10"/>
          <p:cNvPicPr preferRelativeResize="0"/>
          <p:nvPr/>
        </p:nvPicPr>
        <p:blipFill rotWithShape="1">
          <a:blip r:embed="rId3">
            <a:alphaModFix/>
          </a:blip>
          <a:srcRect/>
          <a:stretch/>
        </p:blipFill>
        <p:spPr>
          <a:xfrm>
            <a:off x="197766" y="2289557"/>
            <a:ext cx="5782575" cy="3831179"/>
          </a:xfrm>
          <a:prstGeom prst="rect">
            <a:avLst/>
          </a:prstGeom>
          <a:noFill/>
          <a:ln>
            <a:noFill/>
          </a:ln>
        </p:spPr>
      </p:pic>
      <p:sp>
        <p:nvSpPr>
          <p:cNvPr id="151" name="Google Shape;151;p10"/>
          <p:cNvSpPr txBox="1"/>
          <p:nvPr/>
        </p:nvSpPr>
        <p:spPr>
          <a:xfrm>
            <a:off x="1709313" y="6142391"/>
            <a:ext cx="3249187" cy="369291"/>
          </a:xfrm>
          <a:prstGeom prst="rect">
            <a:avLst/>
          </a:prstGeom>
          <a:noFill/>
          <a:ln>
            <a:noFill/>
          </a:ln>
        </p:spPr>
        <p:txBody>
          <a:bodyPr spcFirstLastPara="1" wrap="square" lIns="91425" tIns="45700" rIns="91425" bIns="45700" anchor="t" anchorCtr="0">
            <a:spAutoFit/>
          </a:bodyPr>
          <a:lstStyle/>
          <a:p>
            <a:r>
              <a:rPr lang="en-US" sz="1800">
                <a:latin typeface="Montserrat"/>
                <a:ea typeface="Montserrat"/>
                <a:cs typeface="Montserrat"/>
                <a:sym typeface="Montserrat"/>
              </a:rPr>
              <a:t>Column Enhancement</a:t>
            </a:r>
            <a:endParaRPr/>
          </a:p>
        </p:txBody>
      </p:sp>
      <p:pic>
        <p:nvPicPr>
          <p:cNvPr id="152" name="Google Shape;152;p10"/>
          <p:cNvPicPr preferRelativeResize="0"/>
          <p:nvPr/>
        </p:nvPicPr>
        <p:blipFill rotWithShape="1">
          <a:blip r:embed="rId4">
            <a:alphaModFix/>
          </a:blip>
          <a:srcRect b="18942"/>
          <a:stretch/>
        </p:blipFill>
        <p:spPr>
          <a:xfrm>
            <a:off x="5980340" y="2267902"/>
            <a:ext cx="5839069" cy="3619935"/>
          </a:xfrm>
          <a:prstGeom prst="rect">
            <a:avLst/>
          </a:prstGeom>
          <a:noFill/>
          <a:ln>
            <a:noFill/>
          </a:ln>
        </p:spPr>
      </p:pic>
      <p:sp>
        <p:nvSpPr>
          <p:cNvPr id="153" name="Google Shape;153;p10"/>
          <p:cNvSpPr txBox="1"/>
          <p:nvPr/>
        </p:nvSpPr>
        <p:spPr>
          <a:xfrm>
            <a:off x="8292149" y="6092371"/>
            <a:ext cx="1634275" cy="369291"/>
          </a:xfrm>
          <a:prstGeom prst="rect">
            <a:avLst/>
          </a:prstGeom>
          <a:noFill/>
          <a:ln>
            <a:noFill/>
          </a:ln>
        </p:spPr>
        <p:txBody>
          <a:bodyPr spcFirstLastPara="1" wrap="square" lIns="91425" tIns="45700" rIns="91425" bIns="45700" anchor="t" anchorCtr="0">
            <a:spAutoFit/>
          </a:bodyPr>
          <a:lstStyle/>
          <a:p>
            <a:r>
              <a:rPr lang="en-US" sz="1800">
                <a:latin typeface="Montserrat"/>
                <a:ea typeface="Montserrat"/>
                <a:cs typeface="Montserrat"/>
                <a:sym typeface="Montserrat"/>
              </a:rPr>
              <a:t>Emissions</a:t>
            </a:r>
            <a:endParaRPr/>
          </a:p>
        </p:txBody>
      </p:sp>
      <p:sp>
        <p:nvSpPr>
          <p:cNvPr id="154" name="Google Shape;154;p10"/>
          <p:cNvSpPr txBox="1"/>
          <p:nvPr/>
        </p:nvSpPr>
        <p:spPr>
          <a:xfrm>
            <a:off x="176048" y="1225134"/>
            <a:ext cx="11643360" cy="800179"/>
          </a:xfrm>
          <a:prstGeom prst="rect">
            <a:avLst/>
          </a:prstGeom>
          <a:noFill/>
          <a:ln>
            <a:noFill/>
          </a:ln>
        </p:spPr>
        <p:txBody>
          <a:bodyPr spcFirstLastPara="1" wrap="square" lIns="91425" tIns="45700" rIns="91425" bIns="45700" anchor="t" anchorCtr="0">
            <a:spAutoFit/>
          </a:bodyPr>
          <a:lstStyle/>
          <a:p>
            <a:pPr marL="457189" indent="-406390">
              <a:lnSpc>
                <a:spcPct val="115000"/>
              </a:lnSpc>
              <a:buClr>
                <a:schemeClr val="dk1"/>
              </a:buClr>
              <a:buSzPts val="2800"/>
              <a:buFont typeface="Montserrat"/>
              <a:buChar char="❖"/>
            </a:pPr>
            <a:r>
              <a:rPr lang="en-US" sz="2000">
                <a:solidFill>
                  <a:schemeClr val="dk1"/>
                </a:solidFill>
                <a:latin typeface="Montserrat"/>
                <a:ea typeface="Montserrat"/>
                <a:cs typeface="Montserrat"/>
                <a:sym typeface="Montserrat"/>
              </a:rPr>
              <a:t>Quality Assessment framework aligned with that developed within EDAP / CSDA for consistency across GHGs and other ECVs  </a:t>
            </a:r>
            <a:endParaRPr/>
          </a:p>
        </p:txBody>
      </p:sp>
    </p:spTree>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1709</TotalTime>
  <Words>1369</Words>
  <Application>Microsoft Office PowerPoint</Application>
  <PresentationFormat>Widescreen</PresentationFormat>
  <Paragraphs>178</Paragraphs>
  <Slides>15</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Montserrat</vt:lpstr>
      <vt:lpstr>Montserrat Medium</vt:lpstr>
      <vt:lpstr>Arial</vt:lpstr>
      <vt:lpstr>Barlow Medium</vt:lpstr>
      <vt:lpstr>Montserrat SemiBold</vt:lpstr>
      <vt:lpstr>Noto Sans Symbols</vt:lpstr>
      <vt:lpstr>Barlow SemiBold</vt:lpstr>
      <vt:lpstr>Average</vt:lpstr>
      <vt:lpstr>Lobster</vt:lpstr>
      <vt:lpstr>Barlow</vt:lpstr>
      <vt:lpstr>Avenir</vt:lpstr>
      <vt:lpstr>ceos</vt:lpstr>
      <vt:lpstr>WGClimate-24 &amp; GHG-TT-6 Best Practices</vt:lpstr>
      <vt:lpstr>PowerPoint Presentation</vt:lpstr>
      <vt:lpstr>PowerPoint Presentation</vt:lpstr>
      <vt:lpstr>New rules on Energy sector</vt:lpstr>
      <vt:lpstr>Corporate emissions and climate risk reporting </vt:lpstr>
      <vt:lpstr>Common practise structure &amp; contributors</vt:lpstr>
      <vt:lpstr>Workflow Common Practice </vt:lpstr>
      <vt:lpstr>State of Practice for Validation –  controlled release </vt:lpstr>
      <vt:lpstr>Quality Assessment framework</vt:lpstr>
      <vt:lpstr>Best practice as an enabler</vt:lpstr>
      <vt:lpstr>PowerPoint Presentation</vt:lpstr>
      <vt:lpstr>v1.0 Progress and timeline</vt:lpstr>
      <vt:lpstr>PowerPoint Presentation</vt:lpstr>
      <vt:lpstr>Plume-derived emissions  (proposed) timeline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Paul Green</cp:lastModifiedBy>
  <cp:revision>1</cp:revision>
  <dcterms:modified xsi:type="dcterms:W3CDTF">2026-02-06T15:26:41Z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f4b5af-ab42-45d5-91e7-45583bed1b2a_Enabled">
    <vt:lpwstr>true</vt:lpwstr>
  </property>
  <property fmtid="{D5CDD505-2E9C-101B-9397-08002B2CF9AE}" pid="3" name="MSIP_Label_9df4b5af-ab42-45d5-91e7-45583bed1b2a_SetDate">
    <vt:lpwstr>2026-02-04T10:31:26Z</vt:lpwstr>
  </property>
  <property fmtid="{D5CDD505-2E9C-101B-9397-08002B2CF9AE}" pid="4" name="MSIP_Label_9df4b5af-ab42-45d5-91e7-45583bed1b2a_Method">
    <vt:lpwstr>Standard</vt:lpwstr>
  </property>
  <property fmtid="{D5CDD505-2E9C-101B-9397-08002B2CF9AE}" pid="5" name="MSIP_Label_9df4b5af-ab42-45d5-91e7-45583bed1b2a_Name">
    <vt:lpwstr>9df4b5af-ab42-45d5-91e7-45583bed1b2a</vt:lpwstr>
  </property>
  <property fmtid="{D5CDD505-2E9C-101B-9397-08002B2CF9AE}" pid="6" name="MSIP_Label_9df4b5af-ab42-45d5-91e7-45583bed1b2a_SiteId">
    <vt:lpwstr>601e5460-b1bf-49c0-bd2d-e76ffc186a8d</vt:lpwstr>
  </property>
  <property fmtid="{D5CDD505-2E9C-101B-9397-08002B2CF9AE}" pid="7" name="MSIP_Label_9df4b5af-ab42-45d5-91e7-45583bed1b2a_ActionId">
    <vt:lpwstr>770f30e7-2d36-4076-88d2-d6aaaaa0f238</vt:lpwstr>
  </property>
  <property fmtid="{D5CDD505-2E9C-101B-9397-08002B2CF9AE}" pid="8" name="MSIP_Label_9df4b5af-ab42-45d5-91e7-45583bed1b2a_ContentBits">
    <vt:lpwstr>0</vt:lpwstr>
  </property>
  <property fmtid="{D5CDD505-2E9C-101B-9397-08002B2CF9AE}" pid="9" name="MSIP_Label_9df4b5af-ab42-45d5-91e7-45583bed1b2a_Tag">
    <vt:lpwstr>10, 3, 0, 1</vt:lpwstr>
  </property>
</Properties>
</file>