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7"/>
  </p:notesMasterIdLst>
  <p:handoutMasterIdLst>
    <p:handoutMasterId r:id="rId8"/>
  </p:handout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embeddedFontLst>
    <p:embeddedFont>
      <p:font typeface="Average" panose="020B0604020202020204" charset="0"/>
      <p:regular r:id="rId9"/>
    </p:embeddedFont>
    <p:embeddedFont>
      <p:font typeface="Barlow" panose="00000500000000000000" pitchFamily="2" charset="0"/>
      <p:regular r:id="rId10"/>
      <p:bold r:id="rId11"/>
      <p:italic r:id="rId12"/>
      <p:boldItalic r:id="rId13"/>
    </p:embeddedFont>
    <p:embeddedFont>
      <p:font typeface="Barlow Medium" panose="00000600000000000000" pitchFamily="2" charset="0"/>
      <p:regular r:id="rId14"/>
      <p:bold r:id="rId15"/>
      <p:italic r:id="rId16"/>
      <p:boldItalic r:id="rId17"/>
    </p:embeddedFont>
    <p:embeddedFont>
      <p:font typeface="Barlow SemiBold" panose="00000700000000000000" pitchFamily="2" charset="0"/>
      <p:regular r:id="rId18"/>
      <p:bold r:id="rId19"/>
      <p:italic r:id="rId20"/>
      <p:boldItalic r:id="rId21"/>
    </p:embeddedFont>
    <p:embeddedFont>
      <p:font typeface="Lobster" panose="00000500000000000000" pitchFamily="2" charset="0"/>
      <p:regular r:id="rId22"/>
    </p:embeddedFon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bold r:id="rId28"/>
      <p:italic r:id="rId29"/>
      <p:boldItalic r:id="rId30"/>
    </p:embeddedFont>
    <p:embeddedFont>
      <p:font typeface="Montserrat SemiBold" panose="000007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95" d="100"/>
          <a:sy n="95" d="100"/>
        </p:scale>
        <p:origin x="72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67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21" Type="http://schemas.openxmlformats.org/officeDocument/2006/relationships/font" Target="fonts/font13.fntdata"/><Relationship Id="rId34" Type="http://schemas.openxmlformats.org/officeDocument/2006/relationships/font" Target="fonts/font26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33" Type="http://schemas.openxmlformats.org/officeDocument/2006/relationships/font" Target="fonts/font2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font" Target="fonts/font2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font" Target="fonts/font20.fntdata"/><Relationship Id="rId36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font" Target="fonts/font22.fntdata"/><Relationship Id="rId35" Type="http://schemas.openxmlformats.org/officeDocument/2006/relationships/presProps" Target="presProps.xml"/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DBA923-BC2B-0100-26F9-0172D69F0A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C2695E-E7E3-5ADE-5BF8-C0DA310BB8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521154-B067-4521-B20C-50C68FA8CC54}" type="datetimeFigureOut">
              <a:rPr lang="en-US" smtClean="0"/>
              <a:t>2/9/2026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5B59C2-57CA-C81D-989A-29F18ACB25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A9A88F-10EF-DD37-DFDC-27CA585865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EB70E-2E55-46C1-9FE8-5858ACC338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b727f0b6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bb727f0b6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CEOS)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45" y="5532418"/>
            <a:ext cx="2337760" cy="12875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975975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7">
            <a:alphaModFix/>
          </a:blip>
          <a:srcRect r="65873"/>
          <a:stretch/>
        </p:blipFill>
        <p:spPr>
          <a:xfrm>
            <a:off x="-418625" y="3902750"/>
            <a:ext cx="1554175" cy="20387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8">
            <a:alphaModFix/>
          </a:blip>
          <a:srcRect l="34128"/>
          <a:stretch/>
        </p:blipFill>
        <p:spPr>
          <a:xfrm>
            <a:off x="1135555" y="3902750"/>
            <a:ext cx="2999990" cy="20387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WGClimate)">
  <p:cSld name="Title Slide_1">
    <p:bg>
      <p:bgPr>
        <a:solidFill>
          <a:schemeClr val="dk2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474" y="198875"/>
            <a:ext cx="2217500" cy="1221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" name="Google Shape;22;p3"/>
          <p:cNvPicPr preferRelativeResize="0"/>
          <p:nvPr/>
        </p:nvPicPr>
        <p:blipFill rotWithShape="1">
          <a:blip r:embed="rId3">
            <a:alphaModFix amt="58999"/>
          </a:blip>
          <a:srcRect l="11054" t="37272" r="40715" b="-20377"/>
          <a:stretch/>
        </p:blipFill>
        <p:spPr>
          <a:xfrm rot="5400000">
            <a:off x="8967750" y="3607650"/>
            <a:ext cx="2826600" cy="361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2072700" y="1886575"/>
            <a:ext cx="8046600" cy="23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sz="600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verage"/>
              <a:buNone/>
              <a:defRPr sz="1500">
                <a:solidFill>
                  <a:schemeClr val="lt1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 dirty="0"/>
          </a:p>
        </p:txBody>
      </p:sp>
      <p:grpSp>
        <p:nvGrpSpPr>
          <p:cNvPr id="24" name="Google Shape;24;p3"/>
          <p:cNvGrpSpPr/>
          <p:nvPr/>
        </p:nvGrpSpPr>
        <p:grpSpPr>
          <a:xfrm>
            <a:off x="8662376" y="198875"/>
            <a:ext cx="3384923" cy="1059125"/>
            <a:chOff x="-7013547" y="6156743"/>
            <a:chExt cx="4139060" cy="1295091"/>
          </a:xfrm>
        </p:grpSpPr>
        <p:pic>
          <p:nvPicPr>
            <p:cNvPr id="25" name="Google Shape;25;p3"/>
            <p:cNvPicPr preferRelativeResize="0"/>
            <p:nvPr/>
          </p:nvPicPr>
          <p:blipFill rotWithShape="1">
            <a:blip r:embed="rId4">
              <a:alphaModFix/>
            </a:blip>
            <a:srcRect l="10790" t="22772" r="65874" b="23006"/>
            <a:stretch/>
          </p:blipFill>
          <p:spPr>
            <a:xfrm>
              <a:off x="-7013547" y="6156743"/>
              <a:ext cx="1245077" cy="1295091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  <p:pic>
          <p:nvPicPr>
            <p:cNvPr id="26" name="Google Shape;26;p3"/>
            <p:cNvPicPr preferRelativeResize="0"/>
            <p:nvPr/>
          </p:nvPicPr>
          <p:blipFill rotWithShape="1">
            <a:blip r:embed="rId5">
              <a:alphaModFix/>
            </a:blip>
            <a:srcRect l="34127" t="31914" r="11634" b="28523"/>
            <a:stretch/>
          </p:blipFill>
          <p:spPr>
            <a:xfrm>
              <a:off x="-5768470" y="6375042"/>
              <a:ext cx="2893983" cy="944944"/>
            </a:xfrm>
            <a:prstGeom prst="rect">
              <a:avLst/>
            </a:prstGeom>
            <a:noFill/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</p:pic>
      </p:grpSp>
      <p:sp>
        <p:nvSpPr>
          <p:cNvPr id="27" name="Google Shape;27;p3"/>
          <p:cNvSpPr txBox="1"/>
          <p:nvPr/>
        </p:nvSpPr>
        <p:spPr>
          <a:xfrm>
            <a:off x="0" y="5919000"/>
            <a:ext cx="2444100" cy="9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2100" b="1" dirty="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3158400" y="5706550"/>
            <a:ext cx="5875200" cy="11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WGClimate-24 &amp; GHG-TT-6</a:t>
            </a:r>
            <a:endParaRPr sz="21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9 - 12 February, 2026</a:t>
            </a:r>
            <a:endParaRPr sz="1800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ESA ECSAT, Harwell, UK</a:t>
            </a:r>
            <a:endParaRPr sz="1800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" name="Google Shape;32;p4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33" name="Google Shape;3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Google Shape;34;p4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6" name="Google Shape;36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 dirty="0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 dirty="0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WGClimate-24 &amp; GHG-TT-6 | 9 - 12 February, 2026</a:t>
            </a:r>
            <a:endParaRPr dirty="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1"/>
          </p:nvPr>
        </p:nvSpPr>
        <p:spPr>
          <a:xfrm>
            <a:off x="276008" y="1220858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42" name="Google Shape;42;p4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and Content_1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"/>
          <p:cNvSpPr/>
          <p:nvPr/>
        </p:nvSpPr>
        <p:spPr>
          <a:xfrm>
            <a:off x="0" y="1"/>
            <a:ext cx="12192000" cy="1037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34000"/>
          </a:blip>
          <a:srcRect l="51341" t="39268" r="-2842" b="35419"/>
          <a:stretch/>
        </p:blipFill>
        <p:spPr>
          <a:xfrm flipH="1">
            <a:off x="9304423" y="0"/>
            <a:ext cx="2887577" cy="10374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5"/>
          <p:cNvGrpSpPr/>
          <p:nvPr/>
        </p:nvGrpSpPr>
        <p:grpSpPr>
          <a:xfrm>
            <a:off x="10113330" y="274853"/>
            <a:ext cx="2154863" cy="964667"/>
            <a:chOff x="7336150" y="-5375"/>
            <a:chExt cx="2317556" cy="1037500"/>
          </a:xfrm>
        </p:grpSpPr>
        <p:pic>
          <p:nvPicPr>
            <p:cNvPr id="47" name="Google Shape;47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336150" y="-5375"/>
              <a:ext cx="2317556" cy="1037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5"/>
            <p:cNvPicPr preferRelativeResize="0"/>
            <p:nvPr/>
          </p:nvPicPr>
          <p:blipFill rotWithShape="1">
            <a:blip r:embed="rId4">
              <a:alphaModFix/>
            </a:blip>
            <a:srcRect l="34128"/>
            <a:stretch/>
          </p:blipFill>
          <p:spPr>
            <a:xfrm>
              <a:off x="8127051" y="-5375"/>
              <a:ext cx="1526655" cy="10375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86300" y="92175"/>
            <a:ext cx="1191325" cy="4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0" name="Google Shape;50;p5"/>
          <p:cNvSpPr/>
          <p:nvPr/>
        </p:nvSpPr>
        <p:spPr>
          <a:xfrm>
            <a:off x="-1778" y="6574604"/>
            <a:ext cx="12193800" cy="28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10800000" flipH="1">
            <a:off x="-4504" y="6540563"/>
            <a:ext cx="12196500" cy="59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 txBox="1"/>
          <p:nvPr/>
        </p:nvSpPr>
        <p:spPr>
          <a:xfrm>
            <a:off x="10265664" y="6574604"/>
            <a:ext cx="1925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Slide </a:t>
            </a:r>
            <a:fld id="{00000000-1234-1234-1234-123412341234}" type="slidenum">
              <a:rPr lang="en-GB" sz="1400" i="0" u="none" strike="noStrike" cap="none">
                <a:solidFill>
                  <a:schemeClr val="accen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‹#›</a:t>
            </a:fld>
            <a:endParaRPr sz="1400" i="0" u="none" strike="noStrike" cap="none">
              <a:solidFill>
                <a:schemeClr val="accent1"/>
              </a:solidFill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53" name="Google Shape;53;p5"/>
          <p:cNvSpPr txBox="1"/>
          <p:nvPr/>
        </p:nvSpPr>
        <p:spPr>
          <a:xfrm>
            <a:off x="-24375" y="6562800"/>
            <a:ext cx="5875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WGClimate-24 &amp; GHG-TT-6 | 9 - 12 February, 2026</a:t>
            </a:r>
            <a:endParaRPr dirty="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55" name="Google Shape;55;p5"/>
          <p:cNvSpPr txBox="1"/>
          <p:nvPr/>
        </p:nvSpPr>
        <p:spPr>
          <a:xfrm>
            <a:off x="10547800" y="5883750"/>
            <a:ext cx="166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>
                <a:solidFill>
                  <a:schemeClr val="dk2"/>
                </a:solidFill>
                <a:latin typeface="Lobster"/>
                <a:ea typeface="Lobster"/>
                <a:cs typeface="Lobster"/>
                <a:sym typeface="Lobster"/>
              </a:rPr>
              <a:t>WGClimate</a:t>
            </a:r>
            <a:endParaRPr sz="1300" b="1" dirty="0">
              <a:solidFill>
                <a:schemeClr val="dk2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The Joint CEOS-CGMS Working Group on Climate</a:t>
            </a:r>
            <a:endParaRPr sz="900" b="1" dirty="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651075" y="1440475"/>
            <a:ext cx="10308600" cy="3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4800" dirty="0"/>
              <a:t>GHG L2 Validation: Provision of ground-based reference data</a:t>
            </a:r>
            <a:br>
              <a:rPr lang="en-US" sz="4800" dirty="0"/>
            </a:br>
            <a:r>
              <a:rPr lang="en-US" sz="4000" dirty="0"/>
              <a:t>Validation of area fluxes</a:t>
            </a:r>
            <a:endParaRPr sz="18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1;p6"/>
          <p:cNvSpPr/>
          <p:nvPr/>
        </p:nvSpPr>
        <p:spPr>
          <a:xfrm>
            <a:off x="6096000" y="5192481"/>
            <a:ext cx="5908500" cy="12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0" u="none" strike="noStrike" cap="none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David Crisp (Crisp Spectra) </a:t>
            </a: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0" u="none" strike="noStrike" cap="none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and David Baker (CSU)</a:t>
            </a:r>
            <a:endParaRPr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i="0" u="none" strike="noStrike" cap="none" dirty="0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Agenda </a:t>
            </a:r>
            <a:r>
              <a:rPr lang="en-GB" sz="2200" i="0" u="none" strike="noStrike" cap="none">
                <a:solidFill>
                  <a:schemeClr val="lt1"/>
                </a:solidFill>
                <a:latin typeface="Barlow Medium"/>
                <a:ea typeface="Barlow Medium"/>
                <a:cs typeface="Barlow Medium"/>
                <a:sym typeface="Barlow Medium"/>
              </a:rPr>
              <a:t>Item # 4.3b</a:t>
            </a:r>
            <a:endParaRPr sz="2200" i="0" u="none" strike="noStrike" cap="none" dirty="0">
              <a:solidFill>
                <a:schemeClr val="lt1"/>
              </a:solidFill>
              <a:latin typeface="Barlow Medium"/>
              <a:ea typeface="Barlow Medium"/>
              <a:cs typeface="Barlow Medium"/>
              <a:sym typeface="Barlow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body" idx="1"/>
          </p:nvPr>
        </p:nvSpPr>
        <p:spPr>
          <a:xfrm>
            <a:off x="276007" y="1220857"/>
            <a:ext cx="11631289" cy="5099555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❖"/>
            </a:pPr>
            <a:r>
              <a:rPr lang="en-GB" sz="2400" dirty="0"/>
              <a:t>A key objective of space-based XCO</a:t>
            </a:r>
            <a:r>
              <a:rPr lang="en-GB" sz="2400" baseline="-25000" dirty="0"/>
              <a:t>2</a:t>
            </a:r>
            <a:r>
              <a:rPr lang="en-GB" sz="2400" dirty="0"/>
              <a:t> and XCH</a:t>
            </a:r>
            <a:r>
              <a:rPr lang="en-GB" sz="2400" baseline="-25000" dirty="0"/>
              <a:t>4</a:t>
            </a:r>
            <a:r>
              <a:rPr lang="en-GB" sz="2400" dirty="0"/>
              <a:t> estimates is to quantify CO</a:t>
            </a:r>
            <a:r>
              <a:rPr lang="en-GB" sz="2400" baseline="-25000" dirty="0"/>
              <a:t>2</a:t>
            </a:r>
            <a:r>
              <a:rPr lang="en-GB" sz="2400" dirty="0"/>
              <a:t> and CH</a:t>
            </a:r>
            <a:r>
              <a:rPr lang="en-GB" sz="2400" baseline="-25000" dirty="0"/>
              <a:t>4</a:t>
            </a:r>
            <a:r>
              <a:rPr lang="en-GB" sz="2400" dirty="0"/>
              <a:t> fluxes (sources &amp; sinks) on regional or national scales</a:t>
            </a:r>
            <a:endParaRPr sz="24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400" dirty="0"/>
              <a:t>This is done by assimilating XCO</a:t>
            </a:r>
            <a:r>
              <a:rPr lang="en-GB" sz="2400" baseline="-25000" dirty="0"/>
              <a:t>2</a:t>
            </a:r>
            <a:r>
              <a:rPr lang="en-GB" sz="2400" dirty="0"/>
              <a:t> or XCH</a:t>
            </a:r>
            <a:r>
              <a:rPr lang="en-GB" sz="2400" baseline="-25000" dirty="0"/>
              <a:t>4</a:t>
            </a:r>
            <a:r>
              <a:rPr lang="en-GB" sz="2400" dirty="0"/>
              <a:t> into atmospheric inverse models, along with winds, to estimate the surface fluxes needed to yield the observed GHG anomalies in the presence of the wind field </a:t>
            </a:r>
            <a:endParaRPr sz="24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endParaRPr lang="en-GB" sz="2400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❖"/>
            </a:pPr>
            <a:r>
              <a:rPr lang="en-GB" sz="2400" dirty="0"/>
              <a:t>Validating area fluxes is challenging because they cannot be directly measured over extended areas with ground-based or airborne sensors</a:t>
            </a:r>
          </a:p>
          <a:p>
            <a:pPr lvl="1" indent="-406400">
              <a:spcBef>
                <a:spcPts val="0"/>
              </a:spcBef>
              <a:buSzPts val="2800"/>
              <a:buChar char="❖"/>
            </a:pPr>
            <a:r>
              <a:rPr lang="en-GB" sz="2000" dirty="0"/>
              <a:t>Stack monitors and controlled release experiments constrain GHG fluxes from individual facilities, but not extended areas</a:t>
            </a:r>
          </a:p>
          <a:p>
            <a:pPr lvl="1" indent="-406400">
              <a:spcBef>
                <a:spcPts val="0"/>
              </a:spcBef>
              <a:buSzPts val="2800"/>
              <a:buChar char="❖"/>
            </a:pPr>
            <a:r>
              <a:rPr lang="en-GB" sz="2000" dirty="0"/>
              <a:t>Eddy covariance methods have spatial footprints much smaller than satellites</a:t>
            </a:r>
            <a:endParaRPr sz="2000" dirty="0"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Objectives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56FDD2-B1E6-B324-CCB0-E092B6C01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847" y="1110325"/>
            <a:ext cx="6767887" cy="5260329"/>
          </a:xfrm>
        </p:spPr>
        <p:txBody>
          <a:bodyPr/>
          <a:lstStyle/>
          <a:p>
            <a:r>
              <a:rPr lang="en-US" sz="2400" dirty="0"/>
              <a:t>Validation of </a:t>
            </a:r>
            <a:r>
              <a:rPr lang="en-US" sz="2400" i="1" dirty="0"/>
              <a:t>a posteriori</a:t>
            </a:r>
            <a:r>
              <a:rPr lang="en-US" sz="2400" dirty="0"/>
              <a:t> CO</a:t>
            </a:r>
            <a:r>
              <a:rPr lang="en-US" sz="2400" baseline="-25000" dirty="0"/>
              <a:t>2</a:t>
            </a:r>
            <a:r>
              <a:rPr lang="en-US" sz="2400" dirty="0"/>
              <a:t> or CH</a:t>
            </a:r>
            <a:r>
              <a:rPr lang="en-US" sz="2400" baseline="-25000" dirty="0"/>
              <a:t>4</a:t>
            </a:r>
            <a:r>
              <a:rPr lang="en-US" sz="2400" dirty="0"/>
              <a:t> fields against available surface data and airborne profile measurements</a:t>
            </a:r>
          </a:p>
          <a:p>
            <a:pPr lvl="1"/>
            <a:r>
              <a:rPr lang="en-US" sz="2000" dirty="0"/>
              <a:t>Strong surface sources generally produce enhanced concentrations near the surface</a:t>
            </a:r>
          </a:p>
          <a:p>
            <a:pPr lvl="1"/>
            <a:r>
              <a:rPr lang="en-US" sz="2000" dirty="0"/>
              <a:t>Persistent sinks generally produce  decreased concentrations near the surface</a:t>
            </a:r>
          </a:p>
          <a:p>
            <a:r>
              <a:rPr lang="en-US" sz="2400" dirty="0"/>
              <a:t>Principal challenge</a:t>
            </a:r>
          </a:p>
          <a:p>
            <a:pPr lvl="1"/>
            <a:r>
              <a:rPr lang="en-US" sz="2000" dirty="0"/>
              <a:t>Inverse models with loose prior co-variances can overfit the available (sparse) data</a:t>
            </a:r>
          </a:p>
          <a:p>
            <a:r>
              <a:rPr lang="en-US" sz="2400" dirty="0"/>
              <a:t>Need – More aircraft profiles over a wider range of source/sink regions</a:t>
            </a:r>
          </a:p>
          <a:p>
            <a:pPr marL="5080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B4CF12-0453-3FC7-B171-CB107312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47" y="175939"/>
            <a:ext cx="10201401" cy="779002"/>
          </a:xfrm>
        </p:spPr>
        <p:txBody>
          <a:bodyPr/>
          <a:lstStyle/>
          <a:p>
            <a:r>
              <a:rPr lang="en-US" dirty="0"/>
              <a:t>Validating Area Fluxes against Data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4A3BDF-5E87-4298-4F77-D0B882E1826B}"/>
              </a:ext>
            </a:extLst>
          </p:cNvPr>
          <p:cNvGrpSpPr/>
          <p:nvPr/>
        </p:nvGrpSpPr>
        <p:grpSpPr>
          <a:xfrm>
            <a:off x="6952475" y="1772055"/>
            <a:ext cx="4730416" cy="2948826"/>
            <a:chOff x="1124431" y="3329550"/>
            <a:chExt cx="4730416" cy="294882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901F579-7BBA-B407-2B6E-F0D2B2BE2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295" t="3782" r="80860" b="54871"/>
            <a:stretch>
              <a:fillRect/>
            </a:stretch>
          </p:blipFill>
          <p:spPr>
            <a:xfrm>
              <a:off x="1124431" y="3329550"/>
              <a:ext cx="775685" cy="283557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BECDF72-6D3B-0E80-1951-8151D4FC9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5032" t="7740" r="7405" b="53286"/>
            <a:stretch>
              <a:fillRect/>
            </a:stretch>
          </p:blipFill>
          <p:spPr>
            <a:xfrm>
              <a:off x="1818751" y="3595467"/>
              <a:ext cx="1962778" cy="267286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F963EF4-132F-98D2-E94D-4170A522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45609" t="57538" r="13007" b="2598"/>
            <a:stretch>
              <a:fillRect/>
            </a:stretch>
          </p:blipFill>
          <p:spPr>
            <a:xfrm>
              <a:off x="3692488" y="3544447"/>
              <a:ext cx="2162359" cy="273392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2F8516-DD35-EA82-DCC6-0750FE808BFA}"/>
                </a:ext>
              </a:extLst>
            </p:cNvPr>
            <p:cNvSpPr/>
            <p:nvPr/>
          </p:nvSpPr>
          <p:spPr>
            <a:xfrm>
              <a:off x="3540377" y="3544447"/>
              <a:ext cx="301451" cy="1021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6AA4A8F7-51A9-73E8-339F-B61A325D858C}"/>
              </a:ext>
            </a:extLst>
          </p:cNvPr>
          <p:cNvSpPr txBox="1"/>
          <p:nvPr/>
        </p:nvSpPr>
        <p:spPr>
          <a:xfrm>
            <a:off x="8103040" y="1772055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source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252768-0321-E2A0-2AA4-AF43E6F35795}"/>
              </a:ext>
            </a:extLst>
          </p:cNvPr>
          <p:cNvSpPr txBox="1"/>
          <p:nvPr/>
        </p:nvSpPr>
        <p:spPr>
          <a:xfrm>
            <a:off x="10377449" y="1772054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 sink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939E7F-5D57-77FC-8B7F-3440A8127012}"/>
              </a:ext>
            </a:extLst>
          </p:cNvPr>
          <p:cNvSpPr txBox="1"/>
          <p:nvPr/>
        </p:nvSpPr>
        <p:spPr>
          <a:xfrm>
            <a:off x="7455877" y="4986798"/>
            <a:ext cx="44886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Aircraft CO</a:t>
            </a:r>
            <a:r>
              <a:rPr lang="en-US" baseline="-25000" dirty="0"/>
              <a:t>2</a:t>
            </a:r>
            <a:r>
              <a:rPr lang="en-US" dirty="0"/>
              <a:t> profiles from the ACT-America campaign (black) are compared to results from several inverse models in source (left) and sink (right) regions. Adapted from Gaudet et al., 2021. doi:10.1029/2020JD033623</a:t>
            </a:r>
          </a:p>
        </p:txBody>
      </p:sp>
    </p:spTree>
    <p:extLst>
      <p:ext uri="{BB962C8B-B14F-4D97-AF65-F5344CB8AC3E}">
        <p14:creationId xmlns:p14="http://schemas.microsoft.com/office/powerpoint/2010/main" val="373101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FE3A5-C543-3429-10A2-ECC847857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F7ECFE-1771-1A1A-E987-EA3BC2E29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867" y="1220858"/>
            <a:ext cx="7883250" cy="5109604"/>
          </a:xfrm>
        </p:spPr>
        <p:txBody>
          <a:bodyPr/>
          <a:lstStyle/>
          <a:p>
            <a:r>
              <a:rPr lang="en-US" sz="2000" dirty="0"/>
              <a:t>The spread between inverse model results in multi-model intercomparisons (MIPs) provides an indication of uncertainties introduced by model assumptions (e.g., overly tight constraints on ocean fluxes, overly long or short correlation length scales, pre-determined flux patterns within large (Transcom3) regions)</a:t>
            </a:r>
          </a:p>
          <a:p>
            <a:r>
              <a:rPr lang="en-US" sz="2000" dirty="0"/>
              <a:t>Comparisons of models with different transport schemes (e.g., GEOS Chem vs TM5) reveal the impact of transport on fluxes (e.g., Schuh et al., 2019 doi:10.1029/2018GB006086)</a:t>
            </a:r>
          </a:p>
          <a:p>
            <a:r>
              <a:rPr lang="en-US" sz="2000" dirty="0"/>
              <a:t>Tracers with well-understood sources (e.g., SF</a:t>
            </a:r>
            <a:r>
              <a:rPr lang="en-US" sz="2000" baseline="-25000" dirty="0"/>
              <a:t>6</a:t>
            </a:r>
            <a:r>
              <a:rPr lang="en-US" sz="2000" dirty="0"/>
              <a:t>) are being used to validate the transport schemes used in atmospheric inverse models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4242DE3-C175-C23B-70EE-3BBDFBEBF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Model-to-Model Comparisons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E12DD6-8931-845A-FBA1-FCDB51C2C8FD}"/>
              </a:ext>
            </a:extLst>
          </p:cNvPr>
          <p:cNvGrpSpPr/>
          <p:nvPr/>
        </p:nvGrpSpPr>
        <p:grpSpPr>
          <a:xfrm>
            <a:off x="8368918" y="1285621"/>
            <a:ext cx="3577215" cy="4737064"/>
            <a:chOff x="8742066" y="1323199"/>
            <a:chExt cx="3054701" cy="4045134"/>
          </a:xfrm>
        </p:grpSpPr>
        <p:pic>
          <p:nvPicPr>
            <p:cNvPr id="5" name="Picture 4" descr="GST_paper_Fig_13.pdf">
              <a:extLst>
                <a:ext uri="{FF2B5EF4-FFF2-40B4-BE49-F238E27FC236}">
                  <a16:creationId xmlns:a16="http://schemas.microsoft.com/office/drawing/2014/main" id="{70AD1F9F-81E7-2DA1-E1D6-3929D7EF5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9" t="5427" r="50066" b="72117"/>
            <a:stretch>
              <a:fillRect/>
            </a:stretch>
          </p:blipFill>
          <p:spPr>
            <a:xfrm>
              <a:off x="8742066" y="1323199"/>
              <a:ext cx="3054701" cy="1939333"/>
            </a:xfrm>
            <a:prstGeom prst="rect">
              <a:avLst/>
            </a:prstGeom>
          </p:spPr>
        </p:pic>
        <p:pic>
          <p:nvPicPr>
            <p:cNvPr id="6" name="Picture 5" descr="GST_paper_Fig_13.pdf">
              <a:extLst>
                <a:ext uri="{FF2B5EF4-FFF2-40B4-BE49-F238E27FC236}">
                  <a16:creationId xmlns:a16="http://schemas.microsoft.com/office/drawing/2014/main" id="{49E2A86F-3BBF-4684-18A5-18E7647A9C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99" t="5427" r="9376" b="72117"/>
            <a:stretch>
              <a:fillRect/>
            </a:stretch>
          </p:blipFill>
          <p:spPr>
            <a:xfrm>
              <a:off x="8742066" y="3429000"/>
              <a:ext cx="3054701" cy="193933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A259BF-1730-185A-C993-C441B1A73479}"/>
                </a:ext>
              </a:extLst>
            </p:cNvPr>
            <p:cNvSpPr txBox="1"/>
            <p:nvPr/>
          </p:nvSpPr>
          <p:spPr>
            <a:xfrm>
              <a:off x="9852409" y="4593735"/>
              <a:ext cx="1637881" cy="446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Model-to-model </a:t>
              </a:r>
              <a:r>
                <a:rPr lang="en-US" dirty="0">
                  <a:sym typeface="Symbol" panose="05050102010706020507" pitchFamily="18" charset="2"/>
                </a:rPr>
                <a:t>standard deviation</a:t>
              </a:r>
              <a:endParaRPr 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B500FCB-7353-A280-29A1-42BB993CED55}"/>
                </a:ext>
              </a:extLst>
            </p:cNvPr>
            <p:cNvSpPr txBox="1"/>
            <p:nvPr/>
          </p:nvSpPr>
          <p:spPr>
            <a:xfrm>
              <a:off x="9889205" y="2538855"/>
              <a:ext cx="13484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Median Fluxes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DC14B54-D21A-61BD-94C6-72C99D5B9AEC}"/>
              </a:ext>
            </a:extLst>
          </p:cNvPr>
          <p:cNvSpPr txBox="1"/>
          <p:nvPr/>
        </p:nvSpPr>
        <p:spPr>
          <a:xfrm>
            <a:off x="7857750" y="5996929"/>
            <a:ext cx="277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Byrne et al., 2023</a:t>
            </a:r>
          </a:p>
          <a:p>
            <a:r>
              <a:rPr lang="en-US" dirty="0"/>
              <a:t>doi:10.5194/essd-15-963-2023</a:t>
            </a:r>
          </a:p>
        </p:txBody>
      </p:sp>
    </p:spTree>
    <p:extLst>
      <p:ext uri="{BB962C8B-B14F-4D97-AF65-F5344CB8AC3E}">
        <p14:creationId xmlns:p14="http://schemas.microsoft.com/office/powerpoint/2010/main" val="31131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209BE3-0E38-06CE-AEFE-C5E11E2244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Several CEOS organizations (e.g., NOAA, Copernicus) are exploring ways to increase number, frequency and distribution of aircraft CO</a:t>
            </a:r>
            <a:r>
              <a:rPr lang="en-US" baseline="-25000" dirty="0"/>
              <a:t>2</a:t>
            </a:r>
            <a:r>
              <a:rPr lang="en-US" dirty="0"/>
              <a:t> and CH</a:t>
            </a:r>
            <a:r>
              <a:rPr lang="en-US" baseline="-25000" dirty="0"/>
              <a:t>4</a:t>
            </a:r>
            <a:r>
              <a:rPr lang="en-US" dirty="0"/>
              <a:t> profiles </a:t>
            </a:r>
          </a:p>
          <a:p>
            <a:r>
              <a:rPr lang="en-US" dirty="0"/>
              <a:t>Other approaches (e.g., mesoscale networks of eddy covariance sensors) are needed </a:t>
            </a:r>
          </a:p>
          <a:p>
            <a:r>
              <a:rPr lang="en-US" dirty="0"/>
              <a:t>Multi-model intercomparisons, like those conducted by the OCO science team are providing new insights into model-to-model comparison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F8BFAA-0FBA-069A-28D4-455C6743B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3736450129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450</Words>
  <Application>Microsoft Office PowerPoint</Application>
  <PresentationFormat>Widescreen</PresentationFormat>
  <Paragraphs>34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Symbol</vt:lpstr>
      <vt:lpstr>Montserrat SemiBold</vt:lpstr>
      <vt:lpstr>Lobster</vt:lpstr>
      <vt:lpstr>Average</vt:lpstr>
      <vt:lpstr>Montserrat</vt:lpstr>
      <vt:lpstr>Barlow Medium</vt:lpstr>
      <vt:lpstr>Arial</vt:lpstr>
      <vt:lpstr>Montserrat Medium</vt:lpstr>
      <vt:lpstr>Barlow</vt:lpstr>
      <vt:lpstr>Barlow SemiBold</vt:lpstr>
      <vt:lpstr>ceos</vt:lpstr>
      <vt:lpstr>GHG L2 Validation: Provision of ground-based reference data Validation of area fluxes</vt:lpstr>
      <vt:lpstr>Objectives </vt:lpstr>
      <vt:lpstr>Validating Area Fluxes against Data</vt:lpstr>
      <vt:lpstr>Model-to-Model Comparisons</vt:lpstr>
      <vt:lpstr>Prospects and Opportunities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David Crisp</dc:creator>
  <cp:lastModifiedBy>David Crisp</cp:lastModifiedBy>
  <cp:revision>5</cp:revision>
  <dcterms:modified xsi:type="dcterms:W3CDTF">2026-02-10T00:57:53Z</dcterms:modified>
</cp:coreProperties>
</file>