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2" r:id="rId1"/>
  </p:sldMasterIdLst>
  <p:notesMasterIdLst>
    <p:notesMasterId r:id="rId7"/>
  </p:notesMasterIdLst>
  <p:sldIdLst>
    <p:sldId id="256" r:id="rId2"/>
    <p:sldId id="270" r:id="rId3"/>
    <p:sldId id="263" r:id="rId4"/>
    <p:sldId id="264" r:id="rId5"/>
    <p:sldId id="272" r:id="rId6"/>
  </p:sldIdLst>
  <p:sldSz cx="12192000" cy="6858000"/>
  <p:notesSz cx="6858000" cy="9144000"/>
  <p:embeddedFontLst>
    <p:embeddedFont>
      <p:font typeface="Average" pitchFamily="2" charset="77"/>
      <p:regular r:id="rId8"/>
    </p:embeddedFont>
    <p:embeddedFont>
      <p:font typeface="Barlow" pitchFamily="2" charset="77"/>
      <p:regular r:id="rId9"/>
      <p:bold r:id="rId10"/>
      <p:italic r:id="rId11"/>
      <p:boldItalic r:id="rId12"/>
    </p:embeddedFont>
    <p:embeddedFont>
      <p:font typeface="Barlow Medium" panose="00000600000000000000" pitchFamily="2" charset="77"/>
      <p:regular r:id="rId13"/>
      <p:bold r:id="rId14"/>
      <p:italic r:id="rId15"/>
      <p:boldItalic r:id="rId16"/>
    </p:embeddedFont>
    <p:embeddedFont>
      <p:font typeface="Barlow SemiBold" panose="00000700000000000000" pitchFamily="2" charset="77"/>
      <p:regular r:id="rId17"/>
      <p:bold r:id="rId18"/>
      <p:italic r:id="rId19"/>
      <p:boldItalic r:id="rId20"/>
    </p:embeddedFont>
    <p:embeddedFont>
      <p:font typeface="Lobster" pitchFamily="2" charset="77"/>
      <p:regular r:id="rId21"/>
    </p:embeddedFont>
    <p:embeddedFont>
      <p:font typeface="Montserrat" pitchFamily="2" charset="77"/>
      <p:regular r:id="rId22"/>
      <p:bold r:id="rId23"/>
      <p:italic r:id="rId24"/>
      <p:boldItalic r:id="rId25"/>
    </p:embeddedFont>
    <p:embeddedFont>
      <p:font typeface="Montserrat Medium" panose="00000600000000000000" pitchFamily="2" charset="77"/>
      <p:regular r:id="rId26"/>
      <p:bold r:id="rId27"/>
      <p:italic r:id="rId28"/>
      <p:boldItalic r:id="rId29"/>
    </p:embeddedFont>
    <p:embeddedFont>
      <p:font typeface="Montserrat SemiBold" panose="00000700000000000000" pitchFamily="2" charset="77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1A1596-09E6-E544-A748-1ED75E20DF5F}" v="4" dt="2026-02-11T05:57:12.6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88"/>
  </p:normalViewPr>
  <p:slideViewPr>
    <p:cSldViewPr snapToGrid="0">
      <p:cViewPr varScale="1">
        <p:scale>
          <a:sx n="116" d="100"/>
          <a:sy n="116" d="100"/>
        </p:scale>
        <p:origin x="6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26" Type="http://schemas.openxmlformats.org/officeDocument/2006/relationships/font" Target="fonts/font19.fntdata"/><Relationship Id="rId39" Type="http://schemas.microsoft.com/office/2015/10/relationships/revisionInfo" Target="revisionInfo.xml"/><Relationship Id="rId21" Type="http://schemas.openxmlformats.org/officeDocument/2006/relationships/font" Target="fonts/font14.fntdata"/><Relationship Id="rId34" Type="http://schemas.openxmlformats.org/officeDocument/2006/relationships/presProps" Target="presProp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font" Target="fonts/font18.fntdata"/><Relationship Id="rId33" Type="http://schemas.openxmlformats.org/officeDocument/2006/relationships/font" Target="fonts/font26.fntdata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29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openxmlformats.org/officeDocument/2006/relationships/font" Target="fonts/font17.fntdata"/><Relationship Id="rId32" Type="http://schemas.openxmlformats.org/officeDocument/2006/relationships/font" Target="fonts/font2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font" Target="fonts/font16.fntdata"/><Relationship Id="rId28" Type="http://schemas.openxmlformats.org/officeDocument/2006/relationships/font" Target="fonts/font21.fntdata"/><Relationship Id="rId36" Type="http://schemas.openxmlformats.org/officeDocument/2006/relationships/theme" Target="theme/theme1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31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font" Target="fonts/font15.fntdata"/><Relationship Id="rId27" Type="http://schemas.openxmlformats.org/officeDocument/2006/relationships/font" Target="fonts/font20.fntdata"/><Relationship Id="rId30" Type="http://schemas.openxmlformats.org/officeDocument/2006/relationships/font" Target="fonts/font23.fntdata"/><Relationship Id="rId35" Type="http://schemas.openxmlformats.org/officeDocument/2006/relationships/viewProps" Target="viewProps.xml"/><Relationship Id="rId8" Type="http://schemas.openxmlformats.org/officeDocument/2006/relationships/font" Target="fonts/font1.fntdata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cent-Henri Peuch" userId="29e82b65-288f-4d05-881b-99f3df36d49a" providerId="ADAL" clId="{4ED132FF-F886-5258-9F26-329610731616}"/>
    <pc:docChg chg="undo custSel addSld delSld modSld">
      <pc:chgData name="Vincent-Henri Peuch" userId="29e82b65-288f-4d05-881b-99f3df36d49a" providerId="ADAL" clId="{4ED132FF-F886-5258-9F26-329610731616}" dt="2026-02-11T05:57:21.685" v="210" actId="2696"/>
      <pc:docMkLst>
        <pc:docMk/>
      </pc:docMkLst>
      <pc:sldChg chg="modSp mod">
        <pc:chgData name="Vincent-Henri Peuch" userId="29e82b65-288f-4d05-881b-99f3df36d49a" providerId="ADAL" clId="{4ED132FF-F886-5258-9F26-329610731616}" dt="2026-02-11T05:50:53.998" v="75" actId="20577"/>
        <pc:sldMkLst>
          <pc:docMk/>
          <pc:sldMk cId="0" sldId="256"/>
        </pc:sldMkLst>
        <pc:spChg chg="mod">
          <ac:chgData name="Vincent-Henri Peuch" userId="29e82b65-288f-4d05-881b-99f3df36d49a" providerId="ADAL" clId="{4ED132FF-F886-5258-9F26-329610731616}" dt="2026-02-11T05:50:39.192" v="38" actId="20577"/>
          <ac:spMkLst>
            <pc:docMk/>
            <pc:sldMk cId="0" sldId="256"/>
            <ac:spMk id="60" creationId="{00000000-0000-0000-0000-000000000000}"/>
          </ac:spMkLst>
        </pc:spChg>
        <pc:spChg chg="mod">
          <ac:chgData name="Vincent-Henri Peuch" userId="29e82b65-288f-4d05-881b-99f3df36d49a" providerId="ADAL" clId="{4ED132FF-F886-5258-9F26-329610731616}" dt="2026-02-11T05:50:53.998" v="75" actId="20577"/>
          <ac:spMkLst>
            <pc:docMk/>
            <pc:sldMk cId="0" sldId="256"/>
            <ac:spMk id="61" creationId="{00000000-0000-0000-0000-000000000000}"/>
          </ac:spMkLst>
        </pc:spChg>
      </pc:sldChg>
      <pc:sldChg chg="del">
        <pc:chgData name="Vincent-Henri Peuch" userId="29e82b65-288f-4d05-881b-99f3df36d49a" providerId="ADAL" clId="{4ED132FF-F886-5258-9F26-329610731616}" dt="2026-02-11T05:57:21.676" v="209" actId="2696"/>
        <pc:sldMkLst>
          <pc:docMk/>
          <pc:sldMk cId="0" sldId="257"/>
        </pc:sldMkLst>
      </pc:sldChg>
      <pc:sldChg chg="del">
        <pc:chgData name="Vincent-Henri Peuch" userId="29e82b65-288f-4d05-881b-99f3df36d49a" providerId="ADAL" clId="{4ED132FF-F886-5258-9F26-329610731616}" dt="2026-02-11T05:57:21.685" v="210" actId="2696"/>
        <pc:sldMkLst>
          <pc:docMk/>
          <pc:sldMk cId="0" sldId="258"/>
        </pc:sldMkLst>
      </pc:sldChg>
      <pc:sldChg chg="modSp add mod">
        <pc:chgData name="Vincent-Henri Peuch" userId="29e82b65-288f-4d05-881b-99f3df36d49a" providerId="ADAL" clId="{4ED132FF-F886-5258-9F26-329610731616}" dt="2026-02-11T05:54:26.730" v="185" actId="20577"/>
        <pc:sldMkLst>
          <pc:docMk/>
          <pc:sldMk cId="1701618574" sldId="263"/>
        </pc:sldMkLst>
        <pc:spChg chg="mod">
          <ac:chgData name="Vincent-Henri Peuch" userId="29e82b65-288f-4d05-881b-99f3df36d49a" providerId="ADAL" clId="{4ED132FF-F886-5258-9F26-329610731616}" dt="2026-02-11T05:54:26.730" v="185" actId="20577"/>
          <ac:spMkLst>
            <pc:docMk/>
            <pc:sldMk cId="1701618574" sldId="263"/>
            <ac:spMk id="66" creationId="{F350C045-CF04-CFBC-8C45-FB321098F924}"/>
          </ac:spMkLst>
        </pc:spChg>
      </pc:sldChg>
      <pc:sldChg chg="addSp delSp modSp add mod">
        <pc:chgData name="Vincent-Henri Peuch" userId="29e82b65-288f-4d05-881b-99f3df36d49a" providerId="ADAL" clId="{4ED132FF-F886-5258-9F26-329610731616}" dt="2026-02-11T05:56:22.135" v="207" actId="478"/>
        <pc:sldMkLst>
          <pc:docMk/>
          <pc:sldMk cId="2495067440" sldId="264"/>
        </pc:sldMkLst>
        <pc:spChg chg="add del mod">
          <ac:chgData name="Vincent-Henri Peuch" userId="29e82b65-288f-4d05-881b-99f3df36d49a" providerId="ADAL" clId="{4ED132FF-F886-5258-9F26-329610731616}" dt="2026-02-11T05:56:22.135" v="207" actId="478"/>
          <ac:spMkLst>
            <pc:docMk/>
            <pc:sldMk cId="2495067440" sldId="264"/>
            <ac:spMk id="4" creationId="{48459875-F53F-04B7-F6D1-103E48F08EBE}"/>
          </ac:spMkLst>
        </pc:spChg>
        <pc:spChg chg="del">
          <ac:chgData name="Vincent-Henri Peuch" userId="29e82b65-288f-4d05-881b-99f3df36d49a" providerId="ADAL" clId="{4ED132FF-F886-5258-9F26-329610731616}" dt="2026-02-11T05:56:16.093" v="206" actId="478"/>
          <ac:spMkLst>
            <pc:docMk/>
            <pc:sldMk cId="2495067440" sldId="264"/>
            <ac:spMk id="10" creationId="{DD0116C9-ECD4-A1AA-23BE-5E96C1EC7032}"/>
          </ac:spMkLst>
        </pc:spChg>
        <pc:spChg chg="mod">
          <ac:chgData name="Vincent-Henri Peuch" userId="29e82b65-288f-4d05-881b-99f3df36d49a" providerId="ADAL" clId="{4ED132FF-F886-5258-9F26-329610731616}" dt="2026-02-11T05:56:02.694" v="205" actId="404"/>
          <ac:spMkLst>
            <pc:docMk/>
            <pc:sldMk cId="2495067440" sldId="264"/>
            <ac:spMk id="67" creationId="{D3AA7816-B269-7185-C5D3-6CDB3E701A08}"/>
          </ac:spMkLst>
        </pc:spChg>
      </pc:sldChg>
      <pc:sldChg chg="modSp add mod">
        <pc:chgData name="Vincent-Henri Peuch" userId="29e82b65-288f-4d05-881b-99f3df36d49a" providerId="ADAL" clId="{4ED132FF-F886-5258-9F26-329610731616}" dt="2026-02-11T05:52:51.006" v="173" actId="20577"/>
        <pc:sldMkLst>
          <pc:docMk/>
          <pc:sldMk cId="2139004144" sldId="270"/>
        </pc:sldMkLst>
        <pc:spChg chg="mod">
          <ac:chgData name="Vincent-Henri Peuch" userId="29e82b65-288f-4d05-881b-99f3df36d49a" providerId="ADAL" clId="{4ED132FF-F886-5258-9F26-329610731616}" dt="2026-02-11T05:52:51.006" v="173" actId="20577"/>
          <ac:spMkLst>
            <pc:docMk/>
            <pc:sldMk cId="2139004144" sldId="270"/>
            <ac:spMk id="66" creationId="{D46491EE-4CBD-B14F-30BB-E880DD1716E0}"/>
          </ac:spMkLst>
        </pc:spChg>
      </pc:sldChg>
      <pc:sldChg chg="add">
        <pc:chgData name="Vincent-Henri Peuch" userId="29e82b65-288f-4d05-881b-99f3df36d49a" providerId="ADAL" clId="{4ED132FF-F886-5258-9F26-329610731616}" dt="2026-02-11T05:57:12.603" v="208"/>
        <pc:sldMkLst>
          <pc:docMk/>
          <pc:sldMk cId="2567820493" sldId="2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0AD1ECDD-EAD8-FB24-9315-C72BA4DCD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>
            <a:extLst>
              <a:ext uri="{FF2B5EF4-FFF2-40B4-BE49-F238E27FC236}">
                <a16:creationId xmlns:a16="http://schemas.microsoft.com/office/drawing/2014/main" id="{EF0E57C6-FDE8-CFD5-677F-9308E0B380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:notes">
            <a:extLst>
              <a:ext uri="{FF2B5EF4-FFF2-40B4-BE49-F238E27FC236}">
                <a16:creationId xmlns:a16="http://schemas.microsoft.com/office/drawing/2014/main" id="{BF93E363-87CC-9E38-50BC-AF9FC0E357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57799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E21C5C86-EDF9-9776-C66F-60B85DFAB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>
            <a:extLst>
              <a:ext uri="{FF2B5EF4-FFF2-40B4-BE49-F238E27FC236}">
                <a16:creationId xmlns:a16="http://schemas.microsoft.com/office/drawing/2014/main" id="{21BFC243-DA69-AA63-3E75-3644E0EB5D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:notes">
            <a:extLst>
              <a:ext uri="{FF2B5EF4-FFF2-40B4-BE49-F238E27FC236}">
                <a16:creationId xmlns:a16="http://schemas.microsoft.com/office/drawing/2014/main" id="{59477E21-8423-1590-DAB1-5DED9C84E7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91313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F04E2DA2-8153-E118-BCBD-AEB74F9CF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>
            <a:extLst>
              <a:ext uri="{FF2B5EF4-FFF2-40B4-BE49-F238E27FC236}">
                <a16:creationId xmlns:a16="http://schemas.microsoft.com/office/drawing/2014/main" id="{4BE80D5C-F455-5F0D-4E71-398277D0DD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Yasjka</a:t>
            </a:r>
            <a:r>
              <a:rPr lang="de-DE" dirty="0"/>
              <a:t>: </a:t>
            </a:r>
            <a:r>
              <a:rPr lang="en-GB" b="0" i="0" u="none" strike="noStrike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to ensure a streamlined message across CEOS towards UNFCCC/COP.</a:t>
            </a:r>
            <a:endParaRPr dirty="0"/>
          </a:p>
        </p:txBody>
      </p:sp>
      <p:sp>
        <p:nvSpPr>
          <p:cNvPr id="64" name="Google Shape;64;p3:notes">
            <a:extLst>
              <a:ext uri="{FF2B5EF4-FFF2-40B4-BE49-F238E27FC236}">
                <a16:creationId xmlns:a16="http://schemas.microsoft.com/office/drawing/2014/main" id="{21A83FAB-A28E-98B0-E015-0495FCB327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57135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0FAC8194-0D37-39F5-E5D7-8163ABD9E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>
            <a:extLst>
              <a:ext uri="{FF2B5EF4-FFF2-40B4-BE49-F238E27FC236}">
                <a16:creationId xmlns:a16="http://schemas.microsoft.com/office/drawing/2014/main" id="{24E9CB1B-76FF-0BCF-432A-9121E89A1B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:notes">
            <a:extLst>
              <a:ext uri="{FF2B5EF4-FFF2-40B4-BE49-F238E27FC236}">
                <a16:creationId xmlns:a16="http://schemas.microsoft.com/office/drawing/2014/main" id="{59541975-82E0-CD0B-15FA-108BE2499A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23455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(CEOS)">
  <p:cSld name="Title Slid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2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845" y="5532418"/>
            <a:ext cx="2337760" cy="12875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sz="80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7">
            <a:alphaModFix/>
          </a:blip>
          <a:srcRect r="65873"/>
          <a:stretch/>
        </p:blipFill>
        <p:spPr>
          <a:xfrm>
            <a:off x="-418625" y="3902750"/>
            <a:ext cx="1554175" cy="20387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8">
            <a:alphaModFix/>
          </a:blip>
          <a:srcRect l="34128"/>
          <a:stretch/>
        </p:blipFill>
        <p:spPr>
          <a:xfrm>
            <a:off x="1135555" y="3902750"/>
            <a:ext cx="2999990" cy="20387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(WGClimate)">
  <p:cSld name="Title Slide_1">
    <p:bg>
      <p:bgPr>
        <a:solidFill>
          <a:schemeClr val="dk2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 flipH="1">
            <a:off x="7882594" y="57065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 flipH="1">
            <a:off x="-10031326" y="-4219917"/>
            <a:ext cx="12215481" cy="6870483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4474" y="198875"/>
            <a:ext cx="2217500" cy="12213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" name="Google Shape;22;p3"/>
          <p:cNvPicPr preferRelativeResize="0"/>
          <p:nvPr/>
        </p:nvPicPr>
        <p:blipFill rotWithShape="1">
          <a:blip r:embed="rId3">
            <a:alphaModFix amt="58999"/>
          </a:blip>
          <a:srcRect l="11054" t="37272" r="40715" b="-20377"/>
          <a:stretch/>
        </p:blipFill>
        <p:spPr>
          <a:xfrm rot="5400000">
            <a:off x="8967750" y="3607650"/>
            <a:ext cx="2826600" cy="361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2072700" y="1886575"/>
            <a:ext cx="8046600" cy="23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Medium"/>
              <a:buNone/>
              <a:defRPr sz="600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rage"/>
              <a:buNone/>
              <a:defRPr sz="1500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grpSp>
        <p:nvGrpSpPr>
          <p:cNvPr id="24" name="Google Shape;24;p3"/>
          <p:cNvGrpSpPr/>
          <p:nvPr/>
        </p:nvGrpSpPr>
        <p:grpSpPr>
          <a:xfrm>
            <a:off x="8662376" y="198875"/>
            <a:ext cx="3384923" cy="1059125"/>
            <a:chOff x="-7013547" y="6156743"/>
            <a:chExt cx="4139060" cy="1295091"/>
          </a:xfrm>
        </p:grpSpPr>
        <p:pic>
          <p:nvPicPr>
            <p:cNvPr id="25" name="Google Shape;25;p3"/>
            <p:cNvPicPr preferRelativeResize="0"/>
            <p:nvPr/>
          </p:nvPicPr>
          <p:blipFill rotWithShape="1">
            <a:blip r:embed="rId4">
              <a:alphaModFix/>
            </a:blip>
            <a:srcRect l="10790" t="22772" r="65874" b="23006"/>
            <a:stretch/>
          </p:blipFill>
          <p:spPr>
            <a:xfrm>
              <a:off x="-7013547" y="6156743"/>
              <a:ext cx="1245077" cy="129509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26" name="Google Shape;26;p3"/>
            <p:cNvPicPr preferRelativeResize="0"/>
            <p:nvPr/>
          </p:nvPicPr>
          <p:blipFill rotWithShape="1">
            <a:blip r:embed="rId5">
              <a:alphaModFix/>
            </a:blip>
            <a:srcRect l="34127" t="31914" r="11634" b="28523"/>
            <a:stretch/>
          </p:blipFill>
          <p:spPr>
            <a:xfrm>
              <a:off x="-5768470" y="6375042"/>
              <a:ext cx="2893983" cy="94494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27" name="Google Shape;27;p3"/>
          <p:cNvSpPr txBox="1"/>
          <p:nvPr/>
        </p:nvSpPr>
        <p:spPr>
          <a:xfrm>
            <a:off x="0" y="5919000"/>
            <a:ext cx="24441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WGClimate</a:t>
            </a:r>
            <a:endParaRPr sz="2100" b="1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The Joint CEOS-CGMS Working Group on Climate</a:t>
            </a:r>
            <a:endParaRPr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3158400" y="5706550"/>
            <a:ext cx="5875200" cy="11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WGClimate-24 &amp; GHG-TT-6</a:t>
            </a:r>
            <a:endParaRPr sz="21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9 - 12 February, 2026</a:t>
            </a:r>
            <a:endParaRPr sz="18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ESA ECSAT, Harwell, UK</a:t>
            </a:r>
            <a:endParaRPr sz="18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Google Shape;31;p4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Google Shape;32;p4"/>
          <p:cNvGrpSpPr/>
          <p:nvPr/>
        </p:nvGrpSpPr>
        <p:grpSpPr>
          <a:xfrm>
            <a:off x="10113330" y="274853"/>
            <a:ext cx="2154863" cy="964667"/>
            <a:chOff x="7336150" y="-5375"/>
            <a:chExt cx="2317556" cy="1037500"/>
          </a:xfrm>
        </p:grpSpPr>
        <p:pic>
          <p:nvPicPr>
            <p:cNvPr id="33" name="Google Shape;33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336150" y="-5375"/>
              <a:ext cx="2317556" cy="1037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34;p4"/>
            <p:cNvPicPr preferRelativeResize="0"/>
            <p:nvPr/>
          </p:nvPicPr>
          <p:blipFill rotWithShape="1">
            <a:blip r:embed="rId4">
              <a:alphaModFix/>
            </a:blip>
            <a:srcRect l="34128"/>
            <a:stretch/>
          </p:blipFill>
          <p:spPr>
            <a:xfrm>
              <a:off x="8127051" y="-5375"/>
              <a:ext cx="1526655" cy="1037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" name="Google Shape;35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86300" y="92175"/>
            <a:ext cx="1191325" cy="47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6" name="Google Shape;36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i="0" u="none" strike="noStrike" cap="none">
                <a:solidFill>
                  <a:schemeClr val="accen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Slide </a:t>
            </a:r>
            <a:fld id="{00000000-1234-1234-1234-123412341234}" type="slidenum">
              <a:rPr lang="en-GB" sz="1400" i="0" u="none" strike="noStrike" cap="none">
                <a:solidFill>
                  <a:schemeClr val="accen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‹#›</a:t>
            </a:fld>
            <a:endParaRPr sz="1400" i="0" u="none" strike="noStrike" cap="none">
              <a:solidFill>
                <a:schemeClr val="accen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39" name="Google Shape;39;p4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WGClimate-24 &amp; GHG-TT-6 | 9 - 12 February, 2026</a:t>
            </a:r>
            <a:endParaRPr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276008" y="1220858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4"/>
          <p:cNvSpPr txBox="1"/>
          <p:nvPr/>
        </p:nvSpPr>
        <p:spPr>
          <a:xfrm>
            <a:off x="10547800" y="5883750"/>
            <a:ext cx="16683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rPr>
              <a:t>WGClimate</a:t>
            </a:r>
            <a:endParaRPr sz="1300" b="1">
              <a:solidFill>
                <a:schemeClr val="dk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The Joint CEOS-CGMS Working Group on Climate</a:t>
            </a:r>
            <a:endParaRPr sz="900" b="1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and Content_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" name="Google Shape;45;p5"/>
          <p:cNvPicPr preferRelativeResize="0"/>
          <p:nvPr/>
        </p:nvPicPr>
        <p:blipFill rotWithShape="1">
          <a:blip r:embed="rId2">
            <a:alphaModFix amt="34000"/>
          </a:blip>
          <a:srcRect l="51341" t="39268" r="-2842" b="35419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" name="Google Shape;46;p5"/>
          <p:cNvGrpSpPr/>
          <p:nvPr/>
        </p:nvGrpSpPr>
        <p:grpSpPr>
          <a:xfrm>
            <a:off x="10113330" y="274853"/>
            <a:ext cx="2154863" cy="964667"/>
            <a:chOff x="7336150" y="-5375"/>
            <a:chExt cx="2317556" cy="1037500"/>
          </a:xfrm>
        </p:grpSpPr>
        <p:pic>
          <p:nvPicPr>
            <p:cNvPr id="47" name="Google Shape;47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336150" y="-5375"/>
              <a:ext cx="2317556" cy="1037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48;p5"/>
            <p:cNvPicPr preferRelativeResize="0"/>
            <p:nvPr/>
          </p:nvPicPr>
          <p:blipFill rotWithShape="1">
            <a:blip r:embed="rId4">
              <a:alphaModFix/>
            </a:blip>
            <a:srcRect l="34128"/>
            <a:stretch/>
          </p:blipFill>
          <p:spPr>
            <a:xfrm>
              <a:off x="8127051" y="-5375"/>
              <a:ext cx="1526655" cy="1037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" name="Google Shape;4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86300" y="92175"/>
            <a:ext cx="1191325" cy="47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0" name="Google Shape;50;p5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5"/>
          <p:cNvSpPr/>
          <p:nvPr/>
        </p:nvSpPr>
        <p:spPr>
          <a:xfrm rot="10800000" flipH="1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5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i="0" u="none" strike="noStrike" cap="none">
                <a:solidFill>
                  <a:schemeClr val="accen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Slide </a:t>
            </a:r>
            <a:fld id="{00000000-1234-1234-1234-123412341234}" type="slidenum">
              <a:rPr lang="en-GB" sz="1400" i="0" u="none" strike="noStrike" cap="none">
                <a:solidFill>
                  <a:schemeClr val="accen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‹#›</a:t>
            </a:fld>
            <a:endParaRPr sz="1400" i="0" u="none" strike="noStrike" cap="none">
              <a:solidFill>
                <a:schemeClr val="accen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53" name="Google Shape;53;p5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WGClimate-24 &amp; GHG-TT-6 | 9 - 12 February, 2026</a:t>
            </a:r>
            <a:endParaRPr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4" name="Google Shape;54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5"/>
          <p:cNvSpPr txBox="1"/>
          <p:nvPr/>
        </p:nvSpPr>
        <p:spPr>
          <a:xfrm>
            <a:off x="10547800" y="5883750"/>
            <a:ext cx="16683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rPr>
              <a:t>WGClimate</a:t>
            </a:r>
            <a:endParaRPr sz="1300" b="1">
              <a:solidFill>
                <a:schemeClr val="dk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The Joint CEOS-CGMS Working Group on Climate</a:t>
            </a:r>
            <a:endParaRPr sz="900" b="1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957702" y="2112504"/>
            <a:ext cx="10531045" cy="30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 sz="7100" dirty="0"/>
              <a:t>UNFCCC engagement</a:t>
            </a:r>
            <a:endParaRPr sz="71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3000" i="1" dirty="0">
                <a:latin typeface="Montserrat"/>
                <a:ea typeface="Montserrat"/>
                <a:cs typeface="Montserrat"/>
                <a:sym typeface="Montserrat"/>
              </a:rPr>
              <a:t>Session Introduction</a:t>
            </a:r>
            <a:endParaRPr sz="3000" i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" name="Google Shape;61;p6"/>
          <p:cNvSpPr/>
          <p:nvPr/>
        </p:nvSpPr>
        <p:spPr>
          <a:xfrm>
            <a:off x="6223225" y="5534125"/>
            <a:ext cx="5908500" cy="12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Vincent-Henri Peuch, ECMWF</a:t>
            </a:r>
            <a:endParaRPr dirty="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Agenda Item #5.1</a:t>
            </a:r>
            <a:endParaRPr sz="2200" i="0" u="none" strike="noStrike" cap="none" dirty="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F3269F65-3C58-91F3-25E4-CC8B778E0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>
            <a:extLst>
              <a:ext uri="{FF2B5EF4-FFF2-40B4-BE49-F238E27FC236}">
                <a16:creationId xmlns:a16="http://schemas.microsoft.com/office/drawing/2014/main" id="{D46491EE-4CBD-B14F-30BB-E880DD1716E0}"/>
              </a:ext>
            </a:extLst>
          </p:cNvPr>
          <p:cNvSpPr txBox="1"/>
          <p:nvPr/>
        </p:nvSpPr>
        <p:spPr>
          <a:xfrm>
            <a:off x="7623672" y="872689"/>
            <a:ext cx="9782407" cy="5524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1800"/>
              </a:spcBef>
              <a:spcAft>
                <a:spcPts val="1200"/>
              </a:spcAft>
              <a:buClr>
                <a:schemeClr val="dk1"/>
              </a:buClr>
              <a:buSzPts val="1600"/>
            </a:pPr>
            <a:r>
              <a:rPr lang="en-GB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(Open) membership, status 11/2025</a:t>
            </a:r>
          </a:p>
          <a:p>
            <a:pPr marL="214313" indent="-214313"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Clément Albergel (ESA)</a:t>
            </a:r>
          </a:p>
          <a:p>
            <a:pPr marL="214313" indent="-214313"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Maggie Arnold (CEOS chair, GA)</a:t>
            </a:r>
          </a:p>
          <a:p>
            <a:pPr marL="214313" indent="-214313"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Albrecht von Bargen (DLR)</a:t>
            </a:r>
          </a:p>
          <a:p>
            <a:pPr marL="214313" indent="-214313"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Antonio Bombelli (WMO/GCOS)</a:t>
            </a:r>
          </a:p>
          <a:p>
            <a:pPr marL="214313" marR="0" lvl="0" indent="-214313" algn="l" rtl="0"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David Crisp (via JAXA)</a:t>
            </a:r>
          </a:p>
          <a:p>
            <a:pPr marL="214313" indent="-214313"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Adrien Deschamps (CNES)</a:t>
            </a:r>
          </a:p>
          <a:p>
            <a:pPr marL="214313" indent="-214313"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Mark Dowell (EC)</a:t>
            </a:r>
          </a:p>
          <a:p>
            <a:pPr marL="214313" indent="-214313"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Patrick Gibson (UKSA)</a:t>
            </a:r>
          </a:p>
          <a:p>
            <a:pPr marL="214313" marR="0" lvl="0" indent="-214313" algn="l" rtl="0"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Beth Greenaway (UKSA)</a:t>
            </a:r>
          </a:p>
          <a:p>
            <a:pPr marL="214313" indent="-214313"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Mariko Harada (JAXA)</a:t>
            </a:r>
          </a:p>
          <a:p>
            <a:pPr marL="214313" indent="-214313"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Alex Held (CEOS chair, CSIRO)</a:t>
            </a:r>
          </a:p>
          <a:p>
            <a:pPr marL="214313" indent="-214313"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Susanne Mecklenburg (ESA)</a:t>
            </a:r>
          </a:p>
          <a:p>
            <a:pPr marL="214313" indent="-214313"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Yasjka Meijer (ESA)</a:t>
            </a:r>
          </a:p>
          <a:p>
            <a:pPr marL="214313" marR="0" lvl="0" indent="-214313" algn="l" rtl="0"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Osamu Ochiai (JAXA)</a:t>
            </a:r>
          </a:p>
          <a:p>
            <a:pPr marL="214313" indent="-214313"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200" strike="sngStrik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Steven Ramage (CEOS exec)</a:t>
            </a:r>
          </a:p>
          <a:p>
            <a:pPr marL="214313" indent="-214313"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John Remedios (NCEO)</a:t>
            </a:r>
          </a:p>
          <a:p>
            <a:pPr marL="214313" indent="-214313"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200" strike="sngStrik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Frank Martin Seifert (ESA)</a:t>
            </a:r>
          </a:p>
          <a:p>
            <a:pPr marL="214313" indent="-214313"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Joerg Schultz (EUMETSAT)</a:t>
            </a:r>
          </a:p>
          <a:p>
            <a:pPr marL="214313" marR="0" lvl="0" indent="-214313" algn="l" rtl="0"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endParaRPr lang="en-GB" sz="12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4313" marR="0" lvl="0" indent="-214313" algn="l" rtl="0"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Vincent-Henri Peuch (ECMWF)</a:t>
            </a:r>
          </a:p>
          <a:p>
            <a:pPr marL="214313" lvl="0" indent="-214313"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Matthew Steventon (CEOS exec, Symbios)</a:t>
            </a:r>
          </a:p>
          <a:p>
            <a:pPr marL="214313" marR="0" lvl="0" indent="-214313" algn="l" rtl="0"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Libby Rose(Symbios)</a:t>
            </a:r>
          </a:p>
          <a:p>
            <a:pPr marL="214313" marR="0" lvl="0" indent="-214313" algn="l" rtl="0"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Harvey Jones (Symbios)</a:t>
            </a:r>
          </a:p>
          <a:p>
            <a:pPr marL="214313" marR="0" lvl="0" indent="-214313" algn="l" rtl="0"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endParaRPr lang="en-GB"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7">
            <a:extLst>
              <a:ext uri="{FF2B5EF4-FFF2-40B4-BE49-F238E27FC236}">
                <a16:creationId xmlns:a16="http://schemas.microsoft.com/office/drawing/2014/main" id="{117E1E52-0AE1-134B-51A4-BDD429A8BB82}"/>
              </a:ext>
            </a:extLst>
          </p:cNvPr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Mandate and team</a:t>
            </a:r>
            <a:endParaRPr lang="en-GB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66;p7">
            <a:extLst>
              <a:ext uri="{FF2B5EF4-FFF2-40B4-BE49-F238E27FC236}">
                <a16:creationId xmlns:a16="http://schemas.microsoft.com/office/drawing/2014/main" id="{3AF0A892-A4EE-E8A5-313B-F634FC3AB41E}"/>
              </a:ext>
            </a:extLst>
          </p:cNvPr>
          <p:cNvSpPr txBox="1"/>
          <p:nvPr/>
        </p:nvSpPr>
        <p:spPr>
          <a:xfrm>
            <a:off x="539999" y="1080750"/>
            <a:ext cx="6455712" cy="3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n-GB" sz="1600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WGClimate 22-24 (Feb. 2025): create Tiger Team for Engagement with UNFCCC with specific tasks to</a:t>
            </a:r>
          </a:p>
          <a:p>
            <a:pPr marL="214313" marR="0" lvl="0" indent="-214313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Ensure consistent preparation for Earth Information Day</a:t>
            </a:r>
          </a:p>
          <a:p>
            <a:pPr marL="214313" marR="0" lvl="0" indent="-214313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Enhancing coordination at key UNFCCC events throughout the year</a:t>
            </a:r>
          </a:p>
          <a:p>
            <a:pPr marL="214313" marR="0" lvl="0" indent="-214313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Contribute to GST strategy process led by SIT chair </a:t>
            </a:r>
          </a:p>
          <a:p>
            <a:pPr marL="214313" marR="0" lvl="0" indent="-214313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Define key objectives for each COP and EID, ensuring that CEOS and CGMS efforts are strategic and aligned with broader climate goals. </a:t>
            </a:r>
          </a:p>
          <a:p>
            <a:pPr marL="214313" marR="0" lvl="0" indent="-214313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Survey agencies to understand their level of participation at each COP (individuals and/or pavilions)</a:t>
            </a:r>
          </a:p>
        </p:txBody>
      </p:sp>
      <p:pic>
        <p:nvPicPr>
          <p:cNvPr id="2" name="Picture 4" descr="Tiger Clipart Vector Art, Icons, and Graphics for Free Download">
            <a:extLst>
              <a:ext uri="{FF2B5EF4-FFF2-40B4-BE49-F238E27FC236}">
                <a16:creationId xmlns:a16="http://schemas.microsoft.com/office/drawing/2014/main" id="{5C74F72D-234C-E0D9-3A46-DF92A3111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73" y="4695477"/>
            <a:ext cx="2908453" cy="161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004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21C39E88-47FC-587A-199B-55454FC34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>
            <a:extLst>
              <a:ext uri="{FF2B5EF4-FFF2-40B4-BE49-F238E27FC236}">
                <a16:creationId xmlns:a16="http://schemas.microsoft.com/office/drawing/2014/main" id="{F350C045-CF04-CFBC-8C45-FB321098F924}"/>
              </a:ext>
            </a:extLst>
          </p:cNvPr>
          <p:cNvSpPr txBox="1"/>
          <p:nvPr/>
        </p:nvSpPr>
        <p:spPr>
          <a:xfrm>
            <a:off x="573453" y="1195378"/>
            <a:ext cx="10388195" cy="484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14313" indent="-214313">
              <a:lnSpc>
                <a:spcPct val="150000"/>
              </a:lnSpc>
              <a:spcBef>
                <a:spcPts val="1800"/>
              </a:spcBef>
              <a:buClr>
                <a:schemeClr val="dk1"/>
              </a:buClr>
              <a:buSzPts val="1600"/>
              <a:buFont typeface="Montserrat"/>
              <a:buChar char="❖"/>
              <a:defRPr sz="1600"/>
            </a:lvl1pPr>
            <a:lvl5pPr marL="285750" indent="-285750">
              <a:lnSpc>
                <a:spcPct val="150000"/>
              </a:lnSpc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</a:defRPr>
            </a:lvl5pPr>
            <a:lvl7pPr marL="285750" indent="-285750">
              <a:lnSpc>
                <a:spcPct val="150000"/>
              </a:lnSpc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</a:defRPr>
            </a:lvl7pPr>
          </a:lstStyle>
          <a:p>
            <a:r>
              <a:rPr lang="de-DE" dirty="0" err="1">
                <a:latin typeface="Montserrat" pitchFamily="2" charset="77"/>
              </a:rPr>
              <a:t>Principle</a:t>
            </a:r>
            <a:r>
              <a:rPr lang="de-DE" dirty="0">
                <a:latin typeface="Montserrat" pitchFamily="2" charset="77"/>
              </a:rPr>
              <a:t> </a:t>
            </a:r>
            <a:r>
              <a:rPr lang="de-DE" dirty="0" err="1">
                <a:latin typeface="Montserrat" pitchFamily="2" charset="77"/>
              </a:rPr>
              <a:t>of</a:t>
            </a:r>
            <a:r>
              <a:rPr lang="de-DE" dirty="0">
                <a:latin typeface="Montserrat" pitchFamily="2" charset="77"/>
              </a:rPr>
              <a:t> </a:t>
            </a:r>
            <a:r>
              <a:rPr lang="de-DE" dirty="0" err="1">
                <a:latin typeface="Montserrat" pitchFamily="2" charset="77"/>
              </a:rPr>
              <a:t>twin</a:t>
            </a:r>
            <a:r>
              <a:rPr lang="de-DE" dirty="0">
                <a:latin typeface="Montserrat" pitchFamily="2" charset="77"/>
              </a:rPr>
              <a:t> </a:t>
            </a:r>
            <a:r>
              <a:rPr lang="de-DE" dirty="0" err="1">
                <a:latin typeface="Montserrat" pitchFamily="2" charset="77"/>
              </a:rPr>
              <a:t>telcos</a:t>
            </a:r>
            <a:r>
              <a:rPr lang="de-DE" dirty="0">
                <a:latin typeface="Montserrat" pitchFamily="2" charset="77"/>
              </a:rPr>
              <a:t> </a:t>
            </a:r>
            <a:r>
              <a:rPr lang="de-DE" dirty="0" err="1">
                <a:latin typeface="Montserrat" pitchFamily="2" charset="77"/>
              </a:rPr>
              <a:t>to</a:t>
            </a:r>
            <a:r>
              <a:rPr lang="de-DE" dirty="0">
                <a:latin typeface="Montserrat" pitchFamily="2" charset="77"/>
              </a:rPr>
              <a:t> </a:t>
            </a:r>
            <a:r>
              <a:rPr lang="de-DE" dirty="0" err="1">
                <a:latin typeface="Montserrat" pitchFamily="2" charset="77"/>
              </a:rPr>
              <a:t>allow</a:t>
            </a:r>
            <a:r>
              <a:rPr lang="de-DE" dirty="0">
                <a:latin typeface="Montserrat" pitchFamily="2" charset="77"/>
              </a:rPr>
              <a:t> </a:t>
            </a:r>
            <a:r>
              <a:rPr lang="de-DE" dirty="0" err="1">
                <a:latin typeface="Montserrat" pitchFamily="2" charset="77"/>
              </a:rPr>
              <a:t>participation</a:t>
            </a:r>
            <a:r>
              <a:rPr lang="de-DE" dirty="0">
                <a:latin typeface="Montserrat" pitchFamily="2" charset="77"/>
              </a:rPr>
              <a:t> at a „</a:t>
            </a:r>
            <a:r>
              <a:rPr lang="de-DE" dirty="0" err="1">
                <a:latin typeface="Montserrat" pitchFamily="2" charset="77"/>
              </a:rPr>
              <a:t>reasonable</a:t>
            </a:r>
            <a:r>
              <a:rPr lang="de-DE" dirty="0">
                <a:latin typeface="Montserrat" pitchFamily="2" charset="77"/>
              </a:rPr>
              <a:t>“ time </a:t>
            </a:r>
            <a:r>
              <a:rPr lang="de-DE" dirty="0" err="1">
                <a:latin typeface="Montserrat" pitchFamily="2" charset="77"/>
              </a:rPr>
              <a:t>of</a:t>
            </a:r>
            <a:r>
              <a:rPr lang="de-DE" dirty="0">
                <a:latin typeface="Montserrat" pitchFamily="2" charset="77"/>
              </a:rPr>
              <a:t> </a:t>
            </a:r>
            <a:r>
              <a:rPr lang="de-DE" dirty="0" err="1">
                <a:latin typeface="Montserrat" pitchFamily="2" charset="77"/>
              </a:rPr>
              <a:t>the</a:t>
            </a:r>
            <a:r>
              <a:rPr lang="de-DE" dirty="0">
                <a:latin typeface="Montserrat" pitchFamily="2" charset="77"/>
              </a:rPr>
              <a:t> </a:t>
            </a:r>
            <a:r>
              <a:rPr lang="de-DE" dirty="0" err="1">
                <a:latin typeface="Montserrat" pitchFamily="2" charset="77"/>
              </a:rPr>
              <a:t>day</a:t>
            </a:r>
            <a:r>
              <a:rPr lang="de-DE" dirty="0">
                <a:latin typeface="Montserrat" pitchFamily="2" charset="77"/>
              </a:rPr>
              <a:t> </a:t>
            </a:r>
            <a:r>
              <a:rPr lang="de-DE" dirty="0" err="1">
                <a:latin typeface="Montserrat" pitchFamily="2" charset="77"/>
              </a:rPr>
              <a:t>for</a:t>
            </a:r>
            <a:r>
              <a:rPr lang="de-DE" dirty="0">
                <a:latin typeface="Montserrat" pitchFamily="2" charset="77"/>
              </a:rPr>
              <a:t> all </a:t>
            </a:r>
            <a:r>
              <a:rPr lang="de-DE" dirty="0" err="1">
                <a:latin typeface="Montserrat" pitchFamily="2" charset="77"/>
              </a:rPr>
              <a:t>members</a:t>
            </a:r>
            <a:r>
              <a:rPr lang="de-DE" dirty="0">
                <a:latin typeface="Montserrat" pitchFamily="2" charset="77"/>
              </a:rPr>
              <a:t> </a:t>
            </a:r>
            <a:r>
              <a:rPr lang="de-DE" dirty="0" err="1">
                <a:latin typeface="Montserrat" pitchFamily="2" charset="77"/>
              </a:rPr>
              <a:t>across</a:t>
            </a:r>
            <a:r>
              <a:rPr lang="de-DE" dirty="0">
                <a:latin typeface="Montserrat" pitchFamily="2" charset="77"/>
              </a:rPr>
              <a:t> </a:t>
            </a:r>
            <a:r>
              <a:rPr lang="de-DE" dirty="0" err="1">
                <a:latin typeface="Montserrat" pitchFamily="2" charset="77"/>
              </a:rPr>
              <a:t>the</a:t>
            </a:r>
            <a:r>
              <a:rPr lang="de-DE" dirty="0">
                <a:latin typeface="Montserrat" pitchFamily="2" charset="77"/>
              </a:rPr>
              <a:t> </a:t>
            </a:r>
            <a:r>
              <a:rPr lang="de-DE" dirty="0" err="1">
                <a:latin typeface="Montserrat" pitchFamily="2" charset="77"/>
              </a:rPr>
              <a:t>globe</a:t>
            </a:r>
            <a:r>
              <a:rPr lang="de-DE" dirty="0">
                <a:latin typeface="Montserrat" pitchFamily="2" charset="77"/>
              </a:rPr>
              <a:t>. 6 </a:t>
            </a:r>
            <a:r>
              <a:rPr lang="de-DE" dirty="0" err="1">
                <a:latin typeface="Montserrat" pitchFamily="2" charset="77"/>
              </a:rPr>
              <a:t>meetings</a:t>
            </a:r>
            <a:r>
              <a:rPr lang="de-DE" dirty="0">
                <a:latin typeface="Montserrat" pitchFamily="2" charset="77"/>
              </a:rPr>
              <a:t>: 6 TT </a:t>
            </a:r>
            <a:r>
              <a:rPr lang="de-DE" dirty="0" err="1">
                <a:latin typeface="Montserrat" pitchFamily="2" charset="77"/>
              </a:rPr>
              <a:t>sessions</a:t>
            </a:r>
            <a:r>
              <a:rPr lang="de-DE" dirty="0">
                <a:latin typeface="Montserrat" pitchFamily="2" charset="77"/>
              </a:rPr>
              <a:t> (17 March, 15 April, 27 May, 17 </a:t>
            </a:r>
            <a:r>
              <a:rPr lang="de-DE" dirty="0" err="1">
                <a:latin typeface="Montserrat" pitchFamily="2" charset="77"/>
              </a:rPr>
              <a:t>July</a:t>
            </a:r>
            <a:r>
              <a:rPr lang="de-DE" dirty="0">
                <a:latin typeface="Montserrat" pitchFamily="2" charset="77"/>
              </a:rPr>
              <a:t>, 9 </a:t>
            </a:r>
            <a:r>
              <a:rPr lang="de-DE" dirty="0" err="1">
                <a:latin typeface="Montserrat" pitchFamily="2" charset="77"/>
              </a:rPr>
              <a:t>October</a:t>
            </a:r>
            <a:r>
              <a:rPr lang="de-DE" dirty="0">
                <a:latin typeface="Montserrat" pitchFamily="2" charset="77"/>
              </a:rPr>
              <a:t>, 5 Feb) and an online </a:t>
            </a:r>
            <a:r>
              <a:rPr lang="de-DE" dirty="0" err="1">
                <a:latin typeface="Montserrat" pitchFamily="2" charset="77"/>
              </a:rPr>
              <a:t>workshop</a:t>
            </a:r>
            <a:r>
              <a:rPr lang="de-DE" dirty="0">
                <a:latin typeface="Montserrat" pitchFamily="2" charset="77"/>
              </a:rPr>
              <a:t> </a:t>
            </a:r>
            <a:r>
              <a:rPr lang="de-DE" dirty="0" err="1">
                <a:latin typeface="Montserrat" pitchFamily="2" charset="77"/>
              </a:rPr>
              <a:t>with</a:t>
            </a:r>
            <a:r>
              <a:rPr lang="de-DE" dirty="0">
                <a:latin typeface="Montserrat" pitchFamily="2" charset="77"/>
              </a:rPr>
              <a:t> UNFCCC (30 April).</a:t>
            </a:r>
          </a:p>
          <a:p>
            <a:r>
              <a:rPr lang="de-DE" dirty="0">
                <a:latin typeface="Montserrat" pitchFamily="2" charset="77"/>
              </a:rPr>
              <a:t>Main </a:t>
            </a:r>
            <a:r>
              <a:rPr lang="de-DE" dirty="0" err="1">
                <a:latin typeface="Montserrat" pitchFamily="2" charset="77"/>
              </a:rPr>
              <a:t>discussions</a:t>
            </a:r>
            <a:r>
              <a:rPr lang="de-DE" dirty="0">
                <a:latin typeface="Montserrat" pitchFamily="2" charset="77"/>
              </a:rPr>
              <a:t>/activities:</a:t>
            </a:r>
          </a:p>
          <a:p>
            <a:pPr marL="571500" lvl="4"/>
            <a:r>
              <a:rPr lang="de-DE" dirty="0" err="1">
                <a:latin typeface="Montserrat" pitchFamily="2" charset="77"/>
              </a:rPr>
              <a:t>Refine</a:t>
            </a:r>
            <a:r>
              <a:rPr lang="de-DE" dirty="0">
                <a:latin typeface="Montserrat" pitchFamily="2" charset="77"/>
              </a:rPr>
              <a:t> </a:t>
            </a:r>
            <a:r>
              <a:rPr lang="de-DE" dirty="0" err="1">
                <a:latin typeface="Montserrat" pitchFamily="2" charset="77"/>
              </a:rPr>
              <a:t>ToR</a:t>
            </a:r>
            <a:r>
              <a:rPr lang="de-DE" dirty="0">
                <a:latin typeface="Montserrat" pitchFamily="2" charset="77"/>
              </a:rPr>
              <a:t>/</a:t>
            </a:r>
            <a:r>
              <a:rPr lang="de-DE" dirty="0" err="1">
                <a:latin typeface="Montserrat" pitchFamily="2" charset="77"/>
              </a:rPr>
              <a:t>mandate</a:t>
            </a:r>
            <a:r>
              <a:rPr lang="de-DE" dirty="0">
                <a:latin typeface="Montserrat" pitchFamily="2" charset="77"/>
              </a:rPr>
              <a:t> (</a:t>
            </a:r>
            <a:r>
              <a:rPr lang="de-DE" dirty="0" err="1">
                <a:latin typeface="Montserrat" pitchFamily="2" charset="77"/>
              </a:rPr>
              <a:t>clarify</a:t>
            </a:r>
            <a:r>
              <a:rPr lang="de-DE" dirty="0">
                <a:latin typeface="Montserrat" pitchFamily="2" charset="77"/>
              </a:rPr>
              <a:t> </a:t>
            </a:r>
            <a:r>
              <a:rPr lang="de-DE" dirty="0" err="1">
                <a:latin typeface="Montserrat" pitchFamily="2" charset="77"/>
              </a:rPr>
              <a:t>it</a:t>
            </a:r>
            <a:r>
              <a:rPr lang="de-DE" dirty="0">
                <a:latin typeface="Montserrat" pitchFamily="2" charset="77"/>
              </a:rPr>
              <a:t> </a:t>
            </a:r>
            <a:r>
              <a:rPr lang="de-DE" dirty="0" err="1">
                <a:latin typeface="Montserrat" pitchFamily="2" charset="77"/>
              </a:rPr>
              <a:t>is</a:t>
            </a:r>
            <a:r>
              <a:rPr lang="de-DE" dirty="0">
                <a:latin typeface="Montserrat" pitchFamily="2" charset="77"/>
              </a:rPr>
              <a:t> time limited, ~18 </a:t>
            </a:r>
            <a:r>
              <a:rPr lang="de-DE" dirty="0" err="1">
                <a:latin typeface="Montserrat" pitchFamily="2" charset="77"/>
              </a:rPr>
              <a:t>months</a:t>
            </a:r>
            <a:r>
              <a:rPr lang="de-DE" dirty="0">
                <a:latin typeface="Montserrat" pitchFamily="2" charset="77"/>
              </a:rPr>
              <a:t>) &amp; </a:t>
            </a:r>
            <a:r>
              <a:rPr lang="de-DE" dirty="0" err="1">
                <a:latin typeface="Montserrat" pitchFamily="2" charset="77"/>
              </a:rPr>
              <a:t>interaction</a:t>
            </a:r>
            <a:r>
              <a:rPr lang="de-DE" dirty="0">
                <a:latin typeface="Montserrat" pitchFamily="2" charset="77"/>
              </a:rPr>
              <a:t> </a:t>
            </a:r>
            <a:r>
              <a:rPr lang="de-DE" dirty="0" err="1">
                <a:latin typeface="Montserrat" pitchFamily="2" charset="77"/>
              </a:rPr>
              <a:t>with</a:t>
            </a:r>
            <a:r>
              <a:rPr lang="de-DE" dirty="0">
                <a:latin typeface="Montserrat" pitchFamily="2" charset="77"/>
              </a:rPr>
              <a:t> GST </a:t>
            </a:r>
            <a:r>
              <a:rPr lang="de-DE" dirty="0" err="1">
                <a:latin typeface="Montserrat" pitchFamily="2" charset="77"/>
              </a:rPr>
              <a:t>strategy</a:t>
            </a:r>
            <a:r>
              <a:rPr lang="de-DE" dirty="0">
                <a:latin typeface="Montserrat" pitchFamily="2" charset="77"/>
              </a:rPr>
              <a:t> update </a:t>
            </a:r>
            <a:r>
              <a:rPr lang="de-DE" dirty="0" err="1">
                <a:latin typeface="Montserrat" pitchFamily="2" charset="77"/>
              </a:rPr>
              <a:t>process</a:t>
            </a:r>
            <a:endParaRPr lang="de-DE" dirty="0">
              <a:latin typeface="Montserrat" pitchFamily="2" charset="77"/>
            </a:endParaRPr>
          </a:p>
          <a:p>
            <a:pPr marL="571500" lvl="4"/>
            <a:r>
              <a:rPr lang="de-DE" b="1" dirty="0" err="1">
                <a:solidFill>
                  <a:srgbClr val="FF0000"/>
                </a:solidFill>
                <a:latin typeface="Montserrat" pitchFamily="2" charset="77"/>
              </a:rPr>
              <a:t>Organise</a:t>
            </a:r>
            <a:r>
              <a:rPr lang="de-DE" b="1" dirty="0">
                <a:solidFill>
                  <a:srgbClr val="FF0000"/>
                </a:solidFill>
                <a:latin typeface="Montserrat" pitchFamily="2" charset="77"/>
              </a:rPr>
              <a:t> </a:t>
            </a:r>
            <a:r>
              <a:rPr lang="de-DE" b="1" dirty="0" err="1">
                <a:solidFill>
                  <a:srgbClr val="FF0000"/>
                </a:solidFill>
                <a:latin typeface="Montserrat" pitchFamily="2" charset="77"/>
              </a:rPr>
              <a:t>workshop</a:t>
            </a:r>
            <a:r>
              <a:rPr lang="de-DE" b="1" dirty="0">
                <a:solidFill>
                  <a:srgbClr val="FF0000"/>
                </a:solidFill>
                <a:latin typeface="Montserrat" pitchFamily="2" charset="77"/>
              </a:rPr>
              <a:t> </a:t>
            </a:r>
            <a:r>
              <a:rPr lang="de-DE" b="1" dirty="0" err="1">
                <a:solidFill>
                  <a:srgbClr val="FF0000"/>
                </a:solidFill>
                <a:latin typeface="Montserrat" pitchFamily="2" charset="77"/>
              </a:rPr>
              <a:t>to</a:t>
            </a:r>
            <a:r>
              <a:rPr lang="de-DE" b="1" dirty="0">
                <a:solidFill>
                  <a:srgbClr val="FF0000"/>
                </a:solidFill>
                <a:latin typeface="Montserrat" pitchFamily="2" charset="77"/>
              </a:rPr>
              <a:t> </a:t>
            </a:r>
            <a:r>
              <a:rPr lang="de-DE" b="1" dirty="0" err="1">
                <a:solidFill>
                  <a:srgbClr val="FF0000"/>
                </a:solidFill>
                <a:latin typeface="Montserrat" pitchFamily="2" charset="77"/>
              </a:rPr>
              <a:t>stimulate</a:t>
            </a:r>
            <a:r>
              <a:rPr lang="de-DE" b="1" dirty="0">
                <a:solidFill>
                  <a:srgbClr val="FF0000"/>
                </a:solidFill>
                <a:latin typeface="Montserrat" pitchFamily="2" charset="77"/>
              </a:rPr>
              <a:t> wider </a:t>
            </a:r>
            <a:r>
              <a:rPr lang="de-DE" b="1" dirty="0" err="1">
                <a:solidFill>
                  <a:srgbClr val="FF0000"/>
                </a:solidFill>
                <a:latin typeface="Montserrat" pitchFamily="2" charset="77"/>
              </a:rPr>
              <a:t>collaboration</a:t>
            </a:r>
            <a:r>
              <a:rPr lang="de-DE" b="1" dirty="0">
                <a:solidFill>
                  <a:srgbClr val="FF0000"/>
                </a:solidFill>
                <a:latin typeface="Montserrat" pitchFamily="2" charset="77"/>
              </a:rPr>
              <a:t> </a:t>
            </a:r>
            <a:r>
              <a:rPr lang="de-DE" b="1" dirty="0" err="1">
                <a:solidFill>
                  <a:srgbClr val="FF0000"/>
                </a:solidFill>
                <a:latin typeface="Montserrat" pitchFamily="2" charset="77"/>
              </a:rPr>
              <a:t>with</a:t>
            </a:r>
            <a:r>
              <a:rPr lang="de-DE" b="1" dirty="0">
                <a:solidFill>
                  <a:srgbClr val="FF0000"/>
                </a:solidFill>
                <a:latin typeface="Montserrat" pitchFamily="2" charset="77"/>
              </a:rPr>
              <a:t> UNFCCC &amp; follow-</a:t>
            </a:r>
            <a:r>
              <a:rPr lang="de-DE" b="1" dirty="0" err="1">
                <a:solidFill>
                  <a:srgbClr val="FF0000"/>
                </a:solidFill>
                <a:latin typeface="Montserrat" pitchFamily="2" charset="77"/>
              </a:rPr>
              <a:t>up</a:t>
            </a:r>
            <a:r>
              <a:rPr lang="de-DE" b="1" dirty="0">
                <a:solidFill>
                  <a:srgbClr val="FF0000"/>
                </a:solidFill>
                <a:latin typeface="Montserrat" pitchFamily="2" charset="77"/>
              </a:rPr>
              <a:t> </a:t>
            </a:r>
            <a:r>
              <a:rPr lang="de-DE" b="1" dirty="0" err="1">
                <a:solidFill>
                  <a:srgbClr val="FF0000"/>
                </a:solidFill>
                <a:latin typeface="Montserrat" pitchFamily="2" charset="77"/>
              </a:rPr>
              <a:t>actions</a:t>
            </a:r>
            <a:endParaRPr lang="de-DE" b="1" dirty="0">
              <a:solidFill>
                <a:srgbClr val="FF0000"/>
              </a:solidFill>
              <a:latin typeface="Montserrat" pitchFamily="2" charset="77"/>
            </a:endParaRPr>
          </a:p>
          <a:p>
            <a:pPr marL="571500" lvl="4"/>
            <a:r>
              <a:rPr lang="de-DE" dirty="0">
                <a:latin typeface="Montserrat" pitchFamily="2" charset="77"/>
              </a:rPr>
              <a:t>Limited </a:t>
            </a:r>
            <a:r>
              <a:rPr lang="de-DE" dirty="0" err="1">
                <a:latin typeface="Montserrat" pitchFamily="2" charset="77"/>
              </a:rPr>
              <a:t>effort</a:t>
            </a:r>
            <a:r>
              <a:rPr lang="de-DE" dirty="0">
                <a:latin typeface="Montserrat" pitchFamily="2" charset="77"/>
              </a:rPr>
              <a:t> on SB-62 (June 2025) in </a:t>
            </a:r>
            <a:r>
              <a:rPr lang="de-DE" dirty="0" err="1">
                <a:latin typeface="Montserrat" pitchFamily="2" charset="77"/>
              </a:rPr>
              <a:t>view</a:t>
            </a:r>
            <a:r>
              <a:rPr lang="de-DE" dirty="0">
                <a:latin typeface="Montserrat" pitchFamily="2" charset="77"/>
              </a:rPr>
              <a:t> </a:t>
            </a:r>
            <a:r>
              <a:rPr lang="de-DE" dirty="0" err="1">
                <a:latin typeface="Montserrat" pitchFamily="2" charset="77"/>
              </a:rPr>
              <a:t>of</a:t>
            </a:r>
            <a:r>
              <a:rPr lang="de-DE" dirty="0">
                <a:latin typeface="Montserrat" pitchFamily="2" charset="77"/>
              </a:rPr>
              <a:t> </a:t>
            </a:r>
            <a:r>
              <a:rPr lang="de-DE" dirty="0" err="1">
                <a:latin typeface="Montserrat" pitchFamily="2" charset="77"/>
              </a:rPr>
              <a:t>stronger</a:t>
            </a:r>
            <a:r>
              <a:rPr lang="de-DE" dirty="0">
                <a:latin typeface="Montserrat" pitchFamily="2" charset="77"/>
              </a:rPr>
              <a:t> </a:t>
            </a:r>
            <a:r>
              <a:rPr lang="de-DE" dirty="0" err="1">
                <a:latin typeface="Montserrat" pitchFamily="2" charset="77"/>
              </a:rPr>
              <a:t>coordinated</a:t>
            </a:r>
            <a:r>
              <a:rPr lang="de-DE" dirty="0">
                <a:latin typeface="Montserrat" pitchFamily="2" charset="77"/>
              </a:rPr>
              <a:t> </a:t>
            </a:r>
            <a:r>
              <a:rPr lang="de-DE" dirty="0" err="1">
                <a:latin typeface="Montserrat" pitchFamily="2" charset="77"/>
              </a:rPr>
              <a:t>participation</a:t>
            </a:r>
            <a:r>
              <a:rPr lang="de-DE" dirty="0">
                <a:latin typeface="Montserrat" pitchFamily="2" charset="77"/>
              </a:rPr>
              <a:t> </a:t>
            </a:r>
            <a:r>
              <a:rPr lang="de-DE" dirty="0" err="1">
                <a:latin typeface="Montserrat" pitchFamily="2" charset="77"/>
              </a:rPr>
              <a:t>to</a:t>
            </a:r>
            <a:r>
              <a:rPr lang="de-DE" dirty="0">
                <a:latin typeface="Montserrat" pitchFamily="2" charset="77"/>
              </a:rPr>
              <a:t> SB-64; in-person </a:t>
            </a:r>
            <a:r>
              <a:rPr lang="de-DE" dirty="0" err="1">
                <a:latin typeface="Montserrat" pitchFamily="2" charset="77"/>
              </a:rPr>
              <a:t>meeting</a:t>
            </a:r>
            <a:r>
              <a:rPr lang="de-DE" dirty="0">
                <a:latin typeface="Montserrat" pitchFamily="2" charset="77"/>
              </a:rPr>
              <a:t> </a:t>
            </a:r>
            <a:r>
              <a:rPr lang="de-DE" dirty="0" err="1">
                <a:latin typeface="Montserrat" pitchFamily="2" charset="77"/>
              </a:rPr>
              <a:t>of</a:t>
            </a:r>
            <a:r>
              <a:rPr lang="de-DE" dirty="0">
                <a:latin typeface="Montserrat" pitchFamily="2" charset="77"/>
              </a:rPr>
              <a:t> </a:t>
            </a:r>
            <a:r>
              <a:rPr lang="de-DE" dirty="0" err="1">
                <a:latin typeface="Montserrat" pitchFamily="2" charset="77"/>
              </a:rPr>
              <a:t>some</a:t>
            </a:r>
            <a:r>
              <a:rPr lang="de-DE" dirty="0">
                <a:latin typeface="Montserrat" pitchFamily="2" charset="77"/>
              </a:rPr>
              <a:t> </a:t>
            </a:r>
            <a:r>
              <a:rPr lang="de-DE" dirty="0" err="1">
                <a:latin typeface="Montserrat" pitchFamily="2" charset="77"/>
              </a:rPr>
              <a:t>members</a:t>
            </a:r>
            <a:r>
              <a:rPr lang="de-DE" dirty="0">
                <a:latin typeface="Montserrat" pitchFamily="2" charset="77"/>
              </a:rPr>
              <a:t> in </a:t>
            </a:r>
            <a:r>
              <a:rPr lang="de-DE" dirty="0" err="1">
                <a:latin typeface="Montserrat" pitchFamily="2" charset="77"/>
              </a:rPr>
              <a:t>the</a:t>
            </a:r>
            <a:r>
              <a:rPr lang="de-DE" dirty="0">
                <a:latin typeface="Montserrat" pitchFamily="2" charset="77"/>
              </a:rPr>
              <a:t> </a:t>
            </a:r>
            <a:r>
              <a:rPr lang="de-DE" dirty="0" err="1">
                <a:latin typeface="Montserrat" pitchFamily="2" charset="77"/>
              </a:rPr>
              <a:t>margins</a:t>
            </a:r>
            <a:r>
              <a:rPr lang="de-DE" dirty="0">
                <a:latin typeface="Montserrat" pitchFamily="2" charset="77"/>
              </a:rPr>
              <a:t> </a:t>
            </a:r>
            <a:r>
              <a:rPr lang="de-DE" dirty="0" err="1">
                <a:latin typeface="Montserrat" pitchFamily="2" charset="77"/>
              </a:rPr>
              <a:t>of</a:t>
            </a:r>
            <a:r>
              <a:rPr lang="de-DE" dirty="0">
                <a:latin typeface="Montserrat" pitchFamily="2" charset="77"/>
              </a:rPr>
              <a:t> </a:t>
            </a:r>
            <a:r>
              <a:rPr lang="de-DE" dirty="0" err="1">
                <a:latin typeface="Montserrat" pitchFamily="2" charset="77"/>
              </a:rPr>
              <a:t>the</a:t>
            </a:r>
            <a:r>
              <a:rPr lang="de-DE" dirty="0">
                <a:latin typeface="Montserrat" pitchFamily="2" charset="77"/>
              </a:rPr>
              <a:t> </a:t>
            </a:r>
            <a:r>
              <a:rPr lang="de-DE" dirty="0" err="1">
                <a:latin typeface="Montserrat" pitchFamily="2" charset="77"/>
              </a:rPr>
              <a:t>sessions</a:t>
            </a:r>
            <a:endParaRPr lang="de-DE" dirty="0">
              <a:latin typeface="Montserrat" pitchFamily="2" charset="77"/>
            </a:endParaRPr>
          </a:p>
          <a:p>
            <a:pPr marL="571500" lvl="4"/>
            <a:r>
              <a:rPr lang="de-DE" b="1" dirty="0" err="1">
                <a:solidFill>
                  <a:srgbClr val="FF0000"/>
                </a:solidFill>
                <a:latin typeface="Montserrat" pitchFamily="2" charset="77"/>
              </a:rPr>
              <a:t>Prepartion</a:t>
            </a:r>
            <a:r>
              <a:rPr lang="de-DE" b="1" dirty="0">
                <a:solidFill>
                  <a:srgbClr val="FF0000"/>
                </a:solidFill>
                <a:latin typeface="Montserrat" pitchFamily="2" charset="77"/>
              </a:rPr>
              <a:t> </a:t>
            </a:r>
            <a:r>
              <a:rPr lang="de-DE" b="1" dirty="0" err="1">
                <a:solidFill>
                  <a:srgbClr val="FF0000"/>
                </a:solidFill>
                <a:latin typeface="Montserrat" pitchFamily="2" charset="77"/>
              </a:rPr>
              <a:t>contributions</a:t>
            </a:r>
            <a:r>
              <a:rPr lang="de-DE" b="1" dirty="0">
                <a:solidFill>
                  <a:srgbClr val="FF0000"/>
                </a:solidFill>
                <a:latin typeface="Montserrat" pitchFamily="2" charset="77"/>
              </a:rPr>
              <a:t> </a:t>
            </a:r>
            <a:r>
              <a:rPr lang="de-DE" b="1" dirty="0" err="1">
                <a:solidFill>
                  <a:srgbClr val="FF0000"/>
                </a:solidFill>
                <a:latin typeface="Montserrat" pitchFamily="2" charset="77"/>
              </a:rPr>
              <a:t>to</a:t>
            </a:r>
            <a:r>
              <a:rPr lang="de-DE" b="1" dirty="0">
                <a:solidFill>
                  <a:srgbClr val="FF0000"/>
                </a:solidFill>
                <a:latin typeface="Montserrat" pitchFamily="2" charset="77"/>
              </a:rPr>
              <a:t> Earth Info Day at COP30</a:t>
            </a:r>
            <a:endParaRPr lang="en-GB" dirty="0">
              <a:sym typeface="Montserrat"/>
            </a:endParaRPr>
          </a:p>
          <a:p>
            <a:endParaRPr lang="en-GB" dirty="0">
              <a:sym typeface="Montserrat"/>
            </a:endParaRPr>
          </a:p>
        </p:txBody>
      </p:sp>
      <p:sp>
        <p:nvSpPr>
          <p:cNvPr id="67" name="Google Shape;67;p7">
            <a:extLst>
              <a:ext uri="{FF2B5EF4-FFF2-40B4-BE49-F238E27FC236}">
                <a16:creationId xmlns:a16="http://schemas.microsoft.com/office/drawing/2014/main" id="{18F65811-B219-9C24-2DD5-376F1C2840EC}"/>
              </a:ext>
            </a:extLst>
          </p:cNvPr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Overview of activities</a:t>
            </a:r>
            <a:endParaRPr lang="en-GB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701618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5D5DEBCE-BB0E-5BF8-425F-4AAC146B6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">
            <a:extLst>
              <a:ext uri="{FF2B5EF4-FFF2-40B4-BE49-F238E27FC236}">
                <a16:creationId xmlns:a16="http://schemas.microsoft.com/office/drawing/2014/main" id="{D3AA7816-B269-7185-C5D3-6CDB3E701A08}"/>
              </a:ext>
            </a:extLst>
          </p:cNvPr>
          <p:cNvSpPr txBox="1"/>
          <p:nvPr/>
        </p:nvSpPr>
        <p:spPr>
          <a:xfrm>
            <a:off x="94019" y="103248"/>
            <a:ext cx="1005897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30/04 workshop - Streams of engagement</a:t>
            </a:r>
            <a:endParaRPr lang="en-GB" sz="3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Picture 6" descr="A table of information&#10;&#10;AI-generated content may be incorrect.">
            <a:extLst>
              <a:ext uri="{FF2B5EF4-FFF2-40B4-BE49-F238E27FC236}">
                <a16:creationId xmlns:a16="http://schemas.microsoft.com/office/drawing/2014/main" id="{2323619A-ABC5-B77A-20C5-2B21D6A54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317" y="1187298"/>
            <a:ext cx="5435600" cy="2603500"/>
          </a:xfrm>
          <a:prstGeom prst="rect">
            <a:avLst/>
          </a:prstGeom>
        </p:spPr>
      </p:pic>
      <p:pic>
        <p:nvPicPr>
          <p:cNvPr id="9" name="Picture 8" descr="A table of information with text&#10;&#10;AI-generated content may be incorrect.">
            <a:extLst>
              <a:ext uri="{FF2B5EF4-FFF2-40B4-BE49-F238E27FC236}">
                <a16:creationId xmlns:a16="http://schemas.microsoft.com/office/drawing/2014/main" id="{485A0464-B122-CE2A-C9C8-519A46FEE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317" y="3790798"/>
            <a:ext cx="5679483" cy="26930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E82417-AEEA-799C-D0B8-AD9C6713A104}"/>
              </a:ext>
            </a:extLst>
          </p:cNvPr>
          <p:cNvSpPr txBox="1"/>
          <p:nvPr/>
        </p:nvSpPr>
        <p:spPr>
          <a:xfrm>
            <a:off x="5868319" y="1187298"/>
            <a:ext cx="6169445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</a:pPr>
            <a:r>
              <a:rPr lang="en-DE" sz="1800" u="none" strike="noStrike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WGClimate PoCs</a:t>
            </a:r>
            <a:endParaRPr lang="en-DE" sz="2000" u="none" strike="noStrike" dirty="0">
              <a:effectLst/>
              <a:latin typeface="Montserrat" pitchFamily="2" charset="77"/>
              <a:ea typeface="Times New Roman" panose="02020603050405020304" pitchFamily="18" charset="0"/>
            </a:endParaRPr>
          </a:p>
          <a:p>
            <a:pPr marL="742950" lvl="1" indent="-285750" fontAlgn="base">
              <a:spcAft>
                <a:spcPts val="1200"/>
              </a:spcAft>
              <a:buFont typeface="Wingdings" pitchFamily="2" charset="2"/>
              <a:buChar char="v"/>
            </a:pPr>
            <a:r>
              <a:rPr lang="en-DE" sz="1600" b="1" u="none" strike="noStrike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Global Stocktake</a:t>
            </a:r>
            <a:r>
              <a:rPr lang="en-DE" sz="1600" u="none" strike="noStrike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: S. Mecklenburg and O. Ochiai</a:t>
            </a:r>
          </a:p>
          <a:p>
            <a:pPr marL="742950" lvl="1" indent="-285750" fontAlgn="base">
              <a:spcAft>
                <a:spcPts val="1200"/>
              </a:spcAft>
              <a:buFont typeface="Wingdings" pitchFamily="2" charset="2"/>
              <a:buChar char="v"/>
            </a:pPr>
            <a:r>
              <a:rPr lang="en-DE" sz="1600" b="1" u="none" strike="noStrike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Adaptation and Loss and Damage</a:t>
            </a:r>
            <a:r>
              <a:rPr lang="en-DE" sz="1600" u="none" strike="noStrike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: M. Dowell and S. Connors </a:t>
            </a:r>
          </a:p>
          <a:p>
            <a:pPr marL="742950" lvl="1" indent="-285750" fontAlgn="base">
              <a:spcAft>
                <a:spcPts val="1200"/>
              </a:spcAft>
              <a:buFont typeface="Wingdings" pitchFamily="2" charset="2"/>
              <a:buChar char="v"/>
            </a:pPr>
            <a:r>
              <a:rPr lang="en-DE" sz="1600" b="1" u="none" strike="noStrike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Mitigation (NDC support)</a:t>
            </a:r>
            <a:r>
              <a:rPr lang="en-DE" sz="1600" u="none" strike="noStrike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: Y. Meijer and V.-H. Peuch </a:t>
            </a:r>
            <a:endParaRPr lang="en-DE" sz="1800" u="none" strike="noStrike" dirty="0">
              <a:effectLst/>
              <a:latin typeface="Montserrat" pitchFamily="2" charset="77"/>
              <a:ea typeface="Times New Roman" panose="02020603050405020304" pitchFamily="18" charset="0"/>
            </a:endParaRPr>
          </a:p>
          <a:p>
            <a:pPr marL="742950" lvl="1" indent="-285750" fontAlgn="base">
              <a:spcAft>
                <a:spcPts val="1200"/>
              </a:spcAft>
              <a:buFont typeface="Wingdings" pitchFamily="2" charset="2"/>
              <a:buChar char="v"/>
            </a:pPr>
            <a:r>
              <a:rPr lang="en-DE" sz="1600" b="1" u="none" strike="noStrike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Capacity Building (PCCB): </a:t>
            </a:r>
            <a:r>
              <a:rPr lang="en-DE" sz="1600" u="none" strike="noStrike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A. von Bargen and S. Ramage</a:t>
            </a:r>
            <a:endParaRPr lang="en-DE" sz="1800" u="none" strike="noStrike" dirty="0">
              <a:effectLst/>
              <a:latin typeface="Montserrat" pitchFamily="2" charset="77"/>
              <a:ea typeface="Times New Roman" panose="02020603050405020304" pitchFamily="18" charset="0"/>
            </a:endParaRPr>
          </a:p>
          <a:p>
            <a:pPr marL="742950" lvl="1" indent="-285750" fontAlgn="base">
              <a:spcAft>
                <a:spcPts val="1200"/>
              </a:spcAft>
              <a:buFont typeface="Wingdings" pitchFamily="2" charset="2"/>
              <a:buChar char="v"/>
            </a:pPr>
            <a:r>
              <a:rPr lang="en-DE" sz="1600" b="1" u="none" strike="noStrike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Technology (TEC): </a:t>
            </a:r>
            <a:r>
              <a:rPr lang="en-DE" sz="1600" u="none" strike="noStrike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J. Remedios and V.-H. Peuch</a:t>
            </a:r>
            <a:endParaRPr lang="en-DE" sz="1800" u="none" strike="noStrike" dirty="0">
              <a:effectLst/>
              <a:latin typeface="Montserrat" pitchFamily="2" charset="77"/>
              <a:ea typeface="Times New Roman" panose="02020603050405020304" pitchFamily="18" charset="0"/>
            </a:endParaRPr>
          </a:p>
          <a:p>
            <a:pPr marL="742950" lvl="1" indent="-285750" fontAlgn="base">
              <a:spcAft>
                <a:spcPts val="1200"/>
              </a:spcAft>
              <a:buFont typeface="Wingdings" pitchFamily="2" charset="2"/>
              <a:buChar char="v"/>
            </a:pPr>
            <a:r>
              <a:rPr lang="en-DE" sz="1600" b="1" u="none" strike="noStrike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Transparency and GHG Inventories</a:t>
            </a:r>
            <a:r>
              <a:rPr lang="en-DE" sz="1600" u="none" strike="noStrike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: O. Ochiai (or someone from JAXA), S. Mecklenburg and Y. Meijer </a:t>
            </a:r>
            <a:endParaRPr lang="en-DE" sz="1800" u="none" strike="noStrike" dirty="0">
              <a:effectLst/>
              <a:latin typeface="Montserrat" pitchFamily="2" charset="77"/>
              <a:ea typeface="Times New Roman" panose="02020603050405020304" pitchFamily="18" charset="0"/>
            </a:endParaRPr>
          </a:p>
          <a:p>
            <a:pPr marL="742950" lvl="1" indent="-285750" fontAlgn="base">
              <a:spcAft>
                <a:spcPts val="1200"/>
              </a:spcAft>
              <a:buFont typeface="Wingdings" pitchFamily="2" charset="2"/>
              <a:buChar char="v"/>
            </a:pPr>
            <a:r>
              <a:rPr lang="en-DE" sz="1600" b="1" u="none" strike="noStrike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(Climate finance)</a:t>
            </a:r>
            <a:r>
              <a:rPr lang="en-DE" sz="1600" u="none" strike="noStrike" dirty="0">
                <a:solidFill>
                  <a:srgbClr val="000000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: ESA interested to connect with UNFCCC on this</a:t>
            </a:r>
            <a:endParaRPr lang="en-DE" u="none" strike="noStrike" dirty="0">
              <a:effectLst/>
              <a:latin typeface="Montserrat" pitchFamily="2" charset="77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067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0CB6B30C-F16C-A7AA-EDFE-BB8EBB937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194F414-B90E-ED07-A2BC-D0D8BAC7B440}"/>
              </a:ext>
            </a:extLst>
          </p:cNvPr>
          <p:cNvSpPr/>
          <p:nvPr/>
        </p:nvSpPr>
        <p:spPr>
          <a:xfrm>
            <a:off x="10604811" y="5341433"/>
            <a:ext cx="1542585" cy="1148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7" name="Google Shape;67;p7">
            <a:extLst>
              <a:ext uri="{FF2B5EF4-FFF2-40B4-BE49-F238E27FC236}">
                <a16:creationId xmlns:a16="http://schemas.microsoft.com/office/drawing/2014/main" id="{DD602586-E7C5-1289-2912-8C14F2787623}"/>
              </a:ext>
            </a:extLst>
          </p:cNvPr>
          <p:cNvSpPr txBox="1"/>
          <p:nvPr/>
        </p:nvSpPr>
        <p:spPr>
          <a:xfrm>
            <a:off x="94020" y="103248"/>
            <a:ext cx="866851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EID COP30 agenda</a:t>
            </a:r>
            <a:endParaRPr lang="en-GB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Picture 3" descr="A document with text on it&#10;&#10;AI-generated content may be incorrect.">
            <a:extLst>
              <a:ext uri="{FF2B5EF4-FFF2-40B4-BE49-F238E27FC236}">
                <a16:creationId xmlns:a16="http://schemas.microsoft.com/office/drawing/2014/main" id="{D58D7CE4-8006-8651-8534-086E070D4A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579" t="13496" r="9885" b="33008"/>
          <a:stretch>
            <a:fillRect/>
          </a:stretch>
        </p:blipFill>
        <p:spPr>
          <a:xfrm>
            <a:off x="189573" y="1209907"/>
            <a:ext cx="3902927" cy="3668751"/>
          </a:xfrm>
          <a:prstGeom prst="rect">
            <a:avLst/>
          </a:prstGeom>
        </p:spPr>
      </p:pic>
      <p:pic>
        <p:nvPicPr>
          <p:cNvPr id="6" name="Picture 5" descr="A close-up of a document&#10;&#10;AI-generated content may be incorrect.">
            <a:extLst>
              <a:ext uri="{FF2B5EF4-FFF2-40B4-BE49-F238E27FC236}">
                <a16:creationId xmlns:a16="http://schemas.microsoft.com/office/drawing/2014/main" id="{9359D131-F6D0-2AAF-8922-AB44CAADAC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015" t="12477" r="8379" b="10775"/>
          <a:stretch>
            <a:fillRect/>
          </a:stretch>
        </p:blipFill>
        <p:spPr>
          <a:xfrm>
            <a:off x="4092500" y="1182029"/>
            <a:ext cx="4003287" cy="52633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5DCF863-896D-2562-490D-125B396F2379}"/>
              </a:ext>
            </a:extLst>
          </p:cNvPr>
          <p:cNvSpPr/>
          <p:nvPr/>
        </p:nvSpPr>
        <p:spPr>
          <a:xfrm>
            <a:off x="1604735" y="2991104"/>
            <a:ext cx="1845601" cy="663473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9488AD-125B-6FD1-A772-4726A1F2F21D}"/>
              </a:ext>
            </a:extLst>
          </p:cNvPr>
          <p:cNvSpPr/>
          <p:nvPr/>
        </p:nvSpPr>
        <p:spPr>
          <a:xfrm>
            <a:off x="5520399" y="1680464"/>
            <a:ext cx="1872017" cy="501903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1" name="Picture 10" descr="A high angle view of a tower in the middle of a forest&#10;&#10;AI-generated content may be incorrect.">
            <a:extLst>
              <a:ext uri="{FF2B5EF4-FFF2-40B4-BE49-F238E27FC236}">
                <a16:creationId xmlns:a16="http://schemas.microsoft.com/office/drawing/2014/main" id="{877EA519-2426-A387-C006-7D8E6D8777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0446" y="4020460"/>
            <a:ext cx="2958790" cy="22190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45D05A-F4BA-1B99-B070-386875A25C27}"/>
              </a:ext>
            </a:extLst>
          </p:cNvPr>
          <p:cNvSpPr txBox="1"/>
          <p:nvPr/>
        </p:nvSpPr>
        <p:spPr>
          <a:xfrm>
            <a:off x="345688" y="5104352"/>
            <a:ext cx="3619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800" b="1" dirty="0">
                <a:solidFill>
                  <a:srgbClr val="FF0000"/>
                </a:solidFill>
                <a:latin typeface="Montserrat" pitchFamily="2" charset="77"/>
              </a:rPr>
              <a:t>Plenary presentation joint with GEO and WMO/SOFF around closing data gaps</a:t>
            </a:r>
          </a:p>
        </p:txBody>
      </p:sp>
      <p:pic>
        <p:nvPicPr>
          <p:cNvPr id="15" name="Picture 14" descr="A close-up of a poster&#10;&#10;AI-generated content may be incorrect.">
            <a:extLst>
              <a:ext uri="{FF2B5EF4-FFF2-40B4-BE49-F238E27FC236}">
                <a16:creationId xmlns:a16="http://schemas.microsoft.com/office/drawing/2014/main" id="{6E27F583-7DF4-2543-08B1-E9B86A75B4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4635" y="1435484"/>
            <a:ext cx="3953557" cy="2219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7820493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501</Words>
  <Application>Microsoft Macintosh PowerPoint</Application>
  <PresentationFormat>Widescreen</PresentationFormat>
  <Paragraphs>55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6" baseType="lpstr">
      <vt:lpstr>Montserrat</vt:lpstr>
      <vt:lpstr>Average</vt:lpstr>
      <vt:lpstr>Montserrat SemiBold</vt:lpstr>
      <vt:lpstr>Montserrat Medium</vt:lpstr>
      <vt:lpstr>Barlow SemiBold</vt:lpstr>
      <vt:lpstr>Lobster</vt:lpstr>
      <vt:lpstr>Wingdings</vt:lpstr>
      <vt:lpstr>Barlow</vt:lpstr>
      <vt:lpstr>Barlow Medium</vt:lpstr>
      <vt:lpstr>Arial</vt:lpstr>
      <vt:lpstr>ceos</vt:lpstr>
      <vt:lpstr>UNFCCC engagement Session Introduction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Vincent-Henri Peuch</cp:lastModifiedBy>
  <cp:revision>1</cp:revision>
  <dcterms:modified xsi:type="dcterms:W3CDTF">2026-02-11T05:57:23Z</dcterms:modified>
</cp:coreProperties>
</file>