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7"/>
  </p:notesMasterIdLst>
  <p:sldIdLst>
    <p:sldId id="256" r:id="rId2"/>
    <p:sldId id="265" r:id="rId3"/>
    <p:sldId id="267" r:id="rId4"/>
    <p:sldId id="266" r:id="rId5"/>
    <p:sldId id="268" r:id="rId6"/>
  </p:sldIdLst>
  <p:sldSz cx="12192000" cy="6858000"/>
  <p:notesSz cx="6858000" cy="9144000"/>
  <p:embeddedFontLst>
    <p:embeddedFont>
      <p:font typeface="Average" pitchFamily="2" charset="77"/>
      <p:regular r:id="rId8"/>
    </p:embeddedFont>
    <p:embeddedFont>
      <p:font typeface="Barlow" pitchFamily="2" charset="77"/>
      <p:regular r:id="rId9"/>
      <p:bold r:id="rId10"/>
      <p:italic r:id="rId11"/>
      <p:boldItalic r:id="rId12"/>
    </p:embeddedFont>
    <p:embeddedFont>
      <p:font typeface="Barlow SemiBold" panose="00000700000000000000" pitchFamily="2" charset="77"/>
      <p:regular r:id="rId13"/>
      <p:bold r:id="rId14"/>
      <p:italic r:id="rId15"/>
      <p:boldItalic r:id="rId16"/>
    </p:embeddedFont>
    <p:embeddedFont>
      <p:font typeface="Lobster" pitchFamily="2" charset="77"/>
      <p:regular r:id="rId17"/>
    </p:embeddedFont>
    <p:embeddedFont>
      <p:font typeface="Montserrat" pitchFamily="2" charset="77"/>
      <p:regular r:id="rId18"/>
      <p:bold r:id="rId19"/>
      <p:italic r:id="rId20"/>
      <p:boldItalic r:id="rId21"/>
    </p:embeddedFont>
    <p:embeddedFont>
      <p:font typeface="Montserrat Medium" panose="00000600000000000000" pitchFamily="2" charset="77"/>
      <p:regular r:id="rId22"/>
      <p:bold r:id="rId23"/>
      <p:italic r:id="rId24"/>
      <p:boldItalic r:id="rId25"/>
    </p:embeddedFont>
    <p:embeddedFont>
      <p:font typeface="Montserrat SemiBold" panose="00000700000000000000" pitchFamily="2" charset="77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/>
    <p:restoredTop sz="94694"/>
  </p:normalViewPr>
  <p:slideViewPr>
    <p:cSldViewPr snapToGrid="0">
      <p:cViewPr varScale="1">
        <p:scale>
          <a:sx n="103" d="100"/>
          <a:sy n="103" d="100"/>
        </p:scale>
        <p:origin x="142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schemas.openxmlformats.org/officeDocument/2006/relationships/presProps" Target="presProps.xml"/><Relationship Id="rId8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CEOS)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45" y="5532418"/>
            <a:ext cx="2337760" cy="12875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6" cstate="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6" cstate="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8625" y="3902750"/>
            <a:ext cx="1554175" cy="20387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555" y="3902750"/>
            <a:ext cx="2999990" cy="20387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WGClimate)">
  <p:cSld name="Title Slide_1">
    <p:bg>
      <p:bgPr>
        <a:solidFill>
          <a:schemeClr val="dk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474" y="198875"/>
            <a:ext cx="2217500" cy="12213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3" cstate="print">
            <a:alphaModFix amt="58999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54" t="37272" r="40715" b="-20377"/>
          <a:stretch/>
        </p:blipFill>
        <p:spPr>
          <a:xfrm rot="5400000">
            <a:off x="8967750" y="3607650"/>
            <a:ext cx="2826600" cy="36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2072700" y="1886575"/>
            <a:ext cx="8046600" cy="23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8662376" y="198875"/>
            <a:ext cx="3384923" cy="1059125"/>
            <a:chOff x="-7013547" y="6156743"/>
            <a:chExt cx="4139060" cy="1295091"/>
          </a:xfrm>
        </p:grpSpPr>
        <p:pic>
          <p:nvPicPr>
            <p:cNvPr id="25" name="Google Shape;25;p3"/>
            <p:cNvPicPr preferRelativeResize="0"/>
            <p:nvPr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7013547" y="6156743"/>
              <a:ext cx="1245077" cy="129509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26" name="Google Shape;26;p3"/>
            <p:cNvPicPr preferRelativeResize="0"/>
            <p:nvPr/>
          </p:nvPicPr>
          <p:blipFill rotWithShape="1">
            <a:blip r:embed="rId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5768470" y="6375042"/>
              <a:ext cx="2893983" cy="94494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27" name="Google Shape;27;p3"/>
          <p:cNvSpPr txBox="1"/>
          <p:nvPr/>
        </p:nvSpPr>
        <p:spPr>
          <a:xfrm>
            <a:off x="0" y="5919000"/>
            <a:ext cx="24441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sz="2100" b="1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4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33" name="Google Shape;33;p4"/>
            <p:cNvPicPr preferRelativeResize="0"/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4"/>
            <p:cNvPicPr preferRelativeResize="0"/>
            <p:nvPr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" name="Google Shape;35;p4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" name="Google Shape;36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sz="1400" i="0" u="none" strike="noStrike" cap="non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39" name="Google Shape;39;p4"/>
          <p:cNvSpPr txBox="1"/>
          <p:nvPr/>
        </p:nvSpPr>
        <p:spPr>
          <a:xfrm>
            <a:off x="-24375" y="6562800"/>
            <a:ext cx="58752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CEOS/CGMS UNFCCC Engagement | April, 2025</a:t>
            </a:r>
            <a:endParaRPr dirty="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4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sz="1300" b="1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sz="900" b="1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and Content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 cstate="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341" t="39268" r="-2842" b="3541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oogle Shape;46;p5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47" name="Google Shape;47;p5"/>
            <p:cNvPicPr preferRelativeResize="0"/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5"/>
            <p:cNvPicPr preferRelativeResize="0"/>
            <p:nvPr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" name="Google Shape;49;p5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0" name="Google Shape;50;p5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sz="1400" i="0" u="none" strike="noStrike" cap="non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5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sz="1300" b="1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sz="900" b="1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" name="Google Shape;39;p4">
            <a:extLst>
              <a:ext uri="{FF2B5EF4-FFF2-40B4-BE49-F238E27FC236}">
                <a16:creationId xmlns:a16="http://schemas.microsoft.com/office/drawing/2014/main" id="{116F9836-E4B2-296A-90A3-C4A70E463712}"/>
              </a:ext>
            </a:extLst>
          </p:cNvPr>
          <p:cNvSpPr txBox="1"/>
          <p:nvPr userDrawn="1"/>
        </p:nvSpPr>
        <p:spPr>
          <a:xfrm>
            <a:off x="936" y="6562486"/>
            <a:ext cx="5875200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CEOS/CGMS UNFCCC Engagement | April, 2025</a:t>
            </a:r>
            <a:endParaRPr dirty="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651075" y="1440475"/>
            <a:ext cx="10308600" cy="30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de-DE" dirty="0"/>
              <a:t>CEOS/CGMS </a:t>
            </a:r>
            <a:br>
              <a:rPr lang="de-DE" dirty="0"/>
            </a:br>
            <a:r>
              <a:rPr lang="de-DE" dirty="0"/>
              <a:t>Engagement with UNFCCC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4F3900-6625-D9A3-ECA1-F345E51D1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437" y="1097550"/>
            <a:ext cx="11755125" cy="4879044"/>
          </a:xfrm>
        </p:spPr>
        <p:txBody>
          <a:bodyPr/>
          <a:lstStyle/>
          <a:p>
            <a:r>
              <a:rPr lang="en-US" sz="2400" dirty="0"/>
              <a:t>High-resolution, global, space-based measurements provide transparent, accessible information that could be used for assessing collective progress toward the goals of the Paris Agreement</a:t>
            </a:r>
          </a:p>
          <a:p>
            <a:pPr lvl="1"/>
            <a:r>
              <a:rPr lang="en-US" sz="2000" dirty="0"/>
              <a:t>Global observations of climate change, including changes in land and sea surface temperature, ice cover, sea level rise, ocean transport, precipitation, soil moisture, groundwater, and severe weather</a:t>
            </a:r>
          </a:p>
          <a:p>
            <a:pPr lvl="1"/>
            <a:r>
              <a:rPr lang="en-US" sz="2000" dirty="0"/>
              <a:t>Time-resolved measurements of greenhouse gas emissions by sources &amp; removals by sinks on spatial scales varying from individual large facilities to nations</a:t>
            </a:r>
          </a:p>
          <a:p>
            <a:pPr lvl="1"/>
            <a:r>
              <a:rPr lang="en-US" sz="2000" dirty="0"/>
              <a:t>Land use maps, monitoring changes associated human activities (urbanization, deforestation/afforestation, agriculture) and climate change (drought, floods, fire)</a:t>
            </a:r>
          </a:p>
          <a:p>
            <a:pPr lvl="1"/>
            <a:r>
              <a:rPr lang="en-US" sz="2000" dirty="0"/>
              <a:t>Data for assessing the evolving needs for climate resilience, hazard mitigation and progress toward sustainable development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9962F3-D3D2-D295-EDF2-8A062C4C9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Collective Progress</a:t>
            </a:r>
          </a:p>
        </p:txBody>
      </p:sp>
    </p:spTree>
    <p:extLst>
      <p:ext uri="{BB962C8B-B14F-4D97-AF65-F5344CB8AC3E}">
        <p14:creationId xmlns:p14="http://schemas.microsoft.com/office/powerpoint/2010/main" val="2532149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067C3D-CE5A-4FDB-A54A-D67FB9E59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Space-based Measurements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9700519-FBBE-936A-C6E8-E6696098A819}"/>
              </a:ext>
            </a:extLst>
          </p:cNvPr>
          <p:cNvGrpSpPr/>
          <p:nvPr/>
        </p:nvGrpSpPr>
        <p:grpSpPr>
          <a:xfrm>
            <a:off x="-1821" y="1169803"/>
            <a:ext cx="12193821" cy="5195764"/>
            <a:chOff x="-1821" y="1169803"/>
            <a:chExt cx="12315938" cy="524779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D1142B6-5A5B-BBED-1EED-0551AB431EA0}"/>
                </a:ext>
              </a:extLst>
            </p:cNvPr>
            <p:cNvGrpSpPr/>
            <p:nvPr/>
          </p:nvGrpSpPr>
          <p:grpSpPr>
            <a:xfrm>
              <a:off x="14671" y="1171354"/>
              <a:ext cx="3101443" cy="1741459"/>
              <a:chOff x="33525" y="954533"/>
              <a:chExt cx="3101443" cy="174145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727EFAE2-3BC8-2B4D-2D96-FAA5268140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25" y="954533"/>
                <a:ext cx="3101443" cy="1741459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1185F1-12E4-6868-F404-C7D8588C679E}"/>
                  </a:ext>
                </a:extLst>
              </p:cNvPr>
              <p:cNvSpPr txBox="1"/>
              <p:nvPr/>
            </p:nvSpPr>
            <p:spPr>
              <a:xfrm>
                <a:off x="462957" y="2145800"/>
                <a:ext cx="2240897" cy="373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Land Temperature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8172869-30DC-107B-FDD1-9D5B0398557F}"/>
                </a:ext>
              </a:extLst>
            </p:cNvPr>
            <p:cNvGrpSpPr/>
            <p:nvPr/>
          </p:nvGrpSpPr>
          <p:grpSpPr>
            <a:xfrm>
              <a:off x="3097961" y="1169803"/>
              <a:ext cx="3101443" cy="1744561"/>
              <a:chOff x="3116815" y="952982"/>
              <a:chExt cx="3101443" cy="1744561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3E0245F-7058-F8A9-14E6-7D3E76F39B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16815" y="952982"/>
                <a:ext cx="3101443" cy="1744561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F974F84-8469-EE8E-A479-F7EB9937648E}"/>
                  </a:ext>
                </a:extLst>
              </p:cNvPr>
              <p:cNvSpPr txBox="1"/>
              <p:nvPr/>
            </p:nvSpPr>
            <p:spPr>
              <a:xfrm>
                <a:off x="4304485" y="2389916"/>
                <a:ext cx="915972" cy="288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Ice Cover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2940978-996F-45D1-57C0-307AB4ED8C07}"/>
                </a:ext>
              </a:extLst>
            </p:cNvPr>
            <p:cNvGrpSpPr/>
            <p:nvPr/>
          </p:nvGrpSpPr>
          <p:grpSpPr>
            <a:xfrm>
              <a:off x="6199405" y="1196254"/>
              <a:ext cx="3045191" cy="1716559"/>
              <a:chOff x="6218259" y="979433"/>
              <a:chExt cx="3045191" cy="1716559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F57AB21-B50E-0372-F7FD-3D1A4E7C9C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18259" y="979433"/>
                <a:ext cx="3045191" cy="1712919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E973392-C02A-1452-950C-9696B2F4F29A}"/>
                  </a:ext>
                </a:extLst>
              </p:cNvPr>
              <p:cNvSpPr txBox="1"/>
              <p:nvPr/>
            </p:nvSpPr>
            <p:spPr>
              <a:xfrm>
                <a:off x="7267836" y="2407371"/>
                <a:ext cx="946036" cy="288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Sea Level</a:t>
                </a: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2CFD28E-EC9C-CF3E-B4C0-BBE1AD54E317}"/>
                </a:ext>
              </a:extLst>
            </p:cNvPr>
            <p:cNvGrpSpPr/>
            <p:nvPr/>
          </p:nvGrpSpPr>
          <p:grpSpPr>
            <a:xfrm>
              <a:off x="6165674" y="2918591"/>
              <a:ext cx="3045191" cy="1712920"/>
              <a:chOff x="6225810" y="2710793"/>
              <a:chExt cx="3045191" cy="1712920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5665BE3-1CA2-B350-AAB8-90D698F6A7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25810" y="2710793"/>
                <a:ext cx="3045191" cy="1712920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9D2D90C-047E-C393-3606-73328D49CD1B}"/>
                  </a:ext>
                </a:extLst>
              </p:cNvPr>
              <p:cNvSpPr txBox="1"/>
              <p:nvPr/>
            </p:nvSpPr>
            <p:spPr>
              <a:xfrm>
                <a:off x="7006758" y="3894100"/>
                <a:ext cx="14466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Precipitation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E558110-B6E2-C0B6-44AF-6A8F6719F6E2}"/>
                </a:ext>
              </a:extLst>
            </p:cNvPr>
            <p:cNvGrpSpPr/>
            <p:nvPr/>
          </p:nvGrpSpPr>
          <p:grpSpPr>
            <a:xfrm>
              <a:off x="9203112" y="1196254"/>
              <a:ext cx="3095927" cy="1741459"/>
              <a:chOff x="-24137" y="2692352"/>
              <a:chExt cx="3095927" cy="174145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CB996A2-BFED-05D5-B41D-5646E83811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24137" y="2692352"/>
                <a:ext cx="3095927" cy="1741459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2A4A36A-8152-1292-C93B-1598B75EC213}"/>
                  </a:ext>
                </a:extLst>
              </p:cNvPr>
              <p:cNvSpPr txBox="1"/>
              <p:nvPr/>
            </p:nvSpPr>
            <p:spPr>
              <a:xfrm>
                <a:off x="217092" y="3895603"/>
                <a:ext cx="27265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Land Cover/Productivity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E7E1393-194E-343C-709C-438366D4B239}"/>
                </a:ext>
              </a:extLst>
            </p:cNvPr>
            <p:cNvGrpSpPr/>
            <p:nvPr/>
          </p:nvGrpSpPr>
          <p:grpSpPr>
            <a:xfrm>
              <a:off x="6119741" y="4634593"/>
              <a:ext cx="3095926" cy="1741458"/>
              <a:chOff x="3128263" y="2699965"/>
              <a:chExt cx="3095926" cy="174145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34FB4157-7629-605B-9124-87BD21DDDB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28263" y="2699965"/>
                <a:ext cx="3095926" cy="1741458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9C41C6F-EF36-A58D-4026-19F85B1DAADE}"/>
                  </a:ext>
                </a:extLst>
              </p:cNvPr>
              <p:cNvSpPr txBox="1"/>
              <p:nvPr/>
            </p:nvSpPr>
            <p:spPr>
              <a:xfrm>
                <a:off x="4237396" y="4103070"/>
                <a:ext cx="443587" cy="281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Fire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BBED4E1-A0D8-EA2E-A26A-59F8CDF54036}"/>
                </a:ext>
              </a:extLst>
            </p:cNvPr>
            <p:cNvGrpSpPr/>
            <p:nvPr/>
          </p:nvGrpSpPr>
          <p:grpSpPr>
            <a:xfrm>
              <a:off x="-1821" y="2890102"/>
              <a:ext cx="3095838" cy="1741409"/>
              <a:chOff x="32426" y="4449036"/>
              <a:chExt cx="3095838" cy="1741409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93B5A765-791E-9E78-89FA-5FF74B11F8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426" y="4449036"/>
                <a:ext cx="3095838" cy="1741409"/>
              </a:xfrm>
              <a:prstGeom prst="rect">
                <a:avLst/>
              </a:prstGeom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EB2AEE-AF64-3739-7AB2-2DF74F2B2F8A}"/>
                  </a:ext>
                </a:extLst>
              </p:cNvPr>
              <p:cNvSpPr txBox="1"/>
              <p:nvPr/>
            </p:nvSpPr>
            <p:spPr>
              <a:xfrm>
                <a:off x="764386" y="5731457"/>
                <a:ext cx="1518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Soil Moisture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4F409E4-EF60-3A2C-C579-B426698EE26F}"/>
                </a:ext>
              </a:extLst>
            </p:cNvPr>
            <p:cNvGrpSpPr/>
            <p:nvPr/>
          </p:nvGrpSpPr>
          <p:grpSpPr>
            <a:xfrm>
              <a:off x="9210865" y="2921852"/>
              <a:ext cx="3103252" cy="1737360"/>
              <a:chOff x="9246429" y="973433"/>
              <a:chExt cx="3103252" cy="1737360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FCE9BC87-8246-35AB-6A02-6401089210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46429" y="973433"/>
                <a:ext cx="3103252" cy="1737360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2405799-F201-AC8A-37F9-BC2C341D1D70}"/>
                  </a:ext>
                </a:extLst>
              </p:cNvPr>
              <p:cNvSpPr txBox="1"/>
              <p:nvPr/>
            </p:nvSpPr>
            <p:spPr>
              <a:xfrm>
                <a:off x="9872161" y="973433"/>
                <a:ext cx="18517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Severe Weather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8F29F49-0F21-0553-80FC-C025112118CB}"/>
                </a:ext>
              </a:extLst>
            </p:cNvPr>
            <p:cNvGrpSpPr/>
            <p:nvPr/>
          </p:nvGrpSpPr>
          <p:grpSpPr>
            <a:xfrm>
              <a:off x="3087743" y="2918536"/>
              <a:ext cx="3088641" cy="1737360"/>
              <a:chOff x="3134968" y="4442391"/>
              <a:chExt cx="3088641" cy="1737360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4B3AD4AD-99E4-66C1-51C1-AB5F59DADE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34968" y="4442391"/>
                <a:ext cx="3088641" cy="1737360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DC5C238-C867-1950-1D78-802FF3995F36}"/>
                  </a:ext>
                </a:extLst>
              </p:cNvPr>
              <p:cNvSpPr txBox="1"/>
              <p:nvPr/>
            </p:nvSpPr>
            <p:spPr>
              <a:xfrm>
                <a:off x="3401805" y="5810419"/>
                <a:ext cx="25314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Surface Water Storage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A709842-C8B5-4E19-DB48-EE7F6EBC5AB8}"/>
                </a:ext>
              </a:extLst>
            </p:cNvPr>
            <p:cNvGrpSpPr/>
            <p:nvPr/>
          </p:nvGrpSpPr>
          <p:grpSpPr>
            <a:xfrm>
              <a:off x="3031100" y="4641652"/>
              <a:ext cx="3088641" cy="1737360"/>
              <a:chOff x="6144489" y="4396905"/>
              <a:chExt cx="3088641" cy="1737360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129887F3-018A-BC08-93E2-F444AA829A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44489" y="4396905"/>
                <a:ext cx="3088641" cy="1737360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FEE2ACD-A2B9-3C4C-652F-0AC5F1312B1F}"/>
                  </a:ext>
                </a:extLst>
              </p:cNvPr>
              <p:cNvSpPr txBox="1"/>
              <p:nvPr/>
            </p:nvSpPr>
            <p:spPr>
              <a:xfrm>
                <a:off x="6863353" y="5693901"/>
                <a:ext cx="17338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</a:t>
                </a:r>
                <a:r>
                  <a:rPr lang="en-US" sz="1800" baseline="-25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</a:t>
                </a:r>
                <a:r>
                  <a:rPr lang="en-US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- Pollution</a:t>
                </a:r>
              </a:p>
            </p:txBody>
          </p: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5A6DA6D-CF0C-DBBF-F115-7E0C6B900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802" y="4617184"/>
              <a:ext cx="3087608" cy="173736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0D48F12-34BF-F612-8757-CEBB2E8FC778}"/>
                </a:ext>
              </a:extLst>
            </p:cNvPr>
            <p:cNvSpPr txBox="1"/>
            <p:nvPr/>
          </p:nvSpPr>
          <p:spPr>
            <a:xfrm>
              <a:off x="489681" y="5863603"/>
              <a:ext cx="18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Aerosols/PM2.5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7DD8D37-684B-39AB-0E14-ED9F667B0AF8}"/>
                </a:ext>
              </a:extLst>
            </p:cNvPr>
            <p:cNvGrpSpPr/>
            <p:nvPr/>
          </p:nvGrpSpPr>
          <p:grpSpPr>
            <a:xfrm>
              <a:off x="9208382" y="4639835"/>
              <a:ext cx="3103253" cy="1777766"/>
              <a:chOff x="9227236" y="4423014"/>
              <a:chExt cx="3103253" cy="1777766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BB39D273-3789-91E1-4DB0-BD81F2E58C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227236" y="4423014"/>
                <a:ext cx="3103253" cy="1737360"/>
              </a:xfrm>
              <a:prstGeom prst="rect">
                <a:avLst/>
              </a:prstGeom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8A1A005-1C76-4461-A705-6B26ED0DBE11}"/>
                  </a:ext>
                </a:extLst>
              </p:cNvPr>
              <p:cNvSpPr txBox="1"/>
              <p:nvPr/>
            </p:nvSpPr>
            <p:spPr>
              <a:xfrm>
                <a:off x="10052922" y="5831448"/>
                <a:ext cx="17748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Carbon Dioxide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629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5E8439-634A-5E0B-E316-86FD556A0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6007" y="1220858"/>
            <a:ext cx="11678925" cy="4662900"/>
          </a:xfrm>
        </p:spPr>
        <p:txBody>
          <a:bodyPr/>
          <a:lstStyle/>
          <a:p>
            <a:r>
              <a:rPr lang="en-US" sz="2400" dirty="0"/>
              <a:t>Space-based measurements provide increasingly precise, accurate and transparent information on the principal drivers of climate change</a:t>
            </a:r>
          </a:p>
          <a:p>
            <a:pPr lvl="1"/>
            <a:r>
              <a:rPr lang="en-US" sz="2000" dirty="0"/>
              <a:t>High-resolution land surface imaging provides information about land use &amp; land use change, providing activity data needed for developing bottom-up inventories</a:t>
            </a:r>
          </a:p>
          <a:p>
            <a:pPr lvl="1"/>
            <a:r>
              <a:rPr lang="en-US" sz="2000" dirty="0"/>
              <a:t>Measurements of above-ground biomass monitor changes in land carbon stocks,  providing additional activity data as well as insights into emission factors on regional scales, supporting the development and assessment of bottom-up emissions inventories of land carbon emissions &amp; removals</a:t>
            </a:r>
          </a:p>
          <a:p>
            <a:pPr lvl="1"/>
            <a:r>
              <a:rPr lang="en-US" sz="2000" dirty="0"/>
              <a:t>Spatially-resolved, global measurements of carbon dioxide (CO</a:t>
            </a:r>
            <a:r>
              <a:rPr lang="en-US" sz="2000" baseline="-25000" dirty="0"/>
              <a:t>2</a:t>
            </a:r>
            <a:r>
              <a:rPr lang="en-US" sz="2000" dirty="0"/>
              <a:t>) and methane (CH</a:t>
            </a:r>
            <a:r>
              <a:rPr lang="en-US" sz="2000" baseline="-25000" dirty="0"/>
              <a:t>4</a:t>
            </a:r>
            <a:r>
              <a:rPr lang="en-US" sz="2000" dirty="0"/>
              <a:t>) provide time-resolved budgets of the net emissions and removals of the two greenhouse gases that responsible for more than 90% of the observed temperature change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7A8A77-4A0C-2D25-7965-08B6AB917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7" y="175939"/>
            <a:ext cx="9814619" cy="779002"/>
          </a:xfrm>
        </p:spPr>
        <p:txBody>
          <a:bodyPr/>
          <a:lstStyle/>
          <a:p>
            <a:r>
              <a:rPr lang="en-US" sz="3600" dirty="0"/>
              <a:t>Supporting Mitigation and Transparency</a:t>
            </a:r>
          </a:p>
        </p:txBody>
      </p:sp>
    </p:spTree>
    <p:extLst>
      <p:ext uri="{BB962C8B-B14F-4D97-AF65-F5344CB8AC3E}">
        <p14:creationId xmlns:p14="http://schemas.microsoft.com/office/powerpoint/2010/main" val="795374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E96B8E-B7A9-4641-83BD-A80E392BA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Space-based Support for </a:t>
            </a:r>
            <a:r>
              <a:rPr lang="en-US" sz="4000" dirty="0"/>
              <a:t>Inventories</a:t>
            </a:r>
            <a:endParaRPr lang="en-US" sz="36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F488EFB-E545-B6A0-D1D0-568E097A83DE}"/>
              </a:ext>
            </a:extLst>
          </p:cNvPr>
          <p:cNvGrpSpPr/>
          <p:nvPr/>
        </p:nvGrpSpPr>
        <p:grpSpPr>
          <a:xfrm>
            <a:off x="0" y="955039"/>
            <a:ext cx="5133975" cy="2905125"/>
            <a:chOff x="399313" y="1165732"/>
            <a:chExt cx="5133975" cy="29051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FC3082B-CCD2-311E-82E4-6A6D0E8C7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9313" y="1165732"/>
              <a:ext cx="5133975" cy="2905125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5E3152-4EBF-8754-0631-5893C5BD48F5}"/>
                </a:ext>
              </a:extLst>
            </p:cNvPr>
            <p:cNvSpPr txBox="1"/>
            <p:nvPr/>
          </p:nvSpPr>
          <p:spPr>
            <a:xfrm>
              <a:off x="1258140" y="3327661"/>
              <a:ext cx="3275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Land Cover maps (ESA CCI)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AC098E-582F-C937-B3B9-3C30BE3FA6DD}"/>
              </a:ext>
            </a:extLst>
          </p:cNvPr>
          <p:cNvGrpSpPr/>
          <p:nvPr/>
        </p:nvGrpSpPr>
        <p:grpSpPr>
          <a:xfrm>
            <a:off x="377283" y="3592640"/>
            <a:ext cx="2980096" cy="2905125"/>
            <a:chOff x="4940141" y="2877680"/>
            <a:chExt cx="3574061" cy="348414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966CB3-ABC2-C50E-7799-BB6202D191E2}"/>
                </a:ext>
              </a:extLst>
            </p:cNvPr>
            <p:cNvGrpSpPr/>
            <p:nvPr/>
          </p:nvGrpSpPr>
          <p:grpSpPr>
            <a:xfrm>
              <a:off x="5007430" y="2877680"/>
              <a:ext cx="3506772" cy="3484147"/>
              <a:chOff x="5445899" y="1850158"/>
              <a:chExt cx="3506772" cy="348414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F4165168-81C4-1F17-D243-2997CE3018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445899" y="1850158"/>
                <a:ext cx="3506772" cy="3484147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4278F2D-DAA7-A44E-5A3C-42A6D4E9D8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909848" y="4562573"/>
                <a:ext cx="1451728" cy="443365"/>
              </a:xfrm>
              <a:prstGeom prst="rect">
                <a:avLst/>
              </a:prstGeom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847026-CAD4-7AAD-0723-8A9A21643B51}"/>
                </a:ext>
              </a:extLst>
            </p:cNvPr>
            <p:cNvSpPr txBox="1"/>
            <p:nvPr/>
          </p:nvSpPr>
          <p:spPr>
            <a:xfrm>
              <a:off x="4940141" y="3021944"/>
              <a:ext cx="3379211" cy="442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Above-Ground Biomass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616C9D7-495B-E114-0DD6-C2DF9F7787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7012" y="3878694"/>
            <a:ext cx="4464265" cy="186190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CA47446A-1BCF-63B6-7F0F-0A5A2863C5BA}"/>
              </a:ext>
            </a:extLst>
          </p:cNvPr>
          <p:cNvGrpSpPr/>
          <p:nvPr/>
        </p:nvGrpSpPr>
        <p:grpSpPr>
          <a:xfrm>
            <a:off x="8480910" y="3882675"/>
            <a:ext cx="3660337" cy="2059792"/>
            <a:chOff x="8480910" y="3882675"/>
            <a:chExt cx="3660337" cy="205979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0A3B310-1CBB-DE6C-CC8C-139C14591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0910" y="3882675"/>
              <a:ext cx="3660337" cy="205979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2D124C4-049D-9F99-D7FA-3B5F237E1FAC}"/>
                </a:ext>
              </a:extLst>
            </p:cNvPr>
            <p:cNvSpPr txBox="1"/>
            <p:nvPr/>
          </p:nvSpPr>
          <p:spPr>
            <a:xfrm>
              <a:off x="9277602" y="5571323"/>
              <a:ext cx="2162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Net Sources + Sinks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C57A57C-00F3-0EC9-ABC8-897FF9BA8AF6}"/>
              </a:ext>
            </a:extLst>
          </p:cNvPr>
          <p:cNvSpPr txBox="1"/>
          <p:nvPr/>
        </p:nvSpPr>
        <p:spPr>
          <a:xfrm>
            <a:off x="5133975" y="5402046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Land Net Carbon Fluxes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FDC6456-C6B7-C04F-BCFA-245805D1D814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6353666" y="3326464"/>
            <a:ext cx="627148" cy="4713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A0DB423-5968-3576-51E0-F0D01C1840B7}"/>
              </a:ext>
            </a:extLst>
          </p:cNvPr>
          <p:cNvCxnSpPr>
            <a:cxnSpLocks/>
          </p:cNvCxnSpPr>
          <p:nvPr/>
        </p:nvCxnSpPr>
        <p:spPr>
          <a:xfrm>
            <a:off x="4992910" y="3152208"/>
            <a:ext cx="445096" cy="6455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9953934-B5B6-1535-C675-117A4708A2E9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3357379" y="4809647"/>
            <a:ext cx="499946" cy="235556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2321C9C-A607-4D3F-90B3-D3AD06FFA0A6}"/>
              </a:ext>
            </a:extLst>
          </p:cNvPr>
          <p:cNvGrpSpPr/>
          <p:nvPr/>
        </p:nvGrpSpPr>
        <p:grpSpPr>
          <a:xfrm>
            <a:off x="8636613" y="1092416"/>
            <a:ext cx="3504634" cy="2059792"/>
            <a:chOff x="8636613" y="1057176"/>
            <a:chExt cx="3244376" cy="205979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41A413A-C2C1-6F16-46F5-340D0B816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36613" y="1057176"/>
              <a:ext cx="3244376" cy="205979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6878741-8601-8DBE-E584-A2B5BCC3D66C}"/>
                </a:ext>
              </a:extLst>
            </p:cNvPr>
            <p:cNvSpPr txBox="1"/>
            <p:nvPr/>
          </p:nvSpPr>
          <p:spPr>
            <a:xfrm>
              <a:off x="8825711" y="2274355"/>
              <a:ext cx="27831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tx1"/>
                  </a:solidFill>
                </a:rPr>
                <a:t>CH</a:t>
              </a:r>
              <a:r>
                <a:rPr lang="en-US" sz="1800" b="1" baseline="-25000" dirty="0">
                  <a:solidFill>
                    <a:schemeClr val="tx1"/>
                  </a:solidFill>
                </a:rPr>
                <a:t>4</a:t>
              </a:r>
              <a:r>
                <a:rPr lang="en-US" sz="1800" b="1" dirty="0">
                  <a:solidFill>
                    <a:schemeClr val="tx1"/>
                  </a:solidFill>
                </a:rPr>
                <a:t> Observations (S5p)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7649E7E-7735-995C-E554-F34121057485}"/>
              </a:ext>
            </a:extLst>
          </p:cNvPr>
          <p:cNvCxnSpPr>
            <a:cxnSpLocks/>
          </p:cNvCxnSpPr>
          <p:nvPr/>
        </p:nvCxnSpPr>
        <p:spPr>
          <a:xfrm>
            <a:off x="8386632" y="3366926"/>
            <a:ext cx="249981" cy="5306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B6706AC-7C2A-4C33-63A9-B491A8124628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8093546" y="4803161"/>
            <a:ext cx="387364" cy="10941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CDFCD55-13EC-E444-D48D-14FAC0BED515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10217278" y="3116968"/>
            <a:ext cx="93801" cy="76570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715FCE8E-545C-E798-AF25-DB57A51E73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975" y="1266672"/>
            <a:ext cx="3693678" cy="205979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BB1E0CF-5B61-1A30-6CFE-15B3093B2E3D}"/>
              </a:ext>
            </a:extLst>
          </p:cNvPr>
          <p:cNvSpPr txBox="1"/>
          <p:nvPr/>
        </p:nvSpPr>
        <p:spPr>
          <a:xfrm>
            <a:off x="5366251" y="1266672"/>
            <a:ext cx="296267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 CO</a:t>
            </a:r>
            <a:r>
              <a:rPr lang="en-US" sz="1800" b="1" baseline="-25000" dirty="0">
                <a:solidFill>
                  <a:schemeClr val="bg1"/>
                </a:solidFill>
              </a:rPr>
              <a:t>2</a:t>
            </a:r>
            <a:r>
              <a:rPr lang="en-US" sz="1800" b="1" dirty="0">
                <a:solidFill>
                  <a:schemeClr val="bg1"/>
                </a:solidFill>
              </a:rPr>
              <a:t> Observations (OCO)</a:t>
            </a:r>
          </a:p>
        </p:txBody>
      </p:sp>
    </p:spTree>
    <p:extLst>
      <p:ext uri="{BB962C8B-B14F-4D97-AF65-F5344CB8AC3E}">
        <p14:creationId xmlns:p14="http://schemas.microsoft.com/office/powerpoint/2010/main" val="472566721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976fa30-1907-4356-8241-62ea5e1c0256}" enabled="1" method="Standard" siteId="{9a5cacd0-2bef-4dd7-ac5c-7ebe1f54f49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2045</TotalTime>
  <Words>324</Words>
  <Application>Microsoft Macintosh PowerPoint</Application>
  <PresentationFormat>Widescreen</PresentationFormat>
  <Paragraphs>32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Average</vt:lpstr>
      <vt:lpstr>Lobster</vt:lpstr>
      <vt:lpstr>Montserrat</vt:lpstr>
      <vt:lpstr>Montserrat Medium</vt:lpstr>
      <vt:lpstr>Barlow</vt:lpstr>
      <vt:lpstr>Arial</vt:lpstr>
      <vt:lpstr>Barlow SemiBold</vt:lpstr>
      <vt:lpstr>Montserrat SemiBold</vt:lpstr>
      <vt:lpstr>ceos</vt:lpstr>
      <vt:lpstr>CEOS/CGMS  Engagement with UNFCCC</vt:lpstr>
      <vt:lpstr>Monitoring Collective Progress</vt:lpstr>
      <vt:lpstr>Space-based Measurements</vt:lpstr>
      <vt:lpstr>Supporting Mitigation and Transparency</vt:lpstr>
      <vt:lpstr>Space-based Support for Inventories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David Crisp</dc:creator>
  <cp:lastModifiedBy>Yasjka Meijer</cp:lastModifiedBy>
  <cp:revision>15</cp:revision>
  <dcterms:modified xsi:type="dcterms:W3CDTF">2026-02-11T10:41:48Z</dcterms:modified>
</cp:coreProperties>
</file>