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12192000"/>
  <p:notesSz cx="6858000" cy="9144000"/>
  <p:embeddedFontLst>
    <p:embeddedFont>
      <p:font typeface="Montserrat SemiBold"/>
      <p:regular r:id="rId19"/>
      <p:bold r:id="rId20"/>
      <p:italic r:id="rId21"/>
      <p:boldItalic r:id="rId22"/>
    </p:embeddedFont>
    <p:embeddedFont>
      <p:font typeface="Lobster"/>
      <p:regular r:id="rId23"/>
    </p:embeddedFont>
    <p:embeddedFont>
      <p:font typeface="Montserrat"/>
      <p:regular r:id="rId24"/>
      <p:bold r:id="rId25"/>
      <p:italic r:id="rId26"/>
      <p:boldItalic r:id="rId27"/>
    </p:embeddedFont>
    <p:embeddedFont>
      <p:font typeface="Montserrat Medium"/>
      <p:regular r:id="rId28"/>
      <p:bold r:id="rId29"/>
      <p:italic r:id="rId30"/>
      <p:boldItalic r:id="rId31"/>
    </p:embeddedFont>
    <p:embeddedFont>
      <p:font typeface="Average"/>
      <p:regular r:id="rId32"/>
    </p:embeddedFont>
    <p:embeddedFont>
      <p:font typeface="Barlow Medium"/>
      <p:regular r:id="rId33"/>
      <p:bold r:id="rId34"/>
      <p:italic r:id="rId35"/>
      <p:boldItalic r:id="rId36"/>
    </p:embeddedFont>
    <p:embeddedFont>
      <p:font typeface="Barlow SemiBold"/>
      <p:regular r:id="rId37"/>
      <p:bold r:id="rId38"/>
      <p:italic r:id="rId39"/>
      <p:boldItalic r:id="rId40"/>
    </p:embeddedFont>
    <p:embeddedFont>
      <p:font typeface="Barlow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5" roundtripDataSignature="AMtx7mi3lshiYSYkKh0WoW+nJGGmz3rL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arlowSemiBold-boldItalic.fntdata"/><Relationship Id="rId20" Type="http://schemas.openxmlformats.org/officeDocument/2006/relationships/font" Target="fonts/MontserratSemiBold-bold.fntdata"/><Relationship Id="rId42" Type="http://schemas.openxmlformats.org/officeDocument/2006/relationships/font" Target="fonts/Barlow-bold.fntdata"/><Relationship Id="rId41" Type="http://schemas.openxmlformats.org/officeDocument/2006/relationships/font" Target="fonts/Barlow-regular.fntdata"/><Relationship Id="rId22" Type="http://schemas.openxmlformats.org/officeDocument/2006/relationships/font" Target="fonts/MontserratSemiBold-boldItalic.fntdata"/><Relationship Id="rId44" Type="http://schemas.openxmlformats.org/officeDocument/2006/relationships/font" Target="fonts/Barlow-boldItalic.fntdata"/><Relationship Id="rId21" Type="http://schemas.openxmlformats.org/officeDocument/2006/relationships/font" Target="fonts/MontserratSemiBold-italic.fntdata"/><Relationship Id="rId43" Type="http://schemas.openxmlformats.org/officeDocument/2006/relationships/font" Target="fonts/Barlow-italic.fntdata"/><Relationship Id="rId24" Type="http://schemas.openxmlformats.org/officeDocument/2006/relationships/font" Target="fonts/Montserrat-regular.fntdata"/><Relationship Id="rId23" Type="http://schemas.openxmlformats.org/officeDocument/2006/relationships/font" Target="fonts/Lobster-regular.fntdata"/><Relationship Id="rId45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Montserrat-italic.fntdata"/><Relationship Id="rId25" Type="http://schemas.openxmlformats.org/officeDocument/2006/relationships/font" Target="fonts/Montserrat-bold.fntdata"/><Relationship Id="rId28" Type="http://schemas.openxmlformats.org/officeDocument/2006/relationships/font" Target="fonts/MontserratMedium-regular.fntdata"/><Relationship Id="rId27" Type="http://schemas.openxmlformats.org/officeDocument/2006/relationships/font" Target="fonts/Montserrat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MontserratMedium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MontserratMedium-boldItalic.fntdata"/><Relationship Id="rId30" Type="http://schemas.openxmlformats.org/officeDocument/2006/relationships/font" Target="fonts/MontserratMedium-italic.fntdata"/><Relationship Id="rId11" Type="http://schemas.openxmlformats.org/officeDocument/2006/relationships/slide" Target="slides/slide7.xml"/><Relationship Id="rId33" Type="http://schemas.openxmlformats.org/officeDocument/2006/relationships/font" Target="fonts/BarlowMedium-regular.fntdata"/><Relationship Id="rId10" Type="http://schemas.openxmlformats.org/officeDocument/2006/relationships/slide" Target="slides/slide6.xml"/><Relationship Id="rId32" Type="http://schemas.openxmlformats.org/officeDocument/2006/relationships/font" Target="fonts/Average-regular.fntdata"/><Relationship Id="rId13" Type="http://schemas.openxmlformats.org/officeDocument/2006/relationships/slide" Target="slides/slide9.xml"/><Relationship Id="rId35" Type="http://schemas.openxmlformats.org/officeDocument/2006/relationships/font" Target="fonts/BarlowMedium-italic.fntdata"/><Relationship Id="rId12" Type="http://schemas.openxmlformats.org/officeDocument/2006/relationships/slide" Target="slides/slide8.xml"/><Relationship Id="rId34" Type="http://schemas.openxmlformats.org/officeDocument/2006/relationships/font" Target="fonts/BarlowMedium-bold.fntdata"/><Relationship Id="rId15" Type="http://schemas.openxmlformats.org/officeDocument/2006/relationships/slide" Target="slides/slide11.xml"/><Relationship Id="rId37" Type="http://schemas.openxmlformats.org/officeDocument/2006/relationships/font" Target="fonts/BarlowSemiBold-regular.fntdata"/><Relationship Id="rId14" Type="http://schemas.openxmlformats.org/officeDocument/2006/relationships/slide" Target="slides/slide10.xml"/><Relationship Id="rId36" Type="http://schemas.openxmlformats.org/officeDocument/2006/relationships/font" Target="fonts/BarlowMedium-boldItalic.fntdata"/><Relationship Id="rId17" Type="http://schemas.openxmlformats.org/officeDocument/2006/relationships/slide" Target="slides/slide13.xml"/><Relationship Id="rId39" Type="http://schemas.openxmlformats.org/officeDocument/2006/relationships/font" Target="fonts/BarlowSemiBold-italic.fntdata"/><Relationship Id="rId16" Type="http://schemas.openxmlformats.org/officeDocument/2006/relationships/slide" Target="slides/slide12.xml"/><Relationship Id="rId38" Type="http://schemas.openxmlformats.org/officeDocument/2006/relationships/font" Target="fonts/BarlowSemiBold-bold.fntdata"/><Relationship Id="rId19" Type="http://schemas.openxmlformats.org/officeDocument/2006/relationships/font" Target="fonts/MontserratSemiBold-regular.fntdata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8" name="Google Shape;58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1" name="Google Shape;22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6.pn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1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21.jpg"/><Relationship Id="rId4" Type="http://schemas.openxmlformats.org/officeDocument/2006/relationships/image" Target="../media/image8.jpg"/><Relationship Id="rId5" Type="http://schemas.openxmlformats.org/officeDocument/2006/relationships/image" Target="../media/image1.png"/><Relationship Id="rId6" Type="http://schemas.openxmlformats.org/officeDocument/2006/relationships/image" Target="../media/image16.png"/><Relationship Id="rId7" Type="http://schemas.openxmlformats.org/officeDocument/2006/relationships/image" Target="../media/image2.png"/><Relationship Id="rId8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(WGClimate)">
  <p:cSld name="Title Slide_1">
    <p:bg>
      <p:bgPr>
        <a:solidFill>
          <a:schemeClr val="dk2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6"/>
          <p:cNvSpPr/>
          <p:nvPr/>
        </p:nvSpPr>
        <p:spPr>
          <a:xfrm flipH="1">
            <a:off x="7882594" y="5706539"/>
            <a:ext cx="6751471" cy="4901119"/>
          </a:xfrm>
          <a:custGeom>
            <a:rect b="b" l="l" r="r" t="t"/>
            <a:pathLst>
              <a:path extrusionOk="0" h="4901119" w="6751471">
                <a:moveTo>
                  <a:pt x="0" y="4901119"/>
                </a:moveTo>
                <a:cubicBezTo>
                  <a:pt x="794" y="3261063"/>
                  <a:pt x="1588" y="1640056"/>
                  <a:pt x="2382" y="0"/>
                </a:cubicBezTo>
                <a:lnTo>
                  <a:pt x="6751471" y="4901119"/>
                </a:lnTo>
                <a:lnTo>
                  <a:pt x="0" y="490111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rotWithShape="0" algn="br" dir="135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16"/>
          <p:cNvSpPr/>
          <p:nvPr/>
        </p:nvSpPr>
        <p:spPr>
          <a:xfrm flipH="1">
            <a:off x="-10031326" y="-4219917"/>
            <a:ext cx="12215481" cy="6870483"/>
          </a:xfrm>
          <a:custGeom>
            <a:rect b="b" l="l" r="r" t="t"/>
            <a:pathLst>
              <a:path extrusionOk="0" h="6836301" w="14761910">
                <a:moveTo>
                  <a:pt x="11356917" y="6833935"/>
                </a:moveTo>
                <a:lnTo>
                  <a:pt x="0" y="12611"/>
                </a:lnTo>
                <a:lnTo>
                  <a:pt x="14761631" y="0"/>
                </a:lnTo>
                <a:cubicBezTo>
                  <a:pt x="14763636" y="1138989"/>
                  <a:pt x="14754117" y="2277978"/>
                  <a:pt x="14756122" y="3416967"/>
                </a:cubicBezTo>
                <a:cubicBezTo>
                  <a:pt x="14754955" y="4555956"/>
                  <a:pt x="14759552" y="5697312"/>
                  <a:pt x="14758385" y="6836301"/>
                </a:cubicBezTo>
                <a:lnTo>
                  <a:pt x="11356917" y="68339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rotWithShape="0" algn="t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9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4474" y="198875"/>
            <a:ext cx="2217500" cy="1221350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10" name="Google Shape;10;p16"/>
          <p:cNvPicPr preferRelativeResize="0"/>
          <p:nvPr/>
        </p:nvPicPr>
        <p:blipFill rotWithShape="1">
          <a:blip r:embed="rId3">
            <a:alphaModFix amt="58999"/>
          </a:blip>
          <a:srcRect b="-20377" l="11054" r="40715" t="37272"/>
          <a:stretch/>
        </p:blipFill>
        <p:spPr>
          <a:xfrm rot="5400000">
            <a:off x="8967750" y="3607650"/>
            <a:ext cx="2826600" cy="361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6"/>
          <p:cNvSpPr txBox="1"/>
          <p:nvPr>
            <p:ph type="title"/>
          </p:nvPr>
        </p:nvSpPr>
        <p:spPr>
          <a:xfrm>
            <a:off x="2072700" y="1886575"/>
            <a:ext cx="8046600" cy="23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 Medium"/>
              <a:buNone/>
              <a:defRPr b="0" i="0" sz="6000" u="none" cap="none" strike="noStrik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b="0" i="0" sz="15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b="0" i="0" sz="15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b="0" i="0" sz="15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b="0" i="0" sz="15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b="0" i="0" sz="15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b="0" i="0" sz="15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b="0" i="0" sz="15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b="0" i="0" sz="15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grpSp>
        <p:nvGrpSpPr>
          <p:cNvPr id="12" name="Google Shape;12;p16"/>
          <p:cNvGrpSpPr/>
          <p:nvPr/>
        </p:nvGrpSpPr>
        <p:grpSpPr>
          <a:xfrm>
            <a:off x="8662376" y="198875"/>
            <a:ext cx="3384923" cy="1059125"/>
            <a:chOff x="-7013547" y="6156743"/>
            <a:chExt cx="4139060" cy="1295091"/>
          </a:xfrm>
        </p:grpSpPr>
        <p:pic>
          <p:nvPicPr>
            <p:cNvPr id="13" name="Google Shape;13;p16"/>
            <p:cNvPicPr preferRelativeResize="0"/>
            <p:nvPr/>
          </p:nvPicPr>
          <p:blipFill rotWithShape="1">
            <a:blip r:embed="rId4">
              <a:alphaModFix/>
            </a:blip>
            <a:srcRect b="23006" l="10790" r="65874" t="22772"/>
            <a:stretch/>
          </p:blipFill>
          <p:spPr>
            <a:xfrm>
              <a:off x="-7013547" y="6156743"/>
              <a:ext cx="1245077" cy="1295091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196"/>
                </a:srgbClr>
              </a:outerShdw>
            </a:effectLst>
          </p:spPr>
        </p:pic>
        <p:pic>
          <p:nvPicPr>
            <p:cNvPr id="14" name="Google Shape;14;p16"/>
            <p:cNvPicPr preferRelativeResize="0"/>
            <p:nvPr/>
          </p:nvPicPr>
          <p:blipFill rotWithShape="1">
            <a:blip r:embed="rId5">
              <a:alphaModFix/>
            </a:blip>
            <a:srcRect b="28523" l="34127" r="11634" t="31914"/>
            <a:stretch/>
          </p:blipFill>
          <p:spPr>
            <a:xfrm>
              <a:off x="-5768470" y="6375042"/>
              <a:ext cx="2893983" cy="944944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196"/>
                </a:srgbClr>
              </a:outerShdw>
            </a:effectLst>
          </p:spPr>
        </p:pic>
      </p:grpSp>
      <p:sp>
        <p:nvSpPr>
          <p:cNvPr id="15" name="Google Shape;15;p16"/>
          <p:cNvSpPr txBox="1"/>
          <p:nvPr/>
        </p:nvSpPr>
        <p:spPr>
          <a:xfrm>
            <a:off x="0" y="5919000"/>
            <a:ext cx="2444100" cy="9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" sz="2100" u="none" cap="none" strike="noStrike">
                <a:solidFill>
                  <a:schemeClr val="lt1"/>
                </a:solidFill>
                <a:latin typeface="Lobster"/>
                <a:ea typeface="Lobster"/>
                <a:cs typeface="Lobster"/>
                <a:sym typeface="Lobster"/>
              </a:rPr>
              <a:t>WGClimate</a:t>
            </a:r>
            <a:endParaRPr b="1" i="0" sz="2100" u="none" cap="none" strike="noStrike">
              <a:solidFill>
                <a:schemeClr val="lt1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The Joint CEOS-CGMS Working Group on Climate</a:t>
            </a:r>
            <a:endParaRPr b="1" i="0" sz="1400" u="none" cap="none" strike="noStrike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6" name="Google Shape;16;p16"/>
          <p:cNvSpPr txBox="1"/>
          <p:nvPr/>
        </p:nvSpPr>
        <p:spPr>
          <a:xfrm>
            <a:off x="3158400" y="5706550"/>
            <a:ext cx="5875200" cy="11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" sz="21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WGClimate-24 &amp; GHG-TT-6</a:t>
            </a:r>
            <a:endParaRPr b="1" i="0" sz="2100" u="none" cap="none" strike="noStrike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9 - 12 February, 2026</a:t>
            </a:r>
            <a:endParaRPr b="0" i="0" sz="1800" u="none" cap="none" strike="noStrike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ESA ECSAT, Harwell, UK</a:t>
            </a:r>
            <a:endParaRPr b="0" i="0" sz="1800" u="none" cap="none" strike="noStrike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Google Shape;19;p17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oogle Shape;20;p17"/>
          <p:cNvGrpSpPr/>
          <p:nvPr/>
        </p:nvGrpSpPr>
        <p:grpSpPr>
          <a:xfrm>
            <a:off x="10113330" y="274853"/>
            <a:ext cx="2154863" cy="964667"/>
            <a:chOff x="7336150" y="-5375"/>
            <a:chExt cx="2317556" cy="1037500"/>
          </a:xfrm>
        </p:grpSpPr>
        <p:pic>
          <p:nvPicPr>
            <p:cNvPr id="21" name="Google Shape;21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336150" y="-5375"/>
              <a:ext cx="2317556" cy="103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22;p17"/>
            <p:cNvPicPr preferRelativeResize="0"/>
            <p:nvPr/>
          </p:nvPicPr>
          <p:blipFill rotWithShape="1">
            <a:blip r:embed="rId4">
              <a:alphaModFix/>
            </a:blip>
            <a:srcRect b="0" l="34128" r="0" t="0"/>
            <a:stretch/>
          </p:blipFill>
          <p:spPr>
            <a:xfrm>
              <a:off x="8127051" y="-5375"/>
              <a:ext cx="1526655" cy="1037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" name="Google Shape;23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86300" y="92175"/>
            <a:ext cx="1191325" cy="472000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24" name="Google Shape;24;p17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7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7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Slide </a:t>
            </a:r>
            <a:fld id="{00000000-1234-1234-1234-123412341234}" type="slidenum">
              <a:rPr b="0" i="0" lang="en" sz="1400" u="none" cap="none" strike="noStrik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‹#›</a:t>
            </a:fld>
            <a:endParaRPr b="0" i="0" sz="1400" u="none" cap="none" strike="noStrike">
              <a:solidFill>
                <a:schemeClr val="accent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27" name="Google Shape;27;p17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WGClimate-24 &amp; GHG-TT-6 | 9 - 12 February, 2026</a:t>
            </a:r>
            <a:endParaRPr b="0" i="0" sz="1400" u="none" cap="none" strike="noStrike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8" name="Google Shape;28;p17"/>
          <p:cNvSpPr txBox="1"/>
          <p:nvPr>
            <p:ph idx="1" type="body"/>
          </p:nvPr>
        </p:nvSpPr>
        <p:spPr>
          <a:xfrm>
            <a:off x="276008" y="1220858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29" name="Google Shape;29;p17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b="0"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17"/>
          <p:cNvSpPr txBox="1"/>
          <p:nvPr/>
        </p:nvSpPr>
        <p:spPr>
          <a:xfrm>
            <a:off x="10547800" y="5883750"/>
            <a:ext cx="16683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rPr>
              <a:t>WGClimate</a:t>
            </a:r>
            <a:endParaRPr b="1" i="0" sz="1300" u="none" cap="none" strike="noStrike">
              <a:solidFill>
                <a:schemeClr val="dk2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" sz="900" u="none" cap="none" strike="noStrik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The Joint CEOS-CGMS Working Group on Climate</a:t>
            </a:r>
            <a:endParaRPr b="1" i="0" sz="900" u="none" cap="none" strike="noStrike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(CEOS)">
  <p:cSld name="Title Slide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1750" y="2265730"/>
            <a:ext cx="8288157" cy="2756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18"/>
          <p:cNvPicPr preferRelativeResize="0"/>
          <p:nvPr/>
        </p:nvPicPr>
        <p:blipFill rotWithShape="1">
          <a:blip r:embed="rId3">
            <a:alphaModFix/>
          </a:blip>
          <a:srcRect b="-113" l="0" r="0" t="0"/>
          <a:stretch/>
        </p:blipFill>
        <p:spPr>
          <a:xfrm flipH="1" rot="10800000">
            <a:off x="2824280" y="4824248"/>
            <a:ext cx="5391556" cy="20380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nature&#10;&#10;Description automatically generated" id="34" name="Google Shape;3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77344" y="-1"/>
            <a:ext cx="3714656" cy="268681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8"/>
          <p:cNvSpPr/>
          <p:nvPr/>
        </p:nvSpPr>
        <p:spPr>
          <a:xfrm flipH="1">
            <a:off x="5456394" y="1968439"/>
            <a:ext cx="6751471" cy="4901119"/>
          </a:xfrm>
          <a:custGeom>
            <a:rect b="b" l="l" r="r" t="t"/>
            <a:pathLst>
              <a:path extrusionOk="0" h="4901119" w="6751471">
                <a:moveTo>
                  <a:pt x="0" y="4901119"/>
                </a:moveTo>
                <a:cubicBezTo>
                  <a:pt x="794" y="3261063"/>
                  <a:pt x="1588" y="1640056"/>
                  <a:pt x="2382" y="0"/>
                </a:cubicBezTo>
                <a:lnTo>
                  <a:pt x="6751471" y="4901119"/>
                </a:lnTo>
                <a:lnTo>
                  <a:pt x="0" y="490111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rotWithShape="0" algn="br" dir="135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8"/>
          <p:cNvSpPr/>
          <p:nvPr/>
        </p:nvSpPr>
        <p:spPr>
          <a:xfrm flipH="1">
            <a:off x="-4784" y="-14542"/>
            <a:ext cx="12199164" cy="6874921"/>
          </a:xfrm>
          <a:custGeom>
            <a:rect b="b" l="l" r="r" t="t"/>
            <a:pathLst>
              <a:path extrusionOk="0" h="6836301" w="14761910">
                <a:moveTo>
                  <a:pt x="11356917" y="6833935"/>
                </a:moveTo>
                <a:lnTo>
                  <a:pt x="0" y="12611"/>
                </a:lnTo>
                <a:lnTo>
                  <a:pt x="14761631" y="0"/>
                </a:lnTo>
                <a:cubicBezTo>
                  <a:pt x="14763636" y="1138989"/>
                  <a:pt x="14754117" y="2277978"/>
                  <a:pt x="14756122" y="3416967"/>
                </a:cubicBezTo>
                <a:cubicBezTo>
                  <a:pt x="14754955" y="4555956"/>
                  <a:pt x="14759552" y="5697312"/>
                  <a:pt x="14758385" y="6836301"/>
                </a:cubicBezTo>
                <a:lnTo>
                  <a:pt x="11356917" y="68339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rotWithShape="0" algn="t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" name="Google Shape;37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845" y="5532418"/>
            <a:ext cx="2337760" cy="128758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38" name="Google Shape;38;p18"/>
          <p:cNvPicPr preferRelativeResize="0"/>
          <p:nvPr/>
        </p:nvPicPr>
        <p:blipFill rotWithShape="1">
          <a:blip r:embed="rId6">
            <a:alphaModFix amt="34000"/>
          </a:blip>
          <a:srcRect b="-8773" l="32582" r="8554" t="2399"/>
          <a:stretch/>
        </p:blipFill>
        <p:spPr>
          <a:xfrm rot="5400000">
            <a:off x="5734286" y="-1016167"/>
            <a:ext cx="5455273" cy="7480884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39" name="Google Shape;39;p18"/>
          <p:cNvPicPr preferRelativeResize="0"/>
          <p:nvPr/>
        </p:nvPicPr>
        <p:blipFill rotWithShape="1">
          <a:blip r:embed="rId6">
            <a:alphaModFix amt="34000"/>
          </a:blip>
          <a:srcRect b="672" l="54016" r="11355" t="36081"/>
          <a:stretch/>
        </p:blipFill>
        <p:spPr>
          <a:xfrm rot="-5400000">
            <a:off x="5792642" y="4819952"/>
            <a:ext cx="1719709" cy="2366806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40" name="Google Shape;40;p18"/>
          <p:cNvSpPr txBox="1"/>
          <p:nvPr>
            <p:ph type="title"/>
          </p:nvPr>
        </p:nvSpPr>
        <p:spPr>
          <a:xfrm>
            <a:off x="176047" y="175938"/>
            <a:ext cx="6157185" cy="39726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Montserrat"/>
              <a:buNone/>
              <a:defRPr b="0" i="0" sz="80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1" name="Google Shape;41;p18"/>
          <p:cNvPicPr preferRelativeResize="0"/>
          <p:nvPr/>
        </p:nvPicPr>
        <p:blipFill rotWithShape="1">
          <a:blip r:embed="rId7">
            <a:alphaModFix/>
          </a:blip>
          <a:srcRect b="0" l="0" r="65873" t="0"/>
          <a:stretch/>
        </p:blipFill>
        <p:spPr>
          <a:xfrm>
            <a:off x="-418625" y="3902750"/>
            <a:ext cx="1554175" cy="20387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</p:pic>
      <p:pic>
        <p:nvPicPr>
          <p:cNvPr id="42" name="Google Shape;42;p18"/>
          <p:cNvPicPr preferRelativeResize="0"/>
          <p:nvPr/>
        </p:nvPicPr>
        <p:blipFill rotWithShape="1">
          <a:blip r:embed="rId8">
            <a:alphaModFix/>
          </a:blip>
          <a:srcRect b="0" l="34128" r="0" t="0"/>
          <a:stretch/>
        </p:blipFill>
        <p:spPr>
          <a:xfrm>
            <a:off x="1135555" y="3902750"/>
            <a:ext cx="2999990" cy="203877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and Content_1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9"/>
          <p:cNvSpPr/>
          <p:nvPr/>
        </p:nvSpPr>
        <p:spPr>
          <a:xfrm>
            <a:off x="0" y="1"/>
            <a:ext cx="12192000" cy="103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" name="Google Shape;45;p19"/>
          <p:cNvPicPr preferRelativeResize="0"/>
          <p:nvPr/>
        </p:nvPicPr>
        <p:blipFill rotWithShape="1">
          <a:blip r:embed="rId2">
            <a:alphaModFix amt="34000"/>
          </a:blip>
          <a:srcRect b="35419" l="51340" r="-2841" t="39268"/>
          <a:stretch/>
        </p:blipFill>
        <p:spPr>
          <a:xfrm flipH="1">
            <a:off x="9304423" y="0"/>
            <a:ext cx="2887577" cy="103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" name="Google Shape;46;p19"/>
          <p:cNvGrpSpPr/>
          <p:nvPr/>
        </p:nvGrpSpPr>
        <p:grpSpPr>
          <a:xfrm>
            <a:off x="10113330" y="274853"/>
            <a:ext cx="2154863" cy="964667"/>
            <a:chOff x="7336150" y="-5375"/>
            <a:chExt cx="2317556" cy="1037500"/>
          </a:xfrm>
        </p:grpSpPr>
        <p:pic>
          <p:nvPicPr>
            <p:cNvPr id="47" name="Google Shape;47;p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336150" y="-5375"/>
              <a:ext cx="2317556" cy="103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Google Shape;48;p19"/>
            <p:cNvPicPr preferRelativeResize="0"/>
            <p:nvPr/>
          </p:nvPicPr>
          <p:blipFill rotWithShape="1">
            <a:blip r:embed="rId4">
              <a:alphaModFix/>
            </a:blip>
            <a:srcRect b="0" l="34128" r="0" t="0"/>
            <a:stretch/>
          </p:blipFill>
          <p:spPr>
            <a:xfrm>
              <a:off x="8127051" y="-5375"/>
              <a:ext cx="1526655" cy="1037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9" name="Google Shape;49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86300" y="92175"/>
            <a:ext cx="1191325" cy="472000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50" name="Google Shape;50;p19"/>
          <p:cNvSpPr/>
          <p:nvPr/>
        </p:nvSpPr>
        <p:spPr>
          <a:xfrm>
            <a:off x="-1778" y="6574604"/>
            <a:ext cx="12193800" cy="28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9"/>
          <p:cNvSpPr/>
          <p:nvPr/>
        </p:nvSpPr>
        <p:spPr>
          <a:xfrm flipH="1" rot="10800000">
            <a:off x="-4504" y="6540563"/>
            <a:ext cx="12196500" cy="59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9"/>
          <p:cNvSpPr txBox="1"/>
          <p:nvPr/>
        </p:nvSpPr>
        <p:spPr>
          <a:xfrm>
            <a:off x="10265664" y="6574604"/>
            <a:ext cx="1925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Slide </a:t>
            </a:r>
            <a:fld id="{00000000-1234-1234-1234-123412341234}" type="slidenum">
              <a:rPr b="0" i="0" lang="en" sz="1400" u="none" cap="none" strike="noStrik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‹#›</a:t>
            </a:fld>
            <a:endParaRPr b="0" i="0" sz="1400" u="none" cap="none" strike="noStrike">
              <a:solidFill>
                <a:schemeClr val="accent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53" name="Google Shape;53;p19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WGClimate-24 &amp; GHG-TT-6 | 9 - 12 February, 2026</a:t>
            </a:r>
            <a:endParaRPr b="0" i="0" sz="1400" u="none" cap="none" strike="noStrike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4" name="Google Shape;54;p19"/>
          <p:cNvSpPr txBox="1"/>
          <p:nvPr>
            <p:ph type="title"/>
          </p:nvPr>
        </p:nvSpPr>
        <p:spPr>
          <a:xfrm>
            <a:off x="176048" y="175939"/>
            <a:ext cx="9387000" cy="7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b="0"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9"/>
          <p:cNvSpPr txBox="1"/>
          <p:nvPr/>
        </p:nvSpPr>
        <p:spPr>
          <a:xfrm>
            <a:off x="10547800" y="5883750"/>
            <a:ext cx="16683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rPr>
              <a:t>WGClimate</a:t>
            </a:r>
            <a:endParaRPr b="1" i="0" sz="1300" u="none" cap="none" strike="noStrike">
              <a:solidFill>
                <a:schemeClr val="dk2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" sz="900" u="none" cap="none" strike="noStrik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The Joint CEOS-CGMS Working Group on Climate</a:t>
            </a:r>
            <a:endParaRPr b="1" i="0" sz="900" u="none" cap="none" strike="noStrike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5.png"/><Relationship Id="rId4" Type="http://schemas.openxmlformats.org/officeDocument/2006/relationships/image" Target="../media/image39.png"/><Relationship Id="rId5" Type="http://schemas.openxmlformats.org/officeDocument/2006/relationships/image" Target="../media/image4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4.png"/><Relationship Id="rId4" Type="http://schemas.openxmlformats.org/officeDocument/2006/relationships/image" Target="../media/image4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0.png"/><Relationship Id="rId4" Type="http://schemas.openxmlformats.org/officeDocument/2006/relationships/image" Target="../media/image27.png"/><Relationship Id="rId5" Type="http://schemas.openxmlformats.org/officeDocument/2006/relationships/image" Target="../media/image4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23.png"/><Relationship Id="rId9" Type="http://schemas.openxmlformats.org/officeDocument/2006/relationships/image" Target="../media/image25.png"/><Relationship Id="rId5" Type="http://schemas.openxmlformats.org/officeDocument/2006/relationships/image" Target="../media/image18.png"/><Relationship Id="rId6" Type="http://schemas.openxmlformats.org/officeDocument/2006/relationships/image" Target="../media/image20.jpg"/><Relationship Id="rId7" Type="http://schemas.openxmlformats.org/officeDocument/2006/relationships/image" Target="../media/image12.jpg"/><Relationship Id="rId8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31.png"/><Relationship Id="rId10" Type="http://schemas.openxmlformats.org/officeDocument/2006/relationships/image" Target="../media/image29.jpg"/><Relationship Id="rId13" Type="http://schemas.openxmlformats.org/officeDocument/2006/relationships/image" Target="../media/image36.jpg"/><Relationship Id="rId1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Relationship Id="rId4" Type="http://schemas.openxmlformats.org/officeDocument/2006/relationships/image" Target="../media/image13.jpg"/><Relationship Id="rId9" Type="http://schemas.openxmlformats.org/officeDocument/2006/relationships/image" Target="../media/image24.png"/><Relationship Id="rId14" Type="http://schemas.openxmlformats.org/officeDocument/2006/relationships/image" Target="../media/image32.png"/><Relationship Id="rId5" Type="http://schemas.openxmlformats.org/officeDocument/2006/relationships/image" Target="../media/image9.jpg"/><Relationship Id="rId6" Type="http://schemas.openxmlformats.org/officeDocument/2006/relationships/image" Target="../media/image26.jpg"/><Relationship Id="rId7" Type="http://schemas.openxmlformats.org/officeDocument/2006/relationships/image" Target="../media/image22.png"/><Relationship Id="rId8" Type="http://schemas.openxmlformats.org/officeDocument/2006/relationships/image" Target="../media/image33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37.png"/><Relationship Id="rId10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23.png"/><Relationship Id="rId9" Type="http://schemas.openxmlformats.org/officeDocument/2006/relationships/image" Target="../media/image25.png"/><Relationship Id="rId5" Type="http://schemas.openxmlformats.org/officeDocument/2006/relationships/image" Target="../media/image18.png"/><Relationship Id="rId6" Type="http://schemas.openxmlformats.org/officeDocument/2006/relationships/image" Target="../media/image20.jpg"/><Relationship Id="rId7" Type="http://schemas.openxmlformats.org/officeDocument/2006/relationships/image" Target="../media/image12.jpg"/><Relationship Id="rId8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2.png"/><Relationship Id="rId4" Type="http://schemas.openxmlformats.org/officeDocument/2006/relationships/image" Target="../media/image30.png"/><Relationship Id="rId5" Type="http://schemas.openxmlformats.org/officeDocument/2006/relationships/image" Target="../media/image2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8.png"/><Relationship Id="rId4" Type="http://schemas.openxmlformats.org/officeDocument/2006/relationships/image" Target="../media/image4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"/>
          <p:cNvSpPr txBox="1"/>
          <p:nvPr>
            <p:ph type="title"/>
          </p:nvPr>
        </p:nvSpPr>
        <p:spPr>
          <a:xfrm>
            <a:off x="651075" y="1764566"/>
            <a:ext cx="10308600" cy="30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rPr lang="en" sz="4400"/>
              <a:t>Future workshop with </a:t>
            </a:r>
            <a:br>
              <a:rPr lang="en" sz="4400"/>
            </a:br>
            <a:r>
              <a:rPr lang="en" sz="4400"/>
              <a:t>Asian Inventory compliers</a:t>
            </a:r>
            <a:br>
              <a:rPr lang="en" sz="4400"/>
            </a:br>
            <a:br>
              <a:rPr lang="en" sz="4400"/>
            </a:br>
            <a:r>
              <a:rPr i="1" lang="en" sz="3000">
                <a:latin typeface="Montserrat"/>
                <a:ea typeface="Montserrat"/>
                <a:cs typeface="Montserrat"/>
                <a:sym typeface="Montserrat"/>
              </a:rPr>
              <a:t>NIES GIO’s efforts in Asia</a:t>
            </a:r>
            <a:endParaRPr i="1" sz="3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" name="Google Shape;61;p1"/>
          <p:cNvSpPr/>
          <p:nvPr/>
        </p:nvSpPr>
        <p:spPr>
          <a:xfrm>
            <a:off x="6223225" y="5534125"/>
            <a:ext cx="5908500" cy="127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l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Hiroshi Tanimoto, NIES</a:t>
            </a:r>
            <a:endParaRPr b="0" i="0" sz="1400" u="none" cap="none" strike="noStrike">
              <a:solidFill>
                <a:schemeClr val="l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Agenda Item 5.7</a:t>
            </a:r>
            <a:endParaRPr b="0" i="0" sz="2200" u="none" cap="none" strike="noStrike">
              <a:solidFill>
                <a:schemeClr val="l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0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"/>
              <a:t>WGIA22 in 2025</a:t>
            </a:r>
            <a:endParaRPr/>
          </a:p>
        </p:txBody>
      </p:sp>
      <p:pic>
        <p:nvPicPr>
          <p:cNvPr id="212" name="Google Shape;21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08598" y="1046987"/>
            <a:ext cx="4138290" cy="5484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91150" y="1130243"/>
            <a:ext cx="3938856" cy="5268427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10"/>
          <p:cNvSpPr txBox="1"/>
          <p:nvPr/>
        </p:nvSpPr>
        <p:spPr>
          <a:xfrm>
            <a:off x="4308032" y="3311999"/>
            <a:ext cx="1880773" cy="369332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9D34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Plenary Sessions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" name="Google Shape;215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3299" y="1118668"/>
            <a:ext cx="3882553" cy="5015811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0"/>
          <p:cNvSpPr txBox="1"/>
          <p:nvPr/>
        </p:nvSpPr>
        <p:spPr>
          <a:xfrm>
            <a:off x="8079804" y="2796000"/>
            <a:ext cx="1880774" cy="369332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9D34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Breakout Groups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0"/>
          <p:cNvSpPr txBox="1"/>
          <p:nvPr/>
        </p:nvSpPr>
        <p:spPr>
          <a:xfrm>
            <a:off x="8079804" y="1045895"/>
            <a:ext cx="1880774" cy="369332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9D34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Mutual Learning</a:t>
            </a:r>
            <a:r>
              <a:rPr b="0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18" name="Google Shape;218;p10"/>
          <p:cNvSpPr txBox="1"/>
          <p:nvPr/>
        </p:nvSpPr>
        <p:spPr>
          <a:xfrm>
            <a:off x="8129066" y="3889307"/>
            <a:ext cx="1152629" cy="369332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9D34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Posters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1"/>
          <p:cNvSpPr txBox="1"/>
          <p:nvPr>
            <p:ph idx="1" type="body"/>
          </p:nvPr>
        </p:nvSpPr>
        <p:spPr>
          <a:xfrm>
            <a:off x="276008" y="1119259"/>
            <a:ext cx="11495400" cy="53323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❖"/>
            </a:pPr>
            <a:r>
              <a:rPr lang="en" sz="2400"/>
              <a:t>144 participants from 15 countries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❖"/>
            </a:pPr>
            <a:r>
              <a:rPr lang="en" sz="2400"/>
              <a:t>MOEJ, NIES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❖"/>
            </a:pPr>
            <a:r>
              <a:rPr lang="en" sz="2400"/>
              <a:t>Representatives from IPCC TFI, UNFCCC Secretariat, FAO Secretariat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❖"/>
            </a:pPr>
            <a:r>
              <a:rPr lang="en" sz="2400"/>
              <a:t>MAFF, Japan, NARO, Japan</a:t>
            </a:r>
            <a:endParaRPr/>
          </a:p>
          <a:p>
            <a:pPr indent="-228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❖"/>
            </a:pPr>
            <a:r>
              <a:rPr lang="en" sz="2400"/>
              <a:t>Plenary discussions</a:t>
            </a:r>
            <a:endParaRPr/>
          </a:p>
          <a:p>
            <a:pPr indent="-355600" lvl="1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❖"/>
            </a:pPr>
            <a:r>
              <a:rPr lang="en" sz="2000"/>
              <a:t>Updates on the GHG Inventory of BTRs</a:t>
            </a:r>
            <a:endParaRPr/>
          </a:p>
          <a:p>
            <a:pPr indent="-355600" lvl="1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❖"/>
            </a:pPr>
            <a:r>
              <a:rPr lang="en" sz="2000"/>
              <a:t>Estimation Methodology and Data for Agriculture</a:t>
            </a:r>
            <a:endParaRPr/>
          </a:p>
          <a:p>
            <a:pPr indent="-355600" lvl="1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❖"/>
            </a:pPr>
            <a:r>
              <a:rPr lang="en" sz="2000"/>
              <a:t>Discussion on the ETF GHG Inventory Reporting Tool</a:t>
            </a:r>
            <a:endParaRPr/>
          </a:p>
          <a:p>
            <a:pPr indent="-355600" lvl="1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❖"/>
            </a:pPr>
            <a:r>
              <a:rPr lang="en" sz="2000"/>
              <a:t>Technical Expert Review and Support Available</a:t>
            </a:r>
            <a:endParaRPr sz="2000"/>
          </a:p>
        </p:txBody>
      </p:sp>
      <p:sp>
        <p:nvSpPr>
          <p:cNvPr id="224" name="Google Shape;224;p11"/>
          <p:cNvSpPr txBox="1"/>
          <p:nvPr>
            <p:ph type="title"/>
          </p:nvPr>
        </p:nvSpPr>
        <p:spPr>
          <a:xfrm>
            <a:off x="176048" y="175939"/>
            <a:ext cx="9387000" cy="7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"/>
              <a:t>WGIA22 in 2025</a:t>
            </a:r>
            <a:endParaRPr/>
          </a:p>
        </p:txBody>
      </p:sp>
      <p:sp>
        <p:nvSpPr>
          <p:cNvPr id="225" name="Google Shape;225;p11"/>
          <p:cNvSpPr txBox="1"/>
          <p:nvPr/>
        </p:nvSpPr>
        <p:spPr>
          <a:xfrm>
            <a:off x="8509000" y="5928380"/>
            <a:ext cx="3683000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BTR: Biennial Transparency Report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ETF: Enhanced Transparency Framework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2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"/>
              <a:t>WGIA22 in 2025</a:t>
            </a:r>
            <a:endParaRPr/>
          </a:p>
        </p:txBody>
      </p:sp>
      <p:pic>
        <p:nvPicPr>
          <p:cNvPr id="231" name="Google Shape;23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7719" y="1186134"/>
            <a:ext cx="4463005" cy="5325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34942" y="535410"/>
            <a:ext cx="4327762" cy="632259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12"/>
          <p:cNvSpPr txBox="1"/>
          <p:nvPr/>
        </p:nvSpPr>
        <p:spPr>
          <a:xfrm>
            <a:off x="7941256" y="744442"/>
            <a:ext cx="1658497" cy="338554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9D34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Plenary Sessions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2"/>
          <p:cNvSpPr txBox="1"/>
          <p:nvPr/>
        </p:nvSpPr>
        <p:spPr>
          <a:xfrm>
            <a:off x="1661461" y="2273996"/>
            <a:ext cx="1693580" cy="338554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9D34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Mutual Learning</a:t>
            </a:r>
            <a:r>
              <a:rPr b="0" i="0" lang="en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35" name="Google Shape;235;p12"/>
          <p:cNvSpPr txBox="1"/>
          <p:nvPr/>
        </p:nvSpPr>
        <p:spPr>
          <a:xfrm>
            <a:off x="3640789" y="3022834"/>
            <a:ext cx="1787289" cy="338554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9D34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Hands-on-training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2"/>
          <p:cNvSpPr txBox="1"/>
          <p:nvPr/>
        </p:nvSpPr>
        <p:spPr>
          <a:xfrm>
            <a:off x="204574" y="1644213"/>
            <a:ext cx="928937" cy="461665"/>
          </a:xfrm>
          <a:prstGeom prst="rect">
            <a:avLst/>
          </a:prstGeom>
          <a:solidFill>
            <a:srgbClr val="ECF4D5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Day 1</a:t>
            </a:r>
            <a:endParaRPr/>
          </a:p>
        </p:txBody>
      </p:sp>
      <p:sp>
        <p:nvSpPr>
          <p:cNvPr id="237" name="Google Shape;237;p12"/>
          <p:cNvSpPr txBox="1"/>
          <p:nvPr/>
        </p:nvSpPr>
        <p:spPr>
          <a:xfrm>
            <a:off x="5230724" y="450204"/>
            <a:ext cx="1408727" cy="461665"/>
          </a:xfrm>
          <a:prstGeom prst="rect">
            <a:avLst/>
          </a:prstGeom>
          <a:solidFill>
            <a:srgbClr val="ECF4D5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Day 2 am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3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"/>
              <a:t>WGIA22 in 2025</a:t>
            </a:r>
            <a:endParaRPr/>
          </a:p>
        </p:txBody>
      </p:sp>
      <p:pic>
        <p:nvPicPr>
          <p:cNvPr id="243" name="Google Shape;24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63499" y="1094571"/>
            <a:ext cx="4025472" cy="5775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32674" y="1077215"/>
            <a:ext cx="4025472" cy="4288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9549" y="1100506"/>
            <a:ext cx="4056437" cy="5449869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3"/>
          <p:cNvSpPr txBox="1"/>
          <p:nvPr/>
        </p:nvSpPr>
        <p:spPr>
          <a:xfrm>
            <a:off x="1812821" y="1519183"/>
            <a:ext cx="1658497" cy="338554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9D34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Plenary Sessions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3"/>
          <p:cNvSpPr txBox="1"/>
          <p:nvPr/>
        </p:nvSpPr>
        <p:spPr>
          <a:xfrm>
            <a:off x="2515763" y="4854136"/>
            <a:ext cx="1647736" cy="338554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9D34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Breakout Groups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3"/>
          <p:cNvSpPr txBox="1"/>
          <p:nvPr/>
        </p:nvSpPr>
        <p:spPr>
          <a:xfrm>
            <a:off x="6538173" y="1492109"/>
            <a:ext cx="1658497" cy="338554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9D34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Plenary Sessions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3"/>
          <p:cNvSpPr txBox="1"/>
          <p:nvPr/>
        </p:nvSpPr>
        <p:spPr>
          <a:xfrm>
            <a:off x="7296822" y="3982073"/>
            <a:ext cx="835852" cy="338554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9D34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Posters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3"/>
          <p:cNvSpPr txBox="1"/>
          <p:nvPr/>
        </p:nvSpPr>
        <p:spPr>
          <a:xfrm>
            <a:off x="7018785" y="5000263"/>
            <a:ext cx="940025" cy="338554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9D34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Wrap-up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3"/>
          <p:cNvSpPr txBox="1"/>
          <p:nvPr/>
        </p:nvSpPr>
        <p:spPr>
          <a:xfrm>
            <a:off x="7958810" y="6381098"/>
            <a:ext cx="1658497" cy="338554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9D34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Reflection/Next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13"/>
          <p:cNvSpPr txBox="1"/>
          <p:nvPr/>
        </p:nvSpPr>
        <p:spPr>
          <a:xfrm>
            <a:off x="10791190" y="1424078"/>
            <a:ext cx="1125220" cy="338554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9D34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Study Tour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3"/>
          <p:cNvSpPr txBox="1"/>
          <p:nvPr/>
        </p:nvSpPr>
        <p:spPr>
          <a:xfrm>
            <a:off x="73686" y="1022705"/>
            <a:ext cx="1381892" cy="461665"/>
          </a:xfrm>
          <a:prstGeom prst="rect">
            <a:avLst/>
          </a:prstGeom>
          <a:solidFill>
            <a:srgbClr val="ECF4D5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Day 2 pm</a:t>
            </a:r>
            <a:endParaRPr/>
          </a:p>
        </p:txBody>
      </p:sp>
      <p:sp>
        <p:nvSpPr>
          <p:cNvPr id="254" name="Google Shape;254;p13"/>
          <p:cNvSpPr txBox="1"/>
          <p:nvPr/>
        </p:nvSpPr>
        <p:spPr>
          <a:xfrm>
            <a:off x="4139482" y="1022705"/>
            <a:ext cx="928937" cy="461665"/>
          </a:xfrm>
          <a:prstGeom prst="rect">
            <a:avLst/>
          </a:prstGeom>
          <a:solidFill>
            <a:srgbClr val="ECF4D5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Day 3</a:t>
            </a:r>
            <a:endParaRPr/>
          </a:p>
        </p:txBody>
      </p:sp>
      <p:sp>
        <p:nvSpPr>
          <p:cNvPr id="255" name="Google Shape;255;p13"/>
          <p:cNvSpPr txBox="1"/>
          <p:nvPr/>
        </p:nvSpPr>
        <p:spPr>
          <a:xfrm>
            <a:off x="8142875" y="998290"/>
            <a:ext cx="959494" cy="461665"/>
          </a:xfrm>
          <a:prstGeom prst="rect">
            <a:avLst/>
          </a:prstGeom>
          <a:solidFill>
            <a:srgbClr val="ECF4D5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Day 4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4"/>
          <p:cNvSpPr txBox="1"/>
          <p:nvPr>
            <p:ph idx="1" type="body"/>
          </p:nvPr>
        </p:nvSpPr>
        <p:spPr>
          <a:xfrm>
            <a:off x="276008" y="1220858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❖"/>
            </a:pPr>
            <a:r>
              <a:rPr lang="en" sz="2000"/>
              <a:t>Draft proposal</a:t>
            </a:r>
            <a:endParaRPr/>
          </a:p>
          <a:p>
            <a:pPr indent="-374650" lvl="1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300"/>
              <a:buChar char="❖"/>
            </a:pPr>
            <a:r>
              <a:rPr lang="en" sz="2000"/>
              <a:t>Early August, 2026?</a:t>
            </a:r>
            <a:endParaRPr/>
          </a:p>
          <a:p>
            <a:pPr indent="-374650" lvl="1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300"/>
              <a:buChar char="❖"/>
            </a:pPr>
            <a:r>
              <a:rPr lang="en" sz="2000"/>
              <a:t>Bandar Seri Begawan, Brunei?</a:t>
            </a:r>
            <a:endParaRPr/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❖"/>
            </a:pPr>
            <a:r>
              <a:rPr lang="en" sz="2000"/>
              <a:t>Decision pending upon the FY2026 budget approval</a:t>
            </a:r>
            <a:endParaRPr/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❖"/>
            </a:pPr>
            <a:r>
              <a:rPr lang="en" sz="2000"/>
              <a:t>More info in April 2026 </a:t>
            </a:r>
            <a:endParaRPr/>
          </a:p>
          <a:p>
            <a:pPr indent="-228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000"/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❖"/>
            </a:pPr>
            <a:r>
              <a:rPr lang="en" sz="2000"/>
              <a:t>NIES hosts one of GCP International Offices (social science), generally in close contact with Pep Canadell</a:t>
            </a:r>
            <a:endParaRPr sz="2000"/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❖"/>
            </a:pPr>
            <a:r>
              <a:rPr lang="en" sz="2000"/>
              <a:t>Will be co-led by Yosuke Niwa/Shin Nakaoka beginning in 2026</a:t>
            </a:r>
            <a:endParaRPr/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❖"/>
            </a:pPr>
            <a:r>
              <a:rPr lang="en" sz="2000"/>
              <a:t>Should we also discuss with GCP for coordination?</a:t>
            </a:r>
            <a:endParaRPr/>
          </a:p>
        </p:txBody>
      </p:sp>
      <p:sp>
        <p:nvSpPr>
          <p:cNvPr id="261" name="Google Shape;261;p14"/>
          <p:cNvSpPr txBox="1"/>
          <p:nvPr>
            <p:ph type="title"/>
          </p:nvPr>
        </p:nvSpPr>
        <p:spPr>
          <a:xfrm>
            <a:off x="176048" y="175939"/>
            <a:ext cx="9387000" cy="7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"/>
              <a:t>WGIA23 planned in 2026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"/>
              <a:t>NIES Earth System Division</a:t>
            </a:r>
            <a:endParaRPr/>
          </a:p>
        </p:txBody>
      </p:sp>
      <p:sp>
        <p:nvSpPr>
          <p:cNvPr id="67" name="Google Shape;67;p2"/>
          <p:cNvSpPr txBox="1"/>
          <p:nvPr/>
        </p:nvSpPr>
        <p:spPr>
          <a:xfrm>
            <a:off x="8361805" y="6111438"/>
            <a:ext cx="28448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https://esd.nies.go.jp/en/</a:t>
            </a:r>
            <a:endParaRPr b="0" i="0" sz="14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" name="Google Shape;6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441" y="1143707"/>
            <a:ext cx="1540702" cy="1280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2"/>
          <p:cNvPicPr preferRelativeResize="0"/>
          <p:nvPr/>
        </p:nvPicPr>
        <p:blipFill rotWithShape="1">
          <a:blip r:embed="rId4">
            <a:alphaModFix/>
          </a:blip>
          <a:srcRect b="7816" l="9810" r="0" t="0"/>
          <a:stretch/>
        </p:blipFill>
        <p:spPr>
          <a:xfrm>
            <a:off x="442022" y="2553150"/>
            <a:ext cx="2955993" cy="3961538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2"/>
          <p:cNvSpPr txBox="1"/>
          <p:nvPr/>
        </p:nvSpPr>
        <p:spPr>
          <a:xfrm>
            <a:off x="7489907" y="1072048"/>
            <a:ext cx="380072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Biogeochemical Cycle Section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Global Atmospheric Chemistry Section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Atmospheric Remote Sensing Section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Satellite Remote Sensing Section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Climate Modeling and Analysis Section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 System Risk Analysis Section</a:t>
            </a:r>
            <a:endParaRPr/>
          </a:p>
        </p:txBody>
      </p:sp>
      <p:sp>
        <p:nvSpPr>
          <p:cNvPr id="71" name="Google Shape;71;p2"/>
          <p:cNvSpPr txBox="1"/>
          <p:nvPr/>
        </p:nvSpPr>
        <p:spPr>
          <a:xfrm>
            <a:off x="3520582" y="1143707"/>
            <a:ext cx="2922609" cy="461665"/>
          </a:xfrm>
          <a:prstGeom prst="rect">
            <a:avLst/>
          </a:prstGeom>
          <a:noFill/>
          <a:ln cap="flat" cmpd="sng" w="635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 System Division</a:t>
            </a:r>
            <a:endParaRPr/>
          </a:p>
        </p:txBody>
      </p:sp>
      <p:sp>
        <p:nvSpPr>
          <p:cNvPr id="72" name="Google Shape;72;p2"/>
          <p:cNvSpPr txBox="1"/>
          <p:nvPr/>
        </p:nvSpPr>
        <p:spPr>
          <a:xfrm>
            <a:off x="7264012" y="3291553"/>
            <a:ext cx="3823483" cy="584775"/>
          </a:xfrm>
          <a:prstGeom prst="rect">
            <a:avLst/>
          </a:prstGeom>
          <a:noFill/>
          <a:ln cap="flat" cmpd="sng" w="381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CGER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(Center for Global Environmental Research)</a:t>
            </a:r>
            <a:endParaRPr/>
          </a:p>
        </p:txBody>
      </p:sp>
      <p:sp>
        <p:nvSpPr>
          <p:cNvPr id="73" name="Google Shape;73;p2"/>
          <p:cNvSpPr txBox="1"/>
          <p:nvPr/>
        </p:nvSpPr>
        <p:spPr>
          <a:xfrm>
            <a:off x="3978983" y="3291554"/>
            <a:ext cx="2661306" cy="584775"/>
          </a:xfrm>
          <a:prstGeom prst="rect">
            <a:avLst/>
          </a:prstGeom>
          <a:noFill/>
          <a:ln cap="flat" cmpd="sng" w="381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SOC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(Satellite Observation Center)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2"/>
          <p:cNvSpPr txBox="1"/>
          <p:nvPr/>
        </p:nvSpPr>
        <p:spPr>
          <a:xfrm>
            <a:off x="7308982" y="4042958"/>
            <a:ext cx="442384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Office for Atmospheric &amp; Oceanic Monitoring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Office for Terrestrial Monitoring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Office for Global Environmental Database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Global Carbon Project Tsukuba Int’l Office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Greenhouse Gas Inventory Office of Japan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Japan GHG Center (provisional) Office</a:t>
            </a:r>
            <a:endParaRPr/>
          </a:p>
        </p:txBody>
      </p:sp>
      <p:pic>
        <p:nvPicPr>
          <p:cNvPr descr="ロゴ&#10;&#10;自動的に生成された説明" id="75" name="Google Shape;75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18823" y="4721995"/>
            <a:ext cx="2060775" cy="7003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挿絵, 抽象 が含まれている画像&#10;&#10;自動的に生成された説明" id="76" name="Google Shape;76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18823" y="4101985"/>
            <a:ext cx="2571831" cy="552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文字が書かれている&#10;&#10;中程度の精度で自動的に生成された説明" id="77" name="Google Shape;77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18823" y="5526233"/>
            <a:ext cx="2571831" cy="6620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8" name="Google Shape;78;p2"/>
          <p:cNvCxnSpPr>
            <a:endCxn id="71" idx="1"/>
          </p:cNvCxnSpPr>
          <p:nvPr/>
        </p:nvCxnSpPr>
        <p:spPr>
          <a:xfrm>
            <a:off x="1814182" y="1374540"/>
            <a:ext cx="1706400" cy="0"/>
          </a:xfrm>
          <a:prstGeom prst="straightConnector1">
            <a:avLst/>
          </a:prstGeom>
          <a:noFill/>
          <a:ln cap="flat" cmpd="sng" w="381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9" name="Google Shape;79;p2"/>
          <p:cNvCxnSpPr>
            <a:stCxn id="71" idx="2"/>
          </p:cNvCxnSpPr>
          <p:nvPr/>
        </p:nvCxnSpPr>
        <p:spPr>
          <a:xfrm>
            <a:off x="4981887" y="1605372"/>
            <a:ext cx="0" cy="1686300"/>
          </a:xfrm>
          <a:prstGeom prst="straightConnector1">
            <a:avLst/>
          </a:prstGeom>
          <a:noFill/>
          <a:ln cap="flat" cmpd="sng" w="381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0" name="Google Shape;80;p2"/>
          <p:cNvCxnSpPr/>
          <p:nvPr/>
        </p:nvCxnSpPr>
        <p:spPr>
          <a:xfrm>
            <a:off x="9251081" y="2981680"/>
            <a:ext cx="0" cy="281066"/>
          </a:xfrm>
          <a:prstGeom prst="straightConnector1">
            <a:avLst/>
          </a:prstGeom>
          <a:noFill/>
          <a:ln cap="flat" cmpd="sng" w="381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1" name="Google Shape;81;p2"/>
          <p:cNvCxnSpPr/>
          <p:nvPr/>
        </p:nvCxnSpPr>
        <p:spPr>
          <a:xfrm rot="10800000">
            <a:off x="4996131" y="2981680"/>
            <a:ext cx="4269940" cy="0"/>
          </a:xfrm>
          <a:prstGeom prst="straightConnector1">
            <a:avLst/>
          </a:prstGeom>
          <a:noFill/>
          <a:ln cap="flat" cmpd="sng" w="381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2" name="Google Shape;82;p2"/>
          <p:cNvCxnSpPr/>
          <p:nvPr/>
        </p:nvCxnSpPr>
        <p:spPr>
          <a:xfrm rot="10800000">
            <a:off x="6443191" y="1374539"/>
            <a:ext cx="938775" cy="0"/>
          </a:xfrm>
          <a:prstGeom prst="straightConnector1">
            <a:avLst/>
          </a:prstGeom>
          <a:noFill/>
          <a:ln cap="flat" cmpd="sng" w="381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83" name="Google Shape;83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907773" y="2956415"/>
            <a:ext cx="613348" cy="599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2"/>
          <p:cNvPicPr preferRelativeResize="0"/>
          <p:nvPr/>
        </p:nvPicPr>
        <p:blipFill rotWithShape="1">
          <a:blip r:embed="rId9">
            <a:alphaModFix/>
          </a:blip>
          <a:srcRect b="0" l="0" r="68768" t="0"/>
          <a:stretch/>
        </p:blipFill>
        <p:spPr>
          <a:xfrm>
            <a:off x="6165955" y="3010106"/>
            <a:ext cx="965141" cy="604612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2"/>
          <p:cNvSpPr txBox="1"/>
          <p:nvPr/>
        </p:nvSpPr>
        <p:spPr>
          <a:xfrm>
            <a:off x="9995925" y="2966164"/>
            <a:ext cx="11833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since 1990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2"/>
          <p:cNvSpPr txBox="1"/>
          <p:nvPr/>
        </p:nvSpPr>
        <p:spPr>
          <a:xfrm>
            <a:off x="5160262" y="2966164"/>
            <a:ext cx="11833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since 2016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"/>
          <p:cNvSpPr txBox="1"/>
          <p:nvPr/>
        </p:nvSpPr>
        <p:spPr>
          <a:xfrm>
            <a:off x="1814143" y="2079130"/>
            <a:ext cx="11833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since 1974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ダイアグラム&#10;&#10;AI 生成コンテンツは誤りを含む可能性があります。" id="92" name="Google Shape;9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34516" y="3071573"/>
            <a:ext cx="5092700" cy="30988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3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"/>
              <a:t>NIES Earth System Division</a:t>
            </a:r>
            <a:endParaRPr/>
          </a:p>
        </p:txBody>
      </p:sp>
      <p:pic>
        <p:nvPicPr>
          <p:cNvPr descr="海に浮かぶ島&#10;&#10;中程度の精度で自動的に生成された説明" id="94" name="Google Shape;9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622" y="1070191"/>
            <a:ext cx="1762114" cy="12437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岩山と青空&#10;&#10;自動的に生成された説明" id="95" name="Google Shape;95;p3"/>
          <p:cNvPicPr preferRelativeResize="0"/>
          <p:nvPr/>
        </p:nvPicPr>
        <p:blipFill rotWithShape="1">
          <a:blip r:embed="rId5">
            <a:alphaModFix/>
          </a:blip>
          <a:srcRect b="0" l="-398" r="0" t="0"/>
          <a:stretch/>
        </p:blipFill>
        <p:spPr>
          <a:xfrm>
            <a:off x="3895661" y="1064619"/>
            <a:ext cx="1762114" cy="1243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34642" y="1064617"/>
            <a:ext cx="1762114" cy="1243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38269" y="1064617"/>
            <a:ext cx="1741223" cy="1243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407712" y="1065241"/>
            <a:ext cx="1741223" cy="1243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277155" y="1064617"/>
            <a:ext cx="1741223" cy="12437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G_2673" id="100" name="Google Shape;100;p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73621" y="3910186"/>
            <a:ext cx="1762115" cy="1238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50956" y="5297824"/>
            <a:ext cx="1784780" cy="12431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海の上を走っている船&#10;&#10;中程度の精度で自動的に生成された説明" id="102" name="Google Shape;102;p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73621" y="2511518"/>
            <a:ext cx="1784780" cy="1249187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3"/>
          <p:cNvSpPr/>
          <p:nvPr/>
        </p:nvSpPr>
        <p:spPr>
          <a:xfrm>
            <a:off x="74716" y="870758"/>
            <a:ext cx="636607" cy="636607"/>
          </a:xfrm>
          <a:prstGeom prst="ellipse">
            <a:avLst/>
          </a:prstGeom>
          <a:solidFill>
            <a:schemeClr val="lt1"/>
          </a:solidFill>
          <a:ln cap="flat" cmpd="thickThin" w="603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3"/>
          <p:cNvSpPr txBox="1"/>
          <p:nvPr/>
        </p:nvSpPr>
        <p:spPr>
          <a:xfrm>
            <a:off x="73608" y="1015970"/>
            <a:ext cx="97174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ground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3"/>
          <p:cNvSpPr/>
          <p:nvPr/>
        </p:nvSpPr>
        <p:spPr>
          <a:xfrm>
            <a:off x="6394494" y="870758"/>
            <a:ext cx="636607" cy="636607"/>
          </a:xfrm>
          <a:prstGeom prst="ellipse">
            <a:avLst/>
          </a:prstGeom>
          <a:solidFill>
            <a:schemeClr val="lt1"/>
          </a:solidFill>
          <a:ln cap="flat" cmpd="thickThin" w="603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3"/>
          <p:cNvSpPr txBox="1"/>
          <p:nvPr/>
        </p:nvSpPr>
        <p:spPr>
          <a:xfrm>
            <a:off x="6192167" y="1015970"/>
            <a:ext cx="108876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satellite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3"/>
          <p:cNvSpPr/>
          <p:nvPr/>
        </p:nvSpPr>
        <p:spPr>
          <a:xfrm>
            <a:off x="74716" y="2359240"/>
            <a:ext cx="636607" cy="636607"/>
          </a:xfrm>
          <a:prstGeom prst="ellipse">
            <a:avLst/>
          </a:prstGeom>
          <a:solidFill>
            <a:schemeClr val="lt1"/>
          </a:solidFill>
          <a:ln cap="flat" cmpd="thickThin" w="603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3"/>
          <p:cNvSpPr txBox="1"/>
          <p:nvPr/>
        </p:nvSpPr>
        <p:spPr>
          <a:xfrm>
            <a:off x="73608" y="2504452"/>
            <a:ext cx="6575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ship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3"/>
          <p:cNvSpPr txBox="1"/>
          <p:nvPr/>
        </p:nvSpPr>
        <p:spPr>
          <a:xfrm>
            <a:off x="3912508" y="2285494"/>
            <a:ext cx="17412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Mt. Fuji Weather Station (NPO)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1940241" y="2285494"/>
            <a:ext cx="193406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Hateruma Island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91706" y="2285494"/>
            <a:ext cx="193406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Cape Ochi-ishi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3"/>
          <p:cNvSpPr txBox="1"/>
          <p:nvPr/>
        </p:nvSpPr>
        <p:spPr>
          <a:xfrm>
            <a:off x="6433300" y="2285494"/>
            <a:ext cx="193406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GOSAT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3"/>
          <p:cNvSpPr txBox="1"/>
          <p:nvPr/>
        </p:nvSpPr>
        <p:spPr>
          <a:xfrm>
            <a:off x="8288414" y="2285494"/>
            <a:ext cx="193406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GOSAT-2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3"/>
          <p:cNvSpPr txBox="1"/>
          <p:nvPr/>
        </p:nvSpPr>
        <p:spPr>
          <a:xfrm>
            <a:off x="10169841" y="2285494"/>
            <a:ext cx="193406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GOSAT-GW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3"/>
          <p:cNvSpPr txBox="1"/>
          <p:nvPr/>
        </p:nvSpPr>
        <p:spPr>
          <a:xfrm>
            <a:off x="94881" y="3729910"/>
            <a:ext cx="193406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 FUTURE 5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3"/>
          <p:cNvSpPr txBox="1"/>
          <p:nvPr/>
        </p:nvSpPr>
        <p:spPr>
          <a:xfrm>
            <a:off x="88531" y="5121360"/>
            <a:ext cx="193406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NEW CENTRY 2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3"/>
          <p:cNvSpPr txBox="1"/>
          <p:nvPr/>
        </p:nvSpPr>
        <p:spPr>
          <a:xfrm>
            <a:off x="1548844" y="6329731"/>
            <a:ext cx="193406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FUJITRANS WORLD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空港に停まっている船&#10;&#10;自動的に生成された説明" id="118" name="Google Shape;118;p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028455" y="2512232"/>
            <a:ext cx="1734560" cy="1249187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3"/>
          <p:cNvSpPr txBox="1"/>
          <p:nvPr/>
        </p:nvSpPr>
        <p:spPr>
          <a:xfrm>
            <a:off x="6190949" y="6182358"/>
            <a:ext cx="369573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16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Niwa et al., Prog. Earth Planet. Sci., 2022</a:t>
            </a:r>
            <a:endParaRPr/>
          </a:p>
        </p:txBody>
      </p:sp>
      <p:sp>
        <p:nvSpPr>
          <p:cNvPr id="120" name="Google Shape;120;p3"/>
          <p:cNvSpPr txBox="1"/>
          <p:nvPr/>
        </p:nvSpPr>
        <p:spPr>
          <a:xfrm>
            <a:off x="1947957" y="3729910"/>
            <a:ext cx="193406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NICHIYU MARU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リモコンの飛行機&#10;&#10;自動的に生成された説明" id="121" name="Google Shape;121;p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8376290" y="2522260"/>
            <a:ext cx="3900342" cy="1195443"/>
          </a:xfrm>
          <a:prstGeom prst="rect">
            <a:avLst/>
          </a:prstGeom>
          <a:noFill/>
          <a:ln>
            <a:noFill/>
          </a:ln>
          <a:effectLst>
            <a:outerShdw blurRad="159370" sx="101723" rotWithShape="0" algn="tl" dir="3420000" dist="38100" sy="101723">
              <a:srgbClr val="000000">
                <a:alpha val="23921"/>
              </a:srgbClr>
            </a:outerShdw>
          </a:effectLst>
        </p:spPr>
      </p:pic>
      <p:grpSp>
        <p:nvGrpSpPr>
          <p:cNvPr id="122" name="Google Shape;122;p3"/>
          <p:cNvGrpSpPr/>
          <p:nvPr/>
        </p:nvGrpSpPr>
        <p:grpSpPr>
          <a:xfrm>
            <a:off x="11199828" y="3206881"/>
            <a:ext cx="1000595" cy="636607"/>
            <a:chOff x="11190147" y="2607310"/>
            <a:chExt cx="1000595" cy="636607"/>
          </a:xfrm>
        </p:grpSpPr>
        <p:sp>
          <p:nvSpPr>
            <p:cNvPr id="123" name="Google Shape;123;p3"/>
            <p:cNvSpPr/>
            <p:nvPr/>
          </p:nvSpPr>
          <p:spPr>
            <a:xfrm>
              <a:off x="11371608" y="2607310"/>
              <a:ext cx="636607" cy="636607"/>
            </a:xfrm>
            <a:prstGeom prst="ellipse">
              <a:avLst/>
            </a:prstGeom>
            <a:solidFill>
              <a:schemeClr val="lt1"/>
            </a:solidFill>
            <a:ln cap="flat" cmpd="thickThin" w="603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3"/>
            <p:cNvSpPr txBox="1"/>
            <p:nvPr/>
          </p:nvSpPr>
          <p:spPr>
            <a:xfrm>
              <a:off x="11260109" y="2746734"/>
              <a:ext cx="877163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航空機</a:t>
              </a:r>
              <a:endParaRPr/>
            </a:p>
          </p:txBody>
        </p:sp>
        <p:sp>
          <p:nvSpPr>
            <p:cNvPr id="125" name="Google Shape;125;p3"/>
            <p:cNvSpPr txBox="1"/>
            <p:nvPr/>
          </p:nvSpPr>
          <p:spPr>
            <a:xfrm>
              <a:off x="11190147" y="2746734"/>
              <a:ext cx="1000595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aircraft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26;p3"/>
          <p:cNvSpPr txBox="1"/>
          <p:nvPr/>
        </p:nvSpPr>
        <p:spPr>
          <a:xfrm>
            <a:off x="1514993" y="2127017"/>
            <a:ext cx="461087" cy="1780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©nies</a:t>
            </a:r>
            <a:endParaRPr b="0" i="0" sz="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3"/>
          <p:cNvSpPr txBox="1"/>
          <p:nvPr/>
        </p:nvSpPr>
        <p:spPr>
          <a:xfrm>
            <a:off x="3384613" y="2127017"/>
            <a:ext cx="461087" cy="1780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©nies</a:t>
            </a:r>
            <a:endParaRPr b="0" i="0" sz="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/>
          <p:cNvSpPr txBox="1"/>
          <p:nvPr/>
        </p:nvSpPr>
        <p:spPr>
          <a:xfrm>
            <a:off x="5254234" y="2127017"/>
            <a:ext cx="461087" cy="1780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©nies</a:t>
            </a:r>
            <a:endParaRPr b="0" i="0" sz="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3"/>
          <p:cNvSpPr txBox="1"/>
          <p:nvPr/>
        </p:nvSpPr>
        <p:spPr>
          <a:xfrm>
            <a:off x="7866807" y="2127017"/>
            <a:ext cx="461087" cy="1780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©nies</a:t>
            </a:r>
            <a:endParaRPr b="0" i="0" sz="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3"/>
          <p:cNvSpPr txBox="1"/>
          <p:nvPr/>
        </p:nvSpPr>
        <p:spPr>
          <a:xfrm>
            <a:off x="9736427" y="2127017"/>
            <a:ext cx="461087" cy="1780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©nies</a:t>
            </a:r>
            <a:endParaRPr b="0" i="0" sz="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3"/>
          <p:cNvSpPr txBox="1"/>
          <p:nvPr/>
        </p:nvSpPr>
        <p:spPr>
          <a:xfrm>
            <a:off x="11614213" y="2127017"/>
            <a:ext cx="461087" cy="1780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©nies</a:t>
            </a:r>
            <a:endParaRPr b="0" i="0" sz="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3"/>
          <p:cNvSpPr txBox="1"/>
          <p:nvPr/>
        </p:nvSpPr>
        <p:spPr>
          <a:xfrm>
            <a:off x="1514993" y="3572100"/>
            <a:ext cx="461087" cy="1780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©nies</a:t>
            </a:r>
            <a:endParaRPr b="0" i="0" sz="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3"/>
          <p:cNvSpPr txBox="1"/>
          <p:nvPr/>
        </p:nvSpPr>
        <p:spPr>
          <a:xfrm>
            <a:off x="1514993" y="4976357"/>
            <a:ext cx="461087" cy="1780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©nies</a:t>
            </a:r>
            <a:endParaRPr b="0" i="0" sz="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"/>
          <p:cNvSpPr txBox="1"/>
          <p:nvPr/>
        </p:nvSpPr>
        <p:spPr>
          <a:xfrm>
            <a:off x="1514993" y="6356121"/>
            <a:ext cx="461087" cy="1780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©nies</a:t>
            </a:r>
            <a:endParaRPr b="0" i="0" sz="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3"/>
          <p:cNvSpPr txBox="1"/>
          <p:nvPr/>
        </p:nvSpPr>
        <p:spPr>
          <a:xfrm>
            <a:off x="3327465" y="3572100"/>
            <a:ext cx="461087" cy="1780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©nies</a:t>
            </a:r>
            <a:endParaRPr b="0" i="0" sz="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"/>
          <p:cNvSpPr txBox="1"/>
          <p:nvPr/>
        </p:nvSpPr>
        <p:spPr>
          <a:xfrm>
            <a:off x="10557003" y="2999390"/>
            <a:ext cx="824286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323F4F"/>
                </a:solidFill>
                <a:latin typeface="Arial"/>
                <a:ea typeface="Arial"/>
                <a:cs typeface="Arial"/>
                <a:sym typeface="Arial"/>
              </a:rPr>
              <a:t>©日本航空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"/>
              <a:t>NIES Earth System Division</a:t>
            </a:r>
            <a:endParaRPr/>
          </a:p>
        </p:txBody>
      </p:sp>
      <p:sp>
        <p:nvSpPr>
          <p:cNvPr id="142" name="Google Shape;142;p4"/>
          <p:cNvSpPr txBox="1"/>
          <p:nvPr/>
        </p:nvSpPr>
        <p:spPr>
          <a:xfrm>
            <a:off x="8361805" y="6111438"/>
            <a:ext cx="28448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https://esd.nies.go.jp/en/</a:t>
            </a:r>
            <a:endParaRPr b="0" i="0" sz="14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Google Shape;14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441" y="1143707"/>
            <a:ext cx="1540702" cy="1280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4"/>
          <p:cNvPicPr preferRelativeResize="0"/>
          <p:nvPr/>
        </p:nvPicPr>
        <p:blipFill rotWithShape="1">
          <a:blip r:embed="rId4">
            <a:alphaModFix/>
          </a:blip>
          <a:srcRect b="7816" l="9810" r="0" t="0"/>
          <a:stretch/>
        </p:blipFill>
        <p:spPr>
          <a:xfrm>
            <a:off x="442022" y="2553150"/>
            <a:ext cx="2955993" cy="3961538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4"/>
          <p:cNvSpPr txBox="1"/>
          <p:nvPr/>
        </p:nvSpPr>
        <p:spPr>
          <a:xfrm>
            <a:off x="7489907" y="1072048"/>
            <a:ext cx="380072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Biogeochemical Cycle Section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Global Atmospheric Chemistry Section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Atmospheric Remote Sensing Section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Satellite Remote Sensing Section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Climate Modeling and Analysis Section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 System Risk Analysis Section</a:t>
            </a:r>
            <a:endParaRPr/>
          </a:p>
        </p:txBody>
      </p:sp>
      <p:sp>
        <p:nvSpPr>
          <p:cNvPr id="146" name="Google Shape;146;p4"/>
          <p:cNvSpPr txBox="1"/>
          <p:nvPr/>
        </p:nvSpPr>
        <p:spPr>
          <a:xfrm>
            <a:off x="3520582" y="1143707"/>
            <a:ext cx="2922609" cy="461665"/>
          </a:xfrm>
          <a:prstGeom prst="rect">
            <a:avLst/>
          </a:prstGeom>
          <a:noFill/>
          <a:ln cap="flat" cmpd="sng" w="635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 System Division</a:t>
            </a:r>
            <a:endParaRPr/>
          </a:p>
        </p:txBody>
      </p:sp>
      <p:sp>
        <p:nvSpPr>
          <p:cNvPr id="147" name="Google Shape;147;p4"/>
          <p:cNvSpPr txBox="1"/>
          <p:nvPr/>
        </p:nvSpPr>
        <p:spPr>
          <a:xfrm>
            <a:off x="7264012" y="3291553"/>
            <a:ext cx="3823483" cy="584775"/>
          </a:xfrm>
          <a:prstGeom prst="rect">
            <a:avLst/>
          </a:prstGeom>
          <a:noFill/>
          <a:ln cap="flat" cmpd="sng" w="381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CGER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(Center for Global Environmental Research)</a:t>
            </a:r>
            <a:endParaRPr/>
          </a:p>
        </p:txBody>
      </p:sp>
      <p:sp>
        <p:nvSpPr>
          <p:cNvPr id="148" name="Google Shape;148;p4"/>
          <p:cNvSpPr txBox="1"/>
          <p:nvPr/>
        </p:nvSpPr>
        <p:spPr>
          <a:xfrm>
            <a:off x="3978983" y="3291554"/>
            <a:ext cx="2661306" cy="584775"/>
          </a:xfrm>
          <a:prstGeom prst="rect">
            <a:avLst/>
          </a:prstGeom>
          <a:noFill/>
          <a:ln cap="flat" cmpd="sng" w="381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SOC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(Satellite Observation Center)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4"/>
          <p:cNvSpPr txBox="1"/>
          <p:nvPr/>
        </p:nvSpPr>
        <p:spPr>
          <a:xfrm>
            <a:off x="7308982" y="4042958"/>
            <a:ext cx="442384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Office for Atmospheric &amp; Oceanic Monitoring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Office for Terrestrial Monitoring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Office for Global Environmental Database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Global Carbon Project Tsukuba Int’l Office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Greenhouse Gas Inventory Office of Japan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Japan GHG Center (provisional) Office</a:t>
            </a:r>
            <a:endParaRPr/>
          </a:p>
        </p:txBody>
      </p:sp>
      <p:pic>
        <p:nvPicPr>
          <p:cNvPr descr="ロゴ&#10;&#10;自動的に生成された説明" id="150" name="Google Shape;150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18823" y="4721995"/>
            <a:ext cx="2060775" cy="7003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挿絵, 抽象 が含まれている画像&#10;&#10;自動的に生成された説明" id="151" name="Google Shape;151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18823" y="4101985"/>
            <a:ext cx="2571831" cy="552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文字が書かれている&#10;&#10;中程度の精度で自動的に生成された説明" id="152" name="Google Shape;152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18823" y="5526233"/>
            <a:ext cx="2571831" cy="6620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3" name="Google Shape;153;p4"/>
          <p:cNvCxnSpPr>
            <a:endCxn id="146" idx="1"/>
          </p:cNvCxnSpPr>
          <p:nvPr/>
        </p:nvCxnSpPr>
        <p:spPr>
          <a:xfrm>
            <a:off x="1814182" y="1374540"/>
            <a:ext cx="1706400" cy="0"/>
          </a:xfrm>
          <a:prstGeom prst="straightConnector1">
            <a:avLst/>
          </a:prstGeom>
          <a:noFill/>
          <a:ln cap="flat" cmpd="sng" w="381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4" name="Google Shape;154;p4"/>
          <p:cNvCxnSpPr>
            <a:stCxn id="146" idx="2"/>
          </p:cNvCxnSpPr>
          <p:nvPr/>
        </p:nvCxnSpPr>
        <p:spPr>
          <a:xfrm>
            <a:off x="4981887" y="1605372"/>
            <a:ext cx="0" cy="1686300"/>
          </a:xfrm>
          <a:prstGeom prst="straightConnector1">
            <a:avLst/>
          </a:prstGeom>
          <a:noFill/>
          <a:ln cap="flat" cmpd="sng" w="381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5" name="Google Shape;155;p4"/>
          <p:cNvCxnSpPr/>
          <p:nvPr/>
        </p:nvCxnSpPr>
        <p:spPr>
          <a:xfrm>
            <a:off x="9251081" y="2981680"/>
            <a:ext cx="0" cy="281066"/>
          </a:xfrm>
          <a:prstGeom prst="straightConnector1">
            <a:avLst/>
          </a:prstGeom>
          <a:noFill/>
          <a:ln cap="flat" cmpd="sng" w="381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6" name="Google Shape;156;p4"/>
          <p:cNvCxnSpPr/>
          <p:nvPr/>
        </p:nvCxnSpPr>
        <p:spPr>
          <a:xfrm rot="10800000">
            <a:off x="4996131" y="2981680"/>
            <a:ext cx="4269940" cy="0"/>
          </a:xfrm>
          <a:prstGeom prst="straightConnector1">
            <a:avLst/>
          </a:prstGeom>
          <a:noFill/>
          <a:ln cap="flat" cmpd="sng" w="381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7" name="Google Shape;157;p4"/>
          <p:cNvCxnSpPr/>
          <p:nvPr/>
        </p:nvCxnSpPr>
        <p:spPr>
          <a:xfrm rot="10800000">
            <a:off x="6443191" y="1374539"/>
            <a:ext cx="938775" cy="0"/>
          </a:xfrm>
          <a:prstGeom prst="straightConnector1">
            <a:avLst/>
          </a:prstGeom>
          <a:noFill/>
          <a:ln cap="flat" cmpd="sng" w="381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58" name="Google Shape;158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907773" y="2956415"/>
            <a:ext cx="613348" cy="599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4"/>
          <p:cNvPicPr preferRelativeResize="0"/>
          <p:nvPr/>
        </p:nvPicPr>
        <p:blipFill rotWithShape="1">
          <a:blip r:embed="rId9">
            <a:alphaModFix/>
          </a:blip>
          <a:srcRect b="0" l="0" r="68768" t="0"/>
          <a:stretch/>
        </p:blipFill>
        <p:spPr>
          <a:xfrm>
            <a:off x="6165955" y="3010106"/>
            <a:ext cx="965141" cy="604612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4"/>
          <p:cNvSpPr txBox="1"/>
          <p:nvPr/>
        </p:nvSpPr>
        <p:spPr>
          <a:xfrm>
            <a:off x="9995925" y="2966164"/>
            <a:ext cx="11833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since 1990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4"/>
          <p:cNvSpPr txBox="1"/>
          <p:nvPr/>
        </p:nvSpPr>
        <p:spPr>
          <a:xfrm>
            <a:off x="5160262" y="2966164"/>
            <a:ext cx="11833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since 2016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4"/>
          <p:cNvSpPr txBox="1"/>
          <p:nvPr/>
        </p:nvSpPr>
        <p:spPr>
          <a:xfrm>
            <a:off x="9520902" y="5441526"/>
            <a:ext cx="11833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since 2002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4"/>
          <p:cNvSpPr txBox="1"/>
          <p:nvPr/>
        </p:nvSpPr>
        <p:spPr>
          <a:xfrm>
            <a:off x="1814143" y="2079130"/>
            <a:ext cx="11833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since 1974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4"/>
          <p:cNvSpPr/>
          <p:nvPr/>
        </p:nvSpPr>
        <p:spPr>
          <a:xfrm>
            <a:off x="7276291" y="4715976"/>
            <a:ext cx="3368573" cy="447092"/>
          </a:xfrm>
          <a:prstGeom prst="rect">
            <a:avLst/>
          </a:prstGeom>
          <a:noFill/>
          <a:ln cap="flat" cmpd="sng" w="381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6-09GIO" id="165" name="Google Shape;165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378874" y="5191085"/>
            <a:ext cx="1386639" cy="727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677555" y="4247566"/>
            <a:ext cx="1283070" cy="6539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"/>
          <p:cNvSpPr txBox="1"/>
          <p:nvPr>
            <p:ph idx="1" type="body"/>
          </p:nvPr>
        </p:nvSpPr>
        <p:spPr>
          <a:xfrm>
            <a:off x="276008" y="5438897"/>
            <a:ext cx="8939244" cy="10806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" sz="1800"/>
              <a:t>1017 million ton CO2 eq. (incl. CO2, CH4, N2O, HFCs, PFCs, SF6, NF3)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" sz="1800"/>
              <a:t>4% decrease from 2022 to 2023; 27% decrease from 2013 to 2023</a:t>
            </a:r>
            <a:endParaRPr/>
          </a:p>
        </p:txBody>
      </p:sp>
      <p:sp>
        <p:nvSpPr>
          <p:cNvPr id="172" name="Google Shape;172;p5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" sz="3600"/>
              <a:t>Greenhouse Gas Inventory Office</a:t>
            </a:r>
            <a:endParaRPr sz="3600"/>
          </a:p>
        </p:txBody>
      </p:sp>
      <p:pic>
        <p:nvPicPr>
          <p:cNvPr id="173" name="Google Shape;173;p5"/>
          <p:cNvPicPr preferRelativeResize="0"/>
          <p:nvPr/>
        </p:nvPicPr>
        <p:blipFill rotWithShape="1">
          <a:blip r:embed="rId3">
            <a:alphaModFix/>
          </a:blip>
          <a:srcRect b="4951" l="0" r="0" t="0"/>
          <a:stretch/>
        </p:blipFill>
        <p:spPr>
          <a:xfrm>
            <a:off x="131424" y="1298347"/>
            <a:ext cx="8425994" cy="42110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グラフィカル ユーザー インターフェイス, テキスト, アプリケーション&#10;&#10;自動的に生成された説明" id="174" name="Google Shape;17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32991" y="1647910"/>
            <a:ext cx="3038417" cy="3668141"/>
          </a:xfrm>
          <a:prstGeom prst="rect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5" name="Google Shape;175;p5"/>
          <p:cNvSpPr txBox="1"/>
          <p:nvPr/>
        </p:nvSpPr>
        <p:spPr>
          <a:xfrm rot="-5400000">
            <a:off x="-1012595" y="2922372"/>
            <a:ext cx="2667269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Emissions (million CO2 eq)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6-09GIO" id="176" name="Google Shape;176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22378" y="1156344"/>
            <a:ext cx="2092438" cy="1098197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5"/>
          <p:cNvSpPr txBox="1"/>
          <p:nvPr/>
        </p:nvSpPr>
        <p:spPr>
          <a:xfrm>
            <a:off x="7626039" y="5318279"/>
            <a:ext cx="44345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https://www.nis.go.jp/whatsnew/20240425/20240425-e.html</a:t>
            </a:r>
            <a:endParaRPr/>
          </a:p>
        </p:txBody>
      </p:sp>
      <p:sp>
        <p:nvSpPr>
          <p:cNvPr id="178" name="Google Shape;178;p5"/>
          <p:cNvSpPr txBox="1"/>
          <p:nvPr/>
        </p:nvSpPr>
        <p:spPr>
          <a:xfrm>
            <a:off x="8703826" y="1186245"/>
            <a:ext cx="309674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2400" u="none" cap="none" strike="noStrike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Released, 25 April 2025</a:t>
            </a:r>
            <a:endParaRPr b="0" i="1" sz="2400" u="none" cap="none" strike="noStrike">
              <a:solidFill>
                <a:srgbClr val="0432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6"/>
          <p:cNvSpPr txBox="1"/>
          <p:nvPr>
            <p:ph type="title"/>
          </p:nvPr>
        </p:nvSpPr>
        <p:spPr>
          <a:xfrm>
            <a:off x="176047" y="175939"/>
            <a:ext cx="11806155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" sz="3200"/>
              <a:t>Workshop on Greenhouse Gas Inventories in Asia</a:t>
            </a:r>
            <a:endParaRPr sz="3200"/>
          </a:p>
        </p:txBody>
      </p:sp>
      <p:pic>
        <p:nvPicPr>
          <p:cNvPr descr="グラフィカル ユーザー インターフェイス, テキスト, アプリケーション, メール&#10;&#10;AI 生成コンテンツは誤りを含む可能性があります。" id="184" name="Google Shape;18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6938" y="1104406"/>
            <a:ext cx="6182049" cy="5355772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6"/>
          <p:cNvSpPr txBox="1"/>
          <p:nvPr/>
        </p:nvSpPr>
        <p:spPr>
          <a:xfrm>
            <a:off x="5231346" y="6216325"/>
            <a:ext cx="46703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https://www.nies.go.jp/gio/en/</a:t>
            </a:r>
            <a:endParaRPr/>
          </a:p>
        </p:txBody>
      </p:sp>
      <p:pic>
        <p:nvPicPr>
          <p:cNvPr id="186" name="Google Shape;186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00927" y="1056905"/>
            <a:ext cx="2615718" cy="5481252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6"/>
          <p:cNvSpPr/>
          <p:nvPr/>
        </p:nvSpPr>
        <p:spPr>
          <a:xfrm>
            <a:off x="5007478" y="1691077"/>
            <a:ext cx="1482122" cy="218102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8" name="Google Shape;188;p6"/>
          <p:cNvCxnSpPr>
            <a:endCxn id="187" idx="3"/>
          </p:cNvCxnSpPr>
          <p:nvPr/>
        </p:nvCxnSpPr>
        <p:spPr>
          <a:xfrm rot="10800000">
            <a:off x="6489600" y="1800128"/>
            <a:ext cx="1577400" cy="63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7"/>
          <p:cNvSpPr txBox="1"/>
          <p:nvPr>
            <p:ph idx="1" type="body"/>
          </p:nvPr>
        </p:nvSpPr>
        <p:spPr>
          <a:xfrm>
            <a:off x="191343" y="1220857"/>
            <a:ext cx="11915992" cy="5084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❖"/>
            </a:pPr>
            <a:r>
              <a:rPr b="1" lang="en" sz="2000"/>
              <a:t>Annually</a:t>
            </a:r>
            <a:r>
              <a:rPr lang="en" sz="2000"/>
              <a:t> hosted by </a:t>
            </a:r>
            <a:r>
              <a:rPr b="1" lang="en" sz="2000"/>
              <a:t>NIES and MOEJ </a:t>
            </a:r>
            <a:r>
              <a:rPr lang="en" sz="2000"/>
              <a:t>(Ministry of the Env., Japan) since 2003</a:t>
            </a:r>
            <a:endParaRPr/>
          </a:p>
          <a:p>
            <a:pPr indent="-3556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❖"/>
            </a:pPr>
            <a:r>
              <a:rPr lang="en" sz="2000"/>
              <a:t>With the aims at assisting countries in Asia to </a:t>
            </a:r>
            <a:r>
              <a:rPr b="1" lang="en" sz="2000"/>
              <a:t>improve the quality of their GHG inventories</a:t>
            </a:r>
            <a:r>
              <a:rPr lang="en" sz="2000"/>
              <a:t> and </a:t>
            </a:r>
            <a:r>
              <a:rPr b="1" lang="en" sz="2000"/>
              <a:t>build capacity for the inventory preparation </a:t>
            </a:r>
            <a:r>
              <a:rPr lang="en" sz="2000"/>
              <a:t>by promoting the </a:t>
            </a:r>
            <a:r>
              <a:rPr b="1" lang="en" sz="2000"/>
              <a:t>exchange of information and experiences</a:t>
            </a:r>
            <a:r>
              <a:rPr lang="en" sz="2000"/>
              <a:t> obtained in the region</a:t>
            </a:r>
            <a:endParaRPr/>
          </a:p>
          <a:p>
            <a:pPr indent="-3556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❖"/>
            </a:pPr>
            <a:r>
              <a:rPr b="1" lang="en" sz="2000"/>
              <a:t>Member countries</a:t>
            </a:r>
            <a:r>
              <a:rPr lang="en" sz="2000"/>
              <a:t>: Bhutan, Brunei, Cambodia, China, India, Indonesia, Japan, the Republic of Korea, Lao PDR, Malaysia, Mongolia, Myanmar, Philippines, Singapore, Thailand, and Vietnam</a:t>
            </a:r>
            <a:endParaRPr/>
          </a:p>
          <a:p>
            <a:pPr indent="-2286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</a:pPr>
            <a:r>
              <a:t/>
            </a:r>
            <a:endParaRPr sz="2000"/>
          </a:p>
          <a:p>
            <a:pPr indent="-3556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❖"/>
            </a:pPr>
            <a:r>
              <a:rPr b="1" lang="en" sz="2000"/>
              <a:t>Visions</a:t>
            </a:r>
            <a:endParaRPr sz="2000"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" sz="2000"/>
              <a:t>Continually contributing to </a:t>
            </a:r>
            <a:r>
              <a:rPr b="1" lang="en" sz="2000"/>
              <a:t>capacity building </a:t>
            </a:r>
            <a:r>
              <a:rPr lang="en" sz="2000"/>
              <a:t>in GHG inventory preparation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" sz="2000"/>
              <a:t>Making a </a:t>
            </a:r>
            <a:r>
              <a:rPr b="1" lang="en" sz="2000"/>
              <a:t>strengthened network </a:t>
            </a:r>
            <a:r>
              <a:rPr lang="en" sz="2000"/>
              <a:t>for improving GHG inventories of countries in Asia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" sz="2000"/>
              <a:t>Enhancing </a:t>
            </a:r>
            <a:r>
              <a:rPr b="1" lang="en" sz="2000"/>
              <a:t>collaboration with other projects </a:t>
            </a:r>
            <a:r>
              <a:rPr lang="en" sz="2000"/>
              <a:t>related to climate change</a:t>
            </a:r>
            <a:endParaRPr/>
          </a:p>
        </p:txBody>
      </p:sp>
      <p:sp>
        <p:nvSpPr>
          <p:cNvPr id="194" name="Google Shape;194;p7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"/>
              <a:t>WGIA Overview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"/>
          <p:cNvSpPr txBox="1"/>
          <p:nvPr>
            <p:ph idx="1" type="body"/>
          </p:nvPr>
        </p:nvSpPr>
        <p:spPr>
          <a:xfrm>
            <a:off x="276008" y="1220858"/>
            <a:ext cx="11495400" cy="5073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7465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Char char="❖"/>
            </a:pPr>
            <a:r>
              <a:rPr b="1" lang="en" sz="2000"/>
              <a:t>Established a network platform </a:t>
            </a:r>
            <a:r>
              <a:rPr lang="en" sz="2000"/>
              <a:t>to exchange information on climate change, mitigation measures and GHG inventories</a:t>
            </a:r>
            <a:endParaRPr/>
          </a:p>
          <a:p>
            <a:pPr indent="-37465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Char char="❖"/>
            </a:pPr>
            <a:r>
              <a:rPr b="1" lang="en" sz="2000"/>
              <a:t>Identified common issues </a:t>
            </a:r>
            <a:r>
              <a:rPr lang="en" sz="2000"/>
              <a:t>and exploring possible solutions</a:t>
            </a:r>
            <a:endParaRPr/>
          </a:p>
          <a:p>
            <a:pPr indent="-37465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Char char="❖"/>
            </a:pPr>
            <a:r>
              <a:rPr b="1" lang="en" sz="2000"/>
              <a:t>Shared information </a:t>
            </a:r>
            <a:r>
              <a:rPr lang="en" sz="2000"/>
              <a:t>on each country’s activities and experiences</a:t>
            </a:r>
            <a:endParaRPr/>
          </a:p>
          <a:p>
            <a:pPr indent="-37465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Char char="❖"/>
            </a:pPr>
            <a:r>
              <a:rPr b="1" lang="en" sz="2000"/>
              <a:t>Shared updated information </a:t>
            </a:r>
            <a:r>
              <a:rPr lang="en" sz="2000"/>
              <a:t>on member countries’ status of inventory development and improvement</a:t>
            </a:r>
            <a:endParaRPr/>
          </a:p>
          <a:p>
            <a:pPr indent="-37465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Char char="❖"/>
            </a:pPr>
            <a:r>
              <a:rPr b="1" lang="en" sz="2000"/>
              <a:t>Improved inventories </a:t>
            </a:r>
            <a:r>
              <a:rPr lang="en" sz="2000"/>
              <a:t>through exchanging information on methodologies and institutional arrangements, such as applying advanced estimation methods and conducting key category analysis, uncertainty assessment and quality assurance/quality control (QA/QC)</a:t>
            </a:r>
            <a:endParaRPr/>
          </a:p>
          <a:p>
            <a:pPr indent="-37465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Char char="❖"/>
            </a:pPr>
            <a:r>
              <a:rPr b="1" lang="en" sz="2000"/>
              <a:t>Improved inventories by learning </a:t>
            </a:r>
            <a:r>
              <a:rPr lang="en" sz="2000"/>
              <a:t>from another country’s inventory through mutual learning</a:t>
            </a:r>
            <a:endParaRPr/>
          </a:p>
        </p:txBody>
      </p:sp>
      <p:sp>
        <p:nvSpPr>
          <p:cNvPr id="200" name="Google Shape;200;p8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"/>
              <a:t>Outcomes since 2003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"/>
          <p:cNvSpPr txBox="1"/>
          <p:nvPr>
            <p:ph idx="1" type="body"/>
          </p:nvPr>
        </p:nvSpPr>
        <p:spPr>
          <a:xfrm>
            <a:off x="276008" y="1220857"/>
            <a:ext cx="11495400" cy="52036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❖"/>
            </a:pPr>
            <a:r>
              <a:rPr b="1" lang="en" sz="2000"/>
              <a:t>Plenary Sessions</a:t>
            </a:r>
            <a:r>
              <a:rPr lang="en" sz="2000"/>
              <a:t>: Exchanging information on inventory-related issues, reporting member countries' progress made in the latest BTR including national GHG inventory, and holding discussions on the TER of BTRs, etc</a:t>
            </a:r>
            <a:endParaRPr sz="2000"/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❖"/>
            </a:pPr>
            <a:r>
              <a:rPr b="1" lang="en" sz="2000"/>
              <a:t>Breakout Groups</a:t>
            </a:r>
            <a:r>
              <a:rPr lang="en" sz="2000"/>
              <a:t>: Discussing sector-specific issues etc. and possible ways to solve them</a:t>
            </a:r>
            <a:endParaRPr/>
          </a:p>
          <a:p>
            <a:pPr indent="-2286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</a:pPr>
            <a:r>
              <a:t/>
            </a:r>
            <a:endParaRPr sz="2000"/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❖"/>
            </a:pPr>
            <a:r>
              <a:rPr b="1" lang="en" sz="2000"/>
              <a:t>Mutual Learning</a:t>
            </a:r>
            <a:r>
              <a:rPr lang="en" sz="2000"/>
              <a:t>: Improving inventories by learning from other countries’ inventories, including data, through exchanging questions and comments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❖"/>
            </a:pPr>
            <a:r>
              <a:rPr b="1" lang="en" sz="2000"/>
              <a:t>Hands-on-training</a:t>
            </a:r>
            <a:r>
              <a:rPr lang="en" sz="2000"/>
              <a:t>: Performing calculation using the IPCC Inventory Software for some categories, etc.</a:t>
            </a:r>
            <a:endParaRPr/>
          </a:p>
        </p:txBody>
      </p:sp>
      <p:sp>
        <p:nvSpPr>
          <p:cNvPr id="206" name="Google Shape;206;p9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"/>
              <a:t>Workshop Format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eos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445F"/>
      </a:accent1>
      <a:accent2>
        <a:srgbClr val="A3CB34"/>
      </a:accent2>
      <a:accent3>
        <a:srgbClr val="C1666B"/>
      </a:accent3>
      <a:accent4>
        <a:srgbClr val="DDDDDD"/>
      </a:accent4>
      <a:accent5>
        <a:srgbClr val="7BC0D7"/>
      </a:accent5>
      <a:accent6>
        <a:srgbClr val="D1462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