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2" r:id="rId1"/>
  </p:sldMasterIdLst>
  <p:notesMasterIdLst>
    <p:notesMasterId r:id="rId6"/>
  </p:notesMasterIdLst>
  <p:sldIdLst>
    <p:sldId id="256" r:id="rId2"/>
    <p:sldId id="257" r:id="rId3"/>
    <p:sldId id="260" r:id="rId4"/>
    <p:sldId id="258" r:id="rId5"/>
  </p:sldIdLst>
  <p:sldSz cx="12192000" cy="6858000"/>
  <p:notesSz cx="6858000" cy="9144000"/>
  <p:embeddedFontLst>
    <p:embeddedFont>
      <p:font typeface="Average" panose="020B0604020202020204" charset="0"/>
      <p:regular r:id="rId7"/>
    </p:embeddedFont>
    <p:embeddedFont>
      <p:font typeface="Barlow" panose="00000500000000000000" pitchFamily="2" charset="0"/>
      <p:regular r:id="rId8"/>
      <p:bold r:id="rId9"/>
      <p:italic r:id="rId10"/>
      <p:boldItalic r:id="rId11"/>
    </p:embeddedFont>
    <p:embeddedFont>
      <p:font typeface="Barlow Medium" panose="00000600000000000000" pitchFamily="2" charset="0"/>
      <p:regular r:id="rId12"/>
      <p:bold r:id="rId13"/>
      <p:italic r:id="rId14"/>
      <p:boldItalic r:id="rId15"/>
    </p:embeddedFont>
    <p:embeddedFont>
      <p:font typeface="Barlow SemiBold" panose="00000700000000000000" pitchFamily="2" charset="0"/>
      <p:regular r:id="rId16"/>
      <p:bold r:id="rId17"/>
      <p:italic r:id="rId18"/>
      <p:boldItalic r:id="rId19"/>
    </p:embeddedFont>
    <p:embeddedFont>
      <p:font typeface="Lobster" panose="020B0604020202020204" charset="0"/>
      <p:regular r:id="rId20"/>
    </p:embeddedFont>
    <p:embeddedFont>
      <p:font typeface="Montserrat" panose="00000500000000000000" pitchFamily="2" charset="0"/>
      <p:regular r:id="rId21"/>
      <p:bold r:id="rId22"/>
      <p:italic r:id="rId23"/>
      <p:boldItalic r:id="rId24"/>
    </p:embeddedFont>
    <p:embeddedFont>
      <p:font typeface="Montserrat Medium" panose="00000600000000000000" pitchFamily="2" charset="0"/>
      <p:regular r:id="rId25"/>
      <p:bold r:id="rId26"/>
      <p:italic r:id="rId27"/>
      <p:boldItalic r:id="rId28"/>
    </p:embeddedFont>
    <p:embeddedFont>
      <p:font typeface="Montserrat SemiBold" panose="000007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13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font" Target="fonts/font7.fntdata"/><Relationship Id="rId18" Type="http://schemas.openxmlformats.org/officeDocument/2006/relationships/font" Target="fonts/font12.fntdata"/><Relationship Id="rId26"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15.fntdata"/><Relationship Id="rId34" Type="http://schemas.openxmlformats.org/officeDocument/2006/relationships/viewProps" Target="viewProps.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font" Target="fonts/font11.fntdata"/><Relationship Id="rId25" Type="http://schemas.openxmlformats.org/officeDocument/2006/relationships/font" Target="fonts/font19.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0.fntdata"/><Relationship Id="rId20" Type="http://schemas.openxmlformats.org/officeDocument/2006/relationships/font" Target="fonts/font14.fntdata"/><Relationship Id="rId29" Type="http://schemas.openxmlformats.org/officeDocument/2006/relationships/font" Target="fonts/font23.fntdata"/><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font" Target="fonts/font5.fntdata"/><Relationship Id="rId24" Type="http://schemas.openxmlformats.org/officeDocument/2006/relationships/font" Target="fonts/font18.fntdata"/><Relationship Id="rId32" Type="http://schemas.openxmlformats.org/officeDocument/2006/relationships/font" Target="fonts/font26.fntdata"/><Relationship Id="rId5" Type="http://schemas.openxmlformats.org/officeDocument/2006/relationships/slide" Target="slides/slide4.xml"/><Relationship Id="rId15" Type="http://schemas.openxmlformats.org/officeDocument/2006/relationships/font" Target="fonts/font9.fntdata"/><Relationship Id="rId23" Type="http://schemas.openxmlformats.org/officeDocument/2006/relationships/font" Target="fonts/font17.fntdata"/><Relationship Id="rId28" Type="http://schemas.openxmlformats.org/officeDocument/2006/relationships/font" Target="fonts/font22.fntdata"/><Relationship Id="rId36" Type="http://schemas.openxmlformats.org/officeDocument/2006/relationships/tableStyles" Target="tableStyles.xml"/><Relationship Id="rId10" Type="http://schemas.openxmlformats.org/officeDocument/2006/relationships/font" Target="fonts/font4.fntdata"/><Relationship Id="rId19" Type="http://schemas.openxmlformats.org/officeDocument/2006/relationships/font" Target="fonts/font13.fntdata"/><Relationship Id="rId31" Type="http://schemas.openxmlformats.org/officeDocument/2006/relationships/font" Target="fonts/font25.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 Id="rId22" Type="http://schemas.openxmlformats.org/officeDocument/2006/relationships/font" Target="fonts/font16.fntdata"/><Relationship Id="rId27" Type="http://schemas.openxmlformats.org/officeDocument/2006/relationships/font" Target="fonts/font21.fntdata"/><Relationship Id="rId30" Type="http://schemas.openxmlformats.org/officeDocument/2006/relationships/font" Target="fonts/font24.fntdata"/><Relationship Id="rId35" Type="http://schemas.openxmlformats.org/officeDocument/2006/relationships/theme" Target="theme/theme1.xml"/><Relationship Id="rId8"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 name="Google Shape;5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61192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2bb727f0b64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2bb727f0b6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CEOS)">
  <p:cSld name="Title Slide">
    <p:spTree>
      <p:nvGrpSpPr>
        <p:cNvPr id="1" name="Shape 6"/>
        <p:cNvGrpSpPr/>
        <p:nvPr/>
      </p:nvGrpSpPr>
      <p:grpSpPr>
        <a:xfrm>
          <a:off x="0" y="0"/>
          <a:ext cx="0" cy="0"/>
          <a:chOff x="0" y="0"/>
          <a:chExt cx="0" cy="0"/>
        </a:xfrm>
      </p:grpSpPr>
      <p:pic>
        <p:nvPicPr>
          <p:cNvPr id="7" name="Google Shape;7;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8" name="Google Shape;8;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9" name="Google Shape;9;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0" name="Google Shape;10;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Google Shape;11;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2" name="Google Shape;12;p2"/>
          <p:cNvPicPr preferRelativeResize="0"/>
          <p:nvPr/>
        </p:nvPicPr>
        <p:blipFill rotWithShape="1">
          <a:blip r:embed="rId5">
            <a:alphaModFix/>
          </a:blip>
          <a:srcRect/>
          <a:stretch/>
        </p:blipFill>
        <p:spPr>
          <a:xfrm>
            <a:off x="56845" y="5532418"/>
            <a:ext cx="2337760" cy="1287582"/>
          </a:xfrm>
          <a:prstGeom prst="rect">
            <a:avLst/>
          </a:prstGeom>
          <a:noFill/>
          <a:ln>
            <a:noFill/>
          </a:ln>
          <a:effectLst>
            <a:outerShdw blurRad="50800" dist="38100" dir="2700000" algn="tl" rotWithShape="0">
              <a:srgbClr val="000000">
                <a:alpha val="40000"/>
              </a:srgbClr>
            </a:outerShdw>
          </a:effectLst>
        </p:spPr>
      </p:pic>
      <p:pic>
        <p:nvPicPr>
          <p:cNvPr id="13" name="Google Shape;13;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4" name="Google Shape;14;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15" name="Google Shape;15;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Montserrat"/>
              <a:buNone/>
              <a:defRPr sz="80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pic>
        <p:nvPicPr>
          <p:cNvPr id="16" name="Google Shape;16;p2"/>
          <p:cNvPicPr preferRelativeResize="0"/>
          <p:nvPr/>
        </p:nvPicPr>
        <p:blipFill rotWithShape="1">
          <a:blip r:embed="rId7">
            <a:alphaModFix/>
          </a:blip>
          <a:srcRect r="65873"/>
          <a:stretch/>
        </p:blipFill>
        <p:spPr>
          <a:xfrm>
            <a:off x="-418625" y="3902750"/>
            <a:ext cx="1554175" cy="2038775"/>
          </a:xfrm>
          <a:prstGeom prst="rect">
            <a:avLst/>
          </a:prstGeom>
          <a:noFill/>
          <a:ln>
            <a:noFill/>
          </a:ln>
          <a:effectLst>
            <a:outerShdw blurRad="57150" dist="19050" dir="5400000" algn="bl" rotWithShape="0">
              <a:srgbClr val="000000">
                <a:alpha val="50000"/>
              </a:srgbClr>
            </a:outerShdw>
          </a:effectLst>
        </p:spPr>
      </p:pic>
      <p:pic>
        <p:nvPicPr>
          <p:cNvPr id="17" name="Google Shape;17;p2"/>
          <p:cNvPicPr preferRelativeResize="0"/>
          <p:nvPr/>
        </p:nvPicPr>
        <p:blipFill rotWithShape="1">
          <a:blip r:embed="rId8">
            <a:alphaModFix/>
          </a:blip>
          <a:srcRect l="34128"/>
          <a:stretch/>
        </p:blipFill>
        <p:spPr>
          <a:xfrm>
            <a:off x="1135555" y="3902750"/>
            <a:ext cx="2999990" cy="2038774"/>
          </a:xfrm>
          <a:prstGeom prst="rect">
            <a:avLst/>
          </a:prstGeom>
          <a:noFill/>
          <a:ln>
            <a:noFill/>
          </a:ln>
          <a:effectLst>
            <a:outerShdw blurRad="57150" dist="19050" dir="5400000" algn="bl" rotWithShape="0">
              <a:srgbClr val="000000">
                <a:alpha val="50000"/>
              </a:srgbClr>
            </a:outerShdw>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WGClimate)">
  <p:cSld name="Title Slide_1">
    <p:bg>
      <p:bgPr>
        <a:solidFill>
          <a:schemeClr val="dk2"/>
        </a:solidFill>
        <a:effectLst/>
      </p:bgPr>
    </p:bg>
    <p:spTree>
      <p:nvGrpSpPr>
        <p:cNvPr id="1" name="Shape 18"/>
        <p:cNvGrpSpPr/>
        <p:nvPr/>
      </p:nvGrpSpPr>
      <p:grpSpPr>
        <a:xfrm>
          <a:off x="0" y="0"/>
          <a:ext cx="0" cy="0"/>
          <a:chOff x="0" y="0"/>
          <a:chExt cx="0" cy="0"/>
        </a:xfrm>
      </p:grpSpPr>
      <p:sp>
        <p:nvSpPr>
          <p:cNvPr id="19" name="Google Shape;19;p3"/>
          <p:cNvSpPr/>
          <p:nvPr/>
        </p:nvSpPr>
        <p:spPr>
          <a:xfrm flipH="1">
            <a:off x="7882594" y="57065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0" name="Google Shape;20;p3"/>
          <p:cNvSpPr/>
          <p:nvPr/>
        </p:nvSpPr>
        <p:spPr>
          <a:xfrm flipH="1">
            <a:off x="-10031326" y="-4219917"/>
            <a:ext cx="12215481" cy="6870483"/>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21" name="Google Shape;21;p3"/>
          <p:cNvPicPr preferRelativeResize="0"/>
          <p:nvPr/>
        </p:nvPicPr>
        <p:blipFill rotWithShape="1">
          <a:blip r:embed="rId2">
            <a:alphaModFix/>
          </a:blip>
          <a:srcRect/>
          <a:stretch/>
        </p:blipFill>
        <p:spPr>
          <a:xfrm>
            <a:off x="334474" y="198875"/>
            <a:ext cx="2217500" cy="1221350"/>
          </a:xfrm>
          <a:prstGeom prst="rect">
            <a:avLst/>
          </a:prstGeom>
          <a:noFill/>
          <a:ln>
            <a:noFill/>
          </a:ln>
          <a:effectLst>
            <a:outerShdw blurRad="50800" dist="38100" dir="2700000" algn="tl" rotWithShape="0">
              <a:srgbClr val="000000">
                <a:alpha val="40000"/>
              </a:srgbClr>
            </a:outerShdw>
          </a:effectLst>
        </p:spPr>
      </p:pic>
      <p:pic>
        <p:nvPicPr>
          <p:cNvPr id="22" name="Google Shape;22;p3"/>
          <p:cNvPicPr preferRelativeResize="0"/>
          <p:nvPr/>
        </p:nvPicPr>
        <p:blipFill rotWithShape="1">
          <a:blip r:embed="rId3">
            <a:alphaModFix amt="58999"/>
          </a:blip>
          <a:srcRect l="11054" t="37272" r="40715" b="-20377"/>
          <a:stretch/>
        </p:blipFill>
        <p:spPr>
          <a:xfrm rot="5400000">
            <a:off x="8967750" y="3607650"/>
            <a:ext cx="2826600" cy="3617100"/>
          </a:xfrm>
          <a:prstGeom prst="rect">
            <a:avLst/>
          </a:prstGeom>
          <a:noFill/>
          <a:ln>
            <a:noFill/>
          </a:ln>
        </p:spPr>
      </p:pic>
      <p:sp>
        <p:nvSpPr>
          <p:cNvPr id="23" name="Google Shape;23;p3"/>
          <p:cNvSpPr txBox="1">
            <a:spLocks noGrp="1"/>
          </p:cNvSpPr>
          <p:nvPr>
            <p:ph type="title"/>
          </p:nvPr>
        </p:nvSpPr>
        <p:spPr>
          <a:xfrm>
            <a:off x="2072700" y="1886575"/>
            <a:ext cx="8046600" cy="2355000"/>
          </a:xfrm>
          <a:prstGeom prst="rect">
            <a:avLst/>
          </a:prstGeom>
          <a:noFill/>
          <a:ln>
            <a:noFill/>
          </a:ln>
        </p:spPr>
        <p:txBody>
          <a:bodyPr spcFirstLastPara="1" wrap="square" lIns="91425" tIns="45700" rIns="91425" bIns="45700" anchor="t" anchorCtr="0">
            <a:noAutofit/>
          </a:bodyPr>
          <a:lstStyle>
            <a:lvl1pPr marR="0" lvl="0" algn="ctr">
              <a:lnSpc>
                <a:spcPct val="90000"/>
              </a:lnSpc>
              <a:spcBef>
                <a:spcPts val="0"/>
              </a:spcBef>
              <a:spcAft>
                <a:spcPts val="0"/>
              </a:spcAft>
              <a:buClr>
                <a:schemeClr val="lt1"/>
              </a:buClr>
              <a:buSzPts val="6000"/>
              <a:buFont typeface="Montserrat Medium"/>
              <a:buNone/>
              <a:defRPr sz="6000" i="0" u="none" strike="noStrike" cap="none">
                <a:solidFill>
                  <a:schemeClr val="lt1"/>
                </a:solidFill>
                <a:latin typeface="Montserrat Medium"/>
                <a:ea typeface="Montserrat Medium"/>
                <a:cs typeface="Montserrat Medium"/>
                <a:sym typeface="Montserrat Medium"/>
              </a:defRPr>
            </a:lvl1pPr>
            <a:lvl2pPr lvl="1"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2pPr>
            <a:lvl3pPr lvl="2"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3pPr>
            <a:lvl4pPr lvl="3"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4pPr>
            <a:lvl5pPr lvl="4"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5pPr>
            <a:lvl6pPr lvl="5"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6pPr>
            <a:lvl7pPr lvl="6"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7pPr>
            <a:lvl8pPr lvl="7"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8pPr>
            <a:lvl9pPr lvl="8" algn="ctr">
              <a:spcBef>
                <a:spcPts val="0"/>
              </a:spcBef>
              <a:spcAft>
                <a:spcPts val="0"/>
              </a:spcAft>
              <a:buClr>
                <a:schemeClr val="lt1"/>
              </a:buClr>
              <a:buSzPts val="1100"/>
              <a:buFont typeface="Average"/>
              <a:buNone/>
              <a:defRPr sz="1500">
                <a:solidFill>
                  <a:schemeClr val="lt1"/>
                </a:solidFill>
                <a:latin typeface="Average"/>
                <a:ea typeface="Average"/>
                <a:cs typeface="Average"/>
                <a:sym typeface="Average"/>
              </a:defRPr>
            </a:lvl9pPr>
          </a:lstStyle>
          <a:p>
            <a:endParaRPr/>
          </a:p>
        </p:txBody>
      </p:sp>
      <p:grpSp>
        <p:nvGrpSpPr>
          <p:cNvPr id="24" name="Google Shape;24;p3"/>
          <p:cNvGrpSpPr/>
          <p:nvPr/>
        </p:nvGrpSpPr>
        <p:grpSpPr>
          <a:xfrm>
            <a:off x="8662376" y="198875"/>
            <a:ext cx="3384923" cy="1059125"/>
            <a:chOff x="-7013547" y="6156743"/>
            <a:chExt cx="4139060" cy="1295091"/>
          </a:xfrm>
        </p:grpSpPr>
        <p:pic>
          <p:nvPicPr>
            <p:cNvPr id="25" name="Google Shape;25;p3"/>
            <p:cNvPicPr preferRelativeResize="0"/>
            <p:nvPr/>
          </p:nvPicPr>
          <p:blipFill rotWithShape="1">
            <a:blip r:embed="rId4">
              <a:alphaModFix/>
            </a:blip>
            <a:srcRect l="10790" t="22772" r="65874" b="23006"/>
            <a:stretch/>
          </p:blipFill>
          <p:spPr>
            <a:xfrm>
              <a:off x="-7013547" y="6156743"/>
              <a:ext cx="1245077" cy="1295091"/>
            </a:xfrm>
            <a:prstGeom prst="rect">
              <a:avLst/>
            </a:prstGeom>
            <a:noFill/>
            <a:ln>
              <a:noFill/>
            </a:ln>
            <a:effectLst>
              <a:outerShdw blurRad="57150" dist="19050" dir="5400000" algn="bl" rotWithShape="0">
                <a:srgbClr val="000000">
                  <a:alpha val="50000"/>
                </a:srgbClr>
              </a:outerShdw>
            </a:effectLst>
          </p:spPr>
        </p:pic>
        <p:pic>
          <p:nvPicPr>
            <p:cNvPr id="26" name="Google Shape;26;p3"/>
            <p:cNvPicPr preferRelativeResize="0"/>
            <p:nvPr/>
          </p:nvPicPr>
          <p:blipFill rotWithShape="1">
            <a:blip r:embed="rId5">
              <a:alphaModFix/>
            </a:blip>
            <a:srcRect l="34127" t="31914" r="11634" b="28523"/>
            <a:stretch/>
          </p:blipFill>
          <p:spPr>
            <a:xfrm>
              <a:off x="-5768470" y="6375042"/>
              <a:ext cx="2893983" cy="944944"/>
            </a:xfrm>
            <a:prstGeom prst="rect">
              <a:avLst/>
            </a:prstGeom>
            <a:noFill/>
            <a:ln>
              <a:noFill/>
            </a:ln>
            <a:effectLst>
              <a:outerShdw blurRad="57150" dist="19050" dir="5400000" algn="bl" rotWithShape="0">
                <a:srgbClr val="000000">
                  <a:alpha val="50000"/>
                </a:srgbClr>
              </a:outerShdw>
            </a:effectLst>
          </p:spPr>
        </p:pic>
      </p:grpSp>
      <p:sp>
        <p:nvSpPr>
          <p:cNvPr id="27" name="Google Shape;27;p3"/>
          <p:cNvSpPr txBox="1"/>
          <p:nvPr/>
        </p:nvSpPr>
        <p:spPr>
          <a:xfrm>
            <a:off x="0" y="5919000"/>
            <a:ext cx="2444100" cy="939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100" b="1">
                <a:solidFill>
                  <a:schemeClr val="lt1"/>
                </a:solidFill>
                <a:latin typeface="Lobster"/>
                <a:ea typeface="Lobster"/>
                <a:cs typeface="Lobster"/>
                <a:sym typeface="Lobster"/>
              </a:rPr>
              <a:t>WGClimate</a:t>
            </a:r>
            <a:endParaRPr sz="2100" b="1">
              <a:solidFill>
                <a:schemeClr val="lt1"/>
              </a:solidFill>
              <a:latin typeface="Lobster"/>
              <a:ea typeface="Lobster"/>
              <a:cs typeface="Lobster"/>
              <a:sym typeface="Lobster"/>
            </a:endParaRPr>
          </a:p>
          <a:p>
            <a:pPr marL="0" lvl="0" indent="0" algn="l" rtl="0">
              <a:spcBef>
                <a:spcPts val="0"/>
              </a:spcBef>
              <a:spcAft>
                <a:spcPts val="0"/>
              </a:spcAft>
              <a:buNone/>
            </a:pPr>
            <a:r>
              <a:rPr lang="en-GB" b="1">
                <a:solidFill>
                  <a:schemeClr val="lt1"/>
                </a:solidFill>
                <a:latin typeface="Barlow"/>
                <a:ea typeface="Barlow"/>
                <a:cs typeface="Barlow"/>
                <a:sym typeface="Barlow"/>
              </a:rPr>
              <a:t>The Joint CEOS-CGMS Working Group on Climate</a:t>
            </a:r>
            <a:endParaRPr b="1">
              <a:solidFill>
                <a:schemeClr val="lt1"/>
              </a:solidFill>
              <a:latin typeface="Barlow"/>
              <a:ea typeface="Barlow"/>
              <a:cs typeface="Barlow"/>
              <a:sym typeface="Barlow"/>
            </a:endParaRPr>
          </a:p>
        </p:txBody>
      </p:sp>
      <p:sp>
        <p:nvSpPr>
          <p:cNvPr id="28" name="Google Shape;28;p3"/>
          <p:cNvSpPr txBox="1"/>
          <p:nvPr/>
        </p:nvSpPr>
        <p:spPr>
          <a:xfrm>
            <a:off x="3158400" y="5706550"/>
            <a:ext cx="5875200" cy="1131300"/>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GB" sz="2100" b="1">
                <a:solidFill>
                  <a:schemeClr val="lt1"/>
                </a:solidFill>
                <a:latin typeface="Barlow"/>
                <a:ea typeface="Barlow"/>
                <a:cs typeface="Barlow"/>
                <a:sym typeface="Barlow"/>
              </a:rPr>
              <a:t>WGClimate-24 &amp; GHG-TT-6</a:t>
            </a:r>
            <a:endParaRPr sz="2100" b="1">
              <a:solidFill>
                <a:schemeClr val="lt1"/>
              </a:solidFill>
              <a:latin typeface="Barlow"/>
              <a:ea typeface="Barlow"/>
              <a:cs typeface="Barlow"/>
              <a:sym typeface="Barlow"/>
            </a:endParaRPr>
          </a:p>
          <a:p>
            <a:pPr marL="0" marR="0" lvl="0" indent="0" algn="ctr" rtl="0">
              <a:lnSpc>
                <a:spcPct val="100000"/>
              </a:lnSpc>
              <a:spcBef>
                <a:spcPts val="0"/>
              </a:spcBef>
              <a:spcAft>
                <a:spcPts val="0"/>
              </a:spcAft>
              <a:buNone/>
            </a:pPr>
            <a:r>
              <a:rPr lang="en-GB" sz="1800">
                <a:solidFill>
                  <a:schemeClr val="lt1"/>
                </a:solidFill>
                <a:latin typeface="Barlow"/>
                <a:ea typeface="Barlow"/>
                <a:cs typeface="Barlow"/>
                <a:sym typeface="Barlow"/>
              </a:rPr>
              <a:t>9 - 12 February, 2026</a:t>
            </a:r>
            <a:endParaRPr sz="1800">
              <a:solidFill>
                <a:schemeClr val="lt1"/>
              </a:solidFill>
              <a:latin typeface="Barlow"/>
              <a:ea typeface="Barlow"/>
              <a:cs typeface="Barlow"/>
              <a:sym typeface="Barlow"/>
            </a:endParaRPr>
          </a:p>
          <a:p>
            <a:pPr marL="0" marR="0" lvl="0" indent="0" algn="ctr" rtl="0">
              <a:lnSpc>
                <a:spcPct val="100000"/>
              </a:lnSpc>
              <a:spcBef>
                <a:spcPts val="0"/>
              </a:spcBef>
              <a:spcAft>
                <a:spcPts val="0"/>
              </a:spcAft>
              <a:buNone/>
            </a:pPr>
            <a:r>
              <a:rPr lang="en-GB" sz="1800">
                <a:solidFill>
                  <a:schemeClr val="lt1"/>
                </a:solidFill>
                <a:latin typeface="Barlow"/>
                <a:ea typeface="Barlow"/>
                <a:cs typeface="Barlow"/>
                <a:sym typeface="Barlow"/>
              </a:rPr>
              <a:t>ESA ECSAT, Harwell, UK</a:t>
            </a:r>
            <a:endParaRPr sz="1800">
              <a:solidFill>
                <a:schemeClr val="lt1"/>
              </a:solidFill>
              <a:latin typeface="Barlow"/>
              <a:ea typeface="Barlow"/>
              <a:cs typeface="Barlow"/>
              <a:sym typeface="Barlow"/>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9"/>
        <p:cNvGrpSpPr/>
        <p:nvPr/>
      </p:nvGrpSpPr>
      <p:grpSpPr>
        <a:xfrm>
          <a:off x="0" y="0"/>
          <a:ext cx="0" cy="0"/>
          <a:chOff x="0" y="0"/>
          <a:chExt cx="0" cy="0"/>
        </a:xfrm>
      </p:grpSpPr>
      <p:sp>
        <p:nvSpPr>
          <p:cNvPr id="30" name="Google Shape;30;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31" name="Google Shape;31;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grpSp>
        <p:nvGrpSpPr>
          <p:cNvPr id="32" name="Google Shape;32;p4"/>
          <p:cNvGrpSpPr/>
          <p:nvPr/>
        </p:nvGrpSpPr>
        <p:grpSpPr>
          <a:xfrm>
            <a:off x="10113330" y="274853"/>
            <a:ext cx="2154863" cy="964667"/>
            <a:chOff x="7336150" y="-5375"/>
            <a:chExt cx="2317556" cy="1037500"/>
          </a:xfrm>
        </p:grpSpPr>
        <p:pic>
          <p:nvPicPr>
            <p:cNvPr id="33" name="Google Shape;33;p4"/>
            <p:cNvPicPr preferRelativeResize="0"/>
            <p:nvPr/>
          </p:nvPicPr>
          <p:blipFill>
            <a:blip r:embed="rId3">
              <a:alphaModFix/>
            </a:blip>
            <a:stretch>
              <a:fillRect/>
            </a:stretch>
          </p:blipFill>
          <p:spPr>
            <a:xfrm>
              <a:off x="7336150" y="-5375"/>
              <a:ext cx="2317556" cy="1037500"/>
            </a:xfrm>
            <a:prstGeom prst="rect">
              <a:avLst/>
            </a:prstGeom>
            <a:noFill/>
            <a:ln>
              <a:noFill/>
            </a:ln>
          </p:spPr>
        </p:pic>
        <p:pic>
          <p:nvPicPr>
            <p:cNvPr id="34" name="Google Shape;34;p4"/>
            <p:cNvPicPr preferRelativeResize="0"/>
            <p:nvPr/>
          </p:nvPicPr>
          <p:blipFill rotWithShape="1">
            <a:blip r:embed="rId4">
              <a:alphaModFix/>
            </a:blip>
            <a:srcRect l="34128"/>
            <a:stretch/>
          </p:blipFill>
          <p:spPr>
            <a:xfrm>
              <a:off x="8127051" y="-5375"/>
              <a:ext cx="1526655" cy="1037500"/>
            </a:xfrm>
            <a:prstGeom prst="rect">
              <a:avLst/>
            </a:prstGeom>
            <a:noFill/>
            <a:ln>
              <a:noFill/>
            </a:ln>
          </p:spPr>
        </p:pic>
      </p:grpSp>
      <p:pic>
        <p:nvPicPr>
          <p:cNvPr id="35" name="Google Shape;35;p4"/>
          <p:cNvPicPr preferRelativeResize="0"/>
          <p:nvPr/>
        </p:nvPicPr>
        <p:blipFill rotWithShape="1">
          <a:blip r:embed="rId5">
            <a:alphaModFix/>
          </a:blip>
          <a:srcRect/>
          <a:stretch/>
        </p:blipFill>
        <p:spPr>
          <a:xfrm>
            <a:off x="10786300" y="92175"/>
            <a:ext cx="1191325" cy="472000"/>
          </a:xfrm>
          <a:prstGeom prst="rect">
            <a:avLst/>
          </a:prstGeom>
          <a:noFill/>
          <a:ln>
            <a:noFill/>
          </a:ln>
          <a:effectLst>
            <a:outerShdw blurRad="50800" dist="38100" dir="2700000" algn="tl" rotWithShape="0">
              <a:srgbClr val="000000">
                <a:alpha val="40000"/>
              </a:srgbClr>
            </a:outerShdw>
          </a:effectLst>
        </p:spPr>
      </p:pic>
      <p:sp>
        <p:nvSpPr>
          <p:cNvPr id="36" name="Google Shape;36;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37" name="Google Shape;37;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38" name="Google Shape;38;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i="0" u="none" strike="noStrike" cap="none">
                <a:solidFill>
                  <a:schemeClr val="accent1"/>
                </a:solidFill>
                <a:latin typeface="Barlow SemiBold"/>
                <a:ea typeface="Barlow SemiBold"/>
                <a:cs typeface="Barlow SemiBold"/>
                <a:sym typeface="Barlow SemiBold"/>
              </a:rPr>
              <a:t>Slide </a:t>
            </a:r>
            <a:fld id="{00000000-1234-1234-1234-123412341234}" type="slidenum">
              <a:rPr lang="en-GB" sz="1400" i="0" u="none" strike="noStrike" cap="none">
                <a:solidFill>
                  <a:schemeClr val="accent1"/>
                </a:solidFill>
                <a:latin typeface="Barlow SemiBold"/>
                <a:ea typeface="Barlow SemiBold"/>
                <a:cs typeface="Barlow SemiBold"/>
                <a:sym typeface="Barlow SemiBold"/>
              </a:rPr>
              <a:t>‹#›</a:t>
            </a:fld>
            <a:endParaRPr sz="1400" i="0" u="none" strike="noStrike" cap="none">
              <a:solidFill>
                <a:schemeClr val="accent1"/>
              </a:solidFill>
              <a:latin typeface="Barlow SemiBold"/>
              <a:ea typeface="Barlow SemiBold"/>
              <a:cs typeface="Barlow SemiBold"/>
              <a:sym typeface="Barlow SemiBold"/>
            </a:endParaRPr>
          </a:p>
        </p:txBody>
      </p:sp>
      <p:sp>
        <p:nvSpPr>
          <p:cNvPr id="39" name="Google Shape;39;p4"/>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accent1"/>
                </a:solidFill>
                <a:latin typeface="Montserrat SemiBold"/>
                <a:ea typeface="Montserrat SemiBold"/>
                <a:cs typeface="Montserrat SemiBold"/>
                <a:sym typeface="Montserrat SemiBold"/>
              </a:rPr>
              <a:t>WGClimate-24 &amp; GHG-TT-6 | 9 - 12 February, 2026</a:t>
            </a:r>
            <a:endParaRPr>
              <a:solidFill>
                <a:schemeClr val="accent1"/>
              </a:solidFill>
              <a:latin typeface="Montserrat SemiBold"/>
              <a:ea typeface="Montserrat SemiBold"/>
              <a:cs typeface="Montserrat SemiBold"/>
              <a:sym typeface="Montserrat SemiBold"/>
            </a:endParaRPr>
          </a:p>
        </p:txBody>
      </p:sp>
      <p:sp>
        <p:nvSpPr>
          <p:cNvPr id="40" name="Google Shape;40;p4"/>
          <p:cNvSpPr txBox="1">
            <a:spLocks noGrp="1"/>
          </p:cNvSpPr>
          <p:nvPr>
            <p:ph type="body" idx="1"/>
          </p:nvPr>
        </p:nvSpPr>
        <p:spPr>
          <a:xfrm>
            <a:off x="276008" y="1220858"/>
            <a:ext cx="11495400" cy="46629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15000"/>
              </a:lnSpc>
              <a:spcBef>
                <a:spcPts val="1000"/>
              </a:spcBef>
              <a:spcAft>
                <a:spcPts val="0"/>
              </a:spcAft>
              <a:buClr>
                <a:schemeClr val="dk1"/>
              </a:buClr>
              <a:buSzPts val="2800"/>
              <a:buFont typeface="Montserrat"/>
              <a:buChar char="❖"/>
              <a:defRPr sz="2800" i="0" u="none" strike="noStrike" cap="none">
                <a:solidFill>
                  <a:schemeClr val="dk1"/>
                </a:solidFill>
                <a:latin typeface="Montserrat"/>
                <a:ea typeface="Montserrat"/>
                <a:cs typeface="Montserrat"/>
                <a:sym typeface="Montserrat"/>
              </a:defRPr>
            </a:lvl1pPr>
            <a:lvl2pPr marL="914400" marR="0" lvl="1" indent="-381000" algn="l" rtl="0">
              <a:lnSpc>
                <a:spcPct val="115000"/>
              </a:lnSpc>
              <a:spcBef>
                <a:spcPts val="500"/>
              </a:spcBef>
              <a:spcAft>
                <a:spcPts val="0"/>
              </a:spcAft>
              <a:buClr>
                <a:schemeClr val="dk1"/>
              </a:buClr>
              <a:buSzPts val="2400"/>
              <a:buFont typeface="Montserrat"/>
              <a:buChar char="▪"/>
              <a:defRPr sz="2400" i="0" u="none" strike="noStrike" cap="none">
                <a:solidFill>
                  <a:schemeClr val="dk1"/>
                </a:solidFill>
                <a:latin typeface="Montserrat"/>
                <a:ea typeface="Montserrat"/>
                <a:cs typeface="Montserrat"/>
                <a:sym typeface="Montserrat"/>
              </a:defRPr>
            </a:lvl2pPr>
            <a:lvl3pPr marL="1371600" marR="0" lvl="2" indent="-355600" algn="l" rtl="0">
              <a:lnSpc>
                <a:spcPct val="115000"/>
              </a:lnSpc>
              <a:spcBef>
                <a:spcPts val="500"/>
              </a:spcBef>
              <a:spcAft>
                <a:spcPts val="0"/>
              </a:spcAft>
              <a:buClr>
                <a:schemeClr val="dk1"/>
              </a:buClr>
              <a:buSzPts val="2000"/>
              <a:buFont typeface="Montserrat"/>
              <a:buChar char="o"/>
              <a:defRPr sz="2000" i="0" u="none" strike="noStrike" cap="none">
                <a:solidFill>
                  <a:schemeClr val="dk1"/>
                </a:solidFill>
                <a:latin typeface="Montserrat"/>
                <a:ea typeface="Montserrat"/>
                <a:cs typeface="Montserrat"/>
                <a:sym typeface="Montserrat"/>
              </a:defRPr>
            </a:lvl3pPr>
            <a:lvl4pPr marL="1828800" marR="0" lvl="3"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4pPr>
            <a:lvl5pPr marL="2286000" marR="0" lvl="4" indent="-342900" algn="l" rtl="0">
              <a:lnSpc>
                <a:spcPct val="115000"/>
              </a:lnSpc>
              <a:spcBef>
                <a:spcPts val="500"/>
              </a:spcBef>
              <a:spcAft>
                <a:spcPts val="0"/>
              </a:spcAft>
              <a:buClr>
                <a:schemeClr val="dk1"/>
              </a:buClr>
              <a:buSzPts val="1800"/>
              <a:buFont typeface="Montserrat"/>
              <a:buChar char="•"/>
              <a:defRPr sz="1800" i="0" u="none" strike="noStrike" cap="none">
                <a:solidFill>
                  <a:schemeClr val="dk1"/>
                </a:solidFill>
                <a:latin typeface="Montserrat"/>
                <a:ea typeface="Montserrat"/>
                <a:cs typeface="Montserrat"/>
                <a:sym typeface="Montserrat"/>
              </a:defRPr>
            </a:lvl5pPr>
            <a:lvl6pPr marL="2743200" marR="0" lvl="5"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6pPr>
            <a:lvl7pPr marL="3200400" marR="0" lvl="6"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7pPr>
            <a:lvl8pPr marL="3657600" marR="0" lvl="7"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8pPr>
            <a:lvl9pPr marL="4114800" marR="0" lvl="8" indent="-355600" algn="l" rtl="0">
              <a:lnSpc>
                <a:spcPct val="115000"/>
              </a:lnSpc>
              <a:spcBef>
                <a:spcPts val="500"/>
              </a:spcBef>
              <a:spcAft>
                <a:spcPts val="0"/>
              </a:spcAft>
              <a:buClr>
                <a:schemeClr val="dk1"/>
              </a:buClr>
              <a:buSzPts val="2000"/>
              <a:buFont typeface="Montserrat"/>
              <a:buChar char="•"/>
              <a:defRPr sz="2000" i="0" u="none" strike="noStrike" cap="none">
                <a:solidFill>
                  <a:schemeClr val="dk1"/>
                </a:solidFill>
                <a:latin typeface="Montserrat"/>
                <a:ea typeface="Montserrat"/>
                <a:cs typeface="Montserrat"/>
                <a:sym typeface="Montserrat"/>
              </a:defRPr>
            </a:lvl9pPr>
          </a:lstStyle>
          <a:p>
            <a:endParaRPr/>
          </a:p>
        </p:txBody>
      </p:sp>
      <p:sp>
        <p:nvSpPr>
          <p:cNvPr id="41" name="Google Shape;41;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4"/>
          <p:cNvSpPr txBox="1"/>
          <p:nvPr/>
        </p:nvSpPr>
        <p:spPr>
          <a:xfrm>
            <a:off x="10547800" y="5883750"/>
            <a:ext cx="1668300" cy="661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300" b="1">
                <a:solidFill>
                  <a:schemeClr val="dk2"/>
                </a:solidFill>
                <a:latin typeface="Lobster"/>
                <a:ea typeface="Lobster"/>
                <a:cs typeface="Lobster"/>
                <a:sym typeface="Lobster"/>
              </a:rPr>
              <a:t>WGClimate</a:t>
            </a:r>
            <a:endParaRPr sz="1300" b="1">
              <a:solidFill>
                <a:schemeClr val="dk2"/>
              </a:solidFill>
              <a:latin typeface="Lobster"/>
              <a:ea typeface="Lobster"/>
              <a:cs typeface="Lobster"/>
              <a:sym typeface="Lobster"/>
            </a:endParaRPr>
          </a:p>
          <a:p>
            <a:pPr marL="0" lvl="0" indent="0" algn="r" rtl="0">
              <a:spcBef>
                <a:spcPts val="0"/>
              </a:spcBef>
              <a:spcAft>
                <a:spcPts val="0"/>
              </a:spcAft>
              <a:buNone/>
            </a:pPr>
            <a:r>
              <a:rPr lang="en-GB" sz="900" b="1">
                <a:solidFill>
                  <a:schemeClr val="dk2"/>
                </a:solidFill>
                <a:latin typeface="Barlow"/>
                <a:ea typeface="Barlow"/>
                <a:cs typeface="Barlow"/>
                <a:sym typeface="Barlow"/>
              </a:rPr>
              <a:t>The Joint CEOS-CGMS Working Group on Climate</a:t>
            </a:r>
            <a:endParaRPr sz="900" b="1">
              <a:solidFill>
                <a:schemeClr val="dk2"/>
              </a:solidFill>
              <a:latin typeface="Barlow"/>
              <a:ea typeface="Barlow"/>
              <a:cs typeface="Barlow"/>
              <a:sym typeface="Barlow"/>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and Content_1">
    <p:spTree>
      <p:nvGrpSpPr>
        <p:cNvPr id="1" name="Shape 43"/>
        <p:cNvGrpSpPr/>
        <p:nvPr/>
      </p:nvGrpSpPr>
      <p:grpSpPr>
        <a:xfrm>
          <a:off x="0" y="0"/>
          <a:ext cx="0" cy="0"/>
          <a:chOff x="0" y="0"/>
          <a:chExt cx="0" cy="0"/>
        </a:xfrm>
      </p:grpSpPr>
      <p:sp>
        <p:nvSpPr>
          <p:cNvPr id="44" name="Google Shape;44;p5"/>
          <p:cNvSpPr/>
          <p:nvPr/>
        </p:nvSpPr>
        <p:spPr>
          <a:xfrm>
            <a:off x="0" y="1"/>
            <a:ext cx="12192000" cy="1037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45" name="Google Shape;45;p5"/>
          <p:cNvPicPr preferRelativeResize="0"/>
          <p:nvPr/>
        </p:nvPicPr>
        <p:blipFill rotWithShape="1">
          <a:blip r:embed="rId2">
            <a:alphaModFix amt="34000"/>
          </a:blip>
          <a:srcRect l="51341" t="39268" r="-2842" b="35419"/>
          <a:stretch/>
        </p:blipFill>
        <p:spPr>
          <a:xfrm flipH="1">
            <a:off x="9304423" y="0"/>
            <a:ext cx="2887577" cy="1037492"/>
          </a:xfrm>
          <a:prstGeom prst="rect">
            <a:avLst/>
          </a:prstGeom>
          <a:noFill/>
          <a:ln>
            <a:noFill/>
          </a:ln>
        </p:spPr>
      </p:pic>
      <p:grpSp>
        <p:nvGrpSpPr>
          <p:cNvPr id="46" name="Google Shape;46;p5"/>
          <p:cNvGrpSpPr/>
          <p:nvPr/>
        </p:nvGrpSpPr>
        <p:grpSpPr>
          <a:xfrm>
            <a:off x="10113330" y="274853"/>
            <a:ext cx="2154863" cy="964667"/>
            <a:chOff x="7336150" y="-5375"/>
            <a:chExt cx="2317556" cy="1037500"/>
          </a:xfrm>
        </p:grpSpPr>
        <p:pic>
          <p:nvPicPr>
            <p:cNvPr id="47" name="Google Shape;47;p5"/>
            <p:cNvPicPr preferRelativeResize="0"/>
            <p:nvPr/>
          </p:nvPicPr>
          <p:blipFill>
            <a:blip r:embed="rId3">
              <a:alphaModFix/>
            </a:blip>
            <a:stretch>
              <a:fillRect/>
            </a:stretch>
          </p:blipFill>
          <p:spPr>
            <a:xfrm>
              <a:off x="7336150" y="-5375"/>
              <a:ext cx="2317556" cy="1037500"/>
            </a:xfrm>
            <a:prstGeom prst="rect">
              <a:avLst/>
            </a:prstGeom>
            <a:noFill/>
            <a:ln>
              <a:noFill/>
            </a:ln>
          </p:spPr>
        </p:pic>
        <p:pic>
          <p:nvPicPr>
            <p:cNvPr id="48" name="Google Shape;48;p5"/>
            <p:cNvPicPr preferRelativeResize="0"/>
            <p:nvPr/>
          </p:nvPicPr>
          <p:blipFill rotWithShape="1">
            <a:blip r:embed="rId4">
              <a:alphaModFix/>
            </a:blip>
            <a:srcRect l="34128"/>
            <a:stretch/>
          </p:blipFill>
          <p:spPr>
            <a:xfrm>
              <a:off x="8127051" y="-5375"/>
              <a:ext cx="1526655" cy="1037500"/>
            </a:xfrm>
            <a:prstGeom prst="rect">
              <a:avLst/>
            </a:prstGeom>
            <a:noFill/>
            <a:ln>
              <a:noFill/>
            </a:ln>
          </p:spPr>
        </p:pic>
      </p:grpSp>
      <p:pic>
        <p:nvPicPr>
          <p:cNvPr id="49" name="Google Shape;49;p5"/>
          <p:cNvPicPr preferRelativeResize="0"/>
          <p:nvPr/>
        </p:nvPicPr>
        <p:blipFill rotWithShape="1">
          <a:blip r:embed="rId5">
            <a:alphaModFix/>
          </a:blip>
          <a:srcRect/>
          <a:stretch/>
        </p:blipFill>
        <p:spPr>
          <a:xfrm>
            <a:off x="10786300" y="92175"/>
            <a:ext cx="1191325" cy="472000"/>
          </a:xfrm>
          <a:prstGeom prst="rect">
            <a:avLst/>
          </a:prstGeom>
          <a:noFill/>
          <a:ln>
            <a:noFill/>
          </a:ln>
          <a:effectLst>
            <a:outerShdw blurRad="50800" dist="38100" dir="2700000" algn="tl" rotWithShape="0">
              <a:srgbClr val="000000">
                <a:alpha val="40000"/>
              </a:srgbClr>
            </a:outerShdw>
          </a:effectLst>
        </p:spPr>
      </p:pic>
      <p:sp>
        <p:nvSpPr>
          <p:cNvPr id="50" name="Google Shape;50;p5"/>
          <p:cNvSpPr/>
          <p:nvPr/>
        </p:nvSpPr>
        <p:spPr>
          <a:xfrm>
            <a:off x="-1778" y="6574604"/>
            <a:ext cx="12193800" cy="2835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51" name="Google Shape;51;p5"/>
          <p:cNvSpPr/>
          <p:nvPr/>
        </p:nvSpPr>
        <p:spPr>
          <a:xfrm rot="10800000" flipH="1">
            <a:off x="-4504" y="6540563"/>
            <a:ext cx="12196500" cy="59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52" name="Google Shape;52;p5"/>
          <p:cNvSpPr txBox="1"/>
          <p:nvPr/>
        </p:nvSpPr>
        <p:spPr>
          <a:xfrm>
            <a:off x="10265664" y="6574604"/>
            <a:ext cx="1925400" cy="307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i="0" u="none" strike="noStrike" cap="none">
                <a:solidFill>
                  <a:schemeClr val="accent1"/>
                </a:solidFill>
                <a:latin typeface="Barlow SemiBold"/>
                <a:ea typeface="Barlow SemiBold"/>
                <a:cs typeface="Barlow SemiBold"/>
                <a:sym typeface="Barlow SemiBold"/>
              </a:rPr>
              <a:t>Slide </a:t>
            </a:r>
            <a:fld id="{00000000-1234-1234-1234-123412341234}" type="slidenum">
              <a:rPr lang="en-GB" sz="1400" i="0" u="none" strike="noStrike" cap="none">
                <a:solidFill>
                  <a:schemeClr val="accent1"/>
                </a:solidFill>
                <a:latin typeface="Barlow SemiBold"/>
                <a:ea typeface="Barlow SemiBold"/>
                <a:cs typeface="Barlow SemiBold"/>
                <a:sym typeface="Barlow SemiBold"/>
              </a:rPr>
              <a:t>‹#›</a:t>
            </a:fld>
            <a:endParaRPr sz="1400" i="0" u="none" strike="noStrike" cap="none">
              <a:solidFill>
                <a:schemeClr val="accent1"/>
              </a:solidFill>
              <a:latin typeface="Barlow SemiBold"/>
              <a:ea typeface="Barlow SemiBold"/>
              <a:cs typeface="Barlow SemiBold"/>
              <a:sym typeface="Barlow SemiBold"/>
            </a:endParaRPr>
          </a:p>
        </p:txBody>
      </p:sp>
      <p:sp>
        <p:nvSpPr>
          <p:cNvPr id="53" name="Google Shape;53;p5"/>
          <p:cNvSpPr txBox="1"/>
          <p:nvPr/>
        </p:nvSpPr>
        <p:spPr>
          <a:xfrm>
            <a:off x="-24375" y="6562800"/>
            <a:ext cx="5875200" cy="307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a:solidFill>
                  <a:schemeClr val="accent1"/>
                </a:solidFill>
                <a:latin typeface="Montserrat SemiBold"/>
                <a:ea typeface="Montserrat SemiBold"/>
                <a:cs typeface="Montserrat SemiBold"/>
                <a:sym typeface="Montserrat SemiBold"/>
              </a:rPr>
              <a:t>WGClimate-24 &amp; GHG-TT-6 | 9 - 12 February, 2026</a:t>
            </a:r>
            <a:endParaRPr>
              <a:solidFill>
                <a:schemeClr val="accent1"/>
              </a:solidFill>
              <a:latin typeface="Montserrat SemiBold"/>
              <a:ea typeface="Montserrat SemiBold"/>
              <a:cs typeface="Montserrat SemiBold"/>
              <a:sym typeface="Montserrat SemiBold"/>
            </a:endParaRPr>
          </a:p>
        </p:txBody>
      </p:sp>
      <p:sp>
        <p:nvSpPr>
          <p:cNvPr id="54" name="Google Shape;54;p5"/>
          <p:cNvSpPr txBox="1">
            <a:spLocks noGrp="1"/>
          </p:cNvSpPr>
          <p:nvPr>
            <p:ph type="title"/>
          </p:nvPr>
        </p:nvSpPr>
        <p:spPr>
          <a:xfrm>
            <a:off x="176048" y="175939"/>
            <a:ext cx="9387000" cy="77910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lt1"/>
              </a:buClr>
              <a:buSzPts val="4400"/>
              <a:buFont typeface="Montserrat"/>
              <a:buNone/>
              <a:defRPr sz="4400" i="0" u="none" strike="noStrike" cap="none">
                <a:solidFill>
                  <a:schemeClr val="lt1"/>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5" name="Google Shape;55;p5"/>
          <p:cNvSpPr txBox="1"/>
          <p:nvPr/>
        </p:nvSpPr>
        <p:spPr>
          <a:xfrm>
            <a:off x="10547800" y="5883750"/>
            <a:ext cx="1668300" cy="6618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GB" sz="1300" b="1">
                <a:solidFill>
                  <a:schemeClr val="dk2"/>
                </a:solidFill>
                <a:latin typeface="Lobster"/>
                <a:ea typeface="Lobster"/>
                <a:cs typeface="Lobster"/>
                <a:sym typeface="Lobster"/>
              </a:rPr>
              <a:t>WGClimate</a:t>
            </a:r>
            <a:endParaRPr sz="1300" b="1">
              <a:solidFill>
                <a:schemeClr val="dk2"/>
              </a:solidFill>
              <a:latin typeface="Lobster"/>
              <a:ea typeface="Lobster"/>
              <a:cs typeface="Lobster"/>
              <a:sym typeface="Lobster"/>
            </a:endParaRPr>
          </a:p>
          <a:p>
            <a:pPr marL="0" lvl="0" indent="0" algn="r" rtl="0">
              <a:spcBef>
                <a:spcPts val="0"/>
              </a:spcBef>
              <a:spcAft>
                <a:spcPts val="0"/>
              </a:spcAft>
              <a:buNone/>
            </a:pPr>
            <a:r>
              <a:rPr lang="en-GB" sz="900" b="1">
                <a:solidFill>
                  <a:schemeClr val="dk2"/>
                </a:solidFill>
                <a:latin typeface="Barlow"/>
                <a:ea typeface="Barlow"/>
                <a:cs typeface="Barlow"/>
                <a:sym typeface="Barlow"/>
              </a:rPr>
              <a:t>The Joint CEOS-CGMS Working Group on Climate</a:t>
            </a:r>
            <a:endParaRPr sz="900" b="1">
              <a:solidFill>
                <a:schemeClr val="dk2"/>
              </a:solidFill>
              <a:latin typeface="Barlow"/>
              <a:ea typeface="Barlow"/>
              <a:cs typeface="Barlow"/>
              <a:sym typeface="Barlow"/>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s://ceos.org/meetings/wgclimate-24/" TargetMode="External"/><Relationship Id="rId3" Type="http://schemas.openxmlformats.org/officeDocument/2006/relationships/hyperlink" Target="https://unfccc.int/ttclear/tec" TargetMode="External"/><Relationship Id="rId7" Type="http://schemas.openxmlformats.org/officeDocument/2006/relationships/hyperlink" Target="mailto:wenying.su-1@nasa.gov"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mailto:libby@symbioscomms.com" TargetMode="External"/><Relationship Id="rId5" Type="http://schemas.openxmlformats.org/officeDocument/2006/relationships/hyperlink" Target="https://drive.google.com/drive/folders/1vQajJvYBfK1xrA48r_m9gm0tE5ObGHzw?usp=drive_link" TargetMode="External"/><Relationship Id="rId4" Type="http://schemas.openxmlformats.org/officeDocument/2006/relationships/hyperlink" Target="https://www.ctc-n.org/"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tc-n.org/networking-and-collaboration/network"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hyperlink" Target="https://www.ctc-n.org/capacity-building/globa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6"/>
          <p:cNvSpPr txBox="1">
            <a:spLocks noGrp="1"/>
          </p:cNvSpPr>
          <p:nvPr>
            <p:ph type="title"/>
          </p:nvPr>
        </p:nvSpPr>
        <p:spPr>
          <a:xfrm>
            <a:off x="651075" y="1440475"/>
            <a:ext cx="10308600" cy="30447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lt1"/>
              </a:buClr>
              <a:buSzPts val="8000"/>
              <a:buFont typeface="Arial"/>
              <a:buNone/>
            </a:pPr>
            <a:r>
              <a:rPr lang="en-GB" sz="4400" dirty="0">
                <a:latin typeface="Montserrat"/>
                <a:ea typeface="Montserrat"/>
                <a:cs typeface="Montserrat"/>
                <a:sym typeface="Montserrat"/>
              </a:rPr>
              <a:t>UNFCCC Engagement: </a:t>
            </a:r>
            <a:br>
              <a:rPr lang="en-GB" sz="4400" dirty="0">
                <a:latin typeface="Montserrat"/>
                <a:ea typeface="Montserrat"/>
                <a:cs typeface="Montserrat"/>
                <a:sym typeface="Montserrat"/>
              </a:rPr>
            </a:br>
            <a:r>
              <a:rPr lang="en-GB" sz="4400" dirty="0">
                <a:latin typeface="Montserrat"/>
                <a:ea typeface="Montserrat"/>
                <a:cs typeface="Montserrat"/>
                <a:sym typeface="Montserrat"/>
              </a:rPr>
              <a:t>Working together on Technology</a:t>
            </a:r>
            <a:endParaRPr sz="4400" dirty="0">
              <a:latin typeface="Montserrat"/>
              <a:ea typeface="Montserrat"/>
              <a:cs typeface="Montserrat"/>
              <a:sym typeface="Montserrat"/>
            </a:endParaRPr>
          </a:p>
          <a:p>
            <a:pPr marL="0" lvl="0" indent="0" algn="ctr" rtl="0">
              <a:lnSpc>
                <a:spcPct val="115000"/>
              </a:lnSpc>
              <a:spcBef>
                <a:spcPts val="0"/>
              </a:spcBef>
              <a:spcAft>
                <a:spcPts val="0"/>
              </a:spcAft>
              <a:buClr>
                <a:schemeClr val="lt1"/>
              </a:buClr>
              <a:buSzPts val="8000"/>
              <a:buFont typeface="Arial"/>
              <a:buNone/>
            </a:pPr>
            <a:r>
              <a:rPr lang="en-GB" sz="3000" i="1" dirty="0">
                <a:latin typeface="Montserrat"/>
                <a:ea typeface="Montserrat"/>
                <a:cs typeface="Montserrat"/>
                <a:sym typeface="Montserrat"/>
              </a:rPr>
              <a:t>Discussion</a:t>
            </a:r>
            <a:endParaRPr sz="3000" i="1" dirty="0">
              <a:latin typeface="Montserrat"/>
              <a:ea typeface="Montserrat"/>
              <a:cs typeface="Montserrat"/>
              <a:sym typeface="Montserrat"/>
            </a:endParaRPr>
          </a:p>
        </p:txBody>
      </p:sp>
      <p:sp>
        <p:nvSpPr>
          <p:cNvPr id="61" name="Google Shape;61;p6"/>
          <p:cNvSpPr/>
          <p:nvPr/>
        </p:nvSpPr>
        <p:spPr>
          <a:xfrm>
            <a:off x="6223225" y="5534125"/>
            <a:ext cx="5908500" cy="1275600"/>
          </a:xfrm>
          <a:prstGeom prst="rect">
            <a:avLst/>
          </a:prstGeom>
          <a:noFill/>
          <a:ln>
            <a:noFill/>
          </a:ln>
        </p:spPr>
        <p:txBody>
          <a:bodyPr spcFirstLastPara="1" wrap="square" lIns="0" tIns="0" rIns="0" bIns="0" anchor="t" anchorCtr="0">
            <a:noAutofit/>
          </a:bodyPr>
          <a:lstStyle/>
          <a:p>
            <a:pPr marL="0" marR="0" lvl="0" indent="0" algn="r" rtl="0">
              <a:lnSpc>
                <a:spcPct val="115000"/>
              </a:lnSpc>
              <a:spcBef>
                <a:spcPts val="0"/>
              </a:spcBef>
              <a:spcAft>
                <a:spcPts val="0"/>
              </a:spcAft>
              <a:buNone/>
            </a:pPr>
            <a:r>
              <a:rPr lang="en-GB" sz="2200" i="0" u="none" strike="noStrike" cap="none" dirty="0">
                <a:solidFill>
                  <a:schemeClr val="lt1"/>
                </a:solidFill>
                <a:latin typeface="Barlow Medium"/>
                <a:ea typeface="Barlow Medium"/>
                <a:cs typeface="Barlow Medium"/>
                <a:sym typeface="Barlow Medium"/>
              </a:rPr>
              <a:t>John Remedios, NCEO/UKSA</a:t>
            </a:r>
          </a:p>
          <a:p>
            <a:pPr marL="0" marR="0" lvl="0" indent="0" algn="r" rtl="0">
              <a:lnSpc>
                <a:spcPct val="115000"/>
              </a:lnSpc>
              <a:spcBef>
                <a:spcPts val="0"/>
              </a:spcBef>
              <a:spcAft>
                <a:spcPts val="0"/>
              </a:spcAft>
              <a:buNone/>
            </a:pPr>
            <a:r>
              <a:rPr lang="en-GB" sz="2200" dirty="0">
                <a:solidFill>
                  <a:schemeClr val="lt1"/>
                </a:solidFill>
                <a:latin typeface="Barlow Medium"/>
                <a:ea typeface="Barlow Medium"/>
                <a:cs typeface="Barlow Medium"/>
                <a:sym typeface="Barlow Medium"/>
              </a:rPr>
              <a:t>Vincent Henri, ECMWF</a:t>
            </a:r>
            <a:endParaRPr dirty="0">
              <a:solidFill>
                <a:schemeClr val="lt1"/>
              </a:solidFill>
              <a:latin typeface="Barlow Medium"/>
              <a:ea typeface="Barlow Medium"/>
              <a:cs typeface="Barlow Medium"/>
              <a:sym typeface="Barlow Medium"/>
            </a:endParaRPr>
          </a:p>
          <a:p>
            <a:pPr marL="0" marR="0" lvl="0" indent="0" algn="r" rtl="0">
              <a:lnSpc>
                <a:spcPct val="115000"/>
              </a:lnSpc>
              <a:spcBef>
                <a:spcPts val="0"/>
              </a:spcBef>
              <a:spcAft>
                <a:spcPts val="0"/>
              </a:spcAft>
              <a:buNone/>
            </a:pPr>
            <a:r>
              <a:rPr lang="en-GB" sz="2200" i="0" u="none" strike="noStrike" cap="none" dirty="0">
                <a:solidFill>
                  <a:schemeClr val="lt1"/>
                </a:solidFill>
                <a:latin typeface="Barlow Medium"/>
                <a:ea typeface="Barlow Medium"/>
                <a:cs typeface="Barlow Medium"/>
                <a:sym typeface="Barlow Medium"/>
              </a:rPr>
              <a:t>Agenda Item 5.8</a:t>
            </a:r>
            <a:endParaRPr sz="2200" i="0" u="none" strike="noStrike" cap="none" dirty="0">
              <a:solidFill>
                <a:schemeClr val="lt1"/>
              </a:solidFill>
              <a:latin typeface="Barlow Medium"/>
              <a:ea typeface="Barlow Medium"/>
              <a:cs typeface="Barlow Medium"/>
              <a:sym typeface="Barlow Medium"/>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p:nvPr/>
        </p:nvSpPr>
        <p:spPr>
          <a:xfrm>
            <a:off x="357105" y="1290957"/>
            <a:ext cx="11112000" cy="10479752"/>
          </a:xfrm>
          <a:prstGeom prst="rect">
            <a:avLst/>
          </a:prstGeom>
          <a:noFill/>
          <a:ln>
            <a:noFill/>
          </a:ln>
        </p:spPr>
        <p:txBody>
          <a:bodyPr spcFirstLastPara="1" wrap="square" lIns="91425" tIns="45700" rIns="91425" bIns="45700" anchor="t" anchorCtr="0">
            <a:spAutoFit/>
          </a:bodyPr>
          <a:lstStyle/>
          <a:p>
            <a:pPr marL="214313" marR="0" lvl="0" indent="-214313" algn="l" rtl="0">
              <a:lnSpc>
                <a:spcPct val="150000"/>
              </a:lnSpc>
              <a:spcBef>
                <a:spcPts val="1800"/>
              </a:spcBef>
              <a:spcAft>
                <a:spcPts val="0"/>
              </a:spcAft>
              <a:buClr>
                <a:schemeClr val="dk1"/>
              </a:buClr>
              <a:buSzPts val="1600"/>
              <a:buFont typeface="Montserrat"/>
              <a:buChar char="❖"/>
            </a:pPr>
            <a:r>
              <a:rPr lang="en-GB" sz="1600" b="0" i="0" dirty="0">
                <a:solidFill>
                  <a:srgbClr val="181818"/>
                </a:solidFill>
                <a:effectLst/>
                <a:latin typeface="Montserrat" panose="00000500000000000000" pitchFamily="2" charset="0"/>
              </a:rPr>
              <a:t>The Technology Mechanism was established by the Conference of the Parties (COP) in 2010 to facilitate the implementation of enhanced action on climate technology development and transfer towards achieving the full implementation of the Convention, in particular Article 4. </a:t>
            </a:r>
          </a:p>
          <a:p>
            <a:pPr marL="214313" marR="0" lvl="0" indent="-214313" algn="l" rtl="0">
              <a:lnSpc>
                <a:spcPct val="150000"/>
              </a:lnSpc>
              <a:spcBef>
                <a:spcPts val="1800"/>
              </a:spcBef>
              <a:spcAft>
                <a:spcPts val="0"/>
              </a:spcAft>
              <a:buClr>
                <a:schemeClr val="dk1"/>
              </a:buClr>
              <a:buSzPts val="1600"/>
              <a:buFont typeface="Montserrat"/>
              <a:buChar char="❖"/>
            </a:pPr>
            <a:r>
              <a:rPr lang="en-GB" sz="1600" b="0" i="0" dirty="0">
                <a:solidFill>
                  <a:srgbClr val="181818"/>
                </a:solidFill>
                <a:effectLst/>
                <a:latin typeface="Montserrat" panose="00000500000000000000" pitchFamily="2" charset="0"/>
              </a:rPr>
              <a:t>The Technology Mechanism consists of two bodies: the </a:t>
            </a:r>
            <a:r>
              <a:rPr lang="en-GB" sz="1600" b="0" i="0" u="none" strike="noStrike" dirty="0">
                <a:solidFill>
                  <a:srgbClr val="5AA6DE"/>
                </a:solidFill>
                <a:effectLst/>
                <a:latin typeface="Montserrat" panose="00000500000000000000" pitchFamily="2" charset="0"/>
                <a:hlinkClick r:id="rId3"/>
              </a:rPr>
              <a:t>Technology Executive Committee</a:t>
            </a:r>
            <a:r>
              <a:rPr lang="en-GB" sz="1600" b="0" i="0" dirty="0">
                <a:solidFill>
                  <a:srgbClr val="181818"/>
                </a:solidFill>
                <a:effectLst/>
                <a:latin typeface="Montserrat" panose="00000500000000000000" pitchFamily="2" charset="0"/>
              </a:rPr>
              <a:t>  (TEC; policy) and the </a:t>
            </a:r>
            <a:r>
              <a:rPr lang="en-GB" sz="1600" b="0" i="0" u="none" strike="noStrike" dirty="0">
                <a:solidFill>
                  <a:srgbClr val="5AA6DE"/>
                </a:solidFill>
                <a:effectLst/>
                <a:latin typeface="Montserrat" panose="00000500000000000000" pitchFamily="2" charset="0"/>
                <a:hlinkClick r:id="rId4"/>
              </a:rPr>
              <a:t>Climate Technology Centre and Network</a:t>
            </a:r>
            <a:r>
              <a:rPr lang="en-GB" sz="1600" b="0" i="0" dirty="0">
                <a:solidFill>
                  <a:srgbClr val="181818"/>
                </a:solidFill>
                <a:effectLst/>
                <a:latin typeface="Montserrat" panose="00000500000000000000" pitchFamily="2" charset="0"/>
              </a:rPr>
              <a:t> (CTCN; implementation).</a:t>
            </a:r>
          </a:p>
          <a:p>
            <a:pPr marL="214313" marR="0" lvl="0" indent="-214313" algn="l" rtl="0">
              <a:lnSpc>
                <a:spcPct val="150000"/>
              </a:lnSpc>
              <a:spcBef>
                <a:spcPts val="1800"/>
              </a:spcBef>
              <a:spcAft>
                <a:spcPts val="0"/>
              </a:spcAft>
              <a:buClr>
                <a:schemeClr val="dk1"/>
              </a:buClr>
              <a:buSzPts val="1600"/>
              <a:buFont typeface="Montserrat"/>
              <a:buChar char="❖"/>
            </a:pPr>
            <a:r>
              <a:rPr lang="en-GB" sz="1600" b="1" dirty="0">
                <a:solidFill>
                  <a:schemeClr val="dk1"/>
                </a:solidFill>
                <a:latin typeface="Montserrat"/>
                <a:ea typeface="Montserrat"/>
                <a:cs typeface="Montserrat"/>
                <a:sym typeface="Montserrat"/>
              </a:rPr>
              <a:t>The TEC produces annual reports on technologies that can be adopted; supports national Technology Needs Assessments and Technology Action Plans, NDCs, policy briefs and options.</a:t>
            </a:r>
            <a:endParaRPr lang="en-GB" dirty="0">
              <a:latin typeface="Montserrat"/>
              <a:ea typeface="Montserrat"/>
              <a:cs typeface="Montserrat"/>
              <a:sym typeface="Montserrat"/>
            </a:endParaRPr>
          </a:p>
          <a:p>
            <a:pPr marL="671512" marR="0" lvl="1" indent="-214312" algn="l" rtl="0">
              <a:lnSpc>
                <a:spcPct val="150000"/>
              </a:lnSpc>
              <a:spcBef>
                <a:spcPts val="0"/>
              </a:spcBef>
              <a:spcAft>
                <a:spcPts val="0"/>
              </a:spcAft>
              <a:buClr>
                <a:schemeClr val="dk1"/>
              </a:buClr>
              <a:buSzPts val="1600"/>
              <a:buFont typeface="Montserrat"/>
              <a:buChar char="❖"/>
            </a:pPr>
            <a:r>
              <a:rPr lang="en-GB" sz="1600" i="0" u="none" strike="noStrike" cap="none" dirty="0">
                <a:solidFill>
                  <a:schemeClr val="dk1"/>
                </a:solidFill>
                <a:latin typeface="Montserrat"/>
                <a:ea typeface="Montserrat"/>
                <a:cs typeface="Montserrat"/>
                <a:sym typeface="Montserrat"/>
              </a:rPr>
              <a:t>AI for climate (report in 2025; forum in December 2025); continuing in 2026</a:t>
            </a:r>
          </a:p>
          <a:p>
            <a:pPr marL="671512" marR="0" lvl="1" indent="-214312" algn="l" rtl="0">
              <a:lnSpc>
                <a:spcPct val="150000"/>
              </a:lnSpc>
              <a:spcBef>
                <a:spcPts val="0"/>
              </a:spcBef>
              <a:spcAft>
                <a:spcPts val="0"/>
              </a:spcAft>
              <a:buClr>
                <a:schemeClr val="dk1"/>
              </a:buClr>
              <a:buSzPts val="1600"/>
              <a:buFont typeface="Montserrat"/>
              <a:buChar char="❖"/>
            </a:pPr>
            <a:r>
              <a:rPr lang="en-GB" sz="1600" i="0" u="none" strike="noStrike" cap="none" dirty="0">
                <a:solidFill>
                  <a:schemeClr val="dk1"/>
                </a:solidFill>
                <a:latin typeface="Montserrat"/>
                <a:ea typeface="Montserrat"/>
                <a:cs typeface="Montserrat"/>
                <a:sym typeface="Montserrat"/>
              </a:rPr>
              <a:t>Realising Early Warnings for All (with GEO)</a:t>
            </a:r>
          </a:p>
          <a:p>
            <a:pPr marL="671512" marR="0" lvl="1" indent="-214312" algn="l" rtl="0">
              <a:lnSpc>
                <a:spcPct val="150000"/>
              </a:lnSpc>
              <a:spcBef>
                <a:spcPts val="0"/>
              </a:spcBef>
              <a:spcAft>
                <a:spcPts val="0"/>
              </a:spcAft>
              <a:buClr>
                <a:schemeClr val="dk1"/>
              </a:buClr>
              <a:buSzPts val="1600"/>
              <a:buFont typeface="Montserrat"/>
              <a:buChar char="❖"/>
            </a:pPr>
            <a:r>
              <a:rPr lang="en-GB" sz="1600" u="none" strike="noStrike" cap="none" dirty="0">
                <a:solidFill>
                  <a:schemeClr val="dk1"/>
                </a:solidFill>
                <a:latin typeface="Montserrat"/>
                <a:ea typeface="Montserrat"/>
                <a:cs typeface="Montserrat"/>
                <a:sym typeface="Montserrat"/>
              </a:rPr>
              <a:t>Climate technologies for </a:t>
            </a:r>
            <a:r>
              <a:rPr lang="en-GB" sz="1600" u="none" strike="noStrike" cap="none" dirty="0" err="1">
                <a:solidFill>
                  <a:schemeClr val="dk1"/>
                </a:solidFill>
                <a:latin typeface="Montserrat"/>
                <a:ea typeface="Montserrat"/>
                <a:cs typeface="Montserrat"/>
                <a:sym typeface="Montserrat"/>
              </a:rPr>
              <a:t>agrifood</a:t>
            </a:r>
            <a:r>
              <a:rPr lang="en-GB" sz="1600" u="none" strike="noStrike" cap="none" dirty="0">
                <a:solidFill>
                  <a:schemeClr val="dk1"/>
                </a:solidFill>
                <a:latin typeface="Montserrat"/>
                <a:ea typeface="Montserrat"/>
                <a:cs typeface="Montserrat"/>
                <a:sym typeface="Montserrat"/>
              </a:rPr>
              <a:t> systems transformation</a:t>
            </a:r>
            <a:r>
              <a:rPr lang="en-GB" sz="1600" dirty="0">
                <a:solidFill>
                  <a:schemeClr val="dk1"/>
                </a:solidFill>
                <a:latin typeface="Montserrat"/>
                <a:ea typeface="Montserrat"/>
                <a:cs typeface="Montserrat"/>
                <a:sym typeface="Montserrat"/>
              </a:rPr>
              <a:t>: </a:t>
            </a:r>
            <a:r>
              <a:rPr lang="en-GB" sz="1600" u="none" strike="noStrike" cap="none" dirty="0">
                <a:solidFill>
                  <a:schemeClr val="dk1"/>
                </a:solidFill>
                <a:latin typeface="Montserrat"/>
                <a:ea typeface="Montserrat"/>
                <a:cs typeface="Montserrat"/>
                <a:sym typeface="Montserrat"/>
              </a:rPr>
              <a:t>Placing food security, climate change</a:t>
            </a:r>
          </a:p>
          <a:p>
            <a:pPr marL="457200" marR="0" lvl="1" algn="l" rtl="0">
              <a:lnSpc>
                <a:spcPct val="150000"/>
              </a:lnSpc>
              <a:spcBef>
                <a:spcPts val="0"/>
              </a:spcBef>
              <a:spcAft>
                <a:spcPts val="0"/>
              </a:spcAft>
              <a:buClr>
                <a:schemeClr val="dk1"/>
              </a:buClr>
              <a:buSzPts val="1600"/>
            </a:pPr>
            <a:r>
              <a:rPr lang="en-GB" sz="1600" u="none" strike="noStrike" cap="none" dirty="0">
                <a:solidFill>
                  <a:schemeClr val="dk1"/>
                </a:solidFill>
                <a:latin typeface="Montserrat"/>
                <a:ea typeface="Montserrat"/>
                <a:cs typeface="Montserrat"/>
                <a:sym typeface="Montserrat"/>
              </a:rPr>
              <a:t>and poverty reduction at the forefront; 2027 for “Guide for scaling up climate technology solutions in </a:t>
            </a:r>
            <a:r>
              <a:rPr lang="en-GB" sz="1600" u="none" strike="noStrike" cap="none" dirty="0" err="1">
                <a:solidFill>
                  <a:schemeClr val="dk1"/>
                </a:solidFill>
                <a:latin typeface="Montserrat"/>
                <a:ea typeface="Montserrat"/>
                <a:cs typeface="Montserrat"/>
                <a:sym typeface="Montserrat"/>
              </a:rPr>
              <a:t>Agrifood</a:t>
            </a:r>
            <a:r>
              <a:rPr lang="en-GB" sz="1600" dirty="0">
                <a:solidFill>
                  <a:schemeClr val="dk1"/>
                </a:solidFill>
                <a:latin typeface="Montserrat"/>
                <a:ea typeface="Montserrat"/>
                <a:cs typeface="Montserrat"/>
                <a:sym typeface="Montserrat"/>
              </a:rPr>
              <a:t>”</a:t>
            </a:r>
            <a:endParaRPr lang="en-GB" sz="1600" i="1" u="none" strike="noStrike" cap="none" dirty="0">
              <a:solidFill>
                <a:schemeClr val="dk1"/>
              </a:solidFill>
              <a:latin typeface="Montserrat"/>
              <a:ea typeface="Montserrat"/>
              <a:cs typeface="Montserrat"/>
              <a:sym typeface="Montserrat"/>
            </a:endParaRPr>
          </a:p>
          <a:p>
            <a:pPr marL="457200" marR="0" lvl="1" algn="l" rtl="0">
              <a:lnSpc>
                <a:spcPct val="150000"/>
              </a:lnSpc>
              <a:spcBef>
                <a:spcPts val="0"/>
              </a:spcBef>
              <a:spcAft>
                <a:spcPts val="0"/>
              </a:spcAft>
              <a:buClr>
                <a:schemeClr val="dk1"/>
              </a:buClr>
              <a:buSzPts val="1600"/>
            </a:pPr>
            <a:endParaRPr lang="en-GB" sz="1600" i="1" u="none" strike="noStrike" cap="none" dirty="0">
              <a:solidFill>
                <a:schemeClr val="dk1"/>
              </a:solidFill>
              <a:latin typeface="Montserrat"/>
              <a:ea typeface="Montserrat"/>
              <a:cs typeface="Montserrat"/>
              <a:sym typeface="Montserrat"/>
            </a:endParaRPr>
          </a:p>
          <a:p>
            <a:pPr marL="457200" marR="0" lvl="1" algn="l" rtl="0">
              <a:lnSpc>
                <a:spcPct val="150000"/>
              </a:lnSpc>
              <a:spcBef>
                <a:spcPts val="0"/>
              </a:spcBef>
              <a:spcAft>
                <a:spcPts val="0"/>
              </a:spcAft>
              <a:buClr>
                <a:schemeClr val="dk1"/>
              </a:buClr>
              <a:buSzPts val="1600"/>
            </a:pPr>
            <a:endParaRPr lang="en-GB" sz="1600" i="1" u="none" strike="noStrike" cap="none" dirty="0">
              <a:solidFill>
                <a:schemeClr val="dk1"/>
              </a:solidFill>
              <a:latin typeface="Montserrat"/>
              <a:ea typeface="Montserrat"/>
              <a:cs typeface="Montserrat"/>
              <a:sym typeface="Montserrat"/>
            </a:endParaRPr>
          </a:p>
          <a:p>
            <a:pPr marL="214312" marR="0" lvl="0" indent="-214312" algn="l" rtl="0">
              <a:lnSpc>
                <a:spcPct val="150000"/>
              </a:lnSpc>
              <a:spcBef>
                <a:spcPts val="1800"/>
              </a:spcBef>
              <a:spcAft>
                <a:spcPts val="0"/>
              </a:spcAft>
              <a:buClr>
                <a:schemeClr val="dk1"/>
              </a:buClr>
              <a:buSzPts val="1600"/>
              <a:buFont typeface="Montserrat"/>
              <a:buChar char="❖"/>
            </a:pPr>
            <a:r>
              <a:rPr lang="en-GB" sz="1600" b="1" i="1" dirty="0">
                <a:solidFill>
                  <a:schemeClr val="dk1"/>
                </a:solidFill>
                <a:latin typeface="Montserrat"/>
                <a:ea typeface="Montserrat"/>
                <a:cs typeface="Montserrat"/>
                <a:sym typeface="Montserrat"/>
              </a:rPr>
              <a:t>The CTCN provides technical assistance in response to requests submitted by developing countries via their nationally-selected focal points, or National Designated Entities (NDEs) . Upon receipt of such requests, the Centre mobilizes its global Network of climate technology experts to design and deliver a customized solution tailored to local needs. </a:t>
            </a:r>
            <a:endParaRPr sz="1600" b="1" i="1" dirty="0">
              <a:solidFill>
                <a:schemeClr val="dk1"/>
              </a:solidFill>
              <a:latin typeface="Montserrat"/>
              <a:ea typeface="Montserrat"/>
              <a:cs typeface="Montserrat"/>
              <a:sym typeface="Montserrat"/>
            </a:endParaRPr>
          </a:p>
          <a:p>
            <a:pPr marL="671512" marR="0" lvl="1" indent="-214312" algn="l" rtl="0">
              <a:lnSpc>
                <a:spcPct val="150000"/>
              </a:lnSpc>
              <a:spcBef>
                <a:spcPts val="0"/>
              </a:spcBef>
              <a:spcAft>
                <a:spcPts val="0"/>
              </a:spcAft>
              <a:buClr>
                <a:schemeClr val="dk1"/>
              </a:buClr>
              <a:buSzPts val="1600"/>
              <a:buFont typeface="Montserrat"/>
              <a:buChar char="❖"/>
            </a:pPr>
            <a:r>
              <a:rPr lang="en-GB" sz="1600" b="1" u="sng" dirty="0">
                <a:solidFill>
                  <a:schemeClr val="hlink"/>
                </a:solidFill>
                <a:latin typeface="Montserrat"/>
                <a:ea typeface="Montserrat"/>
                <a:cs typeface="Montserrat"/>
                <a:sym typeface="Montserrat"/>
                <a:hlinkClick r:id="rId5"/>
              </a:rPr>
              <a:t>The CTCN provides technical assistance in response to requests submitted by developing countries via their nationally-selected focal points, or National Designated Entities (NDEs) . Upon receipt of such requests, the Centre mobilizes its global Network of climate technology experts to design and deliver a customized solution tailored to local needs. </a:t>
            </a:r>
            <a:r>
              <a:rPr lang="en-GB" sz="1600" b="1" u="sng" dirty="0">
                <a:solidFill>
                  <a:schemeClr val="hlink"/>
                </a:solidFill>
                <a:latin typeface="Montserrat"/>
                <a:ea typeface="Montserrat"/>
                <a:cs typeface="Montserrat"/>
                <a:sym typeface="Montserrat"/>
                <a:hlinkClick r:id="rId5"/>
              </a:rPr>
              <a:t>Shared Presentation Folder</a:t>
            </a:r>
            <a:r>
              <a:rPr lang="en-GB" sz="1600" b="1" dirty="0">
                <a:solidFill>
                  <a:schemeClr val="dk1"/>
                </a:solidFill>
                <a:latin typeface="Montserrat"/>
                <a:ea typeface="Montserrat"/>
                <a:cs typeface="Montserrat"/>
                <a:sym typeface="Montserrat"/>
              </a:rPr>
              <a:t> (default view only, ask for upload/edit permission as required)</a:t>
            </a:r>
            <a:endParaRPr sz="1600" b="1" dirty="0">
              <a:solidFill>
                <a:schemeClr val="dk1"/>
              </a:solidFill>
              <a:latin typeface="Montserrat"/>
              <a:ea typeface="Montserrat"/>
              <a:cs typeface="Montserrat"/>
              <a:sym typeface="Montserrat"/>
            </a:endParaRPr>
          </a:p>
          <a:p>
            <a:pPr marL="671512" marR="0" lvl="1" indent="-214312" algn="l" rtl="0">
              <a:lnSpc>
                <a:spcPct val="150000"/>
              </a:lnSpc>
              <a:spcBef>
                <a:spcPts val="0"/>
              </a:spcBef>
              <a:spcAft>
                <a:spcPts val="0"/>
              </a:spcAft>
              <a:buClr>
                <a:schemeClr val="dk1"/>
              </a:buClr>
              <a:buSzPts val="1600"/>
              <a:buFont typeface="Noto Sans Symbols"/>
              <a:buChar char="❖"/>
            </a:pPr>
            <a:r>
              <a:rPr lang="en-GB" sz="1600" b="1" dirty="0">
                <a:solidFill>
                  <a:schemeClr val="dk1"/>
                </a:solidFill>
                <a:latin typeface="Montserrat"/>
                <a:ea typeface="Montserrat"/>
                <a:cs typeface="Montserrat"/>
                <a:sym typeface="Montserrat"/>
              </a:rPr>
              <a:t>For support</a:t>
            </a:r>
            <a:r>
              <a:rPr lang="en-GB" sz="1600" dirty="0">
                <a:solidFill>
                  <a:schemeClr val="dk1"/>
                </a:solidFill>
                <a:latin typeface="Montserrat"/>
                <a:ea typeface="Montserrat"/>
                <a:cs typeface="Montserrat"/>
                <a:sym typeface="Montserrat"/>
              </a:rPr>
              <a:t> contact Libby/</a:t>
            </a:r>
            <a:r>
              <a:rPr lang="en-GB" sz="1600" dirty="0" err="1">
                <a:solidFill>
                  <a:schemeClr val="dk1"/>
                </a:solidFill>
                <a:latin typeface="Montserrat"/>
                <a:ea typeface="Montserrat"/>
                <a:cs typeface="Montserrat"/>
                <a:sym typeface="Montserrat"/>
              </a:rPr>
              <a:t>Wenying</a:t>
            </a:r>
            <a:r>
              <a:rPr lang="en-GB" sz="1600" dirty="0">
                <a:solidFill>
                  <a:schemeClr val="dk1"/>
                </a:solidFill>
                <a:latin typeface="Montserrat"/>
                <a:ea typeface="Montserrat"/>
                <a:cs typeface="Montserrat"/>
                <a:sym typeface="Montserrat"/>
              </a:rPr>
              <a:t>: </a:t>
            </a:r>
            <a:r>
              <a:rPr lang="en-GB" sz="1600" u="sng" dirty="0">
                <a:solidFill>
                  <a:schemeClr val="hlink"/>
                </a:solidFill>
                <a:latin typeface="Montserrat"/>
                <a:ea typeface="Montserrat"/>
                <a:cs typeface="Montserrat"/>
                <a:sym typeface="Montserrat"/>
                <a:hlinkClick r:id="rId6"/>
              </a:rPr>
              <a:t>libby@symbioscomms.com</a:t>
            </a:r>
            <a:r>
              <a:rPr lang="en-GB" sz="1600" dirty="0">
                <a:solidFill>
                  <a:schemeClr val="dk1"/>
                </a:solidFill>
                <a:latin typeface="Montserrat"/>
                <a:ea typeface="Montserrat"/>
                <a:cs typeface="Montserrat"/>
                <a:sym typeface="Montserrat"/>
              </a:rPr>
              <a:t> / </a:t>
            </a:r>
            <a:r>
              <a:rPr lang="en-GB" sz="1600" u="sng" dirty="0">
                <a:solidFill>
                  <a:schemeClr val="hlink"/>
                </a:solidFill>
                <a:latin typeface="Montserrat"/>
                <a:ea typeface="Montserrat"/>
                <a:cs typeface="Montserrat"/>
                <a:sym typeface="Montserrat"/>
                <a:hlinkClick r:id="rId7"/>
              </a:rPr>
              <a:t>wenying.su-1@nasa.gov</a:t>
            </a:r>
            <a:r>
              <a:rPr lang="en-GB" sz="1600" dirty="0">
                <a:solidFill>
                  <a:schemeClr val="dk1"/>
                </a:solidFill>
                <a:latin typeface="Montserrat"/>
                <a:ea typeface="Montserrat"/>
                <a:cs typeface="Montserrat"/>
                <a:sym typeface="Montserrat"/>
              </a:rPr>
              <a:t>  </a:t>
            </a:r>
            <a:endParaRPr sz="1600" dirty="0">
              <a:solidFill>
                <a:schemeClr val="dk1"/>
              </a:solidFill>
              <a:latin typeface="Montserrat"/>
              <a:ea typeface="Montserrat"/>
              <a:cs typeface="Montserrat"/>
              <a:sym typeface="Montserrat"/>
            </a:endParaRPr>
          </a:p>
          <a:p>
            <a:pPr marL="214312" marR="0" lvl="0" indent="-214312" algn="l" rtl="0">
              <a:lnSpc>
                <a:spcPct val="150000"/>
              </a:lnSpc>
              <a:spcBef>
                <a:spcPts val="1800"/>
              </a:spcBef>
              <a:spcAft>
                <a:spcPts val="0"/>
              </a:spcAft>
              <a:buClr>
                <a:schemeClr val="dk1"/>
              </a:buClr>
              <a:buSzPts val="1600"/>
              <a:buFont typeface="Montserrat"/>
              <a:buChar char="❖"/>
            </a:pPr>
            <a:r>
              <a:rPr lang="en-GB" sz="1600" dirty="0">
                <a:solidFill>
                  <a:schemeClr val="dk1"/>
                </a:solidFill>
                <a:latin typeface="Montserrat"/>
                <a:ea typeface="Montserrat"/>
                <a:cs typeface="Montserrat"/>
                <a:sym typeface="Montserrat"/>
              </a:rPr>
              <a:t>Meeting website: </a:t>
            </a:r>
            <a:r>
              <a:rPr lang="en-GB" sz="1600" u="sng" dirty="0">
                <a:solidFill>
                  <a:schemeClr val="hlink"/>
                </a:solidFill>
                <a:latin typeface="Montserrat"/>
                <a:ea typeface="Montserrat"/>
                <a:cs typeface="Montserrat"/>
                <a:sym typeface="Montserrat"/>
                <a:hlinkClick r:id="rId8"/>
              </a:rPr>
              <a:t>https://ceos.org/meetings/wgclimate-24/</a:t>
            </a:r>
            <a:r>
              <a:rPr lang="en-GB" sz="1600" dirty="0">
                <a:solidFill>
                  <a:schemeClr val="dk1"/>
                </a:solidFill>
                <a:latin typeface="Montserrat"/>
                <a:ea typeface="Montserrat"/>
                <a:cs typeface="Montserrat"/>
                <a:sym typeface="Montserrat"/>
              </a:rPr>
              <a:t>   </a:t>
            </a:r>
            <a:endParaRPr sz="1600" dirty="0">
              <a:solidFill>
                <a:schemeClr val="dk1"/>
              </a:solidFill>
              <a:latin typeface="Montserrat"/>
              <a:ea typeface="Montserrat"/>
              <a:cs typeface="Montserrat"/>
              <a:sym typeface="Montserrat"/>
            </a:endParaRPr>
          </a:p>
        </p:txBody>
      </p:sp>
      <p:sp>
        <p:nvSpPr>
          <p:cNvPr id="67" name="Google Shape;67;p7"/>
          <p:cNvSpPr txBox="1"/>
          <p:nvPr/>
        </p:nvSpPr>
        <p:spPr>
          <a:xfrm>
            <a:off x="94020" y="103248"/>
            <a:ext cx="9584236"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Montserrat"/>
                <a:ea typeface="Montserrat"/>
                <a:cs typeface="Montserrat"/>
                <a:sym typeface="Montserrat"/>
              </a:rPr>
              <a:t>Technology Mechanism and TEC</a:t>
            </a:r>
            <a:endParaRPr dirty="0">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p:nvPr/>
        </p:nvSpPr>
        <p:spPr>
          <a:xfrm>
            <a:off x="336557" y="1167667"/>
            <a:ext cx="11112000" cy="5432216"/>
          </a:xfrm>
          <a:prstGeom prst="rect">
            <a:avLst/>
          </a:prstGeom>
          <a:noFill/>
          <a:ln>
            <a:noFill/>
          </a:ln>
        </p:spPr>
        <p:txBody>
          <a:bodyPr spcFirstLastPara="1" wrap="square" lIns="91425" tIns="45700" rIns="91425" bIns="45700" anchor="t" anchorCtr="0">
            <a:spAutoFit/>
          </a:bodyPr>
          <a:lstStyle/>
          <a:p>
            <a:pPr marL="285750" marR="0" lvl="0" indent="-285750" algn="l" defTabSz="914400" rtl="0" eaLnBrk="1" fontAlgn="auto" latinLnBrk="0" hangingPunct="1">
              <a:lnSpc>
                <a:spcPct val="150000"/>
              </a:lnSpc>
              <a:spcBef>
                <a:spcPts val="600"/>
              </a:spcBef>
              <a:spcAft>
                <a:spcPts val="0"/>
              </a:spcAft>
              <a:buClr>
                <a:srgbClr val="000000"/>
              </a:buClr>
              <a:buSzPts val="1600"/>
              <a:buFont typeface="Wingdings" panose="05000000000000000000" pitchFamily="2" charset="2"/>
              <a:buChar char="v"/>
              <a:tabLst/>
              <a:defRPr/>
            </a:pPr>
            <a:r>
              <a:rPr kumimoji="0" lang="en-GB" sz="1600" b="1" i="1" u="none" strike="noStrike" kern="0" cap="none" spc="0" normalizeH="0" baseline="0" noProof="0" dirty="0">
                <a:ln>
                  <a:noFill/>
                </a:ln>
                <a:solidFill>
                  <a:srgbClr val="000000"/>
                </a:solidFill>
                <a:effectLst/>
                <a:uLnTx/>
                <a:uFillTx/>
                <a:latin typeface="Montserrat"/>
                <a:ea typeface="Montserrat"/>
                <a:cs typeface="Montserrat"/>
                <a:sym typeface="Montserrat"/>
              </a:rPr>
              <a:t>The CTCN provides technical assistance in response to requests submitted by developing countries via their nationally-selected focal points, or National Designated Entities (NDEs) . </a:t>
            </a:r>
            <a:r>
              <a:rPr kumimoji="0" lang="en-GB" sz="1600" u="none" strike="noStrike" kern="0" cap="none" spc="0" normalizeH="0" baseline="0" noProof="0" dirty="0">
                <a:ln>
                  <a:noFill/>
                </a:ln>
                <a:solidFill>
                  <a:srgbClr val="000000"/>
                </a:solidFill>
                <a:effectLst/>
                <a:uLnTx/>
                <a:uFillTx/>
                <a:latin typeface="Montserrat"/>
                <a:ea typeface="Montserrat"/>
                <a:cs typeface="Montserrat"/>
                <a:sym typeface="Montserrat"/>
              </a:rPr>
              <a:t>Upon receipt of such requests, the Centre mobilizes its global Network of climate technology experts to design and deliver a customized solution tailored to local needs. Projects in specific countries.</a:t>
            </a:r>
          </a:p>
          <a:p>
            <a:pPr marL="214313" marR="0" lvl="0" indent="-214313" algn="l" rtl="0">
              <a:lnSpc>
                <a:spcPct val="150000"/>
              </a:lnSpc>
              <a:spcBef>
                <a:spcPts val="1800"/>
              </a:spcBef>
              <a:spcAft>
                <a:spcPts val="0"/>
              </a:spcAft>
              <a:buClr>
                <a:schemeClr val="dk1"/>
              </a:buClr>
              <a:buSzPts val="1600"/>
              <a:buFont typeface="Montserrat"/>
              <a:buChar char="❖"/>
            </a:pPr>
            <a:r>
              <a:rPr lang="en-GB" sz="1600" b="1" dirty="0">
                <a:solidFill>
                  <a:schemeClr val="dk1"/>
                </a:solidFill>
                <a:latin typeface="Montserrat"/>
                <a:ea typeface="Montserrat"/>
                <a:cs typeface="Montserrat"/>
                <a:sym typeface="Montserrat"/>
              </a:rPr>
              <a:t>The CTCN serves as a demand-driven and trusted partner, </a:t>
            </a:r>
            <a:r>
              <a:rPr lang="en-GB" sz="1600" dirty="0">
                <a:solidFill>
                  <a:schemeClr val="dk1"/>
                </a:solidFill>
                <a:latin typeface="Montserrat"/>
                <a:ea typeface="Montserrat"/>
                <a:cs typeface="Montserrat"/>
                <a:sym typeface="Montserrat"/>
              </a:rPr>
              <a:t>matching developing country needs for climate change-related equipment, methods, capacity development and policy advice with the world-class expertise of its Network and its collaborators.  </a:t>
            </a:r>
            <a:endParaRPr lang="en-GB" dirty="0">
              <a:latin typeface="Montserrat"/>
              <a:ea typeface="Montserrat"/>
              <a:cs typeface="Montserrat"/>
              <a:sym typeface="Montserrat"/>
            </a:endParaRPr>
          </a:p>
          <a:p>
            <a:pPr marL="671512" marR="0" lvl="1" indent="-214312" algn="l" rtl="0">
              <a:lnSpc>
                <a:spcPct val="150000"/>
              </a:lnSpc>
              <a:spcBef>
                <a:spcPts val="0"/>
              </a:spcBef>
              <a:spcAft>
                <a:spcPts val="0"/>
              </a:spcAft>
              <a:buClr>
                <a:schemeClr val="dk1"/>
              </a:buClr>
              <a:buSzPts val="1600"/>
              <a:buFont typeface="Montserrat"/>
              <a:buChar char="❖"/>
            </a:pPr>
            <a:r>
              <a:rPr lang="en-GB" sz="1600" i="0" u="none" strike="noStrike" cap="none" dirty="0">
                <a:solidFill>
                  <a:schemeClr val="dk1"/>
                </a:solidFill>
                <a:latin typeface="Montserrat"/>
                <a:ea typeface="Montserrat"/>
                <a:cs typeface="Montserrat"/>
                <a:sym typeface="Montserrat"/>
              </a:rPr>
              <a:t>There is an open opportunity to join CTCN networks and take part on CTCN projects: </a:t>
            </a:r>
            <a:r>
              <a:rPr lang="en-GB" sz="1600" dirty="0">
                <a:solidFill>
                  <a:schemeClr val="dk1"/>
                </a:solidFill>
                <a:latin typeface="Montserrat"/>
                <a:ea typeface="Montserrat"/>
                <a:cs typeface="Montserrat"/>
                <a:sym typeface="Montserrat"/>
                <a:hlinkClick r:id="rId3"/>
              </a:rPr>
              <a:t>https://www.ctc-n.org/networking-and-collaboration/network</a:t>
            </a:r>
            <a:endParaRPr lang="en-GB" sz="1600" i="1" u="none" strike="noStrike" cap="none" dirty="0">
              <a:solidFill>
                <a:schemeClr val="dk1"/>
              </a:solidFill>
              <a:latin typeface="Montserrat"/>
              <a:ea typeface="Montserrat"/>
              <a:cs typeface="Montserrat"/>
              <a:sym typeface="Montserrat"/>
            </a:endParaRPr>
          </a:p>
          <a:p>
            <a:pPr marL="214312" marR="0" lvl="0" indent="-214312" algn="l" rtl="0">
              <a:lnSpc>
                <a:spcPct val="150000"/>
              </a:lnSpc>
              <a:spcBef>
                <a:spcPts val="1800"/>
              </a:spcBef>
              <a:spcAft>
                <a:spcPts val="0"/>
              </a:spcAft>
              <a:buClr>
                <a:schemeClr val="dk1"/>
              </a:buClr>
              <a:buSzPts val="1600"/>
              <a:buFont typeface="Montserrat"/>
              <a:buChar char="❖"/>
            </a:pPr>
            <a:r>
              <a:rPr lang="en-GB" sz="1600" b="1" i="1" dirty="0">
                <a:solidFill>
                  <a:schemeClr val="dk1"/>
                </a:solidFill>
                <a:latin typeface="Montserrat"/>
                <a:ea typeface="Montserrat"/>
                <a:cs typeface="Montserrat"/>
                <a:sym typeface="Montserrat"/>
              </a:rPr>
              <a:t>The CTCN operates capacity-building projects: </a:t>
            </a:r>
            <a:r>
              <a:rPr lang="en-GB" sz="1600" dirty="0">
                <a:solidFill>
                  <a:schemeClr val="dk1"/>
                </a:solidFill>
                <a:latin typeface="Montserrat"/>
                <a:ea typeface="Montserrat"/>
                <a:cs typeface="Montserrat"/>
                <a:sym typeface="Montserrat"/>
                <a:hlinkClick r:id="rId4"/>
              </a:rPr>
              <a:t>https://www.ctc-n.org/capacity-building/global</a:t>
            </a:r>
            <a:r>
              <a:rPr lang="en-GB" sz="1600" dirty="0">
                <a:solidFill>
                  <a:schemeClr val="dk1"/>
                </a:solidFill>
                <a:latin typeface="Montserrat"/>
                <a:ea typeface="Montserrat"/>
                <a:cs typeface="Montserrat"/>
                <a:sym typeface="Montserrat"/>
              </a:rPr>
              <a:t> </a:t>
            </a:r>
            <a:endParaRPr sz="1600" dirty="0">
              <a:solidFill>
                <a:schemeClr val="dk1"/>
              </a:solidFill>
              <a:latin typeface="Montserrat"/>
              <a:ea typeface="Montserrat"/>
              <a:cs typeface="Montserrat"/>
              <a:sym typeface="Montserrat"/>
            </a:endParaRPr>
          </a:p>
          <a:p>
            <a:pPr marL="671512" marR="0" lvl="1" indent="-214312" algn="l" rtl="0">
              <a:lnSpc>
                <a:spcPct val="150000"/>
              </a:lnSpc>
              <a:spcBef>
                <a:spcPts val="0"/>
              </a:spcBef>
              <a:spcAft>
                <a:spcPts val="0"/>
              </a:spcAft>
              <a:buClr>
                <a:schemeClr val="dk1"/>
              </a:buClr>
              <a:buSzPts val="1600"/>
              <a:buFont typeface="Montserrat"/>
              <a:buChar char="❖"/>
            </a:pPr>
            <a:r>
              <a:rPr lang="en-GB" sz="1600" dirty="0">
                <a:solidFill>
                  <a:schemeClr val="tx1"/>
                </a:solidFill>
                <a:latin typeface="Montserrat"/>
                <a:ea typeface="Montserrat"/>
                <a:cs typeface="Montserrat"/>
                <a:sym typeface="Montserrat"/>
              </a:rPr>
              <a:t> Most detail under regional: green hydrogen, AI, climate finance, climate action</a:t>
            </a:r>
          </a:p>
          <a:p>
            <a:pPr marL="671512" marR="0" lvl="1" indent="-214312" algn="l" rtl="0">
              <a:lnSpc>
                <a:spcPct val="150000"/>
              </a:lnSpc>
              <a:spcBef>
                <a:spcPts val="0"/>
              </a:spcBef>
              <a:spcAft>
                <a:spcPts val="0"/>
              </a:spcAft>
              <a:buClr>
                <a:schemeClr val="dk1"/>
              </a:buClr>
              <a:buSzPts val="1600"/>
              <a:buFont typeface="Montserrat"/>
              <a:buChar char="❖"/>
            </a:pPr>
            <a:r>
              <a:rPr lang="en-GB" sz="1600" dirty="0">
                <a:solidFill>
                  <a:schemeClr val="tx1"/>
                </a:solidFill>
                <a:latin typeface="Montserrat"/>
                <a:ea typeface="Montserrat"/>
                <a:cs typeface="Montserrat"/>
                <a:sym typeface="Montserrat"/>
              </a:rPr>
              <a:t>2026 Joint Programme: NDE Forum and Capacity Building for System Transformation in </a:t>
            </a:r>
          </a:p>
          <a:p>
            <a:pPr marL="457200" marR="0" lvl="1" algn="l" rtl="0">
              <a:lnSpc>
                <a:spcPct val="150000"/>
              </a:lnSpc>
              <a:spcBef>
                <a:spcPts val="0"/>
              </a:spcBef>
              <a:spcAft>
                <a:spcPts val="0"/>
              </a:spcAft>
              <a:buClr>
                <a:schemeClr val="dk1"/>
              </a:buClr>
              <a:buSzPts val="1600"/>
            </a:pPr>
            <a:r>
              <a:rPr lang="en-GB" sz="1600" dirty="0">
                <a:solidFill>
                  <a:schemeClr val="tx1"/>
                </a:solidFill>
                <a:latin typeface="Montserrat"/>
                <a:ea typeface="Montserrat"/>
                <a:cs typeface="Montserrat"/>
                <a:sym typeface="Montserrat"/>
              </a:rPr>
              <a:t>Africa 23-26 March 2026; Tunisia)</a:t>
            </a:r>
          </a:p>
        </p:txBody>
      </p:sp>
      <p:sp>
        <p:nvSpPr>
          <p:cNvPr id="67" name="Google Shape;67;p7"/>
          <p:cNvSpPr txBox="1"/>
          <p:nvPr/>
        </p:nvSpPr>
        <p:spPr>
          <a:xfrm>
            <a:off x="94020" y="103248"/>
            <a:ext cx="8668512" cy="52318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800" dirty="0">
                <a:solidFill>
                  <a:schemeClr val="lt1"/>
                </a:solidFill>
                <a:latin typeface="Montserrat"/>
                <a:ea typeface="Montserrat"/>
                <a:cs typeface="Montserrat"/>
                <a:sym typeface="Montserrat"/>
              </a:rPr>
              <a:t>Climate Technology Centre and Network </a:t>
            </a:r>
            <a:endParaRPr sz="2800" dirty="0">
              <a:latin typeface="Montserrat"/>
              <a:ea typeface="Montserrat"/>
              <a:cs typeface="Montserrat"/>
              <a:sym typeface="Montserrat"/>
            </a:endParaRPr>
          </a:p>
        </p:txBody>
      </p:sp>
    </p:spTree>
    <p:extLst>
      <p:ext uri="{BB962C8B-B14F-4D97-AF65-F5344CB8AC3E}">
        <p14:creationId xmlns:p14="http://schemas.microsoft.com/office/powerpoint/2010/main" val="3299658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8"/>
          <p:cNvSpPr txBox="1">
            <a:spLocks noGrp="1"/>
          </p:cNvSpPr>
          <p:nvPr>
            <p:ph type="body" idx="1"/>
          </p:nvPr>
        </p:nvSpPr>
        <p:spPr>
          <a:xfrm>
            <a:off x="276008" y="1220858"/>
            <a:ext cx="11495400" cy="4662900"/>
          </a:xfrm>
          <a:prstGeom prst="rect">
            <a:avLst/>
          </a:prstGeom>
        </p:spPr>
        <p:txBody>
          <a:bodyPr spcFirstLastPara="1" wrap="square" lIns="91425" tIns="45700" rIns="91425" bIns="45700" anchor="t" anchorCtr="0">
            <a:noAutofit/>
          </a:bodyPr>
          <a:lstStyle/>
          <a:p>
            <a:pPr marL="457200" lvl="0" indent="-406400" algn="l" rtl="0">
              <a:spcBef>
                <a:spcPts val="1000"/>
              </a:spcBef>
              <a:spcAft>
                <a:spcPts val="0"/>
              </a:spcAft>
              <a:buSzPts val="2800"/>
              <a:buChar char="❖"/>
            </a:pPr>
            <a:r>
              <a:rPr lang="en-GB" dirty="0"/>
              <a:t>What further information </a:t>
            </a:r>
            <a:r>
              <a:rPr lang="en-GB"/>
              <a:t>and links would </a:t>
            </a:r>
            <a:r>
              <a:rPr lang="en-GB" dirty="0"/>
              <a:t>be helpful?</a:t>
            </a:r>
            <a:endParaRPr dirty="0"/>
          </a:p>
          <a:p>
            <a:pPr marL="457200" lvl="0" indent="-406400" algn="l" rtl="0">
              <a:spcBef>
                <a:spcPts val="0"/>
              </a:spcBef>
              <a:spcAft>
                <a:spcPts val="0"/>
              </a:spcAft>
              <a:buSzPts val="2800"/>
              <a:buChar char="❖"/>
            </a:pPr>
            <a:r>
              <a:rPr lang="en-GB" dirty="0"/>
              <a:t>Which agencies have an interest in aspects of the Technology work?</a:t>
            </a:r>
            <a:endParaRPr dirty="0"/>
          </a:p>
          <a:p>
            <a:pPr marL="457200" lvl="0" indent="-406400" algn="l" rtl="0">
              <a:spcBef>
                <a:spcPts val="0"/>
              </a:spcBef>
              <a:spcAft>
                <a:spcPts val="0"/>
              </a:spcAft>
              <a:buSzPts val="2800"/>
              <a:buChar char="❖"/>
            </a:pPr>
            <a:r>
              <a:rPr lang="en-GB" dirty="0"/>
              <a:t>Do we have contacts in the working members of the TEC and CTCN (or National Designated Entities, NDEs)?</a:t>
            </a:r>
            <a:endParaRPr dirty="0"/>
          </a:p>
        </p:txBody>
      </p:sp>
      <p:sp>
        <p:nvSpPr>
          <p:cNvPr id="73" name="Google Shape;73;p8"/>
          <p:cNvSpPr txBox="1">
            <a:spLocks noGrp="1"/>
          </p:cNvSpPr>
          <p:nvPr>
            <p:ph type="title"/>
          </p:nvPr>
        </p:nvSpPr>
        <p:spPr>
          <a:xfrm>
            <a:off x="176048" y="175939"/>
            <a:ext cx="9387000" cy="779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GB" dirty="0"/>
              <a:t>Discussion</a:t>
            </a:r>
            <a:endParaRPr dirty="0"/>
          </a:p>
        </p:txBody>
      </p:sp>
    </p:spTree>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TotalTime>
  <Words>570</Words>
  <Application>Microsoft Office PowerPoint</Application>
  <PresentationFormat>Widescreen</PresentationFormat>
  <Paragraphs>31</Paragraphs>
  <Slides>4</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vt:i4>
      </vt:variant>
    </vt:vector>
  </HeadingPairs>
  <TitlesOfParts>
    <vt:vector size="16" baseType="lpstr">
      <vt:lpstr>Arial</vt:lpstr>
      <vt:lpstr>Average</vt:lpstr>
      <vt:lpstr>Barlow Medium</vt:lpstr>
      <vt:lpstr>Montserrat SemiBold</vt:lpstr>
      <vt:lpstr>Montserrat</vt:lpstr>
      <vt:lpstr>Wingdings</vt:lpstr>
      <vt:lpstr>Barlow</vt:lpstr>
      <vt:lpstr>Montserrat Medium</vt:lpstr>
      <vt:lpstr>Barlow SemiBold</vt:lpstr>
      <vt:lpstr>Lobster</vt:lpstr>
      <vt:lpstr>Noto Sans Symbols</vt:lpstr>
      <vt:lpstr>ceos</vt:lpstr>
      <vt:lpstr>UNFCCC Engagement:  Working together on Technology Discussion</vt:lpstr>
      <vt:lpstr>PowerPoint Presentation</vt:lpstr>
      <vt:lpstr>PowerPoint Presentation</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UNFCCC Engagement:  Working together on Technology Discussion</dc:title>
  <dc:creator>Remedios, John (Prof.)</dc:creator>
  <cp:lastModifiedBy>Remedios, John (Prof.)</cp:lastModifiedBy>
  <cp:revision>9</cp:revision>
  <dcterms:modified xsi:type="dcterms:W3CDTF">2026-02-10T12:43:22Z</dcterms:modified>
</cp:coreProperties>
</file>