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2" r:id="rId3"/>
  </p:sldMasterIdLst>
  <p:notesMasterIdLst>
    <p:notesMasterId r:id="rId4"/>
  </p:notesMasterIdLst>
  <p:sldIdLst>
    <p:sldId id="256" r:id="rId5"/>
    <p:sldId id="257" r:id="rId6"/>
    <p:sldId id="258" r:id="rId7"/>
    <p:sldId id="259" r:id="rId8"/>
    <p:sldId id="260" r:id="rId9"/>
    <p:sldId id="261" r:id="rId10"/>
    <p:sldId id="262" r:id="rId11"/>
  </p:sldIdLst>
  <p:sldSz cy="6858000" cx="12192000"/>
  <p:notesSz cx="6858000" cy="9144000"/>
  <p:embeddedFontLst>
    <p:embeddedFont>
      <p:font typeface="Montserrat SemiBold"/>
      <p:regular r:id="rId12"/>
      <p:bold r:id="rId13"/>
      <p:italic r:id="rId14"/>
      <p:boldItalic r:id="rId15"/>
    </p:embeddedFont>
    <p:embeddedFont>
      <p:font typeface="Montserrat"/>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MontserratSemiBold-bold.fntdata"/><Relationship Id="rId12" Type="http://schemas.openxmlformats.org/officeDocument/2006/relationships/font" Target="fonts/Montserrat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MontserratSemiBold-boldItalic.fntdata"/><Relationship Id="rId14" Type="http://schemas.openxmlformats.org/officeDocument/2006/relationships/font" Target="fonts/MontserratSemiBold-italic.fntdata"/><Relationship Id="rId17" Type="http://schemas.openxmlformats.org/officeDocument/2006/relationships/font" Target="fonts/Montserrat-bold.fntdata"/><Relationship Id="rId16" Type="http://schemas.openxmlformats.org/officeDocument/2006/relationships/font" Target="fonts/Montserrat-regular.fntdata"/><Relationship Id="rId5" Type="http://schemas.openxmlformats.org/officeDocument/2006/relationships/slide" Target="slides/slide1.xml"/><Relationship Id="rId19" Type="http://schemas.openxmlformats.org/officeDocument/2006/relationships/font" Target="fonts/Montserrat-boldItalic.fntdata"/><Relationship Id="rId6" Type="http://schemas.openxmlformats.org/officeDocument/2006/relationships/slide" Target="slides/slide2.xml"/><Relationship Id="rId18"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76bec45162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g376bec4516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ab65dfa1c_8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g37ab65dfa1c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bf7417ad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 name="Google Shape;69;g3bf7417ad2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g3bf7417ad2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76bec45162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376bec4516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76bec45162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376bec45162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2_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 name="Google Shape;14;p2"/>
          <p:cNvSpPr/>
          <p:nvPr/>
        </p:nvSpPr>
        <p:spPr>
          <a:xfrm>
            <a:off x="0" y="0"/>
            <a:ext cx="12192000" cy="6858000"/>
          </a:xfrm>
          <a:prstGeom prst="rect">
            <a:avLst/>
          </a:prstGeom>
          <a:gradFill>
            <a:gsLst>
              <a:gs pos="0">
                <a:srgbClr val="FFFFFF">
                  <a:alpha val="59607"/>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2"/>
          <p:cNvSpPr/>
          <p:nvPr/>
        </p:nvSpPr>
        <p:spPr>
          <a:xfrm>
            <a:off x="0" y="5137150"/>
            <a:ext cx="12192000" cy="1032156"/>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16" name="Google Shape;16;p2"/>
          <p:cNvPicPr preferRelativeResize="0"/>
          <p:nvPr/>
        </p:nvPicPr>
        <p:blipFill rotWithShape="1">
          <a:blip r:embed="rId3">
            <a:alphaModFix/>
          </a:blip>
          <a:srcRect b="0" l="0" r="0" t="0"/>
          <a:stretch/>
        </p:blipFill>
        <p:spPr>
          <a:xfrm>
            <a:off x="7514706" y="5098200"/>
            <a:ext cx="4617131" cy="1110056"/>
          </a:xfrm>
          <a:prstGeom prst="rect">
            <a:avLst/>
          </a:prstGeom>
          <a:noFill/>
          <a:ln>
            <a:noFill/>
          </a:ln>
        </p:spPr>
      </p:pic>
      <p:pic>
        <p:nvPicPr>
          <p:cNvPr descr="A green and blue earth with a green circle around it&#10;&#10;AI-generated content may be incorrect." id="17" name="Google Shape;17;p2"/>
          <p:cNvPicPr preferRelativeResize="0"/>
          <p:nvPr/>
        </p:nvPicPr>
        <p:blipFill rotWithShape="1">
          <a:blip r:embed="rId4">
            <a:alphaModFix/>
          </a:blip>
          <a:srcRect b="0" l="0" r="0" t="0"/>
          <a:stretch/>
        </p:blipFill>
        <p:spPr>
          <a:xfrm>
            <a:off x="10052821" y="180422"/>
            <a:ext cx="1890242" cy="1016545"/>
          </a:xfrm>
          <a:prstGeom prst="rect">
            <a:avLst/>
          </a:prstGeom>
          <a:noFill/>
          <a:ln>
            <a:noFill/>
          </a:ln>
        </p:spPr>
      </p:pic>
      <p:sp>
        <p:nvSpPr>
          <p:cNvPr id="18" name="Google Shape;18;p2"/>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nvSpPr>
        <p:spPr>
          <a:xfrm>
            <a:off x="-53050" y="6611775"/>
            <a:ext cx="1612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Channel Country, Queensland, Australia</a:t>
            </a:r>
            <a:endParaRPr>
              <a:latin typeface="Montserrat"/>
              <a:ea typeface="Montserrat"/>
              <a:cs typeface="Montserrat"/>
              <a:sym typeface="Montserrat"/>
            </a:endParaRPr>
          </a:p>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Captured by Landsat-8 OLI (NASA/USGS)</a:t>
            </a:r>
            <a:endParaRPr>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p:cSld name="Title Slide">
    <p:spTree>
      <p:nvGrpSpPr>
        <p:cNvPr id="20" name="Shape 20"/>
        <p:cNvGrpSpPr/>
        <p:nvPr/>
      </p:nvGrpSpPr>
      <p:grpSpPr>
        <a:xfrm>
          <a:off x="0" y="0"/>
          <a:ext cx="0" cy="0"/>
          <a:chOff x="0" y="0"/>
          <a:chExt cx="0" cy="0"/>
        </a:xfrm>
      </p:grpSpPr>
      <p:pic>
        <p:nvPicPr>
          <p:cNvPr descr="A map of land and water&#10;&#10;AI-generated content may be incorrect." id="21" name="Google Shape;21;p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3"/>
          <p:cNvSpPr/>
          <p:nvPr/>
        </p:nvSpPr>
        <p:spPr>
          <a:xfrm>
            <a:off x="0" y="0"/>
            <a:ext cx="12192000" cy="6858000"/>
          </a:xfrm>
          <a:prstGeom prst="rect">
            <a:avLst/>
          </a:prstGeom>
          <a:gradFill>
            <a:gsLst>
              <a:gs pos="0">
                <a:srgbClr val="000000">
                  <a:alpha val="56470"/>
                </a:srgbClr>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3"/>
          <p:cNvSpPr/>
          <p:nvPr/>
        </p:nvSpPr>
        <p:spPr>
          <a:xfrm>
            <a:off x="0" y="5137150"/>
            <a:ext cx="12192000" cy="1032156"/>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24" name="Google Shape;24;p3"/>
          <p:cNvPicPr preferRelativeResize="0"/>
          <p:nvPr/>
        </p:nvPicPr>
        <p:blipFill rotWithShape="1">
          <a:blip r:embed="rId3">
            <a:alphaModFix/>
          </a:blip>
          <a:srcRect b="0" l="0" r="0" t="0"/>
          <a:stretch/>
        </p:blipFill>
        <p:spPr>
          <a:xfrm>
            <a:off x="7666308" y="5098200"/>
            <a:ext cx="4617132" cy="1110055"/>
          </a:xfrm>
          <a:prstGeom prst="rect">
            <a:avLst/>
          </a:prstGeom>
          <a:noFill/>
          <a:ln>
            <a:noFill/>
          </a:ln>
        </p:spPr>
      </p:pic>
      <p:pic>
        <p:nvPicPr>
          <p:cNvPr descr="A blue planet with green circle around it&#10;&#10;AI-generated content may be incorrect." id="25" name="Google Shape;25;p3"/>
          <p:cNvPicPr preferRelativeResize="0"/>
          <p:nvPr/>
        </p:nvPicPr>
        <p:blipFill rotWithShape="1">
          <a:blip r:embed="rId4">
            <a:alphaModFix/>
          </a:blip>
          <a:srcRect b="0" l="0" r="0" t="0"/>
          <a:stretch/>
        </p:blipFill>
        <p:spPr>
          <a:xfrm>
            <a:off x="10052822" y="180422"/>
            <a:ext cx="1890241" cy="1016544"/>
          </a:xfrm>
          <a:prstGeom prst="rect">
            <a:avLst/>
          </a:prstGeom>
          <a:noFill/>
          <a:ln>
            <a:noFill/>
          </a:ln>
        </p:spPr>
      </p:pic>
      <p:sp>
        <p:nvSpPr>
          <p:cNvPr id="26" name="Google Shape;26;p3"/>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nvSpPr>
        <p:spPr>
          <a:xfrm>
            <a:off x="10885576" y="6487050"/>
            <a:ext cx="1306500" cy="3231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Hobart, Tasmania</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Credit: European Union</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Copernicus Sentinel-2 Imagery</a:t>
            </a:r>
            <a:endParaRPr>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28" name="Shape 28"/>
        <p:cNvGrpSpPr/>
        <p:nvPr/>
      </p:nvGrpSpPr>
      <p:grpSpPr>
        <a:xfrm>
          <a:off x="0" y="0"/>
          <a:ext cx="0" cy="0"/>
          <a:chOff x="0" y="0"/>
          <a:chExt cx="0" cy="0"/>
        </a:xfrm>
      </p:grpSpPr>
      <p:sp>
        <p:nvSpPr>
          <p:cNvPr id="29" name="Google Shape;29;p4"/>
          <p:cNvSpPr/>
          <p:nvPr/>
        </p:nvSpPr>
        <p:spPr>
          <a:xfrm>
            <a:off x="0" y="6280525"/>
            <a:ext cx="12192000" cy="597260"/>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30" name="Google Shape;30;p4"/>
          <p:cNvPicPr preferRelativeResize="0"/>
          <p:nvPr/>
        </p:nvPicPr>
        <p:blipFill rotWithShape="1">
          <a:blip r:embed="rId2">
            <a:alphaModFix/>
          </a:blip>
          <a:srcRect b="0" l="0" r="0" t="0"/>
          <a:stretch/>
        </p:blipFill>
        <p:spPr>
          <a:xfrm>
            <a:off x="9343183" y="6236697"/>
            <a:ext cx="2848817" cy="684916"/>
          </a:xfrm>
          <a:prstGeom prst="rect">
            <a:avLst/>
          </a:prstGeom>
          <a:noFill/>
          <a:ln>
            <a:noFill/>
          </a:ln>
        </p:spPr>
      </p:pic>
      <p:sp>
        <p:nvSpPr>
          <p:cNvPr id="31" name="Google Shape;31;p4"/>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2" name="Google Shape;32;p4"/>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342900" lvl="0" marL="457200" algn="l">
              <a:lnSpc>
                <a:spcPct val="114000"/>
              </a:lnSpc>
              <a:spcBef>
                <a:spcPts val="1000"/>
              </a:spcBef>
              <a:spcAft>
                <a:spcPts val="0"/>
              </a:spcAft>
              <a:buClr>
                <a:schemeClr val="dk1"/>
              </a:buClr>
              <a:buSzPts val="1800"/>
              <a:buFont typeface="Montserrat"/>
              <a:buChar char="❖"/>
              <a:defRPr>
                <a:latin typeface="Montserrat"/>
                <a:ea typeface="Montserrat"/>
                <a:cs typeface="Montserrat"/>
                <a:sym typeface="Montserrat"/>
              </a:defRPr>
            </a:lvl1pPr>
            <a:lvl2pPr indent="-342900" lvl="1" marL="9144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2pPr>
            <a:lvl3pPr indent="-342900" lvl="2" marL="13716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3pPr>
            <a:lvl4pPr indent="-342900" lvl="3" marL="18288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4pPr>
            <a:lvl5pPr indent="-342900" lvl="4" marL="22860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indent="-342900" lvl="6" marL="32004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indent="-342900" lvl="7" marL="36576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8pPr>
            <a:lvl9pPr indent="-342900" lvl="8" marL="41148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9pPr>
          </a:lstStyle>
          <a:p/>
        </p:txBody>
      </p:sp>
      <p:pic>
        <p:nvPicPr>
          <p:cNvPr descr="A green and blue earth with a green circle around it&#10;&#10;AI-generated content may be incorrect." id="33" name="Google Shape;33;p4"/>
          <p:cNvPicPr preferRelativeResize="0"/>
          <p:nvPr/>
        </p:nvPicPr>
        <p:blipFill rotWithShape="1">
          <a:blip r:embed="rId3">
            <a:alphaModFix/>
          </a:blip>
          <a:srcRect b="0" l="0" r="0" t="0"/>
          <a:stretch/>
        </p:blipFill>
        <p:spPr>
          <a:xfrm>
            <a:off x="10127848" y="164396"/>
            <a:ext cx="1770326" cy="952056"/>
          </a:xfrm>
          <a:prstGeom prst="rect">
            <a:avLst/>
          </a:prstGeom>
          <a:noFill/>
          <a:ln>
            <a:noFill/>
          </a:ln>
        </p:spPr>
      </p:pic>
      <p:cxnSp>
        <p:nvCxnSpPr>
          <p:cNvPr id="34" name="Google Shape;34;p4"/>
          <p:cNvCxnSpPr/>
          <p:nvPr/>
        </p:nvCxnSpPr>
        <p:spPr>
          <a:xfrm>
            <a:off x="497411" y="1174325"/>
            <a:ext cx="8922972" cy="0"/>
          </a:xfrm>
          <a:prstGeom prst="straightConnector1">
            <a:avLst/>
          </a:prstGeom>
          <a:noFill/>
          <a:ln cap="rnd" cmpd="sng" w="34925">
            <a:solidFill>
              <a:schemeClr val="dk1">
                <a:alpha val="72941"/>
              </a:schemeClr>
            </a:solidFill>
            <a:prstDash val="dot"/>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1_Title and Content">
    <p:bg>
      <p:bgPr>
        <a:solidFill>
          <a:schemeClr val="dk1"/>
        </a:solidFill>
      </p:bgPr>
    </p:bg>
    <p:spTree>
      <p:nvGrpSpPr>
        <p:cNvPr id="35" name="Shape 35"/>
        <p:cNvGrpSpPr/>
        <p:nvPr/>
      </p:nvGrpSpPr>
      <p:grpSpPr>
        <a:xfrm>
          <a:off x="0" y="0"/>
          <a:ext cx="0" cy="0"/>
          <a:chOff x="0" y="0"/>
          <a:chExt cx="0" cy="0"/>
        </a:xfrm>
      </p:grpSpPr>
      <p:sp>
        <p:nvSpPr>
          <p:cNvPr id="36" name="Google Shape;36;p5"/>
          <p:cNvSpPr/>
          <p:nvPr/>
        </p:nvSpPr>
        <p:spPr>
          <a:xfrm>
            <a:off x="0" y="6280525"/>
            <a:ext cx="12192000" cy="597260"/>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37" name="Google Shape;37;p5"/>
          <p:cNvPicPr preferRelativeResize="0"/>
          <p:nvPr/>
        </p:nvPicPr>
        <p:blipFill rotWithShape="1">
          <a:blip r:embed="rId2">
            <a:alphaModFix/>
          </a:blip>
          <a:srcRect b="0" l="0" r="0" t="0"/>
          <a:stretch/>
        </p:blipFill>
        <p:spPr>
          <a:xfrm>
            <a:off x="9420383" y="6236697"/>
            <a:ext cx="2848818" cy="684916"/>
          </a:xfrm>
          <a:prstGeom prst="rect">
            <a:avLst/>
          </a:prstGeom>
          <a:noFill/>
          <a:ln>
            <a:noFill/>
          </a:ln>
        </p:spPr>
      </p:pic>
      <p:sp>
        <p:nvSpPr>
          <p:cNvPr id="38" name="Google Shape;38;p5"/>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None/>
              <a:defRPr>
                <a:solidFill>
                  <a:schemeClr val="lt1"/>
                </a:solidFill>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9" name="Google Shape;39;p5"/>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406400" lvl="0" marL="457200" algn="l">
              <a:lnSpc>
                <a:spcPct val="114000"/>
              </a:lnSpc>
              <a:spcBef>
                <a:spcPts val="1000"/>
              </a:spcBef>
              <a:spcAft>
                <a:spcPts val="0"/>
              </a:spcAft>
              <a:buClr>
                <a:schemeClr val="lt1"/>
              </a:buClr>
              <a:buSzPts val="2800"/>
              <a:buChar char="❖"/>
              <a:defRPr>
                <a:solidFill>
                  <a:schemeClr val="lt1"/>
                </a:solidFill>
              </a:defRPr>
            </a:lvl1pPr>
            <a:lvl2pPr indent="-381000" lvl="1" marL="914400" algn="l">
              <a:lnSpc>
                <a:spcPct val="114000"/>
              </a:lnSpc>
              <a:spcBef>
                <a:spcPts val="0"/>
              </a:spcBef>
              <a:spcAft>
                <a:spcPts val="0"/>
              </a:spcAft>
              <a:buClr>
                <a:schemeClr val="lt1"/>
              </a:buClr>
              <a:buSzPts val="2400"/>
              <a:buChar char="⮚"/>
              <a:defRPr>
                <a:solidFill>
                  <a:schemeClr val="lt1"/>
                </a:solidFill>
              </a:defRPr>
            </a:lvl2pPr>
            <a:lvl3pPr indent="-355600" lvl="2" marL="1371600" algn="l">
              <a:lnSpc>
                <a:spcPct val="114000"/>
              </a:lnSpc>
              <a:spcBef>
                <a:spcPts val="0"/>
              </a:spcBef>
              <a:spcAft>
                <a:spcPts val="0"/>
              </a:spcAft>
              <a:buClr>
                <a:schemeClr val="lt1"/>
              </a:buClr>
              <a:buSzPts val="2000"/>
              <a:buChar char="▪"/>
              <a:defRPr>
                <a:solidFill>
                  <a:schemeClr val="lt1"/>
                </a:solidFill>
              </a:defRPr>
            </a:lvl3pPr>
            <a:lvl4pPr indent="-342900" lvl="3" marL="1828800" algn="l">
              <a:lnSpc>
                <a:spcPct val="114000"/>
              </a:lnSpc>
              <a:spcBef>
                <a:spcPts val="0"/>
              </a:spcBef>
              <a:spcAft>
                <a:spcPts val="0"/>
              </a:spcAft>
              <a:buClr>
                <a:schemeClr val="lt1"/>
              </a:buClr>
              <a:buSzPts val="1800"/>
              <a:buChar char="•"/>
              <a:defRPr>
                <a:solidFill>
                  <a:schemeClr val="lt1"/>
                </a:solidFill>
              </a:defRPr>
            </a:lvl4pPr>
            <a:lvl5pPr indent="-342900" lvl="4" marL="2286000" algn="l">
              <a:lnSpc>
                <a:spcPct val="114000"/>
              </a:lnSpc>
              <a:spcBef>
                <a:spcPts val="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ue planet with green circle around it&#10;&#10;AI-generated content may be incorrect." id="40" name="Google Shape;40;p5"/>
          <p:cNvPicPr preferRelativeResize="0"/>
          <p:nvPr/>
        </p:nvPicPr>
        <p:blipFill rotWithShape="1">
          <a:blip r:embed="rId3">
            <a:alphaModFix/>
          </a:blip>
          <a:srcRect b="0" l="0" r="0" t="0"/>
          <a:stretch/>
        </p:blipFill>
        <p:spPr>
          <a:xfrm>
            <a:off x="10127848" y="164396"/>
            <a:ext cx="1770326" cy="952055"/>
          </a:xfrm>
          <a:prstGeom prst="rect">
            <a:avLst/>
          </a:prstGeom>
          <a:noFill/>
          <a:ln>
            <a:noFill/>
          </a:ln>
        </p:spPr>
      </p:pic>
      <p:cxnSp>
        <p:nvCxnSpPr>
          <p:cNvPr id="41" name="Google Shape;41;p5"/>
          <p:cNvCxnSpPr/>
          <p:nvPr/>
        </p:nvCxnSpPr>
        <p:spPr>
          <a:xfrm>
            <a:off x="497411" y="1174325"/>
            <a:ext cx="8922972" cy="0"/>
          </a:xfrm>
          <a:prstGeom prst="straightConnector1">
            <a:avLst/>
          </a:prstGeom>
          <a:noFill/>
          <a:ln cap="rnd" cmpd="sng" w="34925">
            <a:solidFill>
              <a:schemeClr val="lt1">
                <a:alpha val="72941"/>
              </a:schemeClr>
            </a:solidFill>
            <a:prstDash val="dot"/>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a:buNone/>
              <a:defRPr b="1" i="0" sz="440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4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4000"/>
              </a:lnSpc>
              <a:spcBef>
                <a:spcPts val="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4000"/>
              </a:lnSpc>
              <a:spcBef>
                <a:spcPts val="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3pPr>
            <a:lvl4pPr indent="-342900" lvl="3" marL="18288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6"/>
          <p:cNvSpPr txBox="1"/>
          <p:nvPr>
            <p:ph type="title"/>
          </p:nvPr>
        </p:nvSpPr>
        <p:spPr>
          <a:xfrm>
            <a:off x="815000" y="2994575"/>
            <a:ext cx="85875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GB" sz="3400"/>
              <a:t>Positioning CEOS for Success in a Rapidly Changing Context</a:t>
            </a:r>
            <a:endParaRPr i="1" sz="3400"/>
          </a:p>
        </p:txBody>
      </p:sp>
      <p:sp>
        <p:nvSpPr>
          <p:cNvPr id="47" name="Google Shape;47;p6"/>
          <p:cNvSpPr txBox="1"/>
          <p:nvPr>
            <p:ph type="title"/>
          </p:nvPr>
        </p:nvSpPr>
        <p:spPr>
          <a:xfrm>
            <a:off x="815000" y="1924475"/>
            <a:ext cx="101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GB" sz="6000"/>
              <a:t>2026 CEOS Chair Activity</a:t>
            </a:r>
            <a:endParaRPr sz="6000">
              <a:latin typeface="Montserrat"/>
              <a:ea typeface="Montserrat"/>
              <a:cs typeface="Montserrat"/>
              <a:sym typeface="Montserrat"/>
            </a:endParaRPr>
          </a:p>
        </p:txBody>
      </p:sp>
      <p:sp>
        <p:nvSpPr>
          <p:cNvPr id="48" name="Google Shape;48;p6"/>
          <p:cNvSpPr txBox="1"/>
          <p:nvPr/>
        </p:nvSpPr>
        <p:spPr>
          <a:xfrm>
            <a:off x="72444" y="6218252"/>
            <a:ext cx="6423300" cy="4002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a:solidFill>
                  <a:schemeClr val="dk1"/>
                </a:solidFill>
                <a:latin typeface="Montserrat"/>
                <a:ea typeface="Montserrat"/>
                <a:cs typeface="Montserrat"/>
                <a:sym typeface="Montserrat"/>
              </a:rPr>
              <a:t>Credit: USGS/NASA Landsat 8</a:t>
            </a:r>
            <a:endParaRPr sz="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7"/>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CEOS Chair 2026</a:t>
            </a:r>
            <a:endParaRPr/>
          </a:p>
        </p:txBody>
      </p:sp>
      <p:sp>
        <p:nvSpPr>
          <p:cNvPr id="54" name="Google Shape;54;p7"/>
          <p:cNvSpPr txBox="1"/>
          <p:nvPr>
            <p:ph idx="1" type="body"/>
          </p:nvPr>
        </p:nvSpPr>
        <p:spPr>
          <a:xfrm>
            <a:off x="497411" y="1353793"/>
            <a:ext cx="10857300" cy="4605000"/>
          </a:xfrm>
          <a:prstGeom prst="rect">
            <a:avLst/>
          </a:prstGeom>
          <a:noFill/>
          <a:ln>
            <a:noFill/>
          </a:ln>
        </p:spPr>
        <p:txBody>
          <a:bodyPr anchorCtr="0" anchor="t" bIns="45700" lIns="91425" spcFirstLastPara="1" rIns="91425" wrap="square" tIns="45700">
            <a:normAutofit/>
          </a:bodyPr>
          <a:lstStyle/>
          <a:p>
            <a:pPr indent="-396875" lvl="0" marL="409575" rtl="0" algn="l">
              <a:lnSpc>
                <a:spcPct val="114000"/>
              </a:lnSpc>
              <a:spcBef>
                <a:spcPts val="1000"/>
              </a:spcBef>
              <a:spcAft>
                <a:spcPts val="0"/>
              </a:spcAft>
              <a:buClr>
                <a:schemeClr val="dk1"/>
              </a:buClr>
              <a:buSzPts val="2750"/>
              <a:buChar char="❖"/>
            </a:pPr>
            <a:r>
              <a:rPr lang="en-GB"/>
              <a:t>Team Australia - “</a:t>
            </a:r>
            <a:r>
              <a:rPr i="1" lang="en-GB"/>
              <a:t>three for the price of one”</a:t>
            </a:r>
            <a:endParaRPr/>
          </a:p>
          <a:p>
            <a:pPr indent="-355600" lvl="1" marL="808037" rtl="0" algn="l">
              <a:lnSpc>
                <a:spcPct val="114000"/>
              </a:lnSpc>
              <a:spcBef>
                <a:spcPts val="1000"/>
              </a:spcBef>
              <a:spcAft>
                <a:spcPts val="0"/>
              </a:spcAft>
              <a:buClr>
                <a:schemeClr val="dk1"/>
              </a:buClr>
              <a:buSzPts val="2400"/>
              <a:buChar char="➢"/>
            </a:pPr>
            <a:r>
              <a:rPr b="1" lang="en-GB" sz="2000"/>
              <a:t>CSIRO</a:t>
            </a:r>
            <a:r>
              <a:rPr lang="en-GB" sz="2000"/>
              <a:t> - Chair Team Lead, CEOS Chair: Dr Alex Held</a:t>
            </a:r>
            <a:endParaRPr sz="2000"/>
          </a:p>
          <a:p>
            <a:pPr indent="-355600" lvl="1" marL="808037" rtl="0" algn="l">
              <a:lnSpc>
                <a:spcPct val="114000"/>
              </a:lnSpc>
              <a:spcBef>
                <a:spcPts val="1000"/>
              </a:spcBef>
              <a:spcAft>
                <a:spcPts val="0"/>
              </a:spcAft>
              <a:buClr>
                <a:schemeClr val="dk1"/>
              </a:buClr>
              <a:buSzPts val="2400"/>
              <a:buChar char="➢"/>
            </a:pPr>
            <a:r>
              <a:rPr lang="en-GB" sz="2000"/>
              <a:t>With </a:t>
            </a:r>
            <a:r>
              <a:rPr b="1" lang="en-GB" sz="2000"/>
              <a:t>Geoscience Australia</a:t>
            </a:r>
            <a:r>
              <a:rPr lang="en-GB" sz="2000"/>
              <a:t> and the </a:t>
            </a:r>
            <a:r>
              <a:rPr b="1" lang="en-GB" sz="2000"/>
              <a:t>Bureau of Meteorology</a:t>
            </a:r>
            <a:endParaRPr sz="2000"/>
          </a:p>
          <a:p>
            <a:pPr indent="-460375" lvl="0" marL="409575" rtl="0" algn="l">
              <a:spcBef>
                <a:spcPts val="1000"/>
              </a:spcBef>
              <a:spcAft>
                <a:spcPts val="0"/>
              </a:spcAft>
              <a:buSzPts val="2750"/>
              <a:buChar char="❖"/>
            </a:pPr>
            <a:r>
              <a:rPr lang="en-GB"/>
              <a:t>Headline Theme:</a:t>
            </a:r>
            <a:endParaRPr/>
          </a:p>
          <a:p>
            <a:pPr indent="0" lvl="0" marL="0" rtl="0" algn="ctr">
              <a:spcBef>
                <a:spcPts val="1000"/>
              </a:spcBef>
              <a:spcAft>
                <a:spcPts val="0"/>
              </a:spcAft>
              <a:buNone/>
            </a:pPr>
            <a:r>
              <a:rPr b="1" i="1" lang="en-GB" sz="2212"/>
              <a:t>Positioning CEOS for Success in a Rapidly Changing Context</a:t>
            </a:r>
            <a:endParaRPr b="1" i="1" sz="2212"/>
          </a:p>
          <a:p>
            <a:pPr indent="-460375" lvl="0" marL="409575" rtl="0" algn="l">
              <a:spcBef>
                <a:spcPts val="1000"/>
              </a:spcBef>
              <a:spcAft>
                <a:spcPts val="0"/>
              </a:spcAft>
              <a:buSzPts val="2750"/>
              <a:buChar char="❖"/>
            </a:pPr>
            <a:r>
              <a:rPr lang="en-GB"/>
              <a:t>Two focus activities:</a:t>
            </a:r>
            <a:endParaRPr/>
          </a:p>
          <a:p>
            <a:pPr indent="-292100" lvl="1" marL="808037" rtl="0" algn="l">
              <a:spcBef>
                <a:spcPts val="0"/>
              </a:spcBef>
              <a:spcAft>
                <a:spcPts val="0"/>
              </a:spcAft>
              <a:buSzPts val="1400"/>
              <a:buChar char="➢"/>
            </a:pPr>
            <a:r>
              <a:rPr lang="en-GB" sz="2000"/>
              <a:t>Information Products on Satellite EO and CEOS Support to Adaptation and Resilience</a:t>
            </a:r>
            <a:endParaRPr sz="2000"/>
          </a:p>
          <a:p>
            <a:pPr indent="-292100" lvl="1" marL="808037" rtl="0" algn="l">
              <a:spcBef>
                <a:spcPts val="0"/>
              </a:spcBef>
              <a:spcAft>
                <a:spcPts val="0"/>
              </a:spcAft>
              <a:buSzPts val="1400"/>
              <a:buChar char="➢"/>
            </a:pPr>
            <a:r>
              <a:rPr lang="en-GB" sz="2000"/>
              <a:t>Updated CEOS ARD Strategy - Ensuring CEOS ARD is Fit for the Future</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CEOS Support to Environmental Adaptation and Resilience</a:t>
            </a:r>
            <a:r>
              <a:rPr lang="en-GB" sz="2960"/>
              <a:t>	</a:t>
            </a:r>
            <a:endParaRPr sz="2960"/>
          </a:p>
        </p:txBody>
      </p:sp>
      <p:sp>
        <p:nvSpPr>
          <p:cNvPr id="60" name="Google Shape;60;p8"/>
          <p:cNvSpPr txBox="1"/>
          <p:nvPr>
            <p:ph idx="1" type="body"/>
          </p:nvPr>
        </p:nvSpPr>
        <p:spPr>
          <a:xfrm>
            <a:off x="293825" y="791133"/>
            <a:ext cx="11898300" cy="5448900"/>
          </a:xfrm>
          <a:prstGeom prst="rect">
            <a:avLst/>
          </a:prstGeom>
          <a:noFill/>
          <a:ln>
            <a:noFill/>
          </a:ln>
        </p:spPr>
        <p:txBody>
          <a:bodyPr anchorCtr="0" anchor="t" bIns="45700" lIns="91425" spcFirstLastPara="1" rIns="91425" wrap="square" tIns="45700">
            <a:normAutofit/>
          </a:bodyPr>
          <a:lstStyle/>
          <a:p>
            <a:pPr indent="0" lvl="0" marL="0" rtl="0" algn="l">
              <a:lnSpc>
                <a:spcPct val="104000"/>
              </a:lnSpc>
              <a:spcBef>
                <a:spcPts val="1000"/>
              </a:spcBef>
              <a:spcAft>
                <a:spcPts val="0"/>
              </a:spcAft>
              <a:buNone/>
            </a:pPr>
            <a:r>
              <a:t/>
            </a:r>
            <a:endParaRPr sz="2400"/>
          </a:p>
          <a:p>
            <a:pPr indent="-374650" lvl="0" marL="409575" rtl="0" algn="l">
              <a:lnSpc>
                <a:spcPct val="104000"/>
              </a:lnSpc>
              <a:spcBef>
                <a:spcPts val="1000"/>
              </a:spcBef>
              <a:spcAft>
                <a:spcPts val="0"/>
              </a:spcAft>
              <a:buSzPts val="2400"/>
              <a:buChar char="❖"/>
            </a:pPr>
            <a:r>
              <a:rPr lang="en-GB" sz="2400">
                <a:latin typeface="Montserrat SemiBold"/>
                <a:ea typeface="Montserrat SemiBold"/>
                <a:cs typeface="Montserrat SemiBold"/>
                <a:sym typeface="Montserrat SemiBold"/>
              </a:rPr>
              <a:t>Prepare information products that support Principals at the 2026 Plenary to strategically consider the role CEOS is playing, and can play, in supporting societal adaptation and resilience in the face of environmental change</a:t>
            </a:r>
            <a:endParaRPr sz="2400">
              <a:latin typeface="Montserrat SemiBold"/>
              <a:ea typeface="Montserrat SemiBold"/>
              <a:cs typeface="Montserrat SemiBold"/>
              <a:sym typeface="Montserrat SemiBold"/>
            </a:endParaRPr>
          </a:p>
          <a:p>
            <a:pPr indent="-292100" lvl="1" marL="808037" rtl="0" algn="l">
              <a:lnSpc>
                <a:spcPct val="104000"/>
              </a:lnSpc>
              <a:spcBef>
                <a:spcPts val="1000"/>
              </a:spcBef>
              <a:spcAft>
                <a:spcPts val="0"/>
              </a:spcAft>
              <a:buSzPts val="1400"/>
              <a:buFont typeface="Arial"/>
              <a:buChar char="➢"/>
            </a:pPr>
            <a:r>
              <a:rPr lang="en-GB" sz="2000"/>
              <a:t>Multiple drivers of such change</a:t>
            </a:r>
            <a:endParaRPr sz="2000"/>
          </a:p>
          <a:p>
            <a:pPr indent="-292100" lvl="1" marL="808037" rtl="0" algn="l">
              <a:lnSpc>
                <a:spcPct val="104000"/>
              </a:lnSpc>
              <a:spcBef>
                <a:spcPts val="1000"/>
              </a:spcBef>
              <a:spcAft>
                <a:spcPts val="0"/>
              </a:spcAft>
              <a:buSzPts val="1400"/>
              <a:buFont typeface="Arial"/>
              <a:buChar char="➢"/>
            </a:pPr>
            <a:r>
              <a:rPr lang="en-GB" sz="2000"/>
              <a:t>Applications rely on access to, and ability to integrate, multiple datasets at different spatial scales</a:t>
            </a:r>
            <a:endParaRPr sz="2000"/>
          </a:p>
          <a:p>
            <a:pPr indent="-203200" lvl="2" marL="1143000" rtl="0" algn="l">
              <a:lnSpc>
                <a:spcPct val="104000"/>
              </a:lnSpc>
              <a:spcBef>
                <a:spcPts val="0"/>
              </a:spcBef>
              <a:spcAft>
                <a:spcPts val="0"/>
              </a:spcAft>
              <a:buSzPts val="1400"/>
              <a:buChar char="■"/>
            </a:pPr>
            <a:r>
              <a:rPr i="1" lang="en-GB" sz="1600"/>
              <a:t>In particular</a:t>
            </a:r>
            <a:r>
              <a:rPr lang="en-GB" sz="1600"/>
              <a:t> at local scales.</a:t>
            </a:r>
            <a:endParaRPr sz="1600"/>
          </a:p>
          <a:p>
            <a:pPr indent="-292100" lvl="1" marL="808037" rtl="0" algn="l">
              <a:lnSpc>
                <a:spcPct val="104000"/>
              </a:lnSpc>
              <a:spcBef>
                <a:spcPts val="1000"/>
              </a:spcBef>
              <a:spcAft>
                <a:spcPts val="0"/>
              </a:spcAft>
              <a:buSzPts val="1400"/>
              <a:buChar char="➢"/>
            </a:pPr>
            <a:r>
              <a:rPr lang="en-GB" sz="2000"/>
              <a:t>A lens through which to explore CEOS’s role in the EO ecosystem and value chain, including threads around commercial sector engagement and scalability of demonstrators/pilots</a:t>
            </a:r>
            <a:endParaRPr sz="2000"/>
          </a:p>
          <a:p>
            <a:pPr indent="-292100" lvl="1" marL="808037" rtl="0" algn="l">
              <a:lnSpc>
                <a:spcPct val="104000"/>
              </a:lnSpc>
              <a:spcBef>
                <a:spcPts val="1000"/>
              </a:spcBef>
              <a:spcAft>
                <a:spcPts val="0"/>
              </a:spcAft>
              <a:buSzPts val="1400"/>
              <a:buChar char="➢"/>
            </a:pPr>
            <a:r>
              <a:rPr lang="en-GB" sz="2000"/>
              <a:t>Relevant across many parts of CEOS, as evidenced by efforts to date</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9"/>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Inward Focus: </a:t>
            </a:r>
            <a:r>
              <a:rPr lang="en-GB" sz="2960"/>
              <a:t>Challenges &amp; Opportunities</a:t>
            </a:r>
            <a:endParaRPr sz="2960"/>
          </a:p>
        </p:txBody>
      </p:sp>
      <p:sp>
        <p:nvSpPr>
          <p:cNvPr id="66" name="Google Shape;66;p9"/>
          <p:cNvSpPr txBox="1"/>
          <p:nvPr/>
        </p:nvSpPr>
        <p:spPr>
          <a:xfrm>
            <a:off x="293825" y="1302650"/>
            <a:ext cx="11282400" cy="3968700"/>
          </a:xfrm>
          <a:prstGeom prst="rect">
            <a:avLst/>
          </a:prstGeom>
          <a:noFill/>
          <a:ln>
            <a:noFill/>
          </a:ln>
        </p:spPr>
        <p:txBody>
          <a:bodyPr anchorCtr="0" anchor="t" bIns="91425" lIns="91425" spcFirstLastPara="1" rIns="91425" wrap="square" tIns="91425">
            <a:spAutoFit/>
          </a:bodyPr>
          <a:lstStyle/>
          <a:p>
            <a:pPr indent="-431800" lvl="0" marL="409575" rtl="0" algn="l">
              <a:lnSpc>
                <a:spcPct val="114000"/>
              </a:lnSpc>
              <a:spcBef>
                <a:spcPts val="1000"/>
              </a:spcBef>
              <a:spcAft>
                <a:spcPts val="0"/>
              </a:spcAft>
              <a:buClr>
                <a:schemeClr val="dk1"/>
              </a:buClr>
              <a:buSzPts val="2300"/>
              <a:buFont typeface="Montserrat"/>
              <a:buChar char="❖"/>
            </a:pPr>
            <a:r>
              <a:rPr lang="en-GB" sz="2100">
                <a:solidFill>
                  <a:schemeClr val="dk1"/>
                </a:solidFill>
                <a:latin typeface="Montserrat"/>
                <a:ea typeface="Montserrat"/>
                <a:cs typeface="Montserrat"/>
                <a:sym typeface="Montserrat"/>
              </a:rPr>
              <a:t>Collation and analysis of challenges and opportunities that support Principals to consider strategic topics such as:</a:t>
            </a:r>
            <a:endParaRPr sz="2100">
              <a:solidFill>
                <a:schemeClr val="dk1"/>
              </a:solidFill>
              <a:latin typeface="Montserrat"/>
              <a:ea typeface="Montserrat"/>
              <a:cs typeface="Montserrat"/>
              <a:sym typeface="Montserrat"/>
            </a:endParaRPr>
          </a:p>
          <a:p>
            <a:pPr indent="-317500" lvl="1" marL="808037" rtl="0" algn="l">
              <a:lnSpc>
                <a:spcPct val="114000"/>
              </a:lnSpc>
              <a:spcBef>
                <a:spcPts val="1000"/>
              </a:spcBef>
              <a:spcAft>
                <a:spcPts val="0"/>
              </a:spcAft>
              <a:buClr>
                <a:schemeClr val="dk1"/>
              </a:buClr>
              <a:buSzPts val="1800"/>
              <a:buFont typeface="Montserrat"/>
              <a:buChar char="➢"/>
            </a:pPr>
            <a:r>
              <a:rPr lang="en-GB" sz="1700">
                <a:solidFill>
                  <a:schemeClr val="dk1"/>
                </a:solidFill>
                <a:latin typeface="Montserrat"/>
                <a:ea typeface="Montserrat"/>
                <a:cs typeface="Montserrat"/>
                <a:sym typeface="Montserrat"/>
              </a:rPr>
              <a:t>Where can CEOS get the greatest ‘bang for buck’ and add the greatest unique value?</a:t>
            </a:r>
            <a:endParaRPr sz="1700">
              <a:solidFill>
                <a:schemeClr val="dk1"/>
              </a:solidFill>
              <a:latin typeface="Montserrat"/>
              <a:ea typeface="Montserrat"/>
              <a:cs typeface="Montserrat"/>
              <a:sym typeface="Montserrat"/>
            </a:endParaRPr>
          </a:p>
          <a:p>
            <a:pPr indent="-317500" lvl="1" marL="808037" rtl="0" algn="l">
              <a:lnSpc>
                <a:spcPct val="114000"/>
              </a:lnSpc>
              <a:spcBef>
                <a:spcPts val="1000"/>
              </a:spcBef>
              <a:spcAft>
                <a:spcPts val="0"/>
              </a:spcAft>
              <a:buClr>
                <a:schemeClr val="dk1"/>
              </a:buClr>
              <a:buSzPts val="1800"/>
              <a:buFont typeface="Montserrat"/>
              <a:buChar char="➢"/>
            </a:pPr>
            <a:r>
              <a:rPr lang="en-GB" sz="1700">
                <a:solidFill>
                  <a:schemeClr val="dk1"/>
                </a:solidFill>
                <a:latin typeface="Montserrat"/>
                <a:ea typeface="Montserrat"/>
                <a:cs typeface="Montserrat"/>
                <a:sym typeface="Montserrat"/>
              </a:rPr>
              <a:t>Do we have the right partnerships? Are we leveraging existing partnerships effectively?</a:t>
            </a:r>
            <a:endParaRPr sz="1700">
              <a:solidFill>
                <a:schemeClr val="dk1"/>
              </a:solidFill>
              <a:latin typeface="Montserrat"/>
              <a:ea typeface="Montserrat"/>
              <a:cs typeface="Montserrat"/>
              <a:sym typeface="Montserrat"/>
            </a:endParaRPr>
          </a:p>
          <a:p>
            <a:pPr indent="-317500" lvl="1" marL="808037" rtl="0" algn="l">
              <a:lnSpc>
                <a:spcPct val="114000"/>
              </a:lnSpc>
              <a:spcBef>
                <a:spcPts val="1000"/>
              </a:spcBef>
              <a:spcAft>
                <a:spcPts val="0"/>
              </a:spcAft>
              <a:buClr>
                <a:schemeClr val="dk1"/>
              </a:buClr>
              <a:buSzPts val="1800"/>
              <a:buFont typeface="Montserrat"/>
              <a:buChar char="➢"/>
            </a:pPr>
            <a:r>
              <a:rPr lang="en-GB" sz="1700">
                <a:solidFill>
                  <a:schemeClr val="dk1"/>
                </a:solidFill>
                <a:latin typeface="Montserrat"/>
                <a:ea typeface="Montserrat"/>
                <a:cs typeface="Montserrat"/>
                <a:sym typeface="Montserrat"/>
              </a:rPr>
              <a:t>Are existing CEOS activities/efforts connected and aligned to support greatest impact?</a:t>
            </a:r>
            <a:endParaRPr sz="1700">
              <a:solidFill>
                <a:schemeClr val="dk1"/>
              </a:solidFill>
              <a:latin typeface="Montserrat"/>
              <a:ea typeface="Montserrat"/>
              <a:cs typeface="Montserrat"/>
              <a:sym typeface="Montserrat"/>
            </a:endParaRPr>
          </a:p>
          <a:p>
            <a:pPr indent="-431800" lvl="0" marL="409575" rtl="0" algn="l">
              <a:lnSpc>
                <a:spcPct val="114000"/>
              </a:lnSpc>
              <a:spcBef>
                <a:spcPts val="1000"/>
              </a:spcBef>
              <a:spcAft>
                <a:spcPts val="0"/>
              </a:spcAft>
              <a:buClr>
                <a:schemeClr val="dk1"/>
              </a:buClr>
              <a:buSzPts val="2300"/>
              <a:buFont typeface="Montserrat"/>
              <a:buChar char="❖"/>
            </a:pPr>
            <a:r>
              <a:rPr lang="en-GB" sz="2100">
                <a:solidFill>
                  <a:schemeClr val="dk1"/>
                </a:solidFill>
                <a:latin typeface="Montserrat"/>
                <a:ea typeface="Montserrat"/>
                <a:cs typeface="Montserrat"/>
                <a:sym typeface="Montserrat"/>
              </a:rPr>
              <a:t>Key sources:</a:t>
            </a:r>
            <a:endParaRPr sz="2100">
              <a:solidFill>
                <a:schemeClr val="dk1"/>
              </a:solidFill>
              <a:latin typeface="Montserrat"/>
              <a:ea typeface="Montserrat"/>
              <a:cs typeface="Montserrat"/>
              <a:sym typeface="Montserrat"/>
            </a:endParaRPr>
          </a:p>
          <a:p>
            <a:pPr indent="-317500" lvl="1" marL="808037" rtl="0" algn="l">
              <a:lnSpc>
                <a:spcPct val="114000"/>
              </a:lnSpc>
              <a:spcBef>
                <a:spcPts val="1000"/>
              </a:spcBef>
              <a:spcAft>
                <a:spcPts val="0"/>
              </a:spcAft>
              <a:buClr>
                <a:schemeClr val="dk1"/>
              </a:buClr>
              <a:buSzPts val="1800"/>
              <a:buFont typeface="Montserrat"/>
              <a:buChar char="➢"/>
            </a:pPr>
            <a:r>
              <a:rPr lang="en-GB" sz="1700">
                <a:solidFill>
                  <a:schemeClr val="dk1"/>
                </a:solidFill>
                <a:latin typeface="Montserrat"/>
                <a:ea typeface="Montserrat"/>
                <a:cs typeface="Montserrat"/>
                <a:sym typeface="Montserrat"/>
              </a:rPr>
              <a:t>CEOS’s  efforts and experiences, e.g. WGDisasters, COAST-VC, GST Strategy, Biodiversity Study Team, Agriculture, etc</a:t>
            </a:r>
            <a:endParaRPr sz="1700">
              <a:solidFill>
                <a:schemeClr val="dk1"/>
              </a:solidFill>
              <a:latin typeface="Montserrat"/>
              <a:ea typeface="Montserrat"/>
              <a:cs typeface="Montserrat"/>
              <a:sym typeface="Montserrat"/>
            </a:endParaRPr>
          </a:p>
          <a:p>
            <a:pPr indent="-317500" lvl="1" marL="808037" rtl="0" algn="l">
              <a:lnSpc>
                <a:spcPct val="114000"/>
              </a:lnSpc>
              <a:spcBef>
                <a:spcPts val="1000"/>
              </a:spcBef>
              <a:spcAft>
                <a:spcPts val="0"/>
              </a:spcAft>
              <a:buClr>
                <a:schemeClr val="dk1"/>
              </a:buClr>
              <a:buSzPts val="1800"/>
              <a:buFont typeface="Montserrat"/>
              <a:buChar char="➢"/>
            </a:pPr>
            <a:r>
              <a:rPr lang="en-GB" sz="1700">
                <a:solidFill>
                  <a:schemeClr val="dk1"/>
                </a:solidFill>
                <a:latin typeface="Montserrat"/>
                <a:ea typeface="Montserrat"/>
                <a:cs typeface="Montserrat"/>
                <a:sym typeface="Montserrat"/>
              </a:rPr>
              <a:t>Synthesis of issues and themes arising from the case study capture and analysis process</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0"/>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sz="2950"/>
              <a:t>Outward Focus: EO Handbook</a:t>
            </a:r>
            <a:endParaRPr sz="2950"/>
          </a:p>
        </p:txBody>
      </p:sp>
      <p:sp>
        <p:nvSpPr>
          <p:cNvPr id="73" name="Google Shape;73;p10"/>
          <p:cNvSpPr txBox="1"/>
          <p:nvPr>
            <p:ph idx="1" type="body"/>
          </p:nvPr>
        </p:nvSpPr>
        <p:spPr>
          <a:xfrm>
            <a:off x="497400" y="1522825"/>
            <a:ext cx="11149800" cy="46050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GB"/>
              <a:t>Supporting ESA in developing the 2026 EO Handbook</a:t>
            </a:r>
            <a:endParaRPr/>
          </a:p>
          <a:p>
            <a:pPr indent="-342900" lvl="1" marL="914400" rtl="0" algn="l">
              <a:spcBef>
                <a:spcPts val="0"/>
              </a:spcBef>
              <a:spcAft>
                <a:spcPts val="0"/>
              </a:spcAft>
              <a:buSzPts val="1800"/>
              <a:buChar char="➢"/>
            </a:pPr>
            <a:r>
              <a:rPr lang="en-GB"/>
              <a:t>See item 6.4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 name="Shape 77"/>
        <p:cNvGrpSpPr/>
        <p:nvPr/>
      </p:nvGrpSpPr>
      <p:grpSpPr>
        <a:xfrm>
          <a:off x="0" y="0"/>
          <a:ext cx="0" cy="0"/>
          <a:chOff x="0" y="0"/>
          <a:chExt cx="0" cy="0"/>
        </a:xfrm>
      </p:grpSpPr>
      <p:sp>
        <p:nvSpPr>
          <p:cNvPr id="78" name="Google Shape;78;p11"/>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CEOS Chair Highlight Topics</a:t>
            </a:r>
            <a:endParaRPr/>
          </a:p>
        </p:txBody>
      </p:sp>
      <p:sp>
        <p:nvSpPr>
          <p:cNvPr id="79" name="Google Shape;79;p11"/>
          <p:cNvSpPr txBox="1"/>
          <p:nvPr>
            <p:ph idx="1" type="body"/>
          </p:nvPr>
        </p:nvSpPr>
        <p:spPr>
          <a:xfrm>
            <a:off x="497411" y="1522818"/>
            <a:ext cx="10857300" cy="4605000"/>
          </a:xfrm>
          <a:prstGeom prst="rect">
            <a:avLst/>
          </a:prstGeom>
          <a:noFill/>
          <a:ln>
            <a:noFill/>
          </a:ln>
        </p:spPr>
        <p:txBody>
          <a:bodyPr anchorCtr="0" anchor="t" bIns="45700" lIns="91425" spcFirstLastPara="1" rIns="91425" wrap="square" tIns="45700">
            <a:normAutofit lnSpcReduction="10000"/>
          </a:bodyPr>
          <a:lstStyle/>
          <a:p>
            <a:pPr indent="-400050" lvl="0" marL="409575" rtl="0" algn="l">
              <a:lnSpc>
                <a:spcPct val="114000"/>
              </a:lnSpc>
              <a:spcBef>
                <a:spcPts val="1000"/>
              </a:spcBef>
              <a:spcAft>
                <a:spcPts val="0"/>
              </a:spcAft>
              <a:buClr>
                <a:schemeClr val="dk1"/>
              </a:buClr>
              <a:buSzPts val="2800"/>
              <a:buChar char="❖"/>
            </a:pPr>
            <a:r>
              <a:rPr lang="en-GB"/>
              <a:t>Antarctica Plenary Experience</a:t>
            </a:r>
            <a:endParaRPr/>
          </a:p>
          <a:p>
            <a:pPr indent="-266700" lvl="1" marL="808037" rtl="0" algn="l">
              <a:lnSpc>
                <a:spcPct val="114000"/>
              </a:lnSpc>
              <a:spcBef>
                <a:spcPts val="1000"/>
              </a:spcBef>
              <a:spcAft>
                <a:spcPts val="0"/>
              </a:spcAft>
              <a:buSzPts val="1000"/>
              <a:buChar char="●"/>
            </a:pPr>
            <a:r>
              <a:rPr lang="en-GB" sz="1600"/>
              <a:t>Opportunity to deepen the CEOS community’s connections with polar issues through in-person engagement with leading experts with lived experience</a:t>
            </a:r>
            <a:endParaRPr sz="1600"/>
          </a:p>
          <a:p>
            <a:pPr indent="-266700" lvl="1" marL="808037" rtl="0" algn="l">
              <a:lnSpc>
                <a:spcPct val="114000"/>
              </a:lnSpc>
              <a:spcBef>
                <a:spcPts val="1000"/>
              </a:spcBef>
              <a:spcAft>
                <a:spcPts val="0"/>
              </a:spcAft>
              <a:buSzPts val="1000"/>
              <a:buChar char="●"/>
            </a:pPr>
            <a:r>
              <a:rPr lang="en-GB" sz="1600"/>
              <a:t>Leverage Plenary in Hobart, Australia’s gateway to Antarctica</a:t>
            </a:r>
            <a:endParaRPr sz="1600"/>
          </a:p>
          <a:p>
            <a:pPr indent="-400050" lvl="0" marL="409575" rtl="0" algn="l">
              <a:lnSpc>
                <a:spcPct val="114000"/>
              </a:lnSpc>
              <a:spcBef>
                <a:spcPts val="1000"/>
              </a:spcBef>
              <a:spcAft>
                <a:spcPts val="0"/>
              </a:spcAft>
              <a:buSzPts val="2800"/>
              <a:buChar char="❖"/>
            </a:pPr>
            <a:r>
              <a:rPr lang="en-GB"/>
              <a:t>Water Quality Workshop</a:t>
            </a:r>
            <a:endParaRPr/>
          </a:p>
          <a:p>
            <a:pPr indent="-266700" lvl="1" marL="808037" rtl="0" algn="l">
              <a:lnSpc>
                <a:spcPct val="114000"/>
              </a:lnSpc>
              <a:spcBef>
                <a:spcPts val="1000"/>
              </a:spcBef>
              <a:spcAft>
                <a:spcPts val="0"/>
              </a:spcAft>
              <a:buSzPts val="1000"/>
              <a:buChar char="●"/>
            </a:pPr>
            <a:r>
              <a:rPr b="1" lang="en-GB" sz="1600">
                <a:highlight>
                  <a:schemeClr val="lt1"/>
                </a:highlight>
              </a:rPr>
              <a:t>Joint Chair and SIT Chair</a:t>
            </a:r>
            <a:r>
              <a:rPr lang="en-GB" sz="1600">
                <a:highlight>
                  <a:schemeClr val="lt1"/>
                </a:highlight>
              </a:rPr>
              <a:t> </a:t>
            </a:r>
            <a:r>
              <a:rPr lang="en-GB" sz="1600"/>
              <a:t>demonstration of EO based methodologies for water quality, with a focus on how these methodologies could fill the gaps identified in the Adaptation and Resilience chair theme.</a:t>
            </a:r>
            <a:endParaRPr sz="1600"/>
          </a:p>
          <a:p>
            <a:pPr indent="-266700" lvl="1" marL="808037" rtl="0" algn="l">
              <a:lnSpc>
                <a:spcPct val="114000"/>
              </a:lnSpc>
              <a:spcBef>
                <a:spcPts val="1000"/>
              </a:spcBef>
              <a:spcAft>
                <a:spcPts val="0"/>
              </a:spcAft>
              <a:buSzPts val="1000"/>
              <a:buChar char="●"/>
            </a:pPr>
            <a:r>
              <a:rPr lang="en-GB" sz="1600"/>
              <a:t>How to transform EO archives into actionable water quality insights to support adaptation strategies. </a:t>
            </a:r>
            <a:endParaRPr sz="1600"/>
          </a:p>
          <a:p>
            <a:pPr indent="-400050" lvl="0" marL="409575" rtl="0" algn="l">
              <a:lnSpc>
                <a:spcPct val="114000"/>
              </a:lnSpc>
              <a:spcBef>
                <a:spcPts val="1000"/>
              </a:spcBef>
              <a:spcAft>
                <a:spcPts val="0"/>
              </a:spcAft>
              <a:buSzPts val="2800"/>
              <a:buChar char="❖"/>
            </a:pPr>
            <a:r>
              <a:rPr lang="en-GB"/>
              <a:t>CEOS in Schools Sessions</a:t>
            </a:r>
            <a:endParaRPr/>
          </a:p>
          <a:p>
            <a:pPr indent="-266700" lvl="1" marL="808037" rtl="0" algn="l">
              <a:spcBef>
                <a:spcPts val="1000"/>
              </a:spcBef>
              <a:spcAft>
                <a:spcPts val="0"/>
              </a:spcAft>
              <a:buSzPts val="1000"/>
              <a:buChar char="●"/>
            </a:pPr>
            <a:r>
              <a:rPr lang="en-GB" sz="1600"/>
              <a:t>Continue legacy of the 2025 UKSA CEOS Chair</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2"/>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40</a:t>
            </a:r>
            <a:r>
              <a:rPr baseline="30000" lang="en-GB"/>
              <a:t>th</a:t>
            </a:r>
            <a:r>
              <a:rPr lang="en-GB"/>
              <a:t> </a:t>
            </a:r>
            <a:r>
              <a:rPr lang="en-GB"/>
              <a:t>CEOS Plenary</a:t>
            </a:r>
            <a:endParaRPr/>
          </a:p>
        </p:txBody>
      </p:sp>
      <p:sp>
        <p:nvSpPr>
          <p:cNvPr id="85" name="Google Shape;85;p12"/>
          <p:cNvSpPr txBox="1"/>
          <p:nvPr>
            <p:ph idx="1" type="body"/>
          </p:nvPr>
        </p:nvSpPr>
        <p:spPr>
          <a:xfrm>
            <a:off x="497401" y="1522825"/>
            <a:ext cx="10135800" cy="4605000"/>
          </a:xfrm>
          <a:prstGeom prst="rect">
            <a:avLst/>
          </a:prstGeom>
          <a:noFill/>
          <a:ln>
            <a:noFill/>
          </a:ln>
        </p:spPr>
        <p:txBody>
          <a:bodyPr anchorCtr="0" anchor="t" bIns="45700" lIns="91425" spcFirstLastPara="1" rIns="91425" wrap="square" tIns="45700">
            <a:normAutofit/>
          </a:bodyPr>
          <a:lstStyle/>
          <a:p>
            <a:pPr indent="-400050" lvl="0" marL="409575" rtl="0" algn="l">
              <a:lnSpc>
                <a:spcPct val="114000"/>
              </a:lnSpc>
              <a:spcBef>
                <a:spcPts val="1000"/>
              </a:spcBef>
              <a:spcAft>
                <a:spcPts val="0"/>
              </a:spcAft>
              <a:buClr>
                <a:schemeClr val="dk1"/>
              </a:buClr>
              <a:buSzPts val="2800"/>
              <a:buChar char="❖"/>
            </a:pPr>
            <a:r>
              <a:rPr lang="en-GB"/>
              <a:t>3-6 November 2026</a:t>
            </a:r>
            <a:endParaRPr/>
          </a:p>
          <a:p>
            <a:pPr indent="-400050" lvl="0" marL="409575" rtl="0" algn="l">
              <a:lnSpc>
                <a:spcPct val="114000"/>
              </a:lnSpc>
              <a:spcBef>
                <a:spcPts val="1000"/>
              </a:spcBef>
              <a:spcAft>
                <a:spcPts val="0"/>
              </a:spcAft>
              <a:buClr>
                <a:schemeClr val="dk1"/>
              </a:buClr>
              <a:buSzPts val="2800"/>
              <a:buChar char="❖"/>
            </a:pPr>
            <a:r>
              <a:rPr lang="en-GB"/>
              <a:t>Hobart, Australia</a:t>
            </a:r>
            <a:endParaRPr/>
          </a:p>
          <a:p>
            <a:pPr indent="0" lvl="0" marL="0" rtl="0" algn="l">
              <a:lnSpc>
                <a:spcPct val="114000"/>
              </a:lnSpc>
              <a:spcBef>
                <a:spcPts val="1000"/>
              </a:spcBef>
              <a:spcAft>
                <a:spcPts val="0"/>
              </a:spcAft>
              <a:buNone/>
            </a:pPr>
            <a:r>
              <a:t/>
            </a:r>
            <a:endParaRPr sz="500"/>
          </a:p>
          <a:p>
            <a:pPr indent="0" lvl="0" marL="409575" rtl="0" algn="l">
              <a:lnSpc>
                <a:spcPct val="114000"/>
              </a:lnSpc>
              <a:spcBef>
                <a:spcPts val="1000"/>
              </a:spcBef>
              <a:spcAft>
                <a:spcPts val="0"/>
              </a:spcAft>
              <a:buNone/>
            </a:pPr>
            <a:r>
              <a:t/>
            </a:r>
            <a:endParaRPr u="sng"/>
          </a:p>
          <a:p>
            <a:pPr indent="0" lvl="0" marL="409575" rtl="0" algn="l">
              <a:lnSpc>
                <a:spcPct val="114000"/>
              </a:lnSpc>
              <a:spcBef>
                <a:spcPts val="1000"/>
              </a:spcBef>
              <a:spcAft>
                <a:spcPts val="0"/>
              </a:spcAft>
              <a:buNone/>
            </a:pPr>
            <a:r>
              <a:t/>
            </a:r>
            <a:endParaRPr/>
          </a:p>
        </p:txBody>
      </p:sp>
      <p:pic>
        <p:nvPicPr>
          <p:cNvPr id="86" name="Google Shape;86;p12"/>
          <p:cNvPicPr preferRelativeResize="0"/>
          <p:nvPr/>
        </p:nvPicPr>
        <p:blipFill>
          <a:blip r:embed="rId3">
            <a:alphaModFix/>
          </a:blip>
          <a:stretch>
            <a:fillRect/>
          </a:stretch>
        </p:blipFill>
        <p:spPr>
          <a:xfrm>
            <a:off x="686755" y="2824159"/>
            <a:ext cx="3407300" cy="2555500"/>
          </a:xfrm>
          <a:prstGeom prst="rect">
            <a:avLst/>
          </a:prstGeom>
          <a:noFill/>
          <a:ln>
            <a:noFill/>
          </a:ln>
        </p:spPr>
      </p:pic>
      <p:pic>
        <p:nvPicPr>
          <p:cNvPr id="87" name="Google Shape;87;p12"/>
          <p:cNvPicPr preferRelativeResize="0"/>
          <p:nvPr/>
        </p:nvPicPr>
        <p:blipFill rotWithShape="1">
          <a:blip r:embed="rId4">
            <a:alphaModFix/>
          </a:blip>
          <a:srcRect b="0" l="0" r="0" t="15626"/>
          <a:stretch/>
        </p:blipFill>
        <p:spPr>
          <a:xfrm>
            <a:off x="4860550" y="1430975"/>
            <a:ext cx="4873350" cy="3996050"/>
          </a:xfrm>
          <a:prstGeom prst="rect">
            <a:avLst/>
          </a:prstGeom>
          <a:noFill/>
          <a:ln>
            <a:noFill/>
          </a:ln>
        </p:spPr>
      </p:pic>
      <p:sp>
        <p:nvSpPr>
          <p:cNvPr id="88" name="Google Shape;88;p12"/>
          <p:cNvSpPr/>
          <p:nvPr/>
        </p:nvSpPr>
        <p:spPr>
          <a:xfrm>
            <a:off x="8631838" y="5124403"/>
            <a:ext cx="250200" cy="2700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9" name="Google Shape;89;p12"/>
          <p:cNvSpPr/>
          <p:nvPr/>
        </p:nvSpPr>
        <p:spPr>
          <a:xfrm>
            <a:off x="6425694" y="5005720"/>
            <a:ext cx="250200" cy="524400"/>
          </a:xfrm>
          <a:prstGeom prst="down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0" name="Google Shape;90;p12"/>
          <p:cNvSpPr txBox="1"/>
          <p:nvPr/>
        </p:nvSpPr>
        <p:spPr>
          <a:xfrm>
            <a:off x="5756236" y="4619703"/>
            <a:ext cx="3000000" cy="507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2100">
                <a:solidFill>
                  <a:schemeClr val="lt1"/>
                </a:solidFill>
                <a:latin typeface="Montserrat"/>
                <a:ea typeface="Montserrat"/>
                <a:cs typeface="Montserrat"/>
                <a:sym typeface="Montserrat"/>
              </a:rPr>
              <a:t>Antarctica</a:t>
            </a:r>
            <a:endParaRPr sz="700">
              <a:solidFill>
                <a:schemeClr val="lt1"/>
              </a:solidFill>
            </a:endParaRPr>
          </a:p>
        </p:txBody>
      </p:sp>
      <p:pic>
        <p:nvPicPr>
          <p:cNvPr id="91" name="Google Shape;91;p12"/>
          <p:cNvPicPr preferRelativeResize="0"/>
          <p:nvPr/>
        </p:nvPicPr>
        <p:blipFill rotWithShape="1">
          <a:blip r:embed="rId5">
            <a:alphaModFix/>
          </a:blip>
          <a:srcRect b="8615" l="0" r="17783" t="15609"/>
          <a:stretch/>
        </p:blipFill>
        <p:spPr>
          <a:xfrm>
            <a:off x="9856550" y="2441222"/>
            <a:ext cx="2130125" cy="2973725"/>
          </a:xfrm>
          <a:prstGeom prst="rect">
            <a:avLst/>
          </a:prstGeom>
          <a:noFill/>
          <a:ln>
            <a:noFill/>
          </a:ln>
        </p:spPr>
      </p:pic>
      <p:cxnSp>
        <p:nvCxnSpPr>
          <p:cNvPr id="92" name="Google Shape;92;p12"/>
          <p:cNvCxnSpPr/>
          <p:nvPr/>
        </p:nvCxnSpPr>
        <p:spPr>
          <a:xfrm>
            <a:off x="8819450" y="5326950"/>
            <a:ext cx="1044300" cy="63600"/>
          </a:xfrm>
          <a:prstGeom prst="straightConnector1">
            <a:avLst/>
          </a:prstGeom>
          <a:noFill/>
          <a:ln cap="flat" cmpd="sng" w="38100">
            <a:solidFill>
              <a:srgbClr val="FF0000"/>
            </a:solidFill>
            <a:prstDash val="solid"/>
            <a:round/>
            <a:headEnd len="med" w="med" type="none"/>
            <a:tailEnd len="med" w="med" type="none"/>
          </a:ln>
        </p:spPr>
      </p:cxnSp>
      <p:cxnSp>
        <p:nvCxnSpPr>
          <p:cNvPr id="93" name="Google Shape;93;p12"/>
          <p:cNvCxnSpPr/>
          <p:nvPr/>
        </p:nvCxnSpPr>
        <p:spPr>
          <a:xfrm flipH="1" rot="10800000">
            <a:off x="8798275" y="2441250"/>
            <a:ext cx="1051200" cy="2885700"/>
          </a:xfrm>
          <a:prstGeom prst="straightConnector1">
            <a:avLst/>
          </a:prstGeom>
          <a:noFill/>
          <a:ln cap="flat" cmpd="sng" w="38100">
            <a:solidFill>
              <a:srgbClr val="FF0000"/>
            </a:solidFill>
            <a:prstDash val="solid"/>
            <a:round/>
            <a:headEnd len="med" w="med" type="none"/>
            <a:tailEnd len="med" w="med" type="none"/>
          </a:ln>
        </p:spPr>
      </p:cxnSp>
      <p:sp>
        <p:nvSpPr>
          <p:cNvPr id="94" name="Google Shape;94;p12"/>
          <p:cNvSpPr/>
          <p:nvPr/>
        </p:nvSpPr>
        <p:spPr>
          <a:xfrm>
            <a:off x="10621881" y="3499385"/>
            <a:ext cx="210000" cy="2019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5" name="Google Shape;95;p12"/>
          <p:cNvSpPr txBox="1"/>
          <p:nvPr/>
        </p:nvSpPr>
        <p:spPr>
          <a:xfrm>
            <a:off x="-375757" y="5530125"/>
            <a:ext cx="11121600" cy="6156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lang="en-GB" sz="2800" u="sng">
                <a:solidFill>
                  <a:schemeClr val="dk1"/>
                </a:solidFill>
                <a:latin typeface="Montserrat"/>
                <a:ea typeface="Montserrat"/>
                <a:cs typeface="Montserrat"/>
                <a:sym typeface="Montserrat"/>
              </a:rPr>
              <a:t>Venue: Hotel Grand Chancellor</a:t>
            </a:r>
            <a:endParaRPr/>
          </a:p>
        </p:txBody>
      </p:sp>
      <p:sp>
        <p:nvSpPr>
          <p:cNvPr id="96" name="Google Shape;96;p12"/>
          <p:cNvSpPr txBox="1"/>
          <p:nvPr/>
        </p:nvSpPr>
        <p:spPr>
          <a:xfrm>
            <a:off x="9887573" y="5427029"/>
            <a:ext cx="2535000" cy="612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1300">
                <a:solidFill>
                  <a:schemeClr val="dk1"/>
                </a:solidFill>
                <a:latin typeface="Montserrat"/>
                <a:ea typeface="Montserrat"/>
                <a:cs typeface="Montserrat"/>
                <a:sym typeface="Montserrat"/>
              </a:rPr>
              <a:t>Credit: European Union Sentinel-2</a:t>
            </a:r>
            <a:endParaRPr sz="300"/>
          </a:p>
        </p:txBody>
      </p:sp>
      <p:pic>
        <p:nvPicPr>
          <p:cNvPr id="97" name="Google Shape;97;p12"/>
          <p:cNvPicPr preferRelativeResize="0"/>
          <p:nvPr/>
        </p:nvPicPr>
        <p:blipFill>
          <a:blip r:embed="rId6">
            <a:alphaModFix/>
          </a:blip>
          <a:stretch>
            <a:fillRect/>
          </a:stretch>
        </p:blipFill>
        <p:spPr>
          <a:xfrm>
            <a:off x="10068600" y="1190775"/>
            <a:ext cx="1706018" cy="113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