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3" r:id="rId6"/>
    <p:sldMasterId id="2147483676" r:id="rId7"/>
    <p:sldMasterId id="2147483697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</p:sldIdLst>
  <p:sldSz cy="6858000" cx="12192000"/>
  <p:notesSz cx="6858000" cy="9144000"/>
  <p:embeddedFontLst>
    <p:embeddedFont>
      <p:font typeface="Montserrat SemiBold"/>
      <p:regular r:id="rId29"/>
      <p:bold r:id="rId30"/>
      <p:italic r:id="rId31"/>
      <p:boldItalic r:id="rId32"/>
    </p:embeddedFont>
    <p:embeddedFont>
      <p:font typeface="Lobster"/>
      <p:regular r:id="rId33"/>
    </p:embeddedFont>
    <p:embeddedFont>
      <p:font typeface="Montserrat"/>
      <p:regular r:id="rId34"/>
      <p:bold r:id="rId35"/>
      <p:italic r:id="rId36"/>
      <p:boldItalic r:id="rId37"/>
    </p:embeddedFont>
    <p:embeddedFont>
      <p:font typeface="Montserrat Medium"/>
      <p:regular r:id="rId38"/>
      <p:bold r:id="rId39"/>
      <p:italic r:id="rId40"/>
      <p:boldItalic r:id="rId41"/>
    </p:embeddedFont>
    <p:embeddedFont>
      <p:font typeface="Average"/>
      <p:regular r:id="rId42"/>
    </p:embeddedFont>
    <p:embeddedFont>
      <p:font typeface="Barlow Medium"/>
      <p:regular r:id="rId43"/>
      <p:bold r:id="rId44"/>
      <p:italic r:id="rId45"/>
      <p:boldItalic r:id="rId46"/>
    </p:embeddedFont>
    <p:embeddedFont>
      <p:font typeface="Barlow SemiBold"/>
      <p:regular r:id="rId47"/>
      <p:bold r:id="rId48"/>
      <p:italic r:id="rId49"/>
      <p:boldItalic r:id="rId50"/>
    </p:embeddedFont>
    <p:embeddedFont>
      <p:font typeface="Barlow"/>
      <p:regular r:id="rId51"/>
      <p:bold r:id="rId52"/>
      <p:italic r:id="rId53"/>
      <p:boldItalic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09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55" roundtripDataSignature="AMtx7mhKU8iSCHKE2qDC8ryAzn0W06fm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627870C-2D32-4952-9FBF-E981E282D7C8}">
  <a:tblStyle styleId="{6627870C-2D32-4952-9FBF-E981E282D7C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092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Medium-italic.fntdata"/><Relationship Id="rId42" Type="http://schemas.openxmlformats.org/officeDocument/2006/relationships/font" Target="fonts/Average-regular.fntdata"/><Relationship Id="rId41" Type="http://schemas.openxmlformats.org/officeDocument/2006/relationships/font" Target="fonts/MontserratMedium-boldItalic.fntdata"/><Relationship Id="rId44" Type="http://schemas.openxmlformats.org/officeDocument/2006/relationships/font" Target="fonts/BarlowMedium-bold.fntdata"/><Relationship Id="rId43" Type="http://schemas.openxmlformats.org/officeDocument/2006/relationships/font" Target="fonts/BarlowMedium-regular.fntdata"/><Relationship Id="rId46" Type="http://schemas.openxmlformats.org/officeDocument/2006/relationships/font" Target="fonts/BarlowMedium-boldItalic.fntdata"/><Relationship Id="rId45" Type="http://schemas.openxmlformats.org/officeDocument/2006/relationships/font" Target="fonts/BarlowMedium-italic.fntdata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notesMaster" Target="notesMasters/notesMaster1.xml"/><Relationship Id="rId48" Type="http://schemas.openxmlformats.org/officeDocument/2006/relationships/font" Target="fonts/BarlowSemiBold-bold.fntdata"/><Relationship Id="rId47" Type="http://schemas.openxmlformats.org/officeDocument/2006/relationships/font" Target="fonts/BarlowSemiBold-regular.fntdata"/><Relationship Id="rId49" Type="http://schemas.openxmlformats.org/officeDocument/2006/relationships/font" Target="fonts/BarlowSemiBold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font" Target="fonts/MontserratSemiBold-italic.fntdata"/><Relationship Id="rId30" Type="http://schemas.openxmlformats.org/officeDocument/2006/relationships/font" Target="fonts/MontserratSemiBold-bold.fntdata"/><Relationship Id="rId33" Type="http://schemas.openxmlformats.org/officeDocument/2006/relationships/font" Target="fonts/Lobster-regular.fntdata"/><Relationship Id="rId32" Type="http://schemas.openxmlformats.org/officeDocument/2006/relationships/font" Target="fonts/MontserratSemiBold-boldItalic.fntdata"/><Relationship Id="rId35" Type="http://schemas.openxmlformats.org/officeDocument/2006/relationships/font" Target="fonts/Montserrat-bold.fntdata"/><Relationship Id="rId34" Type="http://schemas.openxmlformats.org/officeDocument/2006/relationships/font" Target="fonts/Montserrat-regular.fntdata"/><Relationship Id="rId37" Type="http://schemas.openxmlformats.org/officeDocument/2006/relationships/font" Target="fonts/Montserrat-boldItalic.fntdata"/><Relationship Id="rId36" Type="http://schemas.openxmlformats.org/officeDocument/2006/relationships/font" Target="fonts/Montserrat-italic.fntdata"/><Relationship Id="rId39" Type="http://schemas.openxmlformats.org/officeDocument/2006/relationships/font" Target="fonts/MontserratMedium-bold.fntdata"/><Relationship Id="rId38" Type="http://schemas.openxmlformats.org/officeDocument/2006/relationships/font" Target="fonts/MontserratMedium-regular.fntdata"/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9" Type="http://schemas.openxmlformats.org/officeDocument/2006/relationships/font" Target="fonts/MontserratSemiBold-regular.fntdata"/><Relationship Id="rId51" Type="http://schemas.openxmlformats.org/officeDocument/2006/relationships/font" Target="fonts/Barlow-regular.fntdata"/><Relationship Id="rId50" Type="http://schemas.openxmlformats.org/officeDocument/2006/relationships/font" Target="fonts/BarlowSemiBold-boldItalic.fntdata"/><Relationship Id="rId53" Type="http://schemas.openxmlformats.org/officeDocument/2006/relationships/font" Target="fonts/Barlow-italic.fntdata"/><Relationship Id="rId52" Type="http://schemas.openxmlformats.org/officeDocument/2006/relationships/font" Target="fonts/Barlow-bold.fntdata"/><Relationship Id="rId11" Type="http://schemas.openxmlformats.org/officeDocument/2006/relationships/slide" Target="slides/slide2.xml"/><Relationship Id="rId55" Type="http://customschemas.google.com/relationships/presentationmetadata" Target="metadata"/><Relationship Id="rId10" Type="http://schemas.openxmlformats.org/officeDocument/2006/relationships/slide" Target="slides/slide1.xml"/><Relationship Id="rId54" Type="http://schemas.openxmlformats.org/officeDocument/2006/relationships/font" Target="fonts/Barlow-boldItalic.fntdata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83" name="Google Shape;48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6.jpg"/><Relationship Id="rId4" Type="http://schemas.openxmlformats.org/officeDocument/2006/relationships/image" Target="../media/image15.jp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8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jpg"/><Relationship Id="rId3" Type="http://schemas.openxmlformats.org/officeDocument/2006/relationships/image" Target="../media/image19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9.jpg"/><Relationship Id="rId3" Type="http://schemas.openxmlformats.org/officeDocument/2006/relationships/image" Target="../media/image20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jpg"/><Relationship Id="rId3" Type="http://schemas.openxmlformats.org/officeDocument/2006/relationships/image" Target="../media/image20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2.jpg"/><Relationship Id="rId3" Type="http://schemas.openxmlformats.org/officeDocument/2006/relationships/image" Target="../media/image20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2.png"/><Relationship Id="rId3" Type="http://schemas.openxmlformats.org/officeDocument/2006/relationships/image" Target="../media/image28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29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6.jpg"/><Relationship Id="rId3" Type="http://schemas.openxmlformats.org/officeDocument/2006/relationships/image" Target="../media/image27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4.png"/><Relationship Id="rId3" Type="http://schemas.openxmlformats.org/officeDocument/2006/relationships/image" Target="../media/image33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6.jpg"/><Relationship Id="rId3" Type="http://schemas.openxmlformats.org/officeDocument/2006/relationships/image" Target="../media/image27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6.jpg"/><Relationship Id="rId3" Type="http://schemas.openxmlformats.org/officeDocument/2006/relationships/image" Target="../media/image27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6.jpg"/><Relationship Id="rId3" Type="http://schemas.openxmlformats.org/officeDocument/2006/relationships/image" Target="../media/image27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6.jpg"/><Relationship Id="rId3" Type="http://schemas.openxmlformats.org/officeDocument/2006/relationships/image" Target="../media/image27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6.jpg"/><Relationship Id="rId3" Type="http://schemas.openxmlformats.org/officeDocument/2006/relationships/image" Target="../media/image35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(WGClimate)">
  <p:cSld name="Title Slide (WGClimate)">
    <p:bg>
      <p:bgPr>
        <a:solidFill>
          <a:schemeClr val="dk2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1"/>
          <p:cNvSpPr/>
          <p:nvPr/>
        </p:nvSpPr>
        <p:spPr>
          <a:xfrm flipH="1">
            <a:off x="7882594" y="57065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1"/>
          <p:cNvSpPr/>
          <p:nvPr/>
        </p:nvSpPr>
        <p:spPr>
          <a:xfrm flipH="1">
            <a:off x="-10031326" y="-4219917"/>
            <a:ext cx="12215481" cy="6870483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4474" y="198875"/>
            <a:ext cx="2217500" cy="122135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4" name="Google Shape;14;p21"/>
          <p:cNvPicPr preferRelativeResize="0"/>
          <p:nvPr/>
        </p:nvPicPr>
        <p:blipFill rotWithShape="1">
          <a:blip r:embed="rId3">
            <a:alphaModFix amt="58999"/>
          </a:blip>
          <a:srcRect b="-20377" l="11054" r="40715" t="37272"/>
          <a:stretch/>
        </p:blipFill>
        <p:spPr>
          <a:xfrm rot="5400000">
            <a:off x="8967750" y="3607650"/>
            <a:ext cx="2826600" cy="361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1"/>
          <p:cNvSpPr txBox="1"/>
          <p:nvPr>
            <p:ph type="title"/>
          </p:nvPr>
        </p:nvSpPr>
        <p:spPr>
          <a:xfrm>
            <a:off x="2072700" y="1886575"/>
            <a:ext cx="8046600" cy="23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b="0" i="0" sz="6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grpSp>
        <p:nvGrpSpPr>
          <p:cNvPr id="16" name="Google Shape;16;p21"/>
          <p:cNvGrpSpPr/>
          <p:nvPr/>
        </p:nvGrpSpPr>
        <p:grpSpPr>
          <a:xfrm>
            <a:off x="8662376" y="198875"/>
            <a:ext cx="3384923" cy="1059125"/>
            <a:chOff x="-7013547" y="6156743"/>
            <a:chExt cx="4139060" cy="1295091"/>
          </a:xfrm>
        </p:grpSpPr>
        <p:pic>
          <p:nvPicPr>
            <p:cNvPr id="17" name="Google Shape;17;p21"/>
            <p:cNvPicPr preferRelativeResize="0"/>
            <p:nvPr/>
          </p:nvPicPr>
          <p:blipFill rotWithShape="1">
            <a:blip r:embed="rId4">
              <a:alphaModFix/>
            </a:blip>
            <a:srcRect b="23006" l="10790" r="65874" t="22772"/>
            <a:stretch/>
          </p:blipFill>
          <p:spPr>
            <a:xfrm>
              <a:off x="-7013547" y="6156743"/>
              <a:ext cx="1245077" cy="129509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196"/>
                </a:srgbClr>
              </a:outerShdw>
            </a:effectLst>
          </p:spPr>
        </p:pic>
        <p:pic>
          <p:nvPicPr>
            <p:cNvPr id="18" name="Google Shape;18;p21"/>
            <p:cNvPicPr preferRelativeResize="0"/>
            <p:nvPr/>
          </p:nvPicPr>
          <p:blipFill rotWithShape="1">
            <a:blip r:embed="rId5">
              <a:alphaModFix/>
            </a:blip>
            <a:srcRect b="28523" l="34127" r="11634" t="31914"/>
            <a:stretch/>
          </p:blipFill>
          <p:spPr>
            <a:xfrm>
              <a:off x="-5768470" y="6375042"/>
              <a:ext cx="2893983" cy="94494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196"/>
                </a:srgbClr>
              </a:outerShdw>
            </a:effectLst>
          </p:spPr>
        </p:pic>
      </p:grpSp>
      <p:sp>
        <p:nvSpPr>
          <p:cNvPr id="19" name="Google Shape;19;p21"/>
          <p:cNvSpPr txBox="1"/>
          <p:nvPr/>
        </p:nvSpPr>
        <p:spPr>
          <a:xfrm>
            <a:off x="0" y="5919000"/>
            <a:ext cx="24441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Lobster"/>
              <a:buNone/>
            </a:pPr>
            <a:r>
              <a:rPr b="1" i="0" lang="en-GB" sz="2100" u="none" cap="none" strike="noStrike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b="1" i="0" sz="2100" u="none" cap="none" strike="noStrike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arlow"/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b="1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0" name="Google Shape;20;p21"/>
          <p:cNvSpPr txBox="1"/>
          <p:nvPr/>
        </p:nvSpPr>
        <p:spPr>
          <a:xfrm>
            <a:off x="3158400" y="5706550"/>
            <a:ext cx="5875200" cy="11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Barlow"/>
              <a:buNone/>
            </a:pPr>
            <a:r>
              <a:rPr b="1" i="0" lang="en-GB" sz="21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WGClimate - GCOS Joint Meeting 2026</a:t>
            </a:r>
            <a:endParaRPr b="1" i="0" sz="21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arlow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9 - 12 February, 2026</a:t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arlow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ESA ECSAT, Harwell, UK</a:t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>
  <p:cSld name="Cov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0"/>
          <p:cNvSpPr/>
          <p:nvPr/>
        </p:nvSpPr>
        <p:spPr>
          <a:xfrm>
            <a:off x="0" y="1073101"/>
            <a:ext cx="12192000" cy="5784900"/>
          </a:xfrm>
          <a:prstGeom prst="rect">
            <a:avLst/>
          </a:prstGeom>
          <a:gradFill>
            <a:gsLst>
              <a:gs pos="0">
                <a:srgbClr val="0D6CB4"/>
              </a:gs>
              <a:gs pos="47000">
                <a:srgbClr val="0D6CB4"/>
              </a:gs>
              <a:gs pos="77000">
                <a:srgbClr val="227DC1"/>
              </a:gs>
              <a:gs pos="100000">
                <a:schemeClr val="accent2"/>
              </a:gs>
            </a:gsLst>
            <a:path path="circle">
              <a:fillToRect b="100%" l="0%" r="100%" t="0%"/>
            </a:path>
            <a:tileRect b="0%" l="-100%" r="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0"/>
          <p:cNvSpPr txBox="1"/>
          <p:nvPr>
            <p:ph type="ctrTitle"/>
          </p:nvPr>
        </p:nvSpPr>
        <p:spPr>
          <a:xfrm>
            <a:off x="1071349" y="1992572"/>
            <a:ext cx="10290265" cy="21495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92" name="Google Shape;92;p30"/>
          <p:cNvCxnSpPr/>
          <p:nvPr/>
        </p:nvCxnSpPr>
        <p:spPr>
          <a:xfrm>
            <a:off x="838200" y="1978925"/>
            <a:ext cx="0" cy="4879075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3" name="Google Shape;93;p30"/>
          <p:cNvSpPr txBox="1"/>
          <p:nvPr>
            <p:ph idx="1" type="subTitle"/>
          </p:nvPr>
        </p:nvSpPr>
        <p:spPr>
          <a:xfrm>
            <a:off x="1071350" y="4418049"/>
            <a:ext cx="10290265" cy="897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30"/>
          <p:cNvSpPr txBox="1"/>
          <p:nvPr>
            <p:ph idx="2" type="body"/>
          </p:nvPr>
        </p:nvSpPr>
        <p:spPr>
          <a:xfrm>
            <a:off x="6094413" y="5391726"/>
            <a:ext cx="5267202" cy="877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200"/>
              <a:buFont typeface="Arial"/>
              <a:buNone/>
              <a:defRPr b="0" i="1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Footer.jpg" id="95" name="Google Shape;95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47221" y="6390001"/>
            <a:ext cx="697559" cy="467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C-JRC-logo_vertical_EN_pos_transparent-background.png" id="96" name="Google Shape;96;p30"/>
          <p:cNvPicPr preferRelativeResize="0"/>
          <p:nvPr/>
        </p:nvPicPr>
        <p:blipFill rotWithShape="1">
          <a:blip r:embed="rId3">
            <a:alphaModFix/>
          </a:blip>
          <a:srcRect b="4382" l="3733" r="4158" t="5039"/>
          <a:stretch/>
        </p:blipFill>
        <p:spPr>
          <a:xfrm>
            <a:off x="5373779" y="264907"/>
            <a:ext cx="1674947" cy="11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cover (option 1)" type="title">
  <p:cSld name="TITLE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rgbClr val="0D6CB4"/>
              </a:gs>
              <a:gs pos="47000">
                <a:srgbClr val="0D6CB4"/>
              </a:gs>
              <a:gs pos="77000">
                <a:srgbClr val="227DC1"/>
              </a:gs>
              <a:gs pos="100000">
                <a:schemeClr val="accent2"/>
              </a:gs>
            </a:gsLst>
            <a:path path="circle">
              <a:fillToRect b="100%" l="0%" r="100%" t="0%"/>
            </a:path>
            <a:tileRect b="0%" l="-100%" r="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50"/>
          <p:cNvSpPr txBox="1"/>
          <p:nvPr>
            <p:ph type="ctrTitle"/>
          </p:nvPr>
        </p:nvSpPr>
        <p:spPr>
          <a:xfrm>
            <a:off x="1070189" y="1122363"/>
            <a:ext cx="10281657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D129"/>
              </a:buClr>
              <a:buSzPts val="6000"/>
              <a:buFont typeface="Arial"/>
              <a:buNone/>
              <a:defRPr b="0" i="0" sz="6000" u="none" cap="none" strike="noStrike">
                <a:solidFill>
                  <a:srgbClr val="FFD12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0" name="Google Shape;100;p50"/>
          <p:cNvSpPr txBox="1"/>
          <p:nvPr>
            <p:ph idx="1" type="subTitle"/>
          </p:nvPr>
        </p:nvSpPr>
        <p:spPr>
          <a:xfrm>
            <a:off x="1070189" y="3602038"/>
            <a:ext cx="10281657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01" name="Google Shape;101;p50"/>
          <p:cNvCxnSpPr/>
          <p:nvPr/>
        </p:nvCxnSpPr>
        <p:spPr>
          <a:xfrm>
            <a:off x="838200" y="0"/>
            <a:ext cx="0" cy="3478213"/>
          </a:xfrm>
          <a:prstGeom prst="straightConnector1">
            <a:avLst/>
          </a:prstGeom>
          <a:noFill/>
          <a:ln cap="flat" cmpd="sng" w="28575">
            <a:solidFill>
              <a:srgbClr val="FFD129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" name="Google Shape;10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45929" y="6193922"/>
            <a:ext cx="1718512" cy="451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cover (option 2)">
  <p:cSld name="Chapter cover (option 2)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51"/>
          <p:cNvSpPr txBox="1"/>
          <p:nvPr>
            <p:ph type="ctrTitle"/>
          </p:nvPr>
        </p:nvSpPr>
        <p:spPr>
          <a:xfrm>
            <a:off x="1077013" y="1122363"/>
            <a:ext cx="10284602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74B0"/>
              </a:buClr>
              <a:buSzPts val="6000"/>
              <a:buFont typeface="Arial"/>
              <a:buNone/>
              <a:defRPr b="0" i="0" sz="6000" u="none" cap="none" strike="noStrike">
                <a:solidFill>
                  <a:srgbClr val="2174B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6" name="Google Shape;106;p51"/>
          <p:cNvSpPr txBox="1"/>
          <p:nvPr>
            <p:ph idx="1" type="subTitle"/>
          </p:nvPr>
        </p:nvSpPr>
        <p:spPr>
          <a:xfrm>
            <a:off x="1070189" y="3602038"/>
            <a:ext cx="1028460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07" name="Google Shape;107;p51"/>
          <p:cNvCxnSpPr/>
          <p:nvPr/>
        </p:nvCxnSpPr>
        <p:spPr>
          <a:xfrm>
            <a:off x="838200" y="0"/>
            <a:ext cx="0" cy="3478213"/>
          </a:xfrm>
          <a:prstGeom prst="straightConnector1">
            <a:avLst/>
          </a:prstGeom>
          <a:noFill/>
          <a:ln cap="flat" cmpd="sng" w="28575">
            <a:solidFill>
              <a:srgbClr val="2174B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" name="Google Shape;108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45929" y="6193922"/>
            <a:ext cx="1718512" cy="451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3 columns">
  <p:cSld name="Content - 3 columns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2"/>
          <p:cNvSpPr txBox="1"/>
          <p:nvPr>
            <p:ph idx="1" type="body"/>
          </p:nvPr>
        </p:nvSpPr>
        <p:spPr>
          <a:xfrm>
            <a:off x="970722" y="1825625"/>
            <a:ext cx="3229533" cy="417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52"/>
          <p:cNvSpPr txBox="1"/>
          <p:nvPr>
            <p:ph idx="2" type="body"/>
          </p:nvPr>
        </p:nvSpPr>
        <p:spPr>
          <a:xfrm>
            <a:off x="4476002" y="1825624"/>
            <a:ext cx="3239996" cy="417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52"/>
          <p:cNvSpPr txBox="1"/>
          <p:nvPr>
            <p:ph idx="3" type="body"/>
          </p:nvPr>
        </p:nvSpPr>
        <p:spPr>
          <a:xfrm>
            <a:off x="7990763" y="1825624"/>
            <a:ext cx="3239998" cy="417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13" name="Google Shape;113;p52"/>
          <p:cNvCxnSpPr/>
          <p:nvPr/>
        </p:nvCxnSpPr>
        <p:spPr>
          <a:xfrm flipH="1">
            <a:off x="838201" y="0"/>
            <a:ext cx="1" cy="136525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4" name="Google Shape;114;p52"/>
          <p:cNvSpPr txBox="1"/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photo">
  <p:cSld name="Title_photo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3"/>
          <p:cNvSpPr/>
          <p:nvPr>
            <p:ph idx="2" type="pic"/>
          </p:nvPr>
        </p:nvSpPr>
        <p:spPr>
          <a:xfrm>
            <a:off x="0" y="1750540"/>
            <a:ext cx="12192000" cy="4245448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17" name="Google Shape;117;p53"/>
          <p:cNvSpPr txBox="1"/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118" name="Google Shape;118;p53"/>
          <p:cNvCxnSpPr/>
          <p:nvPr/>
        </p:nvCxnSpPr>
        <p:spPr>
          <a:xfrm flipH="1">
            <a:off x="838201" y="0"/>
            <a:ext cx="1" cy="136525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">
  <p:cSld name="Quote Slide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4"/>
          <p:cNvSpPr/>
          <p:nvPr>
            <p:ph idx="2" type="pic"/>
          </p:nvPr>
        </p:nvSpPr>
        <p:spPr>
          <a:xfrm>
            <a:off x="-59635" y="-59635"/>
            <a:ext cx="6155635" cy="6983896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54"/>
          <p:cNvSpPr/>
          <p:nvPr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27615" y="743802"/>
            <a:ext cx="544923" cy="54492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54"/>
          <p:cNvSpPr txBox="1"/>
          <p:nvPr>
            <p:ph idx="1" type="body"/>
          </p:nvPr>
        </p:nvSpPr>
        <p:spPr>
          <a:xfrm>
            <a:off x="3214048" y="1992572"/>
            <a:ext cx="8010798" cy="36166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60000" lIns="360000" spcFirstLastPara="1" rIns="360000" wrap="square" tIns="3600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400"/>
              <a:buFont typeface="Arial"/>
              <a:buNone/>
              <a:defRPr b="0" i="1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and Content (half page)">
  <p:cSld name="Picture and Content (half page)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5"/>
          <p:cNvSpPr txBox="1"/>
          <p:nvPr>
            <p:ph idx="1" type="body"/>
          </p:nvPr>
        </p:nvSpPr>
        <p:spPr>
          <a:xfrm>
            <a:off x="6662614" y="1825625"/>
            <a:ext cx="4583519" cy="417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p55"/>
          <p:cNvSpPr txBox="1"/>
          <p:nvPr>
            <p:ph idx="12" type="sldNum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7" name="Google Shape;127;p55"/>
          <p:cNvSpPr txBox="1"/>
          <p:nvPr>
            <p:ph type="title"/>
          </p:nvPr>
        </p:nvSpPr>
        <p:spPr>
          <a:xfrm>
            <a:off x="6662614" y="586765"/>
            <a:ext cx="4581771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8" name="Google Shape;128;p55"/>
          <p:cNvSpPr/>
          <p:nvPr>
            <p:ph idx="2" type="pic"/>
          </p:nvPr>
        </p:nvSpPr>
        <p:spPr>
          <a:xfrm>
            <a:off x="-46383" y="-46383"/>
            <a:ext cx="6142383" cy="6964017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rizontal Picture and Content">
  <p:cSld name="Horizontal Picture and Conten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6"/>
          <p:cNvSpPr/>
          <p:nvPr>
            <p:ph idx="2" type="pic"/>
          </p:nvPr>
        </p:nvSpPr>
        <p:spPr>
          <a:xfrm>
            <a:off x="-63280" y="-62165"/>
            <a:ext cx="12318560" cy="3468939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56"/>
          <p:cNvSpPr txBox="1"/>
          <p:nvPr>
            <p:ph type="title"/>
          </p:nvPr>
        </p:nvSpPr>
        <p:spPr>
          <a:xfrm>
            <a:off x="957385" y="2818576"/>
            <a:ext cx="10287000" cy="6283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2" name="Google Shape;132;p56"/>
          <p:cNvSpPr txBox="1"/>
          <p:nvPr>
            <p:ph idx="1" type="body"/>
          </p:nvPr>
        </p:nvSpPr>
        <p:spPr>
          <a:xfrm>
            <a:off x="957385" y="3630613"/>
            <a:ext cx="10287000" cy="2365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images">
  <p:cSld name="3 images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7"/>
          <p:cNvSpPr txBox="1"/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135" name="Google Shape;135;p57"/>
          <p:cNvCxnSpPr/>
          <p:nvPr/>
        </p:nvCxnSpPr>
        <p:spPr>
          <a:xfrm flipH="1">
            <a:off x="838201" y="0"/>
            <a:ext cx="1" cy="136525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6" name="Google Shape;136;p57"/>
          <p:cNvSpPr/>
          <p:nvPr>
            <p:ph idx="2" type="pic"/>
          </p:nvPr>
        </p:nvSpPr>
        <p:spPr>
          <a:xfrm>
            <a:off x="838201" y="1750540"/>
            <a:ext cx="3416382" cy="3523152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37" name="Google Shape;137;p57"/>
          <p:cNvSpPr txBox="1"/>
          <p:nvPr>
            <p:ph idx="1" type="body"/>
          </p:nvPr>
        </p:nvSpPr>
        <p:spPr>
          <a:xfrm>
            <a:off x="1178392" y="4331292"/>
            <a:ext cx="2736000" cy="15242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Google Shape;138;p57"/>
          <p:cNvSpPr/>
          <p:nvPr>
            <p:ph idx="3" type="pic"/>
          </p:nvPr>
        </p:nvSpPr>
        <p:spPr>
          <a:xfrm>
            <a:off x="4338313" y="1750540"/>
            <a:ext cx="3416382" cy="3523152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39" name="Google Shape;139;p57"/>
          <p:cNvSpPr txBox="1"/>
          <p:nvPr>
            <p:ph idx="4" type="body"/>
          </p:nvPr>
        </p:nvSpPr>
        <p:spPr>
          <a:xfrm>
            <a:off x="4678504" y="4331292"/>
            <a:ext cx="2736000" cy="15242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" name="Google Shape;140;p57"/>
          <p:cNvSpPr/>
          <p:nvPr>
            <p:ph idx="5" type="pic"/>
          </p:nvPr>
        </p:nvSpPr>
        <p:spPr>
          <a:xfrm>
            <a:off x="7841783" y="1750540"/>
            <a:ext cx="3416382" cy="3523152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41" name="Google Shape;141;p57"/>
          <p:cNvSpPr txBox="1"/>
          <p:nvPr>
            <p:ph idx="6" type="body"/>
          </p:nvPr>
        </p:nvSpPr>
        <p:spPr>
          <a:xfrm>
            <a:off x="8181974" y="4331292"/>
            <a:ext cx="2736000" cy="15242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images">
  <p:cSld name="4 images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8"/>
          <p:cNvSpPr txBox="1"/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144" name="Google Shape;144;p58"/>
          <p:cNvCxnSpPr/>
          <p:nvPr/>
        </p:nvCxnSpPr>
        <p:spPr>
          <a:xfrm flipH="1">
            <a:off x="838201" y="0"/>
            <a:ext cx="1" cy="136525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5" name="Google Shape;145;p58"/>
          <p:cNvSpPr/>
          <p:nvPr>
            <p:ph idx="2" type="pic"/>
          </p:nvPr>
        </p:nvSpPr>
        <p:spPr>
          <a:xfrm>
            <a:off x="2733074" y="1750540"/>
            <a:ext cx="3330000" cy="208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46" name="Google Shape;146;p58"/>
          <p:cNvSpPr/>
          <p:nvPr>
            <p:ph idx="3" type="pic"/>
          </p:nvPr>
        </p:nvSpPr>
        <p:spPr>
          <a:xfrm>
            <a:off x="2733075" y="3907988"/>
            <a:ext cx="3330000" cy="208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47" name="Google Shape;147;p58"/>
          <p:cNvSpPr/>
          <p:nvPr>
            <p:ph idx="4" type="pic"/>
          </p:nvPr>
        </p:nvSpPr>
        <p:spPr>
          <a:xfrm>
            <a:off x="6127391" y="1750540"/>
            <a:ext cx="3330000" cy="208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48" name="Google Shape;148;p58"/>
          <p:cNvSpPr txBox="1"/>
          <p:nvPr>
            <p:ph idx="1" type="body"/>
          </p:nvPr>
        </p:nvSpPr>
        <p:spPr>
          <a:xfrm>
            <a:off x="9549106" y="3907988"/>
            <a:ext cx="1620000" cy="20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00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" name="Google Shape;149;p58"/>
          <p:cNvSpPr txBox="1"/>
          <p:nvPr>
            <p:ph idx="5" type="body"/>
          </p:nvPr>
        </p:nvSpPr>
        <p:spPr>
          <a:xfrm>
            <a:off x="970722" y="1750540"/>
            <a:ext cx="1663928" cy="20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0000">
            <a:noAutofit/>
          </a:bodyPr>
          <a:lstStyle>
            <a:lvl1pPr indent="-228600" lvl="0" marL="45720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" name="Google Shape;150;p58"/>
          <p:cNvSpPr/>
          <p:nvPr>
            <p:ph idx="6" type="pic"/>
          </p:nvPr>
        </p:nvSpPr>
        <p:spPr>
          <a:xfrm>
            <a:off x="6127393" y="3907988"/>
            <a:ext cx="3330000" cy="208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51" name="Google Shape;151;p58"/>
          <p:cNvSpPr txBox="1"/>
          <p:nvPr>
            <p:ph idx="7" type="body"/>
          </p:nvPr>
        </p:nvSpPr>
        <p:spPr>
          <a:xfrm>
            <a:off x="978650" y="3897313"/>
            <a:ext cx="1656000" cy="2098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0000">
            <a:noAutofit/>
          </a:bodyPr>
          <a:lstStyle>
            <a:lvl1pPr indent="-228600" lvl="0" marL="45720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" name="Google Shape;152;p58"/>
          <p:cNvSpPr txBox="1"/>
          <p:nvPr>
            <p:ph idx="8" type="body"/>
          </p:nvPr>
        </p:nvSpPr>
        <p:spPr>
          <a:xfrm>
            <a:off x="9549106" y="1750540"/>
            <a:ext cx="1620000" cy="20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00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(CEOS)">
  <p:cSld name="Title Slide (CEOS)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66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24" name="Google Shape;24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66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66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845" y="5532418"/>
            <a:ext cx="2337760" cy="1287582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28" name="Google Shape;28;p66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29" name="Google Shape;29;p66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30" name="Google Shape;30;p66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1" name="Google Shape;31;p66"/>
          <p:cNvPicPr preferRelativeResize="0"/>
          <p:nvPr/>
        </p:nvPicPr>
        <p:blipFill rotWithShape="1">
          <a:blip r:embed="rId7">
            <a:alphaModFix/>
          </a:blip>
          <a:srcRect b="0" l="0" r="65873" t="0"/>
          <a:stretch/>
        </p:blipFill>
        <p:spPr>
          <a:xfrm>
            <a:off x="-418625" y="3902750"/>
            <a:ext cx="1554175" cy="20387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196"/>
              </a:srgbClr>
            </a:outerShdw>
          </a:effectLst>
        </p:spPr>
      </p:pic>
      <p:pic>
        <p:nvPicPr>
          <p:cNvPr id="32" name="Google Shape;32;p66"/>
          <p:cNvPicPr preferRelativeResize="0"/>
          <p:nvPr/>
        </p:nvPicPr>
        <p:blipFill rotWithShape="1">
          <a:blip r:embed="rId8">
            <a:alphaModFix/>
          </a:blip>
          <a:srcRect b="0" l="34128" r="0" t="0"/>
          <a:stretch/>
        </p:blipFill>
        <p:spPr>
          <a:xfrm>
            <a:off x="1135555" y="3902750"/>
            <a:ext cx="2999990" cy="20387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196"/>
              </a:srgbClr>
            </a:outerShdw>
          </a:effec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st slide (option 1)">
  <p:cSld name="Last slide (option 1)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0"/>
          <p:cNvSpPr/>
          <p:nvPr/>
        </p:nvSpPr>
        <p:spPr>
          <a:xfrm>
            <a:off x="0" y="1"/>
            <a:ext cx="12192000" cy="3430587"/>
          </a:xfrm>
          <a:prstGeom prst="rect">
            <a:avLst/>
          </a:prstGeom>
          <a:gradFill>
            <a:gsLst>
              <a:gs pos="0">
                <a:srgbClr val="0D6CB4"/>
              </a:gs>
              <a:gs pos="47000">
                <a:srgbClr val="0D6CB4"/>
              </a:gs>
              <a:gs pos="77000">
                <a:srgbClr val="227DC1"/>
              </a:gs>
              <a:gs pos="100000">
                <a:schemeClr val="accent2"/>
              </a:gs>
            </a:gsLst>
            <a:path path="circle">
              <a:fillToRect b="100%" l="0%" r="100%" t="0%"/>
            </a:path>
            <a:tileRect b="0%" l="-100%" r="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0"/>
          <p:cNvSpPr txBox="1"/>
          <p:nvPr>
            <p:ph type="ctrTitle"/>
          </p:nvPr>
        </p:nvSpPr>
        <p:spPr>
          <a:xfrm>
            <a:off x="1077013" y="1122363"/>
            <a:ext cx="10020968" cy="12403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157" name="Google Shape;157;p60"/>
          <p:cNvCxnSpPr/>
          <p:nvPr/>
        </p:nvCxnSpPr>
        <p:spPr>
          <a:xfrm>
            <a:off x="838200" y="0"/>
            <a:ext cx="0" cy="2362711"/>
          </a:xfrm>
          <a:prstGeom prst="straightConnector1">
            <a:avLst/>
          </a:prstGeom>
          <a:noFill/>
          <a:ln cap="flat" cmpd="sng" w="28575">
            <a:solidFill>
              <a:srgbClr val="F8CC2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8" name="Google Shape;158;p60"/>
          <p:cNvSpPr txBox="1"/>
          <p:nvPr>
            <p:ph idx="1" type="subTitle"/>
          </p:nvPr>
        </p:nvSpPr>
        <p:spPr>
          <a:xfrm>
            <a:off x="1084385" y="3855676"/>
            <a:ext cx="10003692" cy="19252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st slide (option 2)">
  <p:cSld name="Last slide (option 2)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1"/>
          <p:cNvSpPr/>
          <p:nvPr/>
        </p:nvSpPr>
        <p:spPr>
          <a:xfrm>
            <a:off x="0" y="0"/>
            <a:ext cx="12192000" cy="34321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1" name="Google Shape;161;p61"/>
          <p:cNvCxnSpPr/>
          <p:nvPr/>
        </p:nvCxnSpPr>
        <p:spPr>
          <a:xfrm>
            <a:off x="838200" y="0"/>
            <a:ext cx="0" cy="2362711"/>
          </a:xfrm>
          <a:prstGeom prst="straightConnector1">
            <a:avLst/>
          </a:prstGeom>
          <a:noFill/>
          <a:ln cap="flat" cmpd="sng" w="28575">
            <a:solidFill>
              <a:srgbClr val="2174B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2" name="Google Shape;162;p61"/>
          <p:cNvSpPr txBox="1"/>
          <p:nvPr>
            <p:ph type="ctrTitle"/>
          </p:nvPr>
        </p:nvSpPr>
        <p:spPr>
          <a:xfrm>
            <a:off x="1077013" y="1122363"/>
            <a:ext cx="10020968" cy="12403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74B0"/>
              </a:buClr>
              <a:buSzPts val="6000"/>
              <a:buFont typeface="Arial"/>
              <a:buNone/>
              <a:defRPr b="0" i="0" sz="6000" u="none" cap="none" strike="noStrike">
                <a:solidFill>
                  <a:srgbClr val="2174B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3" name="Google Shape;163;p61"/>
          <p:cNvSpPr txBox="1"/>
          <p:nvPr>
            <p:ph idx="1" type="subTitle"/>
          </p:nvPr>
        </p:nvSpPr>
        <p:spPr>
          <a:xfrm>
            <a:off x="1084385" y="3855676"/>
            <a:ext cx="10003692" cy="19252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62"/>
          <p:cNvGrpSpPr/>
          <p:nvPr/>
        </p:nvGrpSpPr>
        <p:grpSpPr>
          <a:xfrm>
            <a:off x="-48682" y="0"/>
            <a:ext cx="3285068" cy="6910917"/>
            <a:chOff x="-4559112" y="-241167"/>
            <a:chExt cx="2463612" cy="5183078"/>
          </a:xfrm>
        </p:grpSpPr>
        <p:pic>
          <p:nvPicPr>
            <p:cNvPr descr="S:\F15015_Copernicus\3_Work\330_Work-in-process\SC4_BackgroundMat\Visual_ID\Photos\Land_ThinkstockPhotos-544457560.jpg" id="166" name="Google Shape;166;p62"/>
            <p:cNvPicPr preferRelativeResize="0"/>
            <p:nvPr/>
          </p:nvPicPr>
          <p:blipFill rotWithShape="1">
            <a:blip r:embed="rId2">
              <a:alphaModFix/>
            </a:blip>
            <a:srcRect b="-232" l="0" r="0" t="0"/>
            <a:stretch/>
          </p:blipFill>
          <p:spPr>
            <a:xfrm>
              <a:off x="-4533687" y="-212875"/>
              <a:ext cx="2438187" cy="51547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" name="Google Shape;167;p62"/>
            <p:cNvSpPr/>
            <p:nvPr/>
          </p:nvSpPr>
          <p:spPr>
            <a:xfrm>
              <a:off x="-4559112" y="-241167"/>
              <a:ext cx="2463612" cy="5149741"/>
            </a:xfrm>
            <a:prstGeom prst="rect">
              <a:avLst/>
            </a:prstGeom>
            <a:gradFill>
              <a:gsLst>
                <a:gs pos="0">
                  <a:srgbClr val="99E4FF">
                    <a:alpha val="0"/>
                  </a:srgbClr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2"/>
            <p:cNvSpPr/>
            <p:nvPr/>
          </p:nvSpPr>
          <p:spPr>
            <a:xfrm>
              <a:off x="-4533714" y="-212593"/>
              <a:ext cx="2438214" cy="5149741"/>
            </a:xfrm>
            <a:prstGeom prst="rect">
              <a:avLst/>
            </a:prstGeom>
            <a:solidFill>
              <a:schemeClr val="lt1">
                <a:alpha val="4784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69" name="Google Shape;169;p62"/>
          <p:cNvCxnSpPr/>
          <p:nvPr/>
        </p:nvCxnSpPr>
        <p:spPr>
          <a:xfrm>
            <a:off x="575733" y="1416051"/>
            <a:ext cx="0" cy="5183716"/>
          </a:xfrm>
          <a:prstGeom prst="straightConnector1">
            <a:avLst/>
          </a:prstGeom>
          <a:noFill/>
          <a:ln cap="flat" cmpd="sng" w="31750">
            <a:solidFill>
              <a:srgbClr val="B0BF27">
                <a:alpha val="81176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0" name="Google Shape;170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69" y="31752"/>
            <a:ext cx="1087967" cy="880533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62"/>
          <p:cNvSpPr txBox="1"/>
          <p:nvPr/>
        </p:nvSpPr>
        <p:spPr>
          <a:xfrm>
            <a:off x="-48684" y="819151"/>
            <a:ext cx="1305984" cy="5438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67">
                <a:solidFill>
                  <a:srgbClr val="B0BF27"/>
                </a:solidFill>
                <a:latin typeface="Arial"/>
                <a:ea typeface="Arial"/>
                <a:cs typeface="Arial"/>
                <a:sym typeface="Arial"/>
              </a:rPr>
              <a:t>Land Monitoring</a:t>
            </a:r>
            <a:endParaRPr sz="1467">
              <a:solidFill>
                <a:srgbClr val="B0BF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62"/>
          <p:cNvSpPr txBox="1"/>
          <p:nvPr>
            <p:ph type="title"/>
          </p:nvPr>
        </p:nvSpPr>
        <p:spPr>
          <a:xfrm>
            <a:off x="1156940" y="340617"/>
            <a:ext cx="10425461" cy="353563"/>
          </a:xfrm>
          <a:prstGeom prst="rect">
            <a:avLst/>
          </a:prstGeom>
          <a:solidFill>
            <a:srgbClr val="B0BF2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3" name="Google Shape;173;p62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4" name="Google Shape;174;p62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5" name="Google Shape;175;p62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-101540"/>
            <a:ext cx="12192000" cy="703810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63"/>
          <p:cNvSpPr/>
          <p:nvPr/>
        </p:nvSpPr>
        <p:spPr>
          <a:xfrm>
            <a:off x="5288" y="1078173"/>
            <a:ext cx="12186711" cy="5783239"/>
          </a:xfrm>
          <a:prstGeom prst="rect">
            <a:avLst/>
          </a:prstGeom>
          <a:solidFill>
            <a:srgbClr val="024EA2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63"/>
          <p:cNvSpPr/>
          <p:nvPr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63"/>
          <p:cNvSpPr txBox="1"/>
          <p:nvPr>
            <p:ph type="ctrTitle"/>
          </p:nvPr>
        </p:nvSpPr>
        <p:spPr>
          <a:xfrm>
            <a:off x="1071350" y="1992572"/>
            <a:ext cx="10065224" cy="21495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181" name="Google Shape;181;p63"/>
          <p:cNvCxnSpPr/>
          <p:nvPr/>
        </p:nvCxnSpPr>
        <p:spPr>
          <a:xfrm>
            <a:off x="838200" y="1978925"/>
            <a:ext cx="0" cy="4879075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2" name="Google Shape;182;p63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63"/>
          <p:cNvSpPr txBox="1"/>
          <p:nvPr>
            <p:ph idx="1" type="subTitle"/>
          </p:nvPr>
        </p:nvSpPr>
        <p:spPr>
          <a:xfrm>
            <a:off x="1071351" y="4418049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84" name="Google Shape;184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63"/>
          <p:cNvSpPr txBox="1"/>
          <p:nvPr>
            <p:ph idx="2" type="body"/>
          </p:nvPr>
        </p:nvSpPr>
        <p:spPr>
          <a:xfrm>
            <a:off x="6096000" y="5557903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200"/>
              <a:buFont typeface="Arial"/>
              <a:buNone/>
              <a:defRPr b="0" i="1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Title and Three Columns 1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4"/>
          <p:cNvSpPr txBox="1"/>
          <p:nvPr>
            <p:ph type="title"/>
          </p:nvPr>
        </p:nvSpPr>
        <p:spPr>
          <a:xfrm>
            <a:off x="1129833" y="830567"/>
            <a:ext cx="6620800" cy="14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 b="0" i="0" sz="3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4000"/>
            </a:lvl9pPr>
          </a:lstStyle>
          <a:p/>
        </p:txBody>
      </p:sp>
      <p:sp>
        <p:nvSpPr>
          <p:cNvPr id="188" name="Google Shape;188;p64"/>
          <p:cNvSpPr txBox="1"/>
          <p:nvPr>
            <p:ph idx="2" type="title"/>
          </p:nvPr>
        </p:nvSpPr>
        <p:spPr>
          <a:xfrm>
            <a:off x="1422216" y="3796267"/>
            <a:ext cx="2760000" cy="103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2400"/>
            </a:lvl9pPr>
          </a:lstStyle>
          <a:p/>
        </p:txBody>
      </p:sp>
      <p:sp>
        <p:nvSpPr>
          <p:cNvPr id="189" name="Google Shape;189;p64"/>
          <p:cNvSpPr txBox="1"/>
          <p:nvPr>
            <p:ph idx="1" type="subTitle"/>
          </p:nvPr>
        </p:nvSpPr>
        <p:spPr>
          <a:xfrm>
            <a:off x="1422216" y="4843600"/>
            <a:ext cx="2760000" cy="1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1400"/>
              <a:buFont typeface="Arial"/>
              <a:buNone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0" name="Google Shape;190;p64"/>
          <p:cNvSpPr txBox="1"/>
          <p:nvPr>
            <p:ph idx="3" type="title"/>
          </p:nvPr>
        </p:nvSpPr>
        <p:spPr>
          <a:xfrm>
            <a:off x="4716000" y="3796267"/>
            <a:ext cx="2760000" cy="103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2400"/>
            </a:lvl9pPr>
          </a:lstStyle>
          <a:p/>
        </p:txBody>
      </p:sp>
      <p:sp>
        <p:nvSpPr>
          <p:cNvPr id="191" name="Google Shape;191;p64"/>
          <p:cNvSpPr txBox="1"/>
          <p:nvPr>
            <p:ph idx="4" type="subTitle"/>
          </p:nvPr>
        </p:nvSpPr>
        <p:spPr>
          <a:xfrm>
            <a:off x="4716000" y="4843600"/>
            <a:ext cx="2760000" cy="1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1400"/>
              <a:buFont typeface="Arial"/>
              <a:buNone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2" name="Google Shape;192;p64"/>
          <p:cNvSpPr txBox="1"/>
          <p:nvPr>
            <p:ph idx="5" type="title"/>
          </p:nvPr>
        </p:nvSpPr>
        <p:spPr>
          <a:xfrm>
            <a:off x="8009783" y="3796267"/>
            <a:ext cx="2760000" cy="103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2400"/>
            </a:lvl9pPr>
          </a:lstStyle>
          <a:p/>
        </p:txBody>
      </p:sp>
      <p:sp>
        <p:nvSpPr>
          <p:cNvPr id="193" name="Google Shape;193;p64"/>
          <p:cNvSpPr txBox="1"/>
          <p:nvPr>
            <p:ph idx="6" type="subTitle"/>
          </p:nvPr>
        </p:nvSpPr>
        <p:spPr>
          <a:xfrm>
            <a:off x="8009783" y="4843600"/>
            <a:ext cx="2760000" cy="1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1400"/>
              <a:buFont typeface="Arial"/>
              <a:buNone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und pictures">
  <p:cSld name="Round pictures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5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96" name="Google Shape;196;p65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7" name="Google Shape;197;p65"/>
          <p:cNvSpPr txBox="1"/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8" name="Google Shape;198;p65"/>
          <p:cNvSpPr/>
          <p:nvPr>
            <p:ph idx="2" type="pic"/>
          </p:nvPr>
        </p:nvSpPr>
        <p:spPr>
          <a:xfrm>
            <a:off x="969963" y="1843395"/>
            <a:ext cx="2138669" cy="2138669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99" name="Google Shape;199;p65"/>
          <p:cNvSpPr/>
          <p:nvPr>
            <p:ph idx="3" type="pic"/>
          </p:nvPr>
        </p:nvSpPr>
        <p:spPr>
          <a:xfrm>
            <a:off x="3581400" y="1843394"/>
            <a:ext cx="2138669" cy="2138669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00" name="Google Shape;200;p65"/>
          <p:cNvSpPr/>
          <p:nvPr>
            <p:ph idx="4" type="pic"/>
          </p:nvPr>
        </p:nvSpPr>
        <p:spPr>
          <a:xfrm>
            <a:off x="6192837" y="1843393"/>
            <a:ext cx="2138669" cy="2138669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01" name="Google Shape;201;p65"/>
          <p:cNvSpPr/>
          <p:nvPr>
            <p:ph idx="5" type="pic"/>
          </p:nvPr>
        </p:nvSpPr>
        <p:spPr>
          <a:xfrm>
            <a:off x="8804274" y="1843392"/>
            <a:ext cx="2138669" cy="2138669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cxnSp>
        <p:nvCxnSpPr>
          <p:cNvPr id="202" name="Google Shape;202;p65"/>
          <p:cNvCxnSpPr/>
          <p:nvPr/>
        </p:nvCxnSpPr>
        <p:spPr>
          <a:xfrm>
            <a:off x="3349671" y="4291726"/>
            <a:ext cx="0" cy="118701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3" name="Google Shape;203;p65"/>
          <p:cNvCxnSpPr/>
          <p:nvPr/>
        </p:nvCxnSpPr>
        <p:spPr>
          <a:xfrm>
            <a:off x="5970419" y="4291726"/>
            <a:ext cx="0" cy="118701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4" name="Google Shape;204;p65"/>
          <p:cNvCxnSpPr/>
          <p:nvPr/>
        </p:nvCxnSpPr>
        <p:spPr>
          <a:xfrm>
            <a:off x="8591167" y="4291726"/>
            <a:ext cx="0" cy="118701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5" name="Google Shape;205;p65"/>
          <p:cNvSpPr txBox="1"/>
          <p:nvPr>
            <p:ph idx="1" type="body"/>
          </p:nvPr>
        </p:nvSpPr>
        <p:spPr>
          <a:xfrm>
            <a:off x="997897" y="4260554"/>
            <a:ext cx="2082800" cy="1249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6" name="Google Shape;206;p65"/>
          <p:cNvSpPr txBox="1"/>
          <p:nvPr>
            <p:ph idx="6" type="body"/>
          </p:nvPr>
        </p:nvSpPr>
        <p:spPr>
          <a:xfrm>
            <a:off x="3618645" y="4260554"/>
            <a:ext cx="2082800" cy="1249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7" name="Google Shape;207;p65"/>
          <p:cNvSpPr txBox="1"/>
          <p:nvPr>
            <p:ph idx="7" type="body"/>
          </p:nvPr>
        </p:nvSpPr>
        <p:spPr>
          <a:xfrm>
            <a:off x="6239393" y="4260554"/>
            <a:ext cx="2082800" cy="1249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8" name="Google Shape;208;p65"/>
          <p:cNvSpPr txBox="1"/>
          <p:nvPr>
            <p:ph idx="8" type="body"/>
          </p:nvPr>
        </p:nvSpPr>
        <p:spPr>
          <a:xfrm>
            <a:off x="8860143" y="4260554"/>
            <a:ext cx="2082800" cy="1249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and Object">
  <p:cSld name="1_Content and Object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/>
          <p:nvPr>
            <p:ph idx="1" type="body"/>
          </p:nvPr>
        </p:nvSpPr>
        <p:spPr>
          <a:xfrm>
            <a:off x="6232525" y="1825625"/>
            <a:ext cx="5002090" cy="417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16" name="Google Shape;216;p29"/>
          <p:cNvCxnSpPr/>
          <p:nvPr/>
        </p:nvCxnSpPr>
        <p:spPr>
          <a:xfrm flipH="1">
            <a:off x="838201" y="0"/>
            <a:ext cx="1" cy="136525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7" name="Google Shape;217;p29"/>
          <p:cNvSpPr txBox="1"/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29"/>
          <p:cNvSpPr txBox="1"/>
          <p:nvPr>
            <p:ph idx="2" type="body"/>
          </p:nvPr>
        </p:nvSpPr>
        <p:spPr>
          <a:xfrm>
            <a:off x="967154" y="1825624"/>
            <a:ext cx="5004000" cy="417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"/>
          <p:cNvSpPr txBox="1"/>
          <p:nvPr>
            <p:ph idx="1" type="body"/>
          </p:nvPr>
        </p:nvSpPr>
        <p:spPr>
          <a:xfrm>
            <a:off x="838199" y="1825625"/>
            <a:ext cx="10905699" cy="38819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indent="-355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indent="-3302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indent="-3302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" name="Google Shape;221;p31"/>
          <p:cNvSpPr txBox="1"/>
          <p:nvPr>
            <p:ph idx="12" type="sldNum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22" name="Google Shape;222;p31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3" name="Google Shape;223;p31"/>
          <p:cNvSpPr txBox="1"/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/>
          <p:nvPr>
            <p:ph idx="12" type="sldNum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26" name="Google Shape;226;p32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7" name="Google Shape;227;p32"/>
          <p:cNvSpPr txBox="1"/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35;p67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" name="Google Shape;36;p67"/>
          <p:cNvGrpSpPr/>
          <p:nvPr/>
        </p:nvGrpSpPr>
        <p:grpSpPr>
          <a:xfrm>
            <a:off x="10113330" y="274853"/>
            <a:ext cx="2154863" cy="964667"/>
            <a:chOff x="7336150" y="-5375"/>
            <a:chExt cx="2317556" cy="1037500"/>
          </a:xfrm>
        </p:grpSpPr>
        <p:pic>
          <p:nvPicPr>
            <p:cNvPr id="37" name="Google Shape;37;p6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336150" y="-5375"/>
              <a:ext cx="2317556" cy="103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8;p67"/>
            <p:cNvPicPr preferRelativeResize="0"/>
            <p:nvPr/>
          </p:nvPicPr>
          <p:blipFill rotWithShape="1">
            <a:blip r:embed="rId4">
              <a:alphaModFix/>
            </a:blip>
            <a:srcRect b="0" l="34128" r="0" t="0"/>
            <a:stretch/>
          </p:blipFill>
          <p:spPr>
            <a:xfrm>
              <a:off x="8127051" y="-5375"/>
              <a:ext cx="1526655" cy="1037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9" name="Google Shape;39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86300" y="92175"/>
            <a:ext cx="1191325" cy="4720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0" name="Google Shape;40;p6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6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6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Bold"/>
              <a:buNone/>
            </a:pPr>
            <a:r>
              <a:rPr i="0" lang="en-GB" sz="1400" u="none" cap="none" strike="noStrik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Slide </a:t>
            </a:r>
            <a:fld id="{00000000-1234-1234-1234-123412341234}" type="slidenum">
              <a:rPr i="0" lang="en-GB" sz="1400" u="none" cap="none" strike="noStrik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‹#›</a:t>
            </a:fld>
            <a:endParaRPr i="0" sz="1400" u="none" cap="none" strike="noStrike">
              <a:solidFill>
                <a:schemeClr val="accen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43" name="Google Shape;43;p67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 SemiBold"/>
              <a:buNone/>
            </a:pPr>
            <a:r>
              <a:rPr b="1" lang="en-GB" sz="18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WGClimate - GCOS Joint Meeting 2026 | 9 - 12 February, 2026</a:t>
            </a:r>
            <a:endParaRPr b="1" sz="1800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4" name="Google Shape;44;p67"/>
          <p:cNvSpPr txBox="1"/>
          <p:nvPr>
            <p:ph idx="1" type="body"/>
          </p:nvPr>
        </p:nvSpPr>
        <p:spPr>
          <a:xfrm>
            <a:off x="276008" y="1220858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5" name="Google Shape;45;p6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67"/>
          <p:cNvSpPr txBox="1"/>
          <p:nvPr/>
        </p:nvSpPr>
        <p:spPr>
          <a:xfrm>
            <a:off x="10547800" y="5883750"/>
            <a:ext cx="16683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Lobster"/>
              <a:buNone/>
            </a:pPr>
            <a:r>
              <a:rPr b="1" lang="en-GB" sz="13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b="1" sz="1300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Barlow"/>
              <a:buNone/>
            </a:pPr>
            <a:r>
              <a:rPr b="1" lang="en-GB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b="1"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3"/>
          <p:cNvSpPr txBox="1"/>
          <p:nvPr>
            <p:ph idx="12" type="sldNum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0" name="Google Shape;230;p33"/>
          <p:cNvSpPr/>
          <p:nvPr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3"/>
          <p:cNvSpPr/>
          <p:nvPr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3"/>
          <p:cNvSpPr txBox="1"/>
          <p:nvPr>
            <p:ph type="ctrTitle"/>
          </p:nvPr>
        </p:nvSpPr>
        <p:spPr>
          <a:xfrm>
            <a:off x="1071350" y="1992572"/>
            <a:ext cx="10065224" cy="21495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b="0"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34" name="Google Shape;234;p33"/>
          <p:cNvCxnSpPr/>
          <p:nvPr/>
        </p:nvCxnSpPr>
        <p:spPr>
          <a:xfrm>
            <a:off x="838200" y="1978925"/>
            <a:ext cx="0" cy="4879075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5" name="Google Shape;235;p33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3"/>
          <p:cNvSpPr txBox="1"/>
          <p:nvPr>
            <p:ph idx="1" type="subTitle"/>
          </p:nvPr>
        </p:nvSpPr>
        <p:spPr>
          <a:xfrm>
            <a:off x="1071351" y="4418049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i="0" sz="28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37" name="Google Shape;237;p33"/>
          <p:cNvSpPr txBox="1"/>
          <p:nvPr>
            <p:ph idx="2" type="body"/>
          </p:nvPr>
        </p:nvSpPr>
        <p:spPr>
          <a:xfrm>
            <a:off x="6096000" y="5557903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i="1" sz="22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4"/>
          <p:cNvSpPr txBox="1"/>
          <p:nvPr>
            <p:ph idx="12" type="sldNum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1" name="Google Shape;241;p34"/>
          <p:cNvSpPr/>
          <p:nvPr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4"/>
          <p:cNvSpPr/>
          <p:nvPr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4"/>
          <p:cNvSpPr txBox="1"/>
          <p:nvPr>
            <p:ph type="ctrTitle"/>
          </p:nvPr>
        </p:nvSpPr>
        <p:spPr>
          <a:xfrm>
            <a:off x="1071350" y="1992572"/>
            <a:ext cx="10065224" cy="8726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b="0"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45" name="Google Shape;245;p34"/>
          <p:cNvCxnSpPr/>
          <p:nvPr/>
        </p:nvCxnSpPr>
        <p:spPr>
          <a:xfrm>
            <a:off x="838200" y="1978925"/>
            <a:ext cx="0" cy="4879075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6" name="Google Shape;246;p34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4"/>
          <p:cNvSpPr txBox="1"/>
          <p:nvPr>
            <p:ph idx="1" type="subTitle"/>
          </p:nvPr>
        </p:nvSpPr>
        <p:spPr>
          <a:xfrm>
            <a:off x="1071351" y="3067468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i="0" sz="28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8" name="Google Shape;248;p34"/>
          <p:cNvSpPr txBox="1"/>
          <p:nvPr>
            <p:ph idx="2" type="body"/>
          </p:nvPr>
        </p:nvSpPr>
        <p:spPr>
          <a:xfrm>
            <a:off x="6096000" y="5783535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i="1" sz="22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802219"/>
            <a:ext cx="12192000" cy="6059194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5"/>
          <p:cNvSpPr/>
          <p:nvPr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5"/>
          <p:cNvSpPr/>
          <p:nvPr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5"/>
          <p:cNvSpPr txBox="1"/>
          <p:nvPr>
            <p:ph type="ctrTitle"/>
          </p:nvPr>
        </p:nvSpPr>
        <p:spPr>
          <a:xfrm>
            <a:off x="1071350" y="1992572"/>
            <a:ext cx="10065224" cy="21495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b="0"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54" name="Google Shape;254;p35"/>
          <p:cNvCxnSpPr/>
          <p:nvPr/>
        </p:nvCxnSpPr>
        <p:spPr>
          <a:xfrm>
            <a:off x="838200" y="1978925"/>
            <a:ext cx="0" cy="4879075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5" name="Google Shape;255;p35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5"/>
          <p:cNvSpPr txBox="1"/>
          <p:nvPr>
            <p:ph idx="1" type="subTitle"/>
          </p:nvPr>
        </p:nvSpPr>
        <p:spPr>
          <a:xfrm>
            <a:off x="1071351" y="4418049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i="0" sz="28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57" name="Google Shape;25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5"/>
          <p:cNvSpPr txBox="1"/>
          <p:nvPr>
            <p:ph idx="2" type="body"/>
          </p:nvPr>
        </p:nvSpPr>
        <p:spPr>
          <a:xfrm>
            <a:off x="6096000" y="5557903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i="1" sz="22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Slide" type="title">
  <p:cSld name="TITLE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6"/>
          <p:cNvSpPr txBox="1"/>
          <p:nvPr>
            <p:ph type="ctrTitle"/>
          </p:nvPr>
        </p:nvSpPr>
        <p:spPr>
          <a:xfrm>
            <a:off x="1070189" y="1122363"/>
            <a:ext cx="10676038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rial"/>
              <a:buNone/>
              <a:defRPr sz="6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36"/>
          <p:cNvSpPr txBox="1"/>
          <p:nvPr>
            <p:ph idx="1" type="subTitle"/>
          </p:nvPr>
        </p:nvSpPr>
        <p:spPr>
          <a:xfrm>
            <a:off x="1070189" y="3602038"/>
            <a:ext cx="10676038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63" name="Google Shape;263;p36"/>
          <p:cNvSpPr txBox="1"/>
          <p:nvPr>
            <p:ph idx="12" type="sldNum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64" name="Google Shape;264;p36"/>
          <p:cNvCxnSpPr/>
          <p:nvPr/>
        </p:nvCxnSpPr>
        <p:spPr>
          <a:xfrm>
            <a:off x="838200" y="0"/>
            <a:ext cx="0" cy="3295934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5" name="Google Shape;265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27715" y="6045257"/>
            <a:ext cx="1718512" cy="451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Slide (2)">
  <p:cSld name="Chapter Slide (2)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7"/>
          <p:cNvSpPr txBox="1"/>
          <p:nvPr>
            <p:ph idx="12" type="sldNum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69" name="Google Shape;269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33852" y="6045865"/>
            <a:ext cx="1716200" cy="450546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7"/>
          <p:cNvSpPr txBox="1"/>
          <p:nvPr>
            <p:ph type="ctrTitle"/>
          </p:nvPr>
        </p:nvSpPr>
        <p:spPr>
          <a:xfrm>
            <a:off x="1077013" y="1122363"/>
            <a:ext cx="10156297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71" name="Google Shape;271;p37"/>
          <p:cNvCxnSpPr/>
          <p:nvPr/>
        </p:nvCxnSpPr>
        <p:spPr>
          <a:xfrm>
            <a:off x="838200" y="0"/>
            <a:ext cx="0" cy="3295934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2" name="Google Shape;272;p37"/>
          <p:cNvSpPr txBox="1"/>
          <p:nvPr>
            <p:ph idx="1" type="subTitle"/>
          </p:nvPr>
        </p:nvSpPr>
        <p:spPr>
          <a:xfrm>
            <a:off x="1070189" y="3602038"/>
            <a:ext cx="10156297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st slide (option 1)">
  <p:cSld name="Last slide (option 1)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8"/>
          <p:cNvSpPr/>
          <p:nvPr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8"/>
          <p:cNvSpPr txBox="1"/>
          <p:nvPr>
            <p:ph idx="12" type="sldNum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6" name="Google Shape;276;p38"/>
          <p:cNvSpPr txBox="1"/>
          <p:nvPr>
            <p:ph type="ctrTitle"/>
          </p:nvPr>
        </p:nvSpPr>
        <p:spPr>
          <a:xfrm>
            <a:off x="1077013" y="1122363"/>
            <a:ext cx="10156297" cy="124034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77" name="Google Shape;277;p38"/>
          <p:cNvCxnSpPr/>
          <p:nvPr/>
        </p:nvCxnSpPr>
        <p:spPr>
          <a:xfrm>
            <a:off x="838200" y="0"/>
            <a:ext cx="0" cy="2362711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8" name="Google Shape;278;p38"/>
          <p:cNvSpPr txBox="1"/>
          <p:nvPr>
            <p:ph idx="1" type="subTitle"/>
          </p:nvPr>
        </p:nvSpPr>
        <p:spPr>
          <a:xfrm>
            <a:off x="838200" y="4160826"/>
            <a:ext cx="10889439" cy="16201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st slide (option 2)">
  <p:cSld name="Last slide (option 2)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9"/>
          <p:cNvSpPr/>
          <p:nvPr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9"/>
          <p:cNvSpPr txBox="1"/>
          <p:nvPr>
            <p:ph idx="12" type="sldNum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2" name="Google Shape;282;p39"/>
          <p:cNvSpPr txBox="1"/>
          <p:nvPr>
            <p:ph type="ctrTitle"/>
          </p:nvPr>
        </p:nvSpPr>
        <p:spPr>
          <a:xfrm>
            <a:off x="1077013" y="1122363"/>
            <a:ext cx="10156297" cy="124034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rial"/>
              <a:buNone/>
              <a:defRPr sz="6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83" name="Google Shape;283;p39"/>
          <p:cNvCxnSpPr/>
          <p:nvPr/>
        </p:nvCxnSpPr>
        <p:spPr>
          <a:xfrm>
            <a:off x="838200" y="0"/>
            <a:ext cx="0" cy="2362711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4" name="Google Shape;284;p39"/>
          <p:cNvSpPr txBox="1"/>
          <p:nvPr>
            <p:ph idx="1" type="subTitle"/>
          </p:nvPr>
        </p:nvSpPr>
        <p:spPr>
          <a:xfrm>
            <a:off x="838200" y="4160826"/>
            <a:ext cx="10889439" cy="16201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Object">
  <p:cSld name="Content and Object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0"/>
          <p:cNvSpPr txBox="1"/>
          <p:nvPr>
            <p:ph idx="1" type="body"/>
          </p:nvPr>
        </p:nvSpPr>
        <p:spPr>
          <a:xfrm>
            <a:off x="838198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indent="-355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indent="-3302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indent="-3302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7" name="Google Shape;287;p40"/>
          <p:cNvSpPr txBox="1"/>
          <p:nvPr>
            <p:ph idx="2" type="body"/>
          </p:nvPr>
        </p:nvSpPr>
        <p:spPr>
          <a:xfrm>
            <a:off x="6402250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8" name="Google Shape;288;p40"/>
          <p:cNvSpPr txBox="1"/>
          <p:nvPr>
            <p:ph idx="12" type="sldNum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89" name="Google Shape;289;p40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0" name="Google Shape;290;p40"/>
          <p:cNvSpPr txBox="1"/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1"/>
          <p:cNvSpPr txBox="1"/>
          <p:nvPr>
            <p:ph idx="1" type="body"/>
          </p:nvPr>
        </p:nvSpPr>
        <p:spPr>
          <a:xfrm>
            <a:off x="838198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3" name="Google Shape;293;p41"/>
          <p:cNvSpPr txBox="1"/>
          <p:nvPr>
            <p:ph idx="2" type="body"/>
          </p:nvPr>
        </p:nvSpPr>
        <p:spPr>
          <a:xfrm>
            <a:off x="6402250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4" name="Google Shape;294;p41"/>
          <p:cNvSpPr txBox="1"/>
          <p:nvPr>
            <p:ph idx="12" type="sldNum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95" name="Google Shape;295;p41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6" name="Google Shape;296;p41"/>
          <p:cNvSpPr txBox="1"/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ntent">
  <p:cSld name="Three Content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2"/>
          <p:cNvSpPr txBox="1"/>
          <p:nvPr>
            <p:ph idx="1" type="body"/>
          </p:nvPr>
        </p:nvSpPr>
        <p:spPr>
          <a:xfrm>
            <a:off x="838198" y="1825626"/>
            <a:ext cx="3358489" cy="3763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9" name="Google Shape;299;p42"/>
          <p:cNvSpPr txBox="1"/>
          <p:nvPr>
            <p:ph idx="12" type="sldNum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0" name="Google Shape;300;p42"/>
          <p:cNvSpPr txBox="1"/>
          <p:nvPr>
            <p:ph idx="2" type="body"/>
          </p:nvPr>
        </p:nvSpPr>
        <p:spPr>
          <a:xfrm>
            <a:off x="4604979" y="1825625"/>
            <a:ext cx="3358489" cy="3763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1" name="Google Shape;301;p42"/>
          <p:cNvSpPr txBox="1"/>
          <p:nvPr>
            <p:ph idx="3" type="body"/>
          </p:nvPr>
        </p:nvSpPr>
        <p:spPr>
          <a:xfrm>
            <a:off x="8371761" y="1825625"/>
            <a:ext cx="3358489" cy="3763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302" name="Google Shape;302;p42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3" name="Google Shape;303;p42"/>
          <p:cNvSpPr txBox="1"/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8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p68"/>
          <p:cNvPicPr preferRelativeResize="0"/>
          <p:nvPr/>
        </p:nvPicPr>
        <p:blipFill rotWithShape="1">
          <a:blip r:embed="rId2">
            <a:alphaModFix amt="34000"/>
          </a:blip>
          <a:srcRect b="35419" l="51340" r="-2841" t="39268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" name="Google Shape;50;p68"/>
          <p:cNvGrpSpPr/>
          <p:nvPr/>
        </p:nvGrpSpPr>
        <p:grpSpPr>
          <a:xfrm>
            <a:off x="10113330" y="274853"/>
            <a:ext cx="2154863" cy="964667"/>
            <a:chOff x="7336150" y="-5375"/>
            <a:chExt cx="2317556" cy="1037500"/>
          </a:xfrm>
        </p:grpSpPr>
        <p:pic>
          <p:nvPicPr>
            <p:cNvPr id="51" name="Google Shape;51;p6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336150" y="-5375"/>
              <a:ext cx="2317556" cy="103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68"/>
            <p:cNvPicPr preferRelativeResize="0"/>
            <p:nvPr/>
          </p:nvPicPr>
          <p:blipFill rotWithShape="1">
            <a:blip r:embed="rId4">
              <a:alphaModFix/>
            </a:blip>
            <a:srcRect b="0" l="34128" r="0" t="0"/>
            <a:stretch/>
          </p:blipFill>
          <p:spPr>
            <a:xfrm>
              <a:off x="8127051" y="-5375"/>
              <a:ext cx="1526655" cy="1037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3" name="Google Shape;53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86300" y="92175"/>
            <a:ext cx="1191325" cy="4720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4" name="Google Shape;54;p68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68"/>
          <p:cNvSpPr/>
          <p:nvPr/>
        </p:nvSpPr>
        <p:spPr>
          <a:xfrm flipH="1" rot="10800000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8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Bold"/>
              <a:buNone/>
            </a:pPr>
            <a:r>
              <a:rPr i="0" lang="en-GB" sz="1400" u="none" cap="none" strike="noStrik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Slide </a:t>
            </a:r>
            <a:fld id="{00000000-1234-1234-1234-123412341234}" type="slidenum">
              <a:rPr i="0" lang="en-GB" sz="1400" u="none" cap="none" strike="noStrik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‹#›</a:t>
            </a:fld>
            <a:endParaRPr i="0" sz="1400" u="none" cap="none" strike="noStrike">
              <a:solidFill>
                <a:schemeClr val="accen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57" name="Google Shape;57;p68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68"/>
          <p:cNvSpPr txBox="1"/>
          <p:nvPr/>
        </p:nvSpPr>
        <p:spPr>
          <a:xfrm>
            <a:off x="10547800" y="5883750"/>
            <a:ext cx="16683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Lobster"/>
              <a:buNone/>
            </a:pPr>
            <a:r>
              <a:rPr b="1" lang="en-GB" sz="13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b="1" sz="1300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Barlow"/>
              <a:buNone/>
            </a:pPr>
            <a:r>
              <a:rPr b="1" lang="en-GB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b="1"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9" name="Google Shape;59;p68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 SemiBold"/>
              <a:buNone/>
            </a:pPr>
            <a:r>
              <a:rPr b="1" lang="en-GB" sz="18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WGClimate - GCOS Joint Meeting 2026 | 9 - 12 February, 2026</a:t>
            </a:r>
            <a:endParaRPr b="1" sz="1800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6" name="Google Shape;306;p43"/>
          <p:cNvSpPr txBox="1"/>
          <p:nvPr>
            <p:ph idx="2" type="body"/>
          </p:nvPr>
        </p:nvSpPr>
        <p:spPr>
          <a:xfrm>
            <a:off x="839788" y="2505075"/>
            <a:ext cx="5157787" cy="3097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7" name="Google Shape;307;p4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8" name="Google Shape;308;p43"/>
          <p:cNvSpPr txBox="1"/>
          <p:nvPr>
            <p:ph idx="4" type="body"/>
          </p:nvPr>
        </p:nvSpPr>
        <p:spPr>
          <a:xfrm>
            <a:off x="6172200" y="2505075"/>
            <a:ext cx="5183188" cy="3097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9" name="Google Shape;309;p43"/>
          <p:cNvSpPr txBox="1"/>
          <p:nvPr>
            <p:ph idx="12" type="sldNum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310" name="Google Shape;310;p43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1" name="Google Shape;311;p43"/>
          <p:cNvSpPr txBox="1"/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">
  <p:cSld name="Quote Slide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4"/>
          <p:cNvSpPr/>
          <p:nvPr>
            <p:ph idx="2" type="pic"/>
          </p:nvPr>
        </p:nvSpPr>
        <p:spPr>
          <a:xfrm>
            <a:off x="-59635" y="-59635"/>
            <a:ext cx="6155635" cy="6983896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p44"/>
          <p:cNvSpPr/>
          <p:nvPr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19447" y="743802"/>
            <a:ext cx="544923" cy="544923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4"/>
          <p:cNvSpPr txBox="1"/>
          <p:nvPr>
            <p:ph idx="1" type="body"/>
          </p:nvPr>
        </p:nvSpPr>
        <p:spPr>
          <a:xfrm>
            <a:off x="3538331" y="1992572"/>
            <a:ext cx="8226040" cy="36166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60000" lIns="360000" spcFirstLastPara="1" rIns="360000" wrap="square" tIns="360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i="1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and Content (half page)">
  <p:cSld name="Picture and Content (half page)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5"/>
          <p:cNvSpPr txBox="1"/>
          <p:nvPr>
            <p:ph idx="1" type="body"/>
          </p:nvPr>
        </p:nvSpPr>
        <p:spPr>
          <a:xfrm>
            <a:off x="6817056" y="1825625"/>
            <a:ext cx="4926841" cy="37699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9" name="Google Shape;319;p45"/>
          <p:cNvSpPr txBox="1"/>
          <p:nvPr>
            <p:ph idx="12" type="sldNum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0" name="Google Shape;320;p45"/>
          <p:cNvSpPr txBox="1"/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1" name="Google Shape;321;p45"/>
          <p:cNvSpPr/>
          <p:nvPr>
            <p:ph idx="2" type="pic"/>
          </p:nvPr>
        </p:nvSpPr>
        <p:spPr>
          <a:xfrm>
            <a:off x="-46383" y="-46383"/>
            <a:ext cx="6142383" cy="6964017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images">
  <p:cSld name="3 images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6"/>
          <p:cNvSpPr txBox="1"/>
          <p:nvPr>
            <p:ph idx="12" type="sldNum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324" name="Google Shape;324;p46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5" name="Google Shape;325;p46"/>
          <p:cNvSpPr txBox="1"/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p46"/>
          <p:cNvSpPr/>
          <p:nvPr>
            <p:ph idx="2" type="pic"/>
          </p:nvPr>
        </p:nvSpPr>
        <p:spPr>
          <a:xfrm>
            <a:off x="970722" y="2284667"/>
            <a:ext cx="3141663" cy="2090737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27" name="Google Shape;327;p46"/>
          <p:cNvSpPr/>
          <p:nvPr>
            <p:ph idx="3" type="pic"/>
          </p:nvPr>
        </p:nvSpPr>
        <p:spPr>
          <a:xfrm>
            <a:off x="7901451" y="2284668"/>
            <a:ext cx="3141663" cy="2090737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28" name="Google Shape;328;p46"/>
          <p:cNvSpPr/>
          <p:nvPr>
            <p:ph idx="4" type="pic"/>
          </p:nvPr>
        </p:nvSpPr>
        <p:spPr>
          <a:xfrm>
            <a:off x="4436086" y="2284667"/>
            <a:ext cx="3141663" cy="2090737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29" name="Google Shape;329;p46"/>
          <p:cNvSpPr txBox="1"/>
          <p:nvPr>
            <p:ph idx="1" type="body"/>
          </p:nvPr>
        </p:nvSpPr>
        <p:spPr>
          <a:xfrm>
            <a:off x="1206774" y="4038684"/>
            <a:ext cx="2669558" cy="15242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900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0" name="Google Shape;330;p46"/>
          <p:cNvSpPr txBox="1"/>
          <p:nvPr>
            <p:ph idx="5" type="body"/>
          </p:nvPr>
        </p:nvSpPr>
        <p:spPr>
          <a:xfrm>
            <a:off x="4672139" y="4041944"/>
            <a:ext cx="2669558" cy="15242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900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46"/>
          <p:cNvSpPr txBox="1"/>
          <p:nvPr>
            <p:ph idx="6" type="body"/>
          </p:nvPr>
        </p:nvSpPr>
        <p:spPr>
          <a:xfrm>
            <a:off x="8137503" y="4037437"/>
            <a:ext cx="2669558" cy="15242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900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images">
  <p:cSld name="4 images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7"/>
          <p:cNvSpPr txBox="1"/>
          <p:nvPr>
            <p:ph idx="12" type="sldNum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334" name="Google Shape;334;p47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35" name="Google Shape;335;p47"/>
          <p:cNvSpPr txBox="1"/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p47"/>
          <p:cNvSpPr/>
          <p:nvPr>
            <p:ph idx="2" type="pic"/>
          </p:nvPr>
        </p:nvSpPr>
        <p:spPr>
          <a:xfrm>
            <a:off x="3713869" y="2159957"/>
            <a:ext cx="2461591" cy="1638158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37" name="Google Shape;337;p47"/>
          <p:cNvSpPr/>
          <p:nvPr>
            <p:ph idx="3" type="pic"/>
          </p:nvPr>
        </p:nvSpPr>
        <p:spPr>
          <a:xfrm>
            <a:off x="3713868" y="3968881"/>
            <a:ext cx="2461591" cy="1638158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38" name="Google Shape;338;p47"/>
          <p:cNvSpPr/>
          <p:nvPr>
            <p:ph idx="4" type="pic"/>
          </p:nvPr>
        </p:nvSpPr>
        <p:spPr>
          <a:xfrm>
            <a:off x="6324547" y="2159956"/>
            <a:ext cx="2461593" cy="1638159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39" name="Google Shape;339;p47"/>
          <p:cNvSpPr txBox="1"/>
          <p:nvPr>
            <p:ph idx="1" type="body"/>
          </p:nvPr>
        </p:nvSpPr>
        <p:spPr>
          <a:xfrm>
            <a:off x="8935227" y="3968880"/>
            <a:ext cx="2520000" cy="16381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0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0" name="Google Shape;340;p47"/>
          <p:cNvSpPr txBox="1"/>
          <p:nvPr>
            <p:ph idx="5" type="body"/>
          </p:nvPr>
        </p:nvSpPr>
        <p:spPr>
          <a:xfrm>
            <a:off x="1033617" y="2159957"/>
            <a:ext cx="2520000" cy="1638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00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1" name="Google Shape;341;p47"/>
          <p:cNvSpPr/>
          <p:nvPr>
            <p:ph idx="6" type="pic"/>
          </p:nvPr>
        </p:nvSpPr>
        <p:spPr>
          <a:xfrm>
            <a:off x="6324549" y="3968880"/>
            <a:ext cx="2461591" cy="1638158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42" name="Google Shape;342;p47"/>
          <p:cNvSpPr txBox="1"/>
          <p:nvPr>
            <p:ph idx="7" type="body"/>
          </p:nvPr>
        </p:nvSpPr>
        <p:spPr>
          <a:xfrm>
            <a:off x="1033617" y="3968881"/>
            <a:ext cx="2520000" cy="16381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00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3" name="Google Shape;343;p47"/>
          <p:cNvSpPr txBox="1"/>
          <p:nvPr>
            <p:ph idx="8" type="body"/>
          </p:nvPr>
        </p:nvSpPr>
        <p:spPr>
          <a:xfrm>
            <a:off x="8966322" y="2159956"/>
            <a:ext cx="2520000" cy="1638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0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8"/>
          <p:cNvSpPr/>
          <p:nvPr>
            <p:ph idx="2" type="pic"/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46" name="Google Shape;346;p48"/>
          <p:cNvSpPr txBox="1"/>
          <p:nvPr>
            <p:ph type="title"/>
          </p:nvPr>
        </p:nvSpPr>
        <p:spPr>
          <a:xfrm>
            <a:off x="838200" y="2646643"/>
            <a:ext cx="10515600" cy="782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7" name="Google Shape;347;p48"/>
          <p:cNvSpPr txBox="1"/>
          <p:nvPr>
            <p:ph idx="12" type="sldNum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8" name="Google Shape;348;p48"/>
          <p:cNvSpPr txBox="1"/>
          <p:nvPr>
            <p:ph idx="1" type="body"/>
          </p:nvPr>
        </p:nvSpPr>
        <p:spPr>
          <a:xfrm>
            <a:off x="838200" y="3630613"/>
            <a:ext cx="10515600" cy="2035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9"/>
          <p:cNvSpPr txBox="1"/>
          <p:nvPr>
            <p:ph idx="12" type="sldNum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70"/>
          <p:cNvPicPr preferRelativeResize="0"/>
          <p:nvPr/>
        </p:nvPicPr>
        <p:blipFill rotWithShape="1">
          <a:blip r:embed="rId2">
            <a:alphaModFix/>
          </a:blip>
          <a:srcRect b="9201" l="6888" r="6880" t="4700"/>
          <a:stretch/>
        </p:blipFill>
        <p:spPr>
          <a:xfrm>
            <a:off x="-95260" y="-38702"/>
            <a:ext cx="12335943" cy="6928407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70"/>
          <p:cNvSpPr txBox="1"/>
          <p:nvPr>
            <p:ph type="ctrTitle"/>
          </p:nvPr>
        </p:nvSpPr>
        <p:spPr>
          <a:xfrm>
            <a:off x="5006016" y="3429336"/>
            <a:ext cx="6237717" cy="7475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b="0"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1" name="Google Shape;361;p70"/>
          <p:cNvSpPr txBox="1"/>
          <p:nvPr>
            <p:ph idx="1" type="subTitle"/>
          </p:nvPr>
        </p:nvSpPr>
        <p:spPr>
          <a:xfrm>
            <a:off x="5006016" y="4197086"/>
            <a:ext cx="6240693" cy="1536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>
                <a:solidFill>
                  <a:srgbClr val="8B8B8B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>
                <a:solidFill>
                  <a:srgbClr val="8B8B8B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B8B8B"/>
              </a:buClr>
              <a:buSzPts val="1400"/>
              <a:buNone/>
              <a:defRPr>
                <a:solidFill>
                  <a:srgbClr val="8B8B8B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B8B8B"/>
              </a:buClr>
              <a:buSzPts val="1400"/>
              <a:buNone/>
              <a:defRPr>
                <a:solidFill>
                  <a:srgbClr val="8B8B8B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B8B8B"/>
              </a:buClr>
              <a:buSzPts val="2000"/>
              <a:buNone/>
              <a:defRPr>
                <a:solidFill>
                  <a:srgbClr val="8B8B8B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B8B8B"/>
              </a:buClr>
              <a:buSzPts val="2000"/>
              <a:buNone/>
              <a:defRPr>
                <a:solidFill>
                  <a:srgbClr val="8B8B8B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B8B8B"/>
              </a:buClr>
              <a:buSzPts val="2000"/>
              <a:buNone/>
              <a:defRPr>
                <a:solidFill>
                  <a:srgbClr val="8B8B8B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B8B8B"/>
              </a:buClr>
              <a:buSzPts val="2000"/>
              <a:buNone/>
              <a:defRPr>
                <a:solidFill>
                  <a:srgbClr val="8B8B8B"/>
                </a:solidFill>
              </a:defRPr>
            </a:lvl9pPr>
          </a:lstStyle>
          <a:p/>
        </p:txBody>
      </p:sp>
      <p:sp>
        <p:nvSpPr>
          <p:cNvPr id="362" name="Google Shape;362;p70"/>
          <p:cNvSpPr txBox="1"/>
          <p:nvPr/>
        </p:nvSpPr>
        <p:spPr>
          <a:xfrm>
            <a:off x="2735626" y="6640767"/>
            <a:ext cx="2409635" cy="2278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8B8B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3" name="Google Shape;363;p70"/>
          <p:cNvGrpSpPr/>
          <p:nvPr/>
        </p:nvGrpSpPr>
        <p:grpSpPr>
          <a:xfrm>
            <a:off x="6650747" y="6044910"/>
            <a:ext cx="3998063" cy="713030"/>
            <a:chOff x="4988059" y="4533684"/>
            <a:chExt cx="2998547" cy="534773"/>
          </a:xfrm>
        </p:grpSpPr>
        <p:grpSp>
          <p:nvGrpSpPr>
            <p:cNvPr id="364" name="Google Shape;364;p70"/>
            <p:cNvGrpSpPr/>
            <p:nvPr/>
          </p:nvGrpSpPr>
          <p:grpSpPr>
            <a:xfrm>
              <a:off x="5192177" y="4533684"/>
              <a:ext cx="2794429" cy="464879"/>
              <a:chOff x="5116727" y="4655220"/>
              <a:chExt cx="2273215" cy="378170"/>
            </a:xfrm>
          </p:grpSpPr>
          <p:sp>
            <p:nvSpPr>
              <p:cNvPr id="365" name="Google Shape;365;p70"/>
              <p:cNvSpPr txBox="1"/>
              <p:nvPr/>
            </p:nvSpPr>
            <p:spPr>
              <a:xfrm>
                <a:off x="5116727" y="4655220"/>
                <a:ext cx="986126" cy="1220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Copernicus EU</a:t>
                </a:r>
                <a:endParaRPr sz="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70"/>
              <p:cNvSpPr txBox="1"/>
              <p:nvPr/>
            </p:nvSpPr>
            <p:spPr>
              <a:xfrm>
                <a:off x="5116727" y="4911334"/>
                <a:ext cx="986126" cy="1220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Copernicus EU</a:t>
                </a:r>
                <a:endParaRPr sz="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70"/>
              <p:cNvSpPr txBox="1"/>
              <p:nvPr/>
            </p:nvSpPr>
            <p:spPr>
              <a:xfrm>
                <a:off x="6107978" y="4911334"/>
                <a:ext cx="1281964" cy="1220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www.copernicus.eu</a:t>
                </a:r>
                <a:endParaRPr sz="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70"/>
              <p:cNvSpPr txBox="1"/>
              <p:nvPr/>
            </p:nvSpPr>
            <p:spPr>
              <a:xfrm>
                <a:off x="6112326" y="4655220"/>
                <a:ext cx="986126" cy="1220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7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Copernicus EU</a:t>
                </a:r>
                <a:endParaRPr sz="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" name="Google Shape;369;p70"/>
            <p:cNvGrpSpPr/>
            <p:nvPr/>
          </p:nvGrpSpPr>
          <p:grpSpPr>
            <a:xfrm>
              <a:off x="4988059" y="4550290"/>
              <a:ext cx="204118" cy="204118"/>
              <a:chOff x="4583906" y="4467225"/>
              <a:chExt cx="204118" cy="204118"/>
            </a:xfrm>
          </p:grpSpPr>
          <p:sp>
            <p:nvSpPr>
              <p:cNvPr id="370" name="Google Shape;370;p70"/>
              <p:cNvSpPr/>
              <p:nvPr/>
            </p:nvSpPr>
            <p:spPr>
              <a:xfrm>
                <a:off x="4583906" y="4467225"/>
                <a:ext cx="204118" cy="204118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71" name="Google Shape;371;p70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640016" y="4498921"/>
                <a:ext cx="77611" cy="14501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72" name="Google Shape;372;p70"/>
            <p:cNvGrpSpPr/>
            <p:nvPr/>
          </p:nvGrpSpPr>
          <p:grpSpPr>
            <a:xfrm>
              <a:off x="4988396" y="4861913"/>
              <a:ext cx="204118" cy="204118"/>
              <a:chOff x="4280976" y="4520454"/>
              <a:chExt cx="204118" cy="204118"/>
            </a:xfrm>
          </p:grpSpPr>
          <p:sp>
            <p:nvSpPr>
              <p:cNvPr id="373" name="Google Shape;373;p70"/>
              <p:cNvSpPr/>
              <p:nvPr/>
            </p:nvSpPr>
            <p:spPr>
              <a:xfrm>
                <a:off x="4280976" y="4520454"/>
                <a:ext cx="204118" cy="20411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74" name="Google Shape;374;p7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324456" y="4566385"/>
                <a:ext cx="115818" cy="112255"/>
              </a:xfrm>
              <a:prstGeom prst="roundRect">
                <a:avLst>
                  <a:gd fmla="val 16667" name="adj"/>
                </a:avLst>
              </a:prstGeom>
              <a:noFill/>
              <a:ln>
                <a:noFill/>
              </a:ln>
            </p:spPr>
          </p:pic>
        </p:grpSp>
        <p:grpSp>
          <p:nvGrpSpPr>
            <p:cNvPr id="375" name="Google Shape;375;p70"/>
            <p:cNvGrpSpPr/>
            <p:nvPr/>
          </p:nvGrpSpPr>
          <p:grpSpPr>
            <a:xfrm>
              <a:off x="6217912" y="4538288"/>
              <a:ext cx="204118" cy="204118"/>
              <a:chOff x="3779912" y="4597065"/>
              <a:chExt cx="204118" cy="204118"/>
            </a:xfrm>
          </p:grpSpPr>
          <p:sp>
            <p:nvSpPr>
              <p:cNvPr id="376" name="Google Shape;376;p70"/>
              <p:cNvSpPr/>
              <p:nvPr/>
            </p:nvSpPr>
            <p:spPr>
              <a:xfrm>
                <a:off x="3779912" y="4597065"/>
                <a:ext cx="204118" cy="204118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77" name="Google Shape;377;p70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3803722" y="4656881"/>
                <a:ext cx="160700" cy="79306"/>
              </a:xfrm>
              <a:prstGeom prst="roundRect">
                <a:avLst>
                  <a:gd fmla="val 16667" name="adj"/>
                </a:avLst>
              </a:prstGeom>
              <a:noFill/>
              <a:ln>
                <a:noFill/>
              </a:ln>
            </p:spPr>
          </p:pic>
        </p:grpSp>
        <p:grpSp>
          <p:nvGrpSpPr>
            <p:cNvPr id="378" name="Google Shape;378;p70"/>
            <p:cNvGrpSpPr/>
            <p:nvPr/>
          </p:nvGrpSpPr>
          <p:grpSpPr>
            <a:xfrm>
              <a:off x="6220013" y="4864339"/>
              <a:ext cx="204118" cy="204118"/>
              <a:chOff x="4425895" y="4672854"/>
              <a:chExt cx="204118" cy="204118"/>
            </a:xfrm>
          </p:grpSpPr>
          <p:sp>
            <p:nvSpPr>
              <p:cNvPr id="379" name="Google Shape;379;p70"/>
              <p:cNvSpPr/>
              <p:nvPr/>
            </p:nvSpPr>
            <p:spPr>
              <a:xfrm>
                <a:off x="4425895" y="4672854"/>
                <a:ext cx="204118" cy="20411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0" name="Google Shape;380;p70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4464154" y="4713840"/>
                <a:ext cx="122133" cy="1200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:\F15015_Copernicus\3_Work\330_Work-in-process\SC4_BackgroundMat\Visual_ID\Photos\Po_River_Italy.jpg" id="382" name="Google Shape;382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0" y="0"/>
            <a:ext cx="276944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71"/>
          <p:cNvSpPr/>
          <p:nvPr/>
        </p:nvSpPr>
        <p:spPr>
          <a:xfrm>
            <a:off x="2" y="3"/>
            <a:ext cx="2769444" cy="6857999"/>
          </a:xfrm>
          <a:prstGeom prst="rect">
            <a:avLst/>
          </a:prstGeom>
          <a:gradFill>
            <a:gsLst>
              <a:gs pos="0">
                <a:srgbClr val="95E4FC">
                  <a:alpha val="0"/>
                </a:srgbClr>
              </a:gs>
              <a:gs pos="78000">
                <a:schemeClr val="lt1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71"/>
          <p:cNvSpPr/>
          <p:nvPr/>
        </p:nvSpPr>
        <p:spPr>
          <a:xfrm>
            <a:off x="0" y="3"/>
            <a:ext cx="2779875" cy="6857999"/>
          </a:xfrm>
          <a:prstGeom prst="rect">
            <a:avLst/>
          </a:prstGeom>
          <a:solidFill>
            <a:schemeClr val="lt1">
              <a:alpha val="4784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71"/>
          <p:cNvSpPr txBox="1"/>
          <p:nvPr>
            <p:ph type="title"/>
          </p:nvPr>
        </p:nvSpPr>
        <p:spPr>
          <a:xfrm>
            <a:off x="1156939" y="346771"/>
            <a:ext cx="10425461" cy="377889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b="0"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6" name="Google Shape;386;p71"/>
          <p:cNvSpPr txBox="1"/>
          <p:nvPr>
            <p:ph idx="1" type="body"/>
          </p:nvPr>
        </p:nvSpPr>
        <p:spPr>
          <a:xfrm>
            <a:off x="1849398" y="932723"/>
            <a:ext cx="9733004" cy="50974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387" name="Google Shape;387;p71"/>
          <p:cNvCxnSpPr/>
          <p:nvPr/>
        </p:nvCxnSpPr>
        <p:spPr>
          <a:xfrm>
            <a:off x="588411" y="1168593"/>
            <a:ext cx="0" cy="5432009"/>
          </a:xfrm>
          <a:prstGeom prst="straightConnector1">
            <a:avLst/>
          </a:prstGeom>
          <a:noFill/>
          <a:ln cap="flat" cmpd="sng" w="31750">
            <a:solidFill>
              <a:srgbClr val="25408F">
                <a:alpha val="81176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88" name="Google Shape;388;p71"/>
          <p:cNvSpPr txBox="1"/>
          <p:nvPr/>
        </p:nvSpPr>
        <p:spPr>
          <a:xfrm>
            <a:off x="-48683" y="819780"/>
            <a:ext cx="126108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25408F"/>
                </a:solidFill>
                <a:latin typeface="Calibri"/>
                <a:ea typeface="Calibri"/>
                <a:cs typeface="Calibri"/>
                <a:sym typeface="Calibri"/>
              </a:rPr>
              <a:t>Copernicus</a:t>
            </a:r>
            <a:endParaRPr b="1" sz="1100">
              <a:solidFill>
                <a:srgbClr val="2540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71"/>
          <p:cNvSpPr txBox="1"/>
          <p:nvPr>
            <p:ph idx="11" type="ftr"/>
          </p:nvPr>
        </p:nvSpPr>
        <p:spPr>
          <a:xfrm>
            <a:off x="1775520" y="6267712"/>
            <a:ext cx="61446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71"/>
          <p:cNvSpPr txBox="1"/>
          <p:nvPr>
            <p:ph idx="12" type="sldNum"/>
          </p:nvPr>
        </p:nvSpPr>
        <p:spPr>
          <a:xfrm>
            <a:off x="11573946" y="6295993"/>
            <a:ext cx="5467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1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1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1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1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1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1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1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1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C:\Users\Designer\Desktop\PRESENTATION COPERNICUS\Copernicus ICON.png" id="391" name="Google Shape;391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720" y="29076"/>
            <a:ext cx="996736" cy="999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72"/>
          <p:cNvSpPr txBox="1"/>
          <p:nvPr>
            <p:ph idx="1" type="body"/>
          </p:nvPr>
        </p:nvSpPr>
        <p:spPr>
          <a:xfrm>
            <a:off x="1023385" y="932723"/>
            <a:ext cx="10559016" cy="50974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4" name="Google Shape;394;p72"/>
          <p:cNvSpPr txBox="1"/>
          <p:nvPr>
            <p:ph type="title"/>
          </p:nvPr>
        </p:nvSpPr>
        <p:spPr>
          <a:xfrm>
            <a:off x="1156939" y="346771"/>
            <a:ext cx="10425461" cy="377889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b="0"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95" name="Google Shape;395;p72"/>
          <p:cNvCxnSpPr/>
          <p:nvPr/>
        </p:nvCxnSpPr>
        <p:spPr>
          <a:xfrm>
            <a:off x="588411" y="1168593"/>
            <a:ext cx="0" cy="5432009"/>
          </a:xfrm>
          <a:prstGeom prst="straightConnector1">
            <a:avLst/>
          </a:prstGeom>
          <a:noFill/>
          <a:ln cap="flat" cmpd="sng" w="31750">
            <a:solidFill>
              <a:srgbClr val="25408F">
                <a:alpha val="81176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96" name="Google Shape;396;p72"/>
          <p:cNvSpPr txBox="1"/>
          <p:nvPr/>
        </p:nvSpPr>
        <p:spPr>
          <a:xfrm>
            <a:off x="-48683" y="819780"/>
            <a:ext cx="126108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25408F"/>
                </a:solidFill>
                <a:latin typeface="Calibri"/>
                <a:ea typeface="Calibri"/>
                <a:cs typeface="Calibri"/>
                <a:sym typeface="Calibri"/>
              </a:rPr>
              <a:t>Copernicus</a:t>
            </a:r>
            <a:endParaRPr b="1" sz="1100">
              <a:solidFill>
                <a:srgbClr val="2540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72"/>
          <p:cNvSpPr txBox="1"/>
          <p:nvPr>
            <p:ph idx="11" type="ftr"/>
          </p:nvPr>
        </p:nvSpPr>
        <p:spPr>
          <a:xfrm>
            <a:off x="1775520" y="6267712"/>
            <a:ext cx="61446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8" name="Google Shape;398;p72"/>
          <p:cNvSpPr txBox="1"/>
          <p:nvPr>
            <p:ph idx="12" type="sldNum"/>
          </p:nvPr>
        </p:nvSpPr>
        <p:spPr>
          <a:xfrm>
            <a:off x="8112225" y="6267712"/>
            <a:ext cx="5467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C:\Users\Designer\Desktop\PRESENTATION COPERNICUS\Copernicus ICON.png" id="399" name="Google Shape;399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2720" y="29076"/>
            <a:ext cx="996736" cy="999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Object">
  <p:cSld name="Content and Objec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3"/>
          <p:cNvSpPr txBox="1"/>
          <p:nvPr>
            <p:ph idx="1" type="body"/>
          </p:nvPr>
        </p:nvSpPr>
        <p:spPr>
          <a:xfrm>
            <a:off x="6232525" y="1825625"/>
            <a:ext cx="5002090" cy="417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66" name="Google Shape;66;p23"/>
          <p:cNvCxnSpPr/>
          <p:nvPr/>
        </p:nvCxnSpPr>
        <p:spPr>
          <a:xfrm flipH="1">
            <a:off x="838201" y="0"/>
            <a:ext cx="1" cy="136525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" name="Google Shape;67;p23"/>
          <p:cNvSpPr txBox="1"/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23"/>
          <p:cNvSpPr txBox="1"/>
          <p:nvPr>
            <p:ph idx="2" type="body"/>
          </p:nvPr>
        </p:nvSpPr>
        <p:spPr>
          <a:xfrm>
            <a:off x="967154" y="1825624"/>
            <a:ext cx="5004000" cy="417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7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73"/>
          <p:cNvSpPr txBox="1"/>
          <p:nvPr>
            <p:ph type="title"/>
          </p:nvPr>
        </p:nvSpPr>
        <p:spPr>
          <a:xfrm>
            <a:off x="5006016" y="3429336"/>
            <a:ext cx="6237717" cy="7475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b="0"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3" name="Google Shape;403;p73"/>
          <p:cNvSpPr txBox="1"/>
          <p:nvPr>
            <p:ph idx="1" type="subTitle"/>
          </p:nvPr>
        </p:nvSpPr>
        <p:spPr>
          <a:xfrm>
            <a:off x="5006016" y="4197086"/>
            <a:ext cx="6240693" cy="1536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>
                <a:solidFill>
                  <a:srgbClr val="8B8B8B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>
                <a:solidFill>
                  <a:srgbClr val="8B8B8B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B8B8B"/>
              </a:buClr>
              <a:buSzPts val="1400"/>
              <a:buNone/>
              <a:defRPr>
                <a:solidFill>
                  <a:srgbClr val="8B8B8B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B8B8B"/>
              </a:buClr>
              <a:buSzPts val="1400"/>
              <a:buNone/>
              <a:defRPr>
                <a:solidFill>
                  <a:srgbClr val="8B8B8B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B8B8B"/>
              </a:buClr>
              <a:buSzPts val="2000"/>
              <a:buNone/>
              <a:defRPr>
                <a:solidFill>
                  <a:srgbClr val="8B8B8B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B8B8B"/>
              </a:buClr>
              <a:buSzPts val="2000"/>
              <a:buNone/>
              <a:defRPr>
                <a:solidFill>
                  <a:srgbClr val="8B8B8B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B8B8B"/>
              </a:buClr>
              <a:buSzPts val="2000"/>
              <a:buNone/>
              <a:defRPr>
                <a:solidFill>
                  <a:srgbClr val="8B8B8B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B8B8B"/>
              </a:buClr>
              <a:buSzPts val="2000"/>
              <a:buNone/>
              <a:defRPr>
                <a:solidFill>
                  <a:srgbClr val="8B8B8B"/>
                </a:solidFill>
              </a:defRPr>
            </a:lvl9pPr>
          </a:lstStyle>
          <a:p/>
        </p:txBody>
      </p:sp>
      <p:pic>
        <p:nvPicPr>
          <p:cNvPr descr="S:\F15015_Copernicus\3_Work\330_Work-in-process\SC4_BackgroundMat\PPT\item Copernicus\logo Copernicus_neg-01.png" id="404" name="Google Shape;404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8302" y="2921415"/>
            <a:ext cx="3722788" cy="13575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:\F15015_Copernicus\3_Work\330_Work-in-process\SC4_BackgroundMat\PPT\item Copernicus\logo-ce-horizontal-en-negatif.png" id="405" name="Google Shape;405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6802" y="6200012"/>
            <a:ext cx="1527441" cy="400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" name="Google Shape;407;p74"/>
          <p:cNvGrpSpPr/>
          <p:nvPr/>
        </p:nvGrpSpPr>
        <p:grpSpPr>
          <a:xfrm>
            <a:off x="0" y="0"/>
            <a:ext cx="2779875" cy="6858000"/>
            <a:chOff x="0" y="0"/>
            <a:chExt cx="2084906" cy="5143500"/>
          </a:xfrm>
        </p:grpSpPr>
        <p:pic>
          <p:nvPicPr>
            <p:cNvPr descr="S:\F15015_Copernicus\3_Work\330_Work-in-process\SC4_BackgroundMat\Visual_ID\Photos\Po_River_Italy.jpg" id="408" name="Google Shape;408;p7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rot="10800000">
              <a:off x="0" y="0"/>
              <a:ext cx="2077082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9" name="Google Shape;409;p74"/>
            <p:cNvSpPr/>
            <p:nvPr/>
          </p:nvSpPr>
          <p:spPr>
            <a:xfrm>
              <a:off x="0" y="1"/>
              <a:ext cx="2077083" cy="5143499"/>
            </a:xfrm>
            <a:prstGeom prst="rect">
              <a:avLst/>
            </a:prstGeom>
            <a:gradFill>
              <a:gsLst>
                <a:gs pos="0">
                  <a:srgbClr val="95E4FC">
                    <a:alpha val="0"/>
                  </a:srgbClr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74"/>
            <p:cNvSpPr/>
            <p:nvPr/>
          </p:nvSpPr>
          <p:spPr>
            <a:xfrm>
              <a:off x="0" y="1"/>
              <a:ext cx="2084906" cy="5143499"/>
            </a:xfrm>
            <a:prstGeom prst="rect">
              <a:avLst/>
            </a:prstGeom>
            <a:solidFill>
              <a:schemeClr val="lt1">
                <a:alpha val="4784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1" name="Google Shape;411;p74"/>
          <p:cNvSpPr txBox="1"/>
          <p:nvPr>
            <p:ph idx="1" type="body"/>
          </p:nvPr>
        </p:nvSpPr>
        <p:spPr>
          <a:xfrm>
            <a:off x="787829" y="932724"/>
            <a:ext cx="5384800" cy="5088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2" name="Google Shape;412;p74"/>
          <p:cNvSpPr txBox="1"/>
          <p:nvPr>
            <p:ph idx="2" type="body"/>
          </p:nvPr>
        </p:nvSpPr>
        <p:spPr>
          <a:xfrm>
            <a:off x="6375829" y="932724"/>
            <a:ext cx="5384800" cy="5088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3" name="Google Shape;413;p74"/>
          <p:cNvSpPr txBox="1"/>
          <p:nvPr>
            <p:ph idx="11" type="ftr"/>
          </p:nvPr>
        </p:nvSpPr>
        <p:spPr>
          <a:xfrm>
            <a:off x="1775520" y="6267712"/>
            <a:ext cx="61446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4" name="Google Shape;414;p74"/>
          <p:cNvSpPr txBox="1"/>
          <p:nvPr>
            <p:ph idx="12" type="sldNum"/>
          </p:nvPr>
        </p:nvSpPr>
        <p:spPr>
          <a:xfrm>
            <a:off x="8112225" y="6267712"/>
            <a:ext cx="5467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5" name="Google Shape;415;p74"/>
          <p:cNvSpPr txBox="1"/>
          <p:nvPr>
            <p:ph type="title"/>
          </p:nvPr>
        </p:nvSpPr>
        <p:spPr>
          <a:xfrm>
            <a:off x="1156939" y="346771"/>
            <a:ext cx="10425461" cy="377889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b="0"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16" name="Google Shape;416;p74"/>
          <p:cNvCxnSpPr/>
          <p:nvPr/>
        </p:nvCxnSpPr>
        <p:spPr>
          <a:xfrm>
            <a:off x="588411" y="1168593"/>
            <a:ext cx="0" cy="5432009"/>
          </a:xfrm>
          <a:prstGeom prst="straightConnector1">
            <a:avLst/>
          </a:prstGeom>
          <a:noFill/>
          <a:ln cap="flat" cmpd="sng" w="31750">
            <a:solidFill>
              <a:srgbClr val="25408F">
                <a:alpha val="81176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17" name="Google Shape;417;p74"/>
          <p:cNvSpPr txBox="1"/>
          <p:nvPr/>
        </p:nvSpPr>
        <p:spPr>
          <a:xfrm>
            <a:off x="-48683" y="819780"/>
            <a:ext cx="126108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25408F"/>
                </a:solidFill>
                <a:latin typeface="Calibri"/>
                <a:ea typeface="Calibri"/>
                <a:cs typeface="Calibri"/>
                <a:sym typeface="Calibri"/>
              </a:rPr>
              <a:t>Copernicus</a:t>
            </a:r>
            <a:endParaRPr b="1" sz="1100">
              <a:solidFill>
                <a:srgbClr val="2540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Designer\Desktop\PRESENTATION COPERNICUS\Copernicus ICON.png" id="418" name="Google Shape;418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720" y="29076"/>
            <a:ext cx="996736" cy="999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75"/>
          <p:cNvGrpSpPr/>
          <p:nvPr/>
        </p:nvGrpSpPr>
        <p:grpSpPr>
          <a:xfrm>
            <a:off x="0" y="0"/>
            <a:ext cx="2779875" cy="6858000"/>
            <a:chOff x="0" y="0"/>
            <a:chExt cx="2084906" cy="5143500"/>
          </a:xfrm>
        </p:grpSpPr>
        <p:pic>
          <p:nvPicPr>
            <p:cNvPr descr="S:\F15015_Copernicus\3_Work\330_Work-in-process\SC4_BackgroundMat\Visual_ID\Photos\Po_River_Italy.jpg" id="421" name="Google Shape;421;p7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rot="10800000">
              <a:off x="0" y="0"/>
              <a:ext cx="2077082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2" name="Google Shape;422;p75"/>
            <p:cNvSpPr/>
            <p:nvPr/>
          </p:nvSpPr>
          <p:spPr>
            <a:xfrm>
              <a:off x="0" y="1"/>
              <a:ext cx="2077083" cy="5143499"/>
            </a:xfrm>
            <a:prstGeom prst="rect">
              <a:avLst/>
            </a:prstGeom>
            <a:gradFill>
              <a:gsLst>
                <a:gs pos="0">
                  <a:srgbClr val="95E4FC">
                    <a:alpha val="0"/>
                  </a:srgbClr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75"/>
            <p:cNvSpPr/>
            <p:nvPr/>
          </p:nvSpPr>
          <p:spPr>
            <a:xfrm>
              <a:off x="0" y="1"/>
              <a:ext cx="2084906" cy="5143499"/>
            </a:xfrm>
            <a:prstGeom prst="rect">
              <a:avLst/>
            </a:prstGeom>
            <a:solidFill>
              <a:schemeClr val="lt1">
                <a:alpha val="4784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4" name="Google Shape;424;p75"/>
          <p:cNvSpPr txBox="1"/>
          <p:nvPr>
            <p:ph idx="1" type="body"/>
          </p:nvPr>
        </p:nvSpPr>
        <p:spPr>
          <a:xfrm>
            <a:off x="883839" y="8367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5" name="Google Shape;425;p75"/>
          <p:cNvSpPr txBox="1"/>
          <p:nvPr>
            <p:ph idx="2" type="body"/>
          </p:nvPr>
        </p:nvSpPr>
        <p:spPr>
          <a:xfrm>
            <a:off x="883090" y="1604797"/>
            <a:ext cx="5386917" cy="45213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6" name="Google Shape;426;p75"/>
          <p:cNvSpPr txBox="1"/>
          <p:nvPr>
            <p:ph idx="3" type="body"/>
          </p:nvPr>
        </p:nvSpPr>
        <p:spPr>
          <a:xfrm>
            <a:off x="6467609" y="8367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7" name="Google Shape;427;p75"/>
          <p:cNvSpPr txBox="1"/>
          <p:nvPr>
            <p:ph idx="4" type="body"/>
          </p:nvPr>
        </p:nvSpPr>
        <p:spPr>
          <a:xfrm>
            <a:off x="6466860" y="1604797"/>
            <a:ext cx="5389033" cy="45213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8" name="Google Shape;428;p75"/>
          <p:cNvSpPr txBox="1"/>
          <p:nvPr>
            <p:ph idx="11" type="ftr"/>
          </p:nvPr>
        </p:nvSpPr>
        <p:spPr>
          <a:xfrm>
            <a:off x="1775520" y="6267712"/>
            <a:ext cx="61446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9" name="Google Shape;429;p75"/>
          <p:cNvSpPr txBox="1"/>
          <p:nvPr>
            <p:ph idx="12" type="sldNum"/>
          </p:nvPr>
        </p:nvSpPr>
        <p:spPr>
          <a:xfrm>
            <a:off x="8112225" y="6267712"/>
            <a:ext cx="5467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30" name="Google Shape;430;p75"/>
          <p:cNvSpPr txBox="1"/>
          <p:nvPr>
            <p:ph type="title"/>
          </p:nvPr>
        </p:nvSpPr>
        <p:spPr>
          <a:xfrm>
            <a:off x="1156939" y="346771"/>
            <a:ext cx="10425461" cy="377889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b="0"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31" name="Google Shape;431;p75"/>
          <p:cNvCxnSpPr/>
          <p:nvPr/>
        </p:nvCxnSpPr>
        <p:spPr>
          <a:xfrm>
            <a:off x="588411" y="1168593"/>
            <a:ext cx="0" cy="5432009"/>
          </a:xfrm>
          <a:prstGeom prst="straightConnector1">
            <a:avLst/>
          </a:prstGeom>
          <a:noFill/>
          <a:ln cap="flat" cmpd="sng" w="31750">
            <a:solidFill>
              <a:srgbClr val="25408F">
                <a:alpha val="81176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2" name="Google Shape;432;p75"/>
          <p:cNvSpPr txBox="1"/>
          <p:nvPr/>
        </p:nvSpPr>
        <p:spPr>
          <a:xfrm>
            <a:off x="-48683" y="819780"/>
            <a:ext cx="126108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25408F"/>
                </a:solidFill>
                <a:latin typeface="Calibri"/>
                <a:ea typeface="Calibri"/>
                <a:cs typeface="Calibri"/>
                <a:sym typeface="Calibri"/>
              </a:rPr>
              <a:t>Copernicus</a:t>
            </a:r>
            <a:endParaRPr b="1" sz="1100">
              <a:solidFill>
                <a:srgbClr val="2540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Designer\Desktop\PRESENTATION COPERNICUS\Copernicus ICON.png" id="433" name="Google Shape;433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720" y="29076"/>
            <a:ext cx="996736" cy="999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oogle Shape;435;p76"/>
          <p:cNvGrpSpPr/>
          <p:nvPr/>
        </p:nvGrpSpPr>
        <p:grpSpPr>
          <a:xfrm>
            <a:off x="0" y="0"/>
            <a:ext cx="2779875" cy="6858000"/>
            <a:chOff x="0" y="0"/>
            <a:chExt cx="2084906" cy="5143500"/>
          </a:xfrm>
        </p:grpSpPr>
        <p:pic>
          <p:nvPicPr>
            <p:cNvPr descr="S:\F15015_Copernicus\3_Work\330_Work-in-process\SC4_BackgroundMat\Visual_ID\Photos\Po_River_Italy.jpg" id="436" name="Google Shape;436;p7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rot="10800000">
              <a:off x="0" y="0"/>
              <a:ext cx="2077082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7" name="Google Shape;437;p76"/>
            <p:cNvSpPr/>
            <p:nvPr/>
          </p:nvSpPr>
          <p:spPr>
            <a:xfrm>
              <a:off x="0" y="1"/>
              <a:ext cx="2077083" cy="5143499"/>
            </a:xfrm>
            <a:prstGeom prst="rect">
              <a:avLst/>
            </a:prstGeom>
            <a:gradFill>
              <a:gsLst>
                <a:gs pos="0">
                  <a:srgbClr val="95E4FC">
                    <a:alpha val="0"/>
                  </a:srgbClr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76"/>
            <p:cNvSpPr/>
            <p:nvPr/>
          </p:nvSpPr>
          <p:spPr>
            <a:xfrm>
              <a:off x="0" y="1"/>
              <a:ext cx="2084906" cy="5143499"/>
            </a:xfrm>
            <a:prstGeom prst="rect">
              <a:avLst/>
            </a:prstGeom>
            <a:solidFill>
              <a:schemeClr val="lt1">
                <a:alpha val="4784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9" name="Google Shape;439;p76"/>
          <p:cNvSpPr txBox="1"/>
          <p:nvPr>
            <p:ph idx="11" type="ftr"/>
          </p:nvPr>
        </p:nvSpPr>
        <p:spPr>
          <a:xfrm>
            <a:off x="1775520" y="6267712"/>
            <a:ext cx="61446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0" name="Google Shape;440;p76"/>
          <p:cNvSpPr txBox="1"/>
          <p:nvPr>
            <p:ph idx="12" type="sldNum"/>
          </p:nvPr>
        </p:nvSpPr>
        <p:spPr>
          <a:xfrm>
            <a:off x="8112225" y="6267712"/>
            <a:ext cx="5467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41" name="Google Shape;441;p76"/>
          <p:cNvSpPr txBox="1"/>
          <p:nvPr>
            <p:ph type="title"/>
          </p:nvPr>
        </p:nvSpPr>
        <p:spPr>
          <a:xfrm>
            <a:off x="1156939" y="346771"/>
            <a:ext cx="10425461" cy="377889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b="0"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42" name="Google Shape;442;p76"/>
          <p:cNvCxnSpPr/>
          <p:nvPr/>
        </p:nvCxnSpPr>
        <p:spPr>
          <a:xfrm>
            <a:off x="588411" y="1168593"/>
            <a:ext cx="0" cy="5432009"/>
          </a:xfrm>
          <a:prstGeom prst="straightConnector1">
            <a:avLst/>
          </a:prstGeom>
          <a:noFill/>
          <a:ln cap="flat" cmpd="sng" w="31750">
            <a:solidFill>
              <a:srgbClr val="25408F">
                <a:alpha val="81176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43" name="Google Shape;443;p76"/>
          <p:cNvSpPr txBox="1"/>
          <p:nvPr/>
        </p:nvSpPr>
        <p:spPr>
          <a:xfrm>
            <a:off x="-48683" y="819780"/>
            <a:ext cx="126108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25408F"/>
                </a:solidFill>
                <a:latin typeface="Calibri"/>
                <a:ea typeface="Calibri"/>
                <a:cs typeface="Calibri"/>
                <a:sym typeface="Calibri"/>
              </a:rPr>
              <a:t>Copernicus</a:t>
            </a:r>
            <a:endParaRPr b="1" sz="1100">
              <a:solidFill>
                <a:srgbClr val="2540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Designer\Desktop\PRESENTATION COPERNICUS\Copernicus ICON.png" id="444" name="Google Shape;444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720" y="29076"/>
            <a:ext cx="996736" cy="999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oogle Shape;446;p77"/>
          <p:cNvGrpSpPr/>
          <p:nvPr/>
        </p:nvGrpSpPr>
        <p:grpSpPr>
          <a:xfrm>
            <a:off x="0" y="0"/>
            <a:ext cx="2779875" cy="6858000"/>
            <a:chOff x="0" y="0"/>
            <a:chExt cx="2084906" cy="5143500"/>
          </a:xfrm>
        </p:grpSpPr>
        <p:pic>
          <p:nvPicPr>
            <p:cNvPr descr="S:\F15015_Copernicus\3_Work\330_Work-in-process\SC4_BackgroundMat\Visual_ID\Photos\Po_River_Italy.jpg" id="447" name="Google Shape;447;p7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rot="10800000">
              <a:off x="0" y="0"/>
              <a:ext cx="2077082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8" name="Google Shape;448;p77"/>
            <p:cNvSpPr/>
            <p:nvPr/>
          </p:nvSpPr>
          <p:spPr>
            <a:xfrm>
              <a:off x="0" y="1"/>
              <a:ext cx="2077083" cy="5143499"/>
            </a:xfrm>
            <a:prstGeom prst="rect">
              <a:avLst/>
            </a:prstGeom>
            <a:gradFill>
              <a:gsLst>
                <a:gs pos="0">
                  <a:srgbClr val="95E4FC">
                    <a:alpha val="0"/>
                  </a:srgbClr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77"/>
            <p:cNvSpPr/>
            <p:nvPr/>
          </p:nvSpPr>
          <p:spPr>
            <a:xfrm>
              <a:off x="0" y="1"/>
              <a:ext cx="2084906" cy="5143499"/>
            </a:xfrm>
            <a:prstGeom prst="rect">
              <a:avLst/>
            </a:prstGeom>
            <a:solidFill>
              <a:schemeClr val="lt1">
                <a:alpha val="4784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0" name="Google Shape;450;p77"/>
          <p:cNvSpPr txBox="1"/>
          <p:nvPr>
            <p:ph type="title"/>
          </p:nvPr>
        </p:nvSpPr>
        <p:spPr>
          <a:xfrm>
            <a:off x="1171875" y="273050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1" name="Google Shape;451;p77"/>
          <p:cNvSpPr txBox="1"/>
          <p:nvPr>
            <p:ph idx="1" type="body"/>
          </p:nvPr>
        </p:nvSpPr>
        <p:spPr>
          <a:xfrm>
            <a:off x="5329005" y="273053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52" name="Google Shape;452;p77"/>
          <p:cNvSpPr txBox="1"/>
          <p:nvPr>
            <p:ph idx="2" type="body"/>
          </p:nvPr>
        </p:nvSpPr>
        <p:spPr>
          <a:xfrm>
            <a:off x="1171875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53" name="Google Shape;453;p77"/>
          <p:cNvSpPr txBox="1"/>
          <p:nvPr>
            <p:ph idx="11" type="ftr"/>
          </p:nvPr>
        </p:nvSpPr>
        <p:spPr>
          <a:xfrm>
            <a:off x="1775520" y="6267712"/>
            <a:ext cx="61446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4" name="Google Shape;454;p77"/>
          <p:cNvSpPr txBox="1"/>
          <p:nvPr>
            <p:ph idx="12" type="sldNum"/>
          </p:nvPr>
        </p:nvSpPr>
        <p:spPr>
          <a:xfrm>
            <a:off x="8112225" y="6267712"/>
            <a:ext cx="5467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455" name="Google Shape;455;p77"/>
          <p:cNvCxnSpPr/>
          <p:nvPr/>
        </p:nvCxnSpPr>
        <p:spPr>
          <a:xfrm>
            <a:off x="588411" y="1168593"/>
            <a:ext cx="0" cy="5432009"/>
          </a:xfrm>
          <a:prstGeom prst="straightConnector1">
            <a:avLst/>
          </a:prstGeom>
          <a:noFill/>
          <a:ln cap="flat" cmpd="sng" w="31750">
            <a:solidFill>
              <a:srgbClr val="25408F">
                <a:alpha val="81176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6" name="Google Shape;456;p77"/>
          <p:cNvSpPr txBox="1"/>
          <p:nvPr/>
        </p:nvSpPr>
        <p:spPr>
          <a:xfrm>
            <a:off x="-48683" y="819780"/>
            <a:ext cx="126108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25408F"/>
                </a:solidFill>
                <a:latin typeface="Calibri"/>
                <a:ea typeface="Calibri"/>
                <a:cs typeface="Calibri"/>
                <a:sym typeface="Calibri"/>
              </a:rPr>
              <a:t>Copernicus</a:t>
            </a:r>
            <a:endParaRPr b="1" sz="1100">
              <a:solidFill>
                <a:srgbClr val="2540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Designer\Desktop\PRESENTATION COPERNICUS\Copernicus ICON.png" id="457" name="Google Shape;457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720" y="29076"/>
            <a:ext cx="996736" cy="999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78"/>
          <p:cNvGrpSpPr/>
          <p:nvPr/>
        </p:nvGrpSpPr>
        <p:grpSpPr>
          <a:xfrm>
            <a:off x="-15214" y="-14750"/>
            <a:ext cx="2788795" cy="6880783"/>
            <a:chOff x="-2916832" y="-200722"/>
            <a:chExt cx="2091596" cy="5160587"/>
          </a:xfrm>
        </p:grpSpPr>
        <p:grpSp>
          <p:nvGrpSpPr>
            <p:cNvPr id="460" name="Google Shape;460;p78"/>
            <p:cNvGrpSpPr/>
            <p:nvPr/>
          </p:nvGrpSpPr>
          <p:grpSpPr>
            <a:xfrm>
              <a:off x="-2916832" y="-200722"/>
              <a:ext cx="2091596" cy="5157838"/>
              <a:chOff x="-3291385" y="112960"/>
              <a:chExt cx="2091596" cy="5157838"/>
            </a:xfrm>
          </p:grpSpPr>
          <p:pic>
            <p:nvPicPr>
              <p:cNvPr descr="S:\F15015_Copernicus\3_Work\330_Work-in-process\SC4_BackgroundMat\Visual_ID\Photos\Po_River_Italy.jpg" id="461" name="Google Shape;461;p78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 rot="10800000">
                <a:off x="-3291385" y="123478"/>
                <a:ext cx="2077082" cy="51473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62" name="Google Shape;462;p78"/>
              <p:cNvSpPr/>
              <p:nvPr/>
            </p:nvSpPr>
            <p:spPr>
              <a:xfrm>
                <a:off x="-3276872" y="112960"/>
                <a:ext cx="2077083" cy="5150069"/>
              </a:xfrm>
              <a:prstGeom prst="rect">
                <a:avLst/>
              </a:prstGeom>
              <a:gradFill>
                <a:gsLst>
                  <a:gs pos="0">
                    <a:srgbClr val="95E4FC">
                      <a:alpha val="0"/>
                    </a:srgbClr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3" name="Google Shape;463;p78"/>
            <p:cNvSpPr/>
            <p:nvPr/>
          </p:nvSpPr>
          <p:spPr>
            <a:xfrm>
              <a:off x="-2910142" y="-190204"/>
              <a:ext cx="2084906" cy="5150069"/>
            </a:xfrm>
            <a:prstGeom prst="rect">
              <a:avLst/>
            </a:prstGeom>
            <a:solidFill>
              <a:schemeClr val="lt1">
                <a:alpha val="4784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4" name="Google Shape;464;p78"/>
          <p:cNvSpPr txBox="1"/>
          <p:nvPr>
            <p:ph type="title"/>
          </p:nvPr>
        </p:nvSpPr>
        <p:spPr>
          <a:xfrm>
            <a:off x="1156939" y="346771"/>
            <a:ext cx="10425461" cy="377889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b="0"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5" name="Google Shape;465;p78"/>
          <p:cNvSpPr txBox="1"/>
          <p:nvPr>
            <p:ph idx="10" type="dt"/>
          </p:nvPr>
        </p:nvSpPr>
        <p:spPr>
          <a:xfrm>
            <a:off x="609600" y="657168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6" name="Google Shape;466;p78"/>
          <p:cNvSpPr txBox="1"/>
          <p:nvPr>
            <p:ph idx="11" type="ftr"/>
          </p:nvPr>
        </p:nvSpPr>
        <p:spPr>
          <a:xfrm>
            <a:off x="4165600" y="657168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7" name="Google Shape;467;p78"/>
          <p:cNvSpPr txBox="1"/>
          <p:nvPr>
            <p:ph idx="12" type="sldNum"/>
          </p:nvPr>
        </p:nvSpPr>
        <p:spPr>
          <a:xfrm>
            <a:off x="8737600" y="657168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468" name="Google Shape;468;p78"/>
          <p:cNvCxnSpPr/>
          <p:nvPr/>
        </p:nvCxnSpPr>
        <p:spPr>
          <a:xfrm>
            <a:off x="588411" y="1168593"/>
            <a:ext cx="0" cy="5432009"/>
          </a:xfrm>
          <a:prstGeom prst="straightConnector1">
            <a:avLst/>
          </a:prstGeom>
          <a:noFill/>
          <a:ln cap="flat" cmpd="sng" w="31750">
            <a:solidFill>
              <a:srgbClr val="25408F">
                <a:alpha val="81176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69" name="Google Shape;469;p78"/>
          <p:cNvSpPr txBox="1"/>
          <p:nvPr/>
        </p:nvSpPr>
        <p:spPr>
          <a:xfrm>
            <a:off x="-48683" y="819780"/>
            <a:ext cx="126108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Copernicus</a:t>
            </a:r>
            <a:endParaRPr b="1" sz="11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Designer\Desktop\PRESENTATION COPERNICUS\Copernicus ICON.png" id="470" name="Google Shape;470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339" y="-88465"/>
            <a:ext cx="1113932" cy="111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79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3" name="Google Shape;473;p79"/>
          <p:cNvSpPr txBox="1"/>
          <p:nvPr>
            <p:ph idx="1" type="body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4" name="Google Shape;474;p79"/>
          <p:cNvSpPr txBox="1"/>
          <p:nvPr>
            <p:ph idx="12" type="sldNum"/>
          </p:nvPr>
        </p:nvSpPr>
        <p:spPr>
          <a:xfrm>
            <a:off x="8807943" y="6492903"/>
            <a:ext cx="28682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0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sz="10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sz="10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sz="10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sz="10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sz="10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sz="10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sz="10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sz="10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5" name="Google Shape;475;p79"/>
          <p:cNvSpPr txBox="1"/>
          <p:nvPr>
            <p:ph idx="2" type="body"/>
          </p:nvPr>
        </p:nvSpPr>
        <p:spPr>
          <a:xfrm>
            <a:off x="7219792" y="77639"/>
            <a:ext cx="4745709" cy="6814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80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8" name="Google Shape;478;p80"/>
          <p:cNvSpPr txBox="1"/>
          <p:nvPr>
            <p:ph idx="1" type="body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9" name="Google Shape;479;p80"/>
          <p:cNvSpPr txBox="1"/>
          <p:nvPr>
            <p:ph idx="12" type="sldNum"/>
          </p:nvPr>
        </p:nvSpPr>
        <p:spPr>
          <a:xfrm>
            <a:off x="8807943" y="6492903"/>
            <a:ext cx="28682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0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sz="10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sz="10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sz="10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sz="10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sz="10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sz="10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sz="10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sz="10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0" name="Google Shape;480;p80"/>
          <p:cNvSpPr txBox="1"/>
          <p:nvPr>
            <p:ph idx="2" type="body"/>
          </p:nvPr>
        </p:nvSpPr>
        <p:spPr>
          <a:xfrm>
            <a:off x="7219792" y="77639"/>
            <a:ext cx="4745709" cy="6814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4"/>
          <p:cNvSpPr txBox="1"/>
          <p:nvPr>
            <p:ph idx="1" type="body"/>
          </p:nvPr>
        </p:nvSpPr>
        <p:spPr>
          <a:xfrm>
            <a:off x="967154" y="1825624"/>
            <a:ext cx="10267462" cy="417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71" name="Google Shape;71;p24"/>
          <p:cNvCxnSpPr/>
          <p:nvPr/>
        </p:nvCxnSpPr>
        <p:spPr>
          <a:xfrm flipH="1">
            <a:off x="838201" y="0"/>
            <a:ext cx="1" cy="136525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2" name="Google Shape;72;p24"/>
          <p:cNvSpPr txBox="1"/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5"/>
          <p:cNvSpPr txBox="1"/>
          <p:nvPr>
            <p:ph idx="1" type="body"/>
          </p:nvPr>
        </p:nvSpPr>
        <p:spPr>
          <a:xfrm>
            <a:off x="970722" y="1681163"/>
            <a:ext cx="5003999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25"/>
          <p:cNvSpPr txBox="1"/>
          <p:nvPr>
            <p:ph idx="2" type="body"/>
          </p:nvPr>
        </p:nvSpPr>
        <p:spPr>
          <a:xfrm>
            <a:off x="970722" y="2597727"/>
            <a:ext cx="5003999" cy="3398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25"/>
          <p:cNvSpPr txBox="1"/>
          <p:nvPr>
            <p:ph idx="3" type="body"/>
          </p:nvPr>
        </p:nvSpPr>
        <p:spPr>
          <a:xfrm>
            <a:off x="6232768" y="1681163"/>
            <a:ext cx="5003999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91C5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B91C5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25"/>
          <p:cNvSpPr txBox="1"/>
          <p:nvPr>
            <p:ph idx="4" type="body"/>
          </p:nvPr>
        </p:nvSpPr>
        <p:spPr>
          <a:xfrm>
            <a:off x="6232768" y="2597727"/>
            <a:ext cx="5003999" cy="3398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78" name="Google Shape;78;p25"/>
          <p:cNvCxnSpPr/>
          <p:nvPr/>
        </p:nvCxnSpPr>
        <p:spPr>
          <a:xfrm flipH="1">
            <a:off x="838201" y="0"/>
            <a:ext cx="1" cy="136525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9" name="Google Shape;79;p25"/>
          <p:cNvSpPr txBox="1"/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6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82" name="Google Shape;82;p26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3" name="Google Shape;83;p26"/>
          <p:cNvSpPr txBox="1"/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2 columns">
  <p:cSld name="Content - 2 column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7"/>
          <p:cNvSpPr txBox="1"/>
          <p:nvPr>
            <p:ph idx="1" type="body"/>
          </p:nvPr>
        </p:nvSpPr>
        <p:spPr>
          <a:xfrm>
            <a:off x="6232524" y="1825624"/>
            <a:ext cx="5004000" cy="417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86" name="Google Shape;86;p27"/>
          <p:cNvCxnSpPr/>
          <p:nvPr/>
        </p:nvCxnSpPr>
        <p:spPr>
          <a:xfrm flipH="1">
            <a:off x="838201" y="0"/>
            <a:ext cx="1" cy="136525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7" name="Google Shape;87;p27"/>
          <p:cNvSpPr txBox="1"/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8" name="Google Shape;88;p27"/>
          <p:cNvSpPr txBox="1"/>
          <p:nvPr>
            <p:ph idx="2" type="body"/>
          </p:nvPr>
        </p:nvSpPr>
        <p:spPr>
          <a:xfrm>
            <a:off x="967154" y="1825624"/>
            <a:ext cx="5004000" cy="417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16.xml"/><Relationship Id="rId24" Type="http://schemas.openxmlformats.org/officeDocument/2006/relationships/theme" Target="../theme/theme3.xml"/><Relationship Id="rId12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6.xml"/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8.xml"/><Relationship Id="rId19" Type="http://schemas.openxmlformats.org/officeDocument/2006/relationships/slideLayout" Target="../slideLayouts/slideLayout22.xml"/><Relationship Id="rId6" Type="http://schemas.openxmlformats.org/officeDocument/2006/relationships/slideLayout" Target="../slideLayouts/slideLayout9.xml"/><Relationship Id="rId1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36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7.xml"/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44.xml"/><Relationship Id="rId6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6.xml"/><Relationship Id="rId1" Type="http://schemas.openxmlformats.org/officeDocument/2006/relationships/image" Target="../media/image26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C-JRC-logo_horizontal_EN_pos_transparent-background.png" id="61" name="Google Shape;61;p22"/>
          <p:cNvPicPr preferRelativeResize="0"/>
          <p:nvPr/>
        </p:nvPicPr>
        <p:blipFill rotWithShape="1">
          <a:blip r:embed="rId1">
            <a:alphaModFix/>
          </a:blip>
          <a:srcRect b="9112" l="6902" r="6668" t="10944"/>
          <a:stretch/>
        </p:blipFill>
        <p:spPr>
          <a:xfrm>
            <a:off x="9945929" y="6177847"/>
            <a:ext cx="1727997" cy="467228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2"/>
          <p:cNvSpPr txBox="1"/>
          <p:nvPr/>
        </p:nvSpPr>
        <p:spPr>
          <a:xfrm>
            <a:off x="902658" y="6436338"/>
            <a:ext cx="44438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" name="Google Shape;63;p22"/>
          <p:cNvCxnSpPr/>
          <p:nvPr/>
        </p:nvCxnSpPr>
        <p:spPr>
          <a:xfrm>
            <a:off x="799653" y="6411461"/>
            <a:ext cx="1" cy="446539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178">
          <p15:clr>
            <a:srgbClr val="F26B43"/>
          </p15:clr>
        </p15:guide>
        <p15:guide id="2" pos="50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/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1" name="Google Shape;211;p28"/>
          <p:cNvSpPr txBox="1"/>
          <p:nvPr>
            <p:ph idx="1" type="body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2" name="Google Shape;212;p28"/>
          <p:cNvSpPr txBox="1"/>
          <p:nvPr>
            <p:ph idx="12" type="sldNum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13" name="Google Shape;213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033852" y="6045988"/>
            <a:ext cx="1715733" cy="45042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69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3" name="Google Shape;353;p69"/>
          <p:cNvSpPr txBox="1"/>
          <p:nvPr>
            <p:ph idx="1" type="body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69"/>
          <p:cNvSpPr txBox="1"/>
          <p:nvPr>
            <p:ph idx="11" type="ftr"/>
          </p:nvPr>
        </p:nvSpPr>
        <p:spPr>
          <a:xfrm>
            <a:off x="1775520" y="6267712"/>
            <a:ext cx="61446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69"/>
          <p:cNvSpPr txBox="1"/>
          <p:nvPr>
            <p:ph idx="12" type="sldNum"/>
          </p:nvPr>
        </p:nvSpPr>
        <p:spPr>
          <a:xfrm>
            <a:off x="8112225" y="6267712"/>
            <a:ext cx="5467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0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0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0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0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0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0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0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000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r>
              <a:rPr lang="en-GB"/>
              <a:t>/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6" name="Google Shape;356;p6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175990" y="6223469"/>
            <a:ext cx="1065292" cy="3884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tbo\Desktop\logo-ce-horizontal-en-quadri-lr.png" id="357" name="Google Shape;35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95747" y="6253022"/>
            <a:ext cx="1239053" cy="32528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2.png"/><Relationship Id="rId4" Type="http://schemas.openxmlformats.org/officeDocument/2006/relationships/image" Target="../media/image4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climate.esa.int/en/events/save-the-date-earth-observation-for-climate-adaptation-workshop-june-2026/" TargetMode="External"/><Relationship Id="rId4" Type="http://schemas.openxmlformats.org/officeDocument/2006/relationships/image" Target="../media/image4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8.png"/><Relationship Id="rId4" Type="http://schemas.openxmlformats.org/officeDocument/2006/relationships/image" Target="../media/image37.png"/><Relationship Id="rId5" Type="http://schemas.openxmlformats.org/officeDocument/2006/relationships/image" Target="../media/image39.png"/><Relationship Id="rId6" Type="http://schemas.openxmlformats.org/officeDocument/2006/relationships/hyperlink" Target="https://www.nature.com/articles/s41612-025-01251-1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4.png"/><Relationship Id="rId4" Type="http://schemas.openxmlformats.org/officeDocument/2006/relationships/image" Target="../media/image41.png"/><Relationship Id="rId5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"/>
          <p:cNvSpPr txBox="1"/>
          <p:nvPr>
            <p:ph type="title"/>
          </p:nvPr>
        </p:nvSpPr>
        <p:spPr>
          <a:xfrm>
            <a:off x="789502" y="1955800"/>
            <a:ext cx="10308600" cy="26730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-GB" sz="4800"/>
              <a:t>GGA Indicators measurable via space-based observations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6" name="Google Shape;486;p1"/>
          <p:cNvSpPr/>
          <p:nvPr/>
        </p:nvSpPr>
        <p:spPr>
          <a:xfrm>
            <a:off x="6160225" y="5944299"/>
            <a:ext cx="59085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rgbClr val="FFFFFF"/>
                </a:solidFill>
                <a:latin typeface="Barlow Medium"/>
                <a:ea typeface="Barlow Medium"/>
                <a:cs typeface="Barlow Medium"/>
                <a:sym typeface="Barlow Medium"/>
              </a:rPr>
              <a:t>Agenda Item # 2.4</a:t>
            </a:r>
            <a:endParaRPr b="0" i="0" sz="2200" u="none" cap="none" strike="noStrike">
              <a:solidFill>
                <a:srgbClr val="FFFFFF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487" name="Google Shape;487;p1"/>
          <p:cNvSpPr txBox="1"/>
          <p:nvPr/>
        </p:nvSpPr>
        <p:spPr>
          <a:xfrm>
            <a:off x="2345983" y="3887418"/>
            <a:ext cx="9541216" cy="562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Pts val="2800"/>
              <a:buFont typeface="Arial"/>
              <a:buNone/>
            </a:pPr>
            <a:r>
              <a:rPr b="0" i="1" lang="en-GB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Mark Dowell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34EA2"/>
              </a:buClr>
              <a:buSzPts val="2800"/>
              <a:buFont typeface="Arial"/>
              <a:buNone/>
            </a:pPr>
            <a:r>
              <a:rPr b="0" i="1" lang="en-GB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European Commission, JRC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34EA2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F8CC2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0"/>
          <p:cNvSpPr txBox="1"/>
          <p:nvPr>
            <p:ph idx="1" type="body"/>
          </p:nvPr>
        </p:nvSpPr>
        <p:spPr>
          <a:xfrm>
            <a:off x="970722" y="1673224"/>
            <a:ext cx="5030875" cy="417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r>
              <a:rPr b="1" lang="en-GB"/>
              <a:t>🌊 Water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r>
              <a:rPr b="1" lang="en-GB"/>
              <a:t>9(a)-a</a:t>
            </a:r>
            <a:r>
              <a:rPr lang="en-GB"/>
              <a:t> – Level of water stress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r>
              <a:rPr b="1" lang="en-GB"/>
              <a:t>9(a)-b</a:t>
            </a:r>
            <a:r>
              <a:rPr lang="en-GB"/>
              <a:t> – Level of water use efficiency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r>
              <a:rPr b="1" lang="en-GB"/>
              <a:t>9(a)-h</a:t>
            </a:r>
            <a:r>
              <a:rPr lang="en-GB"/>
              <a:t> – Proportion of bodies of water with good ambient water quality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r>
              <a:rPr lang="en-GB"/>
              <a:t>➡ EO uniquely provides precipitation, ET, storage, and water-quality proxies.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br>
              <a:rPr lang="en-GB"/>
            </a:b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17" name="Google Shape;617;p10"/>
          <p:cNvSpPr txBox="1"/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GB"/>
              <a:t>Adopted 59 Indicators</a:t>
            </a:r>
            <a:endParaRPr/>
          </a:p>
        </p:txBody>
      </p:sp>
      <p:sp>
        <p:nvSpPr>
          <p:cNvPr id="618" name="Google Shape;618;p10"/>
          <p:cNvSpPr txBox="1"/>
          <p:nvPr/>
        </p:nvSpPr>
        <p:spPr>
          <a:xfrm>
            <a:off x="6540640" y="1673224"/>
            <a:ext cx="5030875" cy="417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r>
              <a:rPr b="1"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🌾 Food &amp; Agriculture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EO here is </a:t>
            </a:r>
            <a:r>
              <a:rPr b="1"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fully operational and mature</a:t>
            </a: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r>
              <a:rPr b="1"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9(b)-d</a:t>
            </a: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Level of food and agricultural yield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r>
              <a:rPr b="1"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9(b)-c</a:t>
            </a: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Level of degraded agricultural areas under management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➡ EO provides yield, productivity, and degradation trends at scale.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b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ork in progress Images - Free Download on Freepik" id="619" name="Google Shape;61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34500" y="0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11"/>
          <p:cNvSpPr txBox="1"/>
          <p:nvPr>
            <p:ph idx="1" type="body"/>
          </p:nvPr>
        </p:nvSpPr>
        <p:spPr>
          <a:xfrm>
            <a:off x="6232524" y="1825624"/>
            <a:ext cx="5794376" cy="417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</a:pPr>
            <a:r>
              <a:rPr b="1" lang="en-GB" sz="1600"/>
              <a:t>🏘️ Settlements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</a:pPr>
            <a:r>
              <a:rPr b="1" lang="en-GB" sz="1600"/>
              <a:t>9(e)-b – Relocation of vulnerable settlements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</a:pPr>
            <a:r>
              <a:rPr b="1" lang="en-GB" sz="1600"/>
              <a:t>What it measures:</a:t>
            </a:r>
            <a:r>
              <a:rPr lang="en-GB" sz="1600"/>
              <a:t> Spatial relocation relative to hazard zones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</a:pPr>
            <a:r>
              <a:rPr b="1" lang="en-GB" sz="1600"/>
              <a:t>GCOS ECVs: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</a:pPr>
            <a:r>
              <a:rPr i="1" lang="en-GB" sz="1600"/>
              <a:t>Land Cover · Surface Water · Land Surface Temperature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</a:pPr>
            <a:br>
              <a:rPr lang="en-GB" sz="1600"/>
            </a:br>
            <a:endParaRPr/>
          </a:p>
        </p:txBody>
      </p:sp>
      <p:sp>
        <p:nvSpPr>
          <p:cNvPr id="625" name="Google Shape;625;p11"/>
          <p:cNvSpPr txBox="1"/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GB"/>
              <a:t>Adopted 59 Indicators</a:t>
            </a:r>
            <a:endParaRPr/>
          </a:p>
        </p:txBody>
      </p:sp>
      <p:sp>
        <p:nvSpPr>
          <p:cNvPr id="626" name="Google Shape;626;p11"/>
          <p:cNvSpPr txBox="1"/>
          <p:nvPr>
            <p:ph idx="2" type="body"/>
          </p:nvPr>
        </p:nvSpPr>
        <p:spPr>
          <a:xfrm>
            <a:off x="955476" y="1825624"/>
            <a:ext cx="5015678" cy="417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</a:pPr>
            <a:r>
              <a:rPr b="1" lang="en-GB" sz="1600"/>
              <a:t>🌱 Ecosystems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</a:pPr>
            <a:r>
              <a:rPr b="1" lang="en-GB" sz="1600"/>
              <a:t>9(d)-c – Ecosystem resilience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</a:pPr>
            <a:r>
              <a:rPr b="1" lang="en-GB" sz="1600"/>
              <a:t>What it measures:</a:t>
            </a:r>
            <a:r>
              <a:rPr lang="en-GB" sz="1600"/>
              <a:t> Resistance and recovery after climate shocks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</a:pPr>
            <a:r>
              <a:rPr b="1" lang="en-GB" sz="1600"/>
              <a:t>GCOS ECVs: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</a:pPr>
            <a:r>
              <a:rPr i="1" lang="en-GB" sz="1600"/>
              <a:t>Vegetation Productivity · Soil Moisture · Land Surface Temperature · Fire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</a:pPr>
            <a:r>
              <a:rPr b="1" lang="en-GB" sz="1600"/>
              <a:t>9(d)-d – Ecosystem threat status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</a:pPr>
            <a:r>
              <a:rPr b="1" lang="en-GB" sz="1600"/>
              <a:t>What it measures:</a:t>
            </a:r>
            <a:r>
              <a:rPr lang="en-GB" sz="1600"/>
              <a:t> Pressure and degradation trends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</a:pPr>
            <a:r>
              <a:rPr b="1" lang="en-GB" sz="1600"/>
              <a:t>GCOS ECVs: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</a:pPr>
            <a:r>
              <a:rPr i="1" lang="en-GB" sz="1600"/>
              <a:t>Land Cover · Fire · Vegetation Productivity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None/>
            </a:pPr>
            <a:r>
              <a:t/>
            </a:r>
            <a:endParaRPr sz="1400"/>
          </a:p>
        </p:txBody>
      </p:sp>
      <p:pic>
        <p:nvPicPr>
          <p:cNvPr descr="Work in progress Images - Free Download on Freepik" id="627" name="Google Shape;62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34500" y="0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12"/>
          <p:cNvSpPr txBox="1"/>
          <p:nvPr>
            <p:ph idx="1" type="body"/>
          </p:nvPr>
        </p:nvSpPr>
        <p:spPr>
          <a:xfrm>
            <a:off x="6232525" y="1825625"/>
            <a:ext cx="5002090" cy="417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r>
              <a:rPr b="1" lang="en-GB"/>
              <a:t>🏘️ Settlements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r>
              <a:rPr lang="en-GB"/>
              <a:t>Emerging but strategically important.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r>
              <a:rPr b="1" lang="en-GB"/>
              <a:t>9(e)-b</a:t>
            </a:r>
            <a:r>
              <a:rPr lang="en-GB"/>
              <a:t> – Proportion of vulnerable settlements relocated to safer locations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r>
              <a:rPr lang="en-GB"/>
              <a:t>➡ EO directly detects spatial relocation relative to hazard zones.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33" name="Google Shape;633;p12"/>
          <p:cNvSpPr txBox="1"/>
          <p:nvPr>
            <p:ph type="title"/>
          </p:nvPr>
        </p:nvSpPr>
        <p:spPr>
          <a:xfrm>
            <a:off x="964053" y="341196"/>
            <a:ext cx="10263893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GB"/>
              <a:t>Adopted 59 Indicators and “ECVs”</a:t>
            </a:r>
            <a:endParaRPr/>
          </a:p>
        </p:txBody>
      </p:sp>
      <p:sp>
        <p:nvSpPr>
          <p:cNvPr id="634" name="Google Shape;634;p12"/>
          <p:cNvSpPr txBox="1"/>
          <p:nvPr>
            <p:ph idx="2" type="body"/>
          </p:nvPr>
        </p:nvSpPr>
        <p:spPr>
          <a:xfrm>
            <a:off x="967154" y="1825624"/>
            <a:ext cx="5004000" cy="417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r>
              <a:rPr b="1" lang="en-GB"/>
              <a:t>🌱 Ecosystems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r>
              <a:rPr lang="en-GB"/>
              <a:t>EO is </a:t>
            </a:r>
            <a:r>
              <a:rPr b="1" lang="en-GB"/>
              <a:t>the only scalable option</a:t>
            </a:r>
            <a:r>
              <a:rPr lang="en-GB"/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r>
              <a:rPr b="1" lang="en-GB"/>
              <a:t>9(d)-c</a:t>
            </a:r>
            <a:r>
              <a:rPr lang="en-GB"/>
              <a:t> – Level of ecosystem resilience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r>
              <a:rPr b="1" lang="en-GB"/>
              <a:t>9(d)-d</a:t>
            </a:r>
            <a:r>
              <a:rPr lang="en-GB"/>
              <a:t> – Level of threat status of ecosystems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r>
              <a:rPr lang="en-GB"/>
              <a:t>➡ Time-series EO is intrinsic to resilience and pressure detection.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br>
              <a:rPr lang="en-GB"/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br>
              <a:rPr lang="en-GB"/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635" name="Google Shape;635;p12"/>
          <p:cNvPicPr preferRelativeResize="0"/>
          <p:nvPr/>
        </p:nvPicPr>
        <p:blipFill rotWithShape="1">
          <a:blip r:embed="rId3">
            <a:alphaModFix/>
          </a:blip>
          <a:srcRect b="0" l="0" r="7778" t="0"/>
          <a:stretch/>
        </p:blipFill>
        <p:spPr>
          <a:xfrm>
            <a:off x="689358" y="1600200"/>
            <a:ext cx="10376264" cy="50346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k in progress Images - Free Download on Freepik" id="636" name="Google Shape;63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34500" y="0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13"/>
          <p:cNvSpPr txBox="1"/>
          <p:nvPr>
            <p:ph idx="1" type="body"/>
          </p:nvPr>
        </p:nvSpPr>
        <p:spPr>
          <a:xfrm>
            <a:off x="1018760" y="1574800"/>
            <a:ext cx="10868440" cy="3963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GB"/>
              <a:t>First level analysis of opportunities for EO data (across 59 indicators)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GB"/>
              <a:t>Workflow tracibility for indicator production</a:t>
            </a:r>
            <a:endParaRPr/>
          </a:p>
          <a:p>
            <a:pPr indent="-457200" lvl="1" marL="1143000" rtl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GB"/>
              <a:t>Dependency on non-EO data (e.g. socioeconomic) in indicator production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GB"/>
              <a:t>First estimate of targeted requirements for EO data (spatial, temporal,latency, uncertainty, stability)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GB"/>
              <a:t>Fitness-for-purpose (“Lite”) with respects existing EO products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GB"/>
              <a:t>Feedback from indicator reporters 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GB"/>
              <a:t>Test productions of champion indicators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GB"/>
              <a:t>Pathways to sustained/operational production or toolbox</a:t>
            </a:r>
            <a:endParaRPr/>
          </a:p>
        </p:txBody>
      </p:sp>
      <p:sp>
        <p:nvSpPr>
          <p:cNvPr id="642" name="Google Shape;642;p13"/>
          <p:cNvSpPr txBox="1"/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GB"/>
              <a:t>Possible steps (KCEO Perspective)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14"/>
          <p:cNvSpPr txBox="1"/>
          <p:nvPr>
            <p:ph idx="1" type="body"/>
          </p:nvPr>
        </p:nvSpPr>
        <p:spPr>
          <a:xfrm>
            <a:off x="967154" y="1825624"/>
            <a:ext cx="10267462" cy="417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GB"/>
              <a:t>Feasibility of systematic indicator production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GB"/>
              <a:t>Supporting Transparency (traceable workflows, metadata, documentation)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GB"/>
              <a:t>Global products – support to LDCs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GB"/>
              <a:t>Alleviate Reporting Burden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GB"/>
              <a:t>EO AND socio-economic data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48" name="Google Shape;648;p14"/>
          <p:cNvSpPr txBox="1"/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GB"/>
              <a:t>Build a Narrative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15"/>
          <p:cNvSpPr txBox="1"/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GB"/>
              <a:t>Climate Adaptation (Indicator) Workshop</a:t>
            </a:r>
            <a:endParaRPr/>
          </a:p>
        </p:txBody>
      </p:sp>
      <p:sp>
        <p:nvSpPr>
          <p:cNvPr id="654" name="Google Shape;654;p15"/>
          <p:cNvSpPr txBox="1"/>
          <p:nvPr>
            <p:ph idx="2" type="body"/>
          </p:nvPr>
        </p:nvSpPr>
        <p:spPr>
          <a:xfrm>
            <a:off x="967154" y="1825624"/>
            <a:ext cx="5004000" cy="417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ESA and EC-JRC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</a:pPr>
            <a:r>
              <a:rPr lang="en-GB"/>
              <a:t>Focus on GGA Indicators. Amenability of EO for deriving indicators systematically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</a:pPr>
            <a:r>
              <a:rPr lang="en-GB"/>
              <a:t>June 23-25 2026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</a:pPr>
            <a:r>
              <a:rPr lang="en-GB"/>
              <a:t>European and Global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Earth observation for climate adaptation Workshop - June 2026</a:t>
            </a:r>
            <a:endParaRPr/>
          </a:p>
        </p:txBody>
      </p:sp>
      <p:pic>
        <p:nvPicPr>
          <p:cNvPr id="655" name="Google Shape;65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2161309"/>
            <a:ext cx="6061364" cy="2812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16"/>
          <p:cNvSpPr txBox="1"/>
          <p:nvPr>
            <p:ph type="ctrTitle"/>
          </p:nvPr>
        </p:nvSpPr>
        <p:spPr>
          <a:xfrm>
            <a:off x="1071349" y="1992572"/>
            <a:ext cx="10290265" cy="21495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GB"/>
              <a:t>Loss &amp; Damage</a:t>
            </a:r>
            <a:endParaRPr/>
          </a:p>
        </p:txBody>
      </p:sp>
      <p:sp>
        <p:nvSpPr>
          <p:cNvPr id="661" name="Google Shape;661;p16"/>
          <p:cNvSpPr txBox="1"/>
          <p:nvPr>
            <p:ph idx="1" type="subTitle"/>
          </p:nvPr>
        </p:nvSpPr>
        <p:spPr>
          <a:xfrm>
            <a:off x="1071350" y="4418049"/>
            <a:ext cx="10290265" cy="897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662" name="Google Shape;662;p16"/>
          <p:cNvSpPr txBox="1"/>
          <p:nvPr>
            <p:ph idx="2" type="body"/>
          </p:nvPr>
        </p:nvSpPr>
        <p:spPr>
          <a:xfrm>
            <a:off x="6094413" y="5391726"/>
            <a:ext cx="5267202" cy="877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17"/>
          <p:cNvSpPr txBox="1"/>
          <p:nvPr>
            <p:ph idx="1" type="body"/>
          </p:nvPr>
        </p:nvSpPr>
        <p:spPr>
          <a:xfrm>
            <a:off x="967154" y="1825624"/>
            <a:ext cx="10267462" cy="417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i="1" lang="en-GB" sz="2000" u="sng"/>
              <a:t>Warsaw International Mechanism for Loss and Damage : </a:t>
            </a:r>
            <a:r>
              <a:rPr lang="en-GB" sz="2000" u="sng"/>
              <a:t>technical working groups provide support in the areas of non-economic losses and slow onset events, displacement and comprehensive risk management. </a:t>
            </a:r>
            <a:endParaRPr sz="2000" u="sng"/>
          </a:p>
          <a:p>
            <a:pPr indent="-3429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GB" sz="2000" u="sng"/>
              <a:t>Enhancing stakeholders’ capacities through technical guidelines on application of climate information for comprehensive risk management, sea-level rise, non-economic losses; integration of human mobility consideration into national processes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GB" sz="2000" u="sng"/>
              <a:t>Areas potential engagement include upcoming technical guidelines on glacial retreat and data sources; knowledge of cultural heritage and Loss and Damage reporting.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GB" sz="2000" u="sng"/>
              <a:t>Committee’s agenda on how latest science can inform L&amp;D policy making intends to use L&amp;D information (such as observed impacts, or state and predicted losses) for actions and solutions (such as approaches in NBS or policy options). </a:t>
            </a:r>
            <a:endParaRPr sz="2000" u="sng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68" name="Google Shape;668;p17"/>
          <p:cNvSpPr txBox="1"/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GB"/>
              <a:t>Points from UNFCCC-WGClimate 2025 workshop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18"/>
          <p:cNvSpPr txBox="1"/>
          <p:nvPr>
            <p:ph idx="1" type="body"/>
          </p:nvPr>
        </p:nvSpPr>
        <p:spPr>
          <a:xfrm>
            <a:off x="838199" y="2031999"/>
            <a:ext cx="10905699" cy="36755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200"/>
              <a:t>CEOS should work with WMO, CGMS and other partners to refine space-based observations, derived products and delivery systems to reduce vulnerability to emerging threats. Increased support for UN initiatives, such as the UN’s Early Warning for All (EW4All), should be explored. 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674" name="Google Shape;674;p18"/>
          <p:cNvSpPr txBox="1"/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GB"/>
              <a:t>GST2 Startegy: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9"/>
          <p:cNvSpPr txBox="1"/>
          <p:nvPr>
            <p:ph type="title"/>
          </p:nvPr>
        </p:nvSpPr>
        <p:spPr>
          <a:xfrm>
            <a:off x="932622" y="0"/>
            <a:ext cx="11614978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GB"/>
              <a:t>Loss and Damage: Impacts of Climate Change </a:t>
            </a:r>
            <a:endParaRPr/>
          </a:p>
        </p:txBody>
      </p:sp>
      <p:pic>
        <p:nvPicPr>
          <p:cNvPr id="680" name="Google Shape;68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5600" y="895350"/>
            <a:ext cx="7950200" cy="596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"/>
          <p:cNvSpPr txBox="1"/>
          <p:nvPr>
            <p:ph idx="1" type="body"/>
          </p:nvPr>
        </p:nvSpPr>
        <p:spPr>
          <a:xfrm>
            <a:off x="1015611" y="1949487"/>
            <a:ext cx="10219004" cy="29590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GB"/>
              <a:t>WGClimate: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GB"/>
              <a:t>GST1 Startegy didn’t really address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GB"/>
              <a:t>New GST2 Startegy has some specific recommendation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GB"/>
              <a:t>Other part of CEOS have relevant activities e.g. ARD</a:t>
            </a:r>
            <a:endParaRPr/>
          </a:p>
        </p:txBody>
      </p:sp>
      <p:sp>
        <p:nvSpPr>
          <p:cNvPr id="493" name="Google Shape;493;p2"/>
          <p:cNvSpPr txBox="1"/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GB"/>
              <a:t>WGClimate efforts on Adaptation</a:t>
            </a:r>
            <a:endParaRPr/>
          </a:p>
        </p:txBody>
      </p:sp>
      <p:sp>
        <p:nvSpPr>
          <p:cNvPr id="494" name="Google Shape;494;p2"/>
          <p:cNvSpPr txBox="1"/>
          <p:nvPr/>
        </p:nvSpPr>
        <p:spPr>
          <a:xfrm>
            <a:off x="1345174" y="4985799"/>
            <a:ext cx="9060872" cy="52322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Use Cases 	Typology		Indicators &amp; Target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"/>
          <p:cNvSpPr txBox="1"/>
          <p:nvPr>
            <p:ph idx="1" type="body"/>
          </p:nvPr>
        </p:nvSpPr>
        <p:spPr>
          <a:xfrm>
            <a:off x="520700" y="1549400"/>
            <a:ext cx="11531600" cy="53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GB" sz="2000"/>
              <a:t>CEOS should </a:t>
            </a:r>
            <a:r>
              <a:rPr b="1" lang="en-GB" sz="2000"/>
              <a:t>showcase adaptation use cases </a:t>
            </a:r>
            <a:r>
              <a:rPr lang="en-GB" sz="2000"/>
              <a:t>that employ EO data. Establish a </a:t>
            </a:r>
            <a:r>
              <a:rPr b="1" lang="en-GB" sz="2000"/>
              <a:t>repository of successful examples </a:t>
            </a:r>
            <a:r>
              <a:rPr lang="en-GB" sz="2000"/>
              <a:t>where EO has been applied to support adaptation actions across various sectors (e.g., agriculture, urban planning, disaster risk reduction, ecosystem management). These case studies, potentially drawn from agency-led projects, would demonstrate the value and feasibility of using EO for adaptation and encourage wider adoption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GB" sz="2000"/>
              <a:t>CEOS should </a:t>
            </a:r>
            <a:r>
              <a:rPr b="1" lang="en-GB" sz="2000"/>
              <a:t>enhance discoverability of adaptation-relevant Climate Data Records (CDRs)</a:t>
            </a:r>
            <a:r>
              <a:rPr lang="en-GB" sz="2000"/>
              <a:t>. This involves improving access to information about existing data records, focusing on thematic indicators relevant to climate impacts and resilience. It also includes an adaptation-focused analysis of gaps in the ECV inventory. These efforts should promote the use of ARD principles to enhance utility of EO products for national reporting systems​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GB" sz="2000"/>
              <a:t>CEOS should </a:t>
            </a:r>
            <a:r>
              <a:rPr b="1" lang="en-GB" sz="2000"/>
              <a:t>map ECVs and other amenable EO products to GGA indicators</a:t>
            </a:r>
            <a:r>
              <a:rPr lang="en-GB" sz="2000"/>
              <a:t>, documenting potential EO products and services and their links to the indicators being developed and adopted for tracking progress under the Global Goal on Adaptation. This </a:t>
            </a:r>
            <a:r>
              <a:rPr b="1" lang="en-GB" sz="2000"/>
              <a:t>should also promote the use of ARD principles </a:t>
            </a:r>
            <a:r>
              <a:rPr lang="en-GB" sz="2000"/>
              <a:t>to enhance usability for national reporting systems</a:t>
            </a:r>
            <a:endParaRPr/>
          </a:p>
          <a:p>
            <a:pPr indent="-2159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br>
              <a:rPr lang="en-GB"/>
            </a:br>
            <a:endParaRPr/>
          </a:p>
        </p:txBody>
      </p:sp>
      <p:sp>
        <p:nvSpPr>
          <p:cNvPr id="500" name="Google Shape;500;p3"/>
          <p:cNvSpPr txBox="1"/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GB"/>
              <a:t>GST2 Startegy: Requirements &amp; Emerging Actions for Adaptation and Resilience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5" name="Google Shape;505;p4"/>
          <p:cNvGraphicFramePr/>
          <p:nvPr/>
        </p:nvGraphicFramePr>
        <p:xfrm>
          <a:off x="7169284" y="50234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{6627870C-2D32-4952-9FBF-E981E282D7C8}</a:tableStyleId>
              </a:tblPr>
              <a:tblGrid>
                <a:gridCol w="5133975"/>
              </a:tblGrid>
              <a:tr h="357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Supporting Metric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7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% urban area covered by green space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7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% population within 300m of green/blue space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06" name="Google Shape;506;p4"/>
          <p:cNvSpPr txBox="1"/>
          <p:nvPr>
            <p:ph type="title"/>
          </p:nvPr>
        </p:nvSpPr>
        <p:spPr>
          <a:xfrm>
            <a:off x="964053" y="-19803"/>
            <a:ext cx="10263893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GB"/>
              <a:t>Global Goal on Adaptation Indicators</a:t>
            </a:r>
            <a:endParaRPr/>
          </a:p>
        </p:txBody>
      </p:sp>
      <p:pic>
        <p:nvPicPr>
          <p:cNvPr descr="COP30 - Ministero dell'Ambiente e della Sicurezza energetica" id="507" name="Google Shape;50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70265" y="99152"/>
            <a:ext cx="2132682" cy="21326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08" name="Google Shape;508;p4"/>
          <p:cNvGraphicFramePr/>
          <p:nvPr/>
        </p:nvGraphicFramePr>
        <p:xfrm>
          <a:off x="1587347" y="372900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{6627870C-2D32-4952-9FBF-E981E282D7C8}</a:tableStyleId>
              </a:tblPr>
              <a:tblGrid>
                <a:gridCol w="10515600"/>
              </a:tblGrid>
              <a:tr h="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509" name="Google Shape;50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8337" y="939385"/>
            <a:ext cx="6125786" cy="278961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10" name="Google Shape;510;p4"/>
          <p:cNvGraphicFramePr/>
          <p:nvPr/>
        </p:nvGraphicFramePr>
        <p:xfrm>
          <a:off x="7169284" y="22545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{6627870C-2D32-4952-9FBF-E981E282D7C8}</a:tableStyleId>
              </a:tblPr>
              <a:tblGrid>
                <a:gridCol w="5022725"/>
              </a:tblGrid>
              <a:tr h="431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GB" sz="1800"/>
                        <a:t>Examples: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18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GB" sz="1800"/>
                        <a:t>9e01 </a:t>
                      </a:r>
                      <a:r>
                        <a:rPr lang="en-GB" sz="1800"/>
                        <a:t>Informal settlements exposed to hazards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GB" sz="1800"/>
                        <a:t>9d05 </a:t>
                      </a:r>
                      <a:r>
                        <a:rPr b="0" lang="en-GB" sz="1800"/>
                        <a:t>Extent of adaptation-relevant ecosystems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GB" sz="1800" u="none" cap="none" strike="noStrike">
                          <a:solidFill>
                            <a:srgbClr val="000000"/>
                          </a:solidFill>
                        </a:rPr>
                        <a:t>9g01</a:t>
                      </a:r>
                      <a:r>
                        <a:rPr b="0" i="0" lang="en-GB" sz="1800" u="none" cap="none" strike="noStrike">
                          <a:solidFill>
                            <a:srgbClr val="4D4D4D"/>
                          </a:solidFill>
                        </a:rPr>
                        <a:t> </a:t>
                      </a:r>
                      <a:r>
                        <a:rPr b="0" i="0" lang="en-GB" sz="1800" u="none" cap="none" strike="noStrike">
                          <a:solidFill>
                            <a:srgbClr val="000000"/>
                          </a:solidFill>
                        </a:rPr>
                        <a:t>Percentage of at-risk cultural and natural heritage sites with adaptation measures implemented</a:t>
                      </a:r>
                      <a:r>
                        <a:rPr b="0" i="0" lang="en-GB" sz="1800" u="none" cap="none" strike="noStrike">
                          <a:solidFill>
                            <a:srgbClr val="4D4D4D"/>
                          </a:solidFill>
                        </a:rPr>
                        <a:t> </a:t>
                      </a:r>
                      <a:endParaRPr b="1" i="0" sz="1800" u="none" strike="noStrike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800" u="none" strike="noStrike">
                          <a:solidFill>
                            <a:srgbClr val="000000"/>
                          </a:solidFill>
                        </a:rPr>
                        <a:t>9a01</a:t>
                      </a:r>
                      <a:r>
                        <a:rPr b="1" lang="en-GB" sz="1800"/>
                        <a:t> </a:t>
                      </a:r>
                      <a:r>
                        <a:rPr lang="en-GB" sz="1800"/>
                        <a:t>Change in water stress levels over time </a:t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11" name="Google Shape;511;p4"/>
          <p:cNvGraphicFramePr/>
          <p:nvPr/>
        </p:nvGraphicFramePr>
        <p:xfrm>
          <a:off x="10160000" y="27902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{6627870C-2D32-4952-9FBF-E981E282D7C8}</a:tableStyleId>
              </a:tblPr>
              <a:tblGrid>
                <a:gridCol w="7573775"/>
              </a:tblGrid>
              <a:tr h="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12" name="Google Shape;512;p4"/>
          <p:cNvGraphicFramePr/>
          <p:nvPr/>
        </p:nvGraphicFramePr>
        <p:xfrm>
          <a:off x="5297311" y="15781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{6627870C-2D32-4952-9FBF-E981E282D7C8}</a:tableStyleId>
              </a:tblPr>
              <a:tblGrid>
                <a:gridCol w="10515600"/>
              </a:tblGrid>
              <a:tr h="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13" name="Google Shape;513;p4"/>
          <p:cNvGraphicFramePr/>
          <p:nvPr/>
        </p:nvGraphicFramePr>
        <p:xfrm>
          <a:off x="7046480" y="384795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{6627870C-2D32-4952-9FBF-E981E282D7C8}</a:tableStyleId>
              </a:tblPr>
              <a:tblGrid>
                <a:gridCol w="10515600"/>
              </a:tblGrid>
              <a:tr h="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514" name="Google Shape;51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9058" y="4081486"/>
            <a:ext cx="5621867" cy="4294381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4"/>
          <p:cNvSpPr txBox="1"/>
          <p:nvPr/>
        </p:nvSpPr>
        <p:spPr>
          <a:xfrm>
            <a:off x="268111" y="3808032"/>
            <a:ext cx="88674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https://www.nature.com/articles/s41612-025-01251-1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5"/>
          <p:cNvSpPr txBox="1"/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GB"/>
              <a:t>Examples of EO-derived indicators relevant for GGA (Conners et. al. 2025)</a:t>
            </a:r>
            <a:endParaRPr/>
          </a:p>
        </p:txBody>
      </p:sp>
      <p:pic>
        <p:nvPicPr>
          <p:cNvPr id="521" name="Google Shape;52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722" y="1543117"/>
            <a:ext cx="9442865" cy="4962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6"/>
          <p:cNvSpPr txBox="1"/>
          <p:nvPr>
            <p:ph idx="1" type="body"/>
          </p:nvPr>
        </p:nvSpPr>
        <p:spPr>
          <a:xfrm>
            <a:off x="970722" y="1681163"/>
            <a:ext cx="5003999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Indicator clusters</a:t>
            </a:r>
            <a:endParaRPr/>
          </a:p>
        </p:txBody>
      </p:sp>
      <p:graphicFrame>
        <p:nvGraphicFramePr>
          <p:cNvPr id="527" name="Google Shape;527;p6"/>
          <p:cNvGraphicFramePr/>
          <p:nvPr/>
        </p:nvGraphicFramePr>
        <p:xfrm>
          <a:off x="129784" y="266226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{6627870C-2D32-4952-9FBF-E981E282D7C8}</a:tableStyleId>
              </a:tblPr>
              <a:tblGrid>
                <a:gridCol w="1955925"/>
                <a:gridCol w="1955925"/>
                <a:gridCol w="1955925"/>
              </a:tblGrid>
              <a:tr h="212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GB" sz="900"/>
                        <a:t>GGA Target Cluster</a:t>
                      </a:r>
                      <a:endParaRPr sz="900"/>
                    </a:p>
                  </a:txBody>
                  <a:tcPr marT="22425" marB="22425" marR="44850" marL="448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GB" sz="900"/>
                        <a:t>Examples of Indicators</a:t>
                      </a:r>
                      <a:endParaRPr sz="900"/>
                    </a:p>
                  </a:txBody>
                  <a:tcPr marT="22425" marB="22425" marR="44850" marL="448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GB" sz="900"/>
                        <a:t>EO Contribution</a:t>
                      </a:r>
                      <a:endParaRPr sz="900"/>
                    </a:p>
                  </a:txBody>
                  <a:tcPr marT="22425" marB="22425" marR="44850" marL="44850" anchor="ctr"/>
                </a:tc>
              </a:tr>
              <a:tr h="532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GB" sz="900"/>
                        <a:t>9a – Water Security</a:t>
                      </a:r>
                      <a:endParaRPr sz="900"/>
                    </a:p>
                  </a:txBody>
                  <a:tcPr marT="22425" marB="22425" marR="44850" marL="448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/>
                        <a:t>Water stress, water quality, flood risk</a:t>
                      </a:r>
                      <a:endParaRPr/>
                    </a:p>
                  </a:txBody>
                  <a:tcPr marT="22425" marB="22425" marR="44850" marL="448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/>
                        <a:t>Sentinel-1/2/3, CLMS lake &amp; hydrology layers, C3S climate reanalysis</a:t>
                      </a:r>
                      <a:endParaRPr/>
                    </a:p>
                  </a:txBody>
                  <a:tcPr marT="22425" marB="22425" marR="44850" marL="44850" anchor="ctr"/>
                </a:tc>
              </a:tr>
              <a:tr h="532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GB" sz="900"/>
                        <a:t>9b – Food &amp; Agriculture</a:t>
                      </a:r>
                      <a:endParaRPr sz="900"/>
                    </a:p>
                  </a:txBody>
                  <a:tcPr marT="22425" marB="22425" marR="44850" marL="448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/>
                        <a:t>Yield loss, resilient practices, food security</a:t>
                      </a:r>
                      <a:endParaRPr/>
                    </a:p>
                  </a:txBody>
                  <a:tcPr marT="22425" marB="22425" marR="44850" marL="448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/>
                        <a:t>Vegetation indices (NDVI), evapotranspiration, drought indices, agricultural mapping</a:t>
                      </a:r>
                      <a:endParaRPr/>
                    </a:p>
                  </a:txBody>
                  <a:tcPr marT="22425" marB="22425" marR="44850" marL="44850" anchor="ctr"/>
                </a:tc>
              </a:tr>
              <a:tr h="532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GB" sz="900"/>
                        <a:t>9c – Health &amp; Wellbeing</a:t>
                      </a:r>
                      <a:endParaRPr sz="900"/>
                    </a:p>
                  </a:txBody>
                  <a:tcPr marT="22425" marB="22425" marR="44850" marL="448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/>
                        <a:t>Heat stress, vector-borne disease risk</a:t>
                      </a:r>
                      <a:endParaRPr/>
                    </a:p>
                  </a:txBody>
                  <a:tcPr marT="22425" marB="22425" marR="44850" marL="448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/>
                        <a:t>Land surface temperature, humidity fields, stagnant water detection</a:t>
                      </a:r>
                      <a:endParaRPr/>
                    </a:p>
                  </a:txBody>
                  <a:tcPr marT="22425" marB="22425" marR="44850" marL="44850" anchor="ctr"/>
                </a:tc>
              </a:tr>
              <a:tr h="532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GB" sz="900"/>
                        <a:t>9d – Ecosystems &amp; NbS</a:t>
                      </a:r>
                      <a:endParaRPr sz="900"/>
                    </a:p>
                  </a:txBody>
                  <a:tcPr marT="22425" marB="22425" marR="44850" marL="448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/>
                        <a:t>Restoration, ecosystem extent, habitat resilience</a:t>
                      </a:r>
                      <a:endParaRPr/>
                    </a:p>
                  </a:txBody>
                  <a:tcPr marT="22425" marB="22425" marR="44850" marL="448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/>
                        <a:t>Land cover trends, biomass change, mangrove/wetland mapping</a:t>
                      </a:r>
                      <a:endParaRPr/>
                    </a:p>
                  </a:txBody>
                  <a:tcPr marT="22425" marB="22425" marR="44850" marL="44850" anchor="ctr"/>
                </a:tc>
              </a:tr>
              <a:tr h="372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GB" sz="900"/>
                        <a:t>9e – Settlements &amp; Infrastructure</a:t>
                      </a:r>
                      <a:endParaRPr sz="900"/>
                    </a:p>
                  </a:txBody>
                  <a:tcPr marT="22425" marB="22425" marR="44850" marL="448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/>
                        <a:t>Informal settlements, adaptation readiness</a:t>
                      </a:r>
                      <a:endParaRPr/>
                    </a:p>
                  </a:txBody>
                  <a:tcPr marT="22425" marB="22425" marR="44850" marL="448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/>
                        <a:t>Urban extent, impervious surface, exposure to hazards</a:t>
                      </a:r>
                      <a:endParaRPr/>
                    </a:p>
                  </a:txBody>
                  <a:tcPr marT="22425" marB="22425" marR="44850" marL="44850" anchor="ctr"/>
                </a:tc>
              </a:tr>
              <a:tr h="532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GB" sz="900"/>
                        <a:t>Cross-Cutting</a:t>
                      </a:r>
                      <a:endParaRPr sz="900"/>
                    </a:p>
                  </a:txBody>
                  <a:tcPr marT="22425" marB="22425" marR="44850" marL="448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/>
                        <a:t>Exposure, vulnerability, multi-hazard early warning</a:t>
                      </a:r>
                      <a:endParaRPr/>
                    </a:p>
                  </a:txBody>
                  <a:tcPr marT="22425" marB="22425" marR="44850" marL="448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/>
                        <a:t>Hazard footprint mapping and intersection with population/assets</a:t>
                      </a:r>
                      <a:endParaRPr/>
                    </a:p>
                  </a:txBody>
                  <a:tcPr marT="22425" marB="22425" marR="44850" marL="44850" anchor="ctr"/>
                </a:tc>
              </a:tr>
            </a:tbl>
          </a:graphicData>
        </a:graphic>
      </p:graphicFrame>
      <p:sp>
        <p:nvSpPr>
          <p:cNvPr id="528" name="Google Shape;528;p6"/>
          <p:cNvSpPr txBox="1"/>
          <p:nvPr>
            <p:ph idx="3" type="body"/>
          </p:nvPr>
        </p:nvSpPr>
        <p:spPr>
          <a:xfrm>
            <a:off x="6232768" y="1681163"/>
            <a:ext cx="5003999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Water Security &amp; Resilience</a:t>
            </a:r>
            <a:endParaRPr/>
          </a:p>
        </p:txBody>
      </p:sp>
      <p:graphicFrame>
        <p:nvGraphicFramePr>
          <p:cNvPr id="529" name="Google Shape;529;p6"/>
          <p:cNvGraphicFramePr/>
          <p:nvPr/>
        </p:nvGraphicFramePr>
        <p:xfrm>
          <a:off x="6324210" y="266226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{6627870C-2D32-4952-9FBF-E981E282D7C8}</a:tableStyleId>
              </a:tblPr>
              <a:tblGrid>
                <a:gridCol w="1173550"/>
                <a:gridCol w="1173550"/>
                <a:gridCol w="1173550"/>
                <a:gridCol w="1173550"/>
                <a:gridCol w="1173550"/>
              </a:tblGrid>
              <a:tr h="297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b="1" lang="en-GB" sz="800"/>
                        <a:t>Indicator ID</a:t>
                      </a:r>
                      <a:endParaRPr sz="800"/>
                    </a:p>
                  </a:txBody>
                  <a:tcPr marT="21225" marB="21225" marR="42425" marL="42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b="1" lang="en-GB" sz="800"/>
                        <a:t>Indicator Name</a:t>
                      </a:r>
                      <a:endParaRPr sz="800"/>
                    </a:p>
                  </a:txBody>
                  <a:tcPr marT="21225" marB="21225" marR="42425" marL="42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b="1" lang="en-GB" sz="800"/>
                        <a:t>EO Support</a:t>
                      </a:r>
                      <a:endParaRPr sz="800"/>
                    </a:p>
                  </a:txBody>
                  <a:tcPr marT="21225" marB="21225" marR="42425" marL="42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b="1" lang="en-GB" sz="800"/>
                        <a:t>EO Contribution Type</a:t>
                      </a:r>
                      <a:endParaRPr sz="800"/>
                    </a:p>
                  </a:txBody>
                  <a:tcPr marT="21225" marB="21225" marR="42425" marL="42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b="1" lang="en-GB" sz="800"/>
                        <a:t>Key EO Data</a:t>
                      </a:r>
                      <a:endParaRPr sz="800"/>
                    </a:p>
                  </a:txBody>
                  <a:tcPr marT="21225" marB="21225" marR="42425" marL="42425" anchor="ctr"/>
                </a:tc>
              </a:tr>
              <a:tr h="678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b="1" lang="en-GB" sz="800"/>
                        <a:t>9a01</a:t>
                      </a:r>
                      <a:endParaRPr sz="800"/>
                    </a:p>
                  </a:txBody>
                  <a:tcPr marT="21225" marB="21225" marR="42425" marL="42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/>
                        <a:t>Water stress levels</a:t>
                      </a:r>
                      <a:endParaRPr/>
                    </a:p>
                  </a:txBody>
                  <a:tcPr marT="21225" marB="21225" marR="42425" marL="42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/>
                        <a:t>INDIRECT</a:t>
                      </a:r>
                      <a:endParaRPr/>
                    </a:p>
                  </a:txBody>
                  <a:tcPr marT="21225" marB="21225" marR="42425" marL="42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/>
                        <a:t>EO informs hydrological balance (ET, precipitation, storage)</a:t>
                      </a:r>
                      <a:endParaRPr/>
                    </a:p>
                  </a:txBody>
                  <a:tcPr marT="21225" marB="21225" marR="42425" marL="42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/>
                        <a:t>ERA5, GRACE, WaPOR</a:t>
                      </a:r>
                      <a:endParaRPr/>
                    </a:p>
                  </a:txBody>
                  <a:tcPr marT="21225" marB="21225" marR="42425" marL="42425" anchor="ctr"/>
                </a:tc>
              </a:tr>
              <a:tr h="297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b="1" lang="en-GB" sz="800"/>
                        <a:t>9a02</a:t>
                      </a:r>
                      <a:endParaRPr sz="800"/>
                    </a:p>
                  </a:txBody>
                  <a:tcPr marT="21225" marB="21225" marR="42425" marL="42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/>
                        <a:t>Water use efficiency</a:t>
                      </a:r>
                      <a:endParaRPr/>
                    </a:p>
                  </a:txBody>
                  <a:tcPr marT="21225" marB="21225" marR="42425" marL="42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/>
                        <a:t>INDIRECT</a:t>
                      </a:r>
                      <a:endParaRPr/>
                    </a:p>
                  </a:txBody>
                  <a:tcPr marT="21225" marB="21225" marR="42425" marL="42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/>
                        <a:t>EO supports crop water productivity</a:t>
                      </a:r>
                      <a:endParaRPr/>
                    </a:p>
                  </a:txBody>
                  <a:tcPr marT="21225" marB="21225" marR="42425" marL="42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/>
                        <a:t>Sentinel-2, WaPOR</a:t>
                      </a:r>
                      <a:endParaRPr/>
                    </a:p>
                  </a:txBody>
                  <a:tcPr marT="21225" marB="21225" marR="42425" marL="42425" anchor="ctr"/>
                </a:tc>
              </a:tr>
              <a:tr h="424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b="1" lang="en-GB" sz="800"/>
                        <a:t>9a05</a:t>
                      </a:r>
                      <a:endParaRPr sz="800"/>
                    </a:p>
                  </a:txBody>
                  <a:tcPr marT="21225" marB="21225" marR="42425" marL="42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/>
                        <a:t>Drinking water services at climate risk</a:t>
                      </a:r>
                      <a:endParaRPr/>
                    </a:p>
                  </a:txBody>
                  <a:tcPr marT="21225" marB="21225" marR="42425" marL="42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/>
                        <a:t>INDIRECT</a:t>
                      </a:r>
                      <a:endParaRPr/>
                    </a:p>
                  </a:txBody>
                  <a:tcPr marT="21225" marB="21225" marR="42425" marL="42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/>
                        <a:t>EO maps flood / drought exposure of infrastructure</a:t>
                      </a:r>
                      <a:endParaRPr/>
                    </a:p>
                  </a:txBody>
                  <a:tcPr marT="21225" marB="21225" marR="42425" marL="42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/>
                        <a:t>Sentinel-1 SAR, CEMS GFM</a:t>
                      </a:r>
                      <a:endParaRPr/>
                    </a:p>
                  </a:txBody>
                  <a:tcPr marT="21225" marB="21225" marR="42425" marL="42425" anchor="ctr"/>
                </a:tc>
              </a:tr>
              <a:tr h="551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b="1" lang="en-GB" sz="800"/>
                        <a:t>9a06</a:t>
                      </a:r>
                      <a:endParaRPr sz="800"/>
                    </a:p>
                  </a:txBody>
                  <a:tcPr marT="21225" marB="21225" marR="42425" marL="42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/>
                        <a:t>Sanitation services at climate risk</a:t>
                      </a:r>
                      <a:endParaRPr/>
                    </a:p>
                  </a:txBody>
                  <a:tcPr marT="21225" marB="21225" marR="42425" marL="42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/>
                        <a:t>INDIRECT</a:t>
                      </a:r>
                      <a:endParaRPr/>
                    </a:p>
                  </a:txBody>
                  <a:tcPr marT="21225" marB="21225" marR="42425" marL="42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/>
                        <a:t>EO maps flood / land subsidence risk affecting sanitation systems</a:t>
                      </a:r>
                      <a:endParaRPr/>
                    </a:p>
                  </a:txBody>
                  <a:tcPr marT="21225" marB="21225" marR="42425" marL="42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/>
                        <a:t>Sentinel-1 InSAR</a:t>
                      </a:r>
                      <a:endParaRPr/>
                    </a:p>
                  </a:txBody>
                  <a:tcPr marT="21225" marB="21225" marR="42425" marL="42425" anchor="ctr"/>
                </a:tc>
              </a:tr>
              <a:tr h="424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b="1" lang="en-GB" sz="800"/>
                        <a:t>9a08</a:t>
                      </a:r>
                      <a:endParaRPr sz="800"/>
                    </a:p>
                  </a:txBody>
                  <a:tcPr marT="21225" marB="21225" marR="42425" marL="42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b="1" lang="en-GB" sz="800"/>
                        <a:t>Water quality in lakes/reservoirs</a:t>
                      </a:r>
                      <a:endParaRPr sz="800"/>
                    </a:p>
                  </a:txBody>
                  <a:tcPr marT="21225" marB="21225" marR="42425" marL="42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b="1" lang="en-GB" sz="800"/>
                        <a:t>DIRECT</a:t>
                      </a:r>
                      <a:endParaRPr sz="800"/>
                    </a:p>
                  </a:txBody>
                  <a:tcPr marT="21225" marB="21225" marR="42425" marL="42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/>
                        <a:t>EO retrieves turbidity, chlorophyll, color</a:t>
                      </a:r>
                      <a:endParaRPr/>
                    </a:p>
                  </a:txBody>
                  <a:tcPr marT="21225" marB="21225" marR="42425" marL="42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b="1" lang="en-GB" sz="800"/>
                        <a:t>Sentinel-2</a:t>
                      </a:r>
                      <a:r>
                        <a:rPr lang="en-GB" sz="800"/>
                        <a:t>, CLMS LWQ</a:t>
                      </a:r>
                      <a:endParaRPr/>
                    </a:p>
                  </a:txBody>
                  <a:tcPr marT="21225" marB="21225" marR="42425" marL="42425" anchor="ctr"/>
                </a:tc>
              </a:tr>
              <a:tr h="424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b="1" lang="en-GB" sz="800"/>
                        <a:t>9a09</a:t>
                      </a:r>
                      <a:endParaRPr sz="800"/>
                    </a:p>
                  </a:txBody>
                  <a:tcPr marT="21225" marB="21225" marR="42425" marL="42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/>
                        <a:t>Population assisted due to water hazards</a:t>
                      </a:r>
                      <a:endParaRPr/>
                    </a:p>
                  </a:txBody>
                  <a:tcPr marT="21225" marB="21225" marR="42425" marL="42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/>
                        <a:t>INDIRECT</a:t>
                      </a:r>
                      <a:endParaRPr/>
                    </a:p>
                  </a:txBody>
                  <a:tcPr marT="21225" marB="21225" marR="42425" marL="42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/>
                        <a:t>EO provides hazard footprint, not people count</a:t>
                      </a:r>
                      <a:endParaRPr/>
                    </a:p>
                  </a:txBody>
                  <a:tcPr marT="21225" marB="21225" marR="42425" marL="42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/>
                        <a:t>Sentinel-1 SAR, CEMS Rapid</a:t>
                      </a:r>
                      <a:endParaRPr/>
                    </a:p>
                  </a:txBody>
                  <a:tcPr marT="21225" marB="21225" marR="42425" marL="42425" anchor="ctr"/>
                </a:tc>
              </a:tr>
            </a:tbl>
          </a:graphicData>
        </a:graphic>
      </p:graphicFrame>
      <p:sp>
        <p:nvSpPr>
          <p:cNvPr id="530" name="Google Shape;530;p6"/>
          <p:cNvSpPr txBox="1"/>
          <p:nvPr>
            <p:ph type="title"/>
          </p:nvPr>
        </p:nvSpPr>
        <p:spPr>
          <a:xfrm>
            <a:off x="914400" y="48685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GB"/>
              <a:t>Global Goal on Adaptation – </a:t>
            </a:r>
            <a:br>
              <a:rPr lang="en-GB"/>
            </a:br>
            <a:r>
              <a:rPr lang="en-GB"/>
              <a:t>Indicators (pre COP30 ~490)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7"/>
          <p:cNvSpPr/>
          <p:nvPr/>
        </p:nvSpPr>
        <p:spPr>
          <a:xfrm>
            <a:off x="2438398" y="2425150"/>
            <a:ext cx="1464364" cy="2504661"/>
          </a:xfrm>
          <a:prstGeom prst="roundRect">
            <a:avLst>
              <a:gd fmla="val 16667" name="adj"/>
            </a:avLst>
          </a:prstGeom>
          <a:noFill/>
          <a:ln cap="flat" cmpd="sng" w="635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7"/>
          <p:cNvSpPr/>
          <p:nvPr/>
        </p:nvSpPr>
        <p:spPr>
          <a:xfrm>
            <a:off x="4552120" y="2425148"/>
            <a:ext cx="1464364" cy="2504661"/>
          </a:xfrm>
          <a:prstGeom prst="roundRect">
            <a:avLst>
              <a:gd fmla="val 16667" name="adj"/>
            </a:avLst>
          </a:prstGeom>
          <a:noFill/>
          <a:ln cap="flat" cmpd="sng" w="635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7"/>
          <p:cNvSpPr/>
          <p:nvPr/>
        </p:nvSpPr>
        <p:spPr>
          <a:xfrm>
            <a:off x="8763001" y="2425148"/>
            <a:ext cx="1464365" cy="2504661"/>
          </a:xfrm>
          <a:prstGeom prst="roundRect">
            <a:avLst>
              <a:gd fmla="val 16667" name="adj"/>
            </a:avLst>
          </a:prstGeom>
          <a:noFill/>
          <a:ln cap="flat" cmpd="sng" w="635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7"/>
          <p:cNvSpPr/>
          <p:nvPr/>
        </p:nvSpPr>
        <p:spPr>
          <a:xfrm>
            <a:off x="6665843" y="2425148"/>
            <a:ext cx="1464365" cy="2504661"/>
          </a:xfrm>
          <a:prstGeom prst="roundRect">
            <a:avLst>
              <a:gd fmla="val 16667" name="adj"/>
            </a:avLst>
          </a:prstGeom>
          <a:noFill/>
          <a:ln cap="flat" cmpd="sng" w="635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7"/>
          <p:cNvSpPr/>
          <p:nvPr/>
        </p:nvSpPr>
        <p:spPr>
          <a:xfrm>
            <a:off x="3969023" y="3001618"/>
            <a:ext cx="546654" cy="27829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8D8D8"/>
          </a:solidFill>
          <a:ln cap="flat" cmpd="sng" w="12700">
            <a:solidFill>
              <a:srgbClr val="4D94B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7"/>
          <p:cNvSpPr/>
          <p:nvPr/>
        </p:nvSpPr>
        <p:spPr>
          <a:xfrm>
            <a:off x="6076119" y="3001618"/>
            <a:ext cx="546654" cy="27829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8D8D8"/>
          </a:solidFill>
          <a:ln cap="flat" cmpd="sng" w="12700">
            <a:solidFill>
              <a:srgbClr val="4D94B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7"/>
          <p:cNvSpPr/>
          <p:nvPr/>
        </p:nvSpPr>
        <p:spPr>
          <a:xfrm>
            <a:off x="8186529" y="3001618"/>
            <a:ext cx="546654" cy="27829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8D8D8"/>
          </a:solidFill>
          <a:ln cap="flat" cmpd="sng" w="12700">
            <a:solidFill>
              <a:srgbClr val="4D94B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7"/>
          <p:cNvSpPr/>
          <p:nvPr/>
        </p:nvSpPr>
        <p:spPr>
          <a:xfrm rot="10800000">
            <a:off x="8156712" y="3978966"/>
            <a:ext cx="546654" cy="27829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8D8D8"/>
          </a:solidFill>
          <a:ln cap="flat" cmpd="sng" w="12700">
            <a:solidFill>
              <a:srgbClr val="4D94B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7"/>
          <p:cNvSpPr/>
          <p:nvPr/>
        </p:nvSpPr>
        <p:spPr>
          <a:xfrm rot="10800000">
            <a:off x="6052927" y="3978966"/>
            <a:ext cx="546654" cy="27829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8D8D8"/>
          </a:solidFill>
          <a:ln cap="flat" cmpd="sng" w="12700">
            <a:solidFill>
              <a:srgbClr val="4D94B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7"/>
          <p:cNvSpPr/>
          <p:nvPr/>
        </p:nvSpPr>
        <p:spPr>
          <a:xfrm rot="10800000">
            <a:off x="3939205" y="3978966"/>
            <a:ext cx="546654" cy="27829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8D8D8"/>
          </a:solidFill>
          <a:ln cap="flat" cmpd="sng" w="12700">
            <a:solidFill>
              <a:srgbClr val="4D94B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7"/>
          <p:cNvSpPr txBox="1"/>
          <p:nvPr/>
        </p:nvSpPr>
        <p:spPr>
          <a:xfrm>
            <a:off x="2857024" y="2425147"/>
            <a:ext cx="62549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Decide</a:t>
            </a:r>
            <a:endParaRPr/>
          </a:p>
        </p:txBody>
      </p:sp>
      <p:sp>
        <p:nvSpPr>
          <p:cNvPr id="546" name="Google Shape;546;p7"/>
          <p:cNvSpPr txBox="1"/>
          <p:nvPr/>
        </p:nvSpPr>
        <p:spPr>
          <a:xfrm>
            <a:off x="5004516" y="2425147"/>
            <a:ext cx="53893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Apply</a:t>
            </a:r>
            <a:endParaRPr/>
          </a:p>
        </p:txBody>
      </p:sp>
      <p:sp>
        <p:nvSpPr>
          <p:cNvPr id="547" name="Google Shape;547;p7"/>
          <p:cNvSpPr txBox="1"/>
          <p:nvPr/>
        </p:nvSpPr>
        <p:spPr>
          <a:xfrm>
            <a:off x="6841622" y="2426864"/>
            <a:ext cx="119616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Data Production</a:t>
            </a:r>
            <a:endParaRPr/>
          </a:p>
        </p:txBody>
      </p:sp>
      <p:sp>
        <p:nvSpPr>
          <p:cNvPr id="548" name="Google Shape;548;p7"/>
          <p:cNvSpPr txBox="1"/>
          <p:nvPr/>
        </p:nvSpPr>
        <p:spPr>
          <a:xfrm>
            <a:off x="9206482" y="2425147"/>
            <a:ext cx="58541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Sense</a:t>
            </a:r>
            <a:endParaRPr/>
          </a:p>
        </p:txBody>
      </p:sp>
      <p:sp>
        <p:nvSpPr>
          <p:cNvPr id="549" name="Google Shape;549;p7"/>
          <p:cNvSpPr txBox="1"/>
          <p:nvPr/>
        </p:nvSpPr>
        <p:spPr>
          <a:xfrm rot="-5400000">
            <a:off x="1045142" y="3492810"/>
            <a:ext cx="18902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Data/Information</a:t>
            </a:r>
            <a:endParaRPr/>
          </a:p>
        </p:txBody>
      </p:sp>
      <p:sp>
        <p:nvSpPr>
          <p:cNvPr id="550" name="Google Shape;550;p7"/>
          <p:cNvSpPr/>
          <p:nvPr/>
        </p:nvSpPr>
        <p:spPr>
          <a:xfrm rot="5400000">
            <a:off x="5917095" y="813295"/>
            <a:ext cx="854765" cy="2365512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12700">
            <a:solidFill>
              <a:srgbClr val="4D94B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7"/>
          <p:cNvSpPr/>
          <p:nvPr/>
        </p:nvSpPr>
        <p:spPr>
          <a:xfrm rot="5400000">
            <a:off x="3533590" y="725035"/>
            <a:ext cx="854765" cy="2548187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12700">
            <a:solidFill>
              <a:srgbClr val="4D94B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7"/>
          <p:cNvSpPr/>
          <p:nvPr/>
        </p:nvSpPr>
        <p:spPr>
          <a:xfrm rot="5400000">
            <a:off x="8153398" y="788151"/>
            <a:ext cx="854765" cy="2365512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12700">
            <a:solidFill>
              <a:srgbClr val="4D94B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7"/>
          <p:cNvSpPr txBox="1"/>
          <p:nvPr/>
        </p:nvSpPr>
        <p:spPr>
          <a:xfrm>
            <a:off x="5090083" y="910244"/>
            <a:ext cx="2351926" cy="369332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Fitness for Purpose</a:t>
            </a:r>
            <a:endParaRPr/>
          </a:p>
        </p:txBody>
      </p:sp>
      <p:sp>
        <p:nvSpPr>
          <p:cNvPr id="554" name="Google Shape;554;p7"/>
          <p:cNvSpPr txBox="1"/>
          <p:nvPr/>
        </p:nvSpPr>
        <p:spPr>
          <a:xfrm>
            <a:off x="5548823" y="6235514"/>
            <a:ext cx="1236236" cy="369332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Evolution</a:t>
            </a:r>
            <a:endParaRPr/>
          </a:p>
        </p:txBody>
      </p:sp>
      <p:sp>
        <p:nvSpPr>
          <p:cNvPr id="555" name="Google Shape;555;p7"/>
          <p:cNvSpPr txBox="1"/>
          <p:nvPr/>
        </p:nvSpPr>
        <p:spPr>
          <a:xfrm>
            <a:off x="2636838" y="3144778"/>
            <a:ext cx="1015789" cy="938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Needs identified for Policy and Decision Making</a:t>
            </a:r>
            <a:endParaRPr/>
          </a:p>
        </p:txBody>
      </p:sp>
      <p:sp>
        <p:nvSpPr>
          <p:cNvPr id="556" name="Google Shape;556;p7"/>
          <p:cNvSpPr txBox="1"/>
          <p:nvPr/>
        </p:nvSpPr>
        <p:spPr>
          <a:xfrm>
            <a:off x="4770321" y="3103072"/>
            <a:ext cx="1015789" cy="1277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Resulting requirements for applications, indicators, models and Services</a:t>
            </a:r>
            <a:endParaRPr/>
          </a:p>
        </p:txBody>
      </p:sp>
      <p:sp>
        <p:nvSpPr>
          <p:cNvPr id="557" name="Google Shape;557;p7"/>
          <p:cNvSpPr txBox="1"/>
          <p:nvPr/>
        </p:nvSpPr>
        <p:spPr>
          <a:xfrm>
            <a:off x="6890129" y="3095981"/>
            <a:ext cx="101578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Resulting requirements for Data Products</a:t>
            </a:r>
            <a:endParaRPr/>
          </a:p>
        </p:txBody>
      </p:sp>
      <p:sp>
        <p:nvSpPr>
          <p:cNvPr id="558" name="Google Shape;558;p7"/>
          <p:cNvSpPr txBox="1"/>
          <p:nvPr/>
        </p:nvSpPr>
        <p:spPr>
          <a:xfrm>
            <a:off x="8957632" y="3095980"/>
            <a:ext cx="101578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Resulting requirements for observations</a:t>
            </a:r>
            <a:endParaRPr/>
          </a:p>
        </p:txBody>
      </p:sp>
      <p:sp>
        <p:nvSpPr>
          <p:cNvPr id="559" name="Google Shape;559;p7"/>
          <p:cNvSpPr/>
          <p:nvPr/>
        </p:nvSpPr>
        <p:spPr>
          <a:xfrm rot="-5400000">
            <a:off x="6001893" y="4211829"/>
            <a:ext cx="854765" cy="2365512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12700">
            <a:solidFill>
              <a:srgbClr val="4D94B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7"/>
          <p:cNvSpPr/>
          <p:nvPr/>
        </p:nvSpPr>
        <p:spPr>
          <a:xfrm rot="-5400000">
            <a:off x="3640788" y="4113735"/>
            <a:ext cx="854765" cy="2548187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12700">
            <a:solidFill>
              <a:srgbClr val="4D94B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7"/>
          <p:cNvSpPr/>
          <p:nvPr/>
        </p:nvSpPr>
        <p:spPr>
          <a:xfrm rot="-5400000">
            <a:off x="8305802" y="4222884"/>
            <a:ext cx="854765" cy="2365512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12700">
            <a:solidFill>
              <a:srgbClr val="4D94B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7"/>
          <p:cNvSpPr txBox="1"/>
          <p:nvPr>
            <p:ph type="title"/>
          </p:nvPr>
        </p:nvSpPr>
        <p:spPr>
          <a:xfrm>
            <a:off x="876301" y="89216"/>
            <a:ext cx="7886700" cy="70168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GB"/>
              <a:t>Value Chain: Targets &amp; Indicators</a:t>
            </a:r>
            <a:endParaRPr/>
          </a:p>
        </p:txBody>
      </p:sp>
      <p:sp>
        <p:nvSpPr>
          <p:cNvPr id="563" name="Google Shape;563;p7"/>
          <p:cNvSpPr txBox="1"/>
          <p:nvPr/>
        </p:nvSpPr>
        <p:spPr>
          <a:xfrm>
            <a:off x="3453476" y="4984298"/>
            <a:ext cx="113364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Evolution</a:t>
            </a:r>
            <a:endParaRPr/>
          </a:p>
        </p:txBody>
      </p:sp>
      <p:sp>
        <p:nvSpPr>
          <p:cNvPr id="564" name="Google Shape;564;p7"/>
          <p:cNvSpPr txBox="1"/>
          <p:nvPr/>
        </p:nvSpPr>
        <p:spPr>
          <a:xfrm>
            <a:off x="5395635" y="4978258"/>
            <a:ext cx="200567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Ground Segment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Evolution</a:t>
            </a:r>
            <a:endParaRPr/>
          </a:p>
        </p:txBody>
      </p:sp>
      <p:sp>
        <p:nvSpPr>
          <p:cNvPr id="565" name="Google Shape;565;p7"/>
          <p:cNvSpPr txBox="1"/>
          <p:nvPr/>
        </p:nvSpPr>
        <p:spPr>
          <a:xfrm>
            <a:off x="7774294" y="4963683"/>
            <a:ext cx="182614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Space Segment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Evolution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8"/>
          <p:cNvSpPr/>
          <p:nvPr/>
        </p:nvSpPr>
        <p:spPr>
          <a:xfrm>
            <a:off x="2438398" y="2425150"/>
            <a:ext cx="1464364" cy="2504661"/>
          </a:xfrm>
          <a:prstGeom prst="roundRect">
            <a:avLst>
              <a:gd fmla="val 16667" name="adj"/>
            </a:avLst>
          </a:prstGeom>
          <a:noFill/>
          <a:ln cap="flat" cmpd="sng" w="635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8"/>
          <p:cNvSpPr/>
          <p:nvPr/>
        </p:nvSpPr>
        <p:spPr>
          <a:xfrm>
            <a:off x="4552120" y="2425148"/>
            <a:ext cx="1464364" cy="2504661"/>
          </a:xfrm>
          <a:prstGeom prst="roundRect">
            <a:avLst>
              <a:gd fmla="val 16667" name="adj"/>
            </a:avLst>
          </a:prstGeom>
          <a:noFill/>
          <a:ln cap="flat" cmpd="sng" w="635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8"/>
          <p:cNvSpPr/>
          <p:nvPr/>
        </p:nvSpPr>
        <p:spPr>
          <a:xfrm>
            <a:off x="8763001" y="2425148"/>
            <a:ext cx="1464365" cy="2504661"/>
          </a:xfrm>
          <a:prstGeom prst="roundRect">
            <a:avLst>
              <a:gd fmla="val 16667" name="adj"/>
            </a:avLst>
          </a:prstGeom>
          <a:noFill/>
          <a:ln cap="flat" cmpd="sng" w="635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8"/>
          <p:cNvSpPr/>
          <p:nvPr/>
        </p:nvSpPr>
        <p:spPr>
          <a:xfrm>
            <a:off x="6665843" y="2425148"/>
            <a:ext cx="1464365" cy="2504661"/>
          </a:xfrm>
          <a:prstGeom prst="roundRect">
            <a:avLst>
              <a:gd fmla="val 16667" name="adj"/>
            </a:avLst>
          </a:prstGeom>
          <a:noFill/>
          <a:ln cap="flat" cmpd="sng" w="635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8"/>
          <p:cNvSpPr/>
          <p:nvPr/>
        </p:nvSpPr>
        <p:spPr>
          <a:xfrm>
            <a:off x="3969023" y="3001618"/>
            <a:ext cx="546654" cy="27829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8D8D8"/>
          </a:solidFill>
          <a:ln cap="flat" cmpd="sng" w="12700">
            <a:solidFill>
              <a:srgbClr val="4D94B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8"/>
          <p:cNvSpPr/>
          <p:nvPr/>
        </p:nvSpPr>
        <p:spPr>
          <a:xfrm>
            <a:off x="6076119" y="3001618"/>
            <a:ext cx="546654" cy="27829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8D8D8"/>
          </a:solidFill>
          <a:ln cap="flat" cmpd="sng" w="12700">
            <a:solidFill>
              <a:srgbClr val="4D94B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8"/>
          <p:cNvSpPr/>
          <p:nvPr/>
        </p:nvSpPr>
        <p:spPr>
          <a:xfrm>
            <a:off x="8186529" y="3001618"/>
            <a:ext cx="546654" cy="27829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8D8D8"/>
          </a:solidFill>
          <a:ln cap="flat" cmpd="sng" w="12700">
            <a:solidFill>
              <a:srgbClr val="4D94B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8"/>
          <p:cNvSpPr/>
          <p:nvPr/>
        </p:nvSpPr>
        <p:spPr>
          <a:xfrm rot="10800000">
            <a:off x="8156712" y="3978966"/>
            <a:ext cx="546654" cy="27829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8D8D8"/>
          </a:solidFill>
          <a:ln cap="flat" cmpd="sng" w="12700">
            <a:solidFill>
              <a:srgbClr val="4D94B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8"/>
          <p:cNvSpPr/>
          <p:nvPr/>
        </p:nvSpPr>
        <p:spPr>
          <a:xfrm rot="10800000">
            <a:off x="6052927" y="3978966"/>
            <a:ext cx="546654" cy="27829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8D8D8"/>
          </a:solidFill>
          <a:ln cap="flat" cmpd="sng" w="12700">
            <a:solidFill>
              <a:srgbClr val="4D94B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8"/>
          <p:cNvSpPr/>
          <p:nvPr/>
        </p:nvSpPr>
        <p:spPr>
          <a:xfrm rot="10800000">
            <a:off x="3939205" y="3978966"/>
            <a:ext cx="546654" cy="27829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8D8D8"/>
          </a:solidFill>
          <a:ln cap="flat" cmpd="sng" w="12700">
            <a:solidFill>
              <a:srgbClr val="4D94B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8"/>
          <p:cNvSpPr txBox="1"/>
          <p:nvPr/>
        </p:nvSpPr>
        <p:spPr>
          <a:xfrm>
            <a:off x="2857024" y="2425147"/>
            <a:ext cx="62549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Decide</a:t>
            </a:r>
            <a:endParaRPr/>
          </a:p>
        </p:txBody>
      </p:sp>
      <p:sp>
        <p:nvSpPr>
          <p:cNvPr id="581" name="Google Shape;581;p8"/>
          <p:cNvSpPr txBox="1"/>
          <p:nvPr/>
        </p:nvSpPr>
        <p:spPr>
          <a:xfrm>
            <a:off x="5004516" y="2425147"/>
            <a:ext cx="53893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Apply</a:t>
            </a:r>
            <a:endParaRPr/>
          </a:p>
        </p:txBody>
      </p:sp>
      <p:sp>
        <p:nvSpPr>
          <p:cNvPr id="582" name="Google Shape;582;p8"/>
          <p:cNvSpPr txBox="1"/>
          <p:nvPr/>
        </p:nvSpPr>
        <p:spPr>
          <a:xfrm>
            <a:off x="6841622" y="2426864"/>
            <a:ext cx="119616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Data Production</a:t>
            </a:r>
            <a:endParaRPr/>
          </a:p>
        </p:txBody>
      </p:sp>
      <p:sp>
        <p:nvSpPr>
          <p:cNvPr id="583" name="Google Shape;583;p8"/>
          <p:cNvSpPr txBox="1"/>
          <p:nvPr/>
        </p:nvSpPr>
        <p:spPr>
          <a:xfrm>
            <a:off x="9206482" y="2425147"/>
            <a:ext cx="58541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Sense</a:t>
            </a:r>
            <a:endParaRPr/>
          </a:p>
        </p:txBody>
      </p:sp>
      <p:sp>
        <p:nvSpPr>
          <p:cNvPr id="584" name="Google Shape;584;p8"/>
          <p:cNvSpPr txBox="1"/>
          <p:nvPr/>
        </p:nvSpPr>
        <p:spPr>
          <a:xfrm rot="-5400000">
            <a:off x="1045142" y="3492810"/>
            <a:ext cx="18902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Data/Information</a:t>
            </a:r>
            <a:endParaRPr/>
          </a:p>
        </p:txBody>
      </p:sp>
      <p:sp>
        <p:nvSpPr>
          <p:cNvPr id="585" name="Google Shape;585;p8"/>
          <p:cNvSpPr/>
          <p:nvPr/>
        </p:nvSpPr>
        <p:spPr>
          <a:xfrm rot="5400000">
            <a:off x="5917095" y="813295"/>
            <a:ext cx="854765" cy="2365512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12700">
            <a:solidFill>
              <a:srgbClr val="4D94B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8"/>
          <p:cNvSpPr/>
          <p:nvPr/>
        </p:nvSpPr>
        <p:spPr>
          <a:xfrm rot="5400000">
            <a:off x="3533590" y="725035"/>
            <a:ext cx="854765" cy="2548187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12700">
            <a:solidFill>
              <a:srgbClr val="4D94B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8"/>
          <p:cNvSpPr/>
          <p:nvPr/>
        </p:nvSpPr>
        <p:spPr>
          <a:xfrm rot="5400000">
            <a:off x="8153398" y="788151"/>
            <a:ext cx="854765" cy="2365512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12700">
            <a:solidFill>
              <a:srgbClr val="4D94B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8"/>
          <p:cNvSpPr txBox="1"/>
          <p:nvPr/>
        </p:nvSpPr>
        <p:spPr>
          <a:xfrm>
            <a:off x="5090083" y="910244"/>
            <a:ext cx="2351926" cy="369332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Fitness for Purpose</a:t>
            </a:r>
            <a:endParaRPr/>
          </a:p>
        </p:txBody>
      </p:sp>
      <p:sp>
        <p:nvSpPr>
          <p:cNvPr id="589" name="Google Shape;589;p8"/>
          <p:cNvSpPr txBox="1"/>
          <p:nvPr/>
        </p:nvSpPr>
        <p:spPr>
          <a:xfrm>
            <a:off x="5548823" y="6235514"/>
            <a:ext cx="1236236" cy="369332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Evolution</a:t>
            </a:r>
            <a:endParaRPr/>
          </a:p>
        </p:txBody>
      </p:sp>
      <p:sp>
        <p:nvSpPr>
          <p:cNvPr id="590" name="Google Shape;590;p8"/>
          <p:cNvSpPr txBox="1"/>
          <p:nvPr/>
        </p:nvSpPr>
        <p:spPr>
          <a:xfrm>
            <a:off x="2636838" y="3144778"/>
            <a:ext cx="1015789" cy="938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Needs identified for Policy and Decision Making</a:t>
            </a:r>
            <a:endParaRPr/>
          </a:p>
        </p:txBody>
      </p:sp>
      <p:sp>
        <p:nvSpPr>
          <p:cNvPr id="591" name="Google Shape;591;p8"/>
          <p:cNvSpPr txBox="1"/>
          <p:nvPr/>
        </p:nvSpPr>
        <p:spPr>
          <a:xfrm>
            <a:off x="4770321" y="3103072"/>
            <a:ext cx="1015789" cy="1277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Resulting requirements for applications, indicators, models and Services</a:t>
            </a:r>
            <a:endParaRPr/>
          </a:p>
        </p:txBody>
      </p:sp>
      <p:sp>
        <p:nvSpPr>
          <p:cNvPr id="592" name="Google Shape;592;p8"/>
          <p:cNvSpPr txBox="1"/>
          <p:nvPr/>
        </p:nvSpPr>
        <p:spPr>
          <a:xfrm>
            <a:off x="6890129" y="3095981"/>
            <a:ext cx="101578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Resulting requirements for Data Products</a:t>
            </a:r>
            <a:endParaRPr/>
          </a:p>
        </p:txBody>
      </p:sp>
      <p:sp>
        <p:nvSpPr>
          <p:cNvPr id="593" name="Google Shape;593;p8"/>
          <p:cNvSpPr txBox="1"/>
          <p:nvPr/>
        </p:nvSpPr>
        <p:spPr>
          <a:xfrm>
            <a:off x="8957632" y="3095980"/>
            <a:ext cx="101578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Resulting requirements for observations</a:t>
            </a:r>
            <a:endParaRPr/>
          </a:p>
        </p:txBody>
      </p:sp>
      <p:sp>
        <p:nvSpPr>
          <p:cNvPr id="594" name="Google Shape;594;p8"/>
          <p:cNvSpPr/>
          <p:nvPr/>
        </p:nvSpPr>
        <p:spPr>
          <a:xfrm rot="-5400000">
            <a:off x="6001893" y="4211829"/>
            <a:ext cx="854765" cy="2365512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12700">
            <a:solidFill>
              <a:srgbClr val="4D94B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8"/>
          <p:cNvSpPr/>
          <p:nvPr/>
        </p:nvSpPr>
        <p:spPr>
          <a:xfrm rot="-5400000">
            <a:off x="3640788" y="4113735"/>
            <a:ext cx="854765" cy="2548187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12700">
            <a:solidFill>
              <a:srgbClr val="4D94B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8"/>
          <p:cNvSpPr/>
          <p:nvPr/>
        </p:nvSpPr>
        <p:spPr>
          <a:xfrm rot="-5400000">
            <a:off x="8305802" y="4222884"/>
            <a:ext cx="854765" cy="2365512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12700">
            <a:solidFill>
              <a:srgbClr val="4D94B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8"/>
          <p:cNvSpPr txBox="1"/>
          <p:nvPr>
            <p:ph type="title"/>
          </p:nvPr>
        </p:nvSpPr>
        <p:spPr>
          <a:xfrm>
            <a:off x="876301" y="89216"/>
            <a:ext cx="7886700" cy="70168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GB"/>
              <a:t>Value Chain: Targets &amp; Indicators</a:t>
            </a:r>
            <a:endParaRPr/>
          </a:p>
        </p:txBody>
      </p:sp>
      <p:sp>
        <p:nvSpPr>
          <p:cNvPr id="598" name="Google Shape;598;p8"/>
          <p:cNvSpPr txBox="1"/>
          <p:nvPr/>
        </p:nvSpPr>
        <p:spPr>
          <a:xfrm>
            <a:off x="3453476" y="4984298"/>
            <a:ext cx="113364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Evolution</a:t>
            </a:r>
            <a:endParaRPr/>
          </a:p>
        </p:txBody>
      </p:sp>
      <p:sp>
        <p:nvSpPr>
          <p:cNvPr id="599" name="Google Shape;599;p8"/>
          <p:cNvSpPr txBox="1"/>
          <p:nvPr/>
        </p:nvSpPr>
        <p:spPr>
          <a:xfrm>
            <a:off x="5395635" y="4978258"/>
            <a:ext cx="200567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Ground Segment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Evolution</a:t>
            </a:r>
            <a:endParaRPr/>
          </a:p>
        </p:txBody>
      </p:sp>
      <p:sp>
        <p:nvSpPr>
          <p:cNvPr id="600" name="Google Shape;600;p8"/>
          <p:cNvSpPr txBox="1"/>
          <p:nvPr/>
        </p:nvSpPr>
        <p:spPr>
          <a:xfrm>
            <a:off x="7774294" y="4963683"/>
            <a:ext cx="182614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Space Segment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Evolution</a:t>
            </a:r>
            <a:endParaRPr/>
          </a:p>
        </p:txBody>
      </p:sp>
      <p:sp>
        <p:nvSpPr>
          <p:cNvPr id="601" name="Google Shape;601;p8"/>
          <p:cNvSpPr/>
          <p:nvPr/>
        </p:nvSpPr>
        <p:spPr>
          <a:xfrm rot="-5400000">
            <a:off x="1852731" y="3215810"/>
            <a:ext cx="245471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0" lang="en-GB" sz="5400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argets</a:t>
            </a:r>
            <a:endParaRPr/>
          </a:p>
        </p:txBody>
      </p:sp>
      <p:sp>
        <p:nvSpPr>
          <p:cNvPr id="602" name="Google Shape;602;p8"/>
          <p:cNvSpPr/>
          <p:nvPr/>
        </p:nvSpPr>
        <p:spPr>
          <a:xfrm rot="-5400000">
            <a:off x="3650863" y="3340176"/>
            <a:ext cx="318548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Indicators</a:t>
            </a:r>
            <a:endParaRPr b="0" sz="5400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8"/>
          <p:cNvSpPr/>
          <p:nvPr/>
        </p:nvSpPr>
        <p:spPr>
          <a:xfrm rot="-5400000">
            <a:off x="5731990" y="3260067"/>
            <a:ext cx="330090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ECV/CDR</a:t>
            </a:r>
            <a:endParaRPr b="0" sz="5400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9"/>
          <p:cNvSpPr txBox="1"/>
          <p:nvPr>
            <p:ph type="title"/>
          </p:nvPr>
        </p:nvSpPr>
        <p:spPr>
          <a:xfrm>
            <a:off x="964053" y="658347"/>
            <a:ext cx="10263893" cy="782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br>
              <a:rPr lang="en-GB" sz="3600"/>
            </a:br>
            <a:r>
              <a:rPr lang="en-GB" sz="3600"/>
              <a:t>Extending the Value Chains</a:t>
            </a:r>
            <a:br>
              <a:rPr lang="en-GB" sz="3600"/>
            </a:br>
            <a:endParaRPr b="1" sz="3600"/>
          </a:p>
        </p:txBody>
      </p:sp>
      <p:pic>
        <p:nvPicPr>
          <p:cNvPr descr="Une image contenant texte, carte, capture d’écran, bleu vert&#10;&#10;Description générée automatiquement" id="609" name="Google Shape;609;p9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22575" y="3429000"/>
            <a:ext cx="1704347" cy="237940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descr="Infographic showing how policy, science, and earth observation inform risk assessment, with key indicators, types of measures, and decision-support tools for various event timescales." id="610" name="Google Shape;610;p9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6668" y="1377670"/>
            <a:ext cx="8177604" cy="50995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qr code with black and white squares&#10;&#10;AI-generated content may be incorrect." id="611" name="Google Shape;611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22575" y="1469106"/>
            <a:ext cx="1704347" cy="1704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yle Guide">
  <a:themeElements>
    <a:clrScheme name="Copernicus2">
      <a:dk1>
        <a:srgbClr val="262626"/>
      </a:dk1>
      <a:lt1>
        <a:srgbClr val="FFFFFF"/>
      </a:lt1>
      <a:dk2>
        <a:srgbClr val="25408F"/>
      </a:dk2>
      <a:lt2>
        <a:srgbClr val="0B6192"/>
      </a:lt2>
      <a:accent1>
        <a:srgbClr val="5AC4DD"/>
      </a:accent1>
      <a:accent2>
        <a:srgbClr val="578683"/>
      </a:accent2>
      <a:accent3>
        <a:srgbClr val="B0BF27"/>
      </a:accent3>
      <a:accent4>
        <a:srgbClr val="FAA73F"/>
      </a:accent4>
      <a:accent5>
        <a:srgbClr val="941333"/>
      </a:accent5>
      <a:accent6>
        <a:srgbClr val="925238"/>
      </a:accent6>
      <a:hlink>
        <a:srgbClr val="00206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Theme">
  <a:themeElements>
    <a:clrScheme name="JRC palette 1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6ACBF3"/>
      </a:accent1>
      <a:accent2>
        <a:srgbClr val="3E99DA"/>
      </a:accent2>
      <a:accent3>
        <a:srgbClr val="1EC08A"/>
      </a:accent3>
      <a:accent4>
        <a:srgbClr val="ED8D2F"/>
      </a:accent4>
      <a:accent5>
        <a:srgbClr val="F8CC29"/>
      </a:accent5>
      <a:accent6>
        <a:srgbClr val="E76C53"/>
      </a:accent6>
      <a:hlink>
        <a:srgbClr val="0563C1"/>
      </a:hlink>
      <a:folHlink>
        <a:srgbClr val="243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2026-02-08T18:51:28Z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196e4157-8952-405f-982c-c1a3b80ecf04</vt:lpwstr>
  </property>
  <property fmtid="{D5CDD505-2E9C-101B-9397-08002B2CF9AE}" pid="8" name="MSIP_Label_6bd9ddd1-4d20-43f6-abfa-fc3c07406f94_ContentBits">
    <vt:lpwstr>0</vt:lpwstr>
  </property>
  <property fmtid="{D5CDD505-2E9C-101B-9397-08002B2CF9AE}" pid="9" name="MSIP_Label_6bd9ddd1-4d20-43f6-abfa-fc3c07406f94_Tag">
    <vt:lpwstr>50, 3, 0, 1</vt:lpwstr>
  </property>
</Properties>
</file>