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6858000" cx="12192000"/>
  <p:notesSz cx="6858000" cy="9144000"/>
  <p:embeddedFontLst>
    <p:embeddedFont>
      <p:font typeface="Montserrat"/>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9" roundtripDataSignature="AMtx7mjkttO3I+GSZk4hIo9CYkBAo1J45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Montserrat-regular.fntdata"/><Relationship Id="rId14" Type="http://schemas.openxmlformats.org/officeDocument/2006/relationships/slide" Target="slides/slide10.xml"/><Relationship Id="rId17" Type="http://schemas.openxmlformats.org/officeDocument/2006/relationships/font" Target="fonts/Montserrat-italic.fntdata"/><Relationship Id="rId16" Type="http://schemas.openxmlformats.org/officeDocument/2006/relationships/font" Target="fonts/Montserrat-bold.fntdata"/><Relationship Id="rId5" Type="http://schemas.openxmlformats.org/officeDocument/2006/relationships/slide" Target="slides/slide1.xml"/><Relationship Id="rId19" Type="http://customschemas.google.com/relationships/presentationmetadata" Target="metadata"/><Relationship Id="rId6" Type="http://schemas.openxmlformats.org/officeDocument/2006/relationships/slide" Target="slides/slide2.xml"/><Relationship Id="rId18" Type="http://schemas.openxmlformats.org/officeDocument/2006/relationships/font" Target="fonts/Montserrat-bold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4" name="Google Shape;6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3" name="Google Shape;123;p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0" name="Google Shape;70;p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7" name="Google Shape;77;p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4" name="Google Shape;84;p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0" name="Google Shape;90;p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6" name="Google Shape;96;p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2" name="Google Shape;102;p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0" name="Google Shape;110;p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7" name="Google Shape;117;p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5.jpg"/><Relationship Id="rId4" Type="http://schemas.openxmlformats.org/officeDocument/2006/relationships/image" Target="../media/image4.jpg"/><Relationship Id="rId5" Type="http://schemas.openxmlformats.org/officeDocument/2006/relationships/image" Target="../media/image1.png"/><Relationship Id="rId6"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1" name="Shape 11"/>
        <p:cNvGrpSpPr/>
        <p:nvPr/>
      </p:nvGrpSpPr>
      <p:grpSpPr>
        <a:xfrm>
          <a:off x="0" y="0"/>
          <a:ext cx="0" cy="0"/>
          <a:chOff x="0" y="0"/>
          <a:chExt cx="0" cy="0"/>
        </a:xfrm>
      </p:grpSpPr>
      <p:pic>
        <p:nvPicPr>
          <p:cNvPr id="12" name="Google Shape;12;p12"/>
          <p:cNvPicPr preferRelativeResize="0"/>
          <p:nvPr/>
        </p:nvPicPr>
        <p:blipFill rotWithShape="1">
          <a:blip r:embed="rId2">
            <a:alphaModFix/>
          </a:blip>
          <a:srcRect b="0" l="0" r="0" t="0"/>
          <a:stretch/>
        </p:blipFill>
        <p:spPr>
          <a:xfrm>
            <a:off x="3301750" y="2265730"/>
            <a:ext cx="8288157" cy="2756714"/>
          </a:xfrm>
          <a:prstGeom prst="rect">
            <a:avLst/>
          </a:prstGeom>
          <a:noFill/>
          <a:ln>
            <a:noFill/>
          </a:ln>
        </p:spPr>
      </p:pic>
      <p:pic>
        <p:nvPicPr>
          <p:cNvPr id="13" name="Google Shape;13;p12"/>
          <p:cNvPicPr preferRelativeResize="0"/>
          <p:nvPr/>
        </p:nvPicPr>
        <p:blipFill rotWithShape="1">
          <a:blip r:embed="rId3">
            <a:alphaModFix/>
          </a:blip>
          <a:srcRect b="-113" l="0" r="0" t="0"/>
          <a:stretch/>
        </p:blipFill>
        <p:spPr>
          <a:xfrm flipH="1" rot="10800000">
            <a:off x="2824280" y="4824248"/>
            <a:ext cx="5391556" cy="2038097"/>
          </a:xfrm>
          <a:prstGeom prst="rect">
            <a:avLst/>
          </a:prstGeom>
          <a:noFill/>
          <a:ln>
            <a:noFill/>
          </a:ln>
        </p:spPr>
      </p:pic>
      <p:pic>
        <p:nvPicPr>
          <p:cNvPr descr="A picture containing nature&#10;&#10;Description automatically generated" id="14" name="Google Shape;14;p12"/>
          <p:cNvPicPr preferRelativeResize="0"/>
          <p:nvPr/>
        </p:nvPicPr>
        <p:blipFill rotWithShape="1">
          <a:blip r:embed="rId4">
            <a:alphaModFix/>
          </a:blip>
          <a:srcRect b="0" l="0" r="0" t="0"/>
          <a:stretch/>
        </p:blipFill>
        <p:spPr>
          <a:xfrm>
            <a:off x="8477344" y="-1"/>
            <a:ext cx="3714656" cy="2686815"/>
          </a:xfrm>
          <a:prstGeom prst="rect">
            <a:avLst/>
          </a:prstGeom>
          <a:noFill/>
          <a:ln>
            <a:noFill/>
          </a:ln>
        </p:spPr>
      </p:pic>
      <p:sp>
        <p:nvSpPr>
          <p:cNvPr id="15" name="Google Shape;15;p12"/>
          <p:cNvSpPr/>
          <p:nvPr/>
        </p:nvSpPr>
        <p:spPr>
          <a:xfrm flipH="1">
            <a:off x="5456394" y="1968439"/>
            <a:ext cx="6751471" cy="4901119"/>
          </a:xfrm>
          <a:custGeom>
            <a:rect b="b" l="l" r="r" t="t"/>
            <a:pathLst>
              <a:path extrusionOk="0" h="4901119" w="6751471">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rotWithShape="0" algn="br" dir="135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 name="Google Shape;16;p12"/>
          <p:cNvSpPr/>
          <p:nvPr/>
        </p:nvSpPr>
        <p:spPr>
          <a:xfrm flipH="1">
            <a:off x="-4784" y="-14542"/>
            <a:ext cx="12199164" cy="6874921"/>
          </a:xfrm>
          <a:custGeom>
            <a:rect b="b" l="l" r="r" t="t"/>
            <a:pathLst>
              <a:path extrusionOk="0" h="6836301" w="1476191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rotWithShape="0" algn="t"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7" name="Google Shape;17;p12"/>
          <p:cNvPicPr preferRelativeResize="0"/>
          <p:nvPr/>
        </p:nvPicPr>
        <p:blipFill rotWithShape="1">
          <a:blip r:embed="rId5">
            <a:alphaModFix/>
          </a:blip>
          <a:srcRect b="0" l="0" r="0" t="0"/>
          <a:stretch/>
        </p:blipFill>
        <p:spPr>
          <a:xfrm>
            <a:off x="138431" y="5311498"/>
            <a:ext cx="2738896" cy="1508514"/>
          </a:xfrm>
          <a:prstGeom prst="rect">
            <a:avLst/>
          </a:prstGeom>
          <a:noFill/>
          <a:ln>
            <a:noFill/>
          </a:ln>
          <a:effectLst>
            <a:outerShdw blurRad="50800" rotWithShape="0" algn="tl" dir="2700000" dist="38100">
              <a:srgbClr val="000000">
                <a:alpha val="40000"/>
              </a:srgbClr>
            </a:outerShdw>
          </a:effectLst>
        </p:spPr>
      </p:pic>
      <p:pic>
        <p:nvPicPr>
          <p:cNvPr id="18" name="Google Shape;18;p12"/>
          <p:cNvPicPr preferRelativeResize="0"/>
          <p:nvPr/>
        </p:nvPicPr>
        <p:blipFill rotWithShape="1">
          <a:blip r:embed="rId6">
            <a:alphaModFix amt="34000"/>
          </a:blip>
          <a:srcRect b="-8773" l="32582" r="8554" t="2399"/>
          <a:stretch/>
        </p:blipFill>
        <p:spPr>
          <a:xfrm rot="5400000">
            <a:off x="5734286" y="-1016167"/>
            <a:ext cx="5455273" cy="7480884"/>
          </a:xfrm>
          <a:prstGeom prst="rtTriangle">
            <a:avLst/>
          </a:prstGeom>
          <a:noFill/>
          <a:ln>
            <a:noFill/>
          </a:ln>
        </p:spPr>
      </p:pic>
      <p:pic>
        <p:nvPicPr>
          <p:cNvPr id="19" name="Google Shape;19;p12"/>
          <p:cNvPicPr preferRelativeResize="0"/>
          <p:nvPr/>
        </p:nvPicPr>
        <p:blipFill rotWithShape="1">
          <a:blip r:embed="rId6">
            <a:alphaModFix amt="34000"/>
          </a:blip>
          <a:srcRect b="672" l="54016" r="11355" t="36081"/>
          <a:stretch/>
        </p:blipFill>
        <p:spPr>
          <a:xfrm rot="-5400000">
            <a:off x="5792642" y="4819952"/>
            <a:ext cx="1719709" cy="2366806"/>
          </a:xfrm>
          <a:prstGeom prst="rtTriangle">
            <a:avLst/>
          </a:prstGeom>
          <a:noFill/>
          <a:ln>
            <a:noFill/>
          </a:ln>
        </p:spPr>
      </p:pic>
      <p:sp>
        <p:nvSpPr>
          <p:cNvPr id="20" name="Google Shape;20;p12"/>
          <p:cNvSpPr txBox="1"/>
          <p:nvPr>
            <p:ph type="title"/>
          </p:nvPr>
        </p:nvSpPr>
        <p:spPr>
          <a:xfrm>
            <a:off x="176047" y="175938"/>
            <a:ext cx="6157185" cy="397264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8000"/>
              <a:buFont typeface="Montserrat"/>
              <a:buNone/>
              <a:defRPr b="0" i="0" sz="80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13"/>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23" name="Google Shape;23;p13"/>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24" name="Google Shape;24;p13"/>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25" name="Google Shape;25;p13"/>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26" name="Google Shape;26;p13"/>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27" name="Google Shape;27;p13"/>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GB" sz="1400" u="none" cap="none" strike="noStrike">
                <a:solidFill>
                  <a:schemeClr val="accent1"/>
                </a:solidFill>
                <a:latin typeface="Montserrat"/>
                <a:ea typeface="Montserrat"/>
                <a:cs typeface="Montserrat"/>
                <a:sym typeface="Montserrat"/>
              </a:rPr>
              <a:t>Slide </a:t>
            </a:r>
            <a:fld id="{00000000-1234-1234-1234-123412341234}" type="slidenum">
              <a:rPr b="1" i="0" lang="en-GB"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28" name="Google Shape;28;p13"/>
          <p:cNvSpPr txBox="1"/>
          <p:nvPr/>
        </p:nvSpPr>
        <p:spPr>
          <a:xfrm>
            <a:off x="-24384" y="6562799"/>
            <a:ext cx="49257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accent1"/>
                </a:solidFill>
                <a:latin typeface="Montserrat"/>
                <a:ea typeface="Montserrat"/>
                <a:cs typeface="Montserrat"/>
                <a:sym typeface="Montserrat"/>
              </a:rPr>
              <a:t>WGClimate, 11 Feb 2026</a:t>
            </a:r>
            <a:endParaRPr b="1" i="0" sz="1400" u="none" cap="none" strike="noStrike">
              <a:solidFill>
                <a:schemeClr val="accen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1" i="0" sz="1400" u="none" cap="none" strike="noStrike">
              <a:solidFill>
                <a:schemeClr val="accen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accent1"/>
              </a:solidFill>
              <a:latin typeface="Montserrat"/>
              <a:ea typeface="Montserrat"/>
              <a:cs typeface="Montserrat"/>
              <a:sym typeface="Montserrat"/>
            </a:endParaRPr>
          </a:p>
        </p:txBody>
      </p:sp>
      <p:sp>
        <p:nvSpPr>
          <p:cNvPr id="29" name="Google Shape;29;p13"/>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30" name="Google Shape;30;p13"/>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1" name="Shape 31"/>
        <p:cNvGrpSpPr/>
        <p:nvPr/>
      </p:nvGrpSpPr>
      <p:grpSpPr>
        <a:xfrm>
          <a:off x="0" y="0"/>
          <a:ext cx="0" cy="0"/>
          <a:chOff x="0" y="0"/>
          <a:chExt cx="0" cy="0"/>
        </a:xfrm>
      </p:grpSpPr>
      <p:sp>
        <p:nvSpPr>
          <p:cNvPr id="32" name="Google Shape;32;p14"/>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33" name="Google Shape;33;p14"/>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34" name="Google Shape;34;p14"/>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35" name="Google Shape;35;p14"/>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36" name="Google Shape;36;p14"/>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37" name="Google Shape;37;p14"/>
          <p:cNvSpPr txBox="1"/>
          <p:nvPr>
            <p:ph idx="1" type="body"/>
          </p:nvPr>
        </p:nvSpPr>
        <p:spPr>
          <a:xfrm>
            <a:off x="386632" y="1445923"/>
            <a:ext cx="5509008" cy="477548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38" name="Google Shape;38;p14"/>
          <p:cNvSpPr txBox="1"/>
          <p:nvPr>
            <p:ph idx="2" type="body"/>
          </p:nvPr>
        </p:nvSpPr>
        <p:spPr>
          <a:xfrm>
            <a:off x="6296361" y="1445923"/>
            <a:ext cx="5509008" cy="477548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39" name="Google Shape;39;p14"/>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GB" sz="1400" u="none" cap="none" strike="noStrike">
                <a:solidFill>
                  <a:schemeClr val="accent1"/>
                </a:solidFill>
                <a:latin typeface="Montserrat"/>
                <a:ea typeface="Montserrat"/>
                <a:cs typeface="Montserrat"/>
                <a:sym typeface="Montserrat"/>
              </a:rPr>
              <a:t>Slide </a:t>
            </a:r>
            <a:fld id="{00000000-1234-1234-1234-123412341234}" type="slidenum">
              <a:rPr b="1" i="0" lang="en-GB"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40" name="Google Shape;40;p14"/>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41" name="Google Shape;41;p14"/>
          <p:cNvSpPr txBox="1"/>
          <p:nvPr/>
        </p:nvSpPr>
        <p:spPr>
          <a:xfrm>
            <a:off x="-24384" y="6562799"/>
            <a:ext cx="49257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400"/>
              <a:buFont typeface="Arial"/>
              <a:buNone/>
            </a:pPr>
            <a:r>
              <a:rPr b="1" i="0" lang="en-GB" sz="1400" u="none" cap="none" strike="noStrike">
                <a:solidFill>
                  <a:schemeClr val="accent1"/>
                </a:solidFill>
                <a:latin typeface="Montserrat"/>
                <a:ea typeface="Montserrat"/>
                <a:cs typeface="Montserrat"/>
                <a:sym typeface="Montserrat"/>
              </a:rPr>
              <a:t>WGClimate, 11 Feb 2026</a:t>
            </a:r>
            <a:endParaRPr b="1" i="0" sz="1400" u="none" cap="none" strike="noStrike">
              <a:solidFill>
                <a:schemeClr val="accen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400"/>
              <a:buFont typeface="Arial"/>
              <a:buNone/>
            </a:pPr>
            <a:r>
              <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2" name="Shape 42"/>
        <p:cNvGrpSpPr/>
        <p:nvPr/>
      </p:nvGrpSpPr>
      <p:grpSpPr>
        <a:xfrm>
          <a:off x="0" y="0"/>
          <a:ext cx="0" cy="0"/>
          <a:chOff x="0" y="0"/>
          <a:chExt cx="0" cy="0"/>
        </a:xfrm>
      </p:grpSpPr>
      <p:sp>
        <p:nvSpPr>
          <p:cNvPr id="43" name="Google Shape;43;p15"/>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44" name="Google Shape;44;p15"/>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45" name="Google Shape;45;p15"/>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46" name="Google Shape;46;p15"/>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47" name="Google Shape;47;p15"/>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48" name="Google Shape;48;p15"/>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GB" sz="1400" u="none" cap="none" strike="noStrike">
                <a:solidFill>
                  <a:schemeClr val="accent1"/>
                </a:solidFill>
                <a:latin typeface="Montserrat"/>
                <a:ea typeface="Montserrat"/>
                <a:cs typeface="Montserrat"/>
                <a:sym typeface="Montserrat"/>
              </a:rPr>
              <a:t>Slide </a:t>
            </a:r>
            <a:fld id="{00000000-1234-1234-1234-123412341234}" type="slidenum">
              <a:rPr b="1" i="0" lang="en-GB"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49" name="Google Shape;49;p15"/>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50" name="Google Shape;50;p15"/>
          <p:cNvSpPr txBox="1"/>
          <p:nvPr/>
        </p:nvSpPr>
        <p:spPr>
          <a:xfrm>
            <a:off x="-24384" y="6562799"/>
            <a:ext cx="49257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400"/>
              <a:buFont typeface="Arial"/>
              <a:buNone/>
            </a:pPr>
            <a:r>
              <a:rPr b="1" i="0" lang="en-GB" sz="1400" u="none" cap="none" strike="noStrike">
                <a:solidFill>
                  <a:schemeClr val="accent1"/>
                </a:solidFill>
                <a:latin typeface="Montserrat"/>
                <a:ea typeface="Montserrat"/>
                <a:cs typeface="Montserrat"/>
                <a:sym typeface="Montserrat"/>
              </a:rPr>
              <a:t>WGClimate, 11 Feb 2026</a:t>
            </a:r>
            <a:endParaRPr b="1" i="0" sz="1400" u="none" cap="none" strike="noStrike">
              <a:solidFill>
                <a:schemeClr val="accen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400"/>
              <a:buFont typeface="Arial"/>
              <a:buNone/>
            </a:pPr>
            <a:r>
              <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51" name="Shape 51"/>
        <p:cNvGrpSpPr/>
        <p:nvPr/>
      </p:nvGrpSpPr>
      <p:grpSpPr>
        <a:xfrm>
          <a:off x="0" y="0"/>
          <a:ext cx="0" cy="0"/>
          <a:chOff x="0" y="0"/>
          <a:chExt cx="0" cy="0"/>
        </a:xfrm>
      </p:grpSpPr>
      <p:sp>
        <p:nvSpPr>
          <p:cNvPr id="52" name="Google Shape;52;p16"/>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53" name="Google Shape;53;p16"/>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54" name="Google Shape;54;p16"/>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55" name="Google Shape;55;p16"/>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56" name="Google Shape;56;p16"/>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57" name="Google Shape;57;p16"/>
          <p:cNvSpPr txBox="1"/>
          <p:nvPr>
            <p:ph idx="1" type="body"/>
          </p:nvPr>
        </p:nvSpPr>
        <p:spPr>
          <a:xfrm>
            <a:off x="5180012" y="1373852"/>
            <a:ext cx="6172200" cy="4694402"/>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15000"/>
              </a:lnSpc>
              <a:spcBef>
                <a:spcPts val="1000"/>
              </a:spcBef>
              <a:spcAft>
                <a:spcPts val="0"/>
              </a:spcAft>
              <a:buClr>
                <a:schemeClr val="dk1"/>
              </a:buClr>
              <a:buSzPts val="3200"/>
              <a:buFont typeface="Montserrat"/>
              <a:buChar char="❖"/>
              <a:defRPr b="0" i="0" sz="3200" u="none" cap="none" strike="noStrike">
                <a:solidFill>
                  <a:schemeClr val="dk1"/>
                </a:solidFill>
                <a:latin typeface="Montserrat"/>
                <a:ea typeface="Montserrat"/>
                <a:cs typeface="Montserrat"/>
                <a:sym typeface="Montserrat"/>
              </a:defRPr>
            </a:lvl1pPr>
            <a:lvl2pPr indent="-406400" lvl="1" marL="914400" marR="0" rtl="0" algn="l">
              <a:lnSpc>
                <a:spcPct val="115000"/>
              </a:lnSpc>
              <a:spcBef>
                <a:spcPts val="5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2pPr>
            <a:lvl3pPr indent="-381000" lvl="2" marL="1371600" marR="0" rtl="0" algn="l">
              <a:lnSpc>
                <a:spcPct val="115000"/>
              </a:lnSpc>
              <a:spcBef>
                <a:spcPts val="500"/>
              </a:spcBef>
              <a:spcAft>
                <a:spcPts val="0"/>
              </a:spcAft>
              <a:buClr>
                <a:schemeClr val="dk1"/>
              </a:buClr>
              <a:buSzPts val="2400"/>
              <a:buFont typeface="Montserrat"/>
              <a:buChar char="o"/>
              <a:defRPr b="0" i="0" sz="2400" u="none" cap="none" strike="noStrike">
                <a:solidFill>
                  <a:schemeClr val="dk1"/>
                </a:solidFill>
                <a:latin typeface="Montserrat"/>
                <a:ea typeface="Montserrat"/>
                <a:cs typeface="Montserrat"/>
                <a:sym typeface="Montserrat"/>
              </a:defRPr>
            </a:lvl3pPr>
            <a:lvl4pPr indent="-355600" lvl="3" marL="1828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4pPr>
            <a:lvl5pPr indent="-355600" lvl="4" marL="22860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58" name="Google Shape;58;p16"/>
          <p:cNvSpPr txBox="1"/>
          <p:nvPr>
            <p:ph idx="2" type="body"/>
          </p:nvPr>
        </p:nvSpPr>
        <p:spPr>
          <a:xfrm>
            <a:off x="839788" y="1373852"/>
            <a:ext cx="3932237" cy="463055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5000"/>
              </a:lnSpc>
              <a:spcBef>
                <a:spcPts val="1000"/>
              </a:spcBef>
              <a:spcAft>
                <a:spcPts val="0"/>
              </a:spcAft>
              <a:buClr>
                <a:schemeClr val="dk1"/>
              </a:buClr>
              <a:buSzPts val="1600"/>
              <a:buFont typeface="Montserrat"/>
              <a:buNone/>
              <a:defRPr b="0" i="0" sz="1600" u="none" cap="none" strike="noStrike">
                <a:solidFill>
                  <a:schemeClr val="dk1"/>
                </a:solidFill>
                <a:latin typeface="Montserrat"/>
                <a:ea typeface="Montserrat"/>
                <a:cs typeface="Montserrat"/>
                <a:sym typeface="Montserrat"/>
              </a:defRPr>
            </a:lvl1pPr>
            <a:lvl2pPr indent="-228600" lvl="1" marL="914400" marR="0" rtl="0" algn="l">
              <a:lnSpc>
                <a:spcPct val="115000"/>
              </a:lnSpc>
              <a:spcBef>
                <a:spcPts val="500"/>
              </a:spcBef>
              <a:spcAft>
                <a:spcPts val="0"/>
              </a:spcAft>
              <a:buClr>
                <a:schemeClr val="dk1"/>
              </a:buClr>
              <a:buSzPts val="1400"/>
              <a:buFont typeface="Montserrat"/>
              <a:buNone/>
              <a:defRPr b="0" i="0" sz="1400" u="none" cap="none" strike="noStrike">
                <a:solidFill>
                  <a:schemeClr val="dk1"/>
                </a:solidFill>
                <a:latin typeface="Montserrat"/>
                <a:ea typeface="Montserrat"/>
                <a:cs typeface="Montserrat"/>
                <a:sym typeface="Montserrat"/>
              </a:defRPr>
            </a:lvl2pPr>
            <a:lvl3pPr indent="-228600" lvl="2" marL="1371600" marR="0" rtl="0" algn="l">
              <a:lnSpc>
                <a:spcPct val="115000"/>
              </a:lnSpc>
              <a:spcBef>
                <a:spcPts val="500"/>
              </a:spcBef>
              <a:spcAft>
                <a:spcPts val="0"/>
              </a:spcAft>
              <a:buClr>
                <a:schemeClr val="dk1"/>
              </a:buClr>
              <a:buSzPts val="1200"/>
              <a:buFont typeface="Montserrat"/>
              <a:buNone/>
              <a:defRPr b="0" i="0" sz="1200" u="none" cap="none" strike="noStrike">
                <a:solidFill>
                  <a:schemeClr val="dk1"/>
                </a:solidFill>
                <a:latin typeface="Montserrat"/>
                <a:ea typeface="Montserrat"/>
                <a:cs typeface="Montserrat"/>
                <a:sym typeface="Montserrat"/>
              </a:defRPr>
            </a:lvl3pPr>
            <a:lvl4pPr indent="-228600" lvl="3" marL="18288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4pPr>
            <a:lvl5pPr indent="-228600" lvl="4" marL="22860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5pPr>
            <a:lvl6pPr indent="-228600" lvl="5" marL="27432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6pPr>
            <a:lvl7pPr indent="-228600" lvl="6" marL="32004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7pPr>
            <a:lvl8pPr indent="-228600" lvl="7" marL="36576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8pPr>
            <a:lvl9pPr indent="-228600" lvl="8" marL="41148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9pPr>
          </a:lstStyle>
          <a:p/>
        </p:txBody>
      </p:sp>
      <p:sp>
        <p:nvSpPr>
          <p:cNvPr id="59" name="Google Shape;59;p16"/>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GB" sz="1400" u="none" cap="none" strike="noStrike">
                <a:solidFill>
                  <a:schemeClr val="accent1"/>
                </a:solidFill>
                <a:latin typeface="Montserrat"/>
                <a:ea typeface="Montserrat"/>
                <a:cs typeface="Montserrat"/>
                <a:sym typeface="Montserrat"/>
              </a:rPr>
              <a:t>Slide </a:t>
            </a:r>
            <a:fld id="{00000000-1234-1234-1234-123412341234}" type="slidenum">
              <a:rPr b="1" i="0" lang="en-GB"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60" name="Google Shape;60;p16"/>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61" name="Google Shape;61;p16"/>
          <p:cNvSpPr txBox="1"/>
          <p:nvPr/>
        </p:nvSpPr>
        <p:spPr>
          <a:xfrm>
            <a:off x="-24384" y="6562799"/>
            <a:ext cx="49257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400"/>
              <a:buFont typeface="Arial"/>
              <a:buNone/>
            </a:pPr>
            <a:r>
              <a:rPr b="1" i="0" lang="en-GB" sz="1400" u="none" cap="none" strike="noStrike">
                <a:solidFill>
                  <a:schemeClr val="accent1"/>
                </a:solidFill>
                <a:latin typeface="Montserrat"/>
                <a:ea typeface="Montserrat"/>
                <a:cs typeface="Montserrat"/>
                <a:sym typeface="Montserrat"/>
              </a:rPr>
              <a:t>WGClimate, 11 Feb 2026</a:t>
            </a:r>
            <a:endParaRPr b="1" i="0" sz="1400" u="none" cap="none" strike="noStrike">
              <a:solidFill>
                <a:schemeClr val="accen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400"/>
              <a:buFont typeface="Arial"/>
              <a:buNone/>
            </a:pPr>
            <a:r>
              <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5.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1"/>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7" name="Google Shape;7;p11"/>
          <p:cNvPicPr preferRelativeResize="0"/>
          <p:nvPr/>
        </p:nvPicPr>
        <p:blipFill rotWithShape="1">
          <a:blip r:embed="rId1">
            <a:alphaModFix amt="34000"/>
          </a:blip>
          <a:srcRect b="35419" l="51339" r="-2839" t="39269"/>
          <a:stretch/>
        </p:blipFill>
        <p:spPr>
          <a:xfrm flipH="1">
            <a:off x="9304422" y="0"/>
            <a:ext cx="2887578" cy="1037492"/>
          </a:xfrm>
          <a:prstGeom prst="rect">
            <a:avLst/>
          </a:prstGeom>
          <a:noFill/>
          <a:ln>
            <a:noFill/>
          </a:ln>
        </p:spPr>
      </p:pic>
      <p:pic>
        <p:nvPicPr>
          <p:cNvPr id="8" name="Google Shape;8;p11"/>
          <p:cNvPicPr preferRelativeResize="0"/>
          <p:nvPr/>
        </p:nvPicPr>
        <p:blipFill rotWithShape="1">
          <a:blip r:embed="rId2">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9" name="Google Shape;9;p11"/>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0" name="Google Shape;10;p11"/>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hyperlink" Target="https://eohandbook.com/2026casestudi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eohandbook.com/2026casestudies/" TargetMode="External"/><Relationship Id="rId4" Type="http://schemas.openxmlformats.org/officeDocument/2006/relationships/image" Target="../media/image7.png"/><Relationship Id="rId5"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
          <p:cNvSpPr txBox="1"/>
          <p:nvPr>
            <p:ph type="title"/>
          </p:nvPr>
        </p:nvSpPr>
        <p:spPr>
          <a:xfrm>
            <a:off x="176047" y="175938"/>
            <a:ext cx="6157185" cy="397264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8000"/>
              <a:buFont typeface="Arial"/>
              <a:buNone/>
            </a:pPr>
            <a:r>
              <a:rPr lang="en-GB" sz="4800"/>
              <a:t>2026 CEOS</a:t>
            </a:r>
            <a:endParaRPr sz="4800"/>
          </a:p>
          <a:p>
            <a:pPr indent="0" lvl="0" marL="0" rtl="0" algn="l">
              <a:lnSpc>
                <a:spcPct val="100000"/>
              </a:lnSpc>
              <a:spcBef>
                <a:spcPts val="1000"/>
              </a:spcBef>
              <a:spcAft>
                <a:spcPts val="0"/>
              </a:spcAft>
              <a:buClr>
                <a:schemeClr val="lt1"/>
              </a:buClr>
              <a:buSzPts val="8000"/>
              <a:buFont typeface="Arial"/>
              <a:buNone/>
            </a:pPr>
            <a:r>
              <a:rPr lang="en-GB" sz="4800"/>
              <a:t>EO Handbook</a:t>
            </a:r>
            <a:endParaRPr sz="4800"/>
          </a:p>
          <a:p>
            <a:pPr indent="0" lvl="0" marL="0" rtl="0" algn="l">
              <a:lnSpc>
                <a:spcPct val="100000"/>
              </a:lnSpc>
              <a:spcBef>
                <a:spcPts val="1000"/>
              </a:spcBef>
              <a:spcAft>
                <a:spcPts val="0"/>
              </a:spcAft>
              <a:buClr>
                <a:schemeClr val="lt1"/>
              </a:buClr>
              <a:buSzPts val="8000"/>
              <a:buFont typeface="Arial"/>
              <a:buNone/>
            </a:pPr>
            <a:r>
              <a:t/>
            </a:r>
            <a:endParaRPr sz="4800"/>
          </a:p>
          <a:p>
            <a:pPr indent="0" lvl="0" marL="0" rtl="0" algn="l">
              <a:lnSpc>
                <a:spcPct val="115000"/>
              </a:lnSpc>
              <a:spcBef>
                <a:spcPts val="1000"/>
              </a:spcBef>
              <a:spcAft>
                <a:spcPts val="0"/>
              </a:spcAft>
              <a:buClr>
                <a:schemeClr val="lt1"/>
              </a:buClr>
              <a:buSzPts val="8000"/>
              <a:buFont typeface="Arial"/>
              <a:buNone/>
            </a:pPr>
            <a:r>
              <a:t/>
            </a:r>
            <a:endParaRPr i="1" sz="4000">
              <a:latin typeface="Montserrat"/>
              <a:ea typeface="Montserrat"/>
              <a:cs typeface="Montserrat"/>
              <a:sym typeface="Montserrat"/>
            </a:endParaRPr>
          </a:p>
        </p:txBody>
      </p:sp>
      <p:sp>
        <p:nvSpPr>
          <p:cNvPr id="67" name="Google Shape;67;p1"/>
          <p:cNvSpPr/>
          <p:nvPr/>
        </p:nvSpPr>
        <p:spPr>
          <a:xfrm>
            <a:off x="7222284" y="4252682"/>
            <a:ext cx="4832943" cy="2605318"/>
          </a:xfrm>
          <a:prstGeom prst="rect">
            <a:avLst/>
          </a:prstGeom>
          <a:noFill/>
          <a:ln>
            <a:noFill/>
          </a:ln>
        </p:spPr>
        <p:txBody>
          <a:bodyPr anchorCtr="0" anchor="t" bIns="0" lIns="0" spcFirstLastPara="1" rIns="0" wrap="square" tIns="0">
            <a:noAutofit/>
          </a:bodyPr>
          <a:lstStyle/>
          <a:p>
            <a:pPr indent="0" lvl="0" marL="0" marR="0" rtl="0" algn="r">
              <a:lnSpc>
                <a:spcPct val="150000"/>
              </a:lnSpc>
              <a:spcBef>
                <a:spcPts val="0"/>
              </a:spcBef>
              <a:spcAft>
                <a:spcPts val="0"/>
              </a:spcAft>
              <a:buClr>
                <a:srgbClr val="000000"/>
              </a:buClr>
              <a:buSzPts val="2200"/>
              <a:buFont typeface="Arial"/>
              <a:buNone/>
            </a:pPr>
            <a:r>
              <a:t/>
            </a:r>
            <a:endParaRPr b="1" i="0" sz="2200" u="none" cap="none" strike="noStrike">
              <a:solidFill>
                <a:schemeClr val="accent1"/>
              </a:solidFill>
              <a:latin typeface="Montserrat"/>
              <a:ea typeface="Montserrat"/>
              <a:cs typeface="Montserrat"/>
              <a:sym typeface="Montserrat"/>
            </a:endParaRPr>
          </a:p>
          <a:p>
            <a:pPr indent="0" lvl="0" marL="0" marR="0" rtl="0" algn="r">
              <a:lnSpc>
                <a:spcPct val="150000"/>
              </a:lnSpc>
              <a:spcBef>
                <a:spcPts val="0"/>
              </a:spcBef>
              <a:spcAft>
                <a:spcPts val="0"/>
              </a:spcAft>
              <a:buClr>
                <a:srgbClr val="000000"/>
              </a:buClr>
              <a:buSzPts val="2200"/>
              <a:buFont typeface="Arial"/>
              <a:buNone/>
            </a:pPr>
            <a:r>
              <a:rPr b="1" i="0" lang="en-GB" sz="2200" u="none" cap="none" strike="noStrike">
                <a:solidFill>
                  <a:schemeClr val="accent1"/>
                </a:solidFill>
                <a:latin typeface="Montserrat"/>
                <a:ea typeface="Montserrat"/>
                <a:cs typeface="Montserrat"/>
                <a:sym typeface="Montserrat"/>
              </a:rPr>
              <a:t>S Ward</a:t>
            </a:r>
            <a:endParaRPr b="1" i="0" sz="2200" u="none" cap="none" strike="noStrike">
              <a:solidFill>
                <a:schemeClr val="accent1"/>
              </a:solidFill>
              <a:latin typeface="Montserrat"/>
              <a:ea typeface="Montserrat"/>
              <a:cs typeface="Montserrat"/>
              <a:sym typeface="Montserrat"/>
            </a:endParaRPr>
          </a:p>
          <a:p>
            <a:pPr indent="0" lvl="0" marL="0" marR="0" rtl="0" algn="r">
              <a:lnSpc>
                <a:spcPct val="150000"/>
              </a:lnSpc>
              <a:spcBef>
                <a:spcPts val="0"/>
              </a:spcBef>
              <a:spcAft>
                <a:spcPts val="0"/>
              </a:spcAft>
              <a:buClr>
                <a:srgbClr val="000000"/>
              </a:buClr>
              <a:buSzPts val="2200"/>
              <a:buFont typeface="Arial"/>
              <a:buNone/>
            </a:pPr>
            <a:r>
              <a:rPr b="1" i="0" lang="en-GB" sz="2200" u="none" cap="none" strike="noStrike">
                <a:solidFill>
                  <a:schemeClr val="accent1"/>
                </a:solidFill>
                <a:latin typeface="Montserrat"/>
                <a:ea typeface="Montserrat"/>
                <a:cs typeface="Montserrat"/>
                <a:sym typeface="Montserrat"/>
              </a:rPr>
              <a:t>ESA EO Handbook Team</a:t>
            </a:r>
            <a:endParaRPr b="1" i="0" sz="2200" u="none" cap="none" strike="noStrike">
              <a:solidFill>
                <a:schemeClr val="accent1"/>
              </a:solidFill>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0"/>
          <p:cNvSpPr txBox="1"/>
          <p:nvPr/>
        </p:nvSpPr>
        <p:spPr>
          <a:xfrm>
            <a:off x="94020" y="103248"/>
            <a:ext cx="8668500" cy="554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GB" sz="3000" u="none" cap="none" strike="noStrike">
                <a:solidFill>
                  <a:schemeClr val="lt1"/>
                </a:solidFill>
                <a:latin typeface="Montserrat"/>
                <a:ea typeface="Montserrat"/>
                <a:cs typeface="Montserrat"/>
                <a:sym typeface="Montserrat"/>
              </a:rPr>
              <a:t>Thanks in advance… lets have your stories!</a:t>
            </a:r>
            <a:endParaRPr b="0" i="0" sz="100" u="none" cap="none" strike="noStrike">
              <a:solidFill>
                <a:srgbClr val="000000"/>
              </a:solidFill>
              <a:latin typeface="Montserrat"/>
              <a:ea typeface="Montserrat"/>
              <a:cs typeface="Montserrat"/>
              <a:sym typeface="Montserrat"/>
            </a:endParaRPr>
          </a:p>
        </p:txBody>
      </p:sp>
      <p:pic>
        <p:nvPicPr>
          <p:cNvPr id="126" name="Google Shape;126;p10"/>
          <p:cNvPicPr preferRelativeResize="0"/>
          <p:nvPr/>
        </p:nvPicPr>
        <p:blipFill rotWithShape="1">
          <a:blip r:embed="rId3">
            <a:alphaModFix/>
          </a:blip>
          <a:srcRect b="0" l="0" r="0" t="0"/>
          <a:stretch/>
        </p:blipFill>
        <p:spPr>
          <a:xfrm>
            <a:off x="1252875" y="1152750"/>
            <a:ext cx="9307203" cy="4235500"/>
          </a:xfrm>
          <a:prstGeom prst="rect">
            <a:avLst/>
          </a:prstGeom>
          <a:noFill/>
          <a:ln>
            <a:noFill/>
          </a:ln>
        </p:spPr>
      </p:pic>
      <p:sp>
        <p:nvSpPr>
          <p:cNvPr id="127" name="Google Shape;127;p10"/>
          <p:cNvSpPr txBox="1"/>
          <p:nvPr/>
        </p:nvSpPr>
        <p:spPr>
          <a:xfrm>
            <a:off x="4095577" y="5685400"/>
            <a:ext cx="4527300" cy="389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b="0" i="0" lang="en-GB" sz="1700" u="sng" cap="none" strike="noStrike">
                <a:solidFill>
                  <a:schemeClr val="hlink"/>
                </a:solidFill>
                <a:latin typeface="Arial"/>
                <a:ea typeface="Arial"/>
                <a:cs typeface="Arial"/>
                <a:sym typeface="Arial"/>
                <a:hlinkClick r:id="rId4"/>
              </a:rPr>
              <a:t>https://eohandbook.com/2026casestudies/</a:t>
            </a:r>
            <a:endParaRPr b="0" i="0" sz="17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2"/>
          <p:cNvSpPr txBox="1"/>
          <p:nvPr/>
        </p:nvSpPr>
        <p:spPr>
          <a:xfrm>
            <a:off x="94020" y="103248"/>
            <a:ext cx="86685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GB" sz="4400" u="none" cap="none" strike="noStrike">
                <a:solidFill>
                  <a:schemeClr val="lt1"/>
                </a:solidFill>
                <a:latin typeface="Montserrat"/>
                <a:ea typeface="Montserrat"/>
                <a:cs typeface="Montserrat"/>
                <a:sym typeface="Montserrat"/>
              </a:rPr>
              <a:t>Context</a:t>
            </a:r>
            <a:endParaRPr b="0" i="0" sz="1400" u="none" cap="none" strike="noStrike">
              <a:solidFill>
                <a:srgbClr val="000000"/>
              </a:solidFill>
              <a:latin typeface="Montserrat"/>
              <a:ea typeface="Montserrat"/>
              <a:cs typeface="Montserrat"/>
              <a:sym typeface="Montserrat"/>
            </a:endParaRPr>
          </a:p>
        </p:txBody>
      </p:sp>
      <p:pic>
        <p:nvPicPr>
          <p:cNvPr descr="A picture containing text, businesscard&#10;&#10;Description automatically generated" id="73" name="Google Shape;73;p2"/>
          <p:cNvPicPr preferRelativeResize="0"/>
          <p:nvPr/>
        </p:nvPicPr>
        <p:blipFill rotWithShape="1">
          <a:blip r:embed="rId3">
            <a:alphaModFix/>
          </a:blip>
          <a:srcRect b="20152" l="12455" r="10655" t="17878"/>
          <a:stretch/>
        </p:blipFill>
        <p:spPr>
          <a:xfrm>
            <a:off x="9462875" y="1290951"/>
            <a:ext cx="1712400" cy="2406900"/>
          </a:xfrm>
          <a:prstGeom prst="rect">
            <a:avLst/>
          </a:prstGeom>
          <a:noFill/>
          <a:ln>
            <a:noFill/>
          </a:ln>
        </p:spPr>
      </p:pic>
      <p:sp>
        <p:nvSpPr>
          <p:cNvPr id="74" name="Google Shape;74;p2"/>
          <p:cNvSpPr txBox="1"/>
          <p:nvPr/>
        </p:nvSpPr>
        <p:spPr>
          <a:xfrm>
            <a:off x="357105" y="1290957"/>
            <a:ext cx="11112000" cy="3663300"/>
          </a:xfrm>
          <a:prstGeom prst="rect">
            <a:avLst/>
          </a:prstGeom>
          <a:noFill/>
          <a:ln>
            <a:noFill/>
          </a:ln>
        </p:spPr>
        <p:txBody>
          <a:bodyPr anchorCtr="0" anchor="t" bIns="45700" lIns="91425" spcFirstLastPara="1" rIns="91425" wrap="square" tIns="45700">
            <a:spAutoFit/>
          </a:bodyPr>
          <a:lstStyle/>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CEOS Earth Observation Handbook has been produced for major</a:t>
            </a:r>
            <a:br>
              <a:rPr b="1" i="0" lang="en-GB" sz="1600" u="none" cap="none" strike="noStrike">
                <a:solidFill>
                  <a:schemeClr val="dk1"/>
                </a:solidFill>
                <a:latin typeface="Montserrat"/>
                <a:ea typeface="Montserrat"/>
                <a:cs typeface="Montserrat"/>
                <a:sym typeface="Montserrat"/>
              </a:rPr>
            </a:br>
            <a:r>
              <a:rPr b="1" i="0" lang="en-GB" sz="1600" u="none" cap="none" strike="noStrike">
                <a:solidFill>
                  <a:schemeClr val="dk1"/>
                </a:solidFill>
                <a:latin typeface="Montserrat"/>
                <a:ea typeface="Montserrat"/>
                <a:cs typeface="Montserrat"/>
                <a:sym typeface="Montserrat"/>
              </a:rPr>
              <a:t>events related to CEOS priorities since 1992 (Rio Conference)</a:t>
            </a:r>
            <a:endParaRPr b="1" i="0" sz="1600" u="none" cap="none" strike="noStrike">
              <a:solidFill>
                <a:schemeClr val="dk1"/>
              </a:solidFill>
              <a:latin typeface="Montserrat"/>
              <a:ea typeface="Montserrat"/>
              <a:cs typeface="Montserrat"/>
              <a:sym typeface="Montserrat"/>
            </a:endParaRPr>
          </a:p>
          <a:p>
            <a:pPr indent="0" lvl="1" marL="457200" marR="0" rtl="0" algn="l">
              <a:lnSpc>
                <a:spcPct val="150000"/>
              </a:lnSpc>
              <a:spcBef>
                <a:spcPts val="0"/>
              </a:spcBef>
              <a:spcAft>
                <a:spcPts val="0"/>
              </a:spcAft>
              <a:buClr>
                <a:srgbClr val="000000"/>
              </a:buClr>
              <a:buSzPts val="1600"/>
              <a:buFont typeface="Arial"/>
              <a:buNone/>
            </a:pPr>
            <a:r>
              <a:t/>
            </a:r>
            <a:endParaRPr b="0"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Promotes the role and importance of satellite EO for the thematic areas, to </a:t>
            </a:r>
            <a:br>
              <a:rPr b="1" i="0" lang="en-GB" sz="1600" u="none" cap="none" strike="noStrike">
                <a:solidFill>
                  <a:schemeClr val="dk1"/>
                </a:solidFill>
                <a:latin typeface="Montserrat"/>
                <a:ea typeface="Montserrat"/>
                <a:cs typeface="Montserrat"/>
                <a:sym typeface="Montserrat"/>
              </a:rPr>
            </a:br>
            <a:r>
              <a:rPr b="1" i="0" lang="en-GB" sz="1600" u="none" cap="none" strike="noStrike">
                <a:solidFill>
                  <a:schemeClr val="dk1"/>
                </a:solidFill>
                <a:latin typeface="Montserrat"/>
                <a:ea typeface="Montserrat"/>
                <a:cs typeface="Montserrat"/>
                <a:sym typeface="Montserrat"/>
              </a:rPr>
              <a:t>policy makers, politicians and key users</a:t>
            </a:r>
            <a:endParaRPr b="1" i="0" sz="1600" u="none" cap="none" strike="noStrike">
              <a:solidFill>
                <a:schemeClr val="dk1"/>
              </a:solidFill>
              <a:latin typeface="Montserrat"/>
              <a:ea typeface="Montserrat"/>
              <a:cs typeface="Montserrat"/>
              <a:sym typeface="Montserrat"/>
            </a:endParaRPr>
          </a:p>
          <a:p>
            <a:pPr indent="0" lvl="0" marL="45720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Powered by the CEOS MIM database</a:t>
            </a:r>
            <a:endParaRPr b="1" i="0" sz="1600" u="none" cap="none" strike="noStrike">
              <a:solidFill>
                <a:schemeClr val="dk1"/>
              </a:solidFill>
              <a:latin typeface="Montserrat"/>
              <a:ea typeface="Montserrat"/>
              <a:cs typeface="Montserrat"/>
              <a:sym typeface="Montserrat"/>
            </a:endParaRPr>
          </a:p>
          <a:p>
            <a:pPr indent="0" lvl="0" marL="45720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A contribution from ESA to CEOS as permanent CEOS SEC member</a:t>
            </a:r>
            <a:endParaRPr b="1" i="0" sz="1600" u="none" cap="none" strike="noStrike">
              <a:solidFill>
                <a:schemeClr val="dk1"/>
              </a:solidFill>
              <a:latin typeface="Montserrat"/>
              <a:ea typeface="Montserrat"/>
              <a:cs typeface="Montserrat"/>
              <a:sym typeface="Montserrat"/>
            </a:endParaRPr>
          </a:p>
          <a:p>
            <a:pPr indent="0" lvl="0" marL="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
          <p:cNvSpPr txBox="1"/>
          <p:nvPr/>
        </p:nvSpPr>
        <p:spPr>
          <a:xfrm>
            <a:off x="94020" y="103248"/>
            <a:ext cx="86685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GB" sz="4400" u="none" cap="none" strike="noStrike">
                <a:solidFill>
                  <a:schemeClr val="lt1"/>
                </a:solidFill>
                <a:latin typeface="Montserrat"/>
                <a:ea typeface="Montserrat"/>
                <a:cs typeface="Montserrat"/>
                <a:sym typeface="Montserrat"/>
              </a:rPr>
              <a:t>Past editions</a:t>
            </a:r>
            <a:endParaRPr b="0" i="0" sz="1400" u="none" cap="none" strike="noStrike">
              <a:solidFill>
                <a:srgbClr val="000000"/>
              </a:solidFill>
              <a:latin typeface="Montserrat"/>
              <a:ea typeface="Montserrat"/>
              <a:cs typeface="Montserrat"/>
              <a:sym typeface="Montserrat"/>
            </a:endParaRPr>
          </a:p>
        </p:txBody>
      </p:sp>
      <p:pic>
        <p:nvPicPr>
          <p:cNvPr id="80" name="Google Shape;80;p3"/>
          <p:cNvPicPr preferRelativeResize="0"/>
          <p:nvPr/>
        </p:nvPicPr>
        <p:blipFill rotWithShape="1">
          <a:blip r:embed="rId3">
            <a:alphaModFix/>
          </a:blip>
          <a:srcRect b="0" l="0" r="0" t="0"/>
          <a:stretch/>
        </p:blipFill>
        <p:spPr>
          <a:xfrm>
            <a:off x="395625" y="1334299"/>
            <a:ext cx="3299027" cy="4661048"/>
          </a:xfrm>
          <a:prstGeom prst="rect">
            <a:avLst/>
          </a:prstGeom>
          <a:noFill/>
          <a:ln>
            <a:noFill/>
          </a:ln>
        </p:spPr>
      </p:pic>
      <p:pic>
        <p:nvPicPr>
          <p:cNvPr id="81" name="Google Shape;81;p3"/>
          <p:cNvPicPr preferRelativeResize="0"/>
          <p:nvPr/>
        </p:nvPicPr>
        <p:blipFill rotWithShape="1">
          <a:blip r:embed="rId4">
            <a:alphaModFix/>
          </a:blip>
          <a:srcRect b="0" l="0" r="0" t="0"/>
          <a:stretch/>
        </p:blipFill>
        <p:spPr>
          <a:xfrm>
            <a:off x="4800324" y="1334300"/>
            <a:ext cx="5242301" cy="4799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4"/>
          <p:cNvSpPr txBox="1"/>
          <p:nvPr/>
        </p:nvSpPr>
        <p:spPr>
          <a:xfrm>
            <a:off x="303180" y="1974282"/>
            <a:ext cx="11112000" cy="2185800"/>
          </a:xfrm>
          <a:prstGeom prst="rect">
            <a:avLst/>
          </a:prstGeom>
          <a:noFill/>
          <a:ln>
            <a:noFill/>
          </a:ln>
        </p:spPr>
        <p:txBody>
          <a:bodyPr anchorCtr="0" anchor="t" bIns="45700" lIns="91425" spcFirstLastPara="1" rIns="91425" wrap="square" tIns="45700">
            <a:spAutoFit/>
          </a:bodyPr>
          <a:lstStyle/>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Focus on satellite EO role for Adaptation and Resilience</a:t>
            </a:r>
            <a:endParaRPr b="1" i="0" sz="1600" u="none" cap="none" strike="noStrike">
              <a:solidFill>
                <a:schemeClr val="dk1"/>
              </a:solidFill>
              <a:latin typeface="Montserrat"/>
              <a:ea typeface="Montserrat"/>
              <a:cs typeface="Montserrat"/>
              <a:sym typeface="Montserrat"/>
            </a:endParaRPr>
          </a:p>
          <a:p>
            <a:pPr indent="0" lvl="0" marL="45720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Printed book and dynamic website</a:t>
            </a:r>
            <a:endParaRPr b="1" i="0" sz="1600" u="none" cap="none" strike="noStrike">
              <a:solidFill>
                <a:schemeClr val="dk1"/>
              </a:solidFill>
              <a:latin typeface="Montserrat"/>
              <a:ea typeface="Montserrat"/>
              <a:cs typeface="Montserrat"/>
              <a:sym typeface="Montserrat"/>
            </a:endParaRPr>
          </a:p>
          <a:p>
            <a:pPr indent="0" lvl="0" marL="45720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Consistent with CEOS Chair and SIT Chair teams priorities in these areas</a:t>
            </a:r>
            <a:endParaRPr b="1" i="0" sz="1600" u="none" cap="none" strike="noStrike">
              <a:solidFill>
                <a:schemeClr val="dk1"/>
              </a:solidFill>
              <a:latin typeface="Montserrat"/>
              <a:ea typeface="Montserrat"/>
              <a:cs typeface="Montserrat"/>
              <a:sym typeface="Montserrat"/>
            </a:endParaRPr>
          </a:p>
          <a:p>
            <a:pPr indent="0" lvl="0" marL="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87" name="Google Shape;87;p4"/>
          <p:cNvSpPr txBox="1"/>
          <p:nvPr/>
        </p:nvSpPr>
        <p:spPr>
          <a:xfrm>
            <a:off x="94020" y="103248"/>
            <a:ext cx="86685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300"/>
              <a:buFont typeface="Arial"/>
              <a:buNone/>
            </a:pPr>
            <a:r>
              <a:rPr b="0" i="0" lang="en-GB" sz="3300" u="none" cap="none" strike="noStrike">
                <a:solidFill>
                  <a:schemeClr val="lt1"/>
                </a:solidFill>
                <a:latin typeface="Montserrat"/>
                <a:ea typeface="Montserrat"/>
                <a:cs typeface="Montserrat"/>
                <a:sym typeface="Montserrat"/>
              </a:rPr>
              <a:t>2026 Edition </a:t>
            </a:r>
            <a:endParaRPr b="0" i="0" sz="3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5"/>
          <p:cNvSpPr txBox="1"/>
          <p:nvPr/>
        </p:nvSpPr>
        <p:spPr>
          <a:xfrm>
            <a:off x="364380" y="1902482"/>
            <a:ext cx="11112000" cy="3798900"/>
          </a:xfrm>
          <a:prstGeom prst="rect">
            <a:avLst/>
          </a:prstGeom>
          <a:noFill/>
          <a:ln>
            <a:noFill/>
          </a:ln>
        </p:spPr>
        <p:txBody>
          <a:bodyPr anchorCtr="0" anchor="t" bIns="45700" lIns="91425" spcFirstLastPara="1" rIns="91425" wrap="square" tIns="45700">
            <a:spAutoFit/>
          </a:bodyPr>
          <a:lstStyle/>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Part I explains the various ways in which EO data are of value for the</a:t>
            </a:r>
            <a:br>
              <a:rPr b="1" i="0" lang="en-GB" sz="1600" u="none" cap="none" strike="noStrike">
                <a:solidFill>
                  <a:schemeClr val="dk1"/>
                </a:solidFill>
                <a:latin typeface="Montserrat"/>
                <a:ea typeface="Montserrat"/>
                <a:cs typeface="Montserrat"/>
                <a:sym typeface="Montserrat"/>
              </a:rPr>
            </a:br>
            <a:r>
              <a:rPr b="1" i="0" lang="en-GB" sz="1600" u="none" cap="none" strike="noStrike">
                <a:solidFill>
                  <a:schemeClr val="dk1"/>
                </a:solidFill>
                <a:latin typeface="Montserrat"/>
                <a:ea typeface="Montserrat"/>
                <a:cs typeface="Montserrat"/>
                <a:sym typeface="Montserrat"/>
              </a:rPr>
              <a:t>different elements of adaptation and resilience</a:t>
            </a:r>
            <a:endParaRPr b="1" i="0" sz="1600" u="none" cap="none" strike="noStrike">
              <a:solidFill>
                <a:schemeClr val="dk1"/>
              </a:solidFill>
              <a:latin typeface="Montserrat"/>
              <a:ea typeface="Montserrat"/>
              <a:cs typeface="Montserrat"/>
              <a:sym typeface="Montserrat"/>
            </a:endParaRPr>
          </a:p>
          <a:p>
            <a:pPr indent="0" lvl="0" marL="45720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Part II features a global case study atlas, under the following headings:</a:t>
            </a:r>
            <a:endParaRPr b="1" i="0" sz="1600" u="none" cap="none" strike="noStrike">
              <a:solidFill>
                <a:schemeClr val="dk1"/>
              </a:solidFill>
              <a:latin typeface="Montserrat"/>
              <a:ea typeface="Montserrat"/>
              <a:cs typeface="Montserrat"/>
              <a:sym typeface="Montserrat"/>
            </a:endParaRPr>
          </a:p>
          <a:p>
            <a:pPr indent="-330200" lvl="0" marL="914400" marR="0" rtl="0" algn="l">
              <a:lnSpc>
                <a:spcPct val="115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Water supply and sanitation</a:t>
            </a:r>
            <a:endParaRPr b="1" i="0" sz="1600" u="none" cap="none" strike="noStrike">
              <a:solidFill>
                <a:schemeClr val="dk1"/>
              </a:solidFill>
              <a:latin typeface="Montserrat"/>
              <a:ea typeface="Montserrat"/>
              <a:cs typeface="Montserrat"/>
              <a:sym typeface="Montserrat"/>
            </a:endParaRPr>
          </a:p>
          <a:p>
            <a:pPr indent="-330200" lvl="0" marL="914400" marR="0" rtl="0" algn="l">
              <a:lnSpc>
                <a:spcPct val="115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Food and agriculture</a:t>
            </a:r>
            <a:endParaRPr b="1" i="0" sz="1600" u="none" cap="none" strike="noStrike">
              <a:solidFill>
                <a:schemeClr val="dk1"/>
              </a:solidFill>
              <a:latin typeface="Montserrat"/>
              <a:ea typeface="Montserrat"/>
              <a:cs typeface="Montserrat"/>
              <a:sym typeface="Montserrat"/>
            </a:endParaRPr>
          </a:p>
          <a:p>
            <a:pPr indent="-330200" lvl="0" marL="914400" marR="0" rtl="0" algn="l">
              <a:lnSpc>
                <a:spcPct val="115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Health and well-being / health services</a:t>
            </a:r>
            <a:endParaRPr b="1" i="0" sz="1600" u="none" cap="none" strike="noStrike">
              <a:solidFill>
                <a:schemeClr val="dk1"/>
              </a:solidFill>
              <a:latin typeface="Montserrat"/>
              <a:ea typeface="Montserrat"/>
              <a:cs typeface="Montserrat"/>
              <a:sym typeface="Montserrat"/>
            </a:endParaRPr>
          </a:p>
          <a:p>
            <a:pPr indent="-330200" lvl="0" marL="914400" marR="0" rtl="0" algn="l">
              <a:lnSpc>
                <a:spcPct val="115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Ecosystems and biodiversity</a:t>
            </a:r>
            <a:endParaRPr b="1" i="0" sz="1600" u="none" cap="none" strike="noStrike">
              <a:solidFill>
                <a:schemeClr val="dk1"/>
              </a:solidFill>
              <a:latin typeface="Montserrat"/>
              <a:ea typeface="Montserrat"/>
              <a:cs typeface="Montserrat"/>
              <a:sym typeface="Montserrat"/>
            </a:endParaRPr>
          </a:p>
          <a:p>
            <a:pPr indent="-330200" lvl="0" marL="914400" marR="0" rtl="0" algn="l">
              <a:lnSpc>
                <a:spcPct val="115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Infrastructure and human settlements (incl. coastal settlements)</a:t>
            </a:r>
            <a:endParaRPr b="1" i="0" sz="1600" u="none" cap="none" strike="noStrike">
              <a:solidFill>
                <a:schemeClr val="dk1"/>
              </a:solidFill>
              <a:latin typeface="Montserrat"/>
              <a:ea typeface="Montserrat"/>
              <a:cs typeface="Montserrat"/>
              <a:sym typeface="Montserrat"/>
            </a:endParaRPr>
          </a:p>
          <a:p>
            <a:pPr indent="-330200" lvl="0" marL="914400" marR="0" rtl="0" algn="l">
              <a:lnSpc>
                <a:spcPct val="115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Poverty eradication and livelihoods</a:t>
            </a:r>
            <a:endParaRPr b="1" i="0" sz="1600" u="none" cap="none" strike="noStrike">
              <a:solidFill>
                <a:schemeClr val="dk1"/>
              </a:solidFill>
              <a:latin typeface="Montserrat"/>
              <a:ea typeface="Montserrat"/>
              <a:cs typeface="Montserrat"/>
              <a:sym typeface="Montserrat"/>
            </a:endParaRPr>
          </a:p>
          <a:p>
            <a:pPr indent="-330200" lvl="0" marL="914400" marR="0" rtl="0" algn="l">
              <a:lnSpc>
                <a:spcPct val="115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Cultural heritage and traditional knowledge</a:t>
            </a:r>
            <a:endParaRPr b="1" i="0" sz="1600" u="none" cap="none" strike="noStrike">
              <a:solidFill>
                <a:schemeClr val="dk1"/>
              </a:solidFill>
              <a:latin typeface="Montserrat"/>
              <a:ea typeface="Montserrat"/>
              <a:cs typeface="Montserrat"/>
              <a:sym typeface="Montserrat"/>
            </a:endParaRPr>
          </a:p>
          <a:p>
            <a:pPr indent="0" lvl="0" marL="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93" name="Google Shape;93;p5"/>
          <p:cNvSpPr txBox="1"/>
          <p:nvPr/>
        </p:nvSpPr>
        <p:spPr>
          <a:xfrm>
            <a:off x="94020" y="103248"/>
            <a:ext cx="86685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300"/>
              <a:buFont typeface="Arial"/>
              <a:buNone/>
            </a:pPr>
            <a:r>
              <a:rPr b="0" i="0" lang="en-GB" sz="3300" u="none" cap="none" strike="noStrike">
                <a:solidFill>
                  <a:schemeClr val="lt1"/>
                </a:solidFill>
                <a:latin typeface="Montserrat"/>
                <a:ea typeface="Montserrat"/>
                <a:cs typeface="Montserrat"/>
                <a:sym typeface="Montserrat"/>
              </a:rPr>
              <a:t>Planned contents</a:t>
            </a:r>
            <a:endParaRPr b="0" i="0" sz="3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6"/>
          <p:cNvSpPr txBox="1"/>
          <p:nvPr/>
        </p:nvSpPr>
        <p:spPr>
          <a:xfrm>
            <a:off x="382355" y="1551821"/>
            <a:ext cx="11112000" cy="3663300"/>
          </a:xfrm>
          <a:prstGeom prst="rect">
            <a:avLst/>
          </a:prstGeom>
          <a:noFill/>
          <a:ln>
            <a:noFill/>
          </a:ln>
        </p:spPr>
        <p:txBody>
          <a:bodyPr anchorCtr="0" anchor="t" bIns="45700" lIns="91425" spcFirstLastPara="1" rIns="91425" wrap="square" tIns="45700">
            <a:spAutoFit/>
          </a:bodyPr>
          <a:lstStyle/>
          <a:p>
            <a:pPr indent="0" lvl="0" marL="45720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We are looking for the most powerful stories about programmes and projects that have demonstrated real benefits and solved real problems for identifiable user communities, at all scales. We wish to clearly highlight the role of satellite EO data, but recognise that may be as a small part of a multitude of tools that support the outcomes. CEOS Agencies are naturally invited to share their stories through the Handbook, but we also welcome examples from users, intermediaries, academics, non-governmental organisations (NGOs), and government departments of all kinds - if you feel you have a story to tell that may inspire others.</a:t>
            </a:r>
            <a:endParaRPr b="1" i="0" sz="1600" u="none" cap="none" strike="noStrike">
              <a:solidFill>
                <a:schemeClr val="dk1"/>
              </a:solidFill>
              <a:latin typeface="Montserrat"/>
              <a:ea typeface="Montserrat"/>
              <a:cs typeface="Montserrat"/>
              <a:sym typeface="Montserrat"/>
            </a:endParaRPr>
          </a:p>
          <a:p>
            <a:pPr indent="0" lvl="0" marL="45720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a:p>
            <a:pPr indent="0" lvl="0" marL="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99" name="Google Shape;99;p6"/>
          <p:cNvSpPr txBox="1"/>
          <p:nvPr/>
        </p:nvSpPr>
        <p:spPr>
          <a:xfrm>
            <a:off x="94020" y="103248"/>
            <a:ext cx="86685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300"/>
              <a:buFont typeface="Arial"/>
              <a:buNone/>
            </a:pPr>
            <a:r>
              <a:rPr b="0" i="0" lang="en-GB" sz="3300" u="none" cap="none" strike="noStrike">
                <a:solidFill>
                  <a:schemeClr val="lt1"/>
                </a:solidFill>
                <a:latin typeface="Montserrat"/>
                <a:ea typeface="Montserrat"/>
                <a:cs typeface="Montserrat"/>
                <a:sym typeface="Montserrat"/>
              </a:rPr>
              <a:t>Case studies</a:t>
            </a:r>
            <a:endParaRPr b="0" i="0" sz="3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7"/>
          <p:cNvSpPr txBox="1"/>
          <p:nvPr/>
        </p:nvSpPr>
        <p:spPr>
          <a:xfrm>
            <a:off x="355380" y="1533821"/>
            <a:ext cx="11112000" cy="2924400"/>
          </a:xfrm>
          <a:prstGeom prst="rect">
            <a:avLst/>
          </a:prstGeom>
          <a:noFill/>
          <a:ln>
            <a:noFill/>
          </a:ln>
        </p:spPr>
        <p:txBody>
          <a:bodyPr anchorCtr="0" anchor="t" bIns="45700" lIns="91425" spcFirstLastPara="1" rIns="91425" wrap="square" tIns="45700">
            <a:spAutoFit/>
          </a:bodyPr>
          <a:lstStyle/>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Visit </a:t>
            </a:r>
            <a:r>
              <a:rPr b="1" i="0" lang="en-GB" sz="1600" u="sng" cap="none" strike="noStrike">
                <a:solidFill>
                  <a:schemeClr val="hlink"/>
                </a:solidFill>
                <a:latin typeface="Montserrat"/>
                <a:ea typeface="Montserrat"/>
                <a:cs typeface="Montserrat"/>
                <a:sym typeface="Montserrat"/>
                <a:hlinkClick r:id="rId3"/>
              </a:rPr>
              <a:t>https://eohandbook.com/2026casestudies/</a:t>
            </a:r>
            <a:r>
              <a:rPr b="1" i="0" lang="en-GB" sz="1600" u="none" cap="none" strike="noStrike">
                <a:solidFill>
                  <a:schemeClr val="dk1"/>
                </a:solidFill>
                <a:latin typeface="Montserrat"/>
                <a:ea typeface="Montserrat"/>
                <a:cs typeface="Montserrat"/>
                <a:sym typeface="Montserrat"/>
              </a:rPr>
              <a:t> </a:t>
            </a:r>
            <a:endParaRPr b="1"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To propose a case study, provide some basic information using the form provided</a:t>
            </a:r>
            <a:endParaRPr b="1"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CEOS Handbook team will confirm whether the proposal is suitable and provide further guidance on a full submission in a provided template. </a:t>
            </a:r>
            <a:endParaRPr b="1"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Contributors encouraged to get in touch early and no later than </a:t>
            </a:r>
            <a:r>
              <a:rPr b="1" i="0" lang="en-GB" sz="1600" u="sng" cap="none" strike="noStrike">
                <a:solidFill>
                  <a:schemeClr val="dk1"/>
                </a:solidFill>
                <a:latin typeface="Montserrat"/>
                <a:ea typeface="Montserrat"/>
                <a:cs typeface="Montserrat"/>
                <a:sym typeface="Montserrat"/>
              </a:rPr>
              <a:t>20th March</a:t>
            </a:r>
            <a:endParaRPr b="1" i="0" sz="1600" u="sng"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Complete case study drafts no later than </a:t>
            </a:r>
            <a:r>
              <a:rPr b="1" i="0" lang="en-GB" sz="1600" u="sng" cap="none" strike="noStrike">
                <a:solidFill>
                  <a:schemeClr val="dk1"/>
                </a:solidFill>
                <a:latin typeface="Montserrat"/>
                <a:ea typeface="Montserrat"/>
                <a:cs typeface="Montserrat"/>
                <a:sym typeface="Montserrat"/>
              </a:rPr>
              <a:t>24th April</a:t>
            </a:r>
            <a:endParaRPr b="1" i="0" sz="1600" u="sng"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You are also welcome to propose more than one case study - submit multiple forms</a:t>
            </a:r>
            <a:endParaRPr b="1" i="0" sz="1600" u="none" cap="none" strike="noStrike">
              <a:solidFill>
                <a:schemeClr val="dk1"/>
              </a:solidFill>
              <a:latin typeface="Montserrat"/>
              <a:ea typeface="Montserrat"/>
              <a:cs typeface="Montserrat"/>
              <a:sym typeface="Montserrat"/>
            </a:endParaRPr>
          </a:p>
          <a:p>
            <a:pPr indent="0" lvl="0" marL="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105" name="Google Shape;105;p7"/>
          <p:cNvSpPr txBox="1"/>
          <p:nvPr/>
        </p:nvSpPr>
        <p:spPr>
          <a:xfrm>
            <a:off x="94020" y="103248"/>
            <a:ext cx="86685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300"/>
              <a:buFont typeface="Arial"/>
              <a:buNone/>
            </a:pPr>
            <a:r>
              <a:rPr b="0" i="0" lang="en-GB" sz="3300" u="none" cap="none" strike="noStrike">
                <a:solidFill>
                  <a:schemeClr val="lt1"/>
                </a:solidFill>
                <a:latin typeface="Montserrat"/>
                <a:ea typeface="Montserrat"/>
                <a:cs typeface="Montserrat"/>
                <a:sym typeface="Montserrat"/>
              </a:rPr>
              <a:t>Contributions</a:t>
            </a:r>
            <a:endParaRPr b="0" i="0" sz="300" u="none" cap="none" strike="noStrike">
              <a:solidFill>
                <a:srgbClr val="000000"/>
              </a:solidFill>
              <a:latin typeface="Montserrat"/>
              <a:ea typeface="Montserrat"/>
              <a:cs typeface="Montserrat"/>
              <a:sym typeface="Montserrat"/>
            </a:endParaRPr>
          </a:p>
        </p:txBody>
      </p:sp>
      <p:pic>
        <p:nvPicPr>
          <p:cNvPr id="106" name="Google Shape;106;p7"/>
          <p:cNvPicPr preferRelativeResize="0"/>
          <p:nvPr/>
        </p:nvPicPr>
        <p:blipFill rotWithShape="1">
          <a:blip r:embed="rId4">
            <a:alphaModFix/>
          </a:blip>
          <a:srcRect b="0" l="0" r="0" t="0"/>
          <a:stretch/>
        </p:blipFill>
        <p:spPr>
          <a:xfrm>
            <a:off x="7714425" y="103250"/>
            <a:ext cx="1498829" cy="1516675"/>
          </a:xfrm>
          <a:prstGeom prst="rect">
            <a:avLst/>
          </a:prstGeom>
          <a:noFill/>
          <a:ln>
            <a:noFill/>
          </a:ln>
        </p:spPr>
      </p:pic>
      <p:pic>
        <p:nvPicPr>
          <p:cNvPr id="107" name="Google Shape;107;p7"/>
          <p:cNvPicPr preferRelativeResize="0"/>
          <p:nvPr/>
        </p:nvPicPr>
        <p:blipFill rotWithShape="1">
          <a:blip r:embed="rId5">
            <a:alphaModFix/>
          </a:blip>
          <a:srcRect b="0" l="0" r="0" t="0"/>
          <a:stretch/>
        </p:blipFill>
        <p:spPr>
          <a:xfrm>
            <a:off x="3128475" y="4286921"/>
            <a:ext cx="4942991" cy="209497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8"/>
          <p:cNvSpPr txBox="1"/>
          <p:nvPr/>
        </p:nvSpPr>
        <p:spPr>
          <a:xfrm>
            <a:off x="355380" y="1533821"/>
            <a:ext cx="11112000" cy="1077300"/>
          </a:xfrm>
          <a:prstGeom prst="rect">
            <a:avLst/>
          </a:prstGeom>
          <a:noFill/>
          <a:ln>
            <a:noFill/>
          </a:ln>
        </p:spPr>
        <p:txBody>
          <a:bodyPr anchorCtr="0" anchor="t" bIns="45700" lIns="91425" spcFirstLastPara="1" rIns="91425" wrap="square" tIns="45700">
            <a:spAutoFit/>
          </a:bodyPr>
          <a:lstStyle/>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Heat stress bulletins for Bangladesh cotton farmers</a:t>
            </a:r>
            <a:endParaRPr b="1"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FAO &amp; NASA Harvest agricultural products for Malawi</a:t>
            </a:r>
            <a:endParaRPr b="1" i="0" sz="1600" u="none" cap="none" strike="noStrike">
              <a:solidFill>
                <a:schemeClr val="dk1"/>
              </a:solidFill>
              <a:latin typeface="Montserrat"/>
              <a:ea typeface="Montserrat"/>
              <a:cs typeface="Montserrat"/>
              <a:sym typeface="Montserrat"/>
            </a:endParaRPr>
          </a:p>
          <a:p>
            <a:pPr indent="0" lvl="0" marL="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113" name="Google Shape;113;p8"/>
          <p:cNvSpPr txBox="1"/>
          <p:nvPr/>
        </p:nvSpPr>
        <p:spPr>
          <a:xfrm>
            <a:off x="94020" y="103248"/>
            <a:ext cx="86685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300"/>
              <a:buFont typeface="Arial"/>
              <a:buNone/>
            </a:pPr>
            <a:r>
              <a:rPr b="0" i="0" lang="en-GB" sz="3300" u="none" cap="none" strike="noStrike">
                <a:solidFill>
                  <a:schemeClr val="lt1"/>
                </a:solidFill>
                <a:latin typeface="Montserrat"/>
                <a:ea typeface="Montserrat"/>
                <a:cs typeface="Montserrat"/>
                <a:sym typeface="Montserrat"/>
              </a:rPr>
              <a:t>Exemplars for guidance</a:t>
            </a:r>
            <a:endParaRPr b="0" i="0" sz="300" u="none" cap="none" strike="noStrike">
              <a:solidFill>
                <a:srgbClr val="000000"/>
              </a:solidFill>
              <a:latin typeface="Montserrat"/>
              <a:ea typeface="Montserrat"/>
              <a:cs typeface="Montserrat"/>
              <a:sym typeface="Montserrat"/>
            </a:endParaRPr>
          </a:p>
        </p:txBody>
      </p:sp>
      <p:pic>
        <p:nvPicPr>
          <p:cNvPr id="114" name="Google Shape;114;p8"/>
          <p:cNvPicPr preferRelativeResize="0"/>
          <p:nvPr/>
        </p:nvPicPr>
        <p:blipFill rotWithShape="1">
          <a:blip r:embed="rId3">
            <a:alphaModFix/>
          </a:blip>
          <a:srcRect b="0" l="0" r="0" t="0"/>
          <a:stretch/>
        </p:blipFill>
        <p:spPr>
          <a:xfrm>
            <a:off x="1438125" y="2457821"/>
            <a:ext cx="8842691" cy="394207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9"/>
          <p:cNvSpPr txBox="1"/>
          <p:nvPr/>
        </p:nvSpPr>
        <p:spPr>
          <a:xfrm>
            <a:off x="364380" y="1902482"/>
            <a:ext cx="11112000" cy="1816200"/>
          </a:xfrm>
          <a:prstGeom prst="rect">
            <a:avLst/>
          </a:prstGeom>
          <a:noFill/>
          <a:ln>
            <a:noFill/>
          </a:ln>
        </p:spPr>
        <p:txBody>
          <a:bodyPr anchorCtr="0" anchor="t" bIns="45700" lIns="91425" spcFirstLastPara="1" rIns="91425" wrap="square" tIns="45700">
            <a:spAutoFit/>
          </a:bodyPr>
          <a:lstStyle/>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Part 1 drafted in Feb - Apr window</a:t>
            </a:r>
            <a:endParaRPr b="1"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Case studies invited, compiled and edited by Jun</a:t>
            </a:r>
            <a:endParaRPr b="1" i="0" sz="1600" u="none" cap="none" strike="noStrike">
              <a:solidFill>
                <a:schemeClr val="dk1"/>
              </a:solidFill>
              <a:latin typeface="Montserrat"/>
              <a:ea typeface="Montserrat"/>
              <a:cs typeface="Montserrat"/>
              <a:sym typeface="Montserrat"/>
            </a:endParaRPr>
          </a:p>
          <a:p>
            <a:pPr indent="-214311" lvl="0" marL="214311" marR="0" rtl="0" algn="l">
              <a:lnSpc>
                <a:spcPct val="150000"/>
              </a:lnSpc>
              <a:spcBef>
                <a:spcPts val="0"/>
              </a:spcBef>
              <a:spcAft>
                <a:spcPts val="0"/>
              </a:spcAft>
              <a:buClr>
                <a:schemeClr val="dk1"/>
              </a:buClr>
              <a:buSzPts val="1600"/>
              <a:buFont typeface="Montserrat"/>
              <a:buChar char="❖"/>
            </a:pPr>
            <a:r>
              <a:rPr b="1" i="0" lang="en-GB" sz="1600" u="none" cap="none" strike="noStrike">
                <a:solidFill>
                  <a:schemeClr val="dk1"/>
                </a:solidFill>
                <a:latin typeface="Montserrat"/>
                <a:ea typeface="Montserrat"/>
                <a:cs typeface="Montserrat"/>
                <a:sym typeface="Montserrat"/>
              </a:rPr>
              <a:t>Printed and online ahead of CEOS Plenary</a:t>
            </a:r>
            <a:endParaRPr b="1" i="0" sz="1600" u="none" cap="none" strike="noStrike">
              <a:solidFill>
                <a:schemeClr val="dk1"/>
              </a:solidFill>
              <a:latin typeface="Montserrat"/>
              <a:ea typeface="Montserrat"/>
              <a:cs typeface="Montserrat"/>
              <a:sym typeface="Montserrat"/>
            </a:endParaRPr>
          </a:p>
          <a:p>
            <a:pPr indent="0" lvl="0" marL="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a:p>
            <a:pPr indent="0" lvl="0" marL="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120" name="Google Shape;120;p9"/>
          <p:cNvSpPr txBox="1"/>
          <p:nvPr/>
        </p:nvSpPr>
        <p:spPr>
          <a:xfrm>
            <a:off x="94020" y="103248"/>
            <a:ext cx="86685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300"/>
              <a:buFont typeface="Arial"/>
              <a:buNone/>
            </a:pPr>
            <a:r>
              <a:rPr b="0" i="0" lang="en-GB" sz="3300" u="none" cap="none" strike="noStrike">
                <a:solidFill>
                  <a:schemeClr val="lt1"/>
                </a:solidFill>
                <a:latin typeface="Montserrat"/>
                <a:ea typeface="Montserrat"/>
                <a:cs typeface="Montserrat"/>
                <a:sym typeface="Montserrat"/>
              </a:rPr>
              <a:t>Schedule</a:t>
            </a:r>
            <a:endParaRPr b="0" i="0" sz="300" u="none" cap="none" strike="noStrike">
              <a:solidFill>
                <a:srgbClr val="000000"/>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