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3_388743E5.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 id="2147483655" r:id="rId2"/>
  </p:sldMasterIdLst>
  <p:notesMasterIdLst>
    <p:notesMasterId r:id="rId21"/>
  </p:notesMasterIdLst>
  <p:sldIdLst>
    <p:sldId id="256" r:id="rId3"/>
    <p:sldId id="259" r:id="rId4"/>
    <p:sldId id="266" r:id="rId5"/>
    <p:sldId id="2146846986" r:id="rId6"/>
    <p:sldId id="2146846985" r:id="rId7"/>
    <p:sldId id="6009" r:id="rId8"/>
    <p:sldId id="2146846984" r:id="rId9"/>
    <p:sldId id="273" r:id="rId10"/>
    <p:sldId id="270" r:id="rId11"/>
    <p:sldId id="2146846978" r:id="rId12"/>
    <p:sldId id="2146846983" r:id="rId13"/>
    <p:sldId id="2146846982" r:id="rId14"/>
    <p:sldId id="275" r:id="rId15"/>
    <p:sldId id="2146846992" r:id="rId16"/>
    <p:sldId id="2146846989" r:id="rId17"/>
    <p:sldId id="2146846987" r:id="rId18"/>
    <p:sldId id="2146846990" r:id="rId19"/>
    <p:sldId id="2146846981" r:id="rId20"/>
  </p:sldIdLst>
  <p:sldSz cx="12192000" cy="6858000"/>
  <p:notesSz cx="6858000" cy="9144000"/>
  <p:embeddedFontLst>
    <p:embeddedFont>
      <p:font typeface="Barlow" panose="00000500000000000000" pitchFamily="2" charset="0"/>
      <p:regular r:id="rId22"/>
      <p:bold r:id="rId23"/>
      <p:italic r:id="rId24"/>
      <p:boldItalic r:id="rId25"/>
    </p:embeddedFont>
    <p:embeddedFont>
      <p:font typeface="Barlow Medium" panose="00000600000000000000" pitchFamily="2" charset="0"/>
      <p:regular r:id="rId26"/>
      <p:bold r:id="rId27"/>
      <p:italic r:id="rId28"/>
      <p:boldItalic r:id="rId29"/>
    </p:embeddedFont>
    <p:embeddedFont>
      <p:font typeface="Barlow SemiBold" panose="00000700000000000000" pitchFamily="2" charset="0"/>
      <p:regular r:id="rId30"/>
      <p:bold r:id="rId31"/>
      <p:italic r:id="rId32"/>
      <p:boldItalic r:id="rId33"/>
    </p:embeddedFont>
    <p:embeddedFont>
      <p:font typeface="Lobster" panose="00000500000000000000" pitchFamily="2" charset="0"/>
      <p:regular r:id="rId34"/>
    </p:embeddedFont>
    <p:embeddedFont>
      <p:font typeface="Montserrat" panose="00000500000000000000" pitchFamily="2" charset="0"/>
      <p:regular r:id="rId35"/>
      <p:bold r:id="rId36"/>
      <p:italic r:id="rId37"/>
      <p:boldItalic r:id="rId38"/>
    </p:embeddedFont>
    <p:embeddedFont>
      <p:font typeface="Montserrat Medium" panose="00000600000000000000" pitchFamily="2" charset="0"/>
      <p:regular r:id="rId39"/>
      <p:italic r:id="rId40"/>
    </p:embeddedFont>
    <p:embeddedFont>
      <p:font typeface="Montserrat SemiBold" panose="00000700000000000000" pitchFamily="2" charset="0"/>
      <p:regular r:id="rId41"/>
      <p:bold r:id="rId42"/>
      <p:italic r:id="rId43"/>
      <p:boldItalic r:id="rId44"/>
    </p:embeddedFont>
    <p:embeddedFont>
      <p:font typeface="Open Sans" panose="020B0606030504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B90C5C-767E-1252-7B97-952BD8E32BD3}" name="Briony Turner" initials="BT" userId="S::briony.turner@ext.esa.int::5fb2cfbc-2f32-4a68-b547-1639471237cb" providerId="AD"/>
  <p188:author id="{E85DAA69-CB4B-105E-0E60-ACE3F7EA1315}" name="Eleanor O'Rourke" initials="" userId="S::Eleanor.ORourke@ext.esa.int::87c0440d-bf08-478b-a13b-4123ef3a64d7" providerId="AD"/>
  <p188:author id="{B1717B74-2ED8-D7ED-06AA-56B50F941B84}" name="Claire Macintosh" initials="" userId="S::claire.macintosh@ext.esa.int::ba29f126-5edc-4b39-ab94-8c841d93ad05" providerId="AD"/>
  <p188:author id="{ADD4FC93-39F2-0224-342A-62F795051E2E}" name="Emma Woolliams" initials="EW" userId="S::emma.woolliams@npl.co.uk::9ecf018a-9aec-4d1b-b7cf-11415fc25203" providerId="AD"/>
  <p188:author id="{D8A98DAA-A40A-4F07-2F76-FC35EF6D8E36}" name="Owen Embury" initials="OE" userId="S::o.embury_reading.ac.uk#ext#@npluk.onmicrosoft.com::e6c8b29e-0d98-4780-a45a-2159478db3d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25" autoAdjust="0"/>
  </p:normalViewPr>
  <p:slideViewPr>
    <p:cSldViewPr snapToGrid="0">
      <p:cViewPr varScale="1">
        <p:scale>
          <a:sx n="124" d="100"/>
          <a:sy n="124" d="100"/>
        </p:scale>
        <p:origin x="165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8.fntdata"/><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8.xml"/><Relationship Id="rId41" Type="http://schemas.openxmlformats.org/officeDocument/2006/relationships/font" Target="fonts/font20.fntdata"/><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Macintosh" userId="ba29f126-5edc-4b39-ab94-8c841d93ad05" providerId="ADAL" clId="{15E403FF-6A6B-407B-9E97-65949B6CFA54}"/>
    <pc:docChg chg="delSld">
      <pc:chgData name="Claire Macintosh" userId="ba29f126-5edc-4b39-ab94-8c841d93ad05" providerId="ADAL" clId="{15E403FF-6A6B-407B-9E97-65949B6CFA54}" dt="2026-02-11T12:21:04.509" v="0" actId="47"/>
      <pc:docMkLst>
        <pc:docMk/>
      </pc:docMkLst>
      <pc:sldChg chg="del">
        <pc:chgData name="Claire Macintosh" userId="ba29f126-5edc-4b39-ab94-8c841d93ad05" providerId="ADAL" clId="{15E403FF-6A6B-407B-9E97-65949B6CFA54}" dt="2026-02-11T12:21:04.509" v="0" actId="47"/>
        <pc:sldMkLst>
          <pc:docMk/>
          <pc:sldMk cId="0" sldId="257"/>
        </pc:sldMkLst>
      </pc:sldChg>
      <pc:sldChg chg="del">
        <pc:chgData name="Claire Macintosh" userId="ba29f126-5edc-4b39-ab94-8c841d93ad05" providerId="ADAL" clId="{15E403FF-6A6B-407B-9E97-65949B6CFA54}" dt="2026-02-11T12:21:04.509" v="0" actId="47"/>
        <pc:sldMkLst>
          <pc:docMk/>
          <pc:sldMk cId="1438648535" sldId="262"/>
        </pc:sldMkLst>
      </pc:sldChg>
      <pc:sldChg chg="del">
        <pc:chgData name="Claire Macintosh" userId="ba29f126-5edc-4b39-ab94-8c841d93ad05" providerId="ADAL" clId="{15E403FF-6A6B-407B-9E97-65949B6CFA54}" dt="2026-02-11T12:21:04.509" v="0" actId="47"/>
        <pc:sldMkLst>
          <pc:docMk/>
          <pc:sldMk cId="825620939" sldId="263"/>
        </pc:sldMkLst>
      </pc:sldChg>
      <pc:sldChg chg="del">
        <pc:chgData name="Claire Macintosh" userId="ba29f126-5edc-4b39-ab94-8c841d93ad05" providerId="ADAL" clId="{15E403FF-6A6B-407B-9E97-65949B6CFA54}" dt="2026-02-11T12:21:04.509" v="0" actId="47"/>
        <pc:sldMkLst>
          <pc:docMk/>
          <pc:sldMk cId="318776184" sldId="265"/>
        </pc:sldMkLst>
      </pc:sldChg>
      <pc:sldChg chg="del">
        <pc:chgData name="Claire Macintosh" userId="ba29f126-5edc-4b39-ab94-8c841d93ad05" providerId="ADAL" clId="{15E403FF-6A6B-407B-9E97-65949B6CFA54}" dt="2026-02-11T12:21:04.509" v="0" actId="47"/>
        <pc:sldMkLst>
          <pc:docMk/>
          <pc:sldMk cId="3641957658" sldId="2146846972"/>
        </pc:sldMkLst>
      </pc:sldChg>
      <pc:sldChg chg="del">
        <pc:chgData name="Claire Macintosh" userId="ba29f126-5edc-4b39-ab94-8c841d93ad05" providerId="ADAL" clId="{15E403FF-6A6B-407B-9E97-65949B6CFA54}" dt="2026-02-11T12:21:04.509" v="0" actId="47"/>
        <pc:sldMkLst>
          <pc:docMk/>
          <pc:sldMk cId="1109548411" sldId="2146846976"/>
        </pc:sldMkLst>
      </pc:sldChg>
      <pc:sldChg chg="del">
        <pc:chgData name="Claire Macintosh" userId="ba29f126-5edc-4b39-ab94-8c841d93ad05" providerId="ADAL" clId="{15E403FF-6A6B-407B-9E97-65949B6CFA54}" dt="2026-02-11T12:21:04.509" v="0" actId="47"/>
        <pc:sldMkLst>
          <pc:docMk/>
          <pc:sldMk cId="2813807648" sldId="2146846979"/>
        </pc:sldMkLst>
      </pc:sldChg>
      <pc:sldChg chg="del">
        <pc:chgData name="Claire Macintosh" userId="ba29f126-5edc-4b39-ab94-8c841d93ad05" providerId="ADAL" clId="{15E403FF-6A6B-407B-9E97-65949B6CFA54}" dt="2026-02-11T12:21:04.509" v="0" actId="47"/>
        <pc:sldMkLst>
          <pc:docMk/>
          <pc:sldMk cId="3924806375" sldId="2146846980"/>
        </pc:sldMkLst>
      </pc:sldChg>
      <pc:sldChg chg="del">
        <pc:chgData name="Claire Macintosh" userId="ba29f126-5edc-4b39-ab94-8c841d93ad05" providerId="ADAL" clId="{15E403FF-6A6B-407B-9E97-65949B6CFA54}" dt="2026-02-11T12:21:04.509" v="0" actId="47"/>
        <pc:sldMkLst>
          <pc:docMk/>
          <pc:sldMk cId="4180491245" sldId="2146846988"/>
        </pc:sldMkLst>
      </pc:sldChg>
    </pc:docChg>
  </pc:docChgLst>
</pc:chgInfo>
</file>

<file path=ppt/comments/modernComment_113_388743E5.xml><?xml version="1.0" encoding="utf-8"?>
<p188:cmLst xmlns:a="http://schemas.openxmlformats.org/drawingml/2006/main" xmlns:r="http://schemas.openxmlformats.org/officeDocument/2006/relationships" xmlns:p188="http://schemas.microsoft.com/office/powerpoint/2018/8/main">
  <p188:cm id="{F90E907D-DA07-4C87-AB58-E2F9F18DCBDF}" authorId="{30B90C5C-767E-1252-7B97-952BD8E32BD3}" status="resolved" created="2026-02-05T13:39:46.172" startDate="2026-02-05T13:39:46.172" dueDate="2026-02-05T13:39:46.172" assignedTo="{E85DAA69-CB4B-105E-0E60-ACE3F7EA1315}" complete="100000" title="@Eleanor O'Rourke Claire has put this slide together, is there anything you wanted to raise to CEOS?">
    <ac:deMkLst xmlns:ac="http://schemas.microsoft.com/office/drawing/2013/main/command">
      <pc:docMk xmlns:pc="http://schemas.microsoft.com/office/powerpoint/2013/main/command"/>
      <pc:sldMk xmlns:pc="http://schemas.microsoft.com/office/powerpoint/2013/main/command" cId="948388837" sldId="275"/>
      <ac:spMk id="3" creationId="{141A057A-D892-5012-94FD-02998DC943D2}"/>
    </ac:deMkLst>
    <p188:replyLst>
      <p188:reply id="{D4100AEB-F997-4F14-8A41-09191181060D}" authorId="{E85DAA69-CB4B-105E-0E60-ACE3F7EA1315}" created="2026-02-05T16:06:14.424">
        <p188:txBody>
          <a:bodyPr/>
          <a:lstStyle/>
          <a:p>
            <a:r>
              <a:rPr lang="en-GB"/>
              <a:t>Just changed updates to extensions and added paper link</a:t>
            </a:r>
          </a:p>
        </p188:txBody>
      </p188:reply>
    </p188:replyLst>
    <p188:txBody>
      <a:bodyPr/>
      <a:lstStyle/>
      <a:p>
        <a:r>
          <a:rPr lang="en-US"/>
          <a:t>[@Eleanor O'Rourke]  Claire has put this slide together, is there anything you wanted to raise to CEOS?</a:t>
        </a:r>
      </a:p>
    </p188:txBody>
    <p188:extLst>
      <p:ext xmlns:p="http://schemas.openxmlformats.org/presentationml/2006/main" uri="{5BB2D875-25FF-4072-B9AC-8F64D62656EB}">
        <p228:taskDetails xmlns:p228="http://schemas.microsoft.com/office/powerpoint/2022/08/main">
          <p228:history>
            <p228:event time="2026-02-05T13:39:46.172" id="{8B417419-8F36-4416-9D5F-404CEB3979B6}">
              <p228:atrbtn authorId="{30B90C5C-767E-1252-7B97-952BD8E32BD3}"/>
              <p228:anchr>
                <p228:comment id="{F90E907D-DA07-4C87-AB58-E2F9F18DCBDF}"/>
              </p228:anchr>
              <p228:add/>
            </p228:event>
            <p228:event time="2026-02-05T13:39:46.172" id="{79C4CC48-1D44-4F88-A325-91B2C5121E75}">
              <p228:atrbtn authorId="{30B90C5C-767E-1252-7B97-952BD8E32BD3}"/>
              <p228:anchr>
                <p228:comment id="{F90E907D-DA07-4C87-AB58-E2F9F18DCBDF}"/>
              </p228:anchr>
              <p228:asgn authorId="{E85DAA69-CB4B-105E-0E60-ACE3F7EA1315}"/>
            </p228:event>
            <p228:event time="2026-02-05T13:39:46.172" id="{538CC813-6D62-4402-AFCA-A8B272AAEE83}">
              <p228:atrbtn authorId="{30B90C5C-767E-1252-7B97-952BD8E32BD3}"/>
              <p228:anchr>
                <p228:comment id="{F90E907D-DA07-4C87-AB58-E2F9F18DCBDF}"/>
              </p228:anchr>
              <p228:title val="@Eleanor O'Rourke Claire has put this slide together, is there anything you wanted to raise to CEOS?"/>
            </p228:event>
            <p228:event time="2026-02-05T13:39:46.172" id="{3F473BB2-AF57-401D-B78C-828C7BDF6E6E}">
              <p228:atrbtn authorId="{30B90C5C-767E-1252-7B97-952BD8E32BD3}"/>
              <p228:anchr>
                <p228:comment id="{F90E907D-DA07-4C87-AB58-E2F9F18DCBDF}"/>
              </p228:anchr>
              <p228:date stDt="2026-02-05T13:39:46.172" endDt="2026-02-05T13:39:46.172"/>
            </p228:event>
            <p228:event time="2026-02-06T09:54:36.896" id="{C3A567EB-193B-498B-8F46-59D8DC2DE175}">
              <p228:atrbtn authorId="{E85DAA69-CB4B-105E-0E60-ACE3F7EA1315}"/>
              <p228:anchr>
                <p228:comment id="{00000000-0000-0000-0000-000000000000}"/>
              </p228:anchr>
              <p228:pcntCmplt val="10000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irtable.com/appYNLuWqAgzLbhSq/shrIAHOuVw8ktdoe1/tblEcqnp8Zbp7DWUm/viwMphTxV5eCBxspL/rec7ND7T417GdKliF"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github.com/znicholls/CMIP-branded-variable-mapper/" TargetMode="External"/><Relationship Id="rId4" Type="http://schemas.openxmlformats.org/officeDocument/2006/relationships/hyperlink" Target="https://wcrp-cmip.org/cmip7-data-request-v1-2-2-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58FDD-1CB4-8325-2D02-FE1FFB1BF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8B9A2-4350-3C80-8CB5-D74A88C503D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7D5D8A3-0F4C-C661-3E5F-6A1AAC23A2D8}"/>
              </a:ext>
            </a:extLst>
          </p:cNvPr>
          <p:cNvSpPr>
            <a:spLocks noGrp="1"/>
          </p:cNvSpPr>
          <p:nvPr>
            <p:ph type="body" idx="1"/>
          </p:nvPr>
        </p:nvSpPr>
        <p:spPr/>
        <p:txBody>
          <a:bodyPr/>
          <a:lstStyle/>
          <a:p>
            <a:r>
              <a:rPr lang="en-GB" dirty="0"/>
              <a:t>Developed mostly rom a passive nadir L1-L2 kind of tradition</a:t>
            </a:r>
          </a:p>
          <a:p>
            <a:r>
              <a:rPr lang="en-GB" dirty="0"/>
              <a:t>Need to ensure that </a:t>
            </a:r>
            <a:r>
              <a:rPr lang="en-GB" dirty="0" err="1"/>
              <a:t>e.g</a:t>
            </a:r>
            <a:r>
              <a:rPr lang="en-GB" dirty="0"/>
              <a:t> L3/L4 data, in situ, very vertically resolved, active sensor, classification algorithms etc can also reasonably be served</a:t>
            </a:r>
          </a:p>
          <a:p>
            <a:endParaRPr lang="en-GB" dirty="0"/>
          </a:p>
          <a:p>
            <a:endParaRPr lang="en-GB" dirty="0"/>
          </a:p>
          <a:p>
            <a:r>
              <a:rPr lang="en-GB" dirty="0" err="1"/>
              <a:t>Alppha</a:t>
            </a:r>
            <a:r>
              <a:rPr lang="en-GB" dirty="0"/>
              <a:t> testing – comes </a:t>
            </a:r>
            <a:r>
              <a:rPr lang="en-GB" dirty="0" err="1"/>
              <a:t>fiduceo</a:t>
            </a:r>
            <a:endParaRPr lang="en-GB" dirty="0"/>
          </a:p>
          <a:p>
            <a:r>
              <a:rPr lang="en-GB" dirty="0"/>
              <a:t>Types of OBS</a:t>
            </a:r>
          </a:p>
          <a:p>
            <a:r>
              <a:rPr lang="en-GB" dirty="0"/>
              <a:t> ALSO </a:t>
            </a:r>
            <a:r>
              <a:rPr lang="en-GB" dirty="0" err="1"/>
              <a:t>meachine</a:t>
            </a:r>
            <a:r>
              <a:rPr lang="en-GB" dirty="0"/>
              <a:t> learning and </a:t>
            </a:r>
            <a:r>
              <a:rPr lang="en-GB" dirty="0" err="1"/>
              <a:t>fwks</a:t>
            </a:r>
            <a:r>
              <a:rPr lang="en-GB" dirty="0"/>
              <a:t> for uncertainty there.</a:t>
            </a:r>
          </a:p>
          <a:p>
            <a:endParaRPr lang="en-GB" dirty="0"/>
          </a:p>
          <a:p>
            <a:r>
              <a:rPr lang="en-GB" dirty="0"/>
              <a:t>Links – work on uncertainty for ML ECVS</a:t>
            </a:r>
          </a:p>
        </p:txBody>
      </p:sp>
    </p:spTree>
    <p:extLst>
      <p:ext uri="{BB962C8B-B14F-4D97-AF65-F5344CB8AC3E}">
        <p14:creationId xmlns:p14="http://schemas.microsoft.com/office/powerpoint/2010/main" val="398517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r>
              <a:rPr lang="en-US" dirty="0"/>
              <a:t>The </a:t>
            </a:r>
            <a:r>
              <a:rPr lang="en-US" b="1" dirty="0"/>
              <a:t>Rapid Evaluation Framework (REF)</a:t>
            </a:r>
            <a:r>
              <a:rPr lang="en-US" dirty="0"/>
              <a:t> is a community-owned evaluation framework, built upon, and compatible with, existing community evaluation packages. </a:t>
            </a:r>
          </a:p>
          <a:p>
            <a:pPr>
              <a:defRPr/>
            </a:pPr>
            <a:r>
              <a:rPr lang="en-US" dirty="0"/>
              <a:t> The CMIP7 Assessment Fast Track-ready REF (CMIP7 AFT REF) is due for launch on </a:t>
            </a:r>
            <a:r>
              <a:rPr lang="en-US" b="1" dirty="0"/>
              <a:t>9 March 2026</a:t>
            </a:r>
            <a:r>
              <a:rPr lang="en-US" dirty="0"/>
              <a:t>.  It will provide a systematic and rapid performance assessment of the expected models participating in the CMIP7 Assessment Fast Track supporting the AR7 cycle.</a:t>
            </a:r>
          </a:p>
          <a:p>
            <a:pPr>
              <a:defRPr/>
            </a:pPr>
            <a:endParaRPr lang="en-US" dirty="0"/>
          </a:p>
          <a:p>
            <a:pPr>
              <a:defRPr/>
            </a:pPr>
            <a:r>
              <a:rPr lang="en-US" dirty="0"/>
              <a:t>It is designed to be open source and modular, enabling the community to build and expand its capabilities beyond the AR7 Fast Track and potentially serve other WCRP communities (e.g. supporting model selection for downscaling and impacts).</a:t>
            </a:r>
          </a:p>
          <a:p>
            <a:pPr>
              <a:defRPr/>
            </a:pPr>
            <a:r>
              <a:rPr lang="en-US" dirty="0"/>
              <a:t>•Is not starting from scratch…building from, and leveraging, many existing tools and packages such </a:t>
            </a:r>
            <a:r>
              <a:rPr lang="en-US" dirty="0" err="1"/>
              <a:t>asESMValTooland</a:t>
            </a:r>
            <a:r>
              <a:rPr lang="en-US" dirty="0"/>
              <a:t> </a:t>
            </a:r>
            <a:r>
              <a:rPr lang="en-US" dirty="0" err="1"/>
              <a:t>utilising</a:t>
            </a:r>
            <a:r>
              <a:rPr lang="en-US" dirty="0"/>
              <a:t> the obs4MIPsdatasets.</a:t>
            </a:r>
          </a:p>
          <a:p>
            <a:pPr>
              <a:defRPr/>
            </a:pPr>
            <a:r>
              <a:rPr lang="en-US" dirty="0"/>
              <a:t>•Development is being funded by </a:t>
            </a:r>
            <a:r>
              <a:rPr lang="en-US" dirty="0" err="1"/>
              <a:t>ESAand</a:t>
            </a:r>
            <a:r>
              <a:rPr lang="en-US" dirty="0"/>
              <a:t> US Department of </a:t>
            </a:r>
            <a:r>
              <a:rPr lang="en-US" dirty="0" err="1"/>
              <a:t>Energyand</a:t>
            </a:r>
            <a:r>
              <a:rPr lang="en-US" dirty="0"/>
              <a:t> the expertise of the following software packages and </a:t>
            </a:r>
            <a:r>
              <a:rPr lang="en-US" dirty="0" err="1"/>
              <a:t>organisations</a:t>
            </a:r>
            <a:r>
              <a:rPr lang="en-US" dirty="0"/>
              <a:t>: , </a:t>
            </a:r>
            <a:r>
              <a:rPr lang="en-US" dirty="0" err="1"/>
              <a:t>ESMValTool</a:t>
            </a:r>
            <a:r>
              <a:rPr lang="en-US" dirty="0"/>
              <a:t>, </a:t>
            </a:r>
            <a:r>
              <a:rPr lang="en-US" dirty="0" err="1"/>
              <a:t>iLAMB</a:t>
            </a:r>
            <a:r>
              <a:rPr lang="en-US" dirty="0"/>
              <a:t>, PMP, CMEC</a:t>
            </a:r>
          </a:p>
          <a:p>
            <a:pPr>
              <a:defRPr/>
            </a:pPr>
            <a:r>
              <a:rPr lang="en-US" dirty="0"/>
              <a:t>There are </a:t>
            </a:r>
            <a:r>
              <a:rPr lang="en-US" dirty="0" err="1"/>
              <a:t>opportunties</a:t>
            </a:r>
            <a:r>
              <a:rPr lang="en-US" dirty="0"/>
              <a:t> here for the </a:t>
            </a:r>
            <a:r>
              <a:rPr lang="en-US" dirty="0" err="1"/>
              <a:t>modellers</a:t>
            </a:r>
            <a:r>
              <a:rPr lang="en-US" dirty="0"/>
              <a:t> to share approved diagnostics –those for the AR7 and those for community expansion, to identify observation gaps for those and use this </a:t>
            </a:r>
            <a:r>
              <a:rPr lang="en-US" dirty="0" err="1"/>
              <a:t>cldear</a:t>
            </a:r>
            <a:r>
              <a:rPr lang="en-US" dirty="0"/>
              <a:t> </a:t>
            </a:r>
            <a:r>
              <a:rPr lang="en-US" dirty="0" err="1"/>
              <a:t>reuqirement</a:t>
            </a:r>
            <a:r>
              <a:rPr lang="en-US" dirty="0"/>
              <a:t> as a basis for earlier stage discussion </a:t>
            </a:r>
          </a:p>
          <a:p>
            <a:pPr>
              <a:defRPr/>
            </a:pPr>
            <a:endParaRPr lang="en-GB" dirty="0"/>
          </a:p>
          <a:p>
            <a:pPr>
              <a:defRPr/>
            </a:pPr>
            <a:endParaRPr lang="en-GB" dirty="0"/>
          </a:p>
          <a:p>
            <a:pPr>
              <a:defRPr/>
            </a:pPr>
            <a:r>
              <a:rPr lang="en-GB" dirty="0"/>
              <a:t>Going up to ESMO now </a:t>
            </a:r>
            <a:r>
              <a:rPr lang="en-GB" dirty="0" err="1"/>
              <a:t>fro</a:t>
            </a:r>
            <a:r>
              <a:rPr lang="en-GB" dirty="0"/>
              <a:t> </a:t>
            </a:r>
            <a:r>
              <a:rPr lang="en-GB" dirty="0" err="1"/>
              <a:t>gobernance</a:t>
            </a:r>
            <a:endParaRPr dirty="0"/>
          </a:p>
        </p:txBody>
      </p:sp>
      <p:sp>
        <p:nvSpPr>
          <p:cNvPr id="4" name="Slide Number Placeholder 3"/>
          <p:cNvSpPr>
            <a:spLocks noGrp="1"/>
          </p:cNvSpPr>
          <p:nvPr>
            <p:ph type="sldNum" sz="quarter" idx="10"/>
          </p:nvPr>
        </p:nvSpPr>
        <p:spPr bwMode="auto"/>
        <p:txBody>
          <a:bodyPr/>
          <a:lstStyle/>
          <a:p>
            <a:pPr>
              <a:defRPr/>
            </a:pPr>
            <a:fld id="{A9FC0E88-AF70-3890-4691-9B05B27ADF5A}" type="slidenum">
              <a:rPr/>
              <a:t>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Obs4mips adopted these into ODS 2.6</a:t>
            </a:r>
          </a:p>
        </p:txBody>
      </p:sp>
    </p:spTree>
    <p:extLst>
      <p:ext uri="{BB962C8B-B14F-4D97-AF65-F5344CB8AC3E}">
        <p14:creationId xmlns:p14="http://schemas.microsoft.com/office/powerpoint/2010/main" val="160255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solidFill>
                  <a:srgbClr val="FFFFFF"/>
                </a:solidFill>
              </a:rPr>
              <a:t>A new way of uniquely identifying variables has been adopted by the WIP for CMIP7 onwards. This is known as ‘branded variable names’. A branded variable identifies a physical quantity and how it is sampled, and the data request additionally specifies the frequency, region, and grid type for which it is requested. The “branded variable” name is constructed from two components </a:t>
            </a:r>
            <a:endParaRPr lang="en-US" dirty="0"/>
          </a:p>
          <a:p>
            <a:pPr>
              <a:buNone/>
            </a:pPr>
            <a:r>
              <a:rPr lang="en-US" dirty="0"/>
              <a:t>•</a:t>
            </a:r>
            <a:r>
              <a:rPr lang="en-US" dirty="0">
                <a:solidFill>
                  <a:srgbClr val="FFFFFF"/>
                </a:solidFill>
              </a:rPr>
              <a:t>: a root name associated with the standard name and defining the property, and </a:t>
            </a:r>
            <a:endParaRPr lang="en-US" dirty="0"/>
          </a:p>
          <a:p>
            <a:pPr>
              <a:buNone/>
            </a:pPr>
            <a:r>
              <a:rPr lang="en-US" dirty="0"/>
              <a:t>•</a:t>
            </a:r>
            <a:r>
              <a:rPr lang="en-US" dirty="0">
                <a:solidFill>
                  <a:srgbClr val="FFFFFF"/>
                </a:solidFill>
              </a:rPr>
              <a:t>a branding suffix, which indicates how the property should be sampled spatially and temporally. The branding suffix is composed from four components, referencing the variable’s temporal sampling, vertical sampling, horizontal sampling and area type.</a:t>
            </a:r>
            <a:endParaRPr lang="en-US" dirty="0"/>
          </a:p>
          <a:p>
            <a:pPr>
              <a:buNone/>
            </a:pPr>
            <a:r>
              <a:rPr lang="en-US" dirty="0">
                <a:solidFill>
                  <a:srgbClr val="FFFFFF"/>
                </a:solidFill>
              </a:rPr>
              <a:t>The branding variable algorithm development has been led by Karl Taylor (PCMDI/LLNL) and was adopted by the WIP in a </a:t>
            </a:r>
            <a:r>
              <a:rPr lang="en-US" b="1" u="sng" dirty="0">
                <a:solidFill>
                  <a:srgbClr val="FFFFFF"/>
                </a:solidFill>
                <a:hlinkClick r:id="rId3"/>
              </a:rPr>
              <a:t>formal decision on 14th January 2025</a:t>
            </a:r>
            <a:r>
              <a:rPr lang="en-US" dirty="0">
                <a:solidFill>
                  <a:srgbClr val="FFFFFF"/>
                </a:solidFill>
              </a:rPr>
              <a:t>. </a:t>
            </a:r>
            <a:r>
              <a:rPr lang="en-US" b="1" u="sng" dirty="0">
                <a:solidFill>
                  <a:srgbClr val="FFFFFF"/>
                </a:solidFill>
                <a:hlinkClick r:id="rId4"/>
              </a:rPr>
              <a:t>Branded variable names</a:t>
            </a:r>
            <a:r>
              <a:rPr lang="en-US" dirty="0">
                <a:solidFill>
                  <a:srgbClr val="FFFFFF"/>
                </a:solidFill>
              </a:rPr>
              <a:t> have been generated with version 0.12.0 of the </a:t>
            </a:r>
            <a:r>
              <a:rPr lang="en-US" b="1" u="sng" dirty="0">
                <a:solidFill>
                  <a:srgbClr val="FFFFFF"/>
                </a:solidFill>
                <a:hlinkClick r:id="rId5"/>
              </a:rPr>
              <a:t>branded variable mapper</a:t>
            </a:r>
            <a:r>
              <a:rPr lang="en-US" dirty="0">
                <a:solidFill>
                  <a:srgbClr val="FFFFFF"/>
                </a:solidFill>
              </a:rPr>
              <a:t>. A new CMIP7-era compound name has been derived to determine a unique name for each variable in the Data Request. It combines the branded name, the frequency, the realm, and the region requested. </a:t>
            </a:r>
            <a:endParaRPr lang="en-US" dirty="0"/>
          </a:p>
          <a:p>
            <a:pPr>
              <a:buNone/>
            </a:pPr>
            <a:r>
              <a:rPr lang="en-US" dirty="0">
                <a:solidFill>
                  <a:srgbClr val="FFFFFF"/>
                </a:solidFill>
              </a:rPr>
              <a:t>We appreciate this is a big change from CMIP6, and one that may be confusing at first. We have therefore left the CMIP6 tables, and CMIP6 Compound Names in the CMIP7 Data Request to aid the transition.</a:t>
            </a:r>
            <a:endParaRPr lang="en-US" dirty="0"/>
          </a:p>
          <a:p>
            <a:pPr>
              <a:buNone/>
            </a:pPr>
            <a:endParaRPr lang="en-US" dirty="0">
              <a:latin typeface="Calibri"/>
              <a:ea typeface="Calibri"/>
              <a:cs typeface="Calibri"/>
            </a:endParaRPr>
          </a:p>
        </p:txBody>
      </p:sp>
    </p:spTree>
    <p:extLst>
      <p:ext uri="{BB962C8B-B14F-4D97-AF65-F5344CB8AC3E}">
        <p14:creationId xmlns:p14="http://schemas.microsoft.com/office/powerpoint/2010/main" val="1003263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Datasets spanning EO and pre-EO era are vitally important to large sections of the ESM community – including reanalysis, climate modelling, regional modelling and others.</a:t>
            </a:r>
          </a:p>
          <a:p>
            <a:r>
              <a:rPr lang="en-GB" dirty="0"/>
              <a:t>MUCH less sustainably funded / coordinated than EO only</a:t>
            </a:r>
          </a:p>
        </p:txBody>
      </p:sp>
    </p:spTree>
    <p:extLst>
      <p:ext uri="{BB962C8B-B14F-4D97-AF65-F5344CB8AC3E}">
        <p14:creationId xmlns:p14="http://schemas.microsoft.com/office/powerpoint/2010/main" val="3370264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a:p>
            <a:r>
              <a:rPr lang="en-GB" dirty="0"/>
              <a:t>Key message was strengthening </a:t>
            </a:r>
            <a:r>
              <a:rPr lang="en-GB" dirty="0" err="1"/>
              <a:t>dialoge</a:t>
            </a:r>
            <a:endParaRPr lang="en-GB" dirty="0"/>
          </a:p>
          <a:p>
            <a:r>
              <a:rPr lang="en-GB" dirty="0"/>
              <a:t>Modellers </a:t>
            </a:r>
            <a:r>
              <a:rPr lang="en-GB" dirty="0" err="1"/>
              <a:t>inverested</a:t>
            </a:r>
            <a:r>
              <a:rPr lang="en-GB" dirty="0"/>
              <a:t> n this information but that it is very difficult to use.</a:t>
            </a:r>
          </a:p>
        </p:txBody>
      </p:sp>
    </p:spTree>
    <p:extLst>
      <p:ext uri="{BB962C8B-B14F-4D97-AF65-F5344CB8AC3E}">
        <p14:creationId xmlns:p14="http://schemas.microsoft.com/office/powerpoint/2010/main" val="2786188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2289A-EA6F-A5D7-1BE3-65C4FAA18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27039-B1C3-3F10-E4E0-F92C86F9F29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8A2179F-AA3A-34E4-525A-50AF4FEC4679}"/>
              </a:ext>
            </a:extLst>
          </p:cNvPr>
          <p:cNvSpPr>
            <a:spLocks noGrp="1"/>
          </p:cNvSpPr>
          <p:nvPr>
            <p:ph type="body" idx="1"/>
          </p:nvPr>
        </p:nvSpPr>
        <p:spPr/>
        <p:txBody>
          <a:bodyPr/>
          <a:lstStyle/>
          <a:p>
            <a:pPr>
              <a:buNone/>
            </a:pPr>
            <a:r>
              <a:rPr lang="en-US">
                <a:solidFill>
                  <a:srgbClr val="111111"/>
                </a:solidFill>
                <a:highlight>
                  <a:srgbClr val="FFFFFF"/>
                </a:highlight>
              </a:rPr>
              <a:t>AF Global Space Conference on Climate Change</a:t>
            </a:r>
            <a:endParaRPr lang="en-US"/>
          </a:p>
          <a:p>
            <a:pPr>
              <a:buNone/>
            </a:pPr>
            <a:endParaRPr lang="en-US">
              <a:latin typeface="Calibri"/>
              <a:ea typeface="Calibri"/>
              <a:cs typeface="Calibri"/>
            </a:endParaRPr>
          </a:p>
        </p:txBody>
      </p:sp>
    </p:spTree>
    <p:extLst>
      <p:ext uri="{BB962C8B-B14F-4D97-AF65-F5344CB8AC3E}">
        <p14:creationId xmlns:p14="http://schemas.microsoft.com/office/powerpoint/2010/main" val="38733780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CEOS)">
  <p:cSld name="Title Slide">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8" name="Google Shape;8;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9" name="Google Shape;9;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0" name="Google Shape;10;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 name="Google Shape;12;p2"/>
          <p:cNvPicPr preferRelativeResize="0"/>
          <p:nvPr/>
        </p:nvPicPr>
        <p:blipFill rotWithShape="1">
          <a:blip r:embed="rId5">
            <a:alphaModFix/>
          </a:blip>
          <a:srcRect/>
          <a:stretch/>
        </p:blipFill>
        <p:spPr>
          <a:xfrm>
            <a:off x="56845" y="5532418"/>
            <a:ext cx="2337760" cy="1287582"/>
          </a:xfrm>
          <a:prstGeom prst="rect">
            <a:avLst/>
          </a:prstGeom>
          <a:noFill/>
          <a:ln>
            <a:noFill/>
          </a:ln>
          <a:effectLst>
            <a:outerShdw blurRad="50800" dist="38100" dir="2700000" algn="tl" rotWithShape="0">
              <a:srgbClr val="000000">
                <a:alpha val="40000"/>
              </a:srgbClr>
            </a:outerShdw>
          </a:effectLst>
        </p:spPr>
      </p:pic>
      <p:pic>
        <p:nvPicPr>
          <p:cNvPr id="13" name="Google Shape;13;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4" name="Google Shape;14;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15" name="Google Shape;15;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6" name="Google Shape;16;p2"/>
          <p:cNvPicPr preferRelativeResize="0"/>
          <p:nvPr/>
        </p:nvPicPr>
        <p:blipFill rotWithShape="1">
          <a:blip r:embed="rId7">
            <a:alphaModFix/>
          </a:blip>
          <a:srcRect r="65873"/>
          <a:stretch/>
        </p:blipFill>
        <p:spPr>
          <a:xfrm>
            <a:off x="-418625" y="3902750"/>
            <a:ext cx="1554175" cy="2038775"/>
          </a:xfrm>
          <a:prstGeom prst="rect">
            <a:avLst/>
          </a:prstGeom>
          <a:noFill/>
          <a:ln>
            <a:noFill/>
          </a:ln>
          <a:effectLst>
            <a:outerShdw blurRad="57150" dist="19050" dir="5400000" algn="bl" rotWithShape="0">
              <a:srgbClr val="000000">
                <a:alpha val="50000"/>
              </a:srgbClr>
            </a:outerShdw>
          </a:effectLst>
        </p:spPr>
      </p:pic>
      <p:pic>
        <p:nvPicPr>
          <p:cNvPr id="17" name="Google Shape;17;p2"/>
          <p:cNvPicPr preferRelativeResize="0"/>
          <p:nvPr/>
        </p:nvPicPr>
        <p:blipFill rotWithShape="1">
          <a:blip r:embed="rId8">
            <a:alphaModFix/>
          </a:blip>
          <a:srcRect l="34128"/>
          <a:stretch/>
        </p:blipFill>
        <p:spPr>
          <a:xfrm>
            <a:off x="1135555" y="3902750"/>
            <a:ext cx="2999990" cy="203877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NPL Blank - Ligh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0A4420-95D2-4444-A902-2F656ADE5F8D}"/>
              </a:ext>
            </a:extLst>
          </p:cNvPr>
          <p:cNvSpPr>
            <a:spLocks noGrp="1"/>
          </p:cNvSpPr>
          <p:nvPr>
            <p:ph type="dt" sz="half" idx="10"/>
          </p:nvPr>
        </p:nvSpPr>
        <p:spPr/>
        <p:txBody>
          <a:bodyPr/>
          <a:lstStyle/>
          <a:p>
            <a:fld id="{8E2F497F-A912-D84C-8978-7037839E52A4}" type="datetimeFigureOut">
              <a:rPr lang="en-US" smtClean="0"/>
              <a:t>2/5/2026</a:t>
            </a:fld>
            <a:endParaRPr lang="en-US"/>
          </a:p>
        </p:txBody>
      </p:sp>
      <p:sp>
        <p:nvSpPr>
          <p:cNvPr id="3" name="Footer Placeholder 2">
            <a:extLst>
              <a:ext uri="{FF2B5EF4-FFF2-40B4-BE49-F238E27FC236}">
                <a16:creationId xmlns:a16="http://schemas.microsoft.com/office/drawing/2014/main" id="{66E12DFF-08A1-E642-8DE7-7701FC50E8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72002D-7AE6-0946-AC2C-97C09D466D94}"/>
              </a:ext>
            </a:extLst>
          </p:cNvPr>
          <p:cNvSpPr>
            <a:spLocks noGrp="1"/>
          </p:cNvSpPr>
          <p:nvPr>
            <p:ph type="sldNum" sz="quarter" idx="12"/>
          </p:nvPr>
        </p:nvSpPr>
        <p:spPr/>
        <p:txBody>
          <a:bodyPr/>
          <a:lstStyle/>
          <a:p>
            <a:fld id="{E0F66305-90B3-104F-BE5E-085D9E31339C}" type="slidenum">
              <a:rPr lang="en-US" smtClean="0"/>
              <a:t>‹#›</a:t>
            </a:fld>
            <a:endParaRPr lang="en-US"/>
          </a:p>
        </p:txBody>
      </p:sp>
      <p:pic>
        <p:nvPicPr>
          <p:cNvPr id="6" name="Picture 5" descr="Icon&#10;&#10;Description automatically generated">
            <a:extLst>
              <a:ext uri="{FF2B5EF4-FFF2-40B4-BE49-F238E27FC236}">
                <a16:creationId xmlns:a16="http://schemas.microsoft.com/office/drawing/2014/main" id="{1B275804-B3C1-8F48-8B0B-75C961475C9F}"/>
              </a:ext>
            </a:extLst>
          </p:cNvPr>
          <p:cNvPicPr>
            <a:picLocks noChangeAspect="1"/>
          </p:cNvPicPr>
          <p:nvPr userDrawn="1"/>
        </p:nvPicPr>
        <p:blipFill>
          <a:blip r:embed="rId2"/>
          <a:stretch>
            <a:fillRect/>
          </a:stretch>
        </p:blipFill>
        <p:spPr>
          <a:xfrm>
            <a:off x="10380526" y="377785"/>
            <a:ext cx="1440000" cy="356436"/>
          </a:xfrm>
          <a:prstGeom prst="rect">
            <a:avLst/>
          </a:prstGeom>
        </p:spPr>
      </p:pic>
    </p:spTree>
    <p:extLst>
      <p:ext uri="{BB962C8B-B14F-4D97-AF65-F5344CB8AC3E}">
        <p14:creationId xmlns:p14="http://schemas.microsoft.com/office/powerpoint/2010/main" val="247070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NPL Picture Right with Caption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6AF6-17FB-C642-8EB6-D61CF0C54105}"/>
              </a:ext>
            </a:extLst>
          </p:cNvPr>
          <p:cNvSpPr>
            <a:spLocks noGrp="1"/>
          </p:cNvSpPr>
          <p:nvPr>
            <p:ph type="title"/>
          </p:nvPr>
        </p:nvSpPr>
        <p:spPr>
          <a:xfrm>
            <a:off x="371474" y="368300"/>
            <a:ext cx="5545139" cy="1689100"/>
          </a:xfrm>
        </p:spPr>
        <p:txBody>
          <a:bodyPr anchor="t" anchorCtr="0">
            <a:normAutofit/>
          </a:bodyPr>
          <a:lstStyle>
            <a:lvl1pPr>
              <a:defRPr sz="35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473AEF3-3728-4248-A33F-FCEA3F874AEC}"/>
              </a:ext>
            </a:extLst>
          </p:cNvPr>
          <p:cNvSpPr>
            <a:spLocks noGrp="1"/>
          </p:cNvSpPr>
          <p:nvPr>
            <p:ph type="pic" idx="1"/>
          </p:nvPr>
        </p:nvSpPr>
        <p:spPr>
          <a:xfrm>
            <a:off x="6275388" y="987425"/>
            <a:ext cx="5545136" cy="51008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4DE32E-330F-C04A-899E-C96439062382}"/>
              </a:ext>
            </a:extLst>
          </p:cNvPr>
          <p:cNvSpPr>
            <a:spLocks noGrp="1"/>
          </p:cNvSpPr>
          <p:nvPr>
            <p:ph type="body" sz="half" idx="2"/>
          </p:nvPr>
        </p:nvSpPr>
        <p:spPr>
          <a:xfrm>
            <a:off x="371475" y="2057400"/>
            <a:ext cx="5545137" cy="403088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EAC081-FC21-AA44-AF84-A5954DD73B57}"/>
              </a:ext>
            </a:extLst>
          </p:cNvPr>
          <p:cNvSpPr>
            <a:spLocks noGrp="1"/>
          </p:cNvSpPr>
          <p:nvPr>
            <p:ph type="dt" sz="half" idx="10"/>
          </p:nvPr>
        </p:nvSpPr>
        <p:spPr/>
        <p:txBody>
          <a:bodyPr/>
          <a:lstStyle/>
          <a:p>
            <a:fld id="{8E2F497F-A912-D84C-8978-7037839E52A4}" type="datetimeFigureOut">
              <a:rPr lang="en-US" smtClean="0"/>
              <a:t>2/5/2026</a:t>
            </a:fld>
            <a:endParaRPr lang="en-US"/>
          </a:p>
        </p:txBody>
      </p:sp>
      <p:sp>
        <p:nvSpPr>
          <p:cNvPr id="6" name="Footer Placeholder 5">
            <a:extLst>
              <a:ext uri="{FF2B5EF4-FFF2-40B4-BE49-F238E27FC236}">
                <a16:creationId xmlns:a16="http://schemas.microsoft.com/office/drawing/2014/main" id="{27D47101-6FCE-6A44-AF06-449CE3CC6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14B3A-E8C9-6D42-9AF2-61F32D3CE5B5}"/>
              </a:ext>
            </a:extLst>
          </p:cNvPr>
          <p:cNvSpPr>
            <a:spLocks noGrp="1"/>
          </p:cNvSpPr>
          <p:nvPr>
            <p:ph type="sldNum" sz="quarter" idx="12"/>
          </p:nvPr>
        </p:nvSpPr>
        <p:spPr/>
        <p:txBody>
          <a:bodyPr/>
          <a:lstStyle/>
          <a:p>
            <a:fld id="{E0F66305-90B3-104F-BE5E-085D9E31339C}" type="slidenum">
              <a:rPr lang="en-US" smtClean="0"/>
              <a:t>‹#›</a:t>
            </a:fld>
            <a:endParaRPr lang="en-US"/>
          </a:p>
        </p:txBody>
      </p:sp>
      <p:pic>
        <p:nvPicPr>
          <p:cNvPr id="9" name="Picture 8" descr="Icon&#10;&#10;Description automatically generated">
            <a:extLst>
              <a:ext uri="{FF2B5EF4-FFF2-40B4-BE49-F238E27FC236}">
                <a16:creationId xmlns:a16="http://schemas.microsoft.com/office/drawing/2014/main" id="{F111D22D-68A6-BF4B-8B01-4B616EFB52F9}"/>
              </a:ext>
            </a:extLst>
          </p:cNvPr>
          <p:cNvPicPr>
            <a:picLocks noChangeAspect="1"/>
          </p:cNvPicPr>
          <p:nvPr userDrawn="1"/>
        </p:nvPicPr>
        <p:blipFill>
          <a:blip r:embed="rId2"/>
          <a:stretch>
            <a:fillRect/>
          </a:stretch>
        </p:blipFill>
        <p:spPr>
          <a:xfrm>
            <a:off x="10380526" y="377785"/>
            <a:ext cx="1440000" cy="356436"/>
          </a:xfrm>
          <a:prstGeom prst="rect">
            <a:avLst/>
          </a:prstGeom>
        </p:spPr>
      </p:pic>
    </p:spTree>
    <p:extLst>
      <p:ext uri="{BB962C8B-B14F-4D97-AF65-F5344CB8AC3E}">
        <p14:creationId xmlns:p14="http://schemas.microsoft.com/office/powerpoint/2010/main" val="3740916665"/>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NPL Picture Left with Caption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6AF6-17FB-C642-8EB6-D61CF0C54105}"/>
              </a:ext>
            </a:extLst>
          </p:cNvPr>
          <p:cNvSpPr>
            <a:spLocks noGrp="1"/>
          </p:cNvSpPr>
          <p:nvPr>
            <p:ph type="title"/>
          </p:nvPr>
        </p:nvSpPr>
        <p:spPr>
          <a:xfrm>
            <a:off x="6275384" y="1001491"/>
            <a:ext cx="5545139" cy="1471427"/>
          </a:xfrm>
        </p:spPr>
        <p:txBody>
          <a:bodyPr anchor="t" anchorCtr="0">
            <a:normAutofit/>
          </a:bodyPr>
          <a:lstStyle>
            <a:lvl1pPr>
              <a:defRPr sz="35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473AEF3-3728-4248-A33F-FCEA3F874AEC}"/>
              </a:ext>
            </a:extLst>
          </p:cNvPr>
          <p:cNvSpPr>
            <a:spLocks noGrp="1"/>
          </p:cNvSpPr>
          <p:nvPr>
            <p:ph type="pic" idx="1"/>
          </p:nvPr>
        </p:nvSpPr>
        <p:spPr>
          <a:xfrm>
            <a:off x="371477" y="359051"/>
            <a:ext cx="5545136" cy="5770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4DE32E-330F-C04A-899E-C96439062382}"/>
              </a:ext>
            </a:extLst>
          </p:cNvPr>
          <p:cNvSpPr>
            <a:spLocks noGrp="1"/>
          </p:cNvSpPr>
          <p:nvPr>
            <p:ph type="body" sz="half" idx="2"/>
          </p:nvPr>
        </p:nvSpPr>
        <p:spPr>
          <a:xfrm>
            <a:off x="6275385" y="2690591"/>
            <a:ext cx="5545137" cy="343874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EAC081-FC21-AA44-AF84-A5954DD73B57}"/>
              </a:ext>
            </a:extLst>
          </p:cNvPr>
          <p:cNvSpPr>
            <a:spLocks noGrp="1"/>
          </p:cNvSpPr>
          <p:nvPr>
            <p:ph type="dt" sz="half" idx="10"/>
          </p:nvPr>
        </p:nvSpPr>
        <p:spPr/>
        <p:txBody>
          <a:bodyPr/>
          <a:lstStyle/>
          <a:p>
            <a:fld id="{8E2F497F-A912-D84C-8978-7037839E52A4}" type="datetimeFigureOut">
              <a:rPr lang="en-US" smtClean="0"/>
              <a:t>2/5/2026</a:t>
            </a:fld>
            <a:endParaRPr lang="en-US"/>
          </a:p>
        </p:txBody>
      </p:sp>
      <p:sp>
        <p:nvSpPr>
          <p:cNvPr id="6" name="Footer Placeholder 5">
            <a:extLst>
              <a:ext uri="{FF2B5EF4-FFF2-40B4-BE49-F238E27FC236}">
                <a16:creationId xmlns:a16="http://schemas.microsoft.com/office/drawing/2014/main" id="{27D47101-6FCE-6A44-AF06-449CE3CC6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14B3A-E8C9-6D42-9AF2-61F32D3CE5B5}"/>
              </a:ext>
            </a:extLst>
          </p:cNvPr>
          <p:cNvSpPr>
            <a:spLocks noGrp="1"/>
          </p:cNvSpPr>
          <p:nvPr>
            <p:ph type="sldNum" sz="quarter" idx="12"/>
          </p:nvPr>
        </p:nvSpPr>
        <p:spPr/>
        <p:txBody>
          <a:bodyPr/>
          <a:lstStyle/>
          <a:p>
            <a:fld id="{E0F66305-90B3-104F-BE5E-085D9E31339C}" type="slidenum">
              <a:rPr lang="en-US" smtClean="0"/>
              <a:t>‹#›</a:t>
            </a:fld>
            <a:endParaRPr lang="en-US"/>
          </a:p>
        </p:txBody>
      </p:sp>
      <p:pic>
        <p:nvPicPr>
          <p:cNvPr id="9" name="Picture 8" descr="Icon&#10;&#10;Description automatically generated">
            <a:extLst>
              <a:ext uri="{FF2B5EF4-FFF2-40B4-BE49-F238E27FC236}">
                <a16:creationId xmlns:a16="http://schemas.microsoft.com/office/drawing/2014/main" id="{0862D991-591A-5541-8AE8-A1FB9DB19FCF}"/>
              </a:ext>
            </a:extLst>
          </p:cNvPr>
          <p:cNvPicPr>
            <a:picLocks noChangeAspect="1"/>
          </p:cNvPicPr>
          <p:nvPr userDrawn="1"/>
        </p:nvPicPr>
        <p:blipFill>
          <a:blip r:embed="rId2"/>
          <a:stretch>
            <a:fillRect/>
          </a:stretch>
        </p:blipFill>
        <p:spPr>
          <a:xfrm>
            <a:off x="10380526" y="377785"/>
            <a:ext cx="1440000" cy="356436"/>
          </a:xfrm>
          <a:prstGeom prst="rect">
            <a:avLst/>
          </a:prstGeom>
        </p:spPr>
      </p:pic>
    </p:spTree>
    <p:extLst>
      <p:ext uri="{BB962C8B-B14F-4D97-AF65-F5344CB8AC3E}">
        <p14:creationId xmlns:p14="http://schemas.microsoft.com/office/powerpoint/2010/main" val="3823742578"/>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PL Pictures x 4 with Caption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6AF6-17FB-C642-8EB6-D61CF0C54105}"/>
              </a:ext>
            </a:extLst>
          </p:cNvPr>
          <p:cNvSpPr>
            <a:spLocks noGrp="1"/>
          </p:cNvSpPr>
          <p:nvPr>
            <p:ph type="title"/>
          </p:nvPr>
        </p:nvSpPr>
        <p:spPr>
          <a:xfrm>
            <a:off x="6275384" y="1001491"/>
            <a:ext cx="5545139" cy="1471427"/>
          </a:xfrm>
        </p:spPr>
        <p:txBody>
          <a:bodyPr anchor="t" anchorCtr="0">
            <a:normAutofit/>
          </a:bodyPr>
          <a:lstStyle>
            <a:lvl1pPr>
              <a:defRPr sz="35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473AEF3-3728-4248-A33F-FCEA3F874AEC}"/>
              </a:ext>
            </a:extLst>
          </p:cNvPr>
          <p:cNvSpPr>
            <a:spLocks noGrp="1"/>
          </p:cNvSpPr>
          <p:nvPr>
            <p:ph type="pic" idx="1"/>
          </p:nvPr>
        </p:nvSpPr>
        <p:spPr>
          <a:xfrm>
            <a:off x="371474" y="368301"/>
            <a:ext cx="2592568" cy="35993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4DE32E-330F-C04A-899E-C96439062382}"/>
              </a:ext>
            </a:extLst>
          </p:cNvPr>
          <p:cNvSpPr>
            <a:spLocks noGrp="1"/>
          </p:cNvSpPr>
          <p:nvPr>
            <p:ph type="body" sz="half" idx="2"/>
          </p:nvPr>
        </p:nvSpPr>
        <p:spPr>
          <a:xfrm>
            <a:off x="6275385" y="2690591"/>
            <a:ext cx="5545137" cy="343874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EAC081-FC21-AA44-AF84-A5954DD73B57}"/>
              </a:ext>
            </a:extLst>
          </p:cNvPr>
          <p:cNvSpPr>
            <a:spLocks noGrp="1"/>
          </p:cNvSpPr>
          <p:nvPr>
            <p:ph type="dt" sz="half" idx="10"/>
          </p:nvPr>
        </p:nvSpPr>
        <p:spPr/>
        <p:txBody>
          <a:bodyPr/>
          <a:lstStyle/>
          <a:p>
            <a:fld id="{8E2F497F-A912-D84C-8978-7037839E52A4}" type="datetimeFigureOut">
              <a:rPr lang="en-US" smtClean="0"/>
              <a:t>2/5/2026</a:t>
            </a:fld>
            <a:endParaRPr lang="en-US"/>
          </a:p>
        </p:txBody>
      </p:sp>
      <p:sp>
        <p:nvSpPr>
          <p:cNvPr id="6" name="Footer Placeholder 5">
            <a:extLst>
              <a:ext uri="{FF2B5EF4-FFF2-40B4-BE49-F238E27FC236}">
                <a16:creationId xmlns:a16="http://schemas.microsoft.com/office/drawing/2014/main" id="{27D47101-6FCE-6A44-AF06-449CE3CC6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14B3A-E8C9-6D42-9AF2-61F32D3CE5B5}"/>
              </a:ext>
            </a:extLst>
          </p:cNvPr>
          <p:cNvSpPr>
            <a:spLocks noGrp="1"/>
          </p:cNvSpPr>
          <p:nvPr>
            <p:ph type="sldNum" sz="quarter" idx="12"/>
          </p:nvPr>
        </p:nvSpPr>
        <p:spPr/>
        <p:txBody>
          <a:bodyPr/>
          <a:lstStyle/>
          <a:p>
            <a:fld id="{E0F66305-90B3-104F-BE5E-085D9E31339C}" type="slidenum">
              <a:rPr lang="en-US" smtClean="0"/>
              <a:t>‹#›</a:t>
            </a:fld>
            <a:endParaRPr lang="en-US"/>
          </a:p>
        </p:txBody>
      </p:sp>
      <p:sp>
        <p:nvSpPr>
          <p:cNvPr id="13" name="Picture Placeholder 2">
            <a:extLst>
              <a:ext uri="{FF2B5EF4-FFF2-40B4-BE49-F238E27FC236}">
                <a16:creationId xmlns:a16="http://schemas.microsoft.com/office/drawing/2014/main" id="{C57B1D67-2B72-A042-B5E7-1CE972A9D47E}"/>
              </a:ext>
            </a:extLst>
          </p:cNvPr>
          <p:cNvSpPr>
            <a:spLocks noGrp="1"/>
          </p:cNvSpPr>
          <p:nvPr>
            <p:ph type="pic" idx="13"/>
          </p:nvPr>
        </p:nvSpPr>
        <p:spPr>
          <a:xfrm>
            <a:off x="371295" y="4344161"/>
            <a:ext cx="2592568" cy="17851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Picture Placeholder 2">
            <a:extLst>
              <a:ext uri="{FF2B5EF4-FFF2-40B4-BE49-F238E27FC236}">
                <a16:creationId xmlns:a16="http://schemas.microsoft.com/office/drawing/2014/main" id="{245C872B-3D8F-A147-9704-FD12D2212F03}"/>
              </a:ext>
            </a:extLst>
          </p:cNvPr>
          <p:cNvSpPr>
            <a:spLocks noGrp="1"/>
          </p:cNvSpPr>
          <p:nvPr>
            <p:ph type="pic" idx="14"/>
          </p:nvPr>
        </p:nvSpPr>
        <p:spPr>
          <a:xfrm>
            <a:off x="3324225" y="2529943"/>
            <a:ext cx="2592568" cy="35993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Picture Placeholder 2">
            <a:extLst>
              <a:ext uri="{FF2B5EF4-FFF2-40B4-BE49-F238E27FC236}">
                <a16:creationId xmlns:a16="http://schemas.microsoft.com/office/drawing/2014/main" id="{C71E067A-2F2E-B548-8090-F827099C3C0B}"/>
              </a:ext>
            </a:extLst>
          </p:cNvPr>
          <p:cNvSpPr>
            <a:spLocks noGrp="1"/>
          </p:cNvSpPr>
          <p:nvPr>
            <p:ph type="pic" idx="15"/>
          </p:nvPr>
        </p:nvSpPr>
        <p:spPr>
          <a:xfrm>
            <a:off x="3323684" y="368301"/>
            <a:ext cx="2592568" cy="17851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2" name="Picture 11" descr="Icon&#10;&#10;Description automatically generated">
            <a:extLst>
              <a:ext uri="{FF2B5EF4-FFF2-40B4-BE49-F238E27FC236}">
                <a16:creationId xmlns:a16="http://schemas.microsoft.com/office/drawing/2014/main" id="{8DDABF04-CD9C-DE4A-B759-E73D1982DC70}"/>
              </a:ext>
            </a:extLst>
          </p:cNvPr>
          <p:cNvPicPr>
            <a:picLocks noChangeAspect="1"/>
          </p:cNvPicPr>
          <p:nvPr userDrawn="1"/>
        </p:nvPicPr>
        <p:blipFill>
          <a:blip r:embed="rId2"/>
          <a:stretch>
            <a:fillRect/>
          </a:stretch>
        </p:blipFill>
        <p:spPr>
          <a:xfrm>
            <a:off x="10380526" y="377785"/>
            <a:ext cx="1440000" cy="356436"/>
          </a:xfrm>
          <a:prstGeom prst="rect">
            <a:avLst/>
          </a:prstGeom>
        </p:spPr>
      </p:pic>
    </p:spTree>
    <p:extLst>
      <p:ext uri="{BB962C8B-B14F-4D97-AF65-F5344CB8AC3E}">
        <p14:creationId xmlns:p14="http://schemas.microsoft.com/office/powerpoint/2010/main" val="1816288304"/>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guide id="3" pos="1867">
          <p15:clr>
            <a:srgbClr val="FBAE40"/>
          </p15:clr>
        </p15:guide>
        <p15:guide id="4" pos="209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26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GClimate)">
  <p:cSld name="Title Slide_1">
    <p:bg>
      <p:bgPr>
        <a:solidFill>
          <a:schemeClr val="dk2"/>
        </a:solidFill>
        <a:effectLst/>
      </p:bgPr>
    </p:bg>
    <p:spTree>
      <p:nvGrpSpPr>
        <p:cNvPr id="1" name="Shape 18"/>
        <p:cNvGrpSpPr/>
        <p:nvPr/>
      </p:nvGrpSpPr>
      <p:grpSpPr>
        <a:xfrm>
          <a:off x="0" y="0"/>
          <a:ext cx="0" cy="0"/>
          <a:chOff x="0" y="0"/>
          <a:chExt cx="0" cy="0"/>
        </a:xfrm>
      </p:grpSpPr>
      <p:sp>
        <p:nvSpPr>
          <p:cNvPr id="19" name="Google Shape;19;p3"/>
          <p:cNvSpPr/>
          <p:nvPr/>
        </p:nvSpPr>
        <p:spPr>
          <a:xfrm flipH="1">
            <a:off x="7882594" y="57065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3"/>
          <p:cNvSpPr/>
          <p:nvPr/>
        </p:nvSpPr>
        <p:spPr>
          <a:xfrm flipH="1">
            <a:off x="-10031326" y="-4219917"/>
            <a:ext cx="12215481" cy="6870483"/>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1" name="Google Shape;21;p3"/>
          <p:cNvPicPr preferRelativeResize="0"/>
          <p:nvPr/>
        </p:nvPicPr>
        <p:blipFill rotWithShape="1">
          <a:blip r:embed="rId2">
            <a:alphaModFix/>
          </a:blip>
          <a:srcRect/>
          <a:stretch/>
        </p:blipFill>
        <p:spPr>
          <a:xfrm>
            <a:off x="334474" y="198875"/>
            <a:ext cx="2217500" cy="1221350"/>
          </a:xfrm>
          <a:prstGeom prst="rect">
            <a:avLst/>
          </a:prstGeom>
          <a:noFill/>
          <a:ln>
            <a:noFill/>
          </a:ln>
          <a:effectLst>
            <a:outerShdw blurRad="50800" dist="38100" dir="2700000" algn="tl" rotWithShape="0">
              <a:srgbClr val="000000">
                <a:alpha val="40000"/>
              </a:srgbClr>
            </a:outerShdw>
          </a:effectLst>
        </p:spPr>
      </p:pic>
      <p:pic>
        <p:nvPicPr>
          <p:cNvPr id="22" name="Google Shape;22;p3"/>
          <p:cNvPicPr preferRelativeResize="0"/>
          <p:nvPr/>
        </p:nvPicPr>
        <p:blipFill rotWithShape="1">
          <a:blip r:embed="rId3">
            <a:alphaModFix amt="58999"/>
          </a:blip>
          <a:srcRect l="11054" t="37272" r="40715" b="-20377"/>
          <a:stretch/>
        </p:blipFill>
        <p:spPr>
          <a:xfrm rot="5400000">
            <a:off x="8967750" y="3607650"/>
            <a:ext cx="2826600" cy="3617100"/>
          </a:xfrm>
          <a:prstGeom prst="rect">
            <a:avLst/>
          </a:prstGeom>
          <a:noFill/>
          <a:ln>
            <a:noFill/>
          </a:ln>
        </p:spPr>
      </p:pic>
      <p:sp>
        <p:nvSpPr>
          <p:cNvPr id="23" name="Google Shape;23;p3"/>
          <p:cNvSpPr txBox="1">
            <a:spLocks noGrp="1"/>
          </p:cNvSpPr>
          <p:nvPr>
            <p:ph type="title"/>
          </p:nvPr>
        </p:nvSpPr>
        <p:spPr>
          <a:xfrm>
            <a:off x="2072700" y="1886575"/>
            <a:ext cx="8046600" cy="23550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2pPr>
            <a:lvl3pPr lvl="2"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3pPr>
            <a:lvl4pPr lvl="3"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4pPr>
            <a:lvl5pPr lvl="4"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5pPr>
            <a:lvl6pPr lvl="5"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6pPr>
            <a:lvl7pPr lvl="6"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7pPr>
            <a:lvl8pPr lvl="7"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8pPr>
            <a:lvl9pPr lvl="8"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9pPr>
          </a:lstStyle>
          <a:p>
            <a:endParaRPr/>
          </a:p>
        </p:txBody>
      </p:sp>
      <p:grpSp>
        <p:nvGrpSpPr>
          <p:cNvPr id="24" name="Google Shape;24;p3"/>
          <p:cNvGrpSpPr/>
          <p:nvPr/>
        </p:nvGrpSpPr>
        <p:grpSpPr>
          <a:xfrm>
            <a:off x="8662376" y="198875"/>
            <a:ext cx="3384923" cy="1059125"/>
            <a:chOff x="-7013547" y="6156743"/>
            <a:chExt cx="4139060" cy="1295091"/>
          </a:xfrm>
        </p:grpSpPr>
        <p:pic>
          <p:nvPicPr>
            <p:cNvPr id="25" name="Google Shape;25;p3"/>
            <p:cNvPicPr preferRelativeResize="0"/>
            <p:nvPr/>
          </p:nvPicPr>
          <p:blipFill rotWithShape="1">
            <a:blip r:embed="rId4">
              <a:alphaModFix/>
            </a:blip>
            <a:srcRect l="10790" t="22772" r="65874" b="23006"/>
            <a:stretch/>
          </p:blipFill>
          <p:spPr>
            <a:xfrm>
              <a:off x="-7013547" y="6156743"/>
              <a:ext cx="1245077" cy="1295091"/>
            </a:xfrm>
            <a:prstGeom prst="rect">
              <a:avLst/>
            </a:prstGeom>
            <a:noFill/>
            <a:ln>
              <a:noFill/>
            </a:ln>
            <a:effectLst>
              <a:outerShdw blurRad="57150" dist="19050" dir="5400000" algn="bl" rotWithShape="0">
                <a:srgbClr val="000000">
                  <a:alpha val="50000"/>
                </a:srgbClr>
              </a:outerShdw>
            </a:effectLst>
          </p:spPr>
        </p:pic>
        <p:pic>
          <p:nvPicPr>
            <p:cNvPr id="26" name="Google Shape;26;p3"/>
            <p:cNvPicPr preferRelativeResize="0"/>
            <p:nvPr/>
          </p:nvPicPr>
          <p:blipFill rotWithShape="1">
            <a:blip r:embed="rId5">
              <a:alphaModFix/>
            </a:blip>
            <a:srcRect l="34127" t="31914" r="11634" b="28523"/>
            <a:stretch/>
          </p:blipFill>
          <p:spPr>
            <a:xfrm>
              <a:off x="-5768470" y="6375042"/>
              <a:ext cx="2893983" cy="944944"/>
            </a:xfrm>
            <a:prstGeom prst="rect">
              <a:avLst/>
            </a:prstGeom>
            <a:noFill/>
            <a:ln>
              <a:noFill/>
            </a:ln>
            <a:effectLst>
              <a:outerShdw blurRad="57150" dist="19050" dir="5400000" algn="bl" rotWithShape="0">
                <a:srgbClr val="000000">
                  <a:alpha val="50000"/>
                </a:srgbClr>
              </a:outerShdw>
            </a:effectLst>
          </p:spPr>
        </p:pic>
      </p:grpSp>
      <p:sp>
        <p:nvSpPr>
          <p:cNvPr id="27" name="Google Shape;27;p3"/>
          <p:cNvSpPr txBox="1"/>
          <p:nvPr/>
        </p:nvSpPr>
        <p:spPr>
          <a:xfrm>
            <a:off x="0" y="5919000"/>
            <a:ext cx="24441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b="1">
                <a:solidFill>
                  <a:schemeClr val="lt1"/>
                </a:solidFill>
                <a:latin typeface="Lobster"/>
                <a:ea typeface="Lobster"/>
                <a:cs typeface="Lobster"/>
                <a:sym typeface="Lobster"/>
              </a:rPr>
              <a:t>WGClimate</a:t>
            </a:r>
            <a:endParaRPr sz="2100" b="1">
              <a:solidFill>
                <a:schemeClr val="lt1"/>
              </a:solidFill>
              <a:latin typeface="Lobster"/>
              <a:ea typeface="Lobster"/>
              <a:cs typeface="Lobster"/>
              <a:sym typeface="Lobster"/>
            </a:endParaRPr>
          </a:p>
          <a:p>
            <a:pPr marL="0" lvl="0" indent="0" algn="l" rtl="0">
              <a:spcBef>
                <a:spcPts val="0"/>
              </a:spcBef>
              <a:spcAft>
                <a:spcPts val="0"/>
              </a:spcAft>
              <a:buNone/>
            </a:pPr>
            <a:r>
              <a:rPr lang="en-GB" b="1">
                <a:solidFill>
                  <a:schemeClr val="lt1"/>
                </a:solidFill>
                <a:latin typeface="Barlow"/>
                <a:ea typeface="Barlow"/>
                <a:cs typeface="Barlow"/>
                <a:sym typeface="Barlow"/>
              </a:rPr>
              <a:t>The Joint CEOS-CGMS Working Group on Climate</a:t>
            </a:r>
            <a:endParaRPr b="1">
              <a:solidFill>
                <a:schemeClr val="lt1"/>
              </a:solidFill>
              <a:latin typeface="Barlow"/>
              <a:ea typeface="Barlow"/>
              <a:cs typeface="Barlow"/>
              <a:sym typeface="Barlow"/>
            </a:endParaRPr>
          </a:p>
        </p:txBody>
      </p:sp>
      <p:sp>
        <p:nvSpPr>
          <p:cNvPr id="28" name="Google Shape;28;p3"/>
          <p:cNvSpPr txBox="1"/>
          <p:nvPr/>
        </p:nvSpPr>
        <p:spPr>
          <a:xfrm>
            <a:off x="3158400" y="5706550"/>
            <a:ext cx="5875200" cy="11313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100" b="1">
                <a:solidFill>
                  <a:schemeClr val="lt1"/>
                </a:solidFill>
                <a:latin typeface="Barlow"/>
                <a:ea typeface="Barlow"/>
                <a:cs typeface="Barlow"/>
                <a:sym typeface="Barlow"/>
              </a:rPr>
              <a:t>WGClimate-24 &amp; GHG-TT-6</a:t>
            </a:r>
            <a:endParaRPr sz="2100" b="1">
              <a:solidFill>
                <a:schemeClr val="lt1"/>
              </a:solidFill>
              <a:latin typeface="Barlow"/>
              <a:ea typeface="Barlow"/>
              <a:cs typeface="Barlow"/>
              <a:sym typeface="Barlow"/>
            </a:endParaRPr>
          </a:p>
          <a:p>
            <a:pPr marL="0" marR="0" lvl="0" indent="0" algn="ctr" rtl="0">
              <a:lnSpc>
                <a:spcPct val="100000"/>
              </a:lnSpc>
              <a:spcBef>
                <a:spcPts val="0"/>
              </a:spcBef>
              <a:spcAft>
                <a:spcPts val="0"/>
              </a:spcAft>
              <a:buNone/>
            </a:pPr>
            <a:r>
              <a:rPr lang="en-GB" sz="1800">
                <a:solidFill>
                  <a:schemeClr val="lt1"/>
                </a:solidFill>
                <a:latin typeface="Barlow"/>
                <a:ea typeface="Barlow"/>
                <a:cs typeface="Barlow"/>
                <a:sym typeface="Barlow"/>
              </a:rPr>
              <a:t>9 - 12 February, 2026</a:t>
            </a:r>
            <a:endParaRPr sz="1800">
              <a:solidFill>
                <a:schemeClr val="lt1"/>
              </a:solidFill>
              <a:latin typeface="Barlow"/>
              <a:ea typeface="Barlow"/>
              <a:cs typeface="Barlow"/>
              <a:sym typeface="Barlow"/>
            </a:endParaRPr>
          </a:p>
          <a:p>
            <a:pPr marL="0" marR="0" lvl="0" indent="0" algn="ctr" rtl="0">
              <a:lnSpc>
                <a:spcPct val="100000"/>
              </a:lnSpc>
              <a:spcBef>
                <a:spcPts val="0"/>
              </a:spcBef>
              <a:spcAft>
                <a:spcPts val="0"/>
              </a:spcAft>
              <a:buNone/>
            </a:pPr>
            <a:r>
              <a:rPr lang="en-GB" sz="1800">
                <a:solidFill>
                  <a:schemeClr val="lt1"/>
                </a:solidFill>
                <a:latin typeface="Barlow"/>
                <a:ea typeface="Barlow"/>
                <a:cs typeface="Barlow"/>
                <a:sym typeface="Barlow"/>
              </a:rPr>
              <a:t>ESA ECSAT, Harwell, UK</a:t>
            </a:r>
            <a:endParaRPr sz="1800">
              <a:solidFill>
                <a:schemeClr val="lt1"/>
              </a:solidFill>
              <a:latin typeface="Barlow"/>
              <a:ea typeface="Barlow"/>
              <a:cs typeface="Barlow"/>
              <a:sym typeface="Barl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31" name="Google Shape;31;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grpSp>
        <p:nvGrpSpPr>
          <p:cNvPr id="32" name="Google Shape;32;p4"/>
          <p:cNvGrpSpPr/>
          <p:nvPr/>
        </p:nvGrpSpPr>
        <p:grpSpPr>
          <a:xfrm>
            <a:off x="10113330" y="274853"/>
            <a:ext cx="2154863" cy="964667"/>
            <a:chOff x="7336150" y="-5375"/>
            <a:chExt cx="2317556" cy="1037500"/>
          </a:xfrm>
        </p:grpSpPr>
        <p:pic>
          <p:nvPicPr>
            <p:cNvPr id="33" name="Google Shape;33;p4"/>
            <p:cNvPicPr preferRelativeResize="0"/>
            <p:nvPr/>
          </p:nvPicPr>
          <p:blipFill>
            <a:blip r:embed="rId3">
              <a:alphaModFix/>
            </a:blip>
            <a:stretch>
              <a:fillRect/>
            </a:stretch>
          </p:blipFill>
          <p:spPr>
            <a:xfrm>
              <a:off x="7336150" y="-5375"/>
              <a:ext cx="2317556" cy="1037500"/>
            </a:xfrm>
            <a:prstGeom prst="rect">
              <a:avLst/>
            </a:prstGeom>
            <a:noFill/>
            <a:ln>
              <a:noFill/>
            </a:ln>
          </p:spPr>
        </p:pic>
        <p:pic>
          <p:nvPicPr>
            <p:cNvPr id="34" name="Google Shape;34;p4"/>
            <p:cNvPicPr preferRelativeResize="0"/>
            <p:nvPr/>
          </p:nvPicPr>
          <p:blipFill rotWithShape="1">
            <a:blip r:embed="rId4">
              <a:alphaModFix/>
            </a:blip>
            <a:srcRect l="34128"/>
            <a:stretch/>
          </p:blipFill>
          <p:spPr>
            <a:xfrm>
              <a:off x="8127051" y="-5375"/>
              <a:ext cx="1526655" cy="1037500"/>
            </a:xfrm>
            <a:prstGeom prst="rect">
              <a:avLst/>
            </a:prstGeom>
            <a:noFill/>
            <a:ln>
              <a:noFill/>
            </a:ln>
          </p:spPr>
        </p:pic>
      </p:grpSp>
      <p:pic>
        <p:nvPicPr>
          <p:cNvPr id="35" name="Google Shape;35;p4"/>
          <p:cNvPicPr preferRelativeResize="0"/>
          <p:nvPr/>
        </p:nvPicPr>
        <p:blipFill rotWithShape="1">
          <a:blip r:embed="rId5">
            <a:alphaModFix/>
          </a:blip>
          <a:srcRect/>
          <a:stretch/>
        </p:blipFill>
        <p:spPr>
          <a:xfrm>
            <a:off x="10786300" y="92175"/>
            <a:ext cx="1191325" cy="472000"/>
          </a:xfrm>
          <a:prstGeom prst="rect">
            <a:avLst/>
          </a:prstGeom>
          <a:noFill/>
          <a:ln>
            <a:noFill/>
          </a:ln>
          <a:effectLst>
            <a:outerShdw blurRad="50800" dist="38100" dir="2700000" algn="tl" rotWithShape="0">
              <a:srgbClr val="000000">
                <a:alpha val="40000"/>
              </a:srgbClr>
            </a:outerShdw>
          </a:effectLst>
        </p:spPr>
      </p:pic>
      <p:sp>
        <p:nvSpPr>
          <p:cNvPr id="36" name="Google Shape;36;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37" name="Google Shape;37;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38" name="Google Shape;38;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i="0" u="none" strike="noStrike" cap="none">
                <a:solidFill>
                  <a:schemeClr val="accent1"/>
                </a:solidFill>
                <a:latin typeface="Barlow SemiBold"/>
                <a:ea typeface="Barlow SemiBold"/>
                <a:cs typeface="Barlow SemiBold"/>
                <a:sym typeface="Barlow SemiBold"/>
              </a:rPr>
              <a:t>Slide </a:t>
            </a:r>
            <a:fld id="{00000000-1234-1234-1234-123412341234}" type="slidenum">
              <a:rPr lang="en-GB" sz="1400" i="0" u="none" strike="noStrike" cap="none">
                <a:solidFill>
                  <a:schemeClr val="accent1"/>
                </a:solidFill>
                <a:latin typeface="Barlow SemiBold"/>
                <a:ea typeface="Barlow SemiBold"/>
                <a:cs typeface="Barlow SemiBold"/>
                <a:sym typeface="Barlow SemiBold"/>
              </a:rPr>
              <a:t>‹#›</a:t>
            </a:fld>
            <a:endParaRPr sz="1400" i="0" u="none" strike="noStrike" cap="none">
              <a:solidFill>
                <a:schemeClr val="accent1"/>
              </a:solidFill>
              <a:latin typeface="Barlow SemiBold"/>
              <a:ea typeface="Barlow SemiBold"/>
              <a:cs typeface="Barlow SemiBold"/>
              <a:sym typeface="Barlow SemiBold"/>
            </a:endParaRPr>
          </a:p>
        </p:txBody>
      </p:sp>
      <p:sp>
        <p:nvSpPr>
          <p:cNvPr id="39" name="Google Shape;39;p4"/>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accent1"/>
                </a:solidFill>
                <a:latin typeface="Montserrat SemiBold"/>
                <a:ea typeface="Montserrat SemiBold"/>
                <a:cs typeface="Montserrat SemiBold"/>
                <a:sym typeface="Montserrat SemiBold"/>
              </a:rPr>
              <a:t>WGClimate-24 &amp; GHG-TT-6 | 9 - 12 February, 2026</a:t>
            </a:r>
            <a:endParaRPr>
              <a:solidFill>
                <a:schemeClr val="accent1"/>
              </a:solidFill>
              <a:latin typeface="Montserrat SemiBold"/>
              <a:ea typeface="Montserrat SemiBold"/>
              <a:cs typeface="Montserrat SemiBold"/>
              <a:sym typeface="Montserrat SemiBold"/>
            </a:endParaRPr>
          </a:p>
        </p:txBody>
      </p:sp>
      <p:sp>
        <p:nvSpPr>
          <p:cNvPr id="40" name="Google Shape;40;p4"/>
          <p:cNvSpPr txBox="1">
            <a:spLocks noGrp="1"/>
          </p:cNvSpPr>
          <p:nvPr>
            <p:ph type="body" idx="1"/>
          </p:nvPr>
        </p:nvSpPr>
        <p:spPr>
          <a:xfrm>
            <a:off x="276008" y="1220858"/>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41" name="Google Shape;41;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4"/>
          <p:cNvSpPr txBox="1"/>
          <p:nvPr/>
        </p:nvSpPr>
        <p:spPr>
          <a:xfrm>
            <a:off x="10547800" y="5883750"/>
            <a:ext cx="1668300" cy="661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300" b="1">
                <a:solidFill>
                  <a:schemeClr val="dk2"/>
                </a:solidFill>
                <a:latin typeface="Lobster"/>
                <a:ea typeface="Lobster"/>
                <a:cs typeface="Lobster"/>
                <a:sym typeface="Lobster"/>
              </a:rPr>
              <a:t>WGClimate</a:t>
            </a:r>
            <a:endParaRPr sz="1300" b="1">
              <a:solidFill>
                <a:schemeClr val="dk2"/>
              </a:solidFill>
              <a:latin typeface="Lobster"/>
              <a:ea typeface="Lobster"/>
              <a:cs typeface="Lobster"/>
              <a:sym typeface="Lobster"/>
            </a:endParaRPr>
          </a:p>
          <a:p>
            <a:pPr marL="0" lvl="0" indent="0" algn="r" rtl="0">
              <a:spcBef>
                <a:spcPts val="0"/>
              </a:spcBef>
              <a:spcAft>
                <a:spcPts val="0"/>
              </a:spcAft>
              <a:buNone/>
            </a:pPr>
            <a:r>
              <a:rPr lang="en-GB" sz="900" b="1">
                <a:solidFill>
                  <a:schemeClr val="dk2"/>
                </a:solidFill>
                <a:latin typeface="Barlow"/>
                <a:ea typeface="Barlow"/>
                <a:cs typeface="Barlow"/>
                <a:sym typeface="Barlow"/>
              </a:rPr>
              <a:t>The Joint CEOS-CGMS Working Group on Climate</a:t>
            </a:r>
            <a:endParaRPr sz="900" b="1">
              <a:solidFill>
                <a:schemeClr val="dk2"/>
              </a:solidFill>
              <a:latin typeface="Barlow"/>
              <a:ea typeface="Barlow"/>
              <a:cs typeface="Barlow"/>
              <a:sym typeface="Barl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and Content_1">
    <p:spTree>
      <p:nvGrpSpPr>
        <p:cNvPr id="1" name="Shape 43"/>
        <p:cNvGrpSpPr/>
        <p:nvPr/>
      </p:nvGrpSpPr>
      <p:grpSpPr>
        <a:xfrm>
          <a:off x="0" y="0"/>
          <a:ext cx="0" cy="0"/>
          <a:chOff x="0" y="0"/>
          <a:chExt cx="0" cy="0"/>
        </a:xfrm>
      </p:grpSpPr>
      <p:sp>
        <p:nvSpPr>
          <p:cNvPr id="44" name="Google Shape;44;p5"/>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45" name="Google Shape;45;p5"/>
          <p:cNvPicPr preferRelativeResize="0"/>
          <p:nvPr/>
        </p:nvPicPr>
        <p:blipFill rotWithShape="1">
          <a:blip r:embed="rId2">
            <a:alphaModFix amt="34000"/>
          </a:blip>
          <a:srcRect l="51341" t="39268" r="-2842" b="35419"/>
          <a:stretch/>
        </p:blipFill>
        <p:spPr>
          <a:xfrm flipH="1">
            <a:off x="9304423" y="0"/>
            <a:ext cx="2887577" cy="1037492"/>
          </a:xfrm>
          <a:prstGeom prst="rect">
            <a:avLst/>
          </a:prstGeom>
          <a:noFill/>
          <a:ln>
            <a:noFill/>
          </a:ln>
        </p:spPr>
      </p:pic>
      <p:grpSp>
        <p:nvGrpSpPr>
          <p:cNvPr id="46" name="Google Shape;46;p5"/>
          <p:cNvGrpSpPr/>
          <p:nvPr/>
        </p:nvGrpSpPr>
        <p:grpSpPr>
          <a:xfrm>
            <a:off x="10113330" y="274853"/>
            <a:ext cx="2154863" cy="964667"/>
            <a:chOff x="7336150" y="-5375"/>
            <a:chExt cx="2317556" cy="1037500"/>
          </a:xfrm>
        </p:grpSpPr>
        <p:pic>
          <p:nvPicPr>
            <p:cNvPr id="47" name="Google Shape;47;p5"/>
            <p:cNvPicPr preferRelativeResize="0"/>
            <p:nvPr/>
          </p:nvPicPr>
          <p:blipFill>
            <a:blip r:embed="rId3">
              <a:alphaModFix/>
            </a:blip>
            <a:stretch>
              <a:fillRect/>
            </a:stretch>
          </p:blipFill>
          <p:spPr>
            <a:xfrm>
              <a:off x="7336150" y="-5375"/>
              <a:ext cx="2317556" cy="1037500"/>
            </a:xfrm>
            <a:prstGeom prst="rect">
              <a:avLst/>
            </a:prstGeom>
            <a:noFill/>
            <a:ln>
              <a:noFill/>
            </a:ln>
          </p:spPr>
        </p:pic>
        <p:pic>
          <p:nvPicPr>
            <p:cNvPr id="48" name="Google Shape;48;p5"/>
            <p:cNvPicPr preferRelativeResize="0"/>
            <p:nvPr/>
          </p:nvPicPr>
          <p:blipFill rotWithShape="1">
            <a:blip r:embed="rId4">
              <a:alphaModFix/>
            </a:blip>
            <a:srcRect l="34128"/>
            <a:stretch/>
          </p:blipFill>
          <p:spPr>
            <a:xfrm>
              <a:off x="8127051" y="-5375"/>
              <a:ext cx="1526655" cy="1037500"/>
            </a:xfrm>
            <a:prstGeom prst="rect">
              <a:avLst/>
            </a:prstGeom>
            <a:noFill/>
            <a:ln>
              <a:noFill/>
            </a:ln>
          </p:spPr>
        </p:pic>
      </p:grpSp>
      <p:pic>
        <p:nvPicPr>
          <p:cNvPr id="49" name="Google Shape;49;p5"/>
          <p:cNvPicPr preferRelativeResize="0"/>
          <p:nvPr/>
        </p:nvPicPr>
        <p:blipFill rotWithShape="1">
          <a:blip r:embed="rId5">
            <a:alphaModFix/>
          </a:blip>
          <a:srcRect/>
          <a:stretch/>
        </p:blipFill>
        <p:spPr>
          <a:xfrm>
            <a:off x="10786300" y="92175"/>
            <a:ext cx="1191325" cy="472000"/>
          </a:xfrm>
          <a:prstGeom prst="rect">
            <a:avLst/>
          </a:prstGeom>
          <a:noFill/>
          <a:ln>
            <a:noFill/>
          </a:ln>
          <a:effectLst>
            <a:outerShdw blurRad="50800" dist="38100" dir="2700000" algn="tl" rotWithShape="0">
              <a:srgbClr val="000000">
                <a:alpha val="40000"/>
              </a:srgbClr>
            </a:outerShdw>
          </a:effectLst>
        </p:spPr>
      </p:pic>
      <p:sp>
        <p:nvSpPr>
          <p:cNvPr id="50" name="Google Shape;50;p5"/>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51" name="Google Shape;51;p5"/>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52" name="Google Shape;52;p5"/>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i="0" u="none" strike="noStrike" cap="none">
                <a:solidFill>
                  <a:schemeClr val="accent1"/>
                </a:solidFill>
                <a:latin typeface="Barlow SemiBold"/>
                <a:ea typeface="Barlow SemiBold"/>
                <a:cs typeface="Barlow SemiBold"/>
                <a:sym typeface="Barlow SemiBold"/>
              </a:rPr>
              <a:t>Slide </a:t>
            </a:r>
            <a:fld id="{00000000-1234-1234-1234-123412341234}" type="slidenum">
              <a:rPr lang="en-GB" sz="1400" i="0" u="none" strike="noStrike" cap="none">
                <a:solidFill>
                  <a:schemeClr val="accent1"/>
                </a:solidFill>
                <a:latin typeface="Barlow SemiBold"/>
                <a:ea typeface="Barlow SemiBold"/>
                <a:cs typeface="Barlow SemiBold"/>
                <a:sym typeface="Barlow SemiBold"/>
              </a:rPr>
              <a:t>‹#›</a:t>
            </a:fld>
            <a:endParaRPr sz="1400" i="0" u="none" strike="noStrike" cap="none">
              <a:solidFill>
                <a:schemeClr val="accent1"/>
              </a:solidFill>
              <a:latin typeface="Barlow SemiBold"/>
              <a:ea typeface="Barlow SemiBold"/>
              <a:cs typeface="Barlow SemiBold"/>
              <a:sym typeface="Barlow SemiBold"/>
            </a:endParaRPr>
          </a:p>
        </p:txBody>
      </p:sp>
      <p:sp>
        <p:nvSpPr>
          <p:cNvPr id="53" name="Google Shape;53;p5"/>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accent1"/>
                </a:solidFill>
                <a:latin typeface="Montserrat SemiBold"/>
                <a:ea typeface="Montserrat SemiBold"/>
                <a:cs typeface="Montserrat SemiBold"/>
                <a:sym typeface="Montserrat SemiBold"/>
              </a:rPr>
              <a:t>WGClimate-24 &amp; GHG-TT-6 | 9 - 12 February, 2026</a:t>
            </a:r>
            <a:endParaRPr>
              <a:solidFill>
                <a:schemeClr val="accent1"/>
              </a:solidFill>
              <a:latin typeface="Montserrat SemiBold"/>
              <a:ea typeface="Montserrat SemiBold"/>
              <a:cs typeface="Montserrat SemiBold"/>
              <a:sym typeface="Montserrat SemiBold"/>
            </a:endParaRPr>
          </a:p>
        </p:txBody>
      </p:sp>
      <p:sp>
        <p:nvSpPr>
          <p:cNvPr id="54" name="Google Shape;54;p5"/>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5"/>
          <p:cNvSpPr txBox="1"/>
          <p:nvPr/>
        </p:nvSpPr>
        <p:spPr>
          <a:xfrm>
            <a:off x="10547800" y="5883750"/>
            <a:ext cx="1668300" cy="661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300" b="1">
                <a:solidFill>
                  <a:schemeClr val="dk2"/>
                </a:solidFill>
                <a:latin typeface="Lobster"/>
                <a:ea typeface="Lobster"/>
                <a:cs typeface="Lobster"/>
                <a:sym typeface="Lobster"/>
              </a:rPr>
              <a:t>WGClimate</a:t>
            </a:r>
            <a:endParaRPr sz="1300" b="1">
              <a:solidFill>
                <a:schemeClr val="dk2"/>
              </a:solidFill>
              <a:latin typeface="Lobster"/>
              <a:ea typeface="Lobster"/>
              <a:cs typeface="Lobster"/>
              <a:sym typeface="Lobster"/>
            </a:endParaRPr>
          </a:p>
          <a:p>
            <a:pPr marL="0" lvl="0" indent="0" algn="r" rtl="0">
              <a:spcBef>
                <a:spcPts val="0"/>
              </a:spcBef>
              <a:spcAft>
                <a:spcPts val="0"/>
              </a:spcAft>
              <a:buNone/>
            </a:pPr>
            <a:r>
              <a:rPr lang="en-GB" sz="900" b="1">
                <a:solidFill>
                  <a:schemeClr val="dk2"/>
                </a:solidFill>
                <a:latin typeface="Barlow"/>
                <a:ea typeface="Barlow"/>
                <a:cs typeface="Barlow"/>
                <a:sym typeface="Barlow"/>
              </a:rPr>
              <a:t>The Joint CEOS-CGMS Working Group on Climate</a:t>
            </a:r>
            <a:endParaRPr sz="900" b="1">
              <a:solidFill>
                <a:schemeClr val="dk2"/>
              </a:solidFill>
              <a:latin typeface="Barlow"/>
              <a:ea typeface="Barlow"/>
              <a:cs typeface="Barlow"/>
              <a:sym typeface="Barlow"/>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001" y="882193"/>
            <a:ext cx="11732718"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795"/>
            </a:lvl1pPr>
            <a:lvl2pPr>
              <a:defRPr sz="1795"/>
            </a:lvl2pPr>
            <a:lvl3pPr>
              <a:defRPr sz="1795"/>
            </a:lvl3pPr>
            <a:lvl4pPr>
              <a:defRPr sz="1795"/>
            </a:lvl4pPr>
            <a:lvl5pPr>
              <a:defRPr sz="1795"/>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7667" y="882193"/>
            <a:ext cx="11736308"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35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PL 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625D-217C-B144-93D2-C19DE4F1945F}"/>
              </a:ext>
            </a:extLst>
          </p:cNvPr>
          <p:cNvSpPr>
            <a:spLocks noGrp="1"/>
          </p:cNvSpPr>
          <p:nvPr>
            <p:ph type="title"/>
          </p:nvPr>
        </p:nvSpPr>
        <p:spPr>
          <a:xfrm>
            <a:off x="371476" y="377785"/>
            <a:ext cx="10009050" cy="1290638"/>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9B70C27-80D5-174D-A8CC-D917A524C8E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AFAB4E-81DB-904F-B241-4225778ABCB3}"/>
              </a:ext>
            </a:extLst>
          </p:cNvPr>
          <p:cNvSpPr>
            <a:spLocks noGrp="1"/>
          </p:cNvSpPr>
          <p:nvPr>
            <p:ph type="dt" sz="half" idx="10"/>
          </p:nvPr>
        </p:nvSpPr>
        <p:spPr/>
        <p:txBody>
          <a:bodyPr/>
          <a:lstStyle/>
          <a:p>
            <a:fld id="{8E2F497F-A912-D84C-8978-7037839E52A4}" type="datetimeFigureOut">
              <a:rPr lang="en-US" smtClean="0"/>
              <a:t>2/5/2026</a:t>
            </a:fld>
            <a:endParaRPr lang="en-US"/>
          </a:p>
        </p:txBody>
      </p:sp>
      <p:sp>
        <p:nvSpPr>
          <p:cNvPr id="5" name="Footer Placeholder 4">
            <a:extLst>
              <a:ext uri="{FF2B5EF4-FFF2-40B4-BE49-F238E27FC236}">
                <a16:creationId xmlns:a16="http://schemas.microsoft.com/office/drawing/2014/main" id="{97DDA694-C7D3-9E4A-AD42-7A27C1295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39D77-8E63-5D4B-BDFE-7D086BEB2059}"/>
              </a:ext>
            </a:extLst>
          </p:cNvPr>
          <p:cNvSpPr>
            <a:spLocks noGrp="1"/>
          </p:cNvSpPr>
          <p:nvPr>
            <p:ph type="sldNum" sz="quarter" idx="12"/>
          </p:nvPr>
        </p:nvSpPr>
        <p:spPr/>
        <p:txBody>
          <a:bodyPr/>
          <a:lstStyle/>
          <a:p>
            <a:fld id="{E0F66305-90B3-104F-BE5E-085D9E31339C}" type="slidenum">
              <a:rPr lang="en-US" smtClean="0"/>
              <a:t>‹#›</a:t>
            </a:fld>
            <a:endParaRPr lang="en-US"/>
          </a:p>
        </p:txBody>
      </p:sp>
      <p:pic>
        <p:nvPicPr>
          <p:cNvPr id="8" name="Picture 7" descr="Icon&#10;&#10;Description automatically generated">
            <a:extLst>
              <a:ext uri="{FF2B5EF4-FFF2-40B4-BE49-F238E27FC236}">
                <a16:creationId xmlns:a16="http://schemas.microsoft.com/office/drawing/2014/main" id="{9D2C6FA8-56B5-DF4F-AFCF-F7045C1038DA}"/>
              </a:ext>
            </a:extLst>
          </p:cNvPr>
          <p:cNvPicPr>
            <a:picLocks noChangeAspect="1"/>
          </p:cNvPicPr>
          <p:nvPr userDrawn="1"/>
        </p:nvPicPr>
        <p:blipFill>
          <a:blip r:embed="rId2"/>
          <a:stretch>
            <a:fillRect/>
          </a:stretch>
        </p:blipFill>
        <p:spPr>
          <a:xfrm>
            <a:off x="10380526" y="377785"/>
            <a:ext cx="1440000" cy="356436"/>
          </a:xfrm>
          <a:prstGeom prst="rect">
            <a:avLst/>
          </a:prstGeom>
        </p:spPr>
      </p:pic>
    </p:spTree>
    <p:extLst>
      <p:ext uri="{BB962C8B-B14F-4D97-AF65-F5344CB8AC3E}">
        <p14:creationId xmlns:p14="http://schemas.microsoft.com/office/powerpoint/2010/main" val="211796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NPL Two Column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EDBA-A237-2641-AF20-5E91101E60B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83182D9-D411-614B-93D2-447DB12DDF9D}"/>
              </a:ext>
            </a:extLst>
          </p:cNvPr>
          <p:cNvSpPr>
            <a:spLocks noGrp="1"/>
          </p:cNvSpPr>
          <p:nvPr>
            <p:ph sz="half" idx="1"/>
          </p:nvPr>
        </p:nvSpPr>
        <p:spPr>
          <a:xfrm>
            <a:off x="371476" y="1825625"/>
            <a:ext cx="5545138" cy="4303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12E2998-B52D-6C48-8404-E6F2843B8447}"/>
              </a:ext>
            </a:extLst>
          </p:cNvPr>
          <p:cNvSpPr>
            <a:spLocks noGrp="1"/>
          </p:cNvSpPr>
          <p:nvPr>
            <p:ph sz="half" idx="2"/>
          </p:nvPr>
        </p:nvSpPr>
        <p:spPr>
          <a:xfrm>
            <a:off x="6275388" y="1825625"/>
            <a:ext cx="5545136" cy="4303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92EB089-D3DF-9346-BDD3-BFF9C0C89F0F}"/>
              </a:ext>
            </a:extLst>
          </p:cNvPr>
          <p:cNvSpPr>
            <a:spLocks noGrp="1"/>
          </p:cNvSpPr>
          <p:nvPr>
            <p:ph type="dt" sz="half" idx="10"/>
          </p:nvPr>
        </p:nvSpPr>
        <p:spPr/>
        <p:txBody>
          <a:bodyPr/>
          <a:lstStyle/>
          <a:p>
            <a:fld id="{8E2F497F-A912-D84C-8978-7037839E52A4}" type="datetimeFigureOut">
              <a:rPr lang="en-US" smtClean="0"/>
              <a:t>2/5/2026</a:t>
            </a:fld>
            <a:endParaRPr lang="en-US"/>
          </a:p>
        </p:txBody>
      </p:sp>
      <p:sp>
        <p:nvSpPr>
          <p:cNvPr id="6" name="Footer Placeholder 5">
            <a:extLst>
              <a:ext uri="{FF2B5EF4-FFF2-40B4-BE49-F238E27FC236}">
                <a16:creationId xmlns:a16="http://schemas.microsoft.com/office/drawing/2014/main" id="{B91E7A3F-5642-DC45-86CF-7CB6F04E9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DF7BE6-173D-B94B-8D94-D7AA78448FF6}"/>
              </a:ext>
            </a:extLst>
          </p:cNvPr>
          <p:cNvSpPr>
            <a:spLocks noGrp="1"/>
          </p:cNvSpPr>
          <p:nvPr>
            <p:ph type="sldNum" sz="quarter" idx="12"/>
          </p:nvPr>
        </p:nvSpPr>
        <p:spPr/>
        <p:txBody>
          <a:bodyPr/>
          <a:lstStyle/>
          <a:p>
            <a:fld id="{E0F66305-90B3-104F-BE5E-085D9E31339C}" type="slidenum">
              <a:rPr lang="en-US" smtClean="0"/>
              <a:t>‹#›</a:t>
            </a:fld>
            <a:endParaRPr lang="en-US"/>
          </a:p>
        </p:txBody>
      </p:sp>
      <p:pic>
        <p:nvPicPr>
          <p:cNvPr id="9" name="Picture 8" descr="Icon&#10;&#10;Description automatically generated">
            <a:extLst>
              <a:ext uri="{FF2B5EF4-FFF2-40B4-BE49-F238E27FC236}">
                <a16:creationId xmlns:a16="http://schemas.microsoft.com/office/drawing/2014/main" id="{F450EA6A-C381-E349-9B3F-A854C9703F00}"/>
              </a:ext>
            </a:extLst>
          </p:cNvPr>
          <p:cNvPicPr>
            <a:picLocks noChangeAspect="1"/>
          </p:cNvPicPr>
          <p:nvPr userDrawn="1"/>
        </p:nvPicPr>
        <p:blipFill>
          <a:blip r:embed="rId2"/>
          <a:stretch>
            <a:fillRect/>
          </a:stretch>
        </p:blipFill>
        <p:spPr>
          <a:xfrm>
            <a:off x="10380526" y="377785"/>
            <a:ext cx="1440000" cy="356436"/>
          </a:xfrm>
          <a:prstGeom prst="rect">
            <a:avLst/>
          </a:prstGeom>
        </p:spPr>
      </p:pic>
    </p:spTree>
    <p:extLst>
      <p:ext uri="{BB962C8B-B14F-4D97-AF65-F5344CB8AC3E}">
        <p14:creationId xmlns:p14="http://schemas.microsoft.com/office/powerpoint/2010/main" val="3430596028"/>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PL Three Column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625D-217C-B144-93D2-C19DE4F1945F}"/>
              </a:ext>
            </a:extLst>
          </p:cNvPr>
          <p:cNvSpPr>
            <a:spLocks noGrp="1"/>
          </p:cNvSpPr>
          <p:nvPr>
            <p:ph type="title"/>
          </p:nvPr>
        </p:nvSpPr>
        <p:spPr>
          <a:xfrm>
            <a:off x="371476" y="377785"/>
            <a:ext cx="10009050" cy="1290638"/>
          </a:xfrm>
        </p:spPr>
        <p:txBody>
          <a:bodyPr/>
          <a:lstStyle/>
          <a:p>
            <a:r>
              <a:rPr lang="en-GB"/>
              <a:t>Click to edit Master title style</a:t>
            </a:r>
            <a:endParaRPr lang="en-US"/>
          </a:p>
        </p:txBody>
      </p:sp>
      <p:sp>
        <p:nvSpPr>
          <p:cNvPr id="4" name="Date Placeholder 3">
            <a:extLst>
              <a:ext uri="{FF2B5EF4-FFF2-40B4-BE49-F238E27FC236}">
                <a16:creationId xmlns:a16="http://schemas.microsoft.com/office/drawing/2014/main" id="{00AFAB4E-81DB-904F-B241-4225778ABCB3}"/>
              </a:ext>
            </a:extLst>
          </p:cNvPr>
          <p:cNvSpPr>
            <a:spLocks noGrp="1"/>
          </p:cNvSpPr>
          <p:nvPr>
            <p:ph type="dt" sz="half" idx="10"/>
          </p:nvPr>
        </p:nvSpPr>
        <p:spPr/>
        <p:txBody>
          <a:bodyPr/>
          <a:lstStyle/>
          <a:p>
            <a:fld id="{8E2F497F-A912-D84C-8978-7037839E52A4}" type="datetimeFigureOut">
              <a:rPr lang="en-US" smtClean="0"/>
              <a:t>2/5/2026</a:t>
            </a:fld>
            <a:endParaRPr lang="en-US"/>
          </a:p>
        </p:txBody>
      </p:sp>
      <p:sp>
        <p:nvSpPr>
          <p:cNvPr id="5" name="Footer Placeholder 4">
            <a:extLst>
              <a:ext uri="{FF2B5EF4-FFF2-40B4-BE49-F238E27FC236}">
                <a16:creationId xmlns:a16="http://schemas.microsoft.com/office/drawing/2014/main" id="{97DDA694-C7D3-9E4A-AD42-7A27C1295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39D77-8E63-5D4B-BDFE-7D086BEB2059}"/>
              </a:ext>
            </a:extLst>
          </p:cNvPr>
          <p:cNvSpPr>
            <a:spLocks noGrp="1"/>
          </p:cNvSpPr>
          <p:nvPr>
            <p:ph type="sldNum" sz="quarter" idx="12"/>
          </p:nvPr>
        </p:nvSpPr>
        <p:spPr/>
        <p:txBody>
          <a:bodyPr/>
          <a:lstStyle/>
          <a:p>
            <a:fld id="{E0F66305-90B3-104F-BE5E-085D9E31339C}" type="slidenum">
              <a:rPr lang="en-US" smtClean="0"/>
              <a:t>‹#›</a:t>
            </a:fld>
            <a:endParaRPr lang="en-US"/>
          </a:p>
        </p:txBody>
      </p:sp>
      <p:sp>
        <p:nvSpPr>
          <p:cNvPr id="14" name="Content Placeholder 2">
            <a:extLst>
              <a:ext uri="{FF2B5EF4-FFF2-40B4-BE49-F238E27FC236}">
                <a16:creationId xmlns:a16="http://schemas.microsoft.com/office/drawing/2014/main" id="{494E238D-77F6-CF44-B797-C6BE5821F96B}"/>
              </a:ext>
            </a:extLst>
          </p:cNvPr>
          <p:cNvSpPr>
            <a:spLocks noGrp="1" noChangeAspect="1"/>
          </p:cNvSpPr>
          <p:nvPr>
            <p:ph idx="13"/>
          </p:nvPr>
        </p:nvSpPr>
        <p:spPr>
          <a:xfrm>
            <a:off x="381662" y="1809053"/>
            <a:ext cx="3553751" cy="4303714"/>
          </a:xfrm>
        </p:spPr>
        <p:txBody>
          <a:bodyPr/>
          <a:lstStyle>
            <a:lvl1pPr>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Content Placeholder 2">
            <a:extLst>
              <a:ext uri="{FF2B5EF4-FFF2-40B4-BE49-F238E27FC236}">
                <a16:creationId xmlns:a16="http://schemas.microsoft.com/office/drawing/2014/main" id="{D13F8C6F-F46B-0D48-BCB5-A23E0BFA0E7C}"/>
              </a:ext>
            </a:extLst>
          </p:cNvPr>
          <p:cNvSpPr>
            <a:spLocks noGrp="1" noChangeAspect="1"/>
          </p:cNvSpPr>
          <p:nvPr>
            <p:ph idx="14"/>
          </p:nvPr>
        </p:nvSpPr>
        <p:spPr>
          <a:xfrm>
            <a:off x="4295775" y="1809053"/>
            <a:ext cx="3600449" cy="4303714"/>
          </a:xfrm>
        </p:spPr>
        <p:txBody>
          <a:bodyPr/>
          <a:lstStyle>
            <a:lvl1pPr>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2" name="Content Placeholder 2">
            <a:extLst>
              <a:ext uri="{FF2B5EF4-FFF2-40B4-BE49-F238E27FC236}">
                <a16:creationId xmlns:a16="http://schemas.microsoft.com/office/drawing/2014/main" id="{AB08ED24-1AEA-B04D-BFB7-5DFF27FFEA3F}"/>
              </a:ext>
            </a:extLst>
          </p:cNvPr>
          <p:cNvSpPr>
            <a:spLocks noGrp="1" noChangeAspect="1"/>
          </p:cNvSpPr>
          <p:nvPr>
            <p:ph idx="15"/>
          </p:nvPr>
        </p:nvSpPr>
        <p:spPr>
          <a:xfrm>
            <a:off x="8266774" y="1809053"/>
            <a:ext cx="3553751" cy="4303714"/>
          </a:xfrm>
        </p:spPr>
        <p:txBody>
          <a:bodyPr/>
          <a:lstStyle>
            <a:lvl1pPr>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descr="Icon&#10;&#10;Description automatically generated">
            <a:extLst>
              <a:ext uri="{FF2B5EF4-FFF2-40B4-BE49-F238E27FC236}">
                <a16:creationId xmlns:a16="http://schemas.microsoft.com/office/drawing/2014/main" id="{4E0B8292-DE0A-934A-9697-9CD88DDF659E}"/>
              </a:ext>
            </a:extLst>
          </p:cNvPr>
          <p:cNvPicPr>
            <a:picLocks noChangeAspect="1"/>
          </p:cNvPicPr>
          <p:nvPr userDrawn="1"/>
        </p:nvPicPr>
        <p:blipFill>
          <a:blip r:embed="rId2"/>
          <a:stretch>
            <a:fillRect/>
          </a:stretch>
        </p:blipFill>
        <p:spPr>
          <a:xfrm>
            <a:off x="10380526" y="377785"/>
            <a:ext cx="1440000" cy="356436"/>
          </a:xfrm>
          <a:prstGeom prst="rect">
            <a:avLst/>
          </a:prstGeom>
        </p:spPr>
      </p:pic>
    </p:spTree>
    <p:extLst>
      <p:ext uri="{BB962C8B-B14F-4D97-AF65-F5344CB8AC3E}">
        <p14:creationId xmlns:p14="http://schemas.microsoft.com/office/powerpoint/2010/main" val="2867518563"/>
      </p:ext>
    </p:extLst>
  </p:cSld>
  <p:clrMapOvr>
    <a:masterClrMapping/>
  </p:clrMapOvr>
  <p:extLst>
    <p:ext uri="{DCECCB84-F9BA-43D5-87BE-67443E8EF086}">
      <p15:sldGuideLst xmlns:p15="http://schemas.microsoft.com/office/powerpoint/2012/main">
        <p15:guide id="1" pos="2479">
          <p15:clr>
            <a:srgbClr val="FBAE40"/>
          </p15:clr>
        </p15:guide>
        <p15:guide id="2" pos="2706">
          <p15:clr>
            <a:srgbClr val="FBAE40"/>
          </p15:clr>
        </p15:guide>
        <p15:guide id="3" pos="4974">
          <p15:clr>
            <a:srgbClr val="FBAE40"/>
          </p15:clr>
        </p15:guide>
        <p15:guide id="4" pos="52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PL Title Only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B30F-D552-854E-96C2-32A0DB8B8E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8E7BFF2-43C3-2746-96BA-0ECED010CDD2}"/>
              </a:ext>
            </a:extLst>
          </p:cNvPr>
          <p:cNvSpPr>
            <a:spLocks noGrp="1"/>
          </p:cNvSpPr>
          <p:nvPr>
            <p:ph type="dt" sz="half" idx="10"/>
          </p:nvPr>
        </p:nvSpPr>
        <p:spPr/>
        <p:txBody>
          <a:bodyPr/>
          <a:lstStyle/>
          <a:p>
            <a:fld id="{8E2F497F-A912-D84C-8978-7037839E52A4}" type="datetimeFigureOut">
              <a:rPr lang="en-US" smtClean="0"/>
              <a:t>2/5/2026</a:t>
            </a:fld>
            <a:endParaRPr lang="en-US"/>
          </a:p>
        </p:txBody>
      </p:sp>
      <p:sp>
        <p:nvSpPr>
          <p:cNvPr id="4" name="Footer Placeholder 3">
            <a:extLst>
              <a:ext uri="{FF2B5EF4-FFF2-40B4-BE49-F238E27FC236}">
                <a16:creationId xmlns:a16="http://schemas.microsoft.com/office/drawing/2014/main" id="{061C8AB8-3EFD-F449-8CC6-D8F2B5F056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26E639-962E-0C4A-B3A6-F4C5786B36C0}"/>
              </a:ext>
            </a:extLst>
          </p:cNvPr>
          <p:cNvSpPr>
            <a:spLocks noGrp="1"/>
          </p:cNvSpPr>
          <p:nvPr>
            <p:ph type="sldNum" sz="quarter" idx="12"/>
          </p:nvPr>
        </p:nvSpPr>
        <p:spPr/>
        <p:txBody>
          <a:bodyPr/>
          <a:lstStyle/>
          <a:p>
            <a:fld id="{E0F66305-90B3-104F-BE5E-085D9E31339C}" type="slidenum">
              <a:rPr lang="en-US" smtClean="0"/>
              <a:t>‹#›</a:t>
            </a:fld>
            <a:endParaRPr lang="en-US"/>
          </a:p>
        </p:txBody>
      </p:sp>
      <p:pic>
        <p:nvPicPr>
          <p:cNvPr id="7" name="Picture 6" descr="Icon&#10;&#10;Description automatically generated">
            <a:extLst>
              <a:ext uri="{FF2B5EF4-FFF2-40B4-BE49-F238E27FC236}">
                <a16:creationId xmlns:a16="http://schemas.microsoft.com/office/drawing/2014/main" id="{D1CFF10B-AEEE-C646-9B38-121C30FEF5F4}"/>
              </a:ext>
            </a:extLst>
          </p:cNvPr>
          <p:cNvPicPr>
            <a:picLocks noChangeAspect="1"/>
          </p:cNvPicPr>
          <p:nvPr userDrawn="1"/>
        </p:nvPicPr>
        <p:blipFill>
          <a:blip r:embed="rId2"/>
          <a:stretch>
            <a:fillRect/>
          </a:stretch>
        </p:blipFill>
        <p:spPr>
          <a:xfrm>
            <a:off x="10380526" y="377785"/>
            <a:ext cx="1440000" cy="356436"/>
          </a:xfrm>
          <a:prstGeom prst="rect">
            <a:avLst/>
          </a:prstGeom>
        </p:spPr>
      </p:pic>
    </p:spTree>
    <p:extLst>
      <p:ext uri="{BB962C8B-B14F-4D97-AF65-F5344CB8AC3E}">
        <p14:creationId xmlns:p14="http://schemas.microsoft.com/office/powerpoint/2010/main" val="1158009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9113B-AB55-944F-B2B3-59A60601ECFE}"/>
              </a:ext>
            </a:extLst>
          </p:cNvPr>
          <p:cNvSpPr>
            <a:spLocks noGrp="1"/>
          </p:cNvSpPr>
          <p:nvPr>
            <p:ph type="title"/>
          </p:nvPr>
        </p:nvSpPr>
        <p:spPr>
          <a:xfrm>
            <a:off x="371476" y="368300"/>
            <a:ext cx="10009050" cy="1290638"/>
          </a:xfrm>
          <a:prstGeom prst="rect">
            <a:avLst/>
          </a:prstGeom>
        </p:spPr>
        <p:txBody>
          <a:bodyPr vert="horz" lIns="0" tIns="0" rIns="0" bIns="0" rtlCol="0" anchor="t" anchorCtr="0">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3811A03-DD8D-AD42-8C0A-DCC718D1E534}"/>
              </a:ext>
            </a:extLst>
          </p:cNvPr>
          <p:cNvSpPr>
            <a:spLocks noGrp="1"/>
          </p:cNvSpPr>
          <p:nvPr>
            <p:ph type="body" idx="1"/>
          </p:nvPr>
        </p:nvSpPr>
        <p:spPr>
          <a:xfrm>
            <a:off x="371475" y="1825625"/>
            <a:ext cx="11449050" cy="4303713"/>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Date Placeholder 3">
            <a:extLst>
              <a:ext uri="{FF2B5EF4-FFF2-40B4-BE49-F238E27FC236}">
                <a16:creationId xmlns:a16="http://schemas.microsoft.com/office/drawing/2014/main" id="{2777C419-7A31-6F4C-B869-F214E554EF3D}"/>
              </a:ext>
            </a:extLst>
          </p:cNvPr>
          <p:cNvSpPr>
            <a:spLocks noGrp="1"/>
          </p:cNvSpPr>
          <p:nvPr>
            <p:ph type="dt" sz="half" idx="2"/>
          </p:nvPr>
        </p:nvSpPr>
        <p:spPr>
          <a:xfrm>
            <a:off x="371475" y="6356350"/>
            <a:ext cx="3209925" cy="365125"/>
          </a:xfrm>
          <a:prstGeom prst="rect">
            <a:avLst/>
          </a:prstGeom>
        </p:spPr>
        <p:txBody>
          <a:bodyPr vert="horz" lIns="0" tIns="0" rIns="0" bIns="0" rtlCol="0" anchor="ctr"/>
          <a:lstStyle>
            <a:lvl1pPr algn="l">
              <a:defRPr sz="1200">
                <a:solidFill>
                  <a:schemeClr val="tx2"/>
                </a:solidFill>
              </a:defRPr>
            </a:lvl1pPr>
          </a:lstStyle>
          <a:p>
            <a:fld id="{8E2F497F-A912-D84C-8978-7037839E52A4}" type="datetimeFigureOut">
              <a:rPr lang="en-US" smtClean="0"/>
              <a:pPr/>
              <a:t>2/5/2026</a:t>
            </a:fld>
            <a:endParaRPr lang="en-US"/>
          </a:p>
        </p:txBody>
      </p:sp>
      <p:sp>
        <p:nvSpPr>
          <p:cNvPr id="5" name="Footer Placeholder 4">
            <a:extLst>
              <a:ext uri="{FF2B5EF4-FFF2-40B4-BE49-F238E27FC236}">
                <a16:creationId xmlns:a16="http://schemas.microsoft.com/office/drawing/2014/main" id="{1070C8F2-38F1-594A-BE21-769613D6518F}"/>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20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191F68FA-B388-D74F-80AA-6F286114F2DA}"/>
              </a:ext>
            </a:extLst>
          </p:cNvPr>
          <p:cNvSpPr>
            <a:spLocks noGrp="1"/>
          </p:cNvSpPr>
          <p:nvPr>
            <p:ph type="sldNum" sz="quarter" idx="4"/>
          </p:nvPr>
        </p:nvSpPr>
        <p:spPr>
          <a:xfrm>
            <a:off x="8610599" y="6356350"/>
            <a:ext cx="3209925" cy="365125"/>
          </a:xfrm>
          <a:prstGeom prst="rect">
            <a:avLst/>
          </a:prstGeom>
        </p:spPr>
        <p:txBody>
          <a:bodyPr vert="horz" lIns="0" tIns="0" rIns="0" bIns="0" rtlCol="0" anchor="ctr"/>
          <a:lstStyle>
            <a:lvl1pPr algn="r">
              <a:defRPr sz="1200">
                <a:solidFill>
                  <a:schemeClr val="tx2"/>
                </a:solidFill>
              </a:defRPr>
            </a:lvl1pPr>
          </a:lstStyle>
          <a:p>
            <a:fld id="{E0F66305-90B3-104F-BE5E-085D9E31339C}" type="slidenum">
              <a:rPr lang="en-US" smtClean="0"/>
              <a:pPr/>
              <a:t>‹#›</a:t>
            </a:fld>
            <a:endParaRPr lang="en-US"/>
          </a:p>
        </p:txBody>
      </p:sp>
    </p:spTree>
    <p:extLst>
      <p:ext uri="{BB962C8B-B14F-4D97-AF65-F5344CB8AC3E}">
        <p14:creationId xmlns:p14="http://schemas.microsoft.com/office/powerpoint/2010/main" val="257263838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Lst>
  <p:txStyles>
    <p:titleStyle>
      <a:lvl1pPr algn="l" defTabSz="914400" rtl="0" eaLnBrk="1" latinLnBrk="0" hangingPunct="1">
        <a:lnSpc>
          <a:spcPct val="120000"/>
        </a:lnSpc>
        <a:spcBef>
          <a:spcPct val="0"/>
        </a:spcBef>
        <a:buNone/>
        <a:defRPr sz="35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46">
          <p15:clr>
            <a:srgbClr val="F26B43"/>
          </p15:clr>
        </p15:guide>
        <p15:guide id="2" orient="horz" pos="232">
          <p15:clr>
            <a:srgbClr val="F26B43"/>
          </p15:clr>
        </p15:guide>
        <p15:guide id="3" pos="234">
          <p15:clr>
            <a:srgbClr val="F26B43"/>
          </p15:clr>
        </p15:guide>
        <p15:guide id="4" orient="horz" pos="38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s://doi.org/10.5281/zenodo.1731288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hyperlink" Target="https://doi.org/10.1029/2025RG000891"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13_388743E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emf"/><Relationship Id="rId5" Type="http://schemas.openxmlformats.org/officeDocument/2006/relationships/hyperlink" Target="https://rdcu.be/eCsz2" TargetMode="External"/><Relationship Id="rId4" Type="http://schemas.openxmlformats.org/officeDocument/2006/relationships/hyperlink" Target="https://wcrp-cmip.org/cmip-phases/cmip7/cmip7-forcing-dataset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crp-cmip.org/event/uncertainty-metadata-drop-in-uk-workshop-report-back/"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zenodo.org/records/1709276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zenodo.org/records/1846616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comet-toolkit.github.io/unc_website/specification/draft-v0.1/unc_specification.html" TargetMode="External"/><Relationship Id="rId2" Type="http://schemas.openxmlformats.org/officeDocument/2006/relationships/hyperlink" Target="https://bit.ly/UNC-EoI-Form"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hyperlink" Target="https://forms.office.com/pages/responsepage.aspx?id=YFQeYL-xwEm9Ledv_BhqjQX3x-GLL1JCmA9YAz-B1wxUNVkwQVI4QzlPVUs5TkhMTVBTRTBWUVFBMS4u&amp;route=shortur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climate-ref.org/" TargetMode="External"/><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wcrp-esmo.org/projects-and-panels/obs4mips" TargetMode="External"/><Relationship Id="rId5" Type="http://schemas.openxmlformats.org/officeDocument/2006/relationships/hyperlink" Target="https://zenodo.org/records/14284375" TargetMode="External"/><Relationship Id="rId10" Type="http://schemas.openxmlformats.org/officeDocument/2006/relationships/image" Target="../media/image19.png"/><Relationship Id="rId4" Type="http://schemas.openxmlformats.org/officeDocument/2006/relationships/hyperlink" Target="https://climate-ref.org" TargetMode="External"/><Relationship Id="rId9" Type="http://schemas.openxmlformats.org/officeDocument/2006/relationships/hyperlink" Target="https://github.com/Climate-REF/climate-ref/issu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651075" y="1440475"/>
            <a:ext cx="10308600" cy="3044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lt1"/>
              </a:buClr>
              <a:buSzPts val="8000"/>
              <a:buFont typeface="Arial"/>
              <a:buNone/>
            </a:pPr>
            <a:r>
              <a:rPr lang="en-GB" sz="7100" dirty="0"/>
              <a:t>WGClimate-24 &amp; GHG-TT-6</a:t>
            </a:r>
            <a:endParaRPr sz="7100" dirty="0">
              <a:latin typeface="Montserrat"/>
              <a:ea typeface="Montserrat"/>
              <a:cs typeface="Montserrat"/>
              <a:sym typeface="Montserrat"/>
            </a:endParaRPr>
          </a:p>
          <a:p>
            <a:pPr marL="0" lvl="0" indent="0" algn="ctr" rtl="0">
              <a:lnSpc>
                <a:spcPct val="115000"/>
              </a:lnSpc>
              <a:spcBef>
                <a:spcPts val="0"/>
              </a:spcBef>
              <a:spcAft>
                <a:spcPts val="0"/>
              </a:spcAft>
              <a:buClr>
                <a:schemeClr val="lt1"/>
              </a:buClr>
              <a:buSzPts val="8000"/>
              <a:buFont typeface="Arial"/>
              <a:buNone/>
            </a:pPr>
            <a:r>
              <a:rPr lang="en-GB" sz="3000" i="1" dirty="0">
                <a:latin typeface="Montserrat"/>
                <a:ea typeface="Montserrat"/>
                <a:cs typeface="Montserrat"/>
                <a:sym typeface="Montserrat"/>
              </a:rPr>
              <a:t>Update from WCRP WGORC (&amp; ESMO)</a:t>
            </a:r>
            <a:endParaRPr sz="3000" i="1" dirty="0">
              <a:latin typeface="Montserrat"/>
              <a:ea typeface="Montserrat"/>
              <a:cs typeface="Montserrat"/>
              <a:sym typeface="Montserrat"/>
            </a:endParaRPr>
          </a:p>
        </p:txBody>
      </p:sp>
      <p:sp>
        <p:nvSpPr>
          <p:cNvPr id="61" name="Google Shape;61;p6"/>
          <p:cNvSpPr/>
          <p:nvPr/>
        </p:nvSpPr>
        <p:spPr>
          <a:xfrm>
            <a:off x="6223225" y="5534125"/>
            <a:ext cx="5908500" cy="1275600"/>
          </a:xfrm>
          <a:prstGeom prst="rect">
            <a:avLst/>
          </a:prstGeom>
          <a:noFill/>
          <a:ln>
            <a:noFill/>
          </a:ln>
        </p:spPr>
        <p:txBody>
          <a:bodyPr spcFirstLastPara="1" wrap="square" lIns="0" tIns="0" rIns="0" bIns="0" anchor="t" anchorCtr="0">
            <a:noAutofit/>
          </a:bodyPr>
          <a:lstStyle/>
          <a:p>
            <a:pPr marL="0" marR="0" lvl="0" indent="0" algn="r" rtl="0">
              <a:lnSpc>
                <a:spcPct val="115000"/>
              </a:lnSpc>
              <a:spcBef>
                <a:spcPts val="0"/>
              </a:spcBef>
              <a:spcAft>
                <a:spcPts val="0"/>
              </a:spcAft>
              <a:buNone/>
            </a:pPr>
            <a:endParaRPr sz="2200" dirty="0">
              <a:solidFill>
                <a:schemeClr val="lt1"/>
              </a:solidFill>
              <a:latin typeface="Barlow Medium"/>
              <a:ea typeface="Barlow Medium"/>
              <a:cs typeface="Barlow Medium"/>
              <a:sym typeface="Barlow Medium"/>
            </a:endParaRPr>
          </a:p>
          <a:p>
            <a:pPr marL="0" marR="0" lvl="0" indent="0" algn="r" rtl="0">
              <a:lnSpc>
                <a:spcPct val="115000"/>
              </a:lnSpc>
              <a:spcBef>
                <a:spcPts val="0"/>
              </a:spcBef>
              <a:spcAft>
                <a:spcPts val="0"/>
              </a:spcAft>
              <a:buNone/>
            </a:pPr>
            <a:r>
              <a:rPr lang="en-GB" sz="2200" i="0" u="none" strike="noStrike" cap="none" dirty="0">
                <a:solidFill>
                  <a:schemeClr val="lt1"/>
                </a:solidFill>
                <a:latin typeface="Barlow Medium"/>
                <a:ea typeface="Barlow Medium"/>
                <a:cs typeface="Barlow Medium"/>
                <a:sym typeface="Barlow Medium"/>
              </a:rPr>
              <a:t>Claire Macintosh, ESA/ESMO</a:t>
            </a:r>
            <a:endParaRPr dirty="0">
              <a:solidFill>
                <a:schemeClr val="lt1"/>
              </a:solidFill>
              <a:latin typeface="Barlow Medium"/>
              <a:ea typeface="Barlow Medium"/>
              <a:cs typeface="Barlow Medium"/>
              <a:sym typeface="Barlow Medium"/>
            </a:endParaRPr>
          </a:p>
          <a:p>
            <a:pPr marL="0" marR="0" lvl="0" indent="0" algn="r" rtl="0">
              <a:lnSpc>
                <a:spcPct val="115000"/>
              </a:lnSpc>
              <a:spcBef>
                <a:spcPts val="0"/>
              </a:spcBef>
              <a:spcAft>
                <a:spcPts val="0"/>
              </a:spcAft>
              <a:buNone/>
            </a:pPr>
            <a:r>
              <a:rPr lang="en-GB" sz="2200" i="0" u="none" strike="noStrike" cap="none" dirty="0">
                <a:solidFill>
                  <a:schemeClr val="lt1"/>
                </a:solidFill>
                <a:latin typeface="Barlow Medium"/>
                <a:ea typeface="Barlow Medium"/>
                <a:cs typeface="Barlow Medium"/>
                <a:sym typeface="Barlow Medium"/>
              </a:rPr>
              <a:t>Agenda Item 7.1</a:t>
            </a:r>
            <a:endParaRPr sz="2200" i="0" u="none" strike="noStrike" cap="none" dirty="0">
              <a:solidFill>
                <a:schemeClr val="lt1"/>
              </a:solidFill>
              <a:latin typeface="Barlow Medium"/>
              <a:ea typeface="Barlow Medium"/>
              <a:cs typeface="Barlow Medium"/>
              <a:sym typeface="Barlow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593377-A69B-68E0-48A1-97750D8A5FD5}"/>
              </a:ext>
            </a:extLst>
          </p:cNvPr>
          <p:cNvSpPr>
            <a:spLocks noGrp="1"/>
          </p:cNvSpPr>
          <p:nvPr>
            <p:ph type="title"/>
          </p:nvPr>
        </p:nvSpPr>
        <p:spPr/>
        <p:txBody>
          <a:bodyPr/>
          <a:lstStyle/>
          <a:p>
            <a:r>
              <a:rPr lang="en-GB" sz="3200" dirty="0"/>
              <a:t>2. REF data providers Uncertainty checklist</a:t>
            </a:r>
          </a:p>
        </p:txBody>
      </p:sp>
      <p:sp>
        <p:nvSpPr>
          <p:cNvPr id="5" name="Content Placeholder 2">
            <a:extLst>
              <a:ext uri="{FF2B5EF4-FFF2-40B4-BE49-F238E27FC236}">
                <a16:creationId xmlns:a16="http://schemas.microsoft.com/office/drawing/2014/main" id="{F4939453-CAE6-2BFA-2520-58CA15A04959}"/>
              </a:ext>
            </a:extLst>
          </p:cNvPr>
          <p:cNvSpPr>
            <a:spLocks noGrp="1"/>
          </p:cNvSpPr>
          <p:nvPr>
            <p:ph type="body" idx="1"/>
          </p:nvPr>
        </p:nvSpPr>
        <p:spPr>
          <a:xfrm>
            <a:off x="8162109" y="1578978"/>
            <a:ext cx="3883230" cy="4662487"/>
          </a:xfrm>
        </p:spPr>
        <p:txBody>
          <a:bodyPr>
            <a:normAutofit fontScale="55000" lnSpcReduction="20000"/>
          </a:bodyPr>
          <a:lstStyle/>
          <a:p>
            <a:pPr marL="50800" indent="0">
              <a:buNone/>
            </a:pPr>
            <a:r>
              <a:rPr lang="en-GB" u="sng" dirty="0"/>
              <a:t>C</a:t>
            </a:r>
            <a:r>
              <a:rPr lang="en-GB" sz="2300" u="sng" dirty="0"/>
              <a:t>urrent status and next steps</a:t>
            </a:r>
          </a:p>
          <a:p>
            <a:r>
              <a:rPr lang="en-GB" sz="2300" dirty="0"/>
              <a:t>Q3 &amp; Q4 2025</a:t>
            </a:r>
          </a:p>
          <a:p>
            <a:pPr lvl="1">
              <a:lnSpc>
                <a:spcPct val="114999"/>
              </a:lnSpc>
            </a:pPr>
            <a:r>
              <a:rPr lang="en-GB" sz="2000" dirty="0"/>
              <a:t>Uncertainty checklist has been peer reviewed and published</a:t>
            </a:r>
          </a:p>
          <a:p>
            <a:pPr lvl="1">
              <a:lnSpc>
                <a:spcPct val="114999"/>
              </a:lnSpc>
            </a:pPr>
            <a:r>
              <a:rPr lang="en-GB" sz="2000" dirty="0"/>
              <a:t>Simplest possible structure to capture initial uncertainty information</a:t>
            </a:r>
          </a:p>
          <a:p>
            <a:pPr lvl="1">
              <a:lnSpc>
                <a:spcPct val="114999"/>
              </a:lnSpc>
            </a:pPr>
            <a:r>
              <a:rPr lang="en-GB" sz="2000" dirty="0"/>
              <a:t>Adopted into Obs4MIPs ODS 2.6 standards</a:t>
            </a:r>
          </a:p>
          <a:p>
            <a:pPr>
              <a:lnSpc>
                <a:spcPct val="114999"/>
              </a:lnSpc>
            </a:pPr>
            <a:r>
              <a:rPr lang="en-GB" sz="2300" dirty="0"/>
              <a:t>Q1 2026: </a:t>
            </a:r>
          </a:p>
          <a:p>
            <a:pPr lvl="1"/>
            <a:r>
              <a:rPr lang="en-GB" sz="2000" dirty="0"/>
              <a:t>Information gathering phase – data provider uncertainty information review</a:t>
            </a:r>
          </a:p>
          <a:p>
            <a:pPr lvl="1"/>
            <a:r>
              <a:rPr lang="en-GB" sz="2000" dirty="0"/>
              <a:t>QA of phase 1 dataset listings (documentation, obsolete versions etc.)</a:t>
            </a:r>
          </a:p>
          <a:p>
            <a:pPr lvl="1"/>
            <a:r>
              <a:rPr lang="en-GB" sz="2000" dirty="0"/>
              <a:t>Analysis of uncertainty information responses – stocktake.</a:t>
            </a:r>
          </a:p>
          <a:p>
            <a:r>
              <a:rPr lang="en-GB" sz="2300" dirty="0"/>
              <a:t>Q2-3 2026 </a:t>
            </a:r>
          </a:p>
          <a:p>
            <a:pPr lvl="1"/>
            <a:r>
              <a:rPr lang="en-GB" sz="2000" dirty="0"/>
              <a:t>Test case of ‘uncertainty aware’ model evaluation – code development</a:t>
            </a:r>
          </a:p>
        </p:txBody>
      </p:sp>
      <p:pic>
        <p:nvPicPr>
          <p:cNvPr id="2" name="Picture 1" descr="A white cover with blue and green lines&#10;&#10;AI-generated content may be incorrect.">
            <a:extLst>
              <a:ext uri="{FF2B5EF4-FFF2-40B4-BE49-F238E27FC236}">
                <a16:creationId xmlns:a16="http://schemas.microsoft.com/office/drawing/2014/main" id="{933958BD-BF2C-968D-7A9C-E381FD24DFA2}"/>
              </a:ext>
            </a:extLst>
          </p:cNvPr>
          <p:cNvPicPr>
            <a:picLocks noChangeAspect="1"/>
          </p:cNvPicPr>
          <p:nvPr/>
        </p:nvPicPr>
        <p:blipFill>
          <a:blip r:embed="rId3"/>
          <a:stretch>
            <a:fillRect/>
          </a:stretch>
        </p:blipFill>
        <p:spPr>
          <a:xfrm>
            <a:off x="178500" y="1825924"/>
            <a:ext cx="2575982" cy="3637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FE5687D2-5EAD-96CE-2E0E-F13FA0E1FDBB}"/>
              </a:ext>
            </a:extLst>
          </p:cNvPr>
          <p:cNvSpPr txBox="1"/>
          <p:nvPr/>
        </p:nvSpPr>
        <p:spPr>
          <a:xfrm>
            <a:off x="71887" y="5578415"/>
            <a:ext cx="27676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Montserrat"/>
                <a:ea typeface="Helvetica"/>
                <a:cs typeface="Helvetica"/>
              </a:rPr>
              <a:t>Dóra, H., Swaminathan, R., &amp; </a:t>
            </a:r>
            <a:r>
              <a:rPr lang="en-US" sz="800" err="1">
                <a:latin typeface="Montserrat"/>
                <a:ea typeface="Helvetica"/>
                <a:cs typeface="Helvetica"/>
              </a:rPr>
              <a:t>Woolliams</a:t>
            </a:r>
            <a:r>
              <a:rPr lang="en-US" sz="800">
                <a:latin typeface="Montserrat"/>
                <a:ea typeface="Helvetica"/>
                <a:cs typeface="Helvetica"/>
              </a:rPr>
              <a:t>, E. (2025). Climate - Rapid Evaluation Framework Uncertainty Checklist (1.0). </a:t>
            </a:r>
            <a:r>
              <a:rPr lang="en-US" sz="800" err="1">
                <a:latin typeface="Montserrat"/>
                <a:ea typeface="Helvetica"/>
                <a:cs typeface="Helvetica"/>
              </a:rPr>
              <a:t>Zenodo</a:t>
            </a:r>
            <a:r>
              <a:rPr lang="en-US" sz="800">
                <a:latin typeface="Montserrat"/>
                <a:ea typeface="Helvetica"/>
                <a:cs typeface="Helvetica"/>
              </a:rPr>
              <a:t>. </a:t>
            </a:r>
            <a:endParaRPr lang="en-US" sz="800">
              <a:solidFill>
                <a:srgbClr val="2F6FA7"/>
              </a:solidFill>
              <a:latin typeface="Montserrat"/>
              <a:ea typeface="Helvetica"/>
              <a:cs typeface="Helvetica"/>
            </a:endParaRPr>
          </a:p>
          <a:p>
            <a:r>
              <a:rPr lang="en-US" sz="800" u="none" strike="noStrike">
                <a:solidFill>
                  <a:srgbClr val="2F6FA7"/>
                </a:solidFill>
                <a:latin typeface="Montserrat"/>
                <a:ea typeface="Helvetica"/>
                <a:cs typeface="Helvetica"/>
                <a:hlinkClick r:id="rId4"/>
              </a:rPr>
              <a:t>https://doi.org/10.5281/zenodo.17312883</a:t>
            </a:r>
            <a:endParaRPr lang="en-US" sz="800" u="none" strike="noStrike">
              <a:solidFill>
                <a:srgbClr val="2F6FA7"/>
              </a:solidFill>
              <a:latin typeface="Montserrat"/>
              <a:ea typeface="Helvetica"/>
              <a:cs typeface="Helvetica"/>
            </a:endParaRPr>
          </a:p>
        </p:txBody>
      </p:sp>
      <p:pic>
        <p:nvPicPr>
          <p:cNvPr id="7" name="Picture 6" descr="A yellow and white document with white text&#10;&#10;AI-generated content may be incorrect.">
            <a:extLst>
              <a:ext uri="{FF2B5EF4-FFF2-40B4-BE49-F238E27FC236}">
                <a16:creationId xmlns:a16="http://schemas.microsoft.com/office/drawing/2014/main" id="{2E1C103E-E906-55EE-D839-85DDF117933E}"/>
              </a:ext>
            </a:extLst>
          </p:cNvPr>
          <p:cNvPicPr>
            <a:picLocks noChangeAspect="1"/>
          </p:cNvPicPr>
          <p:nvPr/>
        </p:nvPicPr>
        <p:blipFill>
          <a:blip r:embed="rId5"/>
          <a:stretch>
            <a:fillRect/>
          </a:stretch>
        </p:blipFill>
        <p:spPr>
          <a:xfrm>
            <a:off x="3286590" y="1502433"/>
            <a:ext cx="4583652" cy="46582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037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E0F26-A854-2A9D-8287-3D10B26BE2F1}"/>
              </a:ext>
            </a:extLst>
          </p:cNvPr>
          <p:cNvSpPr>
            <a:spLocks noGrp="1"/>
          </p:cNvSpPr>
          <p:nvPr>
            <p:ph type="body" idx="1"/>
          </p:nvPr>
        </p:nvSpPr>
        <p:spPr>
          <a:xfrm>
            <a:off x="5017880" y="1080139"/>
            <a:ext cx="7157493" cy="1251562"/>
          </a:xfrm>
        </p:spPr>
        <p:txBody>
          <a:bodyPr/>
          <a:lstStyle/>
          <a:p>
            <a:pPr marL="50800" indent="0">
              <a:buNone/>
            </a:pPr>
            <a:r>
              <a:rPr lang="en-US"/>
              <a:t>New paper published by the CMIP Model Benchmarking task team</a:t>
            </a:r>
            <a:endParaRPr lang="en-US" sz="1200">
              <a:highlight>
                <a:srgbClr val="FFFFFF"/>
              </a:highlight>
              <a:latin typeface="Open Sans"/>
              <a:ea typeface="Open Sans"/>
              <a:cs typeface="Open Sans"/>
            </a:endParaRPr>
          </a:p>
        </p:txBody>
      </p:sp>
      <p:sp>
        <p:nvSpPr>
          <p:cNvPr id="3" name="Title 2">
            <a:extLst>
              <a:ext uri="{FF2B5EF4-FFF2-40B4-BE49-F238E27FC236}">
                <a16:creationId xmlns:a16="http://schemas.microsoft.com/office/drawing/2014/main" id="{73327D88-5C94-FFF8-CFBC-43BCA7697C60}"/>
              </a:ext>
            </a:extLst>
          </p:cNvPr>
          <p:cNvSpPr>
            <a:spLocks noGrp="1"/>
          </p:cNvSpPr>
          <p:nvPr>
            <p:ph type="title"/>
          </p:nvPr>
        </p:nvSpPr>
        <p:spPr/>
        <p:txBody>
          <a:bodyPr/>
          <a:lstStyle/>
          <a:p>
            <a:r>
              <a:rPr lang="en-US" dirty="0"/>
              <a:t>3. CMIP - Model evaluation</a:t>
            </a:r>
          </a:p>
        </p:txBody>
      </p:sp>
      <p:pic>
        <p:nvPicPr>
          <p:cNvPr id="4" name="Picture 3" descr="A close-up of a document&#10;&#10;AI-generated content may be incorrect.">
            <a:extLst>
              <a:ext uri="{FF2B5EF4-FFF2-40B4-BE49-F238E27FC236}">
                <a16:creationId xmlns:a16="http://schemas.microsoft.com/office/drawing/2014/main" id="{D4500B49-DD13-3105-B9AA-ECABC377F503}"/>
              </a:ext>
            </a:extLst>
          </p:cNvPr>
          <p:cNvPicPr>
            <a:picLocks noChangeAspect="1"/>
          </p:cNvPicPr>
          <p:nvPr/>
        </p:nvPicPr>
        <p:blipFill>
          <a:blip r:embed="rId2"/>
          <a:stretch>
            <a:fillRect/>
          </a:stretch>
        </p:blipFill>
        <p:spPr>
          <a:xfrm>
            <a:off x="174198" y="1208522"/>
            <a:ext cx="3160688" cy="4169160"/>
          </a:xfrm>
          <a:prstGeom prst="rect">
            <a:avLst/>
          </a:prstGeom>
          <a:ln>
            <a:noFill/>
          </a:ln>
          <a:effectLst>
            <a:outerShdw blurRad="292100" dist="139700" dir="2700000" algn="tl" rotWithShape="0">
              <a:srgbClr val="333333">
                <a:alpha val="65000"/>
              </a:srgbClr>
            </a:outerShdw>
          </a:effectLst>
        </p:spPr>
      </p:pic>
      <p:pic>
        <p:nvPicPr>
          <p:cNvPr id="6" name="Picture 5" descr="A screenshot of a cell phone screen&#10;&#10;AI-generated content may be incorrect.">
            <a:extLst>
              <a:ext uri="{FF2B5EF4-FFF2-40B4-BE49-F238E27FC236}">
                <a16:creationId xmlns:a16="http://schemas.microsoft.com/office/drawing/2014/main" id="{32192F45-1411-6570-89D8-D3AAE516C020}"/>
              </a:ext>
            </a:extLst>
          </p:cNvPr>
          <p:cNvPicPr>
            <a:picLocks noChangeAspect="1"/>
          </p:cNvPicPr>
          <p:nvPr/>
        </p:nvPicPr>
        <p:blipFill>
          <a:blip r:embed="rId3"/>
          <a:stretch>
            <a:fillRect/>
          </a:stretch>
        </p:blipFill>
        <p:spPr>
          <a:xfrm>
            <a:off x="1680158" y="2273302"/>
            <a:ext cx="3118467" cy="4183721"/>
          </a:xfrm>
          <a:prstGeom prst="rect">
            <a:avLst/>
          </a:prstGeom>
          <a:ln>
            <a:noFill/>
          </a:ln>
          <a:effectLst>
            <a:outerShdw blurRad="292100" dist="139700" dir="2700000" algn="tl" rotWithShape="0">
              <a:srgbClr val="333333">
                <a:alpha val="65000"/>
              </a:srgbClr>
            </a:outerShdw>
          </a:effectLst>
        </p:spPr>
      </p:pic>
      <p:pic>
        <p:nvPicPr>
          <p:cNvPr id="7" name="Picture 6" descr="A diagram of a model&#10;&#10;AI-generated content may be incorrect.">
            <a:extLst>
              <a:ext uri="{FF2B5EF4-FFF2-40B4-BE49-F238E27FC236}">
                <a16:creationId xmlns:a16="http://schemas.microsoft.com/office/drawing/2014/main" id="{6D20A13B-F1AC-C88B-ECF9-C67EF746EDDF}"/>
              </a:ext>
            </a:extLst>
          </p:cNvPr>
          <p:cNvPicPr>
            <a:picLocks noChangeAspect="1"/>
          </p:cNvPicPr>
          <p:nvPr/>
        </p:nvPicPr>
        <p:blipFill>
          <a:blip r:embed="rId4"/>
          <a:stretch>
            <a:fillRect/>
          </a:stretch>
        </p:blipFill>
        <p:spPr>
          <a:xfrm>
            <a:off x="4867140" y="2353498"/>
            <a:ext cx="3641522" cy="3593168"/>
          </a:xfrm>
          <a:prstGeom prst="rect">
            <a:avLst/>
          </a:prstGeom>
        </p:spPr>
      </p:pic>
      <p:sp>
        <p:nvSpPr>
          <p:cNvPr id="9" name="Text Placeholder 1">
            <a:extLst>
              <a:ext uri="{FF2B5EF4-FFF2-40B4-BE49-F238E27FC236}">
                <a16:creationId xmlns:a16="http://schemas.microsoft.com/office/drawing/2014/main" id="{71F5317F-1F8A-37C2-4D46-A2079C612AD3}"/>
              </a:ext>
            </a:extLst>
          </p:cNvPr>
          <p:cNvSpPr txBox="1">
            <a:spLocks/>
          </p:cNvSpPr>
          <p:nvPr/>
        </p:nvSpPr>
        <p:spPr>
          <a:xfrm>
            <a:off x="8510969" y="2701028"/>
            <a:ext cx="3635134" cy="27200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pPr>
              <a:lnSpc>
                <a:spcPct val="114999"/>
              </a:lnSpc>
            </a:pPr>
            <a:r>
              <a:rPr lang="en-US" sz="1200">
                <a:highlight>
                  <a:srgbClr val="FFFFFF"/>
                </a:highlight>
                <a:latin typeface="Open Sans"/>
                <a:ea typeface="Open Sans"/>
                <a:cs typeface="Open Sans"/>
              </a:rPr>
              <a:t>review of evaluation and benchmarking methods and approaches developed in the last decade</a:t>
            </a:r>
          </a:p>
          <a:p>
            <a:pPr>
              <a:lnSpc>
                <a:spcPct val="114999"/>
              </a:lnSpc>
            </a:pPr>
            <a:r>
              <a:rPr lang="en-US" sz="1200">
                <a:highlight>
                  <a:srgbClr val="FFFFFF"/>
                </a:highlight>
                <a:latin typeface="Open Sans"/>
                <a:ea typeface="Open Sans"/>
                <a:cs typeface="Open Sans"/>
              </a:rPr>
              <a:t>definitions of the key terms model verification, process validation, evaluation, and benchmarking.</a:t>
            </a:r>
          </a:p>
          <a:p>
            <a:pPr>
              <a:lnSpc>
                <a:spcPct val="114999"/>
              </a:lnSpc>
            </a:pPr>
            <a:r>
              <a:rPr lang="en-US" sz="1200">
                <a:highlight>
                  <a:srgbClr val="FFFFFF"/>
                </a:highlight>
                <a:latin typeface="Open Sans"/>
                <a:ea typeface="Open Sans"/>
                <a:cs typeface="Open Sans"/>
              </a:rPr>
              <a:t>review of the key features of several software packages that have been commonly used over the past decade to evaluate and benchmark global and regional climate models</a:t>
            </a:r>
          </a:p>
        </p:txBody>
      </p:sp>
      <p:sp>
        <p:nvSpPr>
          <p:cNvPr id="10" name="TextBox 9">
            <a:extLst>
              <a:ext uri="{FF2B5EF4-FFF2-40B4-BE49-F238E27FC236}">
                <a16:creationId xmlns:a16="http://schemas.microsoft.com/office/drawing/2014/main" id="{8861484E-E449-F2D7-B4F1-86A10DAADC77}"/>
              </a:ext>
            </a:extLst>
          </p:cNvPr>
          <p:cNvSpPr txBox="1"/>
          <p:nvPr/>
        </p:nvSpPr>
        <p:spPr>
          <a:xfrm>
            <a:off x="5016080" y="5704907"/>
            <a:ext cx="68579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1C1D1E"/>
                </a:solidFill>
                <a:latin typeface="Open Sans"/>
                <a:ea typeface="Open Sans"/>
                <a:cs typeface="Open Sans"/>
              </a:rPr>
              <a:t>Hassler, B. et al. (2026). Systematic benchmarking of climate models: Methodologies, applications, and new directions. </a:t>
            </a:r>
            <a:r>
              <a:rPr lang="en-US" sz="1200" i="1">
                <a:solidFill>
                  <a:srgbClr val="1C1D1E"/>
                </a:solidFill>
                <a:latin typeface="Open Sans"/>
                <a:ea typeface="Open Sans"/>
                <a:cs typeface="Open Sans"/>
              </a:rPr>
              <a:t>Reviews of Geophysics</a:t>
            </a:r>
            <a:r>
              <a:rPr lang="en-US" sz="1200">
                <a:solidFill>
                  <a:srgbClr val="1C1D1E"/>
                </a:solidFill>
                <a:latin typeface="Open Sans"/>
                <a:ea typeface="Open Sans"/>
                <a:cs typeface="Open Sans"/>
              </a:rPr>
              <a:t>, 64, e2025RG000891. </a:t>
            </a:r>
            <a:r>
              <a:rPr lang="en-US" sz="1600">
                <a:solidFill>
                  <a:srgbClr val="1C1D1E"/>
                </a:solidFill>
                <a:latin typeface="Open Sans"/>
                <a:ea typeface="Open Sans"/>
                <a:cs typeface="Open Sans"/>
              </a:rPr>
              <a:t> </a:t>
            </a:r>
            <a:r>
              <a:rPr lang="en-US" sz="1600" b="1" u="none" strike="noStrike">
                <a:solidFill>
                  <a:srgbClr val="005274"/>
                </a:solidFill>
                <a:latin typeface="Open Sans"/>
                <a:ea typeface="Open Sans"/>
                <a:cs typeface="Open Sans"/>
                <a:hlinkClick r:id="rId5"/>
              </a:rPr>
              <a:t>https://doi.org/10.1029/2025RG000891</a:t>
            </a:r>
            <a:endParaRPr lang="en-US" sz="1600"/>
          </a:p>
          <a:p>
            <a:pPr algn="ctr"/>
            <a:endParaRPr lang="en-US"/>
          </a:p>
        </p:txBody>
      </p:sp>
    </p:spTree>
    <p:extLst>
      <p:ext uri="{BB962C8B-B14F-4D97-AF65-F5344CB8AC3E}">
        <p14:creationId xmlns:p14="http://schemas.microsoft.com/office/powerpoint/2010/main" val="110519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A50FB-246E-47BA-B9C5-9DE0EF3C6F2C}"/>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B826F064-F4B7-9724-7310-C8B5C139DF1E}"/>
              </a:ext>
            </a:extLst>
          </p:cNvPr>
          <p:cNvSpPr>
            <a:spLocks noGrp="1"/>
          </p:cNvSpPr>
          <p:nvPr>
            <p:ph type="title"/>
          </p:nvPr>
        </p:nvSpPr>
        <p:spPr>
          <a:xfrm>
            <a:off x="176047" y="175939"/>
            <a:ext cx="10550863" cy="779100"/>
          </a:xfrm>
        </p:spPr>
        <p:txBody>
          <a:bodyPr/>
          <a:lstStyle/>
          <a:p>
            <a:r>
              <a:rPr lang="en-GB" dirty="0"/>
              <a:t>3. CMIP - Variable name changes</a:t>
            </a:r>
          </a:p>
        </p:txBody>
      </p:sp>
      <p:sp>
        <p:nvSpPr>
          <p:cNvPr id="5" name="TextBox 4">
            <a:extLst>
              <a:ext uri="{FF2B5EF4-FFF2-40B4-BE49-F238E27FC236}">
                <a16:creationId xmlns:a16="http://schemas.microsoft.com/office/drawing/2014/main" id="{00A690EA-4B08-EBBC-1BC1-B5D5E9112274}"/>
              </a:ext>
            </a:extLst>
          </p:cNvPr>
          <p:cNvSpPr txBox="1"/>
          <p:nvPr/>
        </p:nvSpPr>
        <p:spPr>
          <a:xfrm>
            <a:off x="175685" y="1112143"/>
            <a:ext cx="7003644"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Montserrat"/>
                <a:cs typeface="Helvetica"/>
              </a:rPr>
              <a:t>There are a number of infrastructure changes for CMIP7.  Relevant to reference dataset use in the REF is the following:</a:t>
            </a:r>
          </a:p>
          <a:p>
            <a:endParaRPr lang="en-US" sz="2000" dirty="0"/>
          </a:p>
          <a:p>
            <a:pPr marL="342900" indent="-342900">
              <a:buChar char="•"/>
            </a:pPr>
            <a:r>
              <a:rPr lang="en-US" sz="1600" dirty="0">
                <a:solidFill>
                  <a:srgbClr val="0E0F0F"/>
                </a:solidFill>
                <a:latin typeface="Montserrat"/>
                <a:cs typeface="Helvetica"/>
              </a:rPr>
              <a:t>A new naming system termed </a:t>
            </a:r>
            <a:r>
              <a:rPr lang="en-US" sz="1600" b="1" dirty="0">
                <a:solidFill>
                  <a:srgbClr val="0E0F0F"/>
                </a:solidFill>
                <a:latin typeface="Montserrat"/>
                <a:cs typeface="Helvetica"/>
              </a:rPr>
              <a:t>“branded variables”</a:t>
            </a:r>
            <a:r>
              <a:rPr lang="en-US" sz="1600" dirty="0">
                <a:solidFill>
                  <a:srgbClr val="0E0F0F"/>
                </a:solidFill>
                <a:latin typeface="Montserrat"/>
                <a:cs typeface="Helvetica"/>
              </a:rPr>
              <a:t> has been created to address some of the issues with the earlier naming system and provide unique variable names</a:t>
            </a:r>
          </a:p>
          <a:p>
            <a:pPr marL="342900" indent="-342900">
              <a:buChar char="•"/>
            </a:pPr>
            <a:r>
              <a:rPr lang="en-US" sz="1600" dirty="0">
                <a:solidFill>
                  <a:srgbClr val="0E0F0F"/>
                </a:solidFill>
                <a:latin typeface="Montserrat"/>
                <a:cs typeface="Helvetica"/>
              </a:rPr>
              <a:t>It will be a step change for many within the climate data supply chain</a:t>
            </a:r>
          </a:p>
          <a:p>
            <a:pPr marL="342900" indent="-342900">
              <a:buChar char="•"/>
            </a:pPr>
            <a:r>
              <a:rPr lang="en-US" sz="1600" dirty="0">
                <a:solidFill>
                  <a:srgbClr val="0E0F0F"/>
                </a:solidFill>
                <a:latin typeface="Montserrat"/>
              </a:rPr>
              <a:t>The root name, which is very similar to the physical parameter will be in </a:t>
            </a:r>
            <a:r>
              <a:rPr lang="en-US" sz="1600" dirty="0" err="1">
                <a:solidFill>
                  <a:srgbClr val="0E0F0F"/>
                </a:solidFill>
                <a:latin typeface="Montserrat"/>
              </a:rPr>
              <a:t>netCDF</a:t>
            </a:r>
            <a:r>
              <a:rPr lang="en-US" sz="1600" dirty="0">
                <a:solidFill>
                  <a:srgbClr val="0E0F0F"/>
                </a:solidFill>
                <a:latin typeface="Montserrat"/>
              </a:rPr>
              <a:t> files as the </a:t>
            </a:r>
            <a:r>
              <a:rPr lang="en-US" sz="1600" dirty="0" err="1">
                <a:solidFill>
                  <a:srgbClr val="0E0F0F"/>
                </a:solidFill>
                <a:latin typeface="Montserrat"/>
              </a:rPr>
              <a:t>variable_id</a:t>
            </a:r>
            <a:r>
              <a:rPr lang="en-US" sz="1600" dirty="0">
                <a:solidFill>
                  <a:srgbClr val="0E0F0F"/>
                </a:solidFill>
                <a:latin typeface="Montserrat"/>
              </a:rPr>
              <a:t>. </a:t>
            </a:r>
          </a:p>
          <a:p>
            <a:endParaRPr lang="en-US" sz="1600" dirty="0">
              <a:latin typeface="Montserrat"/>
              <a:cs typeface="Helvetica"/>
            </a:endParaRPr>
          </a:p>
          <a:p>
            <a:pPr algn="ctr"/>
            <a:endParaRPr lang="en-US" sz="1600" dirty="0">
              <a:latin typeface="Montserrat"/>
            </a:endParaRPr>
          </a:p>
        </p:txBody>
      </p:sp>
      <p:pic>
        <p:nvPicPr>
          <p:cNvPr id="2" name="Picture 1" descr="A close-up of a label&#10;&#10;AI-generated content may be incorrect.">
            <a:extLst>
              <a:ext uri="{FF2B5EF4-FFF2-40B4-BE49-F238E27FC236}">
                <a16:creationId xmlns:a16="http://schemas.microsoft.com/office/drawing/2014/main" id="{57994412-550B-5884-721C-B9490A7DC479}"/>
              </a:ext>
            </a:extLst>
          </p:cNvPr>
          <p:cNvPicPr>
            <a:picLocks noChangeAspect="1"/>
          </p:cNvPicPr>
          <p:nvPr/>
        </p:nvPicPr>
        <p:blipFill>
          <a:blip r:embed="rId3"/>
          <a:stretch>
            <a:fillRect/>
          </a:stretch>
        </p:blipFill>
        <p:spPr>
          <a:xfrm>
            <a:off x="7275160" y="1242772"/>
            <a:ext cx="4575775" cy="1471984"/>
          </a:xfrm>
          <a:prstGeom prst="rect">
            <a:avLst/>
          </a:prstGeom>
        </p:spPr>
      </p:pic>
      <p:sp>
        <p:nvSpPr>
          <p:cNvPr id="3" name="TextBox 2">
            <a:extLst>
              <a:ext uri="{FF2B5EF4-FFF2-40B4-BE49-F238E27FC236}">
                <a16:creationId xmlns:a16="http://schemas.microsoft.com/office/drawing/2014/main" id="{C17148A9-5AD0-A103-1C27-F503FEABA6AB}"/>
              </a:ext>
            </a:extLst>
          </p:cNvPr>
          <p:cNvSpPr txBox="1"/>
          <p:nvPr/>
        </p:nvSpPr>
        <p:spPr>
          <a:xfrm>
            <a:off x="7666359" y="3475319"/>
            <a:ext cx="4051563" cy="830997"/>
          </a:xfrm>
          <a:prstGeom prst="rect">
            <a:avLst/>
          </a:prstGeom>
          <a:solidFill>
            <a:schemeClr val="bg2"/>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dirty="0">
                <a:solidFill>
                  <a:schemeClr val="bg1"/>
                </a:solidFill>
                <a:latin typeface="Montserrat"/>
              </a:rPr>
              <a:t>Let us know how we can work with you to make the Earth observation community aware of this</a:t>
            </a:r>
            <a:r>
              <a:rPr lang="en-US" sz="1600" dirty="0">
                <a:solidFill>
                  <a:schemeClr val="bg1"/>
                </a:solidFill>
                <a:latin typeface="Montserrat"/>
              </a:rPr>
              <a:t>.</a:t>
            </a:r>
          </a:p>
        </p:txBody>
      </p:sp>
      <p:pic>
        <p:nvPicPr>
          <p:cNvPr id="4" name="Picture 3" descr="A screenshot of a computer&#10;&#10;AI-generated content may be incorrect.">
            <a:extLst>
              <a:ext uri="{FF2B5EF4-FFF2-40B4-BE49-F238E27FC236}">
                <a16:creationId xmlns:a16="http://schemas.microsoft.com/office/drawing/2014/main" id="{DBB63328-C8B9-9DD9-04D1-6D4689DA3AE8}"/>
              </a:ext>
            </a:extLst>
          </p:cNvPr>
          <p:cNvPicPr>
            <a:picLocks noChangeAspect="1"/>
          </p:cNvPicPr>
          <p:nvPr/>
        </p:nvPicPr>
        <p:blipFill>
          <a:blip r:embed="rId4"/>
          <a:stretch>
            <a:fillRect/>
          </a:stretch>
        </p:blipFill>
        <p:spPr>
          <a:xfrm>
            <a:off x="211970" y="4527835"/>
            <a:ext cx="10617868" cy="1827635"/>
          </a:xfrm>
          <a:prstGeom prst="rect">
            <a:avLst/>
          </a:prstGeom>
        </p:spPr>
      </p:pic>
      <p:sp>
        <p:nvSpPr>
          <p:cNvPr id="6" name="TextBox 5">
            <a:extLst>
              <a:ext uri="{FF2B5EF4-FFF2-40B4-BE49-F238E27FC236}">
                <a16:creationId xmlns:a16="http://schemas.microsoft.com/office/drawing/2014/main" id="{55AA04C0-00C4-E329-EF3E-37C5F874E260}"/>
              </a:ext>
            </a:extLst>
          </p:cNvPr>
          <p:cNvSpPr txBox="1"/>
          <p:nvPr/>
        </p:nvSpPr>
        <p:spPr>
          <a:xfrm>
            <a:off x="7666358" y="2804032"/>
            <a:ext cx="4051563" cy="461665"/>
          </a:xfrm>
          <a:prstGeom prst="rect">
            <a:avLst/>
          </a:prstGeom>
          <a:solidFill>
            <a:srgbClr val="FFC000"/>
          </a:solidFill>
          <a:ln>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tx1"/>
                </a:solidFill>
                <a:latin typeface="Montserrat"/>
              </a:rPr>
              <a:t>You </a:t>
            </a:r>
            <a:r>
              <a:rPr lang="en-US" sz="1200" baseline="0">
                <a:solidFill>
                  <a:schemeClr val="tx1"/>
                </a:solidFill>
                <a:latin typeface="Montserrat"/>
              </a:rPr>
              <a:t>can</a:t>
            </a:r>
            <a:r>
              <a:rPr lang="en-US" sz="1200">
                <a:solidFill>
                  <a:schemeClr val="tx1"/>
                </a:solidFill>
                <a:latin typeface="Montserrat"/>
              </a:rPr>
              <a:t> view the CMIP7 variables, these names alongside CMIP6 in the Data Request</a:t>
            </a:r>
          </a:p>
        </p:txBody>
      </p:sp>
    </p:spTree>
    <p:extLst>
      <p:ext uri="{BB962C8B-B14F-4D97-AF65-F5344CB8AC3E}">
        <p14:creationId xmlns:p14="http://schemas.microsoft.com/office/powerpoint/2010/main" val="217490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AC142B-0D13-1EDA-1258-EC0F5DD348D8}"/>
              </a:ext>
            </a:extLst>
          </p:cNvPr>
          <p:cNvSpPr>
            <a:spLocks noGrp="1"/>
          </p:cNvSpPr>
          <p:nvPr>
            <p:ph type="body" idx="1"/>
          </p:nvPr>
        </p:nvSpPr>
        <p:spPr>
          <a:xfrm>
            <a:off x="276008" y="1220858"/>
            <a:ext cx="5667592" cy="4662900"/>
          </a:xfrm>
        </p:spPr>
        <p:txBody>
          <a:bodyPr/>
          <a:lstStyle/>
          <a:p>
            <a:r>
              <a:rPr lang="en-GB" sz="2000" dirty="0">
                <a:hlinkClick r:id="rId4"/>
              </a:rPr>
              <a:t>Data production </a:t>
            </a:r>
            <a:r>
              <a:rPr lang="en-GB" sz="2000" dirty="0"/>
              <a:t>phase coming to an end – historical all available, scenarios expected to be fully available end of March</a:t>
            </a:r>
          </a:p>
          <a:p>
            <a:r>
              <a:rPr lang="en-GB" sz="2000" dirty="0"/>
              <a:t>Focus will shift towards evolution – see e.g. </a:t>
            </a:r>
            <a:r>
              <a:rPr lang="en-GB" sz="2000" dirty="0">
                <a:hlinkClick r:id="rId5"/>
              </a:rPr>
              <a:t>Naik et al. (2025),</a:t>
            </a:r>
            <a:endParaRPr lang="en-GB" sz="2000" dirty="0"/>
          </a:p>
          <a:p>
            <a:pPr lvl="1"/>
            <a:r>
              <a:rPr lang="en-GB" sz="1800" dirty="0"/>
              <a:t>Sustained mode (annual extensions)</a:t>
            </a:r>
          </a:p>
          <a:p>
            <a:pPr lvl="1"/>
            <a:r>
              <a:rPr lang="en-GB" sz="1800" dirty="0"/>
              <a:t>Sustainable underlying coordination, development and research </a:t>
            </a:r>
          </a:p>
          <a:p>
            <a:pPr lvl="1"/>
            <a:r>
              <a:rPr lang="en-GB" sz="1800" dirty="0"/>
              <a:t>Widening applicability to other climate and modelling activities (e.g. ERA6/SEAS6, CORDEX, Climate indicators) </a:t>
            </a:r>
          </a:p>
        </p:txBody>
      </p:sp>
      <p:sp>
        <p:nvSpPr>
          <p:cNvPr id="3" name="Title 2">
            <a:extLst>
              <a:ext uri="{FF2B5EF4-FFF2-40B4-BE49-F238E27FC236}">
                <a16:creationId xmlns:a16="http://schemas.microsoft.com/office/drawing/2014/main" id="{141A057A-D892-5012-94FD-02998DC943D2}"/>
              </a:ext>
            </a:extLst>
          </p:cNvPr>
          <p:cNvSpPr>
            <a:spLocks noGrp="1"/>
          </p:cNvSpPr>
          <p:nvPr>
            <p:ph type="title"/>
          </p:nvPr>
        </p:nvSpPr>
        <p:spPr/>
        <p:txBody>
          <a:bodyPr/>
          <a:lstStyle/>
          <a:p>
            <a:r>
              <a:rPr lang="en-GB" dirty="0"/>
              <a:t>3. CMIP - Forcings</a:t>
            </a:r>
          </a:p>
        </p:txBody>
      </p:sp>
      <p:pic>
        <p:nvPicPr>
          <p:cNvPr id="5" name="Picture 4">
            <a:extLst>
              <a:ext uri="{FF2B5EF4-FFF2-40B4-BE49-F238E27FC236}">
                <a16:creationId xmlns:a16="http://schemas.microsoft.com/office/drawing/2014/main" id="{007AE0C7-21F9-9B55-9E85-E3E2FAD3D29A}"/>
              </a:ext>
            </a:extLst>
          </p:cNvPr>
          <p:cNvPicPr>
            <a:picLocks noChangeAspect="1"/>
          </p:cNvPicPr>
          <p:nvPr/>
        </p:nvPicPr>
        <p:blipFill>
          <a:blip r:embed="rId6"/>
          <a:srcRect l="5664" r="7458"/>
          <a:stretch>
            <a:fillRect/>
          </a:stretch>
        </p:blipFill>
        <p:spPr>
          <a:xfrm>
            <a:off x="6096000" y="1117173"/>
            <a:ext cx="5157403" cy="5196477"/>
          </a:xfrm>
          <a:prstGeom prst="rect">
            <a:avLst/>
          </a:prstGeom>
        </p:spPr>
      </p:pic>
    </p:spTree>
    <p:extLst>
      <p:ext uri="{BB962C8B-B14F-4D97-AF65-F5344CB8AC3E}">
        <p14:creationId xmlns:p14="http://schemas.microsoft.com/office/powerpoint/2010/main" val="948388837"/>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DF4B56-6238-A578-2FD6-AAC25C73469B}"/>
              </a:ext>
            </a:extLst>
          </p:cNvPr>
          <p:cNvSpPr>
            <a:spLocks noGrp="1"/>
          </p:cNvSpPr>
          <p:nvPr>
            <p:ph type="title"/>
          </p:nvPr>
        </p:nvSpPr>
        <p:spPr>
          <a:xfrm>
            <a:off x="176048" y="175939"/>
            <a:ext cx="10243502" cy="779002"/>
          </a:xfrm>
        </p:spPr>
        <p:txBody>
          <a:bodyPr/>
          <a:lstStyle/>
          <a:p>
            <a:r>
              <a:rPr lang="en-GB" sz="2800" dirty="0"/>
              <a:t>3.ESMO/CMIP outcomes from Uncertainty metadata meeting</a:t>
            </a:r>
          </a:p>
        </p:txBody>
      </p:sp>
      <p:sp>
        <p:nvSpPr>
          <p:cNvPr id="4" name="Content Placeholder 7">
            <a:extLst>
              <a:ext uri="{FF2B5EF4-FFF2-40B4-BE49-F238E27FC236}">
                <a16:creationId xmlns:a16="http://schemas.microsoft.com/office/drawing/2014/main" id="{57B61AAF-1DB3-A31C-11B8-3FB055F16D18}"/>
              </a:ext>
            </a:extLst>
          </p:cNvPr>
          <p:cNvSpPr txBox="1">
            <a:spLocks/>
          </p:cNvSpPr>
          <p:nvPr/>
        </p:nvSpPr>
        <p:spPr>
          <a:xfrm>
            <a:off x="176048" y="1097914"/>
            <a:ext cx="11019521" cy="3996601"/>
          </a:xfrm>
          <a:prstGeom prst="rect">
            <a:avLst/>
          </a:prstGeom>
          <a:noFill/>
          <a:ln>
            <a:noFill/>
          </a:ln>
        </p:spPr>
        <p:txBody>
          <a:bodyPr spcFirstLastPara="1" vert="horz" wrap="square" lIns="0" tIns="0" rIns="0" bIns="0" rtlCol="0" anchor="t" anchorCtr="0">
            <a:noAutofit/>
          </a:bodyPr>
          <a:lstStyle>
            <a:defPPr marR="0" lvl="0" algn="l" rtl="0">
              <a:lnSpc>
                <a:spcPct val="100000"/>
              </a:lnSpc>
              <a:spcBef>
                <a:spcPts val="0"/>
              </a:spcBef>
              <a:spcAft>
                <a:spcPts val="0"/>
              </a:spcAft>
            </a:defPPr>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r>
              <a:rPr lang="en-GB" sz="1400" dirty="0">
                <a:cs typeface="Arial"/>
              </a:rPr>
              <a:t>Uncertainty Metadata meeting, August 2025, UK, bringing together science practitioners, convened by </a:t>
            </a:r>
            <a:r>
              <a:rPr lang="en-GB" sz="1400" dirty="0" err="1">
                <a:cs typeface="Arial"/>
              </a:rPr>
              <a:t>UoR</a:t>
            </a:r>
            <a:r>
              <a:rPr lang="en-GB" sz="1400" dirty="0">
                <a:cs typeface="Arial"/>
              </a:rPr>
              <a:t>, NPL, CMIP IPO in support of the REF</a:t>
            </a:r>
          </a:p>
          <a:p>
            <a:r>
              <a:rPr lang="en-GB" sz="1400" dirty="0"/>
              <a:t>Uncertainty workshop report back to the community, 21 Aug 2025</a:t>
            </a:r>
          </a:p>
          <a:p>
            <a:pPr lvl="1"/>
            <a:r>
              <a:rPr lang="en-GB" sz="1400" dirty="0"/>
              <a:t>CEOS, GCOS and WCRP/ESMO/CMIP/WGORC invited to workshop report back </a:t>
            </a:r>
          </a:p>
          <a:p>
            <a:pPr lvl="1"/>
            <a:r>
              <a:rPr lang="en-GB" sz="1400" dirty="0"/>
              <a:t>Recommendations to the community presented</a:t>
            </a:r>
          </a:p>
          <a:p>
            <a:pPr lvl="1"/>
            <a:r>
              <a:rPr lang="en-GB" sz="1400" dirty="0"/>
              <a:t>Meeting note, slide dec and recording were circulated, and are available at </a:t>
            </a:r>
            <a:r>
              <a:rPr lang="en-GB" sz="1400" dirty="0">
                <a:hlinkClick r:id="rId2"/>
              </a:rPr>
              <a:t>Uncertainty Metadata drop-in: UK Workshop Report Back   - Coupled Model Intercomparison Project</a:t>
            </a:r>
            <a:endParaRPr lang="en-GB" sz="1400" dirty="0"/>
          </a:p>
          <a:p>
            <a:r>
              <a:rPr lang="en-GB" sz="1400" dirty="0">
                <a:cs typeface="Arial"/>
              </a:rPr>
              <a:t>Recommendations on</a:t>
            </a:r>
          </a:p>
          <a:p>
            <a:pPr lvl="1"/>
            <a:r>
              <a:rPr lang="en-GB" sz="1400" dirty="0">
                <a:cs typeface="Arial"/>
              </a:rPr>
              <a:t>Developing uncertainty metadata guidelines</a:t>
            </a:r>
          </a:p>
          <a:p>
            <a:pPr lvl="1"/>
            <a:r>
              <a:rPr lang="en-GB" sz="1400" dirty="0">
                <a:cs typeface="Arial"/>
              </a:rPr>
              <a:t>Developing specific guidelines for CMIP REF and model evaluation community</a:t>
            </a:r>
          </a:p>
          <a:p>
            <a:pPr lvl="1"/>
            <a:r>
              <a:rPr lang="en-GB" sz="1400" dirty="0">
                <a:cs typeface="Arial"/>
              </a:rPr>
              <a:t>Recommendations on broader requirements at the </a:t>
            </a:r>
            <a:r>
              <a:rPr lang="en-GB" sz="1400" dirty="0" err="1">
                <a:cs typeface="Arial"/>
              </a:rPr>
              <a:t>obs</a:t>
            </a:r>
            <a:r>
              <a:rPr lang="en-GB" sz="1400" dirty="0">
                <a:cs typeface="Arial"/>
              </a:rPr>
              <a:t>-model interface</a:t>
            </a:r>
          </a:p>
          <a:p>
            <a:pPr lvl="1"/>
            <a:endParaRPr lang="en-GB" sz="1400" dirty="0">
              <a:cs typeface="Arial"/>
            </a:endParaRPr>
          </a:p>
          <a:p>
            <a:r>
              <a:rPr lang="en-GB" sz="1400" dirty="0">
                <a:cs typeface="Arial"/>
              </a:rPr>
              <a:t>Many groups working on a subset of this problem,  and substantial community interest from the modelling community. </a:t>
            </a:r>
          </a:p>
        </p:txBody>
      </p:sp>
    </p:spTree>
    <p:extLst>
      <p:ext uri="{BB962C8B-B14F-4D97-AF65-F5344CB8AC3E}">
        <p14:creationId xmlns:p14="http://schemas.microsoft.com/office/powerpoint/2010/main" val="3635262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BD2CB8-A8FB-A0E5-B104-B2552A6A645B}"/>
              </a:ext>
            </a:extLst>
          </p:cNvPr>
          <p:cNvSpPr>
            <a:spLocks noGrp="1"/>
          </p:cNvSpPr>
          <p:nvPr>
            <p:ph type="body" idx="1"/>
          </p:nvPr>
        </p:nvSpPr>
        <p:spPr/>
        <p:txBody>
          <a:bodyPr/>
          <a:lstStyle/>
          <a:p>
            <a:endParaRPr lang="en-GB" dirty="0"/>
          </a:p>
        </p:txBody>
      </p:sp>
      <p:sp>
        <p:nvSpPr>
          <p:cNvPr id="3" name="Title 2">
            <a:extLst>
              <a:ext uri="{FF2B5EF4-FFF2-40B4-BE49-F238E27FC236}">
                <a16:creationId xmlns:a16="http://schemas.microsoft.com/office/drawing/2014/main" id="{3F34E83C-6083-3D76-68CF-0A075FF9A125}"/>
              </a:ext>
            </a:extLst>
          </p:cNvPr>
          <p:cNvSpPr>
            <a:spLocks noGrp="1"/>
          </p:cNvSpPr>
          <p:nvPr>
            <p:ph type="title"/>
          </p:nvPr>
        </p:nvSpPr>
        <p:spPr/>
        <p:txBody>
          <a:bodyPr/>
          <a:lstStyle/>
          <a:p>
            <a:r>
              <a:rPr lang="en-GB" sz="2400" dirty="0"/>
              <a:t>3. Uncertainty meeting report back and Wider recommendations</a:t>
            </a:r>
          </a:p>
        </p:txBody>
      </p:sp>
      <p:pic>
        <p:nvPicPr>
          <p:cNvPr id="5" name="Picture 4">
            <a:extLst>
              <a:ext uri="{FF2B5EF4-FFF2-40B4-BE49-F238E27FC236}">
                <a16:creationId xmlns:a16="http://schemas.microsoft.com/office/drawing/2014/main" id="{DEE009EA-5992-3A93-AC20-95E8499263E7}"/>
              </a:ext>
            </a:extLst>
          </p:cNvPr>
          <p:cNvPicPr>
            <a:picLocks noChangeAspect="1"/>
          </p:cNvPicPr>
          <p:nvPr/>
        </p:nvPicPr>
        <p:blipFill>
          <a:blip r:embed="rId2"/>
          <a:srcRect l="1997" t="5201" r="2657" b="10759"/>
          <a:stretch>
            <a:fillRect/>
          </a:stretch>
        </p:blipFill>
        <p:spPr>
          <a:xfrm>
            <a:off x="0" y="1081891"/>
            <a:ext cx="10627018" cy="5302182"/>
          </a:xfrm>
          <a:prstGeom prst="rect">
            <a:avLst/>
          </a:prstGeom>
        </p:spPr>
      </p:pic>
    </p:spTree>
    <p:extLst>
      <p:ext uri="{BB962C8B-B14F-4D97-AF65-F5344CB8AC3E}">
        <p14:creationId xmlns:p14="http://schemas.microsoft.com/office/powerpoint/2010/main" val="4013221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DC07F2-BF68-0197-9CE5-305430E32F4D}"/>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1FEC6FFB-EABD-16B6-EB52-692E7111F223}"/>
              </a:ext>
            </a:extLst>
          </p:cNvPr>
          <p:cNvPicPr>
            <a:picLocks noChangeAspect="1"/>
          </p:cNvPicPr>
          <p:nvPr/>
        </p:nvPicPr>
        <p:blipFill>
          <a:blip r:embed="rId3"/>
          <a:srcRect l="2264" t="4452" r="3449" b="9700"/>
          <a:stretch>
            <a:fillRect/>
          </a:stretch>
        </p:blipFill>
        <p:spPr>
          <a:xfrm>
            <a:off x="277976" y="1081704"/>
            <a:ext cx="10415900" cy="5221549"/>
          </a:xfrm>
          <a:prstGeom prst="rect">
            <a:avLst/>
          </a:prstGeom>
        </p:spPr>
      </p:pic>
      <p:sp>
        <p:nvSpPr>
          <p:cNvPr id="6" name="TextBox 5">
            <a:extLst>
              <a:ext uri="{FF2B5EF4-FFF2-40B4-BE49-F238E27FC236}">
                <a16:creationId xmlns:a16="http://schemas.microsoft.com/office/drawing/2014/main" id="{0D9AE5A3-5BCD-4040-80C9-C7491C02EB4F}"/>
              </a:ext>
            </a:extLst>
          </p:cNvPr>
          <p:cNvSpPr txBox="1"/>
          <p:nvPr/>
        </p:nvSpPr>
        <p:spPr>
          <a:xfrm>
            <a:off x="143291" y="5938588"/>
            <a:ext cx="4184159" cy="523220"/>
          </a:xfrm>
          <a:prstGeom prst="rect">
            <a:avLst/>
          </a:prstGeom>
          <a:noFill/>
        </p:spPr>
        <p:txBody>
          <a:bodyPr wrap="none" rtlCol="0">
            <a:spAutoFit/>
          </a:bodyPr>
          <a:lstStyle/>
          <a:p>
            <a:r>
              <a:rPr lang="en-GB" dirty="0">
                <a:hlinkClick r:id="rId4"/>
              </a:rPr>
              <a:t>Report back on: UK Uncertainty Metadata Meeting</a:t>
            </a:r>
            <a:endParaRPr lang="en-GB" dirty="0"/>
          </a:p>
          <a:p>
            <a:endParaRPr lang="en-GB" dirty="0"/>
          </a:p>
        </p:txBody>
      </p:sp>
      <p:sp>
        <p:nvSpPr>
          <p:cNvPr id="7" name="Title 2">
            <a:extLst>
              <a:ext uri="{FF2B5EF4-FFF2-40B4-BE49-F238E27FC236}">
                <a16:creationId xmlns:a16="http://schemas.microsoft.com/office/drawing/2014/main" id="{0E7D0E75-14C0-3011-88E2-EC363622D544}"/>
              </a:ext>
            </a:extLst>
          </p:cNvPr>
          <p:cNvSpPr>
            <a:spLocks noGrp="1"/>
          </p:cNvSpPr>
          <p:nvPr>
            <p:ph type="title"/>
          </p:nvPr>
        </p:nvSpPr>
        <p:spPr>
          <a:xfrm>
            <a:off x="176213" y="176213"/>
            <a:ext cx="9386887" cy="779462"/>
          </a:xfrm>
        </p:spPr>
        <p:txBody>
          <a:bodyPr/>
          <a:lstStyle/>
          <a:p>
            <a:r>
              <a:rPr lang="en-GB" sz="2400" dirty="0"/>
              <a:t>3. Uncertainty meeting report back and Wider recommendations</a:t>
            </a:r>
          </a:p>
        </p:txBody>
      </p:sp>
      <p:sp>
        <p:nvSpPr>
          <p:cNvPr id="3" name="Rectangle 2">
            <a:extLst>
              <a:ext uri="{FF2B5EF4-FFF2-40B4-BE49-F238E27FC236}">
                <a16:creationId xmlns:a16="http://schemas.microsoft.com/office/drawing/2014/main" id="{A4751293-DAC4-AF0E-539B-DCBA4D465E4F}"/>
              </a:ext>
            </a:extLst>
          </p:cNvPr>
          <p:cNvSpPr/>
          <p:nvPr/>
        </p:nvSpPr>
        <p:spPr>
          <a:xfrm>
            <a:off x="109099" y="1887522"/>
            <a:ext cx="5476804" cy="91121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44DA3912-130A-9569-D64D-AA1A3F1699B7}"/>
              </a:ext>
            </a:extLst>
          </p:cNvPr>
          <p:cNvSpPr/>
          <p:nvPr/>
        </p:nvSpPr>
        <p:spPr>
          <a:xfrm>
            <a:off x="5799674" y="3328483"/>
            <a:ext cx="5300959" cy="138990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9CC597BF-6CE7-91A8-8A85-08540E566879}"/>
              </a:ext>
            </a:extLst>
          </p:cNvPr>
          <p:cNvSpPr/>
          <p:nvPr/>
        </p:nvSpPr>
        <p:spPr>
          <a:xfrm>
            <a:off x="143291" y="4974598"/>
            <a:ext cx="5476804" cy="91121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1A4575B3-CDD5-1B00-292E-703BDB0E8B60}"/>
              </a:ext>
            </a:extLst>
          </p:cNvPr>
          <p:cNvSpPr/>
          <p:nvPr/>
        </p:nvSpPr>
        <p:spPr>
          <a:xfrm>
            <a:off x="289829" y="3792520"/>
            <a:ext cx="5178842" cy="109194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25968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C8582-7A26-1562-4AB6-80FC03DC38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F1926-6253-E33C-2123-FBCAF5BFE18A}"/>
              </a:ext>
            </a:extLst>
          </p:cNvPr>
          <p:cNvSpPr>
            <a:spLocks noGrp="1"/>
          </p:cNvSpPr>
          <p:nvPr>
            <p:ph type="body" idx="1"/>
          </p:nvPr>
        </p:nvSpPr>
        <p:spPr>
          <a:xfrm>
            <a:off x="276007" y="1220858"/>
            <a:ext cx="5819993" cy="4662900"/>
          </a:xfrm>
        </p:spPr>
        <p:txBody>
          <a:bodyPr/>
          <a:lstStyle/>
          <a:p>
            <a:r>
              <a:rPr lang="en-GB" sz="1600" dirty="0"/>
              <a:t>1</a:t>
            </a:r>
            <a:r>
              <a:rPr lang="en-GB" sz="1600" baseline="30000" dirty="0"/>
              <a:t>st</a:t>
            </a:r>
            <a:r>
              <a:rPr lang="en-GB" sz="1600" dirty="0"/>
              <a:t> in person meeting – ECMWF, Reading, Dec 2025</a:t>
            </a:r>
          </a:p>
          <a:p>
            <a:pPr lvl="1"/>
            <a:r>
              <a:rPr lang="en-GB" sz="1200" dirty="0"/>
              <a:t>Thanks to CEOS and GCOS representatives (Wenying, Vincent-Henri, Antonio, Peter, Sabrina)  for their participation! </a:t>
            </a:r>
          </a:p>
          <a:p>
            <a:r>
              <a:rPr lang="en-GB" sz="1600" dirty="0">
                <a:hlinkClick r:id="rId3"/>
              </a:rPr>
              <a:t>Summary of the ESMO SSG + WGORC Kick-off meeting - Plenary Sessions</a:t>
            </a:r>
            <a:endParaRPr lang="en-GB" sz="1600" dirty="0"/>
          </a:p>
          <a:p>
            <a:endParaRPr lang="en-GB" sz="1600" dirty="0"/>
          </a:p>
        </p:txBody>
      </p:sp>
      <p:sp>
        <p:nvSpPr>
          <p:cNvPr id="2" name="Title 1">
            <a:extLst>
              <a:ext uri="{FF2B5EF4-FFF2-40B4-BE49-F238E27FC236}">
                <a16:creationId xmlns:a16="http://schemas.microsoft.com/office/drawing/2014/main" id="{32D0CAA4-02DA-69C9-721B-A54C3BEC7029}"/>
              </a:ext>
            </a:extLst>
          </p:cNvPr>
          <p:cNvSpPr>
            <a:spLocks noGrp="1"/>
          </p:cNvSpPr>
          <p:nvPr>
            <p:ph type="title"/>
          </p:nvPr>
        </p:nvSpPr>
        <p:spPr/>
        <p:txBody>
          <a:bodyPr/>
          <a:lstStyle/>
          <a:p>
            <a:r>
              <a:rPr lang="en-GB" sz="4000" dirty="0"/>
              <a:t>Upcoming events</a:t>
            </a:r>
          </a:p>
        </p:txBody>
      </p:sp>
      <p:sp>
        <p:nvSpPr>
          <p:cNvPr id="7" name="Content Placeholder 2">
            <a:extLst>
              <a:ext uri="{FF2B5EF4-FFF2-40B4-BE49-F238E27FC236}">
                <a16:creationId xmlns:a16="http://schemas.microsoft.com/office/drawing/2014/main" id="{557F84DE-0978-C6F8-A0E1-861C80C4ACC5}"/>
              </a:ext>
            </a:extLst>
          </p:cNvPr>
          <p:cNvSpPr txBox="1">
            <a:spLocks/>
          </p:cNvSpPr>
          <p:nvPr/>
        </p:nvSpPr>
        <p:spPr>
          <a:xfrm>
            <a:off x="644641" y="3226391"/>
            <a:ext cx="5265461" cy="4662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pPr marL="50800" indent="0">
              <a:buNone/>
            </a:pPr>
            <a:r>
              <a:rPr lang="en-GB" sz="1600" dirty="0"/>
              <a:t>Find us at: </a:t>
            </a:r>
          </a:p>
          <a:p>
            <a:r>
              <a:rPr lang="en-GB" sz="1600" dirty="0"/>
              <a:t>Feb: CEOS/</a:t>
            </a:r>
            <a:r>
              <a:rPr lang="en-GB" sz="1600" dirty="0" err="1"/>
              <a:t>WGClimate</a:t>
            </a:r>
            <a:r>
              <a:rPr lang="en-GB" sz="1600" dirty="0"/>
              <a:t>/GCOS Harwell</a:t>
            </a:r>
          </a:p>
          <a:p>
            <a:r>
              <a:rPr lang="en-GB" sz="1600" dirty="0"/>
              <a:t>March: CMIP community workshop, Kyoto</a:t>
            </a:r>
          </a:p>
          <a:p>
            <a:r>
              <a:rPr lang="en-GB" sz="1600" dirty="0"/>
              <a:t>May: EGU, Vienna</a:t>
            </a:r>
          </a:p>
          <a:p>
            <a:r>
              <a:rPr lang="en-GB" sz="1600" dirty="0"/>
              <a:t>June: GLOC, Kigali</a:t>
            </a:r>
          </a:p>
          <a:p>
            <a:r>
              <a:rPr lang="en-GB" sz="1600" dirty="0"/>
              <a:t>Dec: AGU</a:t>
            </a:r>
          </a:p>
        </p:txBody>
      </p:sp>
    </p:spTree>
    <p:extLst>
      <p:ext uri="{BB962C8B-B14F-4D97-AF65-F5344CB8AC3E}">
        <p14:creationId xmlns:p14="http://schemas.microsoft.com/office/powerpoint/2010/main" val="1794810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332D43-D89A-972C-7195-F33A2161EA5F}"/>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7FB316FD-D9A4-89BA-C9FF-238BF8982FF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66355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p:txBody>
          <a:bodyPr/>
          <a:lstStyle/>
          <a:p>
            <a:r>
              <a:rPr lang="en-GB" dirty="0"/>
              <a:t>WGORC structure</a:t>
            </a:r>
          </a:p>
        </p:txBody>
      </p:sp>
      <p:pic>
        <p:nvPicPr>
          <p:cNvPr id="3" name="Picture 2">
            <a:extLst>
              <a:ext uri="{FF2B5EF4-FFF2-40B4-BE49-F238E27FC236}">
                <a16:creationId xmlns:a16="http://schemas.microsoft.com/office/drawing/2014/main" id="{C2FBA938-E566-E9F5-54C9-161F49CCBC32}"/>
              </a:ext>
            </a:extLst>
          </p:cNvPr>
          <p:cNvPicPr>
            <a:picLocks noChangeAspect="1"/>
          </p:cNvPicPr>
          <p:nvPr/>
        </p:nvPicPr>
        <p:blipFill>
          <a:blip r:embed="rId2"/>
          <a:srcRect l="12877" t="13419" r="7665" b="7512"/>
          <a:stretch/>
        </p:blipFill>
        <p:spPr bwMode="auto">
          <a:xfrm>
            <a:off x="791451" y="1314345"/>
            <a:ext cx="1758068" cy="1749486"/>
          </a:xfrm>
          <a:prstGeom prst="rect">
            <a:avLst/>
          </a:prstGeom>
        </p:spPr>
      </p:pic>
      <p:pic>
        <p:nvPicPr>
          <p:cNvPr id="4" name="Picture 3">
            <a:extLst>
              <a:ext uri="{FF2B5EF4-FFF2-40B4-BE49-F238E27FC236}">
                <a16:creationId xmlns:a16="http://schemas.microsoft.com/office/drawing/2014/main" id="{BBBCEB15-6D36-01DE-3031-50530A030E07}"/>
              </a:ext>
            </a:extLst>
          </p:cNvPr>
          <p:cNvPicPr>
            <a:picLocks noChangeAspect="1"/>
          </p:cNvPicPr>
          <p:nvPr/>
        </p:nvPicPr>
        <p:blipFill>
          <a:blip r:embed="rId3"/>
          <a:srcRect l="6622" t="3392" b="22146"/>
          <a:stretch/>
        </p:blipFill>
        <p:spPr bwMode="auto">
          <a:xfrm>
            <a:off x="3696143" y="1314345"/>
            <a:ext cx="1758068" cy="1749486"/>
          </a:xfrm>
          <a:prstGeom prst="rect">
            <a:avLst/>
          </a:prstGeom>
        </p:spPr>
      </p:pic>
      <p:sp>
        <p:nvSpPr>
          <p:cNvPr id="5" name="TextBox 4">
            <a:extLst>
              <a:ext uri="{FF2B5EF4-FFF2-40B4-BE49-F238E27FC236}">
                <a16:creationId xmlns:a16="http://schemas.microsoft.com/office/drawing/2014/main" id="{00287832-B847-C05C-819B-A2E75F6C60EE}"/>
              </a:ext>
            </a:extLst>
          </p:cNvPr>
          <p:cNvSpPr txBox="1"/>
          <p:nvPr/>
        </p:nvSpPr>
        <p:spPr bwMode="auto">
          <a:xfrm>
            <a:off x="2394183" y="1029376"/>
            <a:ext cx="1448159" cy="297410"/>
          </a:xfrm>
          <a:prstGeom prst="rect">
            <a:avLst/>
          </a:prstGeom>
          <a:noFill/>
        </p:spPr>
        <p:txBody>
          <a:bodyPr vertOverflow="overflow" horzOverflow="overflow" vert="horz" wrap="square" lIns="91191" tIns="45595" rIns="91191" bIns="45595" numCol="1" spcCol="0" rtlCol="0" fromWordArt="0" anchor="t" anchorCtr="0" forceAA="0" compatLnSpc="0">
            <a:spAutoFit/>
          </a:bodyPr>
          <a:lstStyle/>
          <a:p>
            <a:pPr algn="ctr">
              <a:defRPr/>
            </a:pPr>
            <a:r>
              <a:rPr sz="1396"/>
              <a:t>Co-chairs</a:t>
            </a:r>
          </a:p>
        </p:txBody>
      </p:sp>
      <p:sp>
        <p:nvSpPr>
          <p:cNvPr id="7" name=" 6">
            <a:extLst>
              <a:ext uri="{FF2B5EF4-FFF2-40B4-BE49-F238E27FC236}">
                <a16:creationId xmlns:a16="http://schemas.microsoft.com/office/drawing/2014/main" id="{80D7036F-48F9-745B-BCC9-A1D3B1B16BC5}"/>
              </a:ext>
            </a:extLst>
          </p:cNvPr>
          <p:cNvSpPr/>
          <p:nvPr/>
        </p:nvSpPr>
        <p:spPr bwMode="auto">
          <a:xfrm>
            <a:off x="3430948" y="3063831"/>
            <a:ext cx="2566173" cy="2826666"/>
          </a:xfrm>
        </p:spPr>
        <p:txBody>
          <a:bodyPr rot="0" spcFirstLastPara="0" vertOverflow="overflow" horzOverflow="overflow" vert="horz" wrap="square" lIns="91191" tIns="45595" rIns="91191" bIns="45595" numCol="1" spcCol="0" rtlCol="0" fromWordArt="0" anchor="t" anchorCtr="0" forceAA="0" compatLnSpc="1">
            <a:prstTxWarp prst="textNoShape">
              <a:avLst/>
            </a:prstTxWarp>
            <a:spAutoFit/>
          </a:bodyPr>
          <a:lstStyle/>
          <a:p>
            <a:pPr algn="ctr">
              <a:defRPr/>
            </a:pPr>
            <a:r>
              <a:rPr sz="1396">
                <a:solidFill>
                  <a:srgbClr val="0E2841"/>
                </a:solidFill>
                <a:latin typeface="Montserrat" panose="00000500000000000000" pitchFamily="2" charset="0"/>
              </a:rPr>
              <a:t>Amy Doherty, </a:t>
            </a:r>
          </a:p>
          <a:p>
            <a:pPr algn="ctr">
              <a:defRPr/>
            </a:pPr>
            <a:r>
              <a:rPr sz="1097">
                <a:solidFill>
                  <a:srgbClr val="0E2841"/>
                </a:solidFill>
                <a:latin typeface="Montserrat" panose="00000500000000000000" pitchFamily="2" charset="0"/>
              </a:rPr>
              <a:t>Met Office Hadley Centre</a:t>
            </a:r>
            <a:endParaRPr sz="1097">
              <a:latin typeface="Montserrat" panose="00000500000000000000" pitchFamily="2" charset="0"/>
            </a:endParaRPr>
          </a:p>
        </p:txBody>
      </p:sp>
      <p:sp>
        <p:nvSpPr>
          <p:cNvPr id="8" name=" 7">
            <a:extLst>
              <a:ext uri="{FF2B5EF4-FFF2-40B4-BE49-F238E27FC236}">
                <a16:creationId xmlns:a16="http://schemas.microsoft.com/office/drawing/2014/main" id="{C166C531-5345-359B-1634-B6A09008F66F}"/>
              </a:ext>
            </a:extLst>
          </p:cNvPr>
          <p:cNvSpPr/>
          <p:nvPr/>
        </p:nvSpPr>
        <p:spPr bwMode="auto">
          <a:xfrm>
            <a:off x="87291" y="3063831"/>
            <a:ext cx="3305099" cy="2826666"/>
          </a:xfrm>
        </p:spPr>
        <p:txBody>
          <a:bodyPr rot="0" spcFirstLastPara="0" vertOverflow="overflow" horzOverflow="overflow" vert="horz" wrap="square" lIns="91191" tIns="45595" rIns="91191" bIns="45595" numCol="1" spcCol="0" rtlCol="0" fromWordArt="0" anchor="t" anchorCtr="0" forceAA="0" compatLnSpc="1">
            <a:prstTxWarp prst="textNoShape">
              <a:avLst/>
            </a:prstTxWarp>
            <a:spAutoFit/>
          </a:bodyPr>
          <a:lstStyle/>
          <a:p>
            <a:pPr algn="ctr">
              <a:defRPr/>
            </a:pPr>
            <a:r>
              <a:rPr sz="1396" dirty="0">
                <a:solidFill>
                  <a:srgbClr val="0E2841"/>
                </a:solidFill>
                <a:latin typeface="Montserrat" panose="00000500000000000000" pitchFamily="2" charset="0"/>
              </a:rPr>
              <a:t>Yuhan Douglas Rao, </a:t>
            </a:r>
          </a:p>
          <a:p>
            <a:pPr algn="ctr">
              <a:defRPr/>
            </a:pPr>
            <a:r>
              <a:rPr sz="1097" dirty="0">
                <a:solidFill>
                  <a:srgbClr val="0E2841"/>
                </a:solidFill>
                <a:latin typeface="Montserrat" panose="00000500000000000000" pitchFamily="2" charset="0"/>
              </a:rPr>
              <a:t>North Carolina Institute for Climate Studies</a:t>
            </a:r>
            <a:endParaRPr sz="898" dirty="0">
              <a:latin typeface="Montserrat" panose="00000500000000000000" pitchFamily="2" charset="0"/>
            </a:endParaRPr>
          </a:p>
        </p:txBody>
      </p:sp>
      <p:sp>
        <p:nvSpPr>
          <p:cNvPr id="9" name="Google Shape;72;p8">
            <a:extLst>
              <a:ext uri="{FF2B5EF4-FFF2-40B4-BE49-F238E27FC236}">
                <a16:creationId xmlns:a16="http://schemas.microsoft.com/office/drawing/2014/main" id="{DC31ABD2-DACC-632E-ECEB-EB9E57766875}"/>
              </a:ext>
            </a:extLst>
          </p:cNvPr>
          <p:cNvSpPr txBox="1">
            <a:spLocks/>
          </p:cNvSpPr>
          <p:nvPr/>
        </p:nvSpPr>
        <p:spPr bwMode="auto">
          <a:xfrm>
            <a:off x="87291" y="3565641"/>
            <a:ext cx="6448521" cy="218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spcFirstLastPara="1" vert="horz" wrap="square" lIns="91174" tIns="45574" rIns="91174" bIns="45574" numCol="1" anchor="t" anchorCtr="0" compatLnSpc="1">
            <a:prstTxWarp prst="textNoShape">
              <a:avLst/>
            </a:prstTxWarp>
            <a:noAutofit/>
          </a:bodyPr>
          <a:lst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pPr marL="50663">
              <a:spcBef>
                <a:spcPts val="0"/>
              </a:spcBef>
              <a:defRPr/>
            </a:pPr>
            <a:r>
              <a:rPr lang="en-GB" sz="1795" b="1">
                <a:solidFill>
                  <a:srgbClr val="00B0F0"/>
                </a:solidFill>
                <a:latin typeface="Montserrat" panose="00000500000000000000" pitchFamily="2" charset="0"/>
              </a:rPr>
              <a:t>ESMO SSG Liaisons :</a:t>
            </a:r>
            <a:r>
              <a:rPr lang="en-GB" sz="1795">
                <a:solidFill>
                  <a:srgbClr val="00B0F0"/>
                </a:solidFill>
                <a:latin typeface="Montserrat" panose="00000500000000000000" pitchFamily="2" charset="0"/>
              </a:rPr>
              <a:t> </a:t>
            </a:r>
            <a:r>
              <a:rPr lang="en-GB" sz="1795">
                <a:solidFill>
                  <a:schemeClr val="tx1"/>
                </a:solidFill>
                <a:latin typeface="Montserrat" panose="00000500000000000000" pitchFamily="2" charset="0"/>
              </a:rPr>
              <a:t>Claire Macintosh (ESA) and Ali Cobb (ECMWF)</a:t>
            </a:r>
          </a:p>
          <a:p>
            <a:pPr marL="50663">
              <a:spcBef>
                <a:spcPts val="0"/>
              </a:spcBef>
              <a:defRPr/>
            </a:pPr>
            <a:r>
              <a:rPr lang="en-GB" sz="1795" b="1">
                <a:solidFill>
                  <a:schemeClr val="tx1"/>
                </a:solidFill>
                <a:latin typeface="Montserrat" panose="00000500000000000000" pitchFamily="2" charset="0"/>
              </a:rPr>
              <a:t> </a:t>
            </a:r>
          </a:p>
          <a:p>
            <a:pPr marL="50663">
              <a:spcBef>
                <a:spcPts val="0"/>
              </a:spcBef>
              <a:defRPr/>
            </a:pPr>
            <a:r>
              <a:rPr lang="en-GB" sz="1795" b="1">
                <a:solidFill>
                  <a:srgbClr val="0068AA"/>
                </a:solidFill>
                <a:latin typeface="Montserrat" panose="00000500000000000000" pitchFamily="2" charset="0"/>
                <a:cs typeface="Arial"/>
              </a:rPr>
              <a:t>M</a:t>
            </a:r>
            <a:r>
              <a:rPr lang="en-GB" sz="1795" b="1">
                <a:solidFill>
                  <a:srgbClr val="0068AA"/>
                </a:solidFill>
                <a:latin typeface="Montserrat" panose="00000500000000000000" pitchFamily="2" charset="0"/>
                <a:ea typeface="Arial"/>
                <a:cs typeface="Arial"/>
              </a:rPr>
              <a:t>ission:</a:t>
            </a:r>
            <a:r>
              <a:rPr lang="en-GB" sz="1795" b="1">
                <a:latin typeface="Montserrat" panose="00000500000000000000" pitchFamily="2" charset="0"/>
              </a:rPr>
              <a:t> </a:t>
            </a:r>
          </a:p>
          <a:p>
            <a:pPr marL="449633" lvl="1">
              <a:spcBef>
                <a:spcPts val="0"/>
              </a:spcBef>
              <a:buSzPts val="2800"/>
              <a:defRPr/>
            </a:pPr>
            <a:r>
              <a:rPr lang="en-GB" sz="1795" b="1">
                <a:solidFill>
                  <a:srgbClr val="000000"/>
                </a:solidFill>
                <a:latin typeface="Montserrat" panose="00000500000000000000" pitchFamily="2" charset="0"/>
                <a:ea typeface="Arial"/>
                <a:cs typeface="Arial"/>
              </a:rPr>
              <a:t>This working group aims to identify and address research gaps in climate observation data and act as a facilitator for collaboration across diverse research and industry sectors.</a:t>
            </a:r>
            <a:endParaRPr lang="en-GB" sz="1795" b="1">
              <a:latin typeface="Montserrat" panose="00000500000000000000" pitchFamily="2" charset="0"/>
            </a:endParaRPr>
          </a:p>
        </p:txBody>
      </p:sp>
      <p:pic>
        <p:nvPicPr>
          <p:cNvPr id="6" name="Picture 5" descr="A circular chart with text on it&#10;&#10;AI-generated content may be incorrect.">
            <a:extLst>
              <a:ext uri="{FF2B5EF4-FFF2-40B4-BE49-F238E27FC236}">
                <a16:creationId xmlns:a16="http://schemas.microsoft.com/office/drawing/2014/main" id="{75FFC2B2-94A9-AD9B-9D8F-9CB87145C862}"/>
              </a:ext>
            </a:extLst>
          </p:cNvPr>
          <p:cNvPicPr>
            <a:picLocks noChangeAspect="1"/>
          </p:cNvPicPr>
          <p:nvPr/>
        </p:nvPicPr>
        <p:blipFill>
          <a:blip r:embed="rId4"/>
          <a:stretch>
            <a:fillRect/>
          </a:stretch>
        </p:blipFill>
        <p:spPr>
          <a:xfrm>
            <a:off x="6901608" y="1035169"/>
            <a:ext cx="5347427" cy="4974566"/>
          </a:xfrm>
          <a:prstGeom prst="rect">
            <a:avLst/>
          </a:prstGeom>
        </p:spPr>
      </p:pic>
    </p:spTree>
    <p:extLst>
      <p:ext uri="{BB962C8B-B14F-4D97-AF65-F5344CB8AC3E}">
        <p14:creationId xmlns:p14="http://schemas.microsoft.com/office/powerpoint/2010/main" val="26218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2BDBB-4050-E0B0-89B3-3D355A972F0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604DE4-2808-BAE8-D996-4BB5BBB580A4}"/>
              </a:ext>
            </a:extLst>
          </p:cNvPr>
          <p:cNvSpPr>
            <a:spLocks noGrp="1"/>
          </p:cNvSpPr>
          <p:nvPr>
            <p:ph type="body" idx="1"/>
          </p:nvPr>
        </p:nvSpPr>
        <p:spPr/>
        <p:txBody>
          <a:bodyPr/>
          <a:lstStyle/>
          <a:p>
            <a:pPr marL="284978" indent="-284978">
              <a:buFont typeface="Arial" panose="020B0604020202020204" pitchFamily="34" charset="0"/>
              <a:buChar char="•"/>
            </a:pPr>
            <a:r>
              <a:rPr lang="en-GB" altLang="en-US" sz="1200" dirty="0"/>
              <a:t>To </a:t>
            </a:r>
            <a:r>
              <a:rPr lang="en-GB" altLang="en-US" sz="1200" b="1" dirty="0"/>
              <a:t>identify gaps </a:t>
            </a:r>
            <a:r>
              <a:rPr lang="en-GB" altLang="en-US" sz="1200" dirty="0"/>
              <a:t>in the climate observations and observing systems, including novel and indirect observations, and make recommendations to address these  gaps;</a:t>
            </a:r>
          </a:p>
          <a:p>
            <a:pPr marL="284978" indent="-284978">
              <a:buFont typeface="Arial" panose="020B0604020202020204" pitchFamily="34" charset="0"/>
              <a:buChar char="•"/>
            </a:pPr>
            <a:r>
              <a:rPr lang="en-GB" altLang="en-US" sz="1200" dirty="0"/>
              <a:t>To </a:t>
            </a:r>
            <a:r>
              <a:rPr lang="en-GB" altLang="en-US" sz="1200" b="1" dirty="0"/>
              <a:t>facilitate collaboration between observational communities </a:t>
            </a:r>
            <a:r>
              <a:rPr lang="en-GB" altLang="en-US" sz="1200" dirty="0"/>
              <a:t>across WCRP projects and activities and support coordination with external observational bodies;</a:t>
            </a:r>
          </a:p>
          <a:p>
            <a:pPr marL="284978" indent="-284978">
              <a:buFont typeface="Arial" panose="020B0604020202020204" pitchFamily="34" charset="0"/>
              <a:buChar char="•"/>
            </a:pPr>
            <a:r>
              <a:rPr lang="en-GB" altLang="en-US" sz="1200" dirty="0"/>
              <a:t>To </a:t>
            </a:r>
            <a:r>
              <a:rPr lang="en-GB" altLang="en-US" sz="1200" b="1" dirty="0"/>
              <a:t>collect and promote recommended practices </a:t>
            </a:r>
            <a:r>
              <a:rPr lang="en-GB" altLang="en-US" sz="1200" dirty="0"/>
              <a:t>for the generation, stewardship, quality assurance, and infrastructure of climate observations for Earth system modelling (ESM) and other applications;</a:t>
            </a:r>
          </a:p>
          <a:p>
            <a:pPr marL="284978" indent="-284978">
              <a:buFont typeface="Arial" panose="020B0604020202020204" pitchFamily="34" charset="0"/>
              <a:buChar char="•"/>
            </a:pPr>
            <a:r>
              <a:rPr lang="en-GB" altLang="en-US" sz="1200" dirty="0"/>
              <a:t>To </a:t>
            </a:r>
            <a:r>
              <a:rPr lang="en-GB" altLang="en-US" sz="1200" b="1" dirty="0"/>
              <a:t>identify scientific priority areas </a:t>
            </a:r>
            <a:r>
              <a:rPr lang="en-GB" altLang="en-US" sz="1200" dirty="0"/>
              <a:t>for climate observations across scales, beneficial for reanalyses, prediction, forcings, boundary conditions, model evaluations and process diagnostics, as well as other ESM-related needs;</a:t>
            </a:r>
          </a:p>
          <a:p>
            <a:pPr marL="284978" indent="-284978">
              <a:buFont typeface="Arial" panose="020B0604020202020204" pitchFamily="34" charset="0"/>
              <a:buChar char="•"/>
            </a:pPr>
            <a:r>
              <a:rPr lang="en-GB" altLang="en-US" sz="1200" dirty="0"/>
              <a:t>To promote </a:t>
            </a:r>
            <a:r>
              <a:rPr lang="en-GB" altLang="en-US" sz="1200" b="1" dirty="0"/>
              <a:t>scientific practices for adopting emerging technologies</a:t>
            </a:r>
            <a:r>
              <a:rPr lang="en-GB" altLang="en-US" sz="1200" dirty="0"/>
              <a:t>, such as high-resolution modelling, machine learning and AI, future observing systems that can enhance the development and application of observations for climate research.</a:t>
            </a:r>
          </a:p>
          <a:p>
            <a:endParaRPr lang="en-GB" sz="1100" dirty="0"/>
          </a:p>
        </p:txBody>
      </p:sp>
      <p:sp>
        <p:nvSpPr>
          <p:cNvPr id="2" name="Title 1">
            <a:extLst>
              <a:ext uri="{FF2B5EF4-FFF2-40B4-BE49-F238E27FC236}">
                <a16:creationId xmlns:a16="http://schemas.microsoft.com/office/drawing/2014/main" id="{7504E6AA-D9E1-6D12-BB61-09CDB637E791}"/>
              </a:ext>
            </a:extLst>
          </p:cNvPr>
          <p:cNvSpPr>
            <a:spLocks noGrp="1"/>
          </p:cNvSpPr>
          <p:nvPr>
            <p:ph type="title"/>
          </p:nvPr>
        </p:nvSpPr>
        <p:spPr/>
        <p:txBody>
          <a:bodyPr/>
          <a:lstStyle/>
          <a:p>
            <a:r>
              <a:rPr lang="en-GB" dirty="0"/>
              <a:t>WGORC TOR</a:t>
            </a:r>
          </a:p>
        </p:txBody>
      </p:sp>
    </p:spTree>
    <p:extLst>
      <p:ext uri="{BB962C8B-B14F-4D97-AF65-F5344CB8AC3E}">
        <p14:creationId xmlns:p14="http://schemas.microsoft.com/office/powerpoint/2010/main" val="73332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231A5-1CC6-E2E5-1C36-7DCE09E21A3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E0CB97-A554-5CD0-4D36-C303C6A72A57}"/>
              </a:ext>
            </a:extLst>
          </p:cNvPr>
          <p:cNvSpPr>
            <a:spLocks noGrp="1"/>
          </p:cNvSpPr>
          <p:nvPr>
            <p:ph type="body" idx="1"/>
          </p:nvPr>
        </p:nvSpPr>
        <p:spPr/>
        <p:txBody>
          <a:bodyPr/>
          <a:lstStyle/>
          <a:p>
            <a:pPr marL="284978" indent="-284978">
              <a:buFont typeface="Arial" panose="020B0604020202020204" pitchFamily="34" charset="0"/>
              <a:buChar char="•"/>
            </a:pPr>
            <a:r>
              <a:rPr lang="en-GB" altLang="en-US" sz="1200" dirty="0">
                <a:solidFill>
                  <a:schemeClr val="bg1">
                    <a:lumMod val="85000"/>
                  </a:schemeClr>
                </a:solidFill>
              </a:rPr>
              <a:t>To </a:t>
            </a:r>
            <a:r>
              <a:rPr lang="en-GB" altLang="en-US" sz="1200" b="1" dirty="0">
                <a:solidFill>
                  <a:schemeClr val="bg1">
                    <a:lumMod val="85000"/>
                  </a:schemeClr>
                </a:solidFill>
              </a:rPr>
              <a:t>identify gaps </a:t>
            </a:r>
            <a:r>
              <a:rPr lang="en-GB" altLang="en-US" sz="1200" dirty="0">
                <a:solidFill>
                  <a:schemeClr val="bg1">
                    <a:lumMod val="85000"/>
                  </a:schemeClr>
                </a:solidFill>
              </a:rPr>
              <a:t>in the climate observations and observing systems, including novel and indirect observations, and make recommendations to address these  gaps;</a:t>
            </a:r>
          </a:p>
          <a:p>
            <a:pPr marL="284978" indent="-284978">
              <a:buFont typeface="Arial" panose="020B0604020202020204" pitchFamily="34" charset="0"/>
              <a:buChar char="•"/>
            </a:pPr>
            <a:r>
              <a:rPr lang="en-GB" altLang="en-US" sz="1200" dirty="0">
                <a:solidFill>
                  <a:schemeClr val="bg1">
                    <a:lumMod val="85000"/>
                  </a:schemeClr>
                </a:solidFill>
              </a:rPr>
              <a:t>To </a:t>
            </a:r>
            <a:r>
              <a:rPr lang="en-GB" altLang="en-US" sz="1200" b="1" dirty="0">
                <a:solidFill>
                  <a:schemeClr val="bg1">
                    <a:lumMod val="85000"/>
                  </a:schemeClr>
                </a:solidFill>
              </a:rPr>
              <a:t>facilitate collaboration between observational communities </a:t>
            </a:r>
            <a:r>
              <a:rPr lang="en-GB" altLang="en-US" sz="1200" dirty="0">
                <a:solidFill>
                  <a:schemeClr val="bg1">
                    <a:lumMod val="85000"/>
                  </a:schemeClr>
                </a:solidFill>
              </a:rPr>
              <a:t>across WCRP projects and activities and support coordination with external observational bodies;</a:t>
            </a:r>
          </a:p>
          <a:p>
            <a:pPr marL="284978" indent="-284978">
              <a:buFont typeface="Arial" panose="020B0604020202020204" pitchFamily="34" charset="0"/>
              <a:buChar char="•"/>
            </a:pPr>
            <a:r>
              <a:rPr lang="en-GB" altLang="en-US" sz="1200" dirty="0">
                <a:solidFill>
                  <a:schemeClr val="bg1">
                    <a:lumMod val="85000"/>
                  </a:schemeClr>
                </a:solidFill>
              </a:rPr>
              <a:t>To </a:t>
            </a:r>
            <a:r>
              <a:rPr lang="en-GB" altLang="en-US" sz="1200" b="1" dirty="0">
                <a:solidFill>
                  <a:schemeClr val="bg1">
                    <a:lumMod val="85000"/>
                  </a:schemeClr>
                </a:solidFill>
              </a:rPr>
              <a:t>collect and promote recommended practices </a:t>
            </a:r>
            <a:r>
              <a:rPr lang="en-GB" altLang="en-US" sz="1200" dirty="0">
                <a:solidFill>
                  <a:schemeClr val="bg1">
                    <a:lumMod val="85000"/>
                  </a:schemeClr>
                </a:solidFill>
              </a:rPr>
              <a:t>for the generation, stewardship, quality assurance, and infrastructure of climate observations for Earth system modelling (ESM) and other applications;</a:t>
            </a:r>
          </a:p>
          <a:p>
            <a:pPr marL="284978" indent="-284978">
              <a:buFont typeface="Arial" panose="020B0604020202020204" pitchFamily="34" charset="0"/>
              <a:buChar char="•"/>
            </a:pPr>
            <a:r>
              <a:rPr lang="en-GB" altLang="en-US" sz="1200" dirty="0">
                <a:solidFill>
                  <a:schemeClr val="bg1">
                    <a:lumMod val="85000"/>
                  </a:schemeClr>
                </a:solidFill>
              </a:rPr>
              <a:t>To </a:t>
            </a:r>
            <a:r>
              <a:rPr lang="en-GB" altLang="en-US" sz="1200" b="1" dirty="0">
                <a:solidFill>
                  <a:schemeClr val="bg1">
                    <a:lumMod val="85000"/>
                  </a:schemeClr>
                </a:solidFill>
              </a:rPr>
              <a:t>identify scientific priority areas </a:t>
            </a:r>
            <a:r>
              <a:rPr lang="en-GB" altLang="en-US" sz="1200" dirty="0">
                <a:solidFill>
                  <a:schemeClr val="bg1">
                    <a:lumMod val="85000"/>
                  </a:schemeClr>
                </a:solidFill>
              </a:rPr>
              <a:t>for climate observations across scales, beneficial for reanalyses, prediction, forcings, boundary conditions, model evaluations and process diagnostics, as well as other ESM-related needs;</a:t>
            </a:r>
          </a:p>
          <a:p>
            <a:pPr marL="284978" indent="-284978">
              <a:buFont typeface="Arial" panose="020B0604020202020204" pitchFamily="34" charset="0"/>
              <a:buChar char="•"/>
            </a:pPr>
            <a:r>
              <a:rPr lang="en-GB" altLang="en-US" sz="1200" dirty="0">
                <a:solidFill>
                  <a:schemeClr val="bg1">
                    <a:lumMod val="85000"/>
                  </a:schemeClr>
                </a:solidFill>
              </a:rPr>
              <a:t>To promote </a:t>
            </a:r>
            <a:r>
              <a:rPr lang="en-GB" altLang="en-US" sz="1200" b="1" dirty="0">
                <a:solidFill>
                  <a:schemeClr val="bg1">
                    <a:lumMod val="85000"/>
                  </a:schemeClr>
                </a:solidFill>
              </a:rPr>
              <a:t>scientific practices for adopting emerging technologies</a:t>
            </a:r>
            <a:r>
              <a:rPr lang="en-GB" altLang="en-US" sz="1200" dirty="0">
                <a:solidFill>
                  <a:schemeClr val="bg1">
                    <a:lumMod val="85000"/>
                  </a:schemeClr>
                </a:solidFill>
              </a:rPr>
              <a:t>, such as high-resolution modelling, machine learning and AI, future observing systems that can enhance the development and application of observations for climate research.</a:t>
            </a:r>
          </a:p>
          <a:p>
            <a:endParaRPr lang="en-GB" sz="1100" dirty="0"/>
          </a:p>
        </p:txBody>
      </p:sp>
      <p:sp>
        <p:nvSpPr>
          <p:cNvPr id="2" name="Title 1">
            <a:extLst>
              <a:ext uri="{FF2B5EF4-FFF2-40B4-BE49-F238E27FC236}">
                <a16:creationId xmlns:a16="http://schemas.microsoft.com/office/drawing/2014/main" id="{72CFD3B0-17D1-FCB5-7737-A217B2F4C16F}"/>
              </a:ext>
            </a:extLst>
          </p:cNvPr>
          <p:cNvSpPr>
            <a:spLocks noGrp="1"/>
          </p:cNvSpPr>
          <p:nvPr>
            <p:ph type="title"/>
          </p:nvPr>
        </p:nvSpPr>
        <p:spPr/>
        <p:txBody>
          <a:bodyPr/>
          <a:lstStyle/>
          <a:p>
            <a:r>
              <a:rPr lang="en-GB" dirty="0"/>
              <a:t>WGORC TOR</a:t>
            </a:r>
          </a:p>
        </p:txBody>
      </p:sp>
      <p:sp>
        <p:nvSpPr>
          <p:cNvPr id="4" name="TextBox 3">
            <a:extLst>
              <a:ext uri="{FF2B5EF4-FFF2-40B4-BE49-F238E27FC236}">
                <a16:creationId xmlns:a16="http://schemas.microsoft.com/office/drawing/2014/main" id="{9F85419A-549E-5330-524D-26FA1B3852FE}"/>
              </a:ext>
            </a:extLst>
          </p:cNvPr>
          <p:cNvSpPr txBox="1"/>
          <p:nvPr/>
        </p:nvSpPr>
        <p:spPr>
          <a:xfrm>
            <a:off x="276008" y="4036704"/>
            <a:ext cx="10135240" cy="224676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Montserrat" panose="00000500000000000000" pitchFamily="2" charset="0"/>
              </a:rPr>
              <a:t>Will act as focal point for data provider community in ESMO and fill many of the functions previously (before 2020) held by WDAC including stakeholder engagement and e.g. data standards etc,</a:t>
            </a:r>
          </a:p>
          <a:p>
            <a:pPr marL="285750" indent="-285750">
              <a:buFont typeface="Arial" panose="020B0604020202020204" pitchFamily="34" charset="0"/>
              <a:buChar char="•"/>
            </a:pPr>
            <a:endParaRPr lang="en-GB" dirty="0">
              <a:latin typeface="Montserrat" panose="00000500000000000000" pitchFamily="2" charset="0"/>
            </a:endParaRPr>
          </a:p>
          <a:p>
            <a:pPr marL="285750" indent="-285750">
              <a:buFont typeface="Arial" panose="020B0604020202020204" pitchFamily="34" charset="0"/>
              <a:buChar char="•"/>
            </a:pPr>
            <a:r>
              <a:rPr lang="en-GB" dirty="0">
                <a:latin typeface="Montserrat" panose="00000500000000000000" pitchFamily="2" charset="0"/>
              </a:rPr>
              <a:t>Clear remit to work across earth system modelling scales,  e.g. see example on  supporting scope-broadening of CMIP initiatives</a:t>
            </a:r>
          </a:p>
          <a:p>
            <a:pPr marL="285750" indent="-285750">
              <a:buFont typeface="Arial" panose="020B0604020202020204" pitchFamily="34" charset="0"/>
              <a:buChar char="•"/>
            </a:pPr>
            <a:endParaRPr lang="en-GB" dirty="0">
              <a:latin typeface="Montserrat" panose="00000500000000000000" pitchFamily="2" charset="0"/>
            </a:endParaRPr>
          </a:p>
          <a:p>
            <a:pPr marL="285750" indent="-285750">
              <a:buFont typeface="Arial" panose="020B0604020202020204" pitchFamily="34" charset="0"/>
              <a:buChar char="•"/>
            </a:pPr>
            <a:r>
              <a:rPr lang="en-GB" dirty="0">
                <a:latin typeface="Montserrat" panose="00000500000000000000" pitchFamily="2" charset="0"/>
              </a:rPr>
              <a:t>December 2025 ESMO/WGORC meeting included representatives of GCOS and CEOS, and discussions on how we can effectively engage between ourselves</a:t>
            </a:r>
          </a:p>
          <a:p>
            <a:pPr marL="285750" indent="-285750">
              <a:buFont typeface="Arial" panose="020B0604020202020204" pitchFamily="34" charset="0"/>
              <a:buChar char="•"/>
            </a:pPr>
            <a:endParaRPr lang="en-GB" dirty="0">
              <a:latin typeface="Montserrat" panose="00000500000000000000" pitchFamily="2" charset="0"/>
            </a:endParaRPr>
          </a:p>
          <a:p>
            <a:pPr marL="285750" indent="-285750">
              <a:buFont typeface="Arial" panose="020B0604020202020204" pitchFamily="34" charset="0"/>
              <a:buChar char="•"/>
            </a:pPr>
            <a:r>
              <a:rPr lang="en-GB" dirty="0">
                <a:latin typeface="Montserrat" panose="00000500000000000000" pitchFamily="2" charset="0"/>
              </a:rPr>
              <a:t>As of December 2025, draft work plan (internal)  including some extant work and some scoping studies</a:t>
            </a:r>
          </a:p>
        </p:txBody>
      </p:sp>
    </p:spTree>
    <p:extLst>
      <p:ext uri="{BB962C8B-B14F-4D97-AF65-F5344CB8AC3E}">
        <p14:creationId xmlns:p14="http://schemas.microsoft.com/office/powerpoint/2010/main" val="176153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445C41-0F33-A656-4549-A2A2D1E48602}"/>
              </a:ext>
            </a:extLst>
          </p:cNvPr>
          <p:cNvSpPr>
            <a:spLocks noGrp="1"/>
          </p:cNvSpPr>
          <p:nvPr>
            <p:ph type="body" idx="1"/>
          </p:nvPr>
        </p:nvSpPr>
        <p:spPr/>
        <p:txBody>
          <a:bodyPr/>
          <a:lstStyle/>
          <a:p>
            <a:r>
              <a:rPr lang="en-GB" dirty="0"/>
              <a:t>WGORC - Uncertainty Metadata Conventions </a:t>
            </a:r>
          </a:p>
          <a:p>
            <a:r>
              <a:rPr lang="en-GB" dirty="0"/>
              <a:t>ESMO - Scope broadening of CMIP REF</a:t>
            </a:r>
          </a:p>
          <a:p>
            <a:r>
              <a:rPr lang="en-GB" dirty="0"/>
              <a:t>ESMO/CMIP updates from the IPO at the </a:t>
            </a:r>
            <a:r>
              <a:rPr lang="en-GB" dirty="0" err="1"/>
              <a:t>obs</a:t>
            </a:r>
            <a:r>
              <a:rPr lang="en-GB" dirty="0"/>
              <a:t>-model interface</a:t>
            </a:r>
          </a:p>
          <a:p>
            <a:pPr marL="1022350" lvl="1" indent="-514350"/>
            <a:r>
              <a:rPr lang="en-GB" dirty="0"/>
              <a:t>Benchmarking paper</a:t>
            </a:r>
          </a:p>
          <a:p>
            <a:pPr marL="1022350" lvl="1" indent="-514350"/>
            <a:r>
              <a:rPr lang="en-GB" dirty="0"/>
              <a:t>New CMIP nomenclature system</a:t>
            </a:r>
          </a:p>
          <a:p>
            <a:pPr marL="1022350" lvl="1" indent="-514350"/>
            <a:r>
              <a:rPr lang="en-GB" dirty="0"/>
              <a:t>Model Forcings</a:t>
            </a:r>
          </a:p>
          <a:p>
            <a:pPr marL="1022350" lvl="1" indent="-514350"/>
            <a:r>
              <a:rPr lang="en-GB" dirty="0"/>
              <a:t>August 2025 Uncertainty workshop report back</a:t>
            </a:r>
          </a:p>
          <a:p>
            <a:pPr marL="1022350" lvl="1" indent="-514350"/>
            <a:endParaRPr lang="en-GB" dirty="0"/>
          </a:p>
          <a:p>
            <a:endParaRPr lang="en-GB" dirty="0"/>
          </a:p>
        </p:txBody>
      </p:sp>
      <p:sp>
        <p:nvSpPr>
          <p:cNvPr id="3" name="Title 2">
            <a:extLst>
              <a:ext uri="{FF2B5EF4-FFF2-40B4-BE49-F238E27FC236}">
                <a16:creationId xmlns:a16="http://schemas.microsoft.com/office/drawing/2014/main" id="{EEE6E6D5-48DE-5653-C3F9-1A03B295141F}"/>
              </a:ext>
            </a:extLst>
          </p:cNvPr>
          <p:cNvSpPr>
            <a:spLocks noGrp="1"/>
          </p:cNvSpPr>
          <p:nvPr>
            <p:ph type="title"/>
          </p:nvPr>
        </p:nvSpPr>
        <p:spPr/>
        <p:txBody>
          <a:bodyPr/>
          <a:lstStyle/>
          <a:p>
            <a:r>
              <a:rPr lang="en-GB" dirty="0"/>
              <a:t>Activities outline</a:t>
            </a:r>
          </a:p>
        </p:txBody>
      </p:sp>
    </p:spTree>
    <p:extLst>
      <p:ext uri="{BB962C8B-B14F-4D97-AF65-F5344CB8AC3E}">
        <p14:creationId xmlns:p14="http://schemas.microsoft.com/office/powerpoint/2010/main" val="1141400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7E45-B856-B328-2339-EE811402295F}"/>
              </a:ext>
            </a:extLst>
          </p:cNvPr>
          <p:cNvSpPr>
            <a:spLocks noGrp="1"/>
          </p:cNvSpPr>
          <p:nvPr>
            <p:ph type="title"/>
          </p:nvPr>
        </p:nvSpPr>
        <p:spPr>
          <a:xfrm>
            <a:off x="176048" y="175939"/>
            <a:ext cx="11188638" cy="779002"/>
          </a:xfrm>
        </p:spPr>
        <p:txBody>
          <a:bodyPr>
            <a:normAutofit/>
          </a:bodyPr>
          <a:lstStyle/>
          <a:p>
            <a:r>
              <a:rPr lang="en-GB" sz="4000" dirty="0"/>
              <a:t>1. Uncertainty Metadata Conventions. </a:t>
            </a:r>
          </a:p>
        </p:txBody>
      </p:sp>
      <p:sp>
        <p:nvSpPr>
          <p:cNvPr id="15" name="TextBox 14">
            <a:extLst>
              <a:ext uri="{FF2B5EF4-FFF2-40B4-BE49-F238E27FC236}">
                <a16:creationId xmlns:a16="http://schemas.microsoft.com/office/drawing/2014/main" id="{8D34DA45-206F-A456-76C5-B94DB1E843A6}"/>
              </a:ext>
            </a:extLst>
          </p:cNvPr>
          <p:cNvSpPr txBox="1"/>
          <p:nvPr/>
        </p:nvSpPr>
        <p:spPr>
          <a:xfrm>
            <a:off x="342538" y="6005468"/>
            <a:ext cx="950731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A3E6"/>
                </a:solidFill>
                <a:effectLst/>
                <a:uLnTx/>
                <a:uFillTx/>
                <a:latin typeface="Arial" panose="020B0604020202020204"/>
                <a:ea typeface="+mn-ea"/>
                <a:cs typeface="+mn-cs"/>
              </a:rPr>
              <a:t>https://comet-toolkit.github.io/unc_website/specification/draft-v0.1/unc_specification.html</a:t>
            </a:r>
          </a:p>
        </p:txBody>
      </p:sp>
      <p:sp>
        <p:nvSpPr>
          <p:cNvPr id="3" name="TextBox 2">
            <a:extLst>
              <a:ext uri="{FF2B5EF4-FFF2-40B4-BE49-F238E27FC236}">
                <a16:creationId xmlns:a16="http://schemas.microsoft.com/office/drawing/2014/main" id="{8C0EBDED-17E3-6A5B-C005-064C15E0CAD6}"/>
              </a:ext>
            </a:extLst>
          </p:cNvPr>
          <p:cNvSpPr txBox="1"/>
          <p:nvPr/>
        </p:nvSpPr>
        <p:spPr>
          <a:xfrm>
            <a:off x="341586" y="5386552"/>
            <a:ext cx="11311758"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latin typeface="Montserrat"/>
                <a:ea typeface="Calibri"/>
                <a:cs typeface="Calibri"/>
              </a:rPr>
              <a:t>To hear the latest news/sign up to be a Beta tester go to </a:t>
            </a:r>
            <a:r>
              <a:rPr lang="en-US" sz="1800">
                <a:latin typeface="Montserrat"/>
                <a:ea typeface="Calibri"/>
                <a:cs typeface="Calibri"/>
                <a:hlinkClick r:id="rId2"/>
              </a:rPr>
              <a:t>https</a:t>
            </a:r>
            <a:r>
              <a:rPr lang="en-US" sz="1800" kern="0">
                <a:solidFill>
                  <a:srgbClr val="000000"/>
                </a:solidFill>
                <a:latin typeface="Montserrat"/>
                <a:ea typeface="Calibri"/>
                <a:cs typeface="Calibri"/>
                <a:hlinkClick r:id="rId2"/>
              </a:rPr>
              <a:t>://bit.ly/UNC-EoI-Form</a:t>
            </a:r>
            <a:r>
              <a:rPr lang="en-US" sz="1800">
                <a:latin typeface="Montserrat"/>
                <a:ea typeface="Calibri"/>
                <a:cs typeface="Calibri"/>
              </a:rPr>
              <a:t> </a:t>
            </a:r>
            <a:r>
              <a:rPr lang="en-US" sz="2000">
                <a:latin typeface="Montserrat"/>
              </a:rPr>
              <a:t> </a:t>
            </a:r>
          </a:p>
          <a:p>
            <a:pPr algn="ctr"/>
            <a:endParaRPr lang="en-US"/>
          </a:p>
        </p:txBody>
      </p:sp>
      <p:sp>
        <p:nvSpPr>
          <p:cNvPr id="5" name="Content Placeholder 7">
            <a:extLst>
              <a:ext uri="{FF2B5EF4-FFF2-40B4-BE49-F238E27FC236}">
                <a16:creationId xmlns:a16="http://schemas.microsoft.com/office/drawing/2014/main" id="{6F804933-9208-6684-A17A-764C197CE782}"/>
              </a:ext>
            </a:extLst>
          </p:cNvPr>
          <p:cNvSpPr txBox="1">
            <a:spLocks/>
          </p:cNvSpPr>
          <p:nvPr/>
        </p:nvSpPr>
        <p:spPr>
          <a:xfrm>
            <a:off x="104358" y="954941"/>
            <a:ext cx="6250378" cy="4654404"/>
          </a:xfrm>
          <a:prstGeom prst="rect">
            <a:avLst/>
          </a:prstGeom>
          <a:noFill/>
          <a:ln>
            <a:noFill/>
          </a:ln>
        </p:spPr>
        <p:txBody>
          <a:bodyPr spcFirstLastPara="1" vert="horz" wrap="square" lIns="0" tIns="0" rIns="0" bIns="0" rtlCol="0" anchor="t" anchorCtr="0">
            <a:normAutofit/>
          </a:bodyPr>
          <a:lstStyle>
            <a:defPPr marR="0" lvl="0" algn="l" rtl="0">
              <a:lnSpc>
                <a:spcPct val="100000"/>
              </a:lnSpc>
              <a:spcBef>
                <a:spcPts val="0"/>
              </a:spcBef>
              <a:spcAft>
                <a:spcPts val="0"/>
              </a:spcAft>
            </a:defPPr>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lang="en-GB" sz="1200" dirty="0">
              <a:cs typeface="Arial"/>
            </a:endParaRPr>
          </a:p>
          <a:p>
            <a:r>
              <a:rPr lang="en-GB" sz="1200" dirty="0">
                <a:cs typeface="Arial"/>
              </a:rPr>
              <a:t>Uncertainty Metadata meeting, August 2025, UK, bringing together science practitioners, convened by </a:t>
            </a:r>
            <a:r>
              <a:rPr lang="en-GB" sz="1200" dirty="0" err="1">
                <a:cs typeface="Arial"/>
              </a:rPr>
              <a:t>UoR</a:t>
            </a:r>
            <a:r>
              <a:rPr lang="en-GB" sz="1200" dirty="0">
                <a:cs typeface="Arial"/>
              </a:rPr>
              <a:t>, NPL, CMIP IPO – several groups working on similar problems! </a:t>
            </a:r>
          </a:p>
          <a:p>
            <a:r>
              <a:rPr lang="en-GB" sz="1200" dirty="0"/>
              <a:t>Develop a set of metadata conventions to facilitate standards &amp; dialogue within the observation community and thereby user uptake – we need to all speak the same language!</a:t>
            </a:r>
          </a:p>
          <a:p>
            <a:r>
              <a:rPr lang="en-GB" sz="1200" dirty="0">
                <a:cs typeface="Arial"/>
              </a:rPr>
              <a:t>Conventions will be </a:t>
            </a:r>
            <a:r>
              <a:rPr lang="en-GB" sz="1200" dirty="0">
                <a:cs typeface="Arial"/>
                <a:hlinkClick r:id="rId3"/>
              </a:rPr>
              <a:t>Based on UNC proposal </a:t>
            </a:r>
            <a:r>
              <a:rPr lang="en-GB" sz="1200" dirty="0">
                <a:ea typeface="+mn-lt"/>
                <a:cs typeface="+mn-lt"/>
              </a:rPr>
              <a:t>developed as part of </a:t>
            </a:r>
            <a:r>
              <a:rPr lang="en-GB" sz="1200" dirty="0" err="1">
                <a:ea typeface="+mn-lt"/>
                <a:cs typeface="+mn-lt"/>
              </a:rPr>
              <a:t>CoMet</a:t>
            </a:r>
            <a:r>
              <a:rPr lang="en-GB" sz="1200" dirty="0">
                <a:ea typeface="+mn-lt"/>
                <a:cs typeface="+mn-lt"/>
              </a:rPr>
              <a:t> toolkit, incorporating other communities working on similar problems. Led by NPL (Emma Woolliams and Sam Hunt)</a:t>
            </a:r>
          </a:p>
          <a:p>
            <a:r>
              <a:rPr lang="en-GB" sz="1200" dirty="0"/>
              <a:t>Supported by WCRP WGORC to facilitate community uptake and then </a:t>
            </a:r>
            <a:r>
              <a:rPr lang="en-GB" sz="1200" dirty="0" err="1"/>
              <a:t>obs</a:t>
            </a:r>
            <a:r>
              <a:rPr lang="en-GB" sz="1200" dirty="0"/>
              <a:t> uptake in the modelling community.</a:t>
            </a:r>
          </a:p>
          <a:p>
            <a:r>
              <a:rPr lang="en-GB" sz="1200" dirty="0"/>
              <a:t>Integrating uncertainty information of any complexity into a CF-compliant metadata structure. End goal is adoption into CF conventions</a:t>
            </a:r>
            <a:endParaRPr lang="en-GB" sz="1200" dirty="0">
              <a:cs typeface="Arial" panose="020B0604020202020204"/>
            </a:endParaRPr>
          </a:p>
          <a:p>
            <a:r>
              <a:rPr lang="en-GB" sz="1200" dirty="0"/>
              <a:t>Enables development of more specific, application-driven uncertainty frameworks.</a:t>
            </a:r>
          </a:p>
        </p:txBody>
      </p:sp>
      <p:pic>
        <p:nvPicPr>
          <p:cNvPr id="11" name="Picture 10">
            <a:extLst>
              <a:ext uri="{FF2B5EF4-FFF2-40B4-BE49-F238E27FC236}">
                <a16:creationId xmlns:a16="http://schemas.microsoft.com/office/drawing/2014/main" id="{920492F7-1260-939D-9252-085D2CE14E34}"/>
              </a:ext>
            </a:extLst>
          </p:cNvPr>
          <p:cNvPicPr>
            <a:picLocks noChangeAspect="1"/>
          </p:cNvPicPr>
          <p:nvPr/>
        </p:nvPicPr>
        <p:blipFill>
          <a:blip r:embed="rId4"/>
          <a:srcRect r="27045"/>
          <a:stretch>
            <a:fillRect/>
          </a:stretch>
        </p:blipFill>
        <p:spPr>
          <a:xfrm>
            <a:off x="6354736" y="1714529"/>
            <a:ext cx="5732906" cy="3086100"/>
          </a:xfrm>
          <a:prstGeom prst="rect">
            <a:avLst/>
          </a:prstGeom>
        </p:spPr>
      </p:pic>
    </p:spTree>
    <p:extLst>
      <p:ext uri="{BB962C8B-B14F-4D97-AF65-F5344CB8AC3E}">
        <p14:creationId xmlns:p14="http://schemas.microsoft.com/office/powerpoint/2010/main" val="219503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966A8-87A5-3BDF-E753-8CF6A8FB4B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3B6F2B-31EC-596E-71A6-35CC12ABE9C9}"/>
              </a:ext>
            </a:extLst>
          </p:cNvPr>
          <p:cNvSpPr>
            <a:spLocks noGrp="1"/>
          </p:cNvSpPr>
          <p:nvPr>
            <p:ph type="title"/>
          </p:nvPr>
        </p:nvSpPr>
        <p:spPr/>
        <p:txBody>
          <a:bodyPr/>
          <a:lstStyle/>
          <a:p>
            <a:r>
              <a:rPr lang="en-GB" sz="3600" dirty="0"/>
              <a:t>1. Some (non-exhaustive) considerations</a:t>
            </a:r>
          </a:p>
        </p:txBody>
      </p:sp>
      <p:pic>
        <p:nvPicPr>
          <p:cNvPr id="5" name="Picture 4">
            <a:extLst>
              <a:ext uri="{FF2B5EF4-FFF2-40B4-BE49-F238E27FC236}">
                <a16:creationId xmlns:a16="http://schemas.microsoft.com/office/drawing/2014/main" id="{B0FC687E-C1AA-93CB-9321-1D09D1135432}"/>
              </a:ext>
            </a:extLst>
          </p:cNvPr>
          <p:cNvPicPr>
            <a:picLocks noChangeAspect="1"/>
          </p:cNvPicPr>
          <p:nvPr/>
        </p:nvPicPr>
        <p:blipFill>
          <a:blip r:embed="rId3"/>
          <a:stretch>
            <a:fillRect/>
          </a:stretch>
        </p:blipFill>
        <p:spPr>
          <a:xfrm>
            <a:off x="-291676" y="1061103"/>
            <a:ext cx="8115301" cy="2897094"/>
          </a:xfrm>
          <a:prstGeom prst="rect">
            <a:avLst/>
          </a:prstGeom>
        </p:spPr>
      </p:pic>
      <p:pic>
        <p:nvPicPr>
          <p:cNvPr id="7" name="Picture 6">
            <a:extLst>
              <a:ext uri="{FF2B5EF4-FFF2-40B4-BE49-F238E27FC236}">
                <a16:creationId xmlns:a16="http://schemas.microsoft.com/office/drawing/2014/main" id="{24791F09-0589-1C20-A947-A682959EB232}"/>
              </a:ext>
            </a:extLst>
          </p:cNvPr>
          <p:cNvPicPr>
            <a:picLocks noChangeAspect="1"/>
          </p:cNvPicPr>
          <p:nvPr/>
        </p:nvPicPr>
        <p:blipFill>
          <a:blip r:embed="rId4"/>
          <a:srcRect t="-3387" r="25549" b="3387"/>
          <a:stretch>
            <a:fillRect/>
          </a:stretch>
        </p:blipFill>
        <p:spPr>
          <a:xfrm>
            <a:off x="7141113" y="1328802"/>
            <a:ext cx="5299337" cy="2495550"/>
          </a:xfrm>
          <a:prstGeom prst="rect">
            <a:avLst/>
          </a:prstGeom>
        </p:spPr>
      </p:pic>
      <p:pic>
        <p:nvPicPr>
          <p:cNvPr id="9" name="Picture 8">
            <a:extLst>
              <a:ext uri="{FF2B5EF4-FFF2-40B4-BE49-F238E27FC236}">
                <a16:creationId xmlns:a16="http://schemas.microsoft.com/office/drawing/2014/main" id="{D0D9884E-5CD3-2E0F-B2C2-091467378368}"/>
              </a:ext>
            </a:extLst>
          </p:cNvPr>
          <p:cNvPicPr>
            <a:picLocks noChangeAspect="1"/>
          </p:cNvPicPr>
          <p:nvPr/>
        </p:nvPicPr>
        <p:blipFill>
          <a:blip r:embed="rId5"/>
          <a:stretch>
            <a:fillRect/>
          </a:stretch>
        </p:blipFill>
        <p:spPr>
          <a:xfrm>
            <a:off x="176048" y="3958197"/>
            <a:ext cx="8115300" cy="2495550"/>
          </a:xfrm>
          <a:prstGeom prst="rect">
            <a:avLst/>
          </a:prstGeom>
        </p:spPr>
      </p:pic>
      <p:sp>
        <p:nvSpPr>
          <p:cNvPr id="10" name="TextBox 9">
            <a:extLst>
              <a:ext uri="{FF2B5EF4-FFF2-40B4-BE49-F238E27FC236}">
                <a16:creationId xmlns:a16="http://schemas.microsoft.com/office/drawing/2014/main" id="{EC504255-5CE8-3EC8-812F-53DD17DCDFA5}"/>
              </a:ext>
            </a:extLst>
          </p:cNvPr>
          <p:cNvSpPr txBox="1"/>
          <p:nvPr/>
        </p:nvSpPr>
        <p:spPr>
          <a:xfrm>
            <a:off x="8227080" y="3759422"/>
            <a:ext cx="3127402" cy="2677656"/>
          </a:xfrm>
          <a:prstGeom prst="rect">
            <a:avLst/>
          </a:prstGeom>
          <a:noFill/>
          <a:ln>
            <a:solidFill>
              <a:schemeClr val="tx1"/>
            </a:solidFill>
          </a:ln>
        </p:spPr>
        <p:txBody>
          <a:bodyPr wrap="square" rtlCol="0">
            <a:spAutoFit/>
          </a:bodyPr>
          <a:lstStyle/>
          <a:p>
            <a:r>
              <a:rPr lang="en-GB" b="1" u="sng" dirty="0"/>
              <a:t>Additional Considerations from data providers at August meeting</a:t>
            </a:r>
          </a:p>
          <a:p>
            <a:r>
              <a:rPr lang="en-GB" dirty="0"/>
              <a:t> </a:t>
            </a:r>
          </a:p>
          <a:p>
            <a:pPr marL="285750" indent="-285750">
              <a:buFont typeface="Arial" panose="020B0604020202020204" pitchFamily="34" charset="0"/>
              <a:buChar char="•"/>
            </a:pPr>
            <a:r>
              <a:rPr lang="en-GB" dirty="0"/>
              <a:t>Active sensors</a:t>
            </a:r>
          </a:p>
          <a:p>
            <a:pPr marL="285750" indent="-285750">
              <a:buFont typeface="Arial" panose="020B0604020202020204" pitchFamily="34" charset="0"/>
              <a:buChar char="•"/>
            </a:pPr>
            <a:r>
              <a:rPr lang="en-GB" dirty="0"/>
              <a:t>In situ observations</a:t>
            </a:r>
          </a:p>
          <a:p>
            <a:pPr marL="285750" indent="-285750">
              <a:buFont typeface="Arial" panose="020B0604020202020204" pitchFamily="34" charset="0"/>
              <a:buChar char="•"/>
            </a:pPr>
            <a:r>
              <a:rPr lang="en-GB" dirty="0"/>
              <a:t>L4+</a:t>
            </a:r>
          </a:p>
          <a:p>
            <a:pPr marL="285750" indent="-285750">
              <a:buFont typeface="Arial" panose="020B0604020202020204" pitchFamily="34" charset="0"/>
              <a:buChar char="•"/>
            </a:pPr>
            <a:r>
              <a:rPr lang="en-GB" dirty="0"/>
              <a:t>Decision tree/ classification algorithms</a:t>
            </a:r>
          </a:p>
          <a:p>
            <a:pPr marL="285750" indent="-285750">
              <a:buFont typeface="Arial" panose="020B0604020202020204" pitchFamily="34" charset="0"/>
              <a:buChar char="•"/>
            </a:pPr>
            <a:r>
              <a:rPr lang="en-GB" dirty="0"/>
              <a:t>AI/ML aleatoric vs epistemic uncertainty</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98832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A7B26D-E255-3158-B2C2-0C6A3547CE25}"/>
              </a:ext>
            </a:extLst>
          </p:cNvPr>
          <p:cNvSpPr>
            <a:spLocks noGrp="1"/>
          </p:cNvSpPr>
          <p:nvPr>
            <p:ph type="body" idx="1"/>
          </p:nvPr>
        </p:nvSpPr>
        <p:spPr>
          <a:xfrm>
            <a:off x="276008" y="1220858"/>
            <a:ext cx="11416573" cy="3677556"/>
          </a:xfrm>
        </p:spPr>
        <p:txBody>
          <a:bodyPr/>
          <a:lstStyle/>
          <a:p>
            <a:r>
              <a:rPr lang="en-GB" sz="2400" dirty="0"/>
              <a:t>Alpha testing phase (core participants) : Aug 2025 - Q1 2026</a:t>
            </a:r>
          </a:p>
          <a:p>
            <a:r>
              <a:rPr lang="en-GB" sz="2400" dirty="0"/>
              <a:t>Beta testing community input phase from ~March 2026 (EOI &amp;Key stakeholders, </a:t>
            </a:r>
            <a:r>
              <a:rPr lang="en-GB" sz="2400" dirty="0">
                <a:hlinkClick r:id="rId2"/>
              </a:rPr>
              <a:t>EOI form</a:t>
            </a:r>
            <a:r>
              <a:rPr lang="en-GB" sz="2400" dirty="0"/>
              <a:t>)</a:t>
            </a:r>
          </a:p>
          <a:p>
            <a:pPr lvl="1"/>
            <a:r>
              <a:rPr lang="en-GB" sz="2000" dirty="0"/>
              <a:t>Please circulate widely to your communities!</a:t>
            </a:r>
          </a:p>
          <a:p>
            <a:pPr lvl="1"/>
            <a:r>
              <a:rPr lang="en-GB" sz="2000" dirty="0"/>
              <a:t>‘newsletter’ or ‘beta tester’ sign up is possible</a:t>
            </a:r>
          </a:p>
          <a:p>
            <a:r>
              <a:rPr lang="en-GB" sz="2400" dirty="0"/>
              <a:t>Community public input phase ca Q3 2026</a:t>
            </a:r>
          </a:p>
          <a:p>
            <a:r>
              <a:rPr lang="en-GB" sz="2400" dirty="0"/>
              <a:t>Development of proposal to CF ca Q4 2026</a:t>
            </a:r>
          </a:p>
        </p:txBody>
      </p:sp>
      <p:sp>
        <p:nvSpPr>
          <p:cNvPr id="3" name="Title 2">
            <a:extLst>
              <a:ext uri="{FF2B5EF4-FFF2-40B4-BE49-F238E27FC236}">
                <a16:creationId xmlns:a16="http://schemas.microsoft.com/office/drawing/2014/main" id="{0E861227-97C5-DC3F-953C-FF42E19F6344}"/>
              </a:ext>
            </a:extLst>
          </p:cNvPr>
          <p:cNvSpPr>
            <a:spLocks noGrp="1"/>
          </p:cNvSpPr>
          <p:nvPr>
            <p:ph type="title"/>
          </p:nvPr>
        </p:nvSpPr>
        <p:spPr>
          <a:xfrm>
            <a:off x="176048" y="175939"/>
            <a:ext cx="10865908" cy="779002"/>
          </a:xfrm>
        </p:spPr>
        <p:txBody>
          <a:bodyPr/>
          <a:lstStyle/>
          <a:p>
            <a:r>
              <a:rPr lang="en-GB" dirty="0"/>
              <a:t>1. Current status &amp; next steps</a:t>
            </a:r>
          </a:p>
        </p:txBody>
      </p:sp>
    </p:spTree>
    <p:extLst>
      <p:ext uri="{BB962C8B-B14F-4D97-AF65-F5344CB8AC3E}">
        <p14:creationId xmlns:p14="http://schemas.microsoft.com/office/powerpoint/2010/main" val="292117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47968981" name="TextBox 1847968980"/>
          <p:cNvSpPr txBox="1"/>
          <p:nvPr/>
        </p:nvSpPr>
        <p:spPr bwMode="auto">
          <a:xfrm>
            <a:off x="465027" y="3613284"/>
            <a:ext cx="6565864" cy="2437014"/>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defTabSz="1828706">
              <a:defRPr/>
            </a:pPr>
            <a:r>
              <a:rPr lang="en-GB" b="1" dirty="0">
                <a:solidFill>
                  <a:srgbClr val="0E0F0F"/>
                </a:solidFill>
                <a:latin typeface="Montserrat"/>
              </a:rPr>
              <a:t>Resources available:</a:t>
            </a:r>
            <a:endParaRPr lang="en-US" dirty="0">
              <a:latin typeface="Montserrat"/>
            </a:endParaRPr>
          </a:p>
          <a:p>
            <a:pPr defTabSz="1828706">
              <a:defRPr/>
            </a:pPr>
            <a:r>
              <a:rPr lang="en-GB" dirty="0">
                <a:solidFill>
                  <a:srgbClr val="0E0F0F"/>
                </a:solidFill>
                <a:latin typeface="Montserrat"/>
              </a:rPr>
              <a:t>All available via: </a:t>
            </a:r>
            <a:r>
              <a:rPr lang="en-GB" u="sng" dirty="0">
                <a:solidFill>
                  <a:srgbClr val="0000FF"/>
                </a:solidFill>
                <a:latin typeface="Montserrat"/>
                <a:hlinkClick r:id="rId3"/>
              </a:rPr>
              <a:t>http://www.climate-ref.org</a:t>
            </a:r>
            <a:endParaRPr lang="en-GB" dirty="0">
              <a:latin typeface="Montserrat"/>
              <a:hlinkClick r:id="rId3"/>
            </a:endParaRPr>
          </a:p>
          <a:p>
            <a:pPr marL="285750" indent="-285750" defTabSz="1828706">
              <a:buChar char="•"/>
              <a:defRPr/>
            </a:pPr>
            <a:r>
              <a:rPr lang="en-GB" dirty="0">
                <a:solidFill>
                  <a:srgbClr val="0E0F0F"/>
                </a:solidFill>
                <a:latin typeface="Montserrat"/>
              </a:rPr>
              <a:t>26 </a:t>
            </a:r>
            <a:r>
              <a:rPr lang="en-GB" dirty="0" err="1">
                <a:solidFill>
                  <a:srgbClr val="0E0F0F"/>
                </a:solidFill>
                <a:latin typeface="Montserrat"/>
              </a:rPr>
              <a:t>Obs</a:t>
            </a:r>
            <a:r>
              <a:rPr lang="en-GB" dirty="0">
                <a:solidFill>
                  <a:srgbClr val="0E0F0F"/>
                </a:solidFill>
                <a:latin typeface="Montserrat"/>
              </a:rPr>
              <a:t>- based metrics against which to benchmark your model</a:t>
            </a:r>
          </a:p>
          <a:p>
            <a:pPr marL="285750" indent="-285750" defTabSz="1828706">
              <a:buChar char="•"/>
              <a:defRPr/>
            </a:pPr>
            <a:r>
              <a:rPr lang="en-GB" dirty="0">
                <a:solidFill>
                  <a:srgbClr val="0E0F0F"/>
                </a:solidFill>
                <a:latin typeface="Montserrat"/>
              </a:rPr>
              <a:t>Based on CMIP6 data. Phase 2 launches March 26.</a:t>
            </a:r>
          </a:p>
          <a:p>
            <a:pPr marL="285750" indent="-285750" defTabSz="1828706">
              <a:buChar char="•"/>
              <a:defRPr/>
            </a:pPr>
            <a:r>
              <a:rPr lang="en-GB" dirty="0">
                <a:solidFill>
                  <a:srgbClr val="0E0F0F"/>
                </a:solidFill>
                <a:latin typeface="Montserrat"/>
              </a:rPr>
              <a:t>Dashboard &amp; Dashboard tutorial (online)</a:t>
            </a:r>
            <a:endParaRPr lang="en-GB" dirty="0">
              <a:latin typeface="Montserrat"/>
            </a:endParaRPr>
          </a:p>
          <a:p>
            <a:pPr marL="285750" indent="-285750" defTabSz="1828706">
              <a:buChar char="•"/>
              <a:defRPr/>
            </a:pPr>
            <a:r>
              <a:rPr lang="en-GB" dirty="0">
                <a:solidFill>
                  <a:srgbClr val="0E0F0F"/>
                </a:solidFill>
                <a:latin typeface="Montserrat"/>
              </a:rPr>
              <a:t>Guidance on responsible use</a:t>
            </a:r>
            <a:endParaRPr lang="en-GB" dirty="0">
              <a:latin typeface="Montserrat"/>
            </a:endParaRPr>
          </a:p>
          <a:p>
            <a:pPr marL="285750" indent="-285750" defTabSz="1828706">
              <a:buChar char="•"/>
              <a:defRPr/>
            </a:pPr>
            <a:r>
              <a:rPr lang="en-GB" dirty="0">
                <a:solidFill>
                  <a:srgbClr val="0E0F0F"/>
                </a:solidFill>
                <a:latin typeface="Montserrat"/>
              </a:rPr>
              <a:t>Pre-print in GMD Special Issue</a:t>
            </a:r>
            <a:endParaRPr lang="en-GB" dirty="0">
              <a:latin typeface="Montserrat"/>
            </a:endParaRPr>
          </a:p>
          <a:p>
            <a:pPr marL="285750" indent="-285750" defTabSz="1828706">
              <a:buChar char="•"/>
              <a:defRPr/>
            </a:pPr>
            <a:r>
              <a:rPr lang="en-GB" dirty="0">
                <a:solidFill>
                  <a:srgbClr val="0E0F0F"/>
                </a:solidFill>
                <a:latin typeface="Montserrat"/>
              </a:rPr>
              <a:t>Uncertainty checklist for reference dataset providers</a:t>
            </a:r>
          </a:p>
          <a:p>
            <a:pPr marL="285750" indent="-285750" defTabSz="1828706">
              <a:buChar char="•"/>
              <a:defRPr/>
            </a:pPr>
            <a:r>
              <a:rPr lang="en-GB" dirty="0">
                <a:solidFill>
                  <a:srgbClr val="0E0F0F"/>
                </a:solidFill>
                <a:latin typeface="Montserrat"/>
              </a:rPr>
              <a:t>Scope broadening –&amp; future governance now with ESMO</a:t>
            </a:r>
            <a:endParaRPr lang="en-GB" dirty="0">
              <a:latin typeface="Montserrat"/>
            </a:endParaRPr>
          </a:p>
          <a:p>
            <a:pPr algn="ctr" defTabSz="1828706">
              <a:defRPr/>
            </a:pPr>
            <a:endParaRPr lang="en-GB" sz="1200" dirty="0">
              <a:solidFill>
                <a:schemeClr val="accent1"/>
              </a:solidFill>
              <a:latin typeface="Montserrat"/>
              <a:cs typeface="Plus Jakarta Sans Light"/>
            </a:endParaRPr>
          </a:p>
          <a:p>
            <a:pPr lvl="0" algn="ctr" defTabSz="1828706">
              <a:lnSpc>
                <a:spcPct val="100000"/>
              </a:lnSpc>
              <a:spcBef>
                <a:spcPts val="0"/>
              </a:spcBef>
              <a:spcAft>
                <a:spcPts val="0"/>
              </a:spcAft>
              <a:defRPr/>
            </a:pPr>
            <a:endParaRPr lang="en-GB" sz="1200" b="1" i="0" u="none" strike="noStrike" cap="none" spc="0" dirty="0">
              <a:ln>
                <a:noFill/>
              </a:ln>
              <a:solidFill>
                <a:schemeClr val="accent1"/>
              </a:solidFill>
              <a:latin typeface="Montserrat"/>
              <a:cs typeface="Plus Jakarta Sans Light"/>
            </a:endParaRPr>
          </a:p>
        </p:txBody>
      </p:sp>
      <p:sp>
        <p:nvSpPr>
          <p:cNvPr id="725798912" name="Google Shape;73;p8"/>
          <p:cNvSpPr txBox="1">
            <a:spLocks noGrp="1"/>
          </p:cNvSpPr>
          <p:nvPr>
            <p:ph type="title"/>
          </p:nvPr>
        </p:nvSpPr>
        <p:spPr bwMode="auto">
          <a:xfrm>
            <a:off x="94433" y="265371"/>
            <a:ext cx="10682750" cy="779100"/>
          </a:xfrm>
          <a:prstGeom prst="rect">
            <a:avLst/>
          </a:prstGeom>
        </p:spPr>
        <p:txBody>
          <a:bodyPr spcFirstLastPara="1" wrap="square" lIns="91425" tIns="45700" rIns="91425" bIns="45700" anchor="t" anchorCtr="0">
            <a:noAutofit/>
          </a:bodyPr>
          <a:lstStyle/>
          <a:p>
            <a:pPr marL="0" lvl="0" indent="0" algn="l">
              <a:spcBef>
                <a:spcPts val="0"/>
              </a:spcBef>
              <a:spcAft>
                <a:spcPts val="0"/>
              </a:spcAft>
              <a:buNone/>
              <a:defRPr/>
            </a:pPr>
            <a:r>
              <a:rPr lang="en-GB" sz="3200" dirty="0"/>
              <a:t>2. Rapid Evaluation Framework - CMIP/ESMO</a:t>
            </a:r>
          </a:p>
        </p:txBody>
      </p:sp>
      <p:sp>
        <p:nvSpPr>
          <p:cNvPr id="1088032875" name="TextBox 10"/>
          <p:cNvSpPr txBox="1"/>
          <p:nvPr/>
        </p:nvSpPr>
        <p:spPr bwMode="auto">
          <a:xfrm>
            <a:off x="94433" y="6252695"/>
            <a:ext cx="12103982" cy="338554"/>
          </a:xfrm>
          <a:prstGeom prst="rect">
            <a:avLst/>
          </a:prstGeom>
          <a:noFill/>
        </p:spPr>
        <p:txBody>
          <a:bodyPr wrap="square" lIns="91440" tIns="45720" rIns="91440" bIns="45720" anchor="t">
            <a:spAutoFit/>
          </a:bodyPr>
          <a:lstStyle/>
          <a:p>
            <a:pPr algn="ctr">
              <a:defRPr/>
            </a:pPr>
            <a:r>
              <a:rPr lang="en-GB" sz="1600" b="1" dirty="0">
                <a:latin typeface="Montserrat"/>
              </a:rPr>
              <a:t>For further information about the REF see: </a:t>
            </a:r>
            <a:r>
              <a:rPr lang="en-GB" sz="1600" b="1" dirty="0">
                <a:latin typeface="Montserrat"/>
                <a:hlinkClick r:id="rId4"/>
              </a:rPr>
              <a:t>https://climate-ref.org</a:t>
            </a:r>
            <a:r>
              <a:rPr lang="en-GB" sz="1600" b="1" dirty="0">
                <a:latin typeface="Montserrat"/>
              </a:rPr>
              <a:t> </a:t>
            </a:r>
            <a:endParaRPr sz="1600" b="1" dirty="0"/>
          </a:p>
        </p:txBody>
      </p:sp>
      <p:sp>
        <p:nvSpPr>
          <p:cNvPr id="9" name="TextBox 8">
            <a:extLst>
              <a:ext uri="{FF2B5EF4-FFF2-40B4-BE49-F238E27FC236}">
                <a16:creationId xmlns:a16="http://schemas.microsoft.com/office/drawing/2014/main" id="{5062DFB1-7465-6A69-4BD7-4501A127E29F}"/>
              </a:ext>
            </a:extLst>
          </p:cNvPr>
          <p:cNvSpPr txBox="1"/>
          <p:nvPr/>
        </p:nvSpPr>
        <p:spPr>
          <a:xfrm>
            <a:off x="2093815" y="5871243"/>
            <a:ext cx="8176898" cy="461665"/>
          </a:xfrm>
          <a:prstGeom prst="rect">
            <a:avLst/>
          </a:prstGeom>
          <a:noFill/>
        </p:spPr>
        <p:txBody>
          <a:bodyPr wrap="square" lIns="91440" tIns="45720" rIns="91440" bIns="45720" anchor="t">
            <a:spAutoFit/>
          </a:bodyPr>
          <a:lstStyle/>
          <a:p>
            <a:pPr algn="ctr"/>
            <a:r>
              <a:rPr lang="en-GB" sz="1200" dirty="0">
                <a:solidFill>
                  <a:schemeClr val="accent1"/>
                </a:solidFill>
                <a:latin typeface="Montserrat"/>
                <a:cs typeface="Mongolian Baiti"/>
              </a:rPr>
              <a:t>The Assessment Fast Track diagnostics for the REF are available at: </a:t>
            </a:r>
            <a:r>
              <a:rPr lang="en-GB" sz="1200" dirty="0">
                <a:latin typeface="Montserrat"/>
                <a:cs typeface="Mongolian Baiti"/>
                <a:hlinkClick r:id="rId5"/>
              </a:rPr>
              <a:t>https://zenodo.org/records/14284375</a:t>
            </a:r>
            <a:endParaRPr lang="en-GB" sz="1200" dirty="0">
              <a:latin typeface="Montserrat"/>
              <a:cs typeface="Mongolian Baiti"/>
            </a:endParaRPr>
          </a:p>
          <a:p>
            <a:pPr algn="ctr"/>
            <a:r>
              <a:rPr lang="en-GB" sz="1200" dirty="0">
                <a:latin typeface="Montserrat"/>
                <a:cs typeface="Mongolian Baiti"/>
              </a:rPr>
              <a:t>For more information about obs4MIPs see: </a:t>
            </a:r>
            <a:r>
              <a:rPr lang="en-GB" sz="1200" dirty="0">
                <a:latin typeface="Montserrat"/>
                <a:cs typeface="Mongolian Baiti"/>
                <a:hlinkClick r:id="rId6"/>
              </a:rPr>
              <a:t>https://www.wcrp-esmo.org/projects-and-panels/obs4mips</a:t>
            </a:r>
            <a:r>
              <a:rPr lang="en-GB" sz="1200" dirty="0">
                <a:latin typeface="Montserrat"/>
                <a:cs typeface="Mongolian Baiti"/>
              </a:rPr>
              <a:t> </a:t>
            </a:r>
            <a:endParaRPr lang="en-GB" dirty="0">
              <a:latin typeface="Montserrat"/>
              <a:cs typeface="Mongolian Baiti"/>
            </a:endParaRPr>
          </a:p>
        </p:txBody>
      </p:sp>
      <p:pic>
        <p:nvPicPr>
          <p:cNvPr id="2" name="Picture 1" descr="A screenshot of a computer&#10;&#10;AI-generated content may be incorrect.">
            <a:extLst>
              <a:ext uri="{FF2B5EF4-FFF2-40B4-BE49-F238E27FC236}">
                <a16:creationId xmlns:a16="http://schemas.microsoft.com/office/drawing/2014/main" id="{DD2158CC-CBA8-C3D6-B7DF-CFDE99B16A65}"/>
              </a:ext>
            </a:extLst>
          </p:cNvPr>
          <p:cNvPicPr>
            <a:picLocks noChangeAspect="1"/>
          </p:cNvPicPr>
          <p:nvPr/>
        </p:nvPicPr>
        <p:blipFill>
          <a:blip r:embed="rId7"/>
          <a:stretch>
            <a:fillRect/>
          </a:stretch>
        </p:blipFill>
        <p:spPr>
          <a:xfrm>
            <a:off x="6878939" y="1931419"/>
            <a:ext cx="4788918" cy="1499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A diagram of a framework&#10;&#10;AI-generated content may be incorrect.">
            <a:extLst>
              <a:ext uri="{FF2B5EF4-FFF2-40B4-BE49-F238E27FC236}">
                <a16:creationId xmlns:a16="http://schemas.microsoft.com/office/drawing/2014/main" id="{3ACC3552-31D3-B204-0B70-C238EAA8FBF6}"/>
              </a:ext>
            </a:extLst>
          </p:cNvPr>
          <p:cNvPicPr>
            <a:picLocks noChangeAspect="1"/>
          </p:cNvPicPr>
          <p:nvPr/>
        </p:nvPicPr>
        <p:blipFill>
          <a:blip r:embed="rId8"/>
          <a:srcRect r="115" b="3509"/>
          <a:stretch>
            <a:fillRect/>
          </a:stretch>
        </p:blipFill>
        <p:spPr>
          <a:xfrm>
            <a:off x="315942" y="1316786"/>
            <a:ext cx="6240504" cy="2376776"/>
          </a:xfrm>
          <a:prstGeom prst="rect">
            <a:avLst/>
          </a:prstGeom>
        </p:spPr>
      </p:pic>
      <p:sp>
        <p:nvSpPr>
          <p:cNvPr id="7" name="TextBox 6">
            <a:extLst>
              <a:ext uri="{FF2B5EF4-FFF2-40B4-BE49-F238E27FC236}">
                <a16:creationId xmlns:a16="http://schemas.microsoft.com/office/drawing/2014/main" id="{EA2462D8-24AB-85BA-2A66-D376BD811A1A}"/>
              </a:ext>
            </a:extLst>
          </p:cNvPr>
          <p:cNvSpPr txBox="1"/>
          <p:nvPr/>
        </p:nvSpPr>
        <p:spPr>
          <a:xfrm>
            <a:off x="6182264" y="4866735"/>
            <a:ext cx="6009736" cy="8207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2025"/>
              </a:lnSpc>
            </a:pPr>
            <a:r>
              <a:rPr lang="en-GB" sz="1400" baseline="0">
                <a:solidFill>
                  <a:srgbClr val="0E0F0F"/>
                </a:solidFill>
                <a:latin typeface="Montserrat"/>
                <a:ea typeface="Arial"/>
                <a:cs typeface="Arial"/>
              </a:rPr>
              <a:t>Feedback via </a:t>
            </a:r>
            <a:r>
              <a:rPr lang="en-GB" sz="1400" baseline="0" err="1">
                <a:solidFill>
                  <a:srgbClr val="0E0F0F"/>
                </a:solidFill>
                <a:latin typeface="Montserrat"/>
                <a:ea typeface="Arial"/>
                <a:cs typeface="Arial"/>
              </a:rPr>
              <a:t>Github</a:t>
            </a:r>
            <a:r>
              <a:rPr lang="en-GB" sz="1400" baseline="0">
                <a:solidFill>
                  <a:srgbClr val="0E0F0F"/>
                </a:solidFill>
                <a:latin typeface="Montserrat"/>
                <a:ea typeface="Arial"/>
                <a:cs typeface="Arial"/>
              </a:rPr>
              <a:t>:</a:t>
            </a:r>
            <a:endParaRPr lang="en-US"/>
          </a:p>
          <a:p>
            <a:pPr algn="ctr">
              <a:lnSpc>
                <a:spcPts val="2025"/>
              </a:lnSpc>
            </a:pPr>
            <a:r>
              <a:rPr lang="en-GB" u="sng">
                <a:solidFill>
                  <a:srgbClr val="0563C1"/>
                </a:solidFill>
                <a:latin typeface="Montserrat"/>
                <a:hlinkClick r:id="rId9"/>
              </a:rPr>
              <a:t> </a:t>
            </a:r>
            <a:r>
              <a:rPr lang="en-GB" sz="1400" u="sng" strike="noStrike" baseline="0">
                <a:solidFill>
                  <a:srgbClr val="0563C1"/>
                </a:solidFill>
                <a:latin typeface="Montserrat"/>
                <a:ea typeface="Arial"/>
                <a:cs typeface="Arial"/>
                <a:hlinkClick r:id="rId9"/>
              </a:rPr>
              <a:t>github.com/Climate-REF/climate-ref/issues</a:t>
            </a:r>
            <a:r>
              <a:rPr lang="en-GB" sz="1400">
                <a:latin typeface="Montserrat"/>
                <a:ea typeface="Arial"/>
                <a:cs typeface="Arial"/>
              </a:rPr>
              <a:t>​</a:t>
            </a:r>
            <a:endParaRPr lang="en-US"/>
          </a:p>
          <a:p>
            <a:pPr algn="ctr"/>
            <a:endParaRPr lang="en-US"/>
          </a:p>
        </p:txBody>
      </p:sp>
      <p:pic>
        <p:nvPicPr>
          <p:cNvPr id="11" name="Picture 10" descr="GitHub Logo and symbol, meaning, history, PNG, brand">
            <a:extLst>
              <a:ext uri="{FF2B5EF4-FFF2-40B4-BE49-F238E27FC236}">
                <a16:creationId xmlns:a16="http://schemas.microsoft.com/office/drawing/2014/main" id="{987B8B2E-3078-2497-E68B-09AB2E7BEF30}"/>
              </a:ext>
            </a:extLst>
          </p:cNvPr>
          <p:cNvPicPr>
            <a:picLocks noChangeAspect="1"/>
          </p:cNvPicPr>
          <p:nvPr/>
        </p:nvPicPr>
        <p:blipFill>
          <a:blip r:embed="rId10"/>
          <a:stretch>
            <a:fillRect/>
          </a:stretch>
        </p:blipFill>
        <p:spPr>
          <a:xfrm>
            <a:off x="8333116" y="3814852"/>
            <a:ext cx="1873370" cy="1054220"/>
          </a:xfrm>
          <a:prstGeom prst="rect">
            <a:avLst/>
          </a:prstGeom>
        </p:spPr>
      </p:pic>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NPL Light Slides Templates">
  <a:themeElements>
    <a:clrScheme name="NPL Colour Palette 2022">
      <a:dk1>
        <a:srgbClr val="000000"/>
      </a:dk1>
      <a:lt1>
        <a:srgbClr val="FFFFFF"/>
      </a:lt1>
      <a:dk2>
        <a:srgbClr val="002F6C"/>
      </a:dk2>
      <a:lt2>
        <a:srgbClr val="00A3E6"/>
      </a:lt2>
      <a:accent1>
        <a:srgbClr val="0079CC"/>
      </a:accent1>
      <a:accent2>
        <a:srgbClr val="97D700"/>
      </a:accent2>
      <a:accent3>
        <a:srgbClr val="FFCD00"/>
      </a:accent3>
      <a:accent4>
        <a:srgbClr val="E97D2B"/>
      </a:accent4>
      <a:accent5>
        <a:srgbClr val="DE1B76"/>
      </a:accent5>
      <a:accent6>
        <a:srgbClr val="A554C3"/>
      </a:accent6>
      <a:hlink>
        <a:srgbClr val="00A3E6"/>
      </a:hlink>
      <a:folHlink>
        <a:srgbClr val="0079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E5809B9-D883-43DF-920D-634F084210C8}" vid="{8A8ED54D-3595-4302-AC1A-56D8B8DCB5EF}"/>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8702</TotalTime>
  <Words>2239</Words>
  <Application>Microsoft Office PowerPoint</Application>
  <PresentationFormat>Widescreen</PresentationFormat>
  <Paragraphs>173</Paragraphs>
  <Slides>18</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Average</vt:lpstr>
      <vt:lpstr>Lobster</vt:lpstr>
      <vt:lpstr>Open Sans</vt:lpstr>
      <vt:lpstr>Barlow SemiBold</vt:lpstr>
      <vt:lpstr>Calibri</vt:lpstr>
      <vt:lpstr>Arial</vt:lpstr>
      <vt:lpstr>Montserrat SemiBold</vt:lpstr>
      <vt:lpstr>Barlow</vt:lpstr>
      <vt:lpstr>Montserrat Medium</vt:lpstr>
      <vt:lpstr>Barlow Medium</vt:lpstr>
      <vt:lpstr>Montserrat</vt:lpstr>
      <vt:lpstr>ceos</vt:lpstr>
      <vt:lpstr>3_NPL Light Slides Templates</vt:lpstr>
      <vt:lpstr>WGClimate-24 &amp; GHG-TT-6 Update from WCRP WGORC (&amp; ESMO)</vt:lpstr>
      <vt:lpstr>WGORC structure</vt:lpstr>
      <vt:lpstr>WGORC TOR</vt:lpstr>
      <vt:lpstr>WGORC TOR</vt:lpstr>
      <vt:lpstr>Activities outline</vt:lpstr>
      <vt:lpstr>1. Uncertainty Metadata Conventions. </vt:lpstr>
      <vt:lpstr>1. Some (non-exhaustive) considerations</vt:lpstr>
      <vt:lpstr>1. Current status &amp; next steps</vt:lpstr>
      <vt:lpstr>2. Rapid Evaluation Framework - CMIP/ESMO</vt:lpstr>
      <vt:lpstr>2. REF data providers Uncertainty checklist</vt:lpstr>
      <vt:lpstr>3. CMIP - Model evaluation</vt:lpstr>
      <vt:lpstr>3. CMIP - Variable name changes</vt:lpstr>
      <vt:lpstr>3. CMIP - Forcings</vt:lpstr>
      <vt:lpstr>3.ESMO/CMIP outcomes from Uncertainty metadata meeting</vt:lpstr>
      <vt:lpstr>3. Uncertainty meeting report back and Wider recommendations</vt:lpstr>
      <vt:lpstr>3. Uncertainty meeting report back and Wider recommendations</vt:lpstr>
      <vt:lpstr>Upcoming events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Claire Macintosh</cp:lastModifiedBy>
  <cp:revision>3</cp:revision>
  <dcterms:modified xsi:type="dcterms:W3CDTF">2026-02-11T12:21:13Z</dcterms:modified>
</cp:coreProperties>
</file>