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 id="2147483799" r:id="rId2"/>
  </p:sldMasterIdLst>
  <p:notesMasterIdLst>
    <p:notesMasterId r:id="rId17"/>
  </p:notesMasterIdLst>
  <p:sldIdLst>
    <p:sldId id="256" r:id="rId3"/>
    <p:sldId id="260" r:id="rId4"/>
    <p:sldId id="261" r:id="rId5"/>
    <p:sldId id="263" r:id="rId6"/>
    <p:sldId id="333" r:id="rId7"/>
    <p:sldId id="320" r:id="rId8"/>
    <p:sldId id="281" r:id="rId9"/>
    <p:sldId id="292" r:id="rId10"/>
    <p:sldId id="304" r:id="rId11"/>
    <p:sldId id="293" r:id="rId12"/>
    <p:sldId id="317" r:id="rId13"/>
    <p:sldId id="319" r:id="rId14"/>
    <p:sldId id="318" r:id="rId15"/>
    <p:sldId id="332" r:id="rId16"/>
  </p:sldIdLst>
  <p:sldSz cx="12192000" cy="6858000"/>
  <p:notesSz cx="6858000" cy="9144000"/>
  <p:embeddedFontLst>
    <p:embeddedFont>
      <p:font typeface="Arial Bold Italics" panose="020B0802020202090204" pitchFamily="34" charset="77"/>
      <p:regular r:id="rId18"/>
      <p:bold r:id="rId19"/>
      <p:italic r:id="rId20"/>
      <p:boldItalic r:id="rId21"/>
    </p:embeddedFont>
    <p:embeddedFont>
      <p:font typeface="Barlow" pitchFamily="2" charset="77"/>
      <p:regular r:id="rId22"/>
      <p:bold r:id="rId23"/>
      <p:italic r:id="rId24"/>
      <p:boldItalic r:id="rId25"/>
    </p:embeddedFont>
    <p:embeddedFont>
      <p:font typeface="Barlow Medium" panose="00000600000000000000" pitchFamily="2" charset="77"/>
      <p:regular r:id="rId26"/>
      <p:bold r:id="rId27"/>
      <p:italic r:id="rId28"/>
      <p:boldItalic r:id="rId29"/>
    </p:embeddedFont>
    <p:embeddedFont>
      <p:font typeface="Barlow SemiBold" panose="0000070000000000000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Gill Sans MT" panose="020B0502020104020203" pitchFamily="34" charset="77"/>
      <p:regular r:id="rId38"/>
      <p:bold r:id="rId39"/>
      <p:italic r:id="rId40"/>
      <p:boldItalic r:id="rId41"/>
    </p:embeddedFont>
    <p:embeddedFont>
      <p:font typeface="Lobster" pitchFamily="2" charset="77"/>
      <p:regular r:id="rId42"/>
    </p:embeddedFont>
    <p:embeddedFont>
      <p:font typeface="Montserrat" pitchFamily="2" charset="77"/>
      <p:regular r:id="rId43"/>
      <p:bold r:id="rId44"/>
      <p:italic r:id="rId45"/>
      <p:boldItalic r:id="rId46"/>
    </p:embeddedFont>
    <p:embeddedFont>
      <p:font typeface="Montserrat SemiBold" panose="00000700000000000000"/>
      <p:regular r:id="rId47"/>
      <p:bold r:id="rId48"/>
      <p:italic r:id="rId49"/>
      <p:boldItalic r:id="rId50"/>
    </p:embeddedFont>
    <p:embeddedFont>
      <p:font typeface="Plus Jakarta Sans 1"/>
      <p:regular r:id="rId51"/>
      <p:bold r:id="rId52"/>
      <p:italic r:id="rId53"/>
      <p:boldItalic r:id="rId54"/>
    </p:embeddedFont>
    <p:embeddedFont>
      <p:font typeface="Plus Jakarta Sans 1 Bold"/>
      <p:regular r:id="rId55"/>
      <p:bold r:id="rId56"/>
      <p:italic r:id="rId57"/>
      <p:boldItalic r:id="rId58"/>
    </p:embeddedFont>
    <p:embeddedFont>
      <p:font typeface="Wingdings 2" pitchFamily="2" charset="2"/>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5EA6F-4BF8-4538-E64E-D26B12369C39}" v="136" dt="2026-02-11T08:33:06.720"/>
    <p1510:client id="{3C7CC97C-B5D3-7C37-C47E-5C7C819C382A}" v="205" dt="2026-02-09T08:47:55.305"/>
    <p1510:client id="{E16ABDE6-D69D-26D0-38D9-651E479E2879}" v="52" dt="2026-02-10T08:27:53.279"/>
    <p1510:client id="{F5C8FB2A-BA1D-AC17-A6D5-0988F52E00DD}" v="224" dt="2026-02-09T10:06:33.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20"/>
  </p:normalViewPr>
  <p:slideViewPr>
    <p:cSldViewPr snapToGrid="0">
      <p:cViewPr varScale="1">
        <p:scale>
          <a:sx n="105" d="100"/>
          <a:sy n="105" d="100"/>
        </p:scale>
        <p:origin x="7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font" Target="fonts/font30.fntdata"/><Relationship Id="rId50" Type="http://schemas.openxmlformats.org/officeDocument/2006/relationships/font" Target="fonts/font33.fntdata"/><Relationship Id="rId55" Type="http://schemas.openxmlformats.org/officeDocument/2006/relationships/font" Target="fonts/font38.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2.fntdata"/><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3" Type="http://schemas.openxmlformats.org/officeDocument/2006/relationships/font" Target="fonts/font36.fntdata"/><Relationship Id="rId58" Type="http://schemas.openxmlformats.org/officeDocument/2006/relationships/font" Target="fonts/font41.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font" Target="fonts/font2.fntdata"/><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font" Target="fonts/font31.fntdata"/><Relationship Id="rId56" Type="http://schemas.openxmlformats.org/officeDocument/2006/relationships/font" Target="fonts/font39.fntdata"/><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3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font" Target="fonts/font29.fntdata"/><Relationship Id="rId59" Type="http://schemas.openxmlformats.org/officeDocument/2006/relationships/font" Target="fonts/font42.fntdata"/><Relationship Id="rId20" Type="http://schemas.openxmlformats.org/officeDocument/2006/relationships/font" Target="fonts/font3.fntdata"/><Relationship Id="rId41" Type="http://schemas.openxmlformats.org/officeDocument/2006/relationships/font" Target="fonts/font24.fntdata"/><Relationship Id="rId54" Type="http://schemas.openxmlformats.org/officeDocument/2006/relationships/font" Target="fonts/font3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font" Target="fonts/font32.fntdata"/><Relationship Id="rId57" Type="http://schemas.openxmlformats.org/officeDocument/2006/relationships/font" Target="fonts/font40.fntdata"/><Relationship Id="rId10" Type="http://schemas.openxmlformats.org/officeDocument/2006/relationships/slide" Target="slides/slide8.xml"/><Relationship Id="rId31" Type="http://schemas.openxmlformats.org/officeDocument/2006/relationships/font" Target="fonts/font14.fntdata"/><Relationship Id="rId44" Type="http://schemas.openxmlformats.org/officeDocument/2006/relationships/font" Target="fonts/font27.fntdata"/><Relationship Id="rId52" Type="http://schemas.openxmlformats.org/officeDocument/2006/relationships/font" Target="fonts/font35.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solidFill>
                  <a:srgbClr val="242424"/>
                </a:solidFill>
                <a:highlight>
                  <a:srgbClr val="FFFFFF"/>
                </a:highlight>
              </a:rPr>
              <a:t>EEI activity (CERES + altimetry satellites), </a:t>
            </a:r>
            <a:endParaRPr lang="en-US" dirty="0"/>
          </a:p>
          <a:p>
            <a:pPr>
              <a:buNone/>
            </a:pPr>
            <a:r>
              <a:rPr lang="en-US" dirty="0">
                <a:solidFill>
                  <a:srgbClr val="242424"/>
                </a:solidFill>
                <a:highlight>
                  <a:srgbClr val="FFFFFF"/>
                </a:highlight>
              </a:rPr>
              <a:t>ISCCP-NG (geostationary meteorological satellites), </a:t>
            </a:r>
            <a:endParaRPr lang="en-GB" dirty="0"/>
          </a:p>
          <a:p>
            <a:pPr>
              <a:buNone/>
            </a:pPr>
            <a:r>
              <a:rPr lang="en-US" dirty="0">
                <a:solidFill>
                  <a:srgbClr val="242424"/>
                </a:solidFill>
                <a:highlight>
                  <a:srgbClr val="FFFFFF"/>
                </a:highlight>
              </a:rPr>
              <a:t>and </a:t>
            </a:r>
            <a:r>
              <a:rPr lang="en-US" dirty="0" err="1">
                <a:solidFill>
                  <a:srgbClr val="242424"/>
                </a:solidFill>
                <a:highlight>
                  <a:srgbClr val="FFFFFF"/>
                </a:highlight>
              </a:rPr>
              <a:t>precip</a:t>
            </a:r>
            <a:r>
              <a:rPr lang="en-US" dirty="0">
                <a:solidFill>
                  <a:srgbClr val="242424"/>
                </a:solidFill>
                <a:highlight>
                  <a:srgbClr val="FFFFFF"/>
                </a:highlight>
              </a:rPr>
              <a:t> assessment (GPM, AMSR, SSMI, geostationary IR, etc.).  </a:t>
            </a:r>
            <a:endParaRPr lang="en-GB" dirty="0"/>
          </a:p>
          <a:p>
            <a:pPr>
              <a:buNone/>
            </a:pPr>
            <a:r>
              <a:rPr lang="en-US" dirty="0">
                <a:solidFill>
                  <a:srgbClr val="242424"/>
                </a:solidFill>
                <a:highlight>
                  <a:srgbClr val="FFFFFF"/>
                </a:highlight>
              </a:rPr>
              <a:t>There are also the legacy products SRB, GPCP, </a:t>
            </a:r>
            <a:r>
              <a:rPr lang="en-US" dirty="0" err="1">
                <a:solidFill>
                  <a:srgbClr val="242424"/>
                </a:solidFill>
                <a:highlight>
                  <a:srgbClr val="FFFFFF"/>
                </a:highlight>
              </a:rPr>
              <a:t>SeaFlux</a:t>
            </a:r>
            <a:r>
              <a:rPr lang="en-US" dirty="0">
                <a:solidFill>
                  <a:srgbClr val="242424"/>
                </a:solidFill>
                <a:highlight>
                  <a:srgbClr val="FFFFFF"/>
                </a:highlight>
              </a:rPr>
              <a:t>, </a:t>
            </a:r>
            <a:r>
              <a:rPr lang="en-US" dirty="0" err="1">
                <a:solidFill>
                  <a:srgbClr val="242424"/>
                </a:solidFill>
                <a:highlight>
                  <a:srgbClr val="FFFFFF"/>
                </a:highlight>
              </a:rPr>
              <a:t>LandFlux</a:t>
            </a:r>
            <a:r>
              <a:rPr lang="en-US" dirty="0">
                <a:solidFill>
                  <a:srgbClr val="242424"/>
                </a:solidFill>
                <a:highlight>
                  <a:srgbClr val="FFFFFF"/>
                </a:highlight>
              </a:rPr>
              <a:t>, etc. and numerous other global E&amp;WC assessments that were all born out of GDAP activities</a:t>
            </a:r>
            <a:endParaRPr lang="en-GB" dirty="0"/>
          </a:p>
          <a:p>
            <a:pPr>
              <a:buNone/>
            </a:pPr>
            <a:endParaRPr lang="en-US" dirty="0">
              <a:latin typeface="Calibri"/>
              <a:ea typeface="Calibri"/>
              <a:cs typeface="Calibri"/>
            </a:endParaRPr>
          </a:p>
        </p:txBody>
      </p:sp>
    </p:spTree>
    <p:extLst>
      <p:ext uri="{BB962C8B-B14F-4D97-AF65-F5344CB8AC3E}">
        <p14:creationId xmlns:p14="http://schemas.microsoft.com/office/powerpoint/2010/main" val="258416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359F2-43EF-4812-9DC0-98C0B1A40681}" type="slidenum">
              <a:rPr lang="en-US" smtClean="0"/>
              <a:t>10</a:t>
            </a:fld>
            <a:endParaRPr lang="en-US"/>
          </a:p>
        </p:txBody>
      </p:sp>
    </p:spTree>
    <p:extLst>
      <p:ext uri="{BB962C8B-B14F-4D97-AF65-F5344CB8AC3E}">
        <p14:creationId xmlns:p14="http://schemas.microsoft.com/office/powerpoint/2010/main" val="99070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A8DA2110-0101-A346-C4B0-233685776A7B}"/>
            </a:ext>
          </a:extLst>
        </p:cNvPr>
        <p:cNvGrpSpPr/>
        <p:nvPr/>
      </p:nvGrpSpPr>
      <p:grpSpPr>
        <a:xfrm>
          <a:off x="0" y="0"/>
          <a:ext cx="0" cy="0"/>
          <a:chOff x="0" y="0"/>
          <a:chExt cx="0" cy="0"/>
        </a:xfrm>
      </p:grpSpPr>
      <p:sp>
        <p:nvSpPr>
          <p:cNvPr id="69" name="Google Shape;69;g2bb727f0b64_0_1:notes">
            <a:extLst>
              <a:ext uri="{FF2B5EF4-FFF2-40B4-BE49-F238E27FC236}">
                <a16:creationId xmlns:a16="http://schemas.microsoft.com/office/drawing/2014/main" id="{1528992A-F562-9016-75B8-4E750EB467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bb727f0b64_0_1:notes">
            <a:extLst>
              <a:ext uri="{FF2B5EF4-FFF2-40B4-BE49-F238E27FC236}">
                <a16:creationId xmlns:a16="http://schemas.microsoft.com/office/drawing/2014/main" id="{7EB9D307-B400-1D54-E2D3-705BD9788F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46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CF62F0A0-6336-E97E-26FB-ADB9C0C11EC6}"/>
            </a:ext>
          </a:extLst>
        </p:cNvPr>
        <p:cNvGrpSpPr/>
        <p:nvPr/>
      </p:nvGrpSpPr>
      <p:grpSpPr>
        <a:xfrm>
          <a:off x="0" y="0"/>
          <a:ext cx="0" cy="0"/>
          <a:chOff x="0" y="0"/>
          <a:chExt cx="0" cy="0"/>
        </a:xfrm>
      </p:grpSpPr>
      <p:sp>
        <p:nvSpPr>
          <p:cNvPr id="69" name="Google Shape;69;g2bb727f0b64_0_1:notes">
            <a:extLst>
              <a:ext uri="{FF2B5EF4-FFF2-40B4-BE49-F238E27FC236}">
                <a16:creationId xmlns:a16="http://schemas.microsoft.com/office/drawing/2014/main" id="{E83AF8C2-70BD-2BF0-50CE-16166627F9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bb727f0b64_0_1:notes">
            <a:extLst>
              <a:ext uri="{FF2B5EF4-FFF2-40B4-BE49-F238E27FC236}">
                <a16:creationId xmlns:a16="http://schemas.microsoft.com/office/drawing/2014/main" id="{A4EA4052-8945-19DA-D218-C335D2AFC0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188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A035922-D823-DE44-9B46-69E6B77EB1A8}" type="slidenum">
              <a:rPr lang="en-GB" smtClean="0"/>
              <a:t>14</a:t>
            </a:fld>
            <a:endParaRPr lang="en-GB"/>
          </a:p>
        </p:txBody>
      </p:sp>
    </p:spTree>
    <p:extLst>
      <p:ext uri="{BB962C8B-B14F-4D97-AF65-F5344CB8AC3E}">
        <p14:creationId xmlns:p14="http://schemas.microsoft.com/office/powerpoint/2010/main" val="42745214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EOS)">
  <p:cSld name="Title Slide">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8" name="Google Shape;8;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9" name="Google Shape;9;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0" name="Google Shape;10;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 name="Google Shape;12;p2"/>
          <p:cNvPicPr preferRelativeResize="0"/>
          <p:nvPr/>
        </p:nvPicPr>
        <p:blipFill rotWithShape="1">
          <a:blip r:embed="rId5">
            <a:alphaModFix/>
          </a:blip>
          <a:srcRect/>
          <a:stretch/>
        </p:blipFill>
        <p:spPr>
          <a:xfrm>
            <a:off x="56845" y="5532418"/>
            <a:ext cx="2337760" cy="1287582"/>
          </a:xfrm>
          <a:prstGeom prst="rect">
            <a:avLst/>
          </a:prstGeom>
          <a:noFill/>
          <a:ln>
            <a:noFill/>
          </a:ln>
          <a:effectLst>
            <a:outerShdw blurRad="50800" dist="38100" dir="2700000" algn="tl" rotWithShape="0">
              <a:srgbClr val="000000">
                <a:alpha val="40000"/>
              </a:srgbClr>
            </a:outerShdw>
          </a:effectLst>
        </p:spPr>
      </p:pic>
      <p:pic>
        <p:nvPicPr>
          <p:cNvPr id="13" name="Google Shape;13;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4" name="Google Shape;14;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15" name="Google Shape;15;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6" name="Google Shape;16;p2"/>
          <p:cNvPicPr preferRelativeResize="0"/>
          <p:nvPr/>
        </p:nvPicPr>
        <p:blipFill rotWithShape="1">
          <a:blip r:embed="rId7">
            <a:alphaModFix/>
          </a:blip>
          <a:srcRect r="65873"/>
          <a:stretch/>
        </p:blipFill>
        <p:spPr>
          <a:xfrm>
            <a:off x="-418625" y="3902750"/>
            <a:ext cx="1554175" cy="2038775"/>
          </a:xfrm>
          <a:prstGeom prst="rect">
            <a:avLst/>
          </a:prstGeom>
          <a:noFill/>
          <a:ln>
            <a:noFill/>
          </a:ln>
          <a:effectLst>
            <a:outerShdw blurRad="57150" dist="19050" dir="5400000" algn="bl" rotWithShape="0">
              <a:srgbClr val="000000">
                <a:alpha val="50000"/>
              </a:srgbClr>
            </a:outerShdw>
          </a:effectLst>
        </p:spPr>
      </p:pic>
      <p:pic>
        <p:nvPicPr>
          <p:cNvPr id="17" name="Google Shape;17;p2"/>
          <p:cNvPicPr preferRelativeResize="0"/>
          <p:nvPr/>
        </p:nvPicPr>
        <p:blipFill rotWithShape="1">
          <a:blip r:embed="rId8">
            <a:alphaModFix/>
          </a:blip>
          <a:srcRect l="34128"/>
          <a:stretch/>
        </p:blipFill>
        <p:spPr>
          <a:xfrm>
            <a:off x="1135555" y="3902750"/>
            <a:ext cx="2999990" cy="20387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5861492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20XX</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7491554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20XX</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3297532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23201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4989077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458643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0873301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en-US"/>
              <a:t>20XX</a:t>
            </a:r>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5039887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r>
              <a:rPr lang="en-US"/>
              <a:t>20XX</a:t>
            </a:r>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03417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hasCustomPrompt="1"/>
          </p:nvPr>
        </p:nvSpPr>
        <p:spPr>
          <a:xfrm>
            <a:off x="449580" y="4423702"/>
            <a:ext cx="11292839" cy="1550378"/>
          </a:xfrm>
        </p:spPr>
        <p:txBody>
          <a:bodyPr>
            <a:noAutofit/>
          </a:bodyPr>
          <a:lstStyle>
            <a:lvl1pPr algn="ctr">
              <a:defRPr/>
            </a:lvl1pPr>
          </a:lstStyle>
          <a:p>
            <a:r>
              <a:rPr lang="en-US"/>
              <a:t>Click to add title</a:t>
            </a:r>
          </a:p>
        </p:txBody>
      </p:sp>
      <p:sp>
        <p:nvSpPr>
          <p:cNvPr id="3" name="Picture Placeholder 2">
            <a:extLst>
              <a:ext uri="{FF2B5EF4-FFF2-40B4-BE49-F238E27FC236}">
                <a16:creationId xmlns:a16="http://schemas.microsoft.com/office/drawing/2014/main" id="{D528BC27-38F1-47F3-EC35-7DD8B88A7533}"/>
              </a:ext>
            </a:extLst>
          </p:cNvPr>
          <p:cNvSpPr>
            <a:spLocks noGrp="1"/>
          </p:cNvSpPr>
          <p:nvPr>
            <p:ph type="pic" sz="quarter" idx="13" hasCustomPrompt="1"/>
          </p:nvPr>
        </p:nvSpPr>
        <p:spPr>
          <a:xfrm>
            <a:off x="449580" y="705104"/>
            <a:ext cx="11292840" cy="3643376"/>
          </a:xfrm>
          <a:custGeom>
            <a:avLst/>
            <a:gdLst>
              <a:gd name="connsiteX0" fmla="*/ 7593576 w 11292840"/>
              <a:gd name="connsiteY0" fmla="*/ 0 h 3643376"/>
              <a:gd name="connsiteX1" fmla="*/ 11292840 w 11292840"/>
              <a:gd name="connsiteY1" fmla="*/ 0 h 3643376"/>
              <a:gd name="connsiteX2" fmla="*/ 11292840 w 11292840"/>
              <a:gd name="connsiteY2" fmla="*/ 3643376 h 3643376"/>
              <a:gd name="connsiteX3" fmla="*/ 7593576 w 11292840"/>
              <a:gd name="connsiteY3" fmla="*/ 3643376 h 3643376"/>
              <a:gd name="connsiteX4" fmla="*/ 0 w 11292840"/>
              <a:gd name="connsiteY4" fmla="*/ 0 h 3643376"/>
              <a:gd name="connsiteX5" fmla="*/ 7489667 w 11292840"/>
              <a:gd name="connsiteY5" fmla="*/ 0 h 3643376"/>
              <a:gd name="connsiteX6" fmla="*/ 7489667 w 11292840"/>
              <a:gd name="connsiteY6" fmla="*/ 3643376 h 3643376"/>
              <a:gd name="connsiteX7" fmla="*/ 0 w 11292840"/>
              <a:gd name="connsiteY7" fmla="*/ 3643376 h 364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2840" h="3643376">
                <a:moveTo>
                  <a:pt x="7593576" y="0"/>
                </a:moveTo>
                <a:lnTo>
                  <a:pt x="11292840" y="0"/>
                </a:lnTo>
                <a:lnTo>
                  <a:pt x="11292840" y="3643376"/>
                </a:lnTo>
                <a:lnTo>
                  <a:pt x="7593576" y="3643376"/>
                </a:lnTo>
                <a:close/>
                <a:moveTo>
                  <a:pt x="0" y="0"/>
                </a:moveTo>
                <a:lnTo>
                  <a:pt x="7489667" y="0"/>
                </a:lnTo>
                <a:lnTo>
                  <a:pt x="7489667" y="3643376"/>
                </a:lnTo>
                <a:lnTo>
                  <a:pt x="0" y="3643376"/>
                </a:lnTo>
                <a:close/>
              </a:path>
            </a:pathLst>
          </a:custGeom>
          <a:solidFill>
            <a:schemeClr val="accent2"/>
          </a:solidFill>
        </p:spPr>
        <p:txBody>
          <a:bodyPr wrap="square" anchor="t">
            <a:noAutofit/>
          </a:bodyPr>
          <a:lstStyle>
            <a:lvl1pPr marL="0" indent="0" algn="ctr">
              <a:buNone/>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add picture</a:t>
            </a:r>
          </a:p>
          <a:p>
            <a:endParaRPr lang="en-US"/>
          </a:p>
        </p:txBody>
      </p:sp>
    </p:spTree>
    <p:extLst>
      <p:ext uri="{BB962C8B-B14F-4D97-AF65-F5344CB8AC3E}">
        <p14:creationId xmlns:p14="http://schemas.microsoft.com/office/powerpoint/2010/main" val="62533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GClimate)">
  <p:cSld name="Title Slide_1">
    <p:bg>
      <p:bgPr>
        <a:solidFill>
          <a:schemeClr val="dk2"/>
        </a:solidFill>
        <a:effectLst/>
      </p:bgPr>
    </p:bg>
    <p:spTree>
      <p:nvGrpSpPr>
        <p:cNvPr id="1" name="Shape 18"/>
        <p:cNvGrpSpPr/>
        <p:nvPr/>
      </p:nvGrpSpPr>
      <p:grpSpPr>
        <a:xfrm>
          <a:off x="0" y="0"/>
          <a:ext cx="0" cy="0"/>
          <a:chOff x="0" y="0"/>
          <a:chExt cx="0" cy="0"/>
        </a:xfrm>
      </p:grpSpPr>
      <p:sp>
        <p:nvSpPr>
          <p:cNvPr id="19" name="Google Shape;19;p3"/>
          <p:cNvSpPr/>
          <p:nvPr/>
        </p:nvSpPr>
        <p:spPr>
          <a:xfrm flipH="1">
            <a:off x="7882594" y="57065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3"/>
          <p:cNvSpPr/>
          <p:nvPr/>
        </p:nvSpPr>
        <p:spPr>
          <a:xfrm flipH="1">
            <a:off x="-10031326" y="-4219917"/>
            <a:ext cx="12215481" cy="6870483"/>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1" name="Google Shape;21;p3"/>
          <p:cNvPicPr preferRelativeResize="0"/>
          <p:nvPr/>
        </p:nvPicPr>
        <p:blipFill rotWithShape="1">
          <a:blip r:embed="rId2">
            <a:alphaModFix/>
          </a:blip>
          <a:srcRect/>
          <a:stretch/>
        </p:blipFill>
        <p:spPr>
          <a:xfrm>
            <a:off x="334474" y="198875"/>
            <a:ext cx="2217500" cy="1221350"/>
          </a:xfrm>
          <a:prstGeom prst="rect">
            <a:avLst/>
          </a:prstGeom>
          <a:noFill/>
          <a:ln>
            <a:noFill/>
          </a:ln>
          <a:effectLst>
            <a:outerShdw blurRad="50800" dist="38100" dir="2700000" algn="tl" rotWithShape="0">
              <a:srgbClr val="000000">
                <a:alpha val="40000"/>
              </a:srgbClr>
            </a:outerShdw>
          </a:effectLst>
        </p:spPr>
      </p:pic>
      <p:pic>
        <p:nvPicPr>
          <p:cNvPr id="22" name="Google Shape;22;p3"/>
          <p:cNvPicPr preferRelativeResize="0"/>
          <p:nvPr/>
        </p:nvPicPr>
        <p:blipFill rotWithShape="1">
          <a:blip r:embed="rId3">
            <a:alphaModFix amt="58999"/>
          </a:blip>
          <a:srcRect l="11054" t="37272" r="40715" b="-20377"/>
          <a:stretch/>
        </p:blipFill>
        <p:spPr>
          <a:xfrm rot="5400000">
            <a:off x="8967750" y="3607650"/>
            <a:ext cx="2826600" cy="3617100"/>
          </a:xfrm>
          <a:prstGeom prst="rect">
            <a:avLst/>
          </a:prstGeom>
          <a:noFill/>
          <a:ln>
            <a:noFill/>
          </a:ln>
        </p:spPr>
      </p:pic>
      <p:sp>
        <p:nvSpPr>
          <p:cNvPr id="23" name="Google Shape;23;p3"/>
          <p:cNvSpPr txBox="1">
            <a:spLocks noGrp="1"/>
          </p:cNvSpPr>
          <p:nvPr>
            <p:ph type="title"/>
          </p:nvPr>
        </p:nvSpPr>
        <p:spPr>
          <a:xfrm>
            <a:off x="2072700" y="1886575"/>
            <a:ext cx="8046600" cy="23550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chemeClr val="lt1"/>
              </a:buClr>
              <a:buSzPts val="6000"/>
              <a:buFont typeface="Montserrat Medium"/>
              <a:buNone/>
              <a:defRPr sz="6000" i="0" u="none" strike="noStrike" cap="none">
                <a:solidFill>
                  <a:schemeClr val="lt1"/>
                </a:solidFill>
                <a:latin typeface="Montserrat Medium"/>
                <a:ea typeface="Montserrat Medium"/>
                <a:cs typeface="Montserrat Medium"/>
                <a:sym typeface="Montserrat Medium"/>
              </a:defRPr>
            </a:lvl1pPr>
            <a:lvl2pPr lvl="1"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2pPr>
            <a:lvl3pPr lvl="2"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3pPr>
            <a:lvl4pPr lvl="3"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4pPr>
            <a:lvl5pPr lvl="4"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5pPr>
            <a:lvl6pPr lvl="5"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6pPr>
            <a:lvl7pPr lvl="6"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7pPr>
            <a:lvl8pPr lvl="7"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8pPr>
            <a:lvl9pPr lvl="8"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9pPr>
          </a:lstStyle>
          <a:p>
            <a:endParaRPr/>
          </a:p>
        </p:txBody>
      </p:sp>
      <p:grpSp>
        <p:nvGrpSpPr>
          <p:cNvPr id="24" name="Google Shape;24;p3"/>
          <p:cNvGrpSpPr/>
          <p:nvPr/>
        </p:nvGrpSpPr>
        <p:grpSpPr>
          <a:xfrm>
            <a:off x="8662376" y="198875"/>
            <a:ext cx="3384923" cy="1059125"/>
            <a:chOff x="-7013547" y="6156743"/>
            <a:chExt cx="4139060" cy="1295091"/>
          </a:xfrm>
        </p:grpSpPr>
        <p:pic>
          <p:nvPicPr>
            <p:cNvPr id="25" name="Google Shape;25;p3"/>
            <p:cNvPicPr preferRelativeResize="0"/>
            <p:nvPr/>
          </p:nvPicPr>
          <p:blipFill rotWithShape="1">
            <a:blip r:embed="rId4">
              <a:alphaModFix/>
            </a:blip>
            <a:srcRect l="10790" t="22772" r="65874" b="23006"/>
            <a:stretch/>
          </p:blipFill>
          <p:spPr>
            <a:xfrm>
              <a:off x="-7013547" y="6156743"/>
              <a:ext cx="1245077" cy="1295091"/>
            </a:xfrm>
            <a:prstGeom prst="rect">
              <a:avLst/>
            </a:prstGeom>
            <a:noFill/>
            <a:ln>
              <a:noFill/>
            </a:ln>
            <a:effectLst>
              <a:outerShdw blurRad="57150" dist="19050" dir="5400000" algn="bl" rotWithShape="0">
                <a:srgbClr val="000000">
                  <a:alpha val="50000"/>
                </a:srgbClr>
              </a:outerShdw>
            </a:effectLst>
          </p:spPr>
        </p:pic>
        <p:pic>
          <p:nvPicPr>
            <p:cNvPr id="26" name="Google Shape;26;p3"/>
            <p:cNvPicPr preferRelativeResize="0"/>
            <p:nvPr/>
          </p:nvPicPr>
          <p:blipFill rotWithShape="1">
            <a:blip r:embed="rId5">
              <a:alphaModFix/>
            </a:blip>
            <a:srcRect l="34127" t="31914" r="11634" b="28523"/>
            <a:stretch/>
          </p:blipFill>
          <p:spPr>
            <a:xfrm>
              <a:off x="-5768470" y="6375042"/>
              <a:ext cx="2893983" cy="944944"/>
            </a:xfrm>
            <a:prstGeom prst="rect">
              <a:avLst/>
            </a:prstGeom>
            <a:noFill/>
            <a:ln>
              <a:noFill/>
            </a:ln>
            <a:effectLst>
              <a:outerShdw blurRad="57150" dist="19050" dir="5400000" algn="bl" rotWithShape="0">
                <a:srgbClr val="000000">
                  <a:alpha val="50000"/>
                </a:srgbClr>
              </a:outerShdw>
            </a:effectLst>
          </p:spPr>
        </p:pic>
      </p:grpSp>
      <p:sp>
        <p:nvSpPr>
          <p:cNvPr id="27" name="Google Shape;27;p3"/>
          <p:cNvSpPr txBox="1"/>
          <p:nvPr/>
        </p:nvSpPr>
        <p:spPr>
          <a:xfrm>
            <a:off x="0" y="5919000"/>
            <a:ext cx="24441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b="1">
                <a:solidFill>
                  <a:schemeClr val="lt1"/>
                </a:solidFill>
                <a:latin typeface="Lobster"/>
                <a:ea typeface="Lobster"/>
                <a:cs typeface="Lobster"/>
                <a:sym typeface="Lobster"/>
              </a:rPr>
              <a:t>WGClimate</a:t>
            </a:r>
            <a:endParaRPr sz="2100" b="1">
              <a:solidFill>
                <a:schemeClr val="lt1"/>
              </a:solidFill>
              <a:latin typeface="Lobster"/>
              <a:ea typeface="Lobster"/>
              <a:cs typeface="Lobster"/>
              <a:sym typeface="Lobster"/>
            </a:endParaRPr>
          </a:p>
          <a:p>
            <a:pPr marL="0" lvl="0" indent="0" algn="l" rtl="0">
              <a:spcBef>
                <a:spcPts val="0"/>
              </a:spcBef>
              <a:spcAft>
                <a:spcPts val="0"/>
              </a:spcAft>
              <a:buNone/>
            </a:pPr>
            <a:r>
              <a:rPr lang="en-GB" b="1">
                <a:solidFill>
                  <a:schemeClr val="lt1"/>
                </a:solidFill>
                <a:latin typeface="Barlow"/>
                <a:ea typeface="Barlow"/>
                <a:cs typeface="Barlow"/>
                <a:sym typeface="Barlow"/>
              </a:rPr>
              <a:t>The Joint CEOS-CGMS Working Group on Climate</a:t>
            </a:r>
            <a:endParaRPr b="1">
              <a:solidFill>
                <a:schemeClr val="lt1"/>
              </a:solidFill>
              <a:latin typeface="Barlow"/>
              <a:ea typeface="Barlow"/>
              <a:cs typeface="Barlow"/>
              <a:sym typeface="Barlow"/>
            </a:endParaRPr>
          </a:p>
        </p:txBody>
      </p:sp>
      <p:sp>
        <p:nvSpPr>
          <p:cNvPr id="28" name="Google Shape;28;p3"/>
          <p:cNvSpPr txBox="1"/>
          <p:nvPr/>
        </p:nvSpPr>
        <p:spPr>
          <a:xfrm>
            <a:off x="3158400" y="5706550"/>
            <a:ext cx="5875200" cy="11313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100" b="1">
                <a:solidFill>
                  <a:schemeClr val="lt1"/>
                </a:solidFill>
                <a:latin typeface="Barlow"/>
                <a:ea typeface="Barlow"/>
                <a:cs typeface="Barlow"/>
                <a:sym typeface="Barlow"/>
              </a:rPr>
              <a:t>WGClimate-24 &amp; GHG-TT-6</a:t>
            </a:r>
            <a:endParaRPr sz="2100" b="1">
              <a:solidFill>
                <a:schemeClr val="lt1"/>
              </a:solidFill>
              <a:latin typeface="Barlow"/>
              <a:ea typeface="Barlow"/>
              <a:cs typeface="Barlow"/>
              <a:sym typeface="Barlow"/>
            </a:endParaRPr>
          </a:p>
          <a:p>
            <a:pPr marL="0" marR="0" lvl="0" indent="0" algn="ctr" rtl="0">
              <a:lnSpc>
                <a:spcPct val="100000"/>
              </a:lnSpc>
              <a:spcBef>
                <a:spcPts val="0"/>
              </a:spcBef>
              <a:spcAft>
                <a:spcPts val="0"/>
              </a:spcAft>
              <a:buNone/>
            </a:pPr>
            <a:r>
              <a:rPr lang="en-GB" sz="1800">
                <a:solidFill>
                  <a:schemeClr val="lt1"/>
                </a:solidFill>
                <a:latin typeface="Barlow"/>
                <a:ea typeface="Barlow"/>
                <a:cs typeface="Barlow"/>
                <a:sym typeface="Barlow"/>
              </a:rPr>
              <a:t>9 - 12 February, 2026</a:t>
            </a:r>
            <a:endParaRPr sz="1800">
              <a:solidFill>
                <a:schemeClr val="lt1"/>
              </a:solidFill>
              <a:latin typeface="Barlow"/>
              <a:ea typeface="Barlow"/>
              <a:cs typeface="Barlow"/>
              <a:sym typeface="Barlow"/>
            </a:endParaRPr>
          </a:p>
          <a:p>
            <a:pPr marL="0" marR="0" lvl="0" indent="0" algn="ctr" rtl="0">
              <a:lnSpc>
                <a:spcPct val="100000"/>
              </a:lnSpc>
              <a:spcBef>
                <a:spcPts val="0"/>
              </a:spcBef>
              <a:spcAft>
                <a:spcPts val="0"/>
              </a:spcAft>
              <a:buNone/>
            </a:pPr>
            <a:r>
              <a:rPr lang="en-GB" sz="1800">
                <a:solidFill>
                  <a:schemeClr val="lt1"/>
                </a:solidFill>
                <a:latin typeface="Barlow"/>
                <a:ea typeface="Barlow"/>
                <a:cs typeface="Barlow"/>
                <a:sym typeface="Barlow"/>
              </a:rPr>
              <a:t>ESA ECSAT, Harwell, UK</a:t>
            </a:r>
            <a:endParaRPr sz="1800">
              <a:solidFill>
                <a:schemeClr val="lt1"/>
              </a:solidFill>
              <a:latin typeface="Barlow"/>
              <a:ea typeface="Barlow"/>
              <a:cs typeface="Barlow"/>
              <a:sym typeface="Barlow"/>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subtitle +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436882" y="629920"/>
            <a:ext cx="3606800" cy="2809240"/>
          </a:xfrm>
        </p:spPr>
        <p:txBody>
          <a:bodyPr anchor="b">
            <a:noAutofit/>
          </a:bodyPr>
          <a:lstStyle>
            <a:lvl1pPr algn="l">
              <a:defRPr sz="2800"/>
            </a:lvl1pPr>
          </a:lstStyle>
          <a:p>
            <a:r>
              <a:rPr lang="en-US"/>
              <a:t>Click to edit Master title style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436881" y="3698240"/>
            <a:ext cx="3606800" cy="2271076"/>
          </a:xfrm>
        </p:spPr>
        <p:txBody>
          <a:bodyPr anchor="t">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702608" y="6423914"/>
            <a:ext cx="1052510" cy="365125"/>
          </a:xfrm>
        </p:spPr>
        <p:txBody>
          <a:bodyPr/>
          <a:lstStyle/>
          <a:p>
            <a:fld id="{CBD12358-51D2-46B3-9BDE-DF29528B9454}" type="slidenum">
              <a:rPr lang="en-US" smtClean="0"/>
              <a:t>‹#›</a:t>
            </a:fld>
            <a:endParaRPr lang="en-US"/>
          </a:p>
        </p:txBody>
      </p:sp>
      <p:sp>
        <p:nvSpPr>
          <p:cNvPr id="9" name="Picture Placeholder 8">
            <a:extLst>
              <a:ext uri="{FF2B5EF4-FFF2-40B4-BE49-F238E27FC236}">
                <a16:creationId xmlns:a16="http://schemas.microsoft.com/office/drawing/2014/main" id="{454FD2A1-D363-7C44-2A72-54E8B397D31A}"/>
              </a:ext>
            </a:extLst>
          </p:cNvPr>
          <p:cNvSpPr>
            <a:spLocks noGrp="1"/>
          </p:cNvSpPr>
          <p:nvPr>
            <p:ph type="pic" sz="quarter" idx="13"/>
          </p:nvPr>
        </p:nvSpPr>
        <p:spPr>
          <a:xfrm>
            <a:off x="4236720" y="650240"/>
            <a:ext cx="7518398" cy="5713918"/>
          </a:xfrm>
          <a:custGeom>
            <a:avLst/>
            <a:gdLst>
              <a:gd name="connsiteX0" fmla="*/ 3806436 w 7518398"/>
              <a:gd name="connsiteY0" fmla="*/ 4479475 h 5713918"/>
              <a:gd name="connsiteX1" fmla="*/ 7518398 w 7518398"/>
              <a:gd name="connsiteY1" fmla="*/ 4479475 h 5713918"/>
              <a:gd name="connsiteX2" fmla="*/ 7518398 w 7518398"/>
              <a:gd name="connsiteY2" fmla="*/ 5713918 h 5713918"/>
              <a:gd name="connsiteX3" fmla="*/ 3806436 w 7518398"/>
              <a:gd name="connsiteY3" fmla="*/ 5713918 h 5713918"/>
              <a:gd name="connsiteX4" fmla="*/ 0 w 7518398"/>
              <a:gd name="connsiteY4" fmla="*/ 4479475 h 5713918"/>
              <a:gd name="connsiteX5" fmla="*/ 3702527 w 7518398"/>
              <a:gd name="connsiteY5" fmla="*/ 4479475 h 5713918"/>
              <a:gd name="connsiteX6" fmla="*/ 3702527 w 7518398"/>
              <a:gd name="connsiteY6" fmla="*/ 5713918 h 5713918"/>
              <a:gd name="connsiteX7" fmla="*/ 0 w 7518398"/>
              <a:gd name="connsiteY7" fmla="*/ 5713918 h 5713918"/>
              <a:gd name="connsiteX8" fmla="*/ 3806436 w 7518398"/>
              <a:gd name="connsiteY8" fmla="*/ 0 h 5713918"/>
              <a:gd name="connsiteX9" fmla="*/ 7518398 w 7518398"/>
              <a:gd name="connsiteY9" fmla="*/ 0 h 5713918"/>
              <a:gd name="connsiteX10" fmla="*/ 7518398 w 7518398"/>
              <a:gd name="connsiteY10" fmla="*/ 4379183 h 5713918"/>
              <a:gd name="connsiteX11" fmla="*/ 3806436 w 7518398"/>
              <a:gd name="connsiteY11" fmla="*/ 4379183 h 5713918"/>
              <a:gd name="connsiteX12" fmla="*/ 0 w 7518398"/>
              <a:gd name="connsiteY12" fmla="*/ 0 h 5713918"/>
              <a:gd name="connsiteX13" fmla="*/ 3702527 w 7518398"/>
              <a:gd name="connsiteY13" fmla="*/ 0 h 5713918"/>
              <a:gd name="connsiteX14" fmla="*/ 3702527 w 7518398"/>
              <a:gd name="connsiteY14" fmla="*/ 4379183 h 5713918"/>
              <a:gd name="connsiteX15" fmla="*/ 0 w 7518398"/>
              <a:gd name="connsiteY15" fmla="*/ 4379183 h 571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8398" h="5713918">
                <a:moveTo>
                  <a:pt x="3806436" y="4479475"/>
                </a:moveTo>
                <a:lnTo>
                  <a:pt x="7518398" y="4479475"/>
                </a:lnTo>
                <a:lnTo>
                  <a:pt x="7518398" y="5713918"/>
                </a:lnTo>
                <a:lnTo>
                  <a:pt x="3806436" y="5713918"/>
                </a:lnTo>
                <a:close/>
                <a:moveTo>
                  <a:pt x="0" y="4479475"/>
                </a:moveTo>
                <a:lnTo>
                  <a:pt x="3702527" y="4479475"/>
                </a:lnTo>
                <a:lnTo>
                  <a:pt x="3702527" y="5713918"/>
                </a:lnTo>
                <a:lnTo>
                  <a:pt x="0" y="5713918"/>
                </a:lnTo>
                <a:close/>
                <a:moveTo>
                  <a:pt x="3806436" y="0"/>
                </a:moveTo>
                <a:lnTo>
                  <a:pt x="7518398" y="0"/>
                </a:lnTo>
                <a:lnTo>
                  <a:pt x="7518398" y="4379183"/>
                </a:lnTo>
                <a:lnTo>
                  <a:pt x="3806436" y="4379183"/>
                </a:lnTo>
                <a:close/>
                <a:moveTo>
                  <a:pt x="0" y="0"/>
                </a:moveTo>
                <a:lnTo>
                  <a:pt x="3702527" y="0"/>
                </a:lnTo>
                <a:lnTo>
                  <a:pt x="3702527" y="4379183"/>
                </a:lnTo>
                <a:lnTo>
                  <a:pt x="0" y="4379183"/>
                </a:lnTo>
                <a:close/>
              </a:path>
            </a:pathLst>
          </a:custGeom>
          <a:solidFill>
            <a:schemeClr val="accent2"/>
          </a:solidFill>
        </p:spPr>
        <p:txBody>
          <a:bodyPr wrap="square" anchor="t">
            <a:noAutofit/>
          </a:bodyPr>
          <a:lstStyle/>
          <a:p>
            <a:r>
              <a:rPr lang="en-US"/>
              <a:t>Click icon to add picture</a:t>
            </a:r>
          </a:p>
        </p:txBody>
      </p:sp>
    </p:spTree>
    <p:extLst>
      <p:ext uri="{BB962C8B-B14F-4D97-AF65-F5344CB8AC3E}">
        <p14:creationId xmlns:p14="http://schemas.microsoft.com/office/powerpoint/2010/main" val="3735779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457200" y="2878091"/>
            <a:ext cx="3729789" cy="3440485"/>
          </a:xfrm>
        </p:spPr>
        <p:txBody>
          <a:bodyPr tIns="182880" bIns="182880" anchor="ctr" anchorCtr="0">
            <a:noAutofit/>
          </a:bodyPr>
          <a:lstStyle/>
          <a:p>
            <a:r>
              <a:rPr lang="en-US"/>
              <a:t>Click to add title</a:t>
            </a:r>
            <a:endParaRPr lang="en-US">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hasCustomPrompt="1"/>
          </p:nvPr>
        </p:nvSpPr>
        <p:spPr>
          <a:xfrm>
            <a:off x="4305827" y="2878091"/>
            <a:ext cx="7418813" cy="3440485"/>
          </a:xfrm>
        </p:spPr>
        <p:txBody>
          <a:bodyPr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2BCF1FAD-0BAD-2574-3352-B152DF76C150}"/>
              </a:ext>
            </a:extLst>
          </p:cNvPr>
          <p:cNvSpPr>
            <a:spLocks noGrp="1"/>
          </p:cNvSpPr>
          <p:nvPr>
            <p:ph type="ftr" sz="quarter" idx="17"/>
          </p:nvPr>
        </p:nvSpPr>
        <p:spPr/>
        <p:txBody>
          <a:bodyPr/>
          <a:lstStyle/>
          <a:p>
            <a:endParaRPr lang="en-US"/>
          </a:p>
        </p:txBody>
      </p:sp>
      <p:sp>
        <p:nvSpPr>
          <p:cNvPr id="9" name="Date Placeholder 8">
            <a:extLst>
              <a:ext uri="{FF2B5EF4-FFF2-40B4-BE49-F238E27FC236}">
                <a16:creationId xmlns:a16="http://schemas.microsoft.com/office/drawing/2014/main" id="{EC328E41-645E-D257-FFF3-93344A8E4FA5}"/>
              </a:ext>
            </a:extLst>
          </p:cNvPr>
          <p:cNvSpPr>
            <a:spLocks noGrp="1"/>
          </p:cNvSpPr>
          <p:nvPr>
            <p:ph type="dt" sz="half" idx="16"/>
          </p:nvPr>
        </p:nvSpPr>
        <p:spPr/>
        <p:txBody>
          <a:bodyPr/>
          <a:lstStyle/>
          <a:p>
            <a:r>
              <a:rPr lang="en-US"/>
              <a:t>20XX</a:t>
            </a:r>
          </a:p>
        </p:txBody>
      </p:sp>
      <p:sp>
        <p:nvSpPr>
          <p:cNvPr id="14" name="Slide Number Placeholder 13">
            <a:extLst>
              <a:ext uri="{FF2B5EF4-FFF2-40B4-BE49-F238E27FC236}">
                <a16:creationId xmlns:a16="http://schemas.microsoft.com/office/drawing/2014/main" id="{DEF9E45A-6561-C074-14CE-B3B63476D221}"/>
              </a:ext>
            </a:extLst>
          </p:cNvPr>
          <p:cNvSpPr>
            <a:spLocks noGrp="1"/>
          </p:cNvSpPr>
          <p:nvPr>
            <p:ph type="sldNum" sz="quarter" idx="18"/>
          </p:nvPr>
        </p:nvSpPr>
        <p:spPr>
          <a:xfrm>
            <a:off x="10672130" y="6423914"/>
            <a:ext cx="1052510"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4858364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524000" y="1143000"/>
            <a:ext cx="9144000" cy="2585720"/>
          </a:xfrm>
        </p:spPr>
        <p:txBody>
          <a:bodyPr anchor="b">
            <a:no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1524000" y="3799840"/>
            <a:ext cx="9144000" cy="2052320"/>
          </a:xfrm>
        </p:spPr>
        <p:txBody>
          <a:bodyPr anchor="t">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29685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 subtitle +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6108219" y="741363"/>
            <a:ext cx="5626579" cy="1286219"/>
          </a:xfrm>
        </p:spPr>
        <p:txBody>
          <a:bodyPr anchor="b">
            <a:noAutofit/>
          </a:bodyPr>
          <a:lstStyle>
            <a:lvl1pPr algn="l">
              <a:defRPr sz="2800"/>
            </a:lvl1pPr>
          </a:lstStyle>
          <a:p>
            <a:r>
              <a:rPr lang="en-US"/>
              <a:t>Click to edit Master title style</a:t>
            </a:r>
          </a:p>
        </p:txBody>
      </p:sp>
      <p:sp>
        <p:nvSpPr>
          <p:cNvPr id="8" name="Picture Placeholder 7">
            <a:extLst>
              <a:ext uri="{FF2B5EF4-FFF2-40B4-BE49-F238E27FC236}">
                <a16:creationId xmlns:a16="http://schemas.microsoft.com/office/drawing/2014/main" id="{FCBE840D-FAED-31D9-AF31-112670D0FA2E}"/>
              </a:ext>
            </a:extLst>
          </p:cNvPr>
          <p:cNvSpPr>
            <a:spLocks noGrp="1"/>
          </p:cNvSpPr>
          <p:nvPr>
            <p:ph type="pic" sz="quarter" idx="13"/>
          </p:nvPr>
        </p:nvSpPr>
        <p:spPr>
          <a:xfrm>
            <a:off x="457200" y="761684"/>
            <a:ext cx="5171440" cy="5662230"/>
          </a:xfrm>
          <a:custGeom>
            <a:avLst/>
            <a:gdLst>
              <a:gd name="connsiteX0" fmla="*/ 0 w 5171440"/>
              <a:gd name="connsiteY0" fmla="*/ 5056400 h 5662230"/>
              <a:gd name="connsiteX1" fmla="*/ 3685975 w 5171440"/>
              <a:gd name="connsiteY1" fmla="*/ 5056400 h 5662230"/>
              <a:gd name="connsiteX2" fmla="*/ 3685975 w 5171440"/>
              <a:gd name="connsiteY2" fmla="*/ 5662230 h 5662230"/>
              <a:gd name="connsiteX3" fmla="*/ 0 w 5171440"/>
              <a:gd name="connsiteY3" fmla="*/ 5662230 h 5662230"/>
              <a:gd name="connsiteX4" fmla="*/ 3789884 w 5171440"/>
              <a:gd name="connsiteY4" fmla="*/ 0 h 5662230"/>
              <a:gd name="connsiteX5" fmla="*/ 5171440 w 5171440"/>
              <a:gd name="connsiteY5" fmla="*/ 0 h 5662230"/>
              <a:gd name="connsiteX6" fmla="*/ 5171440 w 5171440"/>
              <a:gd name="connsiteY6" fmla="*/ 5662230 h 5662230"/>
              <a:gd name="connsiteX7" fmla="*/ 3789884 w 5171440"/>
              <a:gd name="connsiteY7" fmla="*/ 5662230 h 5662230"/>
              <a:gd name="connsiteX8" fmla="*/ 3789884 w 5171440"/>
              <a:gd name="connsiteY8" fmla="*/ 5056400 h 5662230"/>
              <a:gd name="connsiteX9" fmla="*/ 5168980 w 5171440"/>
              <a:gd name="connsiteY9" fmla="*/ 5056400 h 5662230"/>
              <a:gd name="connsiteX10" fmla="*/ 5168980 w 5171440"/>
              <a:gd name="connsiteY10" fmla="*/ 4956108 h 5662230"/>
              <a:gd name="connsiteX11" fmla="*/ 3789884 w 5171440"/>
              <a:gd name="connsiteY11" fmla="*/ 4956108 h 5662230"/>
              <a:gd name="connsiteX12" fmla="*/ 0 w 5171440"/>
              <a:gd name="connsiteY12" fmla="*/ 0 h 5662230"/>
              <a:gd name="connsiteX13" fmla="*/ 3685975 w 5171440"/>
              <a:gd name="connsiteY13" fmla="*/ 0 h 5662230"/>
              <a:gd name="connsiteX14" fmla="*/ 3685975 w 5171440"/>
              <a:gd name="connsiteY14" fmla="*/ 4956108 h 5662230"/>
              <a:gd name="connsiteX15" fmla="*/ 0 w 5171440"/>
              <a:gd name="connsiteY15" fmla="*/ 4956108 h 566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1440" h="5662230">
                <a:moveTo>
                  <a:pt x="0" y="5056400"/>
                </a:moveTo>
                <a:lnTo>
                  <a:pt x="3685975" y="5056400"/>
                </a:lnTo>
                <a:lnTo>
                  <a:pt x="3685975" y="5662230"/>
                </a:lnTo>
                <a:lnTo>
                  <a:pt x="0" y="5662230"/>
                </a:lnTo>
                <a:close/>
                <a:moveTo>
                  <a:pt x="3789884" y="0"/>
                </a:moveTo>
                <a:lnTo>
                  <a:pt x="5171440" y="0"/>
                </a:lnTo>
                <a:lnTo>
                  <a:pt x="5171440" y="5662230"/>
                </a:lnTo>
                <a:lnTo>
                  <a:pt x="3789884" y="5662230"/>
                </a:lnTo>
                <a:lnTo>
                  <a:pt x="3789884" y="5056400"/>
                </a:lnTo>
                <a:lnTo>
                  <a:pt x="5168980" y="5056400"/>
                </a:lnTo>
                <a:lnTo>
                  <a:pt x="5168980" y="4956108"/>
                </a:lnTo>
                <a:lnTo>
                  <a:pt x="3789884" y="4956108"/>
                </a:lnTo>
                <a:close/>
                <a:moveTo>
                  <a:pt x="0" y="0"/>
                </a:moveTo>
                <a:lnTo>
                  <a:pt x="3685975" y="0"/>
                </a:lnTo>
                <a:lnTo>
                  <a:pt x="3685975" y="4956108"/>
                </a:lnTo>
                <a:lnTo>
                  <a:pt x="0" y="4956108"/>
                </a:lnTo>
                <a:close/>
              </a:path>
            </a:pathLst>
          </a:custGeom>
          <a:solidFill>
            <a:schemeClr val="accent2"/>
          </a:solidFill>
        </p:spPr>
        <p:txBody>
          <a:bodyPr wrap="square">
            <a:noAutofit/>
          </a:bodyPr>
          <a:lstStyle/>
          <a:p>
            <a:r>
              <a:rPr lang="en-US"/>
              <a:t>Click icon to add picture</a:t>
            </a:r>
          </a:p>
        </p:txBody>
      </p:sp>
      <p:sp>
        <p:nvSpPr>
          <p:cNvPr id="10" name="Content Placeholder 2">
            <a:extLst>
              <a:ext uri="{FF2B5EF4-FFF2-40B4-BE49-F238E27FC236}">
                <a16:creationId xmlns:a16="http://schemas.microsoft.com/office/drawing/2014/main" id="{1E22983C-26B8-DE15-E309-D0E93B8C6996}"/>
              </a:ext>
            </a:extLst>
          </p:cNvPr>
          <p:cNvSpPr>
            <a:spLocks noGrp="1"/>
          </p:cNvSpPr>
          <p:nvPr>
            <p:ph idx="1" hasCustomPrompt="1"/>
          </p:nvPr>
        </p:nvSpPr>
        <p:spPr>
          <a:xfrm>
            <a:off x="6106160" y="2235200"/>
            <a:ext cx="5628639" cy="4188713"/>
          </a:xfrm>
        </p:spPr>
        <p:txBody>
          <a:bodyPr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682289" y="6423914"/>
            <a:ext cx="1052510" cy="365125"/>
          </a:xfrm>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052633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31" name="Google Shape;31;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grpSp>
        <p:nvGrpSpPr>
          <p:cNvPr id="32" name="Google Shape;32;p4"/>
          <p:cNvGrpSpPr/>
          <p:nvPr/>
        </p:nvGrpSpPr>
        <p:grpSpPr>
          <a:xfrm>
            <a:off x="10113330" y="274853"/>
            <a:ext cx="2154863" cy="964667"/>
            <a:chOff x="7336150" y="-5375"/>
            <a:chExt cx="2317556" cy="1037500"/>
          </a:xfrm>
        </p:grpSpPr>
        <p:pic>
          <p:nvPicPr>
            <p:cNvPr id="33" name="Google Shape;33;p4"/>
            <p:cNvPicPr preferRelativeResize="0"/>
            <p:nvPr/>
          </p:nvPicPr>
          <p:blipFill>
            <a:blip r:embed="rId3">
              <a:alphaModFix/>
            </a:blip>
            <a:stretch>
              <a:fillRect/>
            </a:stretch>
          </p:blipFill>
          <p:spPr>
            <a:xfrm>
              <a:off x="7336150" y="-5375"/>
              <a:ext cx="2317556" cy="1037500"/>
            </a:xfrm>
            <a:prstGeom prst="rect">
              <a:avLst/>
            </a:prstGeom>
            <a:noFill/>
            <a:ln>
              <a:noFill/>
            </a:ln>
          </p:spPr>
        </p:pic>
        <p:pic>
          <p:nvPicPr>
            <p:cNvPr id="34" name="Google Shape;34;p4"/>
            <p:cNvPicPr preferRelativeResize="0"/>
            <p:nvPr/>
          </p:nvPicPr>
          <p:blipFill rotWithShape="1">
            <a:blip r:embed="rId4">
              <a:alphaModFix/>
            </a:blip>
            <a:srcRect l="34128"/>
            <a:stretch/>
          </p:blipFill>
          <p:spPr>
            <a:xfrm>
              <a:off x="8127051" y="-5375"/>
              <a:ext cx="1526655" cy="1037500"/>
            </a:xfrm>
            <a:prstGeom prst="rect">
              <a:avLst/>
            </a:prstGeom>
            <a:noFill/>
            <a:ln>
              <a:noFill/>
            </a:ln>
          </p:spPr>
        </p:pic>
      </p:grpSp>
      <p:pic>
        <p:nvPicPr>
          <p:cNvPr id="35" name="Google Shape;35;p4"/>
          <p:cNvPicPr preferRelativeResize="0"/>
          <p:nvPr/>
        </p:nvPicPr>
        <p:blipFill rotWithShape="1">
          <a:blip r:embed="rId5">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
        <p:nvSpPr>
          <p:cNvPr id="36" name="Google Shape;36;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37" name="Google Shape;37;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38" name="Google Shape;38;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0" u="none" strike="noStrike" cap="none">
                <a:solidFill>
                  <a:schemeClr val="accent1"/>
                </a:solidFill>
                <a:latin typeface="Barlow SemiBold"/>
                <a:ea typeface="Barlow SemiBold"/>
                <a:cs typeface="Barlow SemiBold"/>
                <a:sym typeface="Barlow SemiBold"/>
              </a:rPr>
              <a:t>Slide </a:t>
            </a:r>
            <a:fld id="{00000000-1234-1234-1234-123412341234}" type="slidenum">
              <a:rPr lang="en-GB" sz="1400" i="0" u="none" strike="noStrike" cap="none">
                <a:solidFill>
                  <a:schemeClr val="accent1"/>
                </a:solidFill>
                <a:latin typeface="Barlow SemiBold"/>
                <a:ea typeface="Barlow SemiBold"/>
                <a:cs typeface="Barlow SemiBold"/>
                <a:sym typeface="Barlow SemiBold"/>
              </a:rPr>
              <a:t>‹#›</a:t>
            </a:fld>
            <a:endParaRPr sz="1400" i="0" u="none" strike="noStrike" cap="none">
              <a:solidFill>
                <a:schemeClr val="accent1"/>
              </a:solidFill>
              <a:latin typeface="Barlow SemiBold"/>
              <a:ea typeface="Barlow SemiBold"/>
              <a:cs typeface="Barlow SemiBold"/>
              <a:sym typeface="Barlow SemiBold"/>
            </a:endParaRPr>
          </a:p>
        </p:txBody>
      </p:sp>
      <p:sp>
        <p:nvSpPr>
          <p:cNvPr id="39" name="Google Shape;39;p4"/>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a:solidFill>
                  <a:schemeClr val="accent1"/>
                </a:solidFill>
                <a:latin typeface="Montserrat SemiBold"/>
                <a:ea typeface="Montserrat SemiBold"/>
                <a:cs typeface="Montserrat SemiBold"/>
                <a:sym typeface="Montserrat SemiBold"/>
              </a:rPr>
              <a:t>WGClimate-24 &amp; GHG-TT-6 | 9 - 12 February, 2026</a:t>
            </a:r>
            <a:endParaRPr>
              <a:solidFill>
                <a:schemeClr val="accent1"/>
              </a:solidFill>
              <a:latin typeface="Montserrat SemiBold"/>
              <a:ea typeface="Montserrat SemiBold"/>
              <a:cs typeface="Montserrat SemiBold"/>
              <a:sym typeface="Montserrat SemiBold"/>
            </a:endParaRPr>
          </a:p>
        </p:txBody>
      </p:sp>
      <p:sp>
        <p:nvSpPr>
          <p:cNvPr id="40" name="Google Shape;40;p4"/>
          <p:cNvSpPr txBox="1">
            <a:spLocks noGrp="1"/>
          </p:cNvSpPr>
          <p:nvPr>
            <p:ph type="body" idx="1"/>
          </p:nvPr>
        </p:nvSpPr>
        <p:spPr>
          <a:xfrm>
            <a:off x="276008" y="1220858"/>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41" name="Google Shape;41;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4"/>
          <p:cNvSpPr txBox="1"/>
          <p:nvPr/>
        </p:nvSpPr>
        <p:spPr>
          <a:xfrm>
            <a:off x="10547800" y="5883750"/>
            <a:ext cx="1668300" cy="66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b="1">
                <a:solidFill>
                  <a:schemeClr val="dk2"/>
                </a:solidFill>
                <a:latin typeface="Lobster"/>
                <a:ea typeface="Lobster"/>
                <a:cs typeface="Lobster"/>
                <a:sym typeface="Lobster"/>
              </a:rPr>
              <a:t>WGClimate</a:t>
            </a:r>
            <a:endParaRPr sz="1300" b="1">
              <a:solidFill>
                <a:schemeClr val="dk2"/>
              </a:solidFill>
              <a:latin typeface="Lobster"/>
              <a:ea typeface="Lobster"/>
              <a:cs typeface="Lobster"/>
              <a:sym typeface="Lobster"/>
            </a:endParaRPr>
          </a:p>
          <a:p>
            <a:pPr marL="0" lvl="0" indent="0" algn="r" rtl="0">
              <a:spcBef>
                <a:spcPts val="0"/>
              </a:spcBef>
              <a:spcAft>
                <a:spcPts val="0"/>
              </a:spcAft>
              <a:buNone/>
            </a:pPr>
            <a:r>
              <a:rPr lang="en-GB" sz="900" b="1">
                <a:solidFill>
                  <a:schemeClr val="dk2"/>
                </a:solidFill>
                <a:latin typeface="Barlow"/>
                <a:ea typeface="Barlow"/>
                <a:cs typeface="Barlow"/>
                <a:sym typeface="Barlow"/>
              </a:rPr>
              <a:t>The Joint CEOS-CGMS Working Group on Climate</a:t>
            </a:r>
            <a:endParaRPr sz="900" b="1">
              <a:solidFill>
                <a:schemeClr val="dk2"/>
              </a:solidFill>
              <a:latin typeface="Barlow"/>
              <a:ea typeface="Barlow"/>
              <a:cs typeface="Barlow"/>
              <a:sym typeface="Barl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and Content_1">
    <p:spTree>
      <p:nvGrpSpPr>
        <p:cNvPr id="1" name="Shape 43"/>
        <p:cNvGrpSpPr/>
        <p:nvPr/>
      </p:nvGrpSpPr>
      <p:grpSpPr>
        <a:xfrm>
          <a:off x="0" y="0"/>
          <a:ext cx="0" cy="0"/>
          <a:chOff x="0" y="0"/>
          <a:chExt cx="0" cy="0"/>
        </a:xfrm>
      </p:grpSpPr>
      <p:sp>
        <p:nvSpPr>
          <p:cNvPr id="44" name="Google Shape;44;p5"/>
          <p:cNvSpPr/>
          <p:nvPr/>
        </p:nvSpPr>
        <p:spPr>
          <a:xfrm>
            <a:off x="0" y="1"/>
            <a:ext cx="12192000" cy="103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45" name="Google Shape;45;p5"/>
          <p:cNvPicPr preferRelativeResize="0"/>
          <p:nvPr/>
        </p:nvPicPr>
        <p:blipFill rotWithShape="1">
          <a:blip r:embed="rId2">
            <a:alphaModFix amt="34000"/>
          </a:blip>
          <a:srcRect l="51341" t="39268" r="-2842" b="35419"/>
          <a:stretch/>
        </p:blipFill>
        <p:spPr>
          <a:xfrm flipH="1">
            <a:off x="9304423" y="0"/>
            <a:ext cx="2887577" cy="1037492"/>
          </a:xfrm>
          <a:prstGeom prst="rect">
            <a:avLst/>
          </a:prstGeom>
          <a:noFill/>
          <a:ln>
            <a:noFill/>
          </a:ln>
        </p:spPr>
      </p:pic>
      <p:grpSp>
        <p:nvGrpSpPr>
          <p:cNvPr id="46" name="Google Shape;46;p5"/>
          <p:cNvGrpSpPr/>
          <p:nvPr/>
        </p:nvGrpSpPr>
        <p:grpSpPr>
          <a:xfrm>
            <a:off x="10113330" y="274853"/>
            <a:ext cx="2154863" cy="964667"/>
            <a:chOff x="7336150" y="-5375"/>
            <a:chExt cx="2317556" cy="1037500"/>
          </a:xfrm>
        </p:grpSpPr>
        <p:pic>
          <p:nvPicPr>
            <p:cNvPr id="47" name="Google Shape;47;p5"/>
            <p:cNvPicPr preferRelativeResize="0"/>
            <p:nvPr/>
          </p:nvPicPr>
          <p:blipFill>
            <a:blip r:embed="rId3">
              <a:alphaModFix/>
            </a:blip>
            <a:stretch>
              <a:fillRect/>
            </a:stretch>
          </p:blipFill>
          <p:spPr>
            <a:xfrm>
              <a:off x="7336150" y="-5375"/>
              <a:ext cx="2317556" cy="1037500"/>
            </a:xfrm>
            <a:prstGeom prst="rect">
              <a:avLst/>
            </a:prstGeom>
            <a:noFill/>
            <a:ln>
              <a:noFill/>
            </a:ln>
          </p:spPr>
        </p:pic>
        <p:pic>
          <p:nvPicPr>
            <p:cNvPr id="48" name="Google Shape;48;p5"/>
            <p:cNvPicPr preferRelativeResize="0"/>
            <p:nvPr/>
          </p:nvPicPr>
          <p:blipFill rotWithShape="1">
            <a:blip r:embed="rId4">
              <a:alphaModFix/>
            </a:blip>
            <a:srcRect l="34128"/>
            <a:stretch/>
          </p:blipFill>
          <p:spPr>
            <a:xfrm>
              <a:off x="8127051" y="-5375"/>
              <a:ext cx="1526655" cy="1037500"/>
            </a:xfrm>
            <a:prstGeom prst="rect">
              <a:avLst/>
            </a:prstGeom>
            <a:noFill/>
            <a:ln>
              <a:noFill/>
            </a:ln>
          </p:spPr>
        </p:pic>
      </p:grpSp>
      <p:pic>
        <p:nvPicPr>
          <p:cNvPr id="49" name="Google Shape;49;p5"/>
          <p:cNvPicPr preferRelativeResize="0"/>
          <p:nvPr/>
        </p:nvPicPr>
        <p:blipFill rotWithShape="1">
          <a:blip r:embed="rId5">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
        <p:nvSpPr>
          <p:cNvPr id="50" name="Google Shape;50;p5"/>
          <p:cNvSpPr/>
          <p:nvPr/>
        </p:nvSpPr>
        <p:spPr>
          <a:xfrm>
            <a:off x="-1778" y="6574604"/>
            <a:ext cx="12193800" cy="28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51" name="Google Shape;51;p5"/>
          <p:cNvSpPr/>
          <p:nvPr/>
        </p:nvSpPr>
        <p:spPr>
          <a:xfrm rot="10800000" flipH="1">
            <a:off x="-4504" y="6540563"/>
            <a:ext cx="12196500" cy="5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52" name="Google Shape;52;p5"/>
          <p:cNvSpPr txBox="1"/>
          <p:nvPr/>
        </p:nvSpPr>
        <p:spPr>
          <a:xfrm>
            <a:off x="10265664" y="6574604"/>
            <a:ext cx="19254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0" u="none" strike="noStrike" cap="none">
                <a:solidFill>
                  <a:schemeClr val="accent1"/>
                </a:solidFill>
                <a:latin typeface="Barlow SemiBold"/>
                <a:ea typeface="Barlow SemiBold"/>
                <a:cs typeface="Barlow SemiBold"/>
                <a:sym typeface="Barlow SemiBold"/>
              </a:rPr>
              <a:t>Slide </a:t>
            </a:r>
            <a:fld id="{00000000-1234-1234-1234-123412341234}" type="slidenum">
              <a:rPr lang="en-GB" sz="1400" i="0" u="none" strike="noStrike" cap="none">
                <a:solidFill>
                  <a:schemeClr val="accent1"/>
                </a:solidFill>
                <a:latin typeface="Barlow SemiBold"/>
                <a:ea typeface="Barlow SemiBold"/>
                <a:cs typeface="Barlow SemiBold"/>
                <a:sym typeface="Barlow SemiBold"/>
              </a:rPr>
              <a:t>‹#›</a:t>
            </a:fld>
            <a:endParaRPr sz="1400" i="0" u="none" strike="noStrike" cap="none">
              <a:solidFill>
                <a:schemeClr val="accent1"/>
              </a:solidFill>
              <a:latin typeface="Barlow SemiBold"/>
              <a:ea typeface="Barlow SemiBold"/>
              <a:cs typeface="Barlow SemiBold"/>
              <a:sym typeface="Barlow SemiBold"/>
            </a:endParaRPr>
          </a:p>
        </p:txBody>
      </p:sp>
      <p:sp>
        <p:nvSpPr>
          <p:cNvPr id="53" name="Google Shape;53;p5"/>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a:solidFill>
                  <a:schemeClr val="accent1"/>
                </a:solidFill>
                <a:latin typeface="Montserrat SemiBold"/>
                <a:ea typeface="Montserrat SemiBold"/>
                <a:cs typeface="Montserrat SemiBold"/>
                <a:sym typeface="Montserrat SemiBold"/>
              </a:rPr>
              <a:t>WGClimate-24 &amp; GHG-TT-6 | 9 - 12 February, 2026</a:t>
            </a:r>
            <a:endParaRPr>
              <a:solidFill>
                <a:schemeClr val="accent1"/>
              </a:solidFill>
              <a:latin typeface="Montserrat SemiBold"/>
              <a:ea typeface="Montserrat SemiBold"/>
              <a:cs typeface="Montserrat SemiBold"/>
              <a:sym typeface="Montserrat SemiBold"/>
            </a:endParaRPr>
          </a:p>
        </p:txBody>
      </p:sp>
      <p:sp>
        <p:nvSpPr>
          <p:cNvPr id="54" name="Google Shape;54;p5"/>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5"/>
          <p:cNvSpPr txBox="1"/>
          <p:nvPr/>
        </p:nvSpPr>
        <p:spPr>
          <a:xfrm>
            <a:off x="10547800" y="5883750"/>
            <a:ext cx="1668300" cy="66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b="1">
                <a:solidFill>
                  <a:schemeClr val="dk2"/>
                </a:solidFill>
                <a:latin typeface="Lobster"/>
                <a:ea typeface="Lobster"/>
                <a:cs typeface="Lobster"/>
                <a:sym typeface="Lobster"/>
              </a:rPr>
              <a:t>WGClimate</a:t>
            </a:r>
            <a:endParaRPr sz="1300" b="1">
              <a:solidFill>
                <a:schemeClr val="dk2"/>
              </a:solidFill>
              <a:latin typeface="Lobster"/>
              <a:ea typeface="Lobster"/>
              <a:cs typeface="Lobster"/>
              <a:sym typeface="Lobster"/>
            </a:endParaRPr>
          </a:p>
          <a:p>
            <a:pPr marL="0" lvl="0" indent="0" algn="r" rtl="0">
              <a:spcBef>
                <a:spcPts val="0"/>
              </a:spcBef>
              <a:spcAft>
                <a:spcPts val="0"/>
              </a:spcAft>
              <a:buNone/>
            </a:pPr>
            <a:r>
              <a:rPr lang="en-GB" sz="900" b="1">
                <a:solidFill>
                  <a:schemeClr val="dk2"/>
                </a:solidFill>
                <a:latin typeface="Barlow"/>
                <a:ea typeface="Barlow"/>
                <a:cs typeface="Barlow"/>
                <a:sym typeface="Barlow"/>
              </a:rPr>
              <a:t>The Joint CEOS-CGMS Working Group on Climate</a:t>
            </a:r>
            <a:endParaRPr sz="900" b="1">
              <a:solidFill>
                <a:schemeClr val="dk2"/>
              </a:solidFill>
              <a:latin typeface="Barlow"/>
              <a:ea typeface="Barlow"/>
              <a:cs typeface="Barlow"/>
              <a:sym typeface="Barl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555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3950" y="314113"/>
            <a:ext cx="10124101" cy="553998"/>
          </a:xfrm>
        </p:spPr>
        <p:txBody>
          <a:bodyPr lIns="0" tIns="0" rIns="0" bIns="0"/>
          <a:lstStyle>
            <a:lvl1pPr>
              <a:defRPr sz="3600" b="1" i="0">
                <a:solidFill>
                  <a:srgbClr val="212C3C"/>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2/11/26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0934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20XX</a:t>
            </a:r>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pic>
        <p:nvPicPr>
          <p:cNvPr id="4" name="Picture 3" descr="A close up of a logo&#10;&#10;AI-generated content may be incorrect.">
            <a:extLst>
              <a:ext uri="{FF2B5EF4-FFF2-40B4-BE49-F238E27FC236}">
                <a16:creationId xmlns:a16="http://schemas.microsoft.com/office/drawing/2014/main" id="{7643A591-8026-6350-6159-48AFFFDBB4C6}"/>
              </a:ext>
            </a:extLst>
          </p:cNvPr>
          <p:cNvPicPr>
            <a:picLocks noChangeAspect="1"/>
          </p:cNvPicPr>
          <p:nvPr userDrawn="1"/>
        </p:nvPicPr>
        <p:blipFill>
          <a:blip r:embed="rId2"/>
          <a:stretch>
            <a:fillRect/>
          </a:stretch>
        </p:blipFill>
        <p:spPr>
          <a:xfrm>
            <a:off x="10105281" y="570751"/>
            <a:ext cx="1619359" cy="375249"/>
          </a:xfrm>
          <a:prstGeom prst="rect">
            <a:avLst/>
          </a:prstGeom>
        </p:spPr>
      </p:pic>
    </p:spTree>
    <p:extLst>
      <p:ext uri="{BB962C8B-B14F-4D97-AF65-F5344CB8AC3E}">
        <p14:creationId xmlns:p14="http://schemas.microsoft.com/office/powerpoint/2010/main" val="4766615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20XX</a:t>
            </a:r>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2014896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image" Target="../media/image9.jpe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78CB63-8F78-566B-8120-9DC73FB7B23B}"/>
                </a:ext>
              </a:extLst>
            </p:cNvPr>
            <p:cNvSpPr/>
            <p:nvPr userDrawn="1"/>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close up of a logo&#10;&#10;AI-generated content may be incorrect.">
            <a:extLst>
              <a:ext uri="{FF2B5EF4-FFF2-40B4-BE49-F238E27FC236}">
                <a16:creationId xmlns:a16="http://schemas.microsoft.com/office/drawing/2014/main" id="{B49CC0D3-9C9E-C582-85BB-20668D4FEA69}"/>
              </a:ext>
            </a:extLst>
          </p:cNvPr>
          <p:cNvPicPr>
            <a:picLocks noChangeAspect="1"/>
          </p:cNvPicPr>
          <p:nvPr userDrawn="1"/>
        </p:nvPicPr>
        <p:blipFill>
          <a:blip r:embed="rId19"/>
          <a:stretch>
            <a:fillRect/>
          </a:stretch>
        </p:blipFill>
        <p:spPr>
          <a:xfrm>
            <a:off x="10105281" y="570751"/>
            <a:ext cx="1619359" cy="375249"/>
          </a:xfrm>
          <a:prstGeom prst="rect">
            <a:avLst/>
          </a:prstGeom>
        </p:spPr>
      </p:pic>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2" r:id="rId12"/>
    <p:sldLayoutId id="2147483813" r:id="rId13"/>
    <p:sldLayoutId id="2147483814" r:id="rId14"/>
    <p:sldLayoutId id="2147483815" r:id="rId15"/>
    <p:sldLayoutId id="2147483816" r:id="rId16"/>
    <p:sldLayoutId id="2147483818" r:id="rId17"/>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42.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8.png"/><Relationship Id="rId12"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media/image6.pn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13.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jpeg"/><Relationship Id="rId3" Type="http://schemas.openxmlformats.org/officeDocument/2006/relationships/image" Target="../media/image25.png"/><Relationship Id="rId7" Type="http://schemas.openxmlformats.org/officeDocument/2006/relationships/image" Target="../media/image7.png"/><Relationship Id="rId12"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12.png"/><Relationship Id="rId9" Type="http://schemas.openxmlformats.org/officeDocument/2006/relationships/image" Target="../media/image30.jpeg"/><Relationship Id="rId14"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651075" y="1440475"/>
            <a:ext cx="10308600" cy="3044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lt1"/>
              </a:buClr>
              <a:buSzPts val="8000"/>
              <a:buFont typeface="Arial"/>
              <a:buNone/>
            </a:pPr>
            <a:r>
              <a:rPr lang="en-GB" sz="7100"/>
              <a:t>WGClimate-24 &amp; GHG-TT-6</a:t>
            </a:r>
            <a:endParaRPr sz="7100">
              <a:latin typeface="Montserrat"/>
              <a:ea typeface="Montserrat"/>
              <a:cs typeface="Montserrat"/>
              <a:sym typeface="Montserrat"/>
            </a:endParaRPr>
          </a:p>
        </p:txBody>
      </p:sp>
      <p:sp>
        <p:nvSpPr>
          <p:cNvPr id="61" name="Google Shape;61;p6"/>
          <p:cNvSpPr/>
          <p:nvPr/>
        </p:nvSpPr>
        <p:spPr>
          <a:xfrm>
            <a:off x="6223225" y="5534125"/>
            <a:ext cx="5908500" cy="1275600"/>
          </a:xfrm>
          <a:prstGeom prst="rect">
            <a:avLst/>
          </a:prstGeom>
          <a:noFill/>
          <a:ln>
            <a:noFill/>
          </a:ln>
        </p:spPr>
        <p:txBody>
          <a:bodyPr spcFirstLastPara="1" wrap="square" lIns="0" tIns="0" rIns="0" bIns="0" anchor="t" anchorCtr="0">
            <a:noAutofit/>
          </a:bodyPr>
          <a:lstStyle/>
          <a:p>
            <a:pPr marL="0" marR="0" lvl="0" indent="0" algn="r" rtl="0">
              <a:lnSpc>
                <a:spcPct val="115000"/>
              </a:lnSpc>
              <a:spcBef>
                <a:spcPts val="0"/>
              </a:spcBef>
              <a:spcAft>
                <a:spcPts val="0"/>
              </a:spcAft>
              <a:buNone/>
            </a:pPr>
            <a:endParaRPr sz="2200">
              <a:solidFill>
                <a:schemeClr val="lt1"/>
              </a:solidFill>
              <a:latin typeface="Barlow Medium"/>
              <a:ea typeface="Barlow Medium"/>
              <a:cs typeface="Barlow Medium"/>
              <a:sym typeface="Barlow Medium"/>
            </a:endParaRPr>
          </a:p>
          <a:p>
            <a:pPr algn="r">
              <a:lnSpc>
                <a:spcPct val="115000"/>
              </a:lnSpc>
            </a:pPr>
            <a:r>
              <a:rPr lang="en-GB" sz="2000">
                <a:solidFill>
                  <a:schemeClr val="lt1"/>
                </a:solidFill>
                <a:latin typeface="Barlow Medium"/>
                <a:ea typeface="Barlow Medium"/>
                <a:cs typeface="Barlow Medium"/>
                <a:sym typeface="Barlow Medium"/>
              </a:rPr>
              <a:t>Mike Sparrow and colleagues</a:t>
            </a:r>
            <a:r>
              <a:rPr lang="en-GB" sz="2000" i="0" u="none" strike="noStrike" cap="none">
                <a:solidFill>
                  <a:schemeClr val="lt1"/>
                </a:solidFill>
                <a:latin typeface="Barlow Medium"/>
                <a:ea typeface="Barlow Medium"/>
                <a:cs typeface="Barlow Medium"/>
                <a:sym typeface="Barlow Medium"/>
              </a:rPr>
              <a:t>, WCRP</a:t>
            </a:r>
            <a:endParaRPr sz="2000">
              <a:solidFill>
                <a:schemeClr val="lt1"/>
              </a:solidFill>
              <a:latin typeface="Barlow Medium"/>
              <a:ea typeface="Barlow Medium"/>
              <a:cs typeface="Barlow Medium"/>
              <a:sym typeface="Barlow Medium"/>
            </a:endParaRPr>
          </a:p>
          <a:p>
            <a:pPr marL="0" marR="0" lvl="0" indent="0" algn="r" rtl="0">
              <a:lnSpc>
                <a:spcPct val="115000"/>
              </a:lnSpc>
              <a:spcBef>
                <a:spcPts val="0"/>
              </a:spcBef>
              <a:spcAft>
                <a:spcPts val="0"/>
              </a:spcAft>
              <a:buNone/>
            </a:pPr>
            <a:r>
              <a:rPr lang="en-GB" sz="2200" i="0" u="none" strike="noStrike" cap="none">
                <a:solidFill>
                  <a:schemeClr val="lt1"/>
                </a:solidFill>
                <a:latin typeface="Barlow Medium"/>
                <a:ea typeface="Barlow Medium"/>
                <a:cs typeface="Barlow Medium"/>
                <a:sym typeface="Barlow Medium"/>
              </a:rPr>
              <a:t>Agenda Item 7.2</a:t>
            </a:r>
            <a:endParaRPr sz="2200" i="0" u="none" strike="noStrike" cap="none">
              <a:solidFill>
                <a:schemeClr val="lt1"/>
              </a:solidFill>
              <a:latin typeface="Barlow Medium"/>
              <a:ea typeface="Barlow Medium"/>
              <a:cs typeface="Barlow Medium"/>
              <a:sym typeface="Barlow Medium"/>
            </a:endParaRPr>
          </a:p>
        </p:txBody>
      </p:sp>
      <p:sp>
        <p:nvSpPr>
          <p:cNvPr id="5" name="TextBox 14">
            <a:extLst>
              <a:ext uri="{FF2B5EF4-FFF2-40B4-BE49-F238E27FC236}">
                <a16:creationId xmlns:a16="http://schemas.microsoft.com/office/drawing/2014/main" id="{67BC7B9C-4896-FB76-D62F-624352717BB2}"/>
              </a:ext>
            </a:extLst>
          </p:cNvPr>
          <p:cNvSpPr txBox="1"/>
          <p:nvPr/>
        </p:nvSpPr>
        <p:spPr>
          <a:xfrm>
            <a:off x="915622" y="4042361"/>
            <a:ext cx="10634524" cy="885627"/>
          </a:xfrm>
          <a:prstGeom prst="rect">
            <a:avLst/>
          </a:prstGeom>
        </p:spPr>
        <p:txBody>
          <a:bodyPr wrap="square" lIns="0" tIns="0" rIns="0" bIns="0" rtlCol="0" anchor="t">
            <a:spAutoFit/>
          </a:bodyPr>
          <a:lstStyle/>
          <a:p>
            <a:pPr algn="ctr">
              <a:lnSpc>
                <a:spcPts val="7839"/>
              </a:lnSpc>
            </a:pPr>
            <a:r>
              <a:rPr lang="en-US" sz="4000" b="1">
                <a:solidFill>
                  <a:schemeClr val="bg1"/>
                </a:solidFill>
                <a:latin typeface="Plus Jakarta Sans 1 Bold"/>
                <a:ea typeface="Plus Jakarta Sans 1 Bold"/>
                <a:cs typeface="Plus Jakarta Sans 1 Bold"/>
                <a:sym typeface="Plus Jakarta Sans 1 Bold"/>
              </a:rPr>
              <a:t>The World Climate Research </a:t>
            </a:r>
            <a:r>
              <a:rPr lang="en-US" sz="4000" b="1" err="1">
                <a:solidFill>
                  <a:schemeClr val="bg1"/>
                </a:solidFill>
                <a:latin typeface="Plus Jakarta Sans 1 Bold"/>
                <a:ea typeface="Plus Jakarta Sans 1 Bold"/>
                <a:cs typeface="Plus Jakarta Sans 1 Bold"/>
                <a:sym typeface="Plus Jakarta Sans 1 Bold"/>
              </a:rPr>
              <a:t>Programme</a:t>
            </a:r>
            <a:endParaRPr lang="en-US" sz="4000" b="1">
              <a:solidFill>
                <a:schemeClr val="bg1"/>
              </a:solidFill>
              <a:latin typeface="Plus Jakarta Sans 1 Bold"/>
              <a:ea typeface="Plus Jakarta Sans 1 Bold"/>
              <a:cs typeface="Plus Jakarta Sans 1 Bold"/>
              <a:sym typeface="Plus Jakarta Sans 1 Bold"/>
            </a:endParaRPr>
          </a:p>
        </p:txBody>
      </p:sp>
      <p:sp>
        <p:nvSpPr>
          <p:cNvPr id="6" name="Freeform 15">
            <a:extLst>
              <a:ext uri="{FF2B5EF4-FFF2-40B4-BE49-F238E27FC236}">
                <a16:creationId xmlns:a16="http://schemas.microsoft.com/office/drawing/2014/main" id="{DBF65E2B-39E6-2AF2-F47F-5CE00BF9BD52}"/>
              </a:ext>
            </a:extLst>
          </p:cNvPr>
          <p:cNvSpPr/>
          <p:nvPr/>
        </p:nvSpPr>
        <p:spPr>
          <a:xfrm>
            <a:off x="786192" y="4175894"/>
            <a:ext cx="837960" cy="833756"/>
          </a:xfrm>
          <a:custGeom>
            <a:avLst/>
            <a:gdLst/>
            <a:ahLst/>
            <a:cxnLst/>
            <a:rect l="l" t="t" r="r" b="b"/>
            <a:pathLst>
              <a:path w="837960" h="833756">
                <a:moveTo>
                  <a:pt x="0" y="0"/>
                </a:moveTo>
                <a:lnTo>
                  <a:pt x="837960" y="0"/>
                </a:lnTo>
                <a:lnTo>
                  <a:pt x="837960" y="833756"/>
                </a:lnTo>
                <a:lnTo>
                  <a:pt x="0" y="833756"/>
                </a:lnTo>
                <a:lnTo>
                  <a:pt x="0" y="0"/>
                </a:lnTo>
                <a:close/>
              </a:path>
            </a:pathLst>
          </a:custGeom>
          <a:blipFill>
            <a:blip r:embed="rId3"/>
            <a:stretch>
              <a:fillRect l="-352665" b="-191318"/>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475E86-FFB0-87BC-084C-C728916152B0}"/>
              </a:ext>
            </a:extLst>
          </p:cNvPr>
          <p:cNvSpPr>
            <a:spLocks noGrp="1"/>
          </p:cNvSpPr>
          <p:nvPr>
            <p:ph sz="quarter" idx="4"/>
          </p:nvPr>
        </p:nvSpPr>
        <p:spPr>
          <a:xfrm>
            <a:off x="336167" y="3488598"/>
            <a:ext cx="11590763" cy="3440485"/>
          </a:xfrm>
        </p:spPr>
        <p:txBody>
          <a:bodyPr>
            <a:normAutofit/>
          </a:bodyPr>
          <a:lstStyle/>
          <a:p>
            <a:pPr marL="283210" indent="-283210" algn="just">
              <a:spcBef>
                <a:spcPts val="0"/>
              </a:spcBef>
              <a:spcAft>
                <a:spcPts val="0"/>
              </a:spcAft>
            </a:pPr>
            <a:endParaRPr lang="en-US" b="1">
              <a:solidFill>
                <a:schemeClr val="tx1"/>
              </a:solidFill>
              <a:ea typeface="+mn-lt"/>
              <a:cs typeface="+mn-lt"/>
            </a:endParaRPr>
          </a:p>
          <a:p>
            <a:pPr marL="283210" indent="-283210" algn="just">
              <a:spcBef>
                <a:spcPts val="0"/>
              </a:spcBef>
              <a:spcAft>
                <a:spcPts val="0"/>
              </a:spcAft>
            </a:pPr>
            <a:r>
              <a:rPr lang="en-US" sz="2200" b="1">
                <a:solidFill>
                  <a:schemeClr val="tx1"/>
                </a:solidFill>
                <a:ea typeface="+mn-lt"/>
                <a:cs typeface="+mn-lt"/>
              </a:rPr>
              <a:t>GPEX </a:t>
            </a:r>
            <a:r>
              <a:rPr lang="en-US" sz="2200">
                <a:solidFill>
                  <a:schemeClr val="tx1"/>
                </a:solidFill>
                <a:ea typeface="+mn-lt"/>
                <a:cs typeface="+mn-lt"/>
              </a:rPr>
              <a:t>relies on satellite precipitation observations to study precipitation variability, extremes, and key drivers (ARs, monsoons, MCSs, TCs) across regions and timescales, especially where in situ data are sparse.</a:t>
            </a:r>
            <a:endParaRPr lang="en-US" sz="2200">
              <a:solidFill>
                <a:schemeClr val="tx1"/>
              </a:solidFill>
            </a:endParaRPr>
          </a:p>
          <a:p>
            <a:pPr marL="283210" indent="-283210" algn="just">
              <a:spcBef>
                <a:spcPts val="0"/>
              </a:spcBef>
              <a:spcAft>
                <a:spcPts val="0"/>
              </a:spcAft>
            </a:pPr>
            <a:r>
              <a:rPr lang="en-US" sz="2200">
                <a:solidFill>
                  <a:schemeClr val="tx1"/>
                </a:solidFill>
                <a:ea typeface="+mn-lt"/>
                <a:cs typeface="+mn-lt"/>
              </a:rPr>
              <a:t>Satellite datasets support model evaluation, data assimilation, and hybrid (physics- AI) approaches (GPEX WG3).</a:t>
            </a:r>
          </a:p>
          <a:p>
            <a:pPr marL="283210" indent="-283210" algn="just">
              <a:spcBef>
                <a:spcPts val="0"/>
              </a:spcBef>
              <a:spcAft>
                <a:spcPts val="0"/>
              </a:spcAft>
            </a:pPr>
            <a:r>
              <a:rPr lang="en-US" sz="2200">
                <a:solidFill>
                  <a:schemeClr val="tx1"/>
                </a:solidFill>
                <a:ea typeface="+mn-lt"/>
                <a:cs typeface="+mn-lt"/>
              </a:rPr>
              <a:t>Integration with </a:t>
            </a:r>
            <a:r>
              <a:rPr lang="en-US" sz="2200" i="1">
                <a:solidFill>
                  <a:schemeClr val="tx1"/>
                </a:solidFill>
                <a:ea typeface="+mn-lt"/>
                <a:cs typeface="+mn-lt"/>
              </a:rPr>
              <a:t>in-situ</a:t>
            </a:r>
            <a:r>
              <a:rPr lang="en-US" sz="2200">
                <a:solidFill>
                  <a:schemeClr val="tx1"/>
                </a:solidFill>
                <a:ea typeface="+mn-lt"/>
                <a:cs typeface="+mn-lt"/>
              </a:rPr>
              <a:t> observations for uncertainty characterization (WG2).</a:t>
            </a:r>
          </a:p>
          <a:p>
            <a:pPr marL="283210" indent="-283210" algn="just">
              <a:spcBef>
                <a:spcPts val="0"/>
              </a:spcBef>
              <a:spcAft>
                <a:spcPts val="0"/>
              </a:spcAft>
            </a:pPr>
            <a:r>
              <a:rPr lang="en-US" sz="2200">
                <a:solidFill>
                  <a:schemeClr val="tx1"/>
                </a:solidFill>
                <a:ea typeface="+mn-lt"/>
                <a:cs typeface="+mn-lt"/>
              </a:rPr>
              <a:t>Integral to improving precipitation predictability and supporting WCRP science priorities. </a:t>
            </a:r>
            <a:endParaRPr lang="en-US" sz="2200">
              <a:solidFill>
                <a:schemeClr val="tx1"/>
              </a:solidFill>
            </a:endParaRPr>
          </a:p>
          <a:p>
            <a:pPr marL="283210" indent="-283210" algn="just">
              <a:spcBef>
                <a:spcPts val="0"/>
              </a:spcBef>
              <a:spcAft>
                <a:spcPts val="0"/>
              </a:spcAft>
            </a:pPr>
            <a:r>
              <a:rPr lang="en-US" sz="2200">
                <a:solidFill>
                  <a:schemeClr val="tx1"/>
                </a:solidFill>
              </a:rPr>
              <a:t>Agencies such as Japan Aerospace Exploration Agency (JAXA) contribute missions, retrievals, and open data supporting GPEX science.</a:t>
            </a:r>
          </a:p>
          <a:p>
            <a:pPr marL="283210" indent="-283210" algn="just">
              <a:spcBef>
                <a:spcPts val="0"/>
              </a:spcBef>
              <a:spcAft>
                <a:spcPts val="0"/>
              </a:spcAft>
            </a:pPr>
            <a:endParaRPr lang="en-US">
              <a:solidFill>
                <a:schemeClr val="tx1"/>
              </a:solidFill>
            </a:endParaRPr>
          </a:p>
          <a:p>
            <a:pPr marL="283210" indent="-283210" algn="just">
              <a:spcBef>
                <a:spcPts val="0"/>
              </a:spcBef>
              <a:spcAft>
                <a:spcPts val="0"/>
              </a:spcAft>
            </a:pPr>
            <a:endParaRPr lang="en-US">
              <a:solidFill>
                <a:schemeClr val="tx1"/>
              </a:solidFill>
            </a:endParaRPr>
          </a:p>
        </p:txBody>
      </p:sp>
      <p:pic>
        <p:nvPicPr>
          <p:cNvPr id="4" name="Google Shape;33;p4">
            <a:extLst>
              <a:ext uri="{FF2B5EF4-FFF2-40B4-BE49-F238E27FC236}">
                <a16:creationId xmlns:a16="http://schemas.microsoft.com/office/drawing/2014/main" id="{6CBB48B9-FBD9-8D93-6948-DC47E121D9AE}"/>
              </a:ext>
            </a:extLst>
          </p:cNvPr>
          <p:cNvPicPr preferRelativeResize="0"/>
          <p:nvPr/>
        </p:nvPicPr>
        <p:blipFill>
          <a:blip r:embed="rId3">
            <a:alphaModFix/>
          </a:blip>
          <a:stretch>
            <a:fillRect/>
          </a:stretch>
        </p:blipFill>
        <p:spPr>
          <a:xfrm>
            <a:off x="-249870" y="246278"/>
            <a:ext cx="2154863" cy="964667"/>
          </a:xfrm>
          <a:prstGeom prst="rect">
            <a:avLst/>
          </a:prstGeom>
          <a:noFill/>
          <a:ln>
            <a:noFill/>
          </a:ln>
        </p:spPr>
      </p:pic>
      <p:pic>
        <p:nvPicPr>
          <p:cNvPr id="11" name="Google Shape;35;p4">
            <a:extLst>
              <a:ext uri="{FF2B5EF4-FFF2-40B4-BE49-F238E27FC236}">
                <a16:creationId xmlns:a16="http://schemas.microsoft.com/office/drawing/2014/main" id="{7EFE5D64-2357-864D-BD52-6B5CE87B50A3}"/>
              </a:ext>
            </a:extLst>
          </p:cNvPr>
          <p:cNvPicPr preferRelativeResize="0"/>
          <p:nvPr/>
        </p:nvPicPr>
        <p:blipFill rotWithShape="1">
          <a:blip r:embed="rId4">
            <a:alphaModFix/>
          </a:blip>
          <a:srcRect/>
          <a:stretch/>
        </p:blipFill>
        <p:spPr>
          <a:xfrm>
            <a:off x="461200" y="15975"/>
            <a:ext cx="1191325" cy="472000"/>
          </a:xfrm>
          <a:prstGeom prst="rect">
            <a:avLst/>
          </a:prstGeom>
          <a:noFill/>
          <a:ln>
            <a:noFill/>
          </a:ln>
          <a:effectLst>
            <a:outerShdw blurRad="50800" dist="38100" dir="2700000" algn="tl" rotWithShape="0">
              <a:srgbClr val="000000">
                <a:alpha val="40000"/>
              </a:srgbClr>
            </a:outerShdw>
          </a:effectLst>
        </p:spPr>
      </p:pic>
      <p:sp>
        <p:nvSpPr>
          <p:cNvPr id="16" name="TextBox 15">
            <a:extLst>
              <a:ext uri="{FF2B5EF4-FFF2-40B4-BE49-F238E27FC236}">
                <a16:creationId xmlns:a16="http://schemas.microsoft.com/office/drawing/2014/main" id="{F005A690-6121-CE05-7F65-CEB24EF3903F}"/>
              </a:ext>
            </a:extLst>
          </p:cNvPr>
          <p:cNvSpPr txBox="1"/>
          <p:nvPr/>
        </p:nvSpPr>
        <p:spPr>
          <a:xfrm>
            <a:off x="2522514" y="729936"/>
            <a:ext cx="74080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dk1"/>
                </a:solidFill>
                <a:latin typeface="Montserrat"/>
                <a:sym typeface="Montserrat"/>
              </a:rPr>
              <a:t>GPEX And Satellite Precipitation Data</a:t>
            </a:r>
            <a:endParaRPr lang="en-US" sz="2800" b="1">
              <a:solidFill>
                <a:schemeClr val="dk1"/>
              </a:solidFill>
              <a:latin typeface="Montserrat"/>
            </a:endParaRPr>
          </a:p>
        </p:txBody>
      </p:sp>
      <p:pic>
        <p:nvPicPr>
          <p:cNvPr id="17" name="Picture 16" descr="Clouds in the sky&#10;&#10;AI-generated content may be incorrect.">
            <a:extLst>
              <a:ext uri="{FF2B5EF4-FFF2-40B4-BE49-F238E27FC236}">
                <a16:creationId xmlns:a16="http://schemas.microsoft.com/office/drawing/2014/main" id="{451E9938-80FB-AE88-860D-887A84610335}"/>
              </a:ext>
            </a:extLst>
          </p:cNvPr>
          <p:cNvPicPr>
            <a:picLocks noChangeAspect="1"/>
          </p:cNvPicPr>
          <p:nvPr/>
        </p:nvPicPr>
        <p:blipFill>
          <a:blip r:embed="rId5"/>
          <a:stretch>
            <a:fillRect/>
          </a:stretch>
        </p:blipFill>
        <p:spPr>
          <a:xfrm>
            <a:off x="581706" y="1290638"/>
            <a:ext cx="11268075" cy="2143125"/>
          </a:xfrm>
          <a:prstGeom prst="rect">
            <a:avLst/>
          </a:prstGeom>
        </p:spPr>
      </p:pic>
    </p:spTree>
    <p:extLst>
      <p:ext uri="{BB962C8B-B14F-4D97-AF65-F5344CB8AC3E}">
        <p14:creationId xmlns:p14="http://schemas.microsoft.com/office/powerpoint/2010/main" val="369582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en-US" sz="933"/>
          </a:p>
        </p:txBody>
      </p:sp>
      <p:grpSp>
        <p:nvGrpSpPr>
          <p:cNvPr id="3" name="Group 3"/>
          <p:cNvGrpSpPr/>
          <p:nvPr/>
        </p:nvGrpSpPr>
        <p:grpSpPr>
          <a:xfrm>
            <a:off x="8587978" y="6037858"/>
            <a:ext cx="7805284" cy="820142"/>
            <a:chOff x="0" y="0"/>
            <a:chExt cx="3083569" cy="324007"/>
          </a:xfrm>
        </p:grpSpPr>
        <p:sp>
          <p:nvSpPr>
            <p:cNvPr id="4" name="Freeform 4"/>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5" name="TextBox 5"/>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6" name="Group 6"/>
          <p:cNvGrpSpPr/>
          <p:nvPr/>
        </p:nvGrpSpPr>
        <p:grpSpPr>
          <a:xfrm>
            <a:off x="-613994" y="6037858"/>
            <a:ext cx="7805284" cy="820142"/>
            <a:chOff x="0" y="0"/>
            <a:chExt cx="3083569" cy="324007"/>
          </a:xfrm>
        </p:grpSpPr>
        <p:sp>
          <p:nvSpPr>
            <p:cNvPr id="7" name="Freeform 7"/>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8" name="TextBox 8"/>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9" name="Group 9"/>
          <p:cNvGrpSpPr>
            <a:grpSpLocks noChangeAspect="1"/>
          </p:cNvGrpSpPr>
          <p:nvPr/>
        </p:nvGrpSpPr>
        <p:grpSpPr>
          <a:xfrm>
            <a:off x="108078" y="6056966"/>
            <a:ext cx="1155445" cy="781926"/>
            <a:chOff x="0" y="0"/>
            <a:chExt cx="3664232" cy="2479700"/>
          </a:xfrm>
        </p:grpSpPr>
        <p:sp>
          <p:nvSpPr>
            <p:cNvPr id="10" name="Freeform 10" descr="A logo with white text  Description automatically generated"/>
            <p:cNvSpPr/>
            <p:nvPr/>
          </p:nvSpPr>
          <p:spPr>
            <a:xfrm>
              <a:off x="0" y="0"/>
              <a:ext cx="3664204" cy="2479675"/>
            </a:xfrm>
            <a:custGeom>
              <a:avLst/>
              <a:gdLst/>
              <a:ahLst/>
              <a:cxnLst/>
              <a:rect l="l" t="t" r="r" b="b"/>
              <a:pathLst>
                <a:path w="3664204" h="2479675">
                  <a:moveTo>
                    <a:pt x="0" y="0"/>
                  </a:moveTo>
                  <a:lnTo>
                    <a:pt x="3664204" y="0"/>
                  </a:lnTo>
                  <a:lnTo>
                    <a:pt x="3664204" y="2479675"/>
                  </a:lnTo>
                  <a:lnTo>
                    <a:pt x="0" y="2479675"/>
                  </a:lnTo>
                  <a:lnTo>
                    <a:pt x="0" y="0"/>
                  </a:lnTo>
                  <a:close/>
                </a:path>
              </a:pathLst>
            </a:custGeom>
            <a:blipFill>
              <a:blip r:embed="rId3"/>
              <a:stretch>
                <a:fillRect l="-4" r="-5" b="-1"/>
              </a:stretch>
            </a:blipFill>
          </p:spPr>
          <p:txBody>
            <a:bodyPr/>
            <a:lstStyle/>
            <a:p>
              <a:endParaRPr lang="en-US" sz="933"/>
            </a:p>
          </p:txBody>
        </p:sp>
      </p:grpSp>
      <p:grpSp>
        <p:nvGrpSpPr>
          <p:cNvPr id="11" name="Group 11"/>
          <p:cNvGrpSpPr/>
          <p:nvPr/>
        </p:nvGrpSpPr>
        <p:grpSpPr>
          <a:xfrm>
            <a:off x="5015759" y="2230927"/>
            <a:ext cx="2158183" cy="2434208"/>
            <a:chOff x="0" y="0"/>
            <a:chExt cx="490410" cy="553132"/>
          </a:xfrm>
        </p:grpSpPr>
        <p:sp>
          <p:nvSpPr>
            <p:cNvPr id="12" name="Freeform 12"/>
            <p:cNvSpPr/>
            <p:nvPr/>
          </p:nvSpPr>
          <p:spPr>
            <a:xfrm>
              <a:off x="0" y="0"/>
              <a:ext cx="490410" cy="553132"/>
            </a:xfrm>
            <a:custGeom>
              <a:avLst/>
              <a:gdLst/>
              <a:ahLst/>
              <a:cxnLst/>
              <a:rect l="l" t="t" r="r" b="b"/>
              <a:pathLst>
                <a:path w="490410" h="553132">
                  <a:moveTo>
                    <a:pt x="88485" y="0"/>
                  </a:moveTo>
                  <a:lnTo>
                    <a:pt x="401925" y="0"/>
                  </a:lnTo>
                  <a:cubicBezTo>
                    <a:pt x="425393" y="0"/>
                    <a:pt x="447899" y="9323"/>
                    <a:pt x="464493" y="25917"/>
                  </a:cubicBezTo>
                  <a:cubicBezTo>
                    <a:pt x="481088" y="42511"/>
                    <a:pt x="490410" y="65018"/>
                    <a:pt x="490410" y="88485"/>
                  </a:cubicBezTo>
                  <a:lnTo>
                    <a:pt x="490410" y="464647"/>
                  </a:lnTo>
                  <a:cubicBezTo>
                    <a:pt x="490410" y="488115"/>
                    <a:pt x="481088" y="510621"/>
                    <a:pt x="464493" y="527215"/>
                  </a:cubicBezTo>
                  <a:cubicBezTo>
                    <a:pt x="447899" y="543810"/>
                    <a:pt x="425393" y="553132"/>
                    <a:pt x="401925" y="553132"/>
                  </a:cubicBezTo>
                  <a:lnTo>
                    <a:pt x="88485" y="553132"/>
                  </a:lnTo>
                  <a:cubicBezTo>
                    <a:pt x="39616" y="553132"/>
                    <a:pt x="0" y="513516"/>
                    <a:pt x="0" y="464647"/>
                  </a:cubicBezTo>
                  <a:lnTo>
                    <a:pt x="0" y="88485"/>
                  </a:lnTo>
                  <a:cubicBezTo>
                    <a:pt x="0" y="65018"/>
                    <a:pt x="9323" y="42511"/>
                    <a:pt x="25917" y="25917"/>
                  </a:cubicBezTo>
                  <a:cubicBezTo>
                    <a:pt x="42511" y="9323"/>
                    <a:pt x="65018" y="0"/>
                    <a:pt x="88485" y="0"/>
                  </a:cubicBezTo>
                  <a:close/>
                </a:path>
              </a:pathLst>
            </a:custGeom>
            <a:solidFill>
              <a:srgbClr val="202C40">
                <a:alpha val="69804"/>
              </a:srgbClr>
            </a:solidFill>
          </p:spPr>
          <p:txBody>
            <a:bodyPr/>
            <a:lstStyle/>
            <a:p>
              <a:endParaRPr lang="en-US" sz="933"/>
            </a:p>
          </p:txBody>
        </p:sp>
        <p:sp>
          <p:nvSpPr>
            <p:cNvPr id="13" name="TextBox 13"/>
            <p:cNvSpPr txBox="1"/>
            <p:nvPr/>
          </p:nvSpPr>
          <p:spPr>
            <a:xfrm>
              <a:off x="0" y="-19050"/>
              <a:ext cx="490410" cy="572182"/>
            </a:xfrm>
            <a:prstGeom prst="rect">
              <a:avLst/>
            </a:prstGeom>
          </p:spPr>
          <p:txBody>
            <a:bodyPr lIns="33867" tIns="33867" rIns="33867" bIns="33867" rtlCol="0" anchor="ctr"/>
            <a:lstStyle/>
            <a:p>
              <a:pPr algn="ctr">
                <a:lnSpc>
                  <a:spcPts val="1119"/>
                </a:lnSpc>
              </a:pPr>
              <a:endParaRPr sz="933"/>
            </a:p>
          </p:txBody>
        </p:sp>
      </p:grpSp>
      <p:grpSp>
        <p:nvGrpSpPr>
          <p:cNvPr id="14" name="Group 14"/>
          <p:cNvGrpSpPr/>
          <p:nvPr/>
        </p:nvGrpSpPr>
        <p:grpSpPr>
          <a:xfrm>
            <a:off x="7725905" y="2192865"/>
            <a:ext cx="2158183" cy="2434208"/>
            <a:chOff x="0" y="0"/>
            <a:chExt cx="490410" cy="553132"/>
          </a:xfrm>
        </p:grpSpPr>
        <p:sp>
          <p:nvSpPr>
            <p:cNvPr id="15" name="Freeform 15"/>
            <p:cNvSpPr/>
            <p:nvPr/>
          </p:nvSpPr>
          <p:spPr>
            <a:xfrm>
              <a:off x="0" y="0"/>
              <a:ext cx="490410" cy="553132"/>
            </a:xfrm>
            <a:custGeom>
              <a:avLst/>
              <a:gdLst/>
              <a:ahLst/>
              <a:cxnLst/>
              <a:rect l="l" t="t" r="r" b="b"/>
              <a:pathLst>
                <a:path w="490410" h="553132">
                  <a:moveTo>
                    <a:pt x="88485" y="0"/>
                  </a:moveTo>
                  <a:lnTo>
                    <a:pt x="401925" y="0"/>
                  </a:lnTo>
                  <a:cubicBezTo>
                    <a:pt x="425393" y="0"/>
                    <a:pt x="447899" y="9323"/>
                    <a:pt x="464493" y="25917"/>
                  </a:cubicBezTo>
                  <a:cubicBezTo>
                    <a:pt x="481088" y="42511"/>
                    <a:pt x="490410" y="65018"/>
                    <a:pt x="490410" y="88485"/>
                  </a:cubicBezTo>
                  <a:lnTo>
                    <a:pt x="490410" y="464647"/>
                  </a:lnTo>
                  <a:cubicBezTo>
                    <a:pt x="490410" y="488115"/>
                    <a:pt x="481088" y="510621"/>
                    <a:pt x="464493" y="527215"/>
                  </a:cubicBezTo>
                  <a:cubicBezTo>
                    <a:pt x="447899" y="543810"/>
                    <a:pt x="425393" y="553132"/>
                    <a:pt x="401925" y="553132"/>
                  </a:cubicBezTo>
                  <a:lnTo>
                    <a:pt x="88485" y="553132"/>
                  </a:lnTo>
                  <a:cubicBezTo>
                    <a:pt x="39616" y="553132"/>
                    <a:pt x="0" y="513516"/>
                    <a:pt x="0" y="464647"/>
                  </a:cubicBezTo>
                  <a:lnTo>
                    <a:pt x="0" y="88485"/>
                  </a:lnTo>
                  <a:cubicBezTo>
                    <a:pt x="0" y="65018"/>
                    <a:pt x="9323" y="42511"/>
                    <a:pt x="25917" y="25917"/>
                  </a:cubicBezTo>
                  <a:cubicBezTo>
                    <a:pt x="42511" y="9323"/>
                    <a:pt x="65018" y="0"/>
                    <a:pt x="88485" y="0"/>
                  </a:cubicBezTo>
                  <a:close/>
                </a:path>
              </a:pathLst>
            </a:custGeom>
            <a:solidFill>
              <a:srgbClr val="202C40">
                <a:alpha val="69804"/>
              </a:srgbClr>
            </a:solidFill>
          </p:spPr>
          <p:txBody>
            <a:bodyPr/>
            <a:lstStyle/>
            <a:p>
              <a:endParaRPr lang="en-US" sz="933"/>
            </a:p>
          </p:txBody>
        </p:sp>
        <p:sp>
          <p:nvSpPr>
            <p:cNvPr id="16" name="TextBox 16"/>
            <p:cNvSpPr txBox="1"/>
            <p:nvPr/>
          </p:nvSpPr>
          <p:spPr>
            <a:xfrm>
              <a:off x="0" y="-19050"/>
              <a:ext cx="490410" cy="572182"/>
            </a:xfrm>
            <a:prstGeom prst="rect">
              <a:avLst/>
            </a:prstGeom>
          </p:spPr>
          <p:txBody>
            <a:bodyPr lIns="33867" tIns="33867" rIns="33867" bIns="33867" rtlCol="0" anchor="ctr"/>
            <a:lstStyle/>
            <a:p>
              <a:pPr algn="ctr">
                <a:lnSpc>
                  <a:spcPts val="1119"/>
                </a:lnSpc>
              </a:pPr>
              <a:endParaRPr sz="933"/>
            </a:p>
          </p:txBody>
        </p:sp>
      </p:grpSp>
      <p:grpSp>
        <p:nvGrpSpPr>
          <p:cNvPr id="17" name="Group 17"/>
          <p:cNvGrpSpPr/>
          <p:nvPr/>
        </p:nvGrpSpPr>
        <p:grpSpPr>
          <a:xfrm>
            <a:off x="2307912" y="2192865"/>
            <a:ext cx="2158183" cy="2434208"/>
            <a:chOff x="0" y="0"/>
            <a:chExt cx="490410" cy="553132"/>
          </a:xfrm>
        </p:grpSpPr>
        <p:sp>
          <p:nvSpPr>
            <p:cNvPr id="18" name="Freeform 18"/>
            <p:cNvSpPr/>
            <p:nvPr/>
          </p:nvSpPr>
          <p:spPr>
            <a:xfrm>
              <a:off x="0" y="0"/>
              <a:ext cx="490410" cy="553132"/>
            </a:xfrm>
            <a:custGeom>
              <a:avLst/>
              <a:gdLst/>
              <a:ahLst/>
              <a:cxnLst/>
              <a:rect l="l" t="t" r="r" b="b"/>
              <a:pathLst>
                <a:path w="490410" h="553132">
                  <a:moveTo>
                    <a:pt x="88485" y="0"/>
                  </a:moveTo>
                  <a:lnTo>
                    <a:pt x="401925" y="0"/>
                  </a:lnTo>
                  <a:cubicBezTo>
                    <a:pt x="425393" y="0"/>
                    <a:pt x="447899" y="9323"/>
                    <a:pt x="464493" y="25917"/>
                  </a:cubicBezTo>
                  <a:cubicBezTo>
                    <a:pt x="481088" y="42511"/>
                    <a:pt x="490410" y="65018"/>
                    <a:pt x="490410" y="88485"/>
                  </a:cubicBezTo>
                  <a:lnTo>
                    <a:pt x="490410" y="464647"/>
                  </a:lnTo>
                  <a:cubicBezTo>
                    <a:pt x="490410" y="488115"/>
                    <a:pt x="481088" y="510621"/>
                    <a:pt x="464493" y="527215"/>
                  </a:cubicBezTo>
                  <a:cubicBezTo>
                    <a:pt x="447899" y="543810"/>
                    <a:pt x="425393" y="553132"/>
                    <a:pt x="401925" y="553132"/>
                  </a:cubicBezTo>
                  <a:lnTo>
                    <a:pt x="88485" y="553132"/>
                  </a:lnTo>
                  <a:cubicBezTo>
                    <a:pt x="39616" y="553132"/>
                    <a:pt x="0" y="513516"/>
                    <a:pt x="0" y="464647"/>
                  </a:cubicBezTo>
                  <a:lnTo>
                    <a:pt x="0" y="88485"/>
                  </a:lnTo>
                  <a:cubicBezTo>
                    <a:pt x="0" y="65018"/>
                    <a:pt x="9323" y="42511"/>
                    <a:pt x="25917" y="25917"/>
                  </a:cubicBezTo>
                  <a:cubicBezTo>
                    <a:pt x="42511" y="9323"/>
                    <a:pt x="65018" y="0"/>
                    <a:pt x="88485" y="0"/>
                  </a:cubicBezTo>
                  <a:close/>
                </a:path>
              </a:pathLst>
            </a:custGeom>
            <a:solidFill>
              <a:srgbClr val="202C40">
                <a:alpha val="69804"/>
              </a:srgbClr>
            </a:solidFill>
          </p:spPr>
          <p:txBody>
            <a:bodyPr/>
            <a:lstStyle/>
            <a:p>
              <a:endParaRPr lang="en-US" sz="933"/>
            </a:p>
          </p:txBody>
        </p:sp>
        <p:sp>
          <p:nvSpPr>
            <p:cNvPr id="19" name="TextBox 19"/>
            <p:cNvSpPr txBox="1"/>
            <p:nvPr/>
          </p:nvSpPr>
          <p:spPr>
            <a:xfrm>
              <a:off x="0" y="-19050"/>
              <a:ext cx="490410" cy="572182"/>
            </a:xfrm>
            <a:prstGeom prst="rect">
              <a:avLst/>
            </a:prstGeom>
          </p:spPr>
          <p:txBody>
            <a:bodyPr lIns="33867" tIns="33867" rIns="33867" bIns="33867" rtlCol="0" anchor="ctr"/>
            <a:lstStyle/>
            <a:p>
              <a:pPr algn="ctr">
                <a:lnSpc>
                  <a:spcPts val="1119"/>
                </a:lnSpc>
              </a:pPr>
              <a:endParaRPr sz="933"/>
            </a:p>
          </p:txBody>
        </p:sp>
      </p:grpSp>
      <p:sp>
        <p:nvSpPr>
          <p:cNvPr id="20" name="Freeform 20"/>
          <p:cNvSpPr/>
          <p:nvPr/>
        </p:nvSpPr>
        <p:spPr>
          <a:xfrm>
            <a:off x="9214297" y="6131446"/>
            <a:ext cx="2813189" cy="632967"/>
          </a:xfrm>
          <a:custGeom>
            <a:avLst/>
            <a:gdLst/>
            <a:ahLst/>
            <a:cxnLst/>
            <a:rect l="l" t="t" r="r" b="b"/>
            <a:pathLst>
              <a:path w="4219784" h="949451">
                <a:moveTo>
                  <a:pt x="0" y="0"/>
                </a:moveTo>
                <a:lnTo>
                  <a:pt x="4219784" y="0"/>
                </a:lnTo>
                <a:lnTo>
                  <a:pt x="4219784" y="949451"/>
                </a:lnTo>
                <a:lnTo>
                  <a:pt x="0" y="949451"/>
                </a:lnTo>
                <a:lnTo>
                  <a:pt x="0" y="0"/>
                </a:lnTo>
                <a:close/>
              </a:path>
            </a:pathLst>
          </a:custGeom>
          <a:blipFill>
            <a:blip r:embed="rId4"/>
            <a:stretch>
              <a:fillRect/>
            </a:stretch>
          </a:blipFill>
        </p:spPr>
        <p:txBody>
          <a:bodyPr/>
          <a:lstStyle/>
          <a:p>
            <a:endParaRPr lang="en-US" sz="933"/>
          </a:p>
        </p:txBody>
      </p:sp>
      <p:grpSp>
        <p:nvGrpSpPr>
          <p:cNvPr id="21" name="Group 21"/>
          <p:cNvGrpSpPr/>
          <p:nvPr/>
        </p:nvGrpSpPr>
        <p:grpSpPr>
          <a:xfrm>
            <a:off x="-463751" y="-209016"/>
            <a:ext cx="2166360" cy="442771"/>
            <a:chOff x="0" y="0"/>
            <a:chExt cx="855846" cy="174922"/>
          </a:xfrm>
        </p:grpSpPr>
        <p:sp>
          <p:nvSpPr>
            <p:cNvPr id="22" name="Freeform 22"/>
            <p:cNvSpPr/>
            <p:nvPr/>
          </p:nvSpPr>
          <p:spPr>
            <a:xfrm>
              <a:off x="0" y="0"/>
              <a:ext cx="855846" cy="174922"/>
            </a:xfrm>
            <a:custGeom>
              <a:avLst/>
              <a:gdLst/>
              <a:ahLst/>
              <a:cxnLst/>
              <a:rect l="l" t="t" r="r" b="b"/>
              <a:pathLst>
                <a:path w="855846" h="174922">
                  <a:moveTo>
                    <a:pt x="203200" y="0"/>
                  </a:moveTo>
                  <a:lnTo>
                    <a:pt x="855846" y="0"/>
                  </a:lnTo>
                  <a:lnTo>
                    <a:pt x="652646" y="174922"/>
                  </a:lnTo>
                  <a:lnTo>
                    <a:pt x="0" y="174922"/>
                  </a:lnTo>
                  <a:lnTo>
                    <a:pt x="203200" y="0"/>
                  </a:lnTo>
                  <a:close/>
                </a:path>
              </a:pathLst>
            </a:custGeom>
            <a:solidFill>
              <a:srgbClr val="202C40"/>
            </a:solidFill>
          </p:spPr>
          <p:txBody>
            <a:bodyPr/>
            <a:lstStyle/>
            <a:p>
              <a:endParaRPr lang="en-US" sz="933"/>
            </a:p>
          </p:txBody>
        </p:sp>
        <p:sp>
          <p:nvSpPr>
            <p:cNvPr id="23" name="TextBox 23"/>
            <p:cNvSpPr txBox="1"/>
            <p:nvPr/>
          </p:nvSpPr>
          <p:spPr>
            <a:xfrm>
              <a:off x="101600" y="-9525"/>
              <a:ext cx="652646" cy="184447"/>
            </a:xfrm>
            <a:prstGeom prst="rect">
              <a:avLst/>
            </a:prstGeom>
          </p:spPr>
          <p:txBody>
            <a:bodyPr lIns="33867" tIns="33867" rIns="33867" bIns="33867" rtlCol="0" anchor="ctr"/>
            <a:lstStyle/>
            <a:p>
              <a:pPr algn="ctr">
                <a:lnSpc>
                  <a:spcPts val="1440"/>
                </a:lnSpc>
              </a:pPr>
              <a:endParaRPr sz="933"/>
            </a:p>
          </p:txBody>
        </p:sp>
      </p:grpSp>
      <p:grpSp>
        <p:nvGrpSpPr>
          <p:cNvPr id="24" name="Group 24"/>
          <p:cNvGrpSpPr/>
          <p:nvPr/>
        </p:nvGrpSpPr>
        <p:grpSpPr>
          <a:xfrm>
            <a:off x="1627441" y="-197503"/>
            <a:ext cx="1028700" cy="442771"/>
            <a:chOff x="0" y="0"/>
            <a:chExt cx="406400" cy="174922"/>
          </a:xfrm>
        </p:grpSpPr>
        <p:sp>
          <p:nvSpPr>
            <p:cNvPr id="25" name="Freeform 25"/>
            <p:cNvSpPr/>
            <p:nvPr/>
          </p:nvSpPr>
          <p:spPr>
            <a:xfrm>
              <a:off x="0" y="0"/>
              <a:ext cx="406400" cy="174922"/>
            </a:xfrm>
            <a:custGeom>
              <a:avLst/>
              <a:gdLst/>
              <a:ahLst/>
              <a:cxnLst/>
              <a:rect l="l" t="t" r="r" b="b"/>
              <a:pathLst>
                <a:path w="406400" h="174922">
                  <a:moveTo>
                    <a:pt x="203200" y="0"/>
                  </a:moveTo>
                  <a:lnTo>
                    <a:pt x="406400" y="0"/>
                  </a:lnTo>
                  <a:lnTo>
                    <a:pt x="203200" y="174922"/>
                  </a:lnTo>
                  <a:lnTo>
                    <a:pt x="0" y="174922"/>
                  </a:lnTo>
                  <a:lnTo>
                    <a:pt x="203200" y="0"/>
                  </a:lnTo>
                  <a:close/>
                </a:path>
              </a:pathLst>
            </a:custGeom>
            <a:solidFill>
              <a:srgbClr val="202C40"/>
            </a:solidFill>
          </p:spPr>
          <p:txBody>
            <a:bodyPr/>
            <a:lstStyle/>
            <a:p>
              <a:endParaRPr lang="en-US" sz="933"/>
            </a:p>
          </p:txBody>
        </p:sp>
        <p:sp>
          <p:nvSpPr>
            <p:cNvPr id="26" name="TextBox 26"/>
            <p:cNvSpPr txBox="1"/>
            <p:nvPr/>
          </p:nvSpPr>
          <p:spPr>
            <a:xfrm>
              <a:off x="101600" y="-9525"/>
              <a:ext cx="203200" cy="184447"/>
            </a:xfrm>
            <a:prstGeom prst="rect">
              <a:avLst/>
            </a:prstGeom>
          </p:spPr>
          <p:txBody>
            <a:bodyPr lIns="33867" tIns="33867" rIns="33867" bIns="33867" rtlCol="0" anchor="ctr"/>
            <a:lstStyle/>
            <a:p>
              <a:pPr algn="ctr">
                <a:lnSpc>
                  <a:spcPts val="1440"/>
                </a:lnSpc>
              </a:pPr>
              <a:endParaRPr sz="933"/>
            </a:p>
          </p:txBody>
        </p:sp>
      </p:grpSp>
      <p:grpSp>
        <p:nvGrpSpPr>
          <p:cNvPr id="27" name="Group 27"/>
          <p:cNvGrpSpPr/>
          <p:nvPr/>
        </p:nvGrpSpPr>
        <p:grpSpPr>
          <a:xfrm>
            <a:off x="2551362" y="-197503"/>
            <a:ext cx="10304486" cy="442771"/>
            <a:chOff x="0" y="0"/>
            <a:chExt cx="4070908" cy="174922"/>
          </a:xfrm>
        </p:grpSpPr>
        <p:sp>
          <p:nvSpPr>
            <p:cNvPr id="28" name="Freeform 28"/>
            <p:cNvSpPr/>
            <p:nvPr/>
          </p:nvSpPr>
          <p:spPr>
            <a:xfrm>
              <a:off x="0" y="0"/>
              <a:ext cx="4070908" cy="174922"/>
            </a:xfrm>
            <a:custGeom>
              <a:avLst/>
              <a:gdLst/>
              <a:ahLst/>
              <a:cxnLst/>
              <a:rect l="l" t="t" r="r" b="b"/>
              <a:pathLst>
                <a:path w="4070908" h="174922">
                  <a:moveTo>
                    <a:pt x="203200" y="0"/>
                  </a:moveTo>
                  <a:lnTo>
                    <a:pt x="4070908" y="0"/>
                  </a:lnTo>
                  <a:lnTo>
                    <a:pt x="3867708" y="174922"/>
                  </a:lnTo>
                  <a:lnTo>
                    <a:pt x="0" y="174922"/>
                  </a:lnTo>
                  <a:lnTo>
                    <a:pt x="203200" y="0"/>
                  </a:lnTo>
                  <a:close/>
                </a:path>
              </a:pathLst>
            </a:custGeom>
            <a:solidFill>
              <a:srgbClr val="202C40"/>
            </a:solidFill>
          </p:spPr>
          <p:txBody>
            <a:bodyPr/>
            <a:lstStyle/>
            <a:p>
              <a:endParaRPr lang="en-US" sz="933"/>
            </a:p>
          </p:txBody>
        </p:sp>
        <p:sp>
          <p:nvSpPr>
            <p:cNvPr id="29" name="TextBox 29"/>
            <p:cNvSpPr txBox="1"/>
            <p:nvPr/>
          </p:nvSpPr>
          <p:spPr>
            <a:xfrm>
              <a:off x="101600" y="-9525"/>
              <a:ext cx="3867708" cy="184447"/>
            </a:xfrm>
            <a:prstGeom prst="rect">
              <a:avLst/>
            </a:prstGeom>
          </p:spPr>
          <p:txBody>
            <a:bodyPr lIns="33867" tIns="33867" rIns="33867" bIns="33867" rtlCol="0" anchor="ctr"/>
            <a:lstStyle/>
            <a:p>
              <a:pPr algn="ctr">
                <a:lnSpc>
                  <a:spcPts val="1440"/>
                </a:lnSpc>
              </a:pPr>
              <a:endParaRPr sz="933"/>
            </a:p>
          </p:txBody>
        </p:sp>
      </p:grpSp>
      <p:sp>
        <p:nvSpPr>
          <p:cNvPr id="30" name="TextBox 30"/>
          <p:cNvSpPr txBox="1"/>
          <p:nvPr/>
        </p:nvSpPr>
        <p:spPr>
          <a:xfrm>
            <a:off x="899160" y="934714"/>
            <a:ext cx="10393680" cy="615553"/>
          </a:xfrm>
          <a:prstGeom prst="rect">
            <a:avLst/>
          </a:prstGeom>
        </p:spPr>
        <p:txBody>
          <a:bodyPr lIns="0" tIns="0" rIns="0" bIns="0" rtlCol="0" anchor="t">
            <a:spAutoFit/>
          </a:bodyPr>
          <a:lstStyle/>
          <a:p>
            <a:pPr algn="ctr">
              <a:lnSpc>
                <a:spcPts val="4752"/>
              </a:lnSpc>
            </a:pPr>
            <a:r>
              <a:rPr lang="en-US" sz="4400" b="1">
                <a:solidFill>
                  <a:srgbClr val="FFFFFF"/>
                </a:solidFill>
                <a:latin typeface="Plus Jakarta Sans 1 Bold"/>
                <a:ea typeface="Plus Jakarta Sans 1 Bold"/>
                <a:cs typeface="Plus Jakarta Sans 1 Bold"/>
                <a:sym typeface="Plus Jakarta Sans 1 Bold"/>
              </a:rPr>
              <a:t>WCRP Flagship Teams</a:t>
            </a:r>
          </a:p>
        </p:txBody>
      </p:sp>
      <p:sp>
        <p:nvSpPr>
          <p:cNvPr id="31" name="TextBox 31"/>
          <p:cNvSpPr txBox="1"/>
          <p:nvPr/>
        </p:nvSpPr>
        <p:spPr>
          <a:xfrm>
            <a:off x="5158102" y="2491585"/>
            <a:ext cx="1873497" cy="1601721"/>
          </a:xfrm>
          <a:prstGeom prst="rect">
            <a:avLst/>
          </a:prstGeom>
        </p:spPr>
        <p:txBody>
          <a:bodyPr lIns="0" tIns="0" rIns="0" bIns="0" rtlCol="0" anchor="t">
            <a:spAutoFit/>
          </a:bodyPr>
          <a:lstStyle/>
          <a:p>
            <a:pPr algn="ctr">
              <a:lnSpc>
                <a:spcPts val="2556"/>
              </a:lnSpc>
            </a:pPr>
            <a:r>
              <a:rPr lang="en-US" sz="1826">
                <a:solidFill>
                  <a:srgbClr val="FFFFFF"/>
                </a:solidFill>
                <a:latin typeface="Plus Jakarta Sans 1"/>
                <a:ea typeface="Plus Jakarta Sans 1"/>
                <a:cs typeface="Plus Jakarta Sans 1"/>
                <a:sym typeface="Plus Jakarta Sans 1"/>
              </a:rPr>
              <a:t>The Coupled Model Intercomparison Project</a:t>
            </a:r>
          </a:p>
          <a:p>
            <a:pPr algn="ctr">
              <a:lnSpc>
                <a:spcPts val="4985"/>
              </a:lnSpc>
            </a:pPr>
            <a:r>
              <a:rPr lang="en-US" sz="3561">
                <a:solidFill>
                  <a:srgbClr val="FFFFFF"/>
                </a:solidFill>
                <a:latin typeface="Plus Jakarta Sans 1"/>
                <a:ea typeface="Plus Jakarta Sans 1"/>
                <a:cs typeface="Plus Jakarta Sans 1"/>
                <a:sym typeface="Plus Jakarta Sans 1"/>
              </a:rPr>
              <a:t> </a:t>
            </a:r>
            <a:r>
              <a:rPr lang="en-US" sz="3561" b="1">
                <a:solidFill>
                  <a:srgbClr val="FFFFFF"/>
                </a:solidFill>
                <a:latin typeface="Plus Jakarta Sans 1 Bold"/>
                <a:ea typeface="Plus Jakarta Sans 1 Bold"/>
                <a:cs typeface="Plus Jakarta Sans 1 Bold"/>
                <a:sym typeface="Plus Jakarta Sans 1 Bold"/>
              </a:rPr>
              <a:t>CMIP</a:t>
            </a:r>
          </a:p>
        </p:txBody>
      </p:sp>
      <p:sp>
        <p:nvSpPr>
          <p:cNvPr id="32" name="TextBox 32"/>
          <p:cNvSpPr txBox="1"/>
          <p:nvPr/>
        </p:nvSpPr>
        <p:spPr>
          <a:xfrm>
            <a:off x="2592597" y="2390974"/>
            <a:ext cx="1588812" cy="1689117"/>
          </a:xfrm>
          <a:prstGeom prst="rect">
            <a:avLst/>
          </a:prstGeom>
        </p:spPr>
        <p:txBody>
          <a:bodyPr lIns="0" tIns="0" rIns="0" bIns="0" rtlCol="0" anchor="t">
            <a:spAutoFit/>
          </a:bodyPr>
          <a:lstStyle/>
          <a:p>
            <a:pPr algn="ctr">
              <a:lnSpc>
                <a:spcPts val="2423"/>
              </a:lnSpc>
            </a:pPr>
            <a:r>
              <a:rPr lang="en-US" sz="1731">
                <a:solidFill>
                  <a:srgbClr val="FFFFFF"/>
                </a:solidFill>
                <a:latin typeface="Plus Jakarta Sans 1"/>
                <a:ea typeface="Plus Jakarta Sans 1"/>
                <a:cs typeface="Plus Jakarta Sans 1"/>
                <a:sym typeface="Plus Jakarta Sans 1"/>
              </a:rPr>
              <a:t>Coordinated Regional Climate Downscaling Experiment</a:t>
            </a:r>
          </a:p>
          <a:p>
            <a:pPr algn="ctr">
              <a:lnSpc>
                <a:spcPts val="3827"/>
              </a:lnSpc>
            </a:pPr>
            <a:r>
              <a:rPr lang="en-US" sz="2733">
                <a:solidFill>
                  <a:srgbClr val="FFFFFF"/>
                </a:solidFill>
                <a:latin typeface="Plus Jakarta Sans 1"/>
                <a:ea typeface="Plus Jakarta Sans 1"/>
                <a:cs typeface="Plus Jakarta Sans 1"/>
                <a:sym typeface="Plus Jakarta Sans 1"/>
              </a:rPr>
              <a:t> </a:t>
            </a:r>
            <a:r>
              <a:rPr lang="en-US" sz="2733" b="1">
                <a:solidFill>
                  <a:srgbClr val="FFFFFF"/>
                </a:solidFill>
                <a:latin typeface="Plus Jakarta Sans 1 Bold"/>
                <a:ea typeface="Plus Jakarta Sans 1 Bold"/>
                <a:cs typeface="Plus Jakarta Sans 1 Bold"/>
                <a:sym typeface="Plus Jakarta Sans 1 Bold"/>
              </a:rPr>
              <a:t>CORDEX</a:t>
            </a:r>
          </a:p>
        </p:txBody>
      </p:sp>
      <p:sp>
        <p:nvSpPr>
          <p:cNvPr id="33" name="TextBox 33"/>
          <p:cNvSpPr txBox="1"/>
          <p:nvPr/>
        </p:nvSpPr>
        <p:spPr>
          <a:xfrm>
            <a:off x="8010590" y="3173444"/>
            <a:ext cx="1588812" cy="444802"/>
          </a:xfrm>
          <a:prstGeom prst="rect">
            <a:avLst/>
          </a:prstGeom>
        </p:spPr>
        <p:txBody>
          <a:bodyPr lIns="0" tIns="0" rIns="0" bIns="0" rtlCol="0" anchor="t">
            <a:spAutoFit/>
          </a:bodyPr>
          <a:lstStyle/>
          <a:p>
            <a:pPr algn="ctr">
              <a:lnSpc>
                <a:spcPts val="3678"/>
              </a:lnSpc>
            </a:pPr>
            <a:r>
              <a:rPr lang="en-US" sz="2627" b="1">
                <a:solidFill>
                  <a:srgbClr val="FFFFFF"/>
                </a:solidFill>
                <a:latin typeface="Plus Jakarta Sans 1 Bold"/>
                <a:ea typeface="Plus Jakarta Sans 1 Bold"/>
                <a:cs typeface="Plus Jakarta Sans 1 Bold"/>
                <a:sym typeface="Plus Jakarta Sans 1 Bold"/>
              </a:rPr>
              <a:t>Academy</a:t>
            </a:r>
          </a:p>
        </p:txBody>
      </p:sp>
      <p:grpSp>
        <p:nvGrpSpPr>
          <p:cNvPr id="34" name="Google Shape;32;p4">
            <a:extLst>
              <a:ext uri="{FF2B5EF4-FFF2-40B4-BE49-F238E27FC236}">
                <a16:creationId xmlns:a16="http://schemas.microsoft.com/office/drawing/2014/main" id="{B67D3FF5-F234-CBE9-AB20-26347DCC6776}"/>
              </a:ext>
            </a:extLst>
          </p:cNvPr>
          <p:cNvGrpSpPr/>
          <p:nvPr/>
        </p:nvGrpSpPr>
        <p:grpSpPr>
          <a:xfrm>
            <a:off x="10113330" y="274853"/>
            <a:ext cx="2154863" cy="964667"/>
            <a:chOff x="7336150" y="-5375"/>
            <a:chExt cx="2317556" cy="1037500"/>
          </a:xfrm>
        </p:grpSpPr>
        <p:pic>
          <p:nvPicPr>
            <p:cNvPr id="35" name="Google Shape;33;p4">
              <a:extLst>
                <a:ext uri="{FF2B5EF4-FFF2-40B4-BE49-F238E27FC236}">
                  <a16:creationId xmlns:a16="http://schemas.microsoft.com/office/drawing/2014/main" id="{FDA9A6F0-16A9-3DB6-DD81-D11A9FBE59F9}"/>
                </a:ext>
              </a:extLst>
            </p:cNvPr>
            <p:cNvPicPr preferRelativeResize="0"/>
            <p:nvPr/>
          </p:nvPicPr>
          <p:blipFill>
            <a:blip r:embed="rId5">
              <a:alphaModFix/>
            </a:blip>
            <a:stretch>
              <a:fillRect/>
            </a:stretch>
          </p:blipFill>
          <p:spPr>
            <a:xfrm>
              <a:off x="7336150" y="-5375"/>
              <a:ext cx="2317556" cy="1037500"/>
            </a:xfrm>
            <a:prstGeom prst="rect">
              <a:avLst/>
            </a:prstGeom>
            <a:noFill/>
            <a:ln>
              <a:noFill/>
            </a:ln>
          </p:spPr>
        </p:pic>
        <p:pic>
          <p:nvPicPr>
            <p:cNvPr id="36" name="Google Shape;34;p4">
              <a:extLst>
                <a:ext uri="{FF2B5EF4-FFF2-40B4-BE49-F238E27FC236}">
                  <a16:creationId xmlns:a16="http://schemas.microsoft.com/office/drawing/2014/main" id="{009E730B-07AA-3CB7-A91E-0D0716FB2D41}"/>
                </a:ext>
              </a:extLst>
            </p:cNvPr>
            <p:cNvPicPr preferRelativeResize="0"/>
            <p:nvPr/>
          </p:nvPicPr>
          <p:blipFill rotWithShape="1">
            <a:blip r:embed="rId6">
              <a:alphaModFix/>
            </a:blip>
            <a:srcRect l="34128"/>
            <a:stretch/>
          </p:blipFill>
          <p:spPr>
            <a:xfrm>
              <a:off x="8127051" y="-5375"/>
              <a:ext cx="1526655" cy="1037500"/>
            </a:xfrm>
            <a:prstGeom prst="rect">
              <a:avLst/>
            </a:prstGeom>
            <a:noFill/>
            <a:ln>
              <a:noFill/>
            </a:ln>
          </p:spPr>
        </p:pic>
      </p:grpSp>
      <p:pic>
        <p:nvPicPr>
          <p:cNvPr id="37" name="Google Shape;35;p4">
            <a:extLst>
              <a:ext uri="{FF2B5EF4-FFF2-40B4-BE49-F238E27FC236}">
                <a16:creationId xmlns:a16="http://schemas.microsoft.com/office/drawing/2014/main" id="{3180EE20-7C01-DD72-1948-98E33A1C4A6E}"/>
              </a:ext>
            </a:extLst>
          </p:cNvPr>
          <p:cNvPicPr preferRelativeResize="0"/>
          <p:nvPr/>
        </p:nvPicPr>
        <p:blipFill rotWithShape="1">
          <a:blip r:embed="rId7">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pic>
        <p:nvPicPr>
          <p:cNvPr id="39" name="Picture 38" descr="A blue and black logo&#10;&#10;AI-generated content may be incorrect.">
            <a:extLst>
              <a:ext uri="{FF2B5EF4-FFF2-40B4-BE49-F238E27FC236}">
                <a16:creationId xmlns:a16="http://schemas.microsoft.com/office/drawing/2014/main" id="{A8962C6B-B5DB-DD2A-A24A-8CE688F8D74A}"/>
              </a:ext>
            </a:extLst>
          </p:cNvPr>
          <p:cNvPicPr>
            <a:picLocks noChangeAspect="1"/>
          </p:cNvPicPr>
          <p:nvPr/>
        </p:nvPicPr>
        <p:blipFill>
          <a:blip r:embed="rId8"/>
          <a:stretch>
            <a:fillRect/>
          </a:stretch>
        </p:blipFill>
        <p:spPr>
          <a:xfrm>
            <a:off x="3859480" y="3235963"/>
            <a:ext cx="1810989" cy="7027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C6B887FC-4ED2-36C0-51A3-E836B974FA1E}"/>
            </a:ext>
          </a:extLst>
        </p:cNvPr>
        <p:cNvGrpSpPr/>
        <p:nvPr/>
      </p:nvGrpSpPr>
      <p:grpSpPr>
        <a:xfrm>
          <a:off x="0" y="0"/>
          <a:ext cx="0" cy="0"/>
          <a:chOff x="0" y="0"/>
          <a:chExt cx="0" cy="0"/>
        </a:xfrm>
      </p:grpSpPr>
      <p:sp>
        <p:nvSpPr>
          <p:cNvPr id="72" name="Google Shape;72;p8">
            <a:extLst>
              <a:ext uri="{FF2B5EF4-FFF2-40B4-BE49-F238E27FC236}">
                <a16:creationId xmlns:a16="http://schemas.microsoft.com/office/drawing/2014/main" id="{83865CB6-B4F6-07BC-8F83-4569B1A74E0C}"/>
              </a:ext>
            </a:extLst>
          </p:cNvPr>
          <p:cNvSpPr txBox="1">
            <a:spLocks noGrp="1"/>
          </p:cNvSpPr>
          <p:nvPr>
            <p:ph type="body" idx="1"/>
          </p:nvPr>
        </p:nvSpPr>
        <p:spPr>
          <a:xfrm>
            <a:off x="276008" y="1220858"/>
            <a:ext cx="11495400" cy="4662900"/>
          </a:xfrm>
          <a:prstGeom prst="rect">
            <a:avLst/>
          </a:prstGeom>
        </p:spPr>
        <p:txBody>
          <a:bodyPr spcFirstLastPara="1" wrap="square" lIns="91425" tIns="45700" rIns="91425" bIns="45700" anchor="t" anchorCtr="0">
            <a:noAutofit/>
          </a:bodyPr>
          <a:lstStyle/>
          <a:p>
            <a:r>
              <a:rPr lang="en-GB"/>
              <a:t>First WCRP Status Brief, focussed on sea level rise</a:t>
            </a:r>
          </a:p>
          <a:p>
            <a:r>
              <a:rPr lang="en-GB"/>
              <a:t>High-level assessments on (a) Earth system high impact events, tipping points and their consequences (almost done) and (b) the atmospheric impacts of the January 2022 eruption of the Hunga Tonga Hunga </a:t>
            </a:r>
            <a:r>
              <a:rPr lang="en-GB" err="1"/>
              <a:t>Haʻapai</a:t>
            </a:r>
            <a:r>
              <a:rPr lang="en-GB"/>
              <a:t> volcano (completed)</a:t>
            </a:r>
          </a:p>
          <a:p>
            <a:r>
              <a:rPr lang="en-GB"/>
              <a:t>Global South Inclusion Task Team to ensure meaningful participation of researchers from the Global South in WCRP </a:t>
            </a:r>
          </a:p>
          <a:p>
            <a:r>
              <a:rPr lang="en-GB"/>
              <a:t>Many papers, hackathons, webinar series, white papers </a:t>
            </a:r>
          </a:p>
        </p:txBody>
      </p:sp>
      <p:sp>
        <p:nvSpPr>
          <p:cNvPr id="73" name="Google Shape;73;p8">
            <a:extLst>
              <a:ext uri="{FF2B5EF4-FFF2-40B4-BE49-F238E27FC236}">
                <a16:creationId xmlns:a16="http://schemas.microsoft.com/office/drawing/2014/main" id="{9A9E8DAB-E6AE-5D2E-B59C-1D1D79E13A0F}"/>
              </a:ext>
            </a:extLst>
          </p:cNvPr>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Some highlights…</a:t>
            </a:r>
            <a:endParaRPr/>
          </a:p>
        </p:txBody>
      </p:sp>
    </p:spTree>
    <p:extLst>
      <p:ext uri="{BB962C8B-B14F-4D97-AF65-F5344CB8AC3E}">
        <p14:creationId xmlns:p14="http://schemas.microsoft.com/office/powerpoint/2010/main" val="1645324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ABB8B3B6-420D-6BCE-3C70-253AC6A2078E}"/>
            </a:ext>
          </a:extLst>
        </p:cNvPr>
        <p:cNvGrpSpPr/>
        <p:nvPr/>
      </p:nvGrpSpPr>
      <p:grpSpPr>
        <a:xfrm>
          <a:off x="0" y="0"/>
          <a:ext cx="0" cy="0"/>
          <a:chOff x="0" y="0"/>
          <a:chExt cx="0" cy="0"/>
        </a:xfrm>
      </p:grpSpPr>
      <p:sp>
        <p:nvSpPr>
          <p:cNvPr id="72" name="Google Shape;72;p8">
            <a:extLst>
              <a:ext uri="{FF2B5EF4-FFF2-40B4-BE49-F238E27FC236}">
                <a16:creationId xmlns:a16="http://schemas.microsoft.com/office/drawing/2014/main" id="{208D6BCB-FF05-E68E-88B0-4FE44111551E}"/>
              </a:ext>
            </a:extLst>
          </p:cNvPr>
          <p:cNvSpPr txBox="1">
            <a:spLocks noGrp="1"/>
          </p:cNvSpPr>
          <p:nvPr>
            <p:ph type="body" idx="1"/>
          </p:nvPr>
        </p:nvSpPr>
        <p:spPr>
          <a:xfrm>
            <a:off x="276008" y="1220858"/>
            <a:ext cx="11495400" cy="4662900"/>
          </a:xfrm>
          <a:prstGeom prst="rect">
            <a:avLst/>
          </a:prstGeom>
        </p:spPr>
        <p:txBody>
          <a:bodyPr spcFirstLastPara="1" wrap="square" lIns="91425" tIns="45700" rIns="91425" bIns="45700" anchor="t" anchorCtr="0">
            <a:noAutofit/>
          </a:bodyPr>
          <a:lstStyle/>
          <a:p>
            <a:r>
              <a:rPr lang="en-GB" i="1">
                <a:solidFill>
                  <a:srgbClr val="222B3D"/>
                </a:solidFill>
                <a:latin typeface="Calibri"/>
                <a:ea typeface="Calibri"/>
                <a:cs typeface="Calibri"/>
              </a:rPr>
              <a:t> </a:t>
            </a:r>
            <a:r>
              <a:rPr lang="en-GB"/>
              <a:t>Loss of funding from the US and from its co-sponsors means an ~60% cut in income from 2025/26 </a:t>
            </a:r>
          </a:p>
          <a:p>
            <a:pPr marL="457200" lvl="0" indent="-406400" algn="l" rtl="0">
              <a:spcBef>
                <a:spcPts val="1000"/>
              </a:spcBef>
              <a:spcAft>
                <a:spcPts val="0"/>
              </a:spcAft>
              <a:buSzPts val="2800"/>
              <a:buChar char="❖"/>
            </a:pPr>
            <a:r>
              <a:rPr lang="en-GB"/>
              <a:t>WCRP is working to prioritise its activities – spinning up new activities when needed, but will need to refocus/cut others</a:t>
            </a:r>
          </a:p>
          <a:p>
            <a:pPr marL="800100" lvl="1" indent="-342900">
              <a:buSzPts val="2800"/>
              <a:buFont typeface="Courier New"/>
              <a:buChar char="o"/>
            </a:pPr>
            <a:r>
              <a:rPr lang="en-GB" sz="1600"/>
              <a:t>Science Strategy - Direction and &amp; Future Priorities Task Team</a:t>
            </a:r>
          </a:p>
          <a:p>
            <a:pPr marL="800100" lvl="1" indent="-342900">
              <a:buSzPts val="2800"/>
              <a:buFont typeface="Courier New"/>
              <a:buChar char="o"/>
            </a:pPr>
            <a:r>
              <a:rPr lang="en-GB" sz="1600"/>
              <a:t>Sea level Rise – Projections, Impacts &amp; Adaptation Task Team </a:t>
            </a:r>
          </a:p>
          <a:p>
            <a:pPr marL="800100" lvl="1" indent="-342900">
              <a:buSzPts val="2800"/>
              <a:buFont typeface="Courier New"/>
              <a:buChar char="o"/>
            </a:pPr>
            <a:r>
              <a:rPr lang="en-GB" sz="1600"/>
              <a:t>Machine Learning/Artificial Intelligence – Innovations &amp; Applications in Climate Science</a:t>
            </a:r>
          </a:p>
          <a:p>
            <a:pPr marL="457200" lvl="1" indent="0">
              <a:lnSpc>
                <a:spcPct val="114999"/>
              </a:lnSpc>
              <a:buSzPts val="2800"/>
              <a:buNone/>
            </a:pPr>
            <a:endParaRPr lang="en-GB" sz="1200"/>
          </a:p>
          <a:p>
            <a:pPr marL="457200" lvl="0" indent="-406400" algn="l" rtl="0">
              <a:spcBef>
                <a:spcPts val="0"/>
              </a:spcBef>
              <a:spcAft>
                <a:spcPts val="0"/>
              </a:spcAft>
              <a:buSzPts val="2800"/>
              <a:buChar char="❖"/>
            </a:pPr>
            <a:r>
              <a:rPr lang="en-GB"/>
              <a:t>Fund raising, particularly with the private (finance) sector a major focus</a:t>
            </a:r>
            <a:endParaRPr/>
          </a:p>
        </p:txBody>
      </p:sp>
      <p:sp>
        <p:nvSpPr>
          <p:cNvPr id="73" name="Google Shape;73;p8">
            <a:extLst>
              <a:ext uri="{FF2B5EF4-FFF2-40B4-BE49-F238E27FC236}">
                <a16:creationId xmlns:a16="http://schemas.microsoft.com/office/drawing/2014/main" id="{650A9157-61F4-E4AE-AC8B-74A2D6CD8C12}"/>
              </a:ext>
            </a:extLst>
          </p:cNvPr>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Looking ahead…</a:t>
            </a:r>
            <a:endParaRPr/>
          </a:p>
        </p:txBody>
      </p:sp>
    </p:spTree>
    <p:extLst>
      <p:ext uri="{BB962C8B-B14F-4D97-AF65-F5344CB8AC3E}">
        <p14:creationId xmlns:p14="http://schemas.microsoft.com/office/powerpoint/2010/main" val="83758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2188298" cy="6858000"/>
            <a:chOff x="0" y="0"/>
            <a:chExt cx="24376596" cy="13716000"/>
          </a:xfrm>
        </p:grpSpPr>
        <p:sp>
          <p:nvSpPr>
            <p:cNvPr id="3" name="Freeform 3"/>
            <p:cNvSpPr/>
            <p:nvPr/>
          </p:nvSpPr>
          <p:spPr>
            <a:xfrm>
              <a:off x="0" y="0"/>
              <a:ext cx="24376635" cy="13716000"/>
            </a:xfrm>
            <a:custGeom>
              <a:avLst/>
              <a:gdLst/>
              <a:ahLst/>
              <a:cxnLst/>
              <a:rect l="l" t="t" r="r" b="b"/>
              <a:pathLst>
                <a:path w="24376635" h="13716000">
                  <a:moveTo>
                    <a:pt x="0" y="0"/>
                  </a:moveTo>
                  <a:lnTo>
                    <a:pt x="24376635" y="0"/>
                  </a:lnTo>
                  <a:lnTo>
                    <a:pt x="24376635" y="13716000"/>
                  </a:lnTo>
                  <a:lnTo>
                    <a:pt x="0" y="13716000"/>
                  </a:lnTo>
                  <a:lnTo>
                    <a:pt x="0" y="0"/>
                  </a:lnTo>
                  <a:close/>
                </a:path>
              </a:pathLst>
            </a:custGeom>
            <a:blipFill>
              <a:blip r:embed="rId3"/>
              <a:stretch>
                <a:fillRect t="-9204" b="-920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TextBox 4"/>
          <p:cNvSpPr txBox="1"/>
          <p:nvPr/>
        </p:nvSpPr>
        <p:spPr>
          <a:xfrm>
            <a:off x="380404" y="6564341"/>
            <a:ext cx="2965866" cy="1872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440"/>
              </a:lnSpc>
            </a:pPr>
            <a:r>
              <a:rPr lang="en-US" sz="1800" b="1" i="1">
                <a:solidFill>
                  <a:srgbClr val="FFFFFF"/>
                </a:solidFill>
                <a:latin typeface="Arial Bold Italics"/>
                <a:ea typeface="Arial Bold Italics"/>
                <a:cs typeface="Arial Bold Italics"/>
                <a:sym typeface="Arial Bold Italics"/>
              </a:rPr>
              <a:t>www.wcrp-climate.org</a:t>
            </a:r>
            <a:endParaRPr lang="en-US" sz="1800" b="1" i="1">
              <a:solidFill>
                <a:srgbClr val="FFFFFF"/>
              </a:solidFill>
              <a:latin typeface="Arial Bold Italics"/>
              <a:ea typeface="Arial Bold Italics"/>
              <a:cs typeface="Arial Bold Italics"/>
            </a:endParaRPr>
          </a:p>
        </p:txBody>
      </p:sp>
      <p:grpSp>
        <p:nvGrpSpPr>
          <p:cNvPr id="5" name="Group 5"/>
          <p:cNvGrpSpPr>
            <a:grpSpLocks noChangeAspect="1"/>
          </p:cNvGrpSpPr>
          <p:nvPr/>
        </p:nvGrpSpPr>
        <p:grpSpPr>
          <a:xfrm>
            <a:off x="8126805" y="5730256"/>
            <a:ext cx="3710790" cy="834928"/>
            <a:chOff x="0" y="0"/>
            <a:chExt cx="7421580" cy="1669856"/>
          </a:xfrm>
        </p:grpSpPr>
        <p:sp>
          <p:nvSpPr>
            <p:cNvPr id="6" name="Freeform 6" descr="A black and white logo  Description automatically generated"/>
            <p:cNvSpPr/>
            <p:nvPr/>
          </p:nvSpPr>
          <p:spPr>
            <a:xfrm>
              <a:off x="0" y="0"/>
              <a:ext cx="7421626" cy="1669796"/>
            </a:xfrm>
            <a:custGeom>
              <a:avLst/>
              <a:gdLst/>
              <a:ahLst/>
              <a:cxnLst/>
              <a:rect l="l" t="t" r="r" b="b"/>
              <a:pathLst>
                <a:path w="7421626" h="1669796">
                  <a:moveTo>
                    <a:pt x="0" y="0"/>
                  </a:moveTo>
                  <a:lnTo>
                    <a:pt x="7421626" y="0"/>
                  </a:lnTo>
                  <a:lnTo>
                    <a:pt x="7421626" y="1669796"/>
                  </a:lnTo>
                  <a:lnTo>
                    <a:pt x="0" y="1669796"/>
                  </a:lnTo>
                  <a:lnTo>
                    <a:pt x="0" y="0"/>
                  </a:lnTo>
                  <a:close/>
                </a:path>
              </a:pathLst>
            </a:custGeom>
            <a:blipFill>
              <a:blip r:embed="rId4"/>
              <a:stretch>
                <a:fillRect l="-9" r="-8" b="-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7" name="Group 7"/>
          <p:cNvGrpSpPr>
            <a:grpSpLocks noChangeAspect="1"/>
          </p:cNvGrpSpPr>
          <p:nvPr/>
        </p:nvGrpSpPr>
        <p:grpSpPr>
          <a:xfrm>
            <a:off x="221249" y="5104104"/>
            <a:ext cx="2153419" cy="1457286"/>
            <a:chOff x="0" y="0"/>
            <a:chExt cx="4306837" cy="2914572"/>
          </a:xfrm>
        </p:grpSpPr>
        <p:sp>
          <p:nvSpPr>
            <p:cNvPr id="8" name="Freeform 8" descr="A logo with white text  Description automatically generated"/>
            <p:cNvSpPr/>
            <p:nvPr/>
          </p:nvSpPr>
          <p:spPr>
            <a:xfrm>
              <a:off x="0" y="0"/>
              <a:ext cx="4306824" cy="2914523"/>
            </a:xfrm>
            <a:custGeom>
              <a:avLst/>
              <a:gdLst/>
              <a:ahLst/>
              <a:cxnLst/>
              <a:rect l="l" t="t" r="r" b="b"/>
              <a:pathLst>
                <a:path w="4306824" h="2914523">
                  <a:moveTo>
                    <a:pt x="0" y="0"/>
                  </a:moveTo>
                  <a:lnTo>
                    <a:pt x="4306824" y="0"/>
                  </a:lnTo>
                  <a:lnTo>
                    <a:pt x="4306824" y="2914523"/>
                  </a:lnTo>
                  <a:lnTo>
                    <a:pt x="0" y="2914523"/>
                  </a:lnTo>
                  <a:lnTo>
                    <a:pt x="0" y="0"/>
                  </a:lnTo>
                  <a:close/>
                </a:path>
              </a:pathLst>
            </a:custGeom>
            <a:blipFill>
              <a:blip r:embed="rId5"/>
              <a:stretch>
                <a:fillRect t="-23" b="-2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TextBox 9"/>
          <p:cNvSpPr txBox="1"/>
          <p:nvPr/>
        </p:nvSpPr>
        <p:spPr>
          <a:xfrm>
            <a:off x="3351415" y="685800"/>
            <a:ext cx="5489171" cy="10922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640"/>
              </a:lnSpc>
            </a:pPr>
            <a:r>
              <a:rPr lang="en-US" sz="7200" b="1">
                <a:solidFill>
                  <a:srgbClr val="FFFFFF"/>
                </a:solidFill>
                <a:latin typeface="Plus Jakarta Sans 1 Bold"/>
                <a:ea typeface="Plus Jakarta Sans 1 Bold"/>
                <a:cs typeface="Plus Jakarta Sans 1 Bold"/>
                <a:sym typeface="Plus Jakarta Sans 1 Bold"/>
              </a:rPr>
              <a:t>Thank you</a:t>
            </a:r>
          </a:p>
        </p:txBody>
      </p:sp>
      <p:sp>
        <p:nvSpPr>
          <p:cNvPr id="10" name="TextBox 9">
            <a:extLst>
              <a:ext uri="{FF2B5EF4-FFF2-40B4-BE49-F238E27FC236}">
                <a16:creationId xmlns:a16="http://schemas.microsoft.com/office/drawing/2014/main" id="{48C9F6AE-6239-75B7-CF4A-CAD4A11A7A93}"/>
              </a:ext>
            </a:extLst>
          </p:cNvPr>
          <p:cNvSpPr txBox="1"/>
          <p:nvPr/>
        </p:nvSpPr>
        <p:spPr>
          <a:xfrm>
            <a:off x="4693985" y="6092371"/>
            <a:ext cx="2804029" cy="20112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640"/>
              </a:lnSpc>
            </a:pPr>
            <a:r>
              <a:rPr lang="en-US" sz="2400" b="1">
                <a:solidFill>
                  <a:srgbClr val="FFFFFF"/>
                </a:solidFill>
                <a:latin typeface="Plus Jakarta Sans 1 Bold"/>
                <a:ea typeface="Plus Jakarta Sans 1 Bold"/>
                <a:cs typeface="Plus Jakarta Sans 1 Bold"/>
              </a:rPr>
              <a:t>msparrow@wmo.int </a:t>
            </a:r>
            <a:endParaRPr lang="en-US"/>
          </a:p>
          <a:p>
            <a:pPr algn="ctr">
              <a:lnSpc>
                <a:spcPts val="8640"/>
              </a:lnSpc>
            </a:pPr>
            <a:endParaRPr lang="en-US" sz="2400" b="1">
              <a:solidFill>
                <a:srgbClr val="FFFFFF"/>
              </a:solidFill>
              <a:latin typeface="Plus Jakarta Sans 1 Bold"/>
              <a:ea typeface="Plus Jakarta Sans 1 Bold"/>
              <a:cs typeface="Plus Jakarta Sans 1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231430" y="1198039"/>
            <a:ext cx="6274770" cy="4316119"/>
            <a:chOff x="0" y="0"/>
            <a:chExt cx="13587572" cy="9346252"/>
          </a:xfrm>
        </p:grpSpPr>
        <p:sp>
          <p:nvSpPr>
            <p:cNvPr id="3" name="Freeform 3" descr="A diagram of a climate system  Description automatically generated"/>
            <p:cNvSpPr/>
            <p:nvPr/>
          </p:nvSpPr>
          <p:spPr>
            <a:xfrm>
              <a:off x="0" y="0"/>
              <a:ext cx="13587603" cy="9346311"/>
            </a:xfrm>
            <a:custGeom>
              <a:avLst/>
              <a:gdLst/>
              <a:ahLst/>
              <a:cxnLst/>
              <a:rect l="l" t="t" r="r" b="b"/>
              <a:pathLst>
                <a:path w="13587603" h="9346311">
                  <a:moveTo>
                    <a:pt x="0" y="0"/>
                  </a:moveTo>
                  <a:lnTo>
                    <a:pt x="13587603" y="0"/>
                  </a:lnTo>
                  <a:lnTo>
                    <a:pt x="13587603" y="9346311"/>
                  </a:lnTo>
                  <a:lnTo>
                    <a:pt x="0" y="9346311"/>
                  </a:lnTo>
                  <a:lnTo>
                    <a:pt x="0" y="0"/>
                  </a:lnTo>
                  <a:close/>
                </a:path>
              </a:pathLst>
            </a:custGeom>
            <a:blipFill>
              <a:blip r:embed="rId2"/>
              <a:stretch>
                <a:fillRect/>
              </a:stretch>
            </a:blipFill>
          </p:spPr>
          <p:txBody>
            <a:bodyPr/>
            <a:lstStyle/>
            <a:p>
              <a:endParaRPr lang="en-US" sz="933"/>
            </a:p>
          </p:txBody>
        </p:sp>
      </p:grpSp>
      <p:sp>
        <p:nvSpPr>
          <p:cNvPr id="4" name="TextBox 4"/>
          <p:cNvSpPr txBox="1"/>
          <p:nvPr/>
        </p:nvSpPr>
        <p:spPr>
          <a:xfrm>
            <a:off x="899160" y="534263"/>
            <a:ext cx="10393680" cy="448841"/>
          </a:xfrm>
          <a:prstGeom prst="rect">
            <a:avLst/>
          </a:prstGeom>
        </p:spPr>
        <p:txBody>
          <a:bodyPr lIns="0" tIns="0" rIns="0" bIns="0" rtlCol="0" anchor="t">
            <a:spAutoFit/>
          </a:bodyPr>
          <a:lstStyle/>
          <a:p>
            <a:pPr algn="ctr">
              <a:lnSpc>
                <a:spcPts val="3456"/>
              </a:lnSpc>
            </a:pPr>
            <a:r>
              <a:rPr lang="en-US" sz="3200" b="1">
                <a:solidFill>
                  <a:srgbClr val="222C3D"/>
                </a:solidFill>
                <a:latin typeface="Plus Jakarta Sans 1 Bold"/>
                <a:ea typeface="Plus Jakarta Sans 1 Bold"/>
                <a:cs typeface="Plus Jakarta Sans 1 Bold"/>
                <a:sym typeface="Plus Jakarta Sans 1 Bold"/>
              </a:rPr>
              <a:t>WCRP Strategic Plan for this decade (2019-2028)</a:t>
            </a:r>
          </a:p>
        </p:txBody>
      </p:sp>
      <p:sp>
        <p:nvSpPr>
          <p:cNvPr id="5" name="TextBox 5"/>
          <p:cNvSpPr txBox="1"/>
          <p:nvPr/>
        </p:nvSpPr>
        <p:spPr>
          <a:xfrm>
            <a:off x="685800" y="3422408"/>
            <a:ext cx="1408325" cy="307777"/>
          </a:xfrm>
          <a:prstGeom prst="rect">
            <a:avLst/>
          </a:prstGeom>
        </p:spPr>
        <p:txBody>
          <a:bodyPr lIns="0" tIns="0" rIns="0" bIns="0" rtlCol="0" anchor="t">
            <a:spAutoFit/>
          </a:bodyPr>
          <a:lstStyle/>
          <a:p>
            <a:pPr>
              <a:lnSpc>
                <a:spcPts val="2400"/>
              </a:lnSpc>
            </a:pPr>
            <a:r>
              <a:rPr lang="en-US" sz="2000" b="1">
                <a:solidFill>
                  <a:srgbClr val="222B3D"/>
                </a:solidFill>
                <a:latin typeface="Plus Jakarta Sans 1 Bold"/>
                <a:ea typeface="Plus Jakarta Sans 1 Bold"/>
                <a:cs typeface="Plus Jakarta Sans 1 Bold"/>
                <a:sym typeface="Plus Jakarta Sans 1 Bold"/>
              </a:rPr>
              <a:t>MISSION: </a:t>
            </a:r>
          </a:p>
        </p:txBody>
      </p:sp>
      <p:sp>
        <p:nvSpPr>
          <p:cNvPr id="6" name="TextBox 6"/>
          <p:cNvSpPr txBox="1"/>
          <p:nvPr/>
        </p:nvSpPr>
        <p:spPr>
          <a:xfrm>
            <a:off x="685800" y="3791740"/>
            <a:ext cx="4334060" cy="1231106"/>
          </a:xfrm>
          <a:prstGeom prst="rect">
            <a:avLst/>
          </a:prstGeom>
        </p:spPr>
        <p:txBody>
          <a:bodyPr lIns="0" tIns="0" rIns="0" bIns="0" rtlCol="0" anchor="t">
            <a:spAutoFit/>
          </a:bodyPr>
          <a:lstStyle/>
          <a:p>
            <a:pPr>
              <a:lnSpc>
                <a:spcPts val="2400"/>
              </a:lnSpc>
            </a:pPr>
            <a:r>
              <a:rPr lang="en-US" sz="2000">
                <a:solidFill>
                  <a:srgbClr val="222B3D"/>
                </a:solidFill>
                <a:latin typeface="Plus Jakarta Sans 1"/>
                <a:ea typeface="Plus Jakarta Sans 1"/>
                <a:cs typeface="Plus Jakarta Sans 1"/>
                <a:sym typeface="Plus Jakarta Sans 1"/>
              </a:rPr>
              <a:t>To coordinate and facilitate international climate research to develop, share, and apply the climate knowledge that contributes to societal well-being. </a:t>
            </a:r>
          </a:p>
        </p:txBody>
      </p:sp>
      <p:sp>
        <p:nvSpPr>
          <p:cNvPr id="7" name="TextBox 7"/>
          <p:cNvSpPr txBox="1"/>
          <p:nvPr/>
        </p:nvSpPr>
        <p:spPr>
          <a:xfrm>
            <a:off x="685800" y="1713956"/>
            <a:ext cx="1408325" cy="307777"/>
          </a:xfrm>
          <a:prstGeom prst="rect">
            <a:avLst/>
          </a:prstGeom>
        </p:spPr>
        <p:txBody>
          <a:bodyPr lIns="0" tIns="0" rIns="0" bIns="0" rtlCol="0" anchor="t">
            <a:spAutoFit/>
          </a:bodyPr>
          <a:lstStyle/>
          <a:p>
            <a:pPr>
              <a:lnSpc>
                <a:spcPts val="2400"/>
              </a:lnSpc>
            </a:pPr>
            <a:r>
              <a:rPr lang="en-US" sz="2000" b="1">
                <a:solidFill>
                  <a:srgbClr val="222B3D"/>
                </a:solidFill>
                <a:latin typeface="Plus Jakarta Sans 1 Bold"/>
                <a:ea typeface="Plus Jakarta Sans 1 Bold"/>
                <a:cs typeface="Plus Jakarta Sans 1 Bold"/>
                <a:sym typeface="Plus Jakarta Sans 1 Bold"/>
              </a:rPr>
              <a:t>VISION: </a:t>
            </a:r>
          </a:p>
        </p:txBody>
      </p:sp>
      <p:sp>
        <p:nvSpPr>
          <p:cNvPr id="8" name="TextBox 8"/>
          <p:cNvSpPr txBox="1"/>
          <p:nvPr/>
        </p:nvSpPr>
        <p:spPr>
          <a:xfrm>
            <a:off x="685800" y="2083288"/>
            <a:ext cx="4334060" cy="1231106"/>
          </a:xfrm>
          <a:prstGeom prst="rect">
            <a:avLst/>
          </a:prstGeom>
        </p:spPr>
        <p:txBody>
          <a:bodyPr lIns="0" tIns="0" rIns="0" bIns="0" rtlCol="0" anchor="t">
            <a:spAutoFit/>
          </a:bodyPr>
          <a:lstStyle/>
          <a:p>
            <a:pPr>
              <a:lnSpc>
                <a:spcPts val="2400"/>
              </a:lnSpc>
            </a:pPr>
            <a:r>
              <a:rPr lang="en-US" sz="2000">
                <a:solidFill>
                  <a:srgbClr val="222B3D"/>
                </a:solidFill>
                <a:latin typeface="Plus Jakarta Sans 1"/>
                <a:ea typeface="Plus Jakarta Sans 1"/>
                <a:cs typeface="Plus Jakarta Sans 1"/>
                <a:sym typeface="Plus Jakarta Sans 1"/>
              </a:rPr>
              <a:t>A world that uses sound, relevant, and timely climate science to ensure a more resilient present and sustainable future for humankind. </a:t>
            </a:r>
          </a:p>
        </p:txBody>
      </p:sp>
      <p:grpSp>
        <p:nvGrpSpPr>
          <p:cNvPr id="9" name="Group 9"/>
          <p:cNvGrpSpPr/>
          <p:nvPr/>
        </p:nvGrpSpPr>
        <p:grpSpPr>
          <a:xfrm>
            <a:off x="8587978" y="6037858"/>
            <a:ext cx="7805284" cy="820142"/>
            <a:chOff x="0" y="0"/>
            <a:chExt cx="3083569" cy="324007"/>
          </a:xfrm>
        </p:grpSpPr>
        <p:sp>
          <p:nvSpPr>
            <p:cNvPr id="10" name="Freeform 10"/>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11" name="TextBox 11"/>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2" name="Group 12"/>
          <p:cNvGrpSpPr/>
          <p:nvPr/>
        </p:nvGrpSpPr>
        <p:grpSpPr>
          <a:xfrm>
            <a:off x="-613994" y="6037858"/>
            <a:ext cx="7805284" cy="820142"/>
            <a:chOff x="0" y="0"/>
            <a:chExt cx="3083569" cy="324007"/>
          </a:xfrm>
        </p:grpSpPr>
        <p:sp>
          <p:nvSpPr>
            <p:cNvPr id="13" name="Freeform 13"/>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14" name="TextBox 14"/>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5" name="Group 15"/>
          <p:cNvGrpSpPr>
            <a:grpSpLocks noChangeAspect="1"/>
          </p:cNvGrpSpPr>
          <p:nvPr/>
        </p:nvGrpSpPr>
        <p:grpSpPr>
          <a:xfrm>
            <a:off x="108078" y="6056966"/>
            <a:ext cx="1155445" cy="781926"/>
            <a:chOff x="0" y="0"/>
            <a:chExt cx="3664232" cy="2479700"/>
          </a:xfrm>
        </p:grpSpPr>
        <p:sp>
          <p:nvSpPr>
            <p:cNvPr id="16" name="Freeform 16" descr="A logo with white text  Description automatically generated"/>
            <p:cNvSpPr/>
            <p:nvPr/>
          </p:nvSpPr>
          <p:spPr>
            <a:xfrm>
              <a:off x="0" y="0"/>
              <a:ext cx="3664204" cy="2479675"/>
            </a:xfrm>
            <a:custGeom>
              <a:avLst/>
              <a:gdLst/>
              <a:ahLst/>
              <a:cxnLst/>
              <a:rect l="l" t="t" r="r" b="b"/>
              <a:pathLst>
                <a:path w="3664204" h="2479675">
                  <a:moveTo>
                    <a:pt x="0" y="0"/>
                  </a:moveTo>
                  <a:lnTo>
                    <a:pt x="3664204" y="0"/>
                  </a:lnTo>
                  <a:lnTo>
                    <a:pt x="3664204" y="2479675"/>
                  </a:lnTo>
                  <a:lnTo>
                    <a:pt x="0" y="2479675"/>
                  </a:lnTo>
                  <a:lnTo>
                    <a:pt x="0" y="0"/>
                  </a:lnTo>
                  <a:close/>
                </a:path>
              </a:pathLst>
            </a:custGeom>
            <a:blipFill>
              <a:blip r:embed="rId3"/>
              <a:stretch>
                <a:fillRect l="-4" r="-5" b="-1"/>
              </a:stretch>
            </a:blipFill>
          </p:spPr>
          <p:txBody>
            <a:bodyPr/>
            <a:lstStyle/>
            <a:p>
              <a:endParaRPr lang="en-US" sz="933"/>
            </a:p>
          </p:txBody>
        </p:sp>
      </p:grpSp>
      <p:sp>
        <p:nvSpPr>
          <p:cNvPr id="17" name="Freeform 17"/>
          <p:cNvSpPr/>
          <p:nvPr/>
        </p:nvSpPr>
        <p:spPr>
          <a:xfrm>
            <a:off x="9214297" y="6131446"/>
            <a:ext cx="2813189" cy="632967"/>
          </a:xfrm>
          <a:custGeom>
            <a:avLst/>
            <a:gdLst/>
            <a:ahLst/>
            <a:cxnLst/>
            <a:rect l="l" t="t" r="r" b="b"/>
            <a:pathLst>
              <a:path w="4219784" h="949451">
                <a:moveTo>
                  <a:pt x="0" y="0"/>
                </a:moveTo>
                <a:lnTo>
                  <a:pt x="4219784" y="0"/>
                </a:lnTo>
                <a:lnTo>
                  <a:pt x="4219784" y="949451"/>
                </a:lnTo>
                <a:lnTo>
                  <a:pt x="0" y="949451"/>
                </a:lnTo>
                <a:lnTo>
                  <a:pt x="0" y="0"/>
                </a:lnTo>
                <a:close/>
              </a:path>
            </a:pathLst>
          </a:custGeom>
          <a:blipFill>
            <a:blip r:embed="rId4"/>
            <a:stretch>
              <a:fillRect/>
            </a:stretch>
          </a:blipFill>
        </p:spPr>
        <p:txBody>
          <a:bodyPr/>
          <a:lstStyle/>
          <a:p>
            <a:endParaRPr lang="en-US" sz="933"/>
          </a:p>
        </p:txBody>
      </p:sp>
      <p:grpSp>
        <p:nvGrpSpPr>
          <p:cNvPr id="18" name="Group 18"/>
          <p:cNvGrpSpPr/>
          <p:nvPr/>
        </p:nvGrpSpPr>
        <p:grpSpPr>
          <a:xfrm>
            <a:off x="-463751" y="-209016"/>
            <a:ext cx="2166360" cy="442771"/>
            <a:chOff x="0" y="0"/>
            <a:chExt cx="855846" cy="174922"/>
          </a:xfrm>
        </p:grpSpPr>
        <p:sp>
          <p:nvSpPr>
            <p:cNvPr id="19" name="Freeform 19"/>
            <p:cNvSpPr/>
            <p:nvPr/>
          </p:nvSpPr>
          <p:spPr>
            <a:xfrm>
              <a:off x="0" y="0"/>
              <a:ext cx="855846" cy="174922"/>
            </a:xfrm>
            <a:custGeom>
              <a:avLst/>
              <a:gdLst/>
              <a:ahLst/>
              <a:cxnLst/>
              <a:rect l="l" t="t" r="r" b="b"/>
              <a:pathLst>
                <a:path w="855846" h="174922">
                  <a:moveTo>
                    <a:pt x="203200" y="0"/>
                  </a:moveTo>
                  <a:lnTo>
                    <a:pt x="855846" y="0"/>
                  </a:lnTo>
                  <a:lnTo>
                    <a:pt x="652646" y="174922"/>
                  </a:lnTo>
                  <a:lnTo>
                    <a:pt x="0" y="174922"/>
                  </a:lnTo>
                  <a:lnTo>
                    <a:pt x="203200" y="0"/>
                  </a:lnTo>
                  <a:close/>
                </a:path>
              </a:pathLst>
            </a:custGeom>
            <a:solidFill>
              <a:srgbClr val="202C40"/>
            </a:solidFill>
          </p:spPr>
          <p:txBody>
            <a:bodyPr/>
            <a:lstStyle/>
            <a:p>
              <a:endParaRPr lang="en-US" sz="933"/>
            </a:p>
          </p:txBody>
        </p:sp>
        <p:sp>
          <p:nvSpPr>
            <p:cNvPr id="20" name="TextBox 20"/>
            <p:cNvSpPr txBox="1"/>
            <p:nvPr/>
          </p:nvSpPr>
          <p:spPr>
            <a:xfrm>
              <a:off x="101600" y="-9525"/>
              <a:ext cx="652646" cy="184447"/>
            </a:xfrm>
            <a:prstGeom prst="rect">
              <a:avLst/>
            </a:prstGeom>
          </p:spPr>
          <p:txBody>
            <a:bodyPr lIns="33867" tIns="33867" rIns="33867" bIns="33867" rtlCol="0" anchor="ctr"/>
            <a:lstStyle/>
            <a:p>
              <a:pPr algn="ctr">
                <a:lnSpc>
                  <a:spcPts val="1440"/>
                </a:lnSpc>
              </a:pPr>
              <a:endParaRPr sz="933"/>
            </a:p>
          </p:txBody>
        </p:sp>
      </p:grpSp>
      <p:grpSp>
        <p:nvGrpSpPr>
          <p:cNvPr id="21" name="Group 21"/>
          <p:cNvGrpSpPr/>
          <p:nvPr/>
        </p:nvGrpSpPr>
        <p:grpSpPr>
          <a:xfrm>
            <a:off x="1627441" y="-197503"/>
            <a:ext cx="1028700" cy="442771"/>
            <a:chOff x="0" y="0"/>
            <a:chExt cx="406400" cy="174922"/>
          </a:xfrm>
        </p:grpSpPr>
        <p:sp>
          <p:nvSpPr>
            <p:cNvPr id="22" name="Freeform 22"/>
            <p:cNvSpPr/>
            <p:nvPr/>
          </p:nvSpPr>
          <p:spPr>
            <a:xfrm>
              <a:off x="0" y="0"/>
              <a:ext cx="406400" cy="174922"/>
            </a:xfrm>
            <a:custGeom>
              <a:avLst/>
              <a:gdLst/>
              <a:ahLst/>
              <a:cxnLst/>
              <a:rect l="l" t="t" r="r" b="b"/>
              <a:pathLst>
                <a:path w="406400" h="174922">
                  <a:moveTo>
                    <a:pt x="203200" y="0"/>
                  </a:moveTo>
                  <a:lnTo>
                    <a:pt x="406400" y="0"/>
                  </a:lnTo>
                  <a:lnTo>
                    <a:pt x="203200" y="174922"/>
                  </a:lnTo>
                  <a:lnTo>
                    <a:pt x="0" y="174922"/>
                  </a:lnTo>
                  <a:lnTo>
                    <a:pt x="203200" y="0"/>
                  </a:lnTo>
                  <a:close/>
                </a:path>
              </a:pathLst>
            </a:custGeom>
            <a:solidFill>
              <a:srgbClr val="202C40"/>
            </a:solidFill>
          </p:spPr>
          <p:txBody>
            <a:bodyPr/>
            <a:lstStyle/>
            <a:p>
              <a:endParaRPr lang="en-US" sz="933"/>
            </a:p>
          </p:txBody>
        </p:sp>
        <p:sp>
          <p:nvSpPr>
            <p:cNvPr id="23" name="TextBox 23"/>
            <p:cNvSpPr txBox="1"/>
            <p:nvPr/>
          </p:nvSpPr>
          <p:spPr>
            <a:xfrm>
              <a:off x="101600" y="-9525"/>
              <a:ext cx="203200" cy="184447"/>
            </a:xfrm>
            <a:prstGeom prst="rect">
              <a:avLst/>
            </a:prstGeom>
          </p:spPr>
          <p:txBody>
            <a:bodyPr lIns="33867" tIns="33867" rIns="33867" bIns="33867" rtlCol="0" anchor="ctr"/>
            <a:lstStyle/>
            <a:p>
              <a:pPr algn="ctr">
                <a:lnSpc>
                  <a:spcPts val="1440"/>
                </a:lnSpc>
              </a:pPr>
              <a:endParaRPr sz="933"/>
            </a:p>
          </p:txBody>
        </p:sp>
      </p:grpSp>
      <p:grpSp>
        <p:nvGrpSpPr>
          <p:cNvPr id="24" name="Group 24"/>
          <p:cNvGrpSpPr/>
          <p:nvPr/>
        </p:nvGrpSpPr>
        <p:grpSpPr>
          <a:xfrm>
            <a:off x="2551362" y="-197503"/>
            <a:ext cx="10304486" cy="442771"/>
            <a:chOff x="0" y="0"/>
            <a:chExt cx="4070908" cy="174922"/>
          </a:xfrm>
        </p:grpSpPr>
        <p:sp>
          <p:nvSpPr>
            <p:cNvPr id="25" name="Freeform 25"/>
            <p:cNvSpPr/>
            <p:nvPr/>
          </p:nvSpPr>
          <p:spPr>
            <a:xfrm>
              <a:off x="0" y="0"/>
              <a:ext cx="4070908" cy="174922"/>
            </a:xfrm>
            <a:custGeom>
              <a:avLst/>
              <a:gdLst/>
              <a:ahLst/>
              <a:cxnLst/>
              <a:rect l="l" t="t" r="r" b="b"/>
              <a:pathLst>
                <a:path w="4070908" h="174922">
                  <a:moveTo>
                    <a:pt x="203200" y="0"/>
                  </a:moveTo>
                  <a:lnTo>
                    <a:pt x="4070908" y="0"/>
                  </a:lnTo>
                  <a:lnTo>
                    <a:pt x="3867708" y="174922"/>
                  </a:lnTo>
                  <a:lnTo>
                    <a:pt x="0" y="174922"/>
                  </a:lnTo>
                  <a:lnTo>
                    <a:pt x="203200" y="0"/>
                  </a:lnTo>
                  <a:close/>
                </a:path>
              </a:pathLst>
            </a:custGeom>
            <a:solidFill>
              <a:srgbClr val="202C40"/>
            </a:solidFill>
          </p:spPr>
          <p:txBody>
            <a:bodyPr/>
            <a:lstStyle/>
            <a:p>
              <a:endParaRPr lang="en-US" sz="933"/>
            </a:p>
          </p:txBody>
        </p:sp>
        <p:sp>
          <p:nvSpPr>
            <p:cNvPr id="26" name="TextBox 26"/>
            <p:cNvSpPr txBox="1"/>
            <p:nvPr/>
          </p:nvSpPr>
          <p:spPr>
            <a:xfrm>
              <a:off x="101600" y="-9525"/>
              <a:ext cx="3867708" cy="184447"/>
            </a:xfrm>
            <a:prstGeom prst="rect">
              <a:avLst/>
            </a:prstGeom>
          </p:spPr>
          <p:txBody>
            <a:bodyPr lIns="33867" tIns="33867" rIns="33867" bIns="33867" rtlCol="0" anchor="ctr"/>
            <a:lstStyle/>
            <a:p>
              <a:pPr algn="ctr">
                <a:lnSpc>
                  <a:spcPts val="1440"/>
                </a:lnSpc>
              </a:pPr>
              <a:endParaRPr sz="933"/>
            </a:p>
          </p:txBody>
        </p:sp>
      </p:grpSp>
      <p:grpSp>
        <p:nvGrpSpPr>
          <p:cNvPr id="30" name="Google Shape;32;p4">
            <a:extLst>
              <a:ext uri="{FF2B5EF4-FFF2-40B4-BE49-F238E27FC236}">
                <a16:creationId xmlns:a16="http://schemas.microsoft.com/office/drawing/2014/main" id="{0B6C148C-F855-C78D-336E-C5F25A05B889}"/>
              </a:ext>
            </a:extLst>
          </p:cNvPr>
          <p:cNvGrpSpPr/>
          <p:nvPr/>
        </p:nvGrpSpPr>
        <p:grpSpPr>
          <a:xfrm>
            <a:off x="10113330" y="274853"/>
            <a:ext cx="2154863" cy="964667"/>
            <a:chOff x="7336150" y="-5375"/>
            <a:chExt cx="2317556" cy="1037500"/>
          </a:xfrm>
        </p:grpSpPr>
        <p:pic>
          <p:nvPicPr>
            <p:cNvPr id="31" name="Google Shape;33;p4">
              <a:extLst>
                <a:ext uri="{FF2B5EF4-FFF2-40B4-BE49-F238E27FC236}">
                  <a16:creationId xmlns:a16="http://schemas.microsoft.com/office/drawing/2014/main" id="{22AE9588-5400-0E45-A429-6A97D1B9429D}"/>
                </a:ext>
              </a:extLst>
            </p:cNvPr>
            <p:cNvPicPr preferRelativeResize="0"/>
            <p:nvPr/>
          </p:nvPicPr>
          <p:blipFill>
            <a:blip r:embed="rId5">
              <a:alphaModFix/>
            </a:blip>
            <a:stretch>
              <a:fillRect/>
            </a:stretch>
          </p:blipFill>
          <p:spPr>
            <a:xfrm>
              <a:off x="7336150" y="-5375"/>
              <a:ext cx="2317556" cy="1037500"/>
            </a:xfrm>
            <a:prstGeom prst="rect">
              <a:avLst/>
            </a:prstGeom>
            <a:noFill/>
            <a:ln>
              <a:noFill/>
            </a:ln>
          </p:spPr>
        </p:pic>
        <p:pic>
          <p:nvPicPr>
            <p:cNvPr id="32" name="Google Shape;34;p4">
              <a:extLst>
                <a:ext uri="{FF2B5EF4-FFF2-40B4-BE49-F238E27FC236}">
                  <a16:creationId xmlns:a16="http://schemas.microsoft.com/office/drawing/2014/main" id="{098F215D-D848-1BEE-26E6-CC50DFDBF2B0}"/>
                </a:ext>
              </a:extLst>
            </p:cNvPr>
            <p:cNvPicPr preferRelativeResize="0"/>
            <p:nvPr/>
          </p:nvPicPr>
          <p:blipFill rotWithShape="1">
            <a:blip r:embed="rId6">
              <a:alphaModFix/>
            </a:blip>
            <a:srcRect l="34128"/>
            <a:stretch/>
          </p:blipFill>
          <p:spPr>
            <a:xfrm>
              <a:off x="8127051" y="-5375"/>
              <a:ext cx="1526655" cy="1037500"/>
            </a:xfrm>
            <a:prstGeom prst="rect">
              <a:avLst/>
            </a:prstGeom>
            <a:noFill/>
            <a:ln>
              <a:noFill/>
            </a:ln>
          </p:spPr>
        </p:pic>
      </p:grpSp>
      <p:pic>
        <p:nvPicPr>
          <p:cNvPr id="33" name="Google Shape;35;p4">
            <a:extLst>
              <a:ext uri="{FF2B5EF4-FFF2-40B4-BE49-F238E27FC236}">
                <a16:creationId xmlns:a16="http://schemas.microsoft.com/office/drawing/2014/main" id="{BEA57593-7FDF-1F1E-ADD7-FEBFF44A08A5}"/>
              </a:ext>
            </a:extLst>
          </p:cNvPr>
          <p:cNvPicPr preferRelativeResize="0"/>
          <p:nvPr/>
        </p:nvPicPr>
        <p:blipFill rotWithShape="1">
          <a:blip r:embed="rId7">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43081" y="579079"/>
            <a:ext cx="10393680" cy="448841"/>
          </a:xfrm>
          <a:prstGeom prst="rect">
            <a:avLst/>
          </a:prstGeom>
        </p:spPr>
        <p:txBody>
          <a:bodyPr lIns="0" tIns="0" rIns="0" bIns="0" rtlCol="0" anchor="t">
            <a:spAutoFit/>
          </a:bodyPr>
          <a:lstStyle/>
          <a:p>
            <a:pPr algn="ctr">
              <a:lnSpc>
                <a:spcPts val="3456"/>
              </a:lnSpc>
            </a:pPr>
            <a:r>
              <a:rPr lang="en-US" sz="3200" b="1">
                <a:solidFill>
                  <a:srgbClr val="222C3D"/>
                </a:solidFill>
                <a:latin typeface="Plus Jakarta Sans 1 Bold"/>
                <a:ea typeface="Plus Jakarta Sans 1 Bold"/>
                <a:cs typeface="Plus Jakarta Sans 1 Bold"/>
                <a:sym typeface="Plus Jakarta Sans 1 Bold"/>
              </a:rPr>
              <a:t>WCRP major ongoing Science Foci</a:t>
            </a:r>
          </a:p>
        </p:txBody>
      </p:sp>
      <p:sp>
        <p:nvSpPr>
          <p:cNvPr id="3" name="TextBox 3"/>
          <p:cNvSpPr txBox="1"/>
          <p:nvPr/>
        </p:nvSpPr>
        <p:spPr>
          <a:xfrm>
            <a:off x="7037820" y="1224685"/>
            <a:ext cx="4347339" cy="4001095"/>
          </a:xfrm>
          <a:prstGeom prst="rect">
            <a:avLst/>
          </a:prstGeom>
        </p:spPr>
        <p:txBody>
          <a:bodyPr lIns="0" tIns="0" rIns="0" bIns="0" rtlCol="0" anchor="t">
            <a:spAutoFit/>
          </a:bodyPr>
          <a:lstStyle/>
          <a:p>
            <a:pPr>
              <a:lnSpc>
                <a:spcPts val="2400"/>
              </a:lnSpc>
            </a:pPr>
            <a:r>
              <a:rPr lang="en-US" sz="2000">
                <a:solidFill>
                  <a:srgbClr val="222B3D"/>
                </a:solidFill>
                <a:latin typeface="Plus Jakarta Sans 1"/>
                <a:ea typeface="Plus Jakarta Sans 1"/>
                <a:cs typeface="Plus Jakarta Sans 1"/>
                <a:sym typeface="Plus Jakarta Sans 1"/>
              </a:rPr>
              <a:t>WCRP’s objectives for these focus areas are achieved through its six Core Projects, six Lighthouse Activities, and the WCRP Academy. </a:t>
            </a:r>
          </a:p>
          <a:p>
            <a:pPr>
              <a:lnSpc>
                <a:spcPts val="2400"/>
              </a:lnSpc>
            </a:pPr>
            <a:endParaRPr lang="en-US" sz="2000">
              <a:solidFill>
                <a:srgbClr val="222B3D"/>
              </a:solidFill>
              <a:latin typeface="Plus Jakarta Sans 1"/>
              <a:ea typeface="Plus Jakarta Sans 1"/>
              <a:cs typeface="Plus Jakarta Sans 1"/>
            </a:endParaRPr>
          </a:p>
          <a:p>
            <a:pPr algn="just">
              <a:lnSpc>
                <a:spcPts val="2400"/>
              </a:lnSpc>
            </a:pPr>
            <a:r>
              <a:rPr lang="en-US" sz="2000">
                <a:solidFill>
                  <a:srgbClr val="222B3D"/>
                </a:solidFill>
                <a:latin typeface="Plus Jakarta Sans 1"/>
                <a:cs typeface="Plus Jakarta Sans 1"/>
                <a:sym typeface="Plus Jakarta Sans 1"/>
              </a:rPr>
              <a:t>Science foci will change to reflect the highest priority research questions in WCRP's strategy.</a:t>
            </a:r>
            <a:endParaRPr lang="en-US" sz="933"/>
          </a:p>
          <a:p>
            <a:pPr>
              <a:lnSpc>
                <a:spcPts val="2400"/>
              </a:lnSpc>
            </a:pPr>
            <a:endParaRPr lang="en-US" sz="2000">
              <a:solidFill>
                <a:srgbClr val="222B3D"/>
              </a:solidFill>
              <a:latin typeface="Plus Jakarta Sans 1"/>
              <a:ea typeface="Plus Jakarta Sans 1"/>
              <a:cs typeface="Plus Jakarta Sans 1"/>
              <a:sym typeface="Plus Jakarta Sans 1"/>
            </a:endParaRPr>
          </a:p>
          <a:p>
            <a:pPr>
              <a:lnSpc>
                <a:spcPts val="2400"/>
              </a:lnSpc>
            </a:pPr>
            <a:r>
              <a:rPr lang="en-US" sz="2000">
                <a:solidFill>
                  <a:srgbClr val="222B3D"/>
                </a:solidFill>
                <a:latin typeface="Plus Jakarta Sans 1"/>
                <a:ea typeface="Plus Jakarta Sans 1"/>
                <a:cs typeface="Plus Jakarta Sans 1"/>
                <a:sym typeface="Plus Jakarta Sans 1"/>
              </a:rPr>
              <a:t>The WCRP Secretariat, hosted mainly at the World Meteorological Organization (WMO) headquarters in Geneva, coordinates the work of its activities. </a:t>
            </a:r>
            <a:endParaRPr lang="en-US" sz="2000">
              <a:solidFill>
                <a:srgbClr val="222B3D"/>
              </a:solidFill>
              <a:latin typeface="Plus Jakarta Sans 1"/>
              <a:ea typeface="Plus Jakarta Sans 1"/>
              <a:cs typeface="Plus Jakarta Sans 1"/>
            </a:endParaRPr>
          </a:p>
        </p:txBody>
      </p:sp>
      <p:grpSp>
        <p:nvGrpSpPr>
          <p:cNvPr id="4" name="Group 4"/>
          <p:cNvGrpSpPr>
            <a:grpSpLocks noChangeAspect="1"/>
          </p:cNvGrpSpPr>
          <p:nvPr/>
        </p:nvGrpSpPr>
        <p:grpSpPr>
          <a:xfrm>
            <a:off x="1061521" y="1104096"/>
            <a:ext cx="4978400" cy="4863425"/>
            <a:chOff x="0" y="0"/>
            <a:chExt cx="9956800" cy="9726851"/>
          </a:xfrm>
        </p:grpSpPr>
        <p:sp>
          <p:nvSpPr>
            <p:cNvPr id="5" name="Freeform 5" descr="A diagram of a circular chart  AI-generated content may be incorrect."/>
            <p:cNvSpPr/>
            <p:nvPr/>
          </p:nvSpPr>
          <p:spPr>
            <a:xfrm>
              <a:off x="0" y="0"/>
              <a:ext cx="9956800" cy="9726803"/>
            </a:xfrm>
            <a:custGeom>
              <a:avLst/>
              <a:gdLst/>
              <a:ahLst/>
              <a:cxnLst/>
              <a:rect l="l" t="t" r="r" b="b"/>
              <a:pathLst>
                <a:path w="9956800" h="9726803">
                  <a:moveTo>
                    <a:pt x="0" y="0"/>
                  </a:moveTo>
                  <a:lnTo>
                    <a:pt x="9956800" y="0"/>
                  </a:lnTo>
                  <a:lnTo>
                    <a:pt x="9956800" y="9726803"/>
                  </a:lnTo>
                  <a:lnTo>
                    <a:pt x="0" y="9726803"/>
                  </a:lnTo>
                  <a:lnTo>
                    <a:pt x="0" y="0"/>
                  </a:lnTo>
                  <a:close/>
                </a:path>
              </a:pathLst>
            </a:custGeom>
            <a:blipFill>
              <a:blip r:embed="rId2"/>
              <a:stretch>
                <a:fillRect l="-64" r="-64"/>
              </a:stretch>
            </a:blipFill>
          </p:spPr>
          <p:txBody>
            <a:bodyPr/>
            <a:lstStyle/>
            <a:p>
              <a:endParaRPr lang="en-US" sz="933"/>
            </a:p>
          </p:txBody>
        </p:sp>
      </p:grpSp>
      <p:grpSp>
        <p:nvGrpSpPr>
          <p:cNvPr id="6" name="Group 6"/>
          <p:cNvGrpSpPr/>
          <p:nvPr/>
        </p:nvGrpSpPr>
        <p:grpSpPr>
          <a:xfrm>
            <a:off x="8587978" y="6037858"/>
            <a:ext cx="7805284" cy="820142"/>
            <a:chOff x="0" y="0"/>
            <a:chExt cx="3083569" cy="324007"/>
          </a:xfrm>
        </p:grpSpPr>
        <p:sp>
          <p:nvSpPr>
            <p:cNvPr id="7" name="Freeform 7"/>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8" name="TextBox 8"/>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9" name="Group 9"/>
          <p:cNvGrpSpPr/>
          <p:nvPr/>
        </p:nvGrpSpPr>
        <p:grpSpPr>
          <a:xfrm>
            <a:off x="-613994" y="6037858"/>
            <a:ext cx="7805284" cy="820142"/>
            <a:chOff x="0" y="0"/>
            <a:chExt cx="3083569" cy="324007"/>
          </a:xfrm>
        </p:grpSpPr>
        <p:sp>
          <p:nvSpPr>
            <p:cNvPr id="10" name="Freeform 10"/>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11" name="TextBox 11"/>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2" name="Group 12"/>
          <p:cNvGrpSpPr>
            <a:grpSpLocks noChangeAspect="1"/>
          </p:cNvGrpSpPr>
          <p:nvPr/>
        </p:nvGrpSpPr>
        <p:grpSpPr>
          <a:xfrm>
            <a:off x="108078" y="6056966"/>
            <a:ext cx="1155445" cy="781926"/>
            <a:chOff x="0" y="0"/>
            <a:chExt cx="3664232" cy="2479700"/>
          </a:xfrm>
        </p:grpSpPr>
        <p:sp>
          <p:nvSpPr>
            <p:cNvPr id="13" name="Freeform 13" descr="A logo with white text  Description automatically generated"/>
            <p:cNvSpPr/>
            <p:nvPr/>
          </p:nvSpPr>
          <p:spPr>
            <a:xfrm>
              <a:off x="0" y="0"/>
              <a:ext cx="3664204" cy="2479675"/>
            </a:xfrm>
            <a:custGeom>
              <a:avLst/>
              <a:gdLst/>
              <a:ahLst/>
              <a:cxnLst/>
              <a:rect l="l" t="t" r="r" b="b"/>
              <a:pathLst>
                <a:path w="3664204" h="2479675">
                  <a:moveTo>
                    <a:pt x="0" y="0"/>
                  </a:moveTo>
                  <a:lnTo>
                    <a:pt x="3664204" y="0"/>
                  </a:lnTo>
                  <a:lnTo>
                    <a:pt x="3664204" y="2479675"/>
                  </a:lnTo>
                  <a:lnTo>
                    <a:pt x="0" y="2479675"/>
                  </a:lnTo>
                  <a:lnTo>
                    <a:pt x="0" y="0"/>
                  </a:lnTo>
                  <a:close/>
                </a:path>
              </a:pathLst>
            </a:custGeom>
            <a:blipFill>
              <a:blip r:embed="rId3"/>
              <a:stretch>
                <a:fillRect l="-4" r="-5" b="-1"/>
              </a:stretch>
            </a:blipFill>
          </p:spPr>
          <p:txBody>
            <a:bodyPr/>
            <a:lstStyle/>
            <a:p>
              <a:endParaRPr lang="en-US" sz="933"/>
            </a:p>
          </p:txBody>
        </p:sp>
      </p:grpSp>
      <p:sp>
        <p:nvSpPr>
          <p:cNvPr id="14" name="Freeform 14"/>
          <p:cNvSpPr/>
          <p:nvPr/>
        </p:nvSpPr>
        <p:spPr>
          <a:xfrm>
            <a:off x="9214297" y="6131446"/>
            <a:ext cx="2813189" cy="632967"/>
          </a:xfrm>
          <a:custGeom>
            <a:avLst/>
            <a:gdLst/>
            <a:ahLst/>
            <a:cxnLst/>
            <a:rect l="l" t="t" r="r" b="b"/>
            <a:pathLst>
              <a:path w="4219784" h="949451">
                <a:moveTo>
                  <a:pt x="0" y="0"/>
                </a:moveTo>
                <a:lnTo>
                  <a:pt x="4219784" y="0"/>
                </a:lnTo>
                <a:lnTo>
                  <a:pt x="4219784" y="949451"/>
                </a:lnTo>
                <a:lnTo>
                  <a:pt x="0" y="949451"/>
                </a:lnTo>
                <a:lnTo>
                  <a:pt x="0" y="0"/>
                </a:lnTo>
                <a:close/>
              </a:path>
            </a:pathLst>
          </a:custGeom>
          <a:blipFill>
            <a:blip r:embed="rId4"/>
            <a:stretch>
              <a:fillRect/>
            </a:stretch>
          </a:blipFill>
        </p:spPr>
        <p:txBody>
          <a:bodyPr/>
          <a:lstStyle/>
          <a:p>
            <a:endParaRPr lang="en-US" sz="933"/>
          </a:p>
        </p:txBody>
      </p:sp>
      <p:grpSp>
        <p:nvGrpSpPr>
          <p:cNvPr id="15" name="Group 15"/>
          <p:cNvGrpSpPr/>
          <p:nvPr/>
        </p:nvGrpSpPr>
        <p:grpSpPr>
          <a:xfrm>
            <a:off x="-463751" y="-209016"/>
            <a:ext cx="2166360" cy="442771"/>
            <a:chOff x="0" y="0"/>
            <a:chExt cx="855846" cy="174922"/>
          </a:xfrm>
        </p:grpSpPr>
        <p:sp>
          <p:nvSpPr>
            <p:cNvPr id="16" name="Freeform 16"/>
            <p:cNvSpPr/>
            <p:nvPr/>
          </p:nvSpPr>
          <p:spPr>
            <a:xfrm>
              <a:off x="0" y="0"/>
              <a:ext cx="855846" cy="174922"/>
            </a:xfrm>
            <a:custGeom>
              <a:avLst/>
              <a:gdLst/>
              <a:ahLst/>
              <a:cxnLst/>
              <a:rect l="l" t="t" r="r" b="b"/>
              <a:pathLst>
                <a:path w="855846" h="174922">
                  <a:moveTo>
                    <a:pt x="203200" y="0"/>
                  </a:moveTo>
                  <a:lnTo>
                    <a:pt x="855846" y="0"/>
                  </a:lnTo>
                  <a:lnTo>
                    <a:pt x="652646" y="174922"/>
                  </a:lnTo>
                  <a:lnTo>
                    <a:pt x="0" y="174922"/>
                  </a:lnTo>
                  <a:lnTo>
                    <a:pt x="203200" y="0"/>
                  </a:lnTo>
                  <a:close/>
                </a:path>
              </a:pathLst>
            </a:custGeom>
            <a:solidFill>
              <a:srgbClr val="202C40"/>
            </a:solidFill>
          </p:spPr>
          <p:txBody>
            <a:bodyPr/>
            <a:lstStyle/>
            <a:p>
              <a:endParaRPr lang="en-US" sz="933"/>
            </a:p>
          </p:txBody>
        </p:sp>
        <p:sp>
          <p:nvSpPr>
            <p:cNvPr id="17" name="TextBox 17"/>
            <p:cNvSpPr txBox="1"/>
            <p:nvPr/>
          </p:nvSpPr>
          <p:spPr>
            <a:xfrm>
              <a:off x="101600" y="-9525"/>
              <a:ext cx="652646" cy="184447"/>
            </a:xfrm>
            <a:prstGeom prst="rect">
              <a:avLst/>
            </a:prstGeom>
          </p:spPr>
          <p:txBody>
            <a:bodyPr lIns="33867" tIns="33867" rIns="33867" bIns="33867" rtlCol="0" anchor="ctr"/>
            <a:lstStyle/>
            <a:p>
              <a:pPr algn="ctr">
                <a:lnSpc>
                  <a:spcPts val="1440"/>
                </a:lnSpc>
              </a:pPr>
              <a:endParaRPr sz="933"/>
            </a:p>
          </p:txBody>
        </p:sp>
      </p:grpSp>
      <p:grpSp>
        <p:nvGrpSpPr>
          <p:cNvPr id="18" name="Group 18"/>
          <p:cNvGrpSpPr/>
          <p:nvPr/>
        </p:nvGrpSpPr>
        <p:grpSpPr>
          <a:xfrm>
            <a:off x="1627441" y="-197503"/>
            <a:ext cx="1028700" cy="442771"/>
            <a:chOff x="0" y="0"/>
            <a:chExt cx="406400" cy="174922"/>
          </a:xfrm>
        </p:grpSpPr>
        <p:sp>
          <p:nvSpPr>
            <p:cNvPr id="19" name="Freeform 19"/>
            <p:cNvSpPr/>
            <p:nvPr/>
          </p:nvSpPr>
          <p:spPr>
            <a:xfrm>
              <a:off x="0" y="0"/>
              <a:ext cx="406400" cy="174922"/>
            </a:xfrm>
            <a:custGeom>
              <a:avLst/>
              <a:gdLst/>
              <a:ahLst/>
              <a:cxnLst/>
              <a:rect l="l" t="t" r="r" b="b"/>
              <a:pathLst>
                <a:path w="406400" h="174922">
                  <a:moveTo>
                    <a:pt x="203200" y="0"/>
                  </a:moveTo>
                  <a:lnTo>
                    <a:pt x="406400" y="0"/>
                  </a:lnTo>
                  <a:lnTo>
                    <a:pt x="203200" y="174922"/>
                  </a:lnTo>
                  <a:lnTo>
                    <a:pt x="0" y="174922"/>
                  </a:lnTo>
                  <a:lnTo>
                    <a:pt x="203200" y="0"/>
                  </a:lnTo>
                  <a:close/>
                </a:path>
              </a:pathLst>
            </a:custGeom>
            <a:solidFill>
              <a:srgbClr val="202C40"/>
            </a:solidFill>
          </p:spPr>
          <p:txBody>
            <a:bodyPr/>
            <a:lstStyle/>
            <a:p>
              <a:endParaRPr lang="en-US" sz="933"/>
            </a:p>
          </p:txBody>
        </p:sp>
        <p:sp>
          <p:nvSpPr>
            <p:cNvPr id="20" name="TextBox 20"/>
            <p:cNvSpPr txBox="1"/>
            <p:nvPr/>
          </p:nvSpPr>
          <p:spPr>
            <a:xfrm>
              <a:off x="101600" y="-9525"/>
              <a:ext cx="203200" cy="184447"/>
            </a:xfrm>
            <a:prstGeom prst="rect">
              <a:avLst/>
            </a:prstGeom>
          </p:spPr>
          <p:txBody>
            <a:bodyPr lIns="33867" tIns="33867" rIns="33867" bIns="33867" rtlCol="0" anchor="ctr"/>
            <a:lstStyle/>
            <a:p>
              <a:pPr algn="ctr">
                <a:lnSpc>
                  <a:spcPts val="1440"/>
                </a:lnSpc>
              </a:pPr>
              <a:endParaRPr sz="933"/>
            </a:p>
          </p:txBody>
        </p:sp>
      </p:grpSp>
      <p:grpSp>
        <p:nvGrpSpPr>
          <p:cNvPr id="21" name="Group 21"/>
          <p:cNvGrpSpPr/>
          <p:nvPr/>
        </p:nvGrpSpPr>
        <p:grpSpPr>
          <a:xfrm>
            <a:off x="2551362" y="-197503"/>
            <a:ext cx="10304486" cy="442771"/>
            <a:chOff x="0" y="0"/>
            <a:chExt cx="4070908" cy="174922"/>
          </a:xfrm>
        </p:grpSpPr>
        <p:sp>
          <p:nvSpPr>
            <p:cNvPr id="22" name="Freeform 22"/>
            <p:cNvSpPr/>
            <p:nvPr/>
          </p:nvSpPr>
          <p:spPr>
            <a:xfrm>
              <a:off x="0" y="0"/>
              <a:ext cx="4070908" cy="174922"/>
            </a:xfrm>
            <a:custGeom>
              <a:avLst/>
              <a:gdLst/>
              <a:ahLst/>
              <a:cxnLst/>
              <a:rect l="l" t="t" r="r" b="b"/>
              <a:pathLst>
                <a:path w="4070908" h="174922">
                  <a:moveTo>
                    <a:pt x="203200" y="0"/>
                  </a:moveTo>
                  <a:lnTo>
                    <a:pt x="4070908" y="0"/>
                  </a:lnTo>
                  <a:lnTo>
                    <a:pt x="3867708" y="174922"/>
                  </a:lnTo>
                  <a:lnTo>
                    <a:pt x="0" y="174922"/>
                  </a:lnTo>
                  <a:lnTo>
                    <a:pt x="203200" y="0"/>
                  </a:lnTo>
                  <a:close/>
                </a:path>
              </a:pathLst>
            </a:custGeom>
            <a:solidFill>
              <a:srgbClr val="202C40"/>
            </a:solidFill>
          </p:spPr>
          <p:txBody>
            <a:bodyPr/>
            <a:lstStyle/>
            <a:p>
              <a:endParaRPr lang="en-US" sz="933"/>
            </a:p>
          </p:txBody>
        </p:sp>
        <p:sp>
          <p:nvSpPr>
            <p:cNvPr id="23" name="TextBox 23"/>
            <p:cNvSpPr txBox="1"/>
            <p:nvPr/>
          </p:nvSpPr>
          <p:spPr>
            <a:xfrm>
              <a:off x="101600" y="-9525"/>
              <a:ext cx="3867708" cy="184447"/>
            </a:xfrm>
            <a:prstGeom prst="rect">
              <a:avLst/>
            </a:prstGeom>
          </p:spPr>
          <p:txBody>
            <a:bodyPr lIns="33867" tIns="33867" rIns="33867" bIns="33867" rtlCol="0" anchor="ctr"/>
            <a:lstStyle/>
            <a:p>
              <a:pPr algn="ctr">
                <a:lnSpc>
                  <a:spcPts val="1440"/>
                </a:lnSpc>
              </a:pPr>
              <a:endParaRPr sz="933"/>
            </a:p>
          </p:txBody>
        </p:sp>
      </p:grpSp>
      <p:grpSp>
        <p:nvGrpSpPr>
          <p:cNvPr id="24" name="Google Shape;32;p4">
            <a:extLst>
              <a:ext uri="{FF2B5EF4-FFF2-40B4-BE49-F238E27FC236}">
                <a16:creationId xmlns:a16="http://schemas.microsoft.com/office/drawing/2014/main" id="{281BC0A9-382B-26BE-DF01-53FDD7A1EFF6}"/>
              </a:ext>
            </a:extLst>
          </p:cNvPr>
          <p:cNvGrpSpPr/>
          <p:nvPr/>
        </p:nvGrpSpPr>
        <p:grpSpPr>
          <a:xfrm>
            <a:off x="10113330" y="274853"/>
            <a:ext cx="2154863" cy="964667"/>
            <a:chOff x="7336150" y="-5375"/>
            <a:chExt cx="2317556" cy="1037500"/>
          </a:xfrm>
        </p:grpSpPr>
        <p:pic>
          <p:nvPicPr>
            <p:cNvPr id="25" name="Google Shape;33;p4">
              <a:extLst>
                <a:ext uri="{FF2B5EF4-FFF2-40B4-BE49-F238E27FC236}">
                  <a16:creationId xmlns:a16="http://schemas.microsoft.com/office/drawing/2014/main" id="{882D4919-2A1E-3681-FA75-D3CA1E047E46}"/>
                </a:ext>
              </a:extLst>
            </p:cNvPr>
            <p:cNvPicPr preferRelativeResize="0"/>
            <p:nvPr/>
          </p:nvPicPr>
          <p:blipFill>
            <a:blip r:embed="rId5">
              <a:alphaModFix/>
            </a:blip>
            <a:stretch>
              <a:fillRect/>
            </a:stretch>
          </p:blipFill>
          <p:spPr>
            <a:xfrm>
              <a:off x="7336150" y="-5375"/>
              <a:ext cx="2317556" cy="1037500"/>
            </a:xfrm>
            <a:prstGeom prst="rect">
              <a:avLst/>
            </a:prstGeom>
            <a:noFill/>
            <a:ln>
              <a:noFill/>
            </a:ln>
          </p:spPr>
        </p:pic>
        <p:pic>
          <p:nvPicPr>
            <p:cNvPr id="26" name="Google Shape;34;p4">
              <a:extLst>
                <a:ext uri="{FF2B5EF4-FFF2-40B4-BE49-F238E27FC236}">
                  <a16:creationId xmlns:a16="http://schemas.microsoft.com/office/drawing/2014/main" id="{F93CBE5E-F088-2230-7B96-A930A756CC50}"/>
                </a:ext>
              </a:extLst>
            </p:cNvPr>
            <p:cNvPicPr preferRelativeResize="0"/>
            <p:nvPr/>
          </p:nvPicPr>
          <p:blipFill rotWithShape="1">
            <a:blip r:embed="rId6">
              <a:alphaModFix/>
            </a:blip>
            <a:srcRect l="34128"/>
            <a:stretch/>
          </p:blipFill>
          <p:spPr>
            <a:xfrm>
              <a:off x="8127051" y="-5375"/>
              <a:ext cx="1526655" cy="1037500"/>
            </a:xfrm>
            <a:prstGeom prst="rect">
              <a:avLst/>
            </a:prstGeom>
            <a:noFill/>
            <a:ln>
              <a:noFill/>
            </a:ln>
          </p:spPr>
        </p:pic>
      </p:grpSp>
      <p:pic>
        <p:nvPicPr>
          <p:cNvPr id="27" name="Google Shape;35;p4">
            <a:extLst>
              <a:ext uri="{FF2B5EF4-FFF2-40B4-BE49-F238E27FC236}">
                <a16:creationId xmlns:a16="http://schemas.microsoft.com/office/drawing/2014/main" id="{6A9404EE-FBC7-5139-C4E4-C6362C567A96}"/>
              </a:ext>
            </a:extLst>
          </p:cNvPr>
          <p:cNvPicPr preferRelativeResize="0"/>
          <p:nvPr/>
        </p:nvPicPr>
        <p:blipFill rotWithShape="1">
          <a:blip r:embed="rId7">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85" b="-16585"/>
            </a:stretch>
          </a:blipFill>
        </p:spPr>
        <p:txBody>
          <a:bodyPr/>
          <a:lstStyle/>
          <a:p>
            <a:endParaRPr lang="en-US" sz="933"/>
          </a:p>
        </p:txBody>
      </p:sp>
      <p:grpSp>
        <p:nvGrpSpPr>
          <p:cNvPr id="3" name="Group 3"/>
          <p:cNvGrpSpPr/>
          <p:nvPr/>
        </p:nvGrpSpPr>
        <p:grpSpPr>
          <a:xfrm>
            <a:off x="8587978" y="6037858"/>
            <a:ext cx="7805284" cy="820142"/>
            <a:chOff x="0" y="0"/>
            <a:chExt cx="3083569" cy="324007"/>
          </a:xfrm>
        </p:grpSpPr>
        <p:sp>
          <p:nvSpPr>
            <p:cNvPr id="4" name="Freeform 4"/>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5" name="TextBox 5"/>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6" name="Group 6"/>
          <p:cNvGrpSpPr/>
          <p:nvPr/>
        </p:nvGrpSpPr>
        <p:grpSpPr>
          <a:xfrm>
            <a:off x="-613994" y="6037858"/>
            <a:ext cx="7805284" cy="820142"/>
            <a:chOff x="0" y="0"/>
            <a:chExt cx="3083569" cy="324007"/>
          </a:xfrm>
        </p:grpSpPr>
        <p:sp>
          <p:nvSpPr>
            <p:cNvPr id="7" name="Freeform 7"/>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8" name="TextBox 8"/>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9" name="Group 9"/>
          <p:cNvGrpSpPr/>
          <p:nvPr/>
        </p:nvGrpSpPr>
        <p:grpSpPr>
          <a:xfrm>
            <a:off x="685800" y="1459065"/>
            <a:ext cx="4646564" cy="3967720"/>
            <a:chOff x="0" y="0"/>
            <a:chExt cx="1443071" cy="1232245"/>
          </a:xfrm>
        </p:grpSpPr>
        <p:sp>
          <p:nvSpPr>
            <p:cNvPr id="10" name="Freeform 10"/>
            <p:cNvSpPr/>
            <p:nvPr/>
          </p:nvSpPr>
          <p:spPr>
            <a:xfrm>
              <a:off x="0" y="0"/>
              <a:ext cx="1443071" cy="1232245"/>
            </a:xfrm>
            <a:custGeom>
              <a:avLst/>
              <a:gdLst/>
              <a:ahLst/>
              <a:cxnLst/>
              <a:rect l="l" t="t" r="r" b="b"/>
              <a:pathLst>
                <a:path w="1443071" h="1232245">
                  <a:moveTo>
                    <a:pt x="41099" y="0"/>
                  </a:moveTo>
                  <a:lnTo>
                    <a:pt x="1401972" y="0"/>
                  </a:lnTo>
                  <a:cubicBezTo>
                    <a:pt x="1412873" y="0"/>
                    <a:pt x="1423326" y="4330"/>
                    <a:pt x="1431034" y="12038"/>
                  </a:cubicBezTo>
                  <a:cubicBezTo>
                    <a:pt x="1438741" y="19745"/>
                    <a:pt x="1443071" y="30199"/>
                    <a:pt x="1443071" y="41099"/>
                  </a:cubicBezTo>
                  <a:lnTo>
                    <a:pt x="1443071" y="1191146"/>
                  </a:lnTo>
                  <a:cubicBezTo>
                    <a:pt x="1443071" y="1202046"/>
                    <a:pt x="1438741" y="1212500"/>
                    <a:pt x="1431034" y="1220207"/>
                  </a:cubicBezTo>
                  <a:cubicBezTo>
                    <a:pt x="1423326" y="1227914"/>
                    <a:pt x="1412873" y="1232245"/>
                    <a:pt x="1401972" y="1232245"/>
                  </a:cubicBezTo>
                  <a:lnTo>
                    <a:pt x="41099" y="1232245"/>
                  </a:lnTo>
                  <a:cubicBezTo>
                    <a:pt x="18400" y="1232245"/>
                    <a:pt x="0" y="1213844"/>
                    <a:pt x="0" y="1191146"/>
                  </a:cubicBezTo>
                  <a:lnTo>
                    <a:pt x="0" y="41099"/>
                  </a:lnTo>
                  <a:cubicBezTo>
                    <a:pt x="0" y="30199"/>
                    <a:pt x="4330" y="19745"/>
                    <a:pt x="12038" y="12038"/>
                  </a:cubicBezTo>
                  <a:cubicBezTo>
                    <a:pt x="19745" y="4330"/>
                    <a:pt x="30199" y="0"/>
                    <a:pt x="41099" y="0"/>
                  </a:cubicBezTo>
                  <a:close/>
                </a:path>
              </a:pathLst>
            </a:custGeom>
            <a:solidFill>
              <a:srgbClr val="FEFEFE">
                <a:alpha val="75686"/>
              </a:srgbClr>
            </a:solidFill>
          </p:spPr>
          <p:txBody>
            <a:bodyPr/>
            <a:lstStyle/>
            <a:p>
              <a:endParaRPr lang="en-US" sz="933"/>
            </a:p>
          </p:txBody>
        </p:sp>
        <p:sp>
          <p:nvSpPr>
            <p:cNvPr id="11" name="TextBox 11"/>
            <p:cNvSpPr txBox="1"/>
            <p:nvPr/>
          </p:nvSpPr>
          <p:spPr>
            <a:xfrm>
              <a:off x="0" y="-19050"/>
              <a:ext cx="1443071" cy="1251295"/>
            </a:xfrm>
            <a:prstGeom prst="rect">
              <a:avLst/>
            </a:prstGeom>
          </p:spPr>
          <p:txBody>
            <a:bodyPr lIns="33867" tIns="33867" rIns="33867" bIns="33867" rtlCol="0" anchor="ctr"/>
            <a:lstStyle/>
            <a:p>
              <a:pPr algn="ctr">
                <a:lnSpc>
                  <a:spcPts val="1027"/>
                </a:lnSpc>
              </a:pPr>
              <a:endParaRPr sz="933"/>
            </a:p>
          </p:txBody>
        </p:sp>
      </p:grpSp>
      <p:grpSp>
        <p:nvGrpSpPr>
          <p:cNvPr id="12" name="Group 12"/>
          <p:cNvGrpSpPr>
            <a:grpSpLocks noChangeAspect="1"/>
          </p:cNvGrpSpPr>
          <p:nvPr/>
        </p:nvGrpSpPr>
        <p:grpSpPr>
          <a:xfrm>
            <a:off x="108078" y="6056966"/>
            <a:ext cx="1155445" cy="781926"/>
            <a:chOff x="0" y="0"/>
            <a:chExt cx="3664232" cy="2479700"/>
          </a:xfrm>
        </p:grpSpPr>
        <p:sp>
          <p:nvSpPr>
            <p:cNvPr id="13" name="Freeform 13" descr="A logo with white text  Description automatically generated"/>
            <p:cNvSpPr/>
            <p:nvPr/>
          </p:nvSpPr>
          <p:spPr>
            <a:xfrm>
              <a:off x="0" y="0"/>
              <a:ext cx="3664204" cy="2479675"/>
            </a:xfrm>
            <a:custGeom>
              <a:avLst/>
              <a:gdLst/>
              <a:ahLst/>
              <a:cxnLst/>
              <a:rect l="l" t="t" r="r" b="b"/>
              <a:pathLst>
                <a:path w="3664204" h="2479675">
                  <a:moveTo>
                    <a:pt x="0" y="0"/>
                  </a:moveTo>
                  <a:lnTo>
                    <a:pt x="3664204" y="0"/>
                  </a:lnTo>
                  <a:lnTo>
                    <a:pt x="3664204" y="2479675"/>
                  </a:lnTo>
                  <a:lnTo>
                    <a:pt x="0" y="2479675"/>
                  </a:lnTo>
                  <a:lnTo>
                    <a:pt x="0" y="0"/>
                  </a:lnTo>
                  <a:close/>
                </a:path>
              </a:pathLst>
            </a:custGeom>
            <a:blipFill>
              <a:blip r:embed="rId3"/>
              <a:stretch>
                <a:fillRect l="-4" r="-5" b="-1"/>
              </a:stretch>
            </a:blipFill>
          </p:spPr>
          <p:txBody>
            <a:bodyPr/>
            <a:lstStyle/>
            <a:p>
              <a:endParaRPr lang="en-US" sz="933"/>
            </a:p>
          </p:txBody>
        </p:sp>
      </p:grpSp>
      <p:grpSp>
        <p:nvGrpSpPr>
          <p:cNvPr id="14" name="Group 14"/>
          <p:cNvGrpSpPr/>
          <p:nvPr/>
        </p:nvGrpSpPr>
        <p:grpSpPr>
          <a:xfrm>
            <a:off x="7944189" y="1472990"/>
            <a:ext cx="1579078" cy="1781037"/>
            <a:chOff x="0" y="0"/>
            <a:chExt cx="490410" cy="553132"/>
          </a:xfrm>
        </p:grpSpPr>
        <p:sp>
          <p:nvSpPr>
            <p:cNvPr id="15" name="Freeform 15"/>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FEFEFE">
                <a:alpha val="75686"/>
              </a:srgbClr>
            </a:solidFill>
          </p:spPr>
          <p:txBody>
            <a:bodyPr/>
            <a:lstStyle/>
            <a:p>
              <a:endParaRPr lang="en-US" sz="933"/>
            </a:p>
          </p:txBody>
        </p:sp>
        <p:sp>
          <p:nvSpPr>
            <p:cNvPr id="16" name="TextBox 16"/>
            <p:cNvSpPr txBox="1"/>
            <p:nvPr/>
          </p:nvSpPr>
          <p:spPr>
            <a:xfrm>
              <a:off x="0" y="-19050"/>
              <a:ext cx="490410" cy="572182"/>
            </a:xfrm>
            <a:prstGeom prst="rect">
              <a:avLst/>
            </a:prstGeom>
          </p:spPr>
          <p:txBody>
            <a:bodyPr lIns="33867" tIns="33867" rIns="33867" bIns="33867" rtlCol="0" anchor="ctr"/>
            <a:lstStyle/>
            <a:p>
              <a:pPr algn="ctr">
                <a:lnSpc>
                  <a:spcPts val="1027"/>
                </a:lnSpc>
              </a:pPr>
              <a:endParaRPr sz="933"/>
            </a:p>
          </p:txBody>
        </p:sp>
      </p:grpSp>
      <p:grpSp>
        <p:nvGrpSpPr>
          <p:cNvPr id="17" name="Group 17"/>
          <p:cNvGrpSpPr/>
          <p:nvPr/>
        </p:nvGrpSpPr>
        <p:grpSpPr>
          <a:xfrm>
            <a:off x="5962938" y="3631823"/>
            <a:ext cx="1579078" cy="1781037"/>
            <a:chOff x="0" y="0"/>
            <a:chExt cx="490410" cy="553132"/>
          </a:xfrm>
        </p:grpSpPr>
        <p:sp>
          <p:nvSpPr>
            <p:cNvPr id="18" name="Freeform 18"/>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FEFEFE">
                <a:alpha val="75686"/>
              </a:srgbClr>
            </a:solidFill>
          </p:spPr>
          <p:txBody>
            <a:bodyPr/>
            <a:lstStyle/>
            <a:p>
              <a:endParaRPr lang="en-US" sz="933"/>
            </a:p>
          </p:txBody>
        </p:sp>
        <p:sp>
          <p:nvSpPr>
            <p:cNvPr id="19" name="TextBox 19"/>
            <p:cNvSpPr txBox="1"/>
            <p:nvPr/>
          </p:nvSpPr>
          <p:spPr>
            <a:xfrm>
              <a:off x="0" y="-19050"/>
              <a:ext cx="490410" cy="572182"/>
            </a:xfrm>
            <a:prstGeom prst="rect">
              <a:avLst/>
            </a:prstGeom>
          </p:spPr>
          <p:txBody>
            <a:bodyPr lIns="33867" tIns="33867" rIns="33867" bIns="33867" rtlCol="0" anchor="ctr"/>
            <a:lstStyle/>
            <a:p>
              <a:pPr algn="ctr">
                <a:lnSpc>
                  <a:spcPts val="1027"/>
                </a:lnSpc>
              </a:pPr>
              <a:endParaRPr sz="933"/>
            </a:p>
          </p:txBody>
        </p:sp>
      </p:grpSp>
      <p:grpSp>
        <p:nvGrpSpPr>
          <p:cNvPr id="20" name="Group 20"/>
          <p:cNvGrpSpPr/>
          <p:nvPr/>
        </p:nvGrpSpPr>
        <p:grpSpPr>
          <a:xfrm>
            <a:off x="7956785" y="3659672"/>
            <a:ext cx="1566482" cy="1781037"/>
            <a:chOff x="0" y="0"/>
            <a:chExt cx="486498" cy="553132"/>
          </a:xfrm>
        </p:grpSpPr>
        <p:sp>
          <p:nvSpPr>
            <p:cNvPr id="21" name="Freeform 21"/>
            <p:cNvSpPr/>
            <p:nvPr/>
          </p:nvSpPr>
          <p:spPr>
            <a:xfrm>
              <a:off x="0" y="0"/>
              <a:ext cx="486498" cy="553132"/>
            </a:xfrm>
            <a:custGeom>
              <a:avLst/>
              <a:gdLst/>
              <a:ahLst/>
              <a:cxnLst/>
              <a:rect l="l" t="t" r="r" b="b"/>
              <a:pathLst>
                <a:path w="486498" h="553132">
                  <a:moveTo>
                    <a:pt x="121908" y="0"/>
                  </a:moveTo>
                  <a:lnTo>
                    <a:pt x="364590" y="0"/>
                  </a:lnTo>
                  <a:cubicBezTo>
                    <a:pt x="396922" y="0"/>
                    <a:pt x="427930" y="12844"/>
                    <a:pt x="450792" y="35706"/>
                  </a:cubicBezTo>
                  <a:cubicBezTo>
                    <a:pt x="473654" y="58568"/>
                    <a:pt x="486498" y="89576"/>
                    <a:pt x="486498" y="121908"/>
                  </a:cubicBezTo>
                  <a:lnTo>
                    <a:pt x="486498" y="431224"/>
                  </a:lnTo>
                  <a:cubicBezTo>
                    <a:pt x="486498" y="498552"/>
                    <a:pt x="431918" y="553132"/>
                    <a:pt x="364590" y="553132"/>
                  </a:cubicBezTo>
                  <a:lnTo>
                    <a:pt x="121908" y="553132"/>
                  </a:lnTo>
                  <a:cubicBezTo>
                    <a:pt x="54580" y="553132"/>
                    <a:pt x="0" y="498552"/>
                    <a:pt x="0" y="431224"/>
                  </a:cubicBezTo>
                  <a:lnTo>
                    <a:pt x="0" y="121908"/>
                  </a:lnTo>
                  <a:cubicBezTo>
                    <a:pt x="0" y="54580"/>
                    <a:pt x="54580" y="0"/>
                    <a:pt x="121908" y="0"/>
                  </a:cubicBezTo>
                  <a:close/>
                </a:path>
              </a:pathLst>
            </a:custGeom>
            <a:solidFill>
              <a:srgbClr val="FEFEFE">
                <a:alpha val="75686"/>
              </a:srgbClr>
            </a:solidFill>
          </p:spPr>
          <p:txBody>
            <a:bodyPr/>
            <a:lstStyle/>
            <a:p>
              <a:endParaRPr lang="en-US" sz="933"/>
            </a:p>
          </p:txBody>
        </p:sp>
        <p:sp>
          <p:nvSpPr>
            <p:cNvPr id="22" name="TextBox 22"/>
            <p:cNvSpPr txBox="1"/>
            <p:nvPr/>
          </p:nvSpPr>
          <p:spPr>
            <a:xfrm>
              <a:off x="0" y="-19050"/>
              <a:ext cx="486498" cy="572182"/>
            </a:xfrm>
            <a:prstGeom prst="rect">
              <a:avLst/>
            </a:prstGeom>
          </p:spPr>
          <p:txBody>
            <a:bodyPr lIns="33867" tIns="33867" rIns="33867" bIns="33867" rtlCol="0" anchor="ctr"/>
            <a:lstStyle/>
            <a:p>
              <a:pPr algn="ctr">
                <a:lnSpc>
                  <a:spcPts val="1027"/>
                </a:lnSpc>
              </a:pPr>
              <a:endParaRPr sz="933"/>
            </a:p>
          </p:txBody>
        </p:sp>
      </p:grpSp>
      <p:grpSp>
        <p:nvGrpSpPr>
          <p:cNvPr id="23" name="Group 23"/>
          <p:cNvGrpSpPr/>
          <p:nvPr/>
        </p:nvGrpSpPr>
        <p:grpSpPr>
          <a:xfrm>
            <a:off x="9927122" y="1445140"/>
            <a:ext cx="1579078" cy="1781037"/>
            <a:chOff x="0" y="0"/>
            <a:chExt cx="490410" cy="553132"/>
          </a:xfrm>
        </p:grpSpPr>
        <p:sp>
          <p:nvSpPr>
            <p:cNvPr id="24" name="Freeform 24"/>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FEFEFE">
                <a:alpha val="75686"/>
              </a:srgbClr>
            </a:solidFill>
          </p:spPr>
          <p:txBody>
            <a:bodyPr/>
            <a:lstStyle/>
            <a:p>
              <a:endParaRPr lang="en-US" sz="933"/>
            </a:p>
          </p:txBody>
        </p:sp>
        <p:sp>
          <p:nvSpPr>
            <p:cNvPr id="25" name="TextBox 25"/>
            <p:cNvSpPr txBox="1"/>
            <p:nvPr/>
          </p:nvSpPr>
          <p:spPr>
            <a:xfrm>
              <a:off x="0" y="-19050"/>
              <a:ext cx="490410" cy="572182"/>
            </a:xfrm>
            <a:prstGeom prst="rect">
              <a:avLst/>
            </a:prstGeom>
          </p:spPr>
          <p:txBody>
            <a:bodyPr lIns="33867" tIns="33867" rIns="33867" bIns="33867" rtlCol="0" anchor="ctr"/>
            <a:lstStyle/>
            <a:p>
              <a:pPr algn="ctr">
                <a:lnSpc>
                  <a:spcPts val="1027"/>
                </a:lnSpc>
              </a:pPr>
              <a:endParaRPr sz="933"/>
            </a:p>
          </p:txBody>
        </p:sp>
      </p:grpSp>
      <p:grpSp>
        <p:nvGrpSpPr>
          <p:cNvPr id="26" name="Group 26"/>
          <p:cNvGrpSpPr/>
          <p:nvPr/>
        </p:nvGrpSpPr>
        <p:grpSpPr>
          <a:xfrm>
            <a:off x="9927122" y="3631823"/>
            <a:ext cx="1579078" cy="1781037"/>
            <a:chOff x="0" y="0"/>
            <a:chExt cx="490410" cy="553132"/>
          </a:xfrm>
        </p:grpSpPr>
        <p:sp>
          <p:nvSpPr>
            <p:cNvPr id="27" name="Freeform 27"/>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FEFEFE">
                <a:alpha val="75686"/>
              </a:srgbClr>
            </a:solidFill>
          </p:spPr>
          <p:txBody>
            <a:bodyPr/>
            <a:lstStyle/>
            <a:p>
              <a:endParaRPr lang="en-US" sz="933"/>
            </a:p>
          </p:txBody>
        </p:sp>
        <p:sp>
          <p:nvSpPr>
            <p:cNvPr id="28" name="TextBox 28"/>
            <p:cNvSpPr txBox="1"/>
            <p:nvPr/>
          </p:nvSpPr>
          <p:spPr>
            <a:xfrm>
              <a:off x="0" y="-19050"/>
              <a:ext cx="490410" cy="572182"/>
            </a:xfrm>
            <a:prstGeom prst="rect">
              <a:avLst/>
            </a:prstGeom>
          </p:spPr>
          <p:txBody>
            <a:bodyPr lIns="33867" tIns="33867" rIns="33867" bIns="33867" rtlCol="0" anchor="ctr"/>
            <a:lstStyle/>
            <a:p>
              <a:pPr algn="ctr">
                <a:lnSpc>
                  <a:spcPts val="1027"/>
                </a:lnSpc>
              </a:pPr>
              <a:endParaRPr sz="933"/>
            </a:p>
          </p:txBody>
        </p:sp>
      </p:grpSp>
      <p:grpSp>
        <p:nvGrpSpPr>
          <p:cNvPr id="29" name="Group 29"/>
          <p:cNvGrpSpPr/>
          <p:nvPr/>
        </p:nvGrpSpPr>
        <p:grpSpPr>
          <a:xfrm>
            <a:off x="5962938" y="1445140"/>
            <a:ext cx="1579078" cy="1781037"/>
            <a:chOff x="0" y="0"/>
            <a:chExt cx="490410" cy="553132"/>
          </a:xfrm>
        </p:grpSpPr>
        <p:sp>
          <p:nvSpPr>
            <p:cNvPr id="30" name="Freeform 30"/>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FEFEFE">
                <a:alpha val="75686"/>
              </a:srgbClr>
            </a:solidFill>
          </p:spPr>
          <p:txBody>
            <a:bodyPr/>
            <a:lstStyle/>
            <a:p>
              <a:endParaRPr lang="en-US" sz="933"/>
            </a:p>
          </p:txBody>
        </p:sp>
        <p:sp>
          <p:nvSpPr>
            <p:cNvPr id="31" name="TextBox 31"/>
            <p:cNvSpPr txBox="1"/>
            <p:nvPr/>
          </p:nvSpPr>
          <p:spPr>
            <a:xfrm>
              <a:off x="0" y="-19050"/>
              <a:ext cx="490410" cy="572182"/>
            </a:xfrm>
            <a:prstGeom prst="rect">
              <a:avLst/>
            </a:prstGeom>
          </p:spPr>
          <p:txBody>
            <a:bodyPr lIns="33867" tIns="33867" rIns="33867" bIns="33867" rtlCol="0" anchor="ctr"/>
            <a:lstStyle/>
            <a:p>
              <a:pPr algn="ctr">
                <a:lnSpc>
                  <a:spcPts val="1027"/>
                </a:lnSpc>
              </a:pPr>
              <a:endParaRPr sz="933"/>
            </a:p>
          </p:txBody>
        </p:sp>
      </p:grpSp>
      <p:sp>
        <p:nvSpPr>
          <p:cNvPr id="32" name="Freeform 32"/>
          <p:cNvSpPr/>
          <p:nvPr/>
        </p:nvSpPr>
        <p:spPr>
          <a:xfrm>
            <a:off x="9214297" y="6131446"/>
            <a:ext cx="2813189" cy="632967"/>
          </a:xfrm>
          <a:custGeom>
            <a:avLst/>
            <a:gdLst/>
            <a:ahLst/>
            <a:cxnLst/>
            <a:rect l="l" t="t" r="r" b="b"/>
            <a:pathLst>
              <a:path w="4219784" h="949451">
                <a:moveTo>
                  <a:pt x="0" y="0"/>
                </a:moveTo>
                <a:lnTo>
                  <a:pt x="4219784" y="0"/>
                </a:lnTo>
                <a:lnTo>
                  <a:pt x="4219784" y="949451"/>
                </a:lnTo>
                <a:lnTo>
                  <a:pt x="0" y="949451"/>
                </a:lnTo>
                <a:lnTo>
                  <a:pt x="0" y="0"/>
                </a:lnTo>
                <a:close/>
              </a:path>
            </a:pathLst>
          </a:custGeom>
          <a:blipFill>
            <a:blip r:embed="rId4"/>
            <a:stretch>
              <a:fillRect/>
            </a:stretch>
          </a:blipFill>
        </p:spPr>
        <p:txBody>
          <a:bodyPr/>
          <a:lstStyle/>
          <a:p>
            <a:endParaRPr lang="en-US" sz="933"/>
          </a:p>
        </p:txBody>
      </p:sp>
      <p:grpSp>
        <p:nvGrpSpPr>
          <p:cNvPr id="33" name="Group 33"/>
          <p:cNvGrpSpPr/>
          <p:nvPr/>
        </p:nvGrpSpPr>
        <p:grpSpPr>
          <a:xfrm>
            <a:off x="-463751" y="-209016"/>
            <a:ext cx="2166360" cy="442771"/>
            <a:chOff x="0" y="0"/>
            <a:chExt cx="855846" cy="174922"/>
          </a:xfrm>
        </p:grpSpPr>
        <p:sp>
          <p:nvSpPr>
            <p:cNvPr id="34" name="Freeform 34"/>
            <p:cNvSpPr/>
            <p:nvPr/>
          </p:nvSpPr>
          <p:spPr>
            <a:xfrm>
              <a:off x="0" y="0"/>
              <a:ext cx="855846" cy="174922"/>
            </a:xfrm>
            <a:custGeom>
              <a:avLst/>
              <a:gdLst/>
              <a:ahLst/>
              <a:cxnLst/>
              <a:rect l="l" t="t" r="r" b="b"/>
              <a:pathLst>
                <a:path w="855846" h="174922">
                  <a:moveTo>
                    <a:pt x="203200" y="0"/>
                  </a:moveTo>
                  <a:lnTo>
                    <a:pt x="855846" y="0"/>
                  </a:lnTo>
                  <a:lnTo>
                    <a:pt x="652646" y="174922"/>
                  </a:lnTo>
                  <a:lnTo>
                    <a:pt x="0" y="174922"/>
                  </a:lnTo>
                  <a:lnTo>
                    <a:pt x="203200" y="0"/>
                  </a:lnTo>
                  <a:close/>
                </a:path>
              </a:pathLst>
            </a:custGeom>
            <a:solidFill>
              <a:srgbClr val="202C40"/>
            </a:solidFill>
          </p:spPr>
          <p:txBody>
            <a:bodyPr/>
            <a:lstStyle/>
            <a:p>
              <a:endParaRPr lang="en-US" sz="933"/>
            </a:p>
          </p:txBody>
        </p:sp>
        <p:sp>
          <p:nvSpPr>
            <p:cNvPr id="35" name="TextBox 35"/>
            <p:cNvSpPr txBox="1"/>
            <p:nvPr/>
          </p:nvSpPr>
          <p:spPr>
            <a:xfrm>
              <a:off x="101600" y="-9525"/>
              <a:ext cx="652646" cy="184447"/>
            </a:xfrm>
            <a:prstGeom prst="rect">
              <a:avLst/>
            </a:prstGeom>
          </p:spPr>
          <p:txBody>
            <a:bodyPr lIns="33867" tIns="33867" rIns="33867" bIns="33867" rtlCol="0" anchor="ctr"/>
            <a:lstStyle/>
            <a:p>
              <a:pPr algn="ctr">
                <a:lnSpc>
                  <a:spcPts val="1440"/>
                </a:lnSpc>
              </a:pPr>
              <a:endParaRPr sz="933"/>
            </a:p>
          </p:txBody>
        </p:sp>
      </p:grpSp>
      <p:grpSp>
        <p:nvGrpSpPr>
          <p:cNvPr id="36" name="Group 36"/>
          <p:cNvGrpSpPr/>
          <p:nvPr/>
        </p:nvGrpSpPr>
        <p:grpSpPr>
          <a:xfrm>
            <a:off x="1627441" y="-197503"/>
            <a:ext cx="1028700" cy="442771"/>
            <a:chOff x="0" y="0"/>
            <a:chExt cx="406400" cy="174922"/>
          </a:xfrm>
        </p:grpSpPr>
        <p:sp>
          <p:nvSpPr>
            <p:cNvPr id="37" name="Freeform 37"/>
            <p:cNvSpPr/>
            <p:nvPr/>
          </p:nvSpPr>
          <p:spPr>
            <a:xfrm>
              <a:off x="0" y="0"/>
              <a:ext cx="406400" cy="174922"/>
            </a:xfrm>
            <a:custGeom>
              <a:avLst/>
              <a:gdLst/>
              <a:ahLst/>
              <a:cxnLst/>
              <a:rect l="l" t="t" r="r" b="b"/>
              <a:pathLst>
                <a:path w="406400" h="174922">
                  <a:moveTo>
                    <a:pt x="203200" y="0"/>
                  </a:moveTo>
                  <a:lnTo>
                    <a:pt x="406400" y="0"/>
                  </a:lnTo>
                  <a:lnTo>
                    <a:pt x="203200" y="174922"/>
                  </a:lnTo>
                  <a:lnTo>
                    <a:pt x="0" y="174922"/>
                  </a:lnTo>
                  <a:lnTo>
                    <a:pt x="203200" y="0"/>
                  </a:lnTo>
                  <a:close/>
                </a:path>
              </a:pathLst>
            </a:custGeom>
            <a:solidFill>
              <a:srgbClr val="202C40"/>
            </a:solidFill>
          </p:spPr>
          <p:txBody>
            <a:bodyPr/>
            <a:lstStyle/>
            <a:p>
              <a:endParaRPr lang="en-US" sz="933"/>
            </a:p>
          </p:txBody>
        </p:sp>
        <p:sp>
          <p:nvSpPr>
            <p:cNvPr id="38" name="TextBox 38"/>
            <p:cNvSpPr txBox="1"/>
            <p:nvPr/>
          </p:nvSpPr>
          <p:spPr>
            <a:xfrm>
              <a:off x="101600" y="-9525"/>
              <a:ext cx="203200" cy="184447"/>
            </a:xfrm>
            <a:prstGeom prst="rect">
              <a:avLst/>
            </a:prstGeom>
          </p:spPr>
          <p:txBody>
            <a:bodyPr lIns="33867" tIns="33867" rIns="33867" bIns="33867" rtlCol="0" anchor="ctr"/>
            <a:lstStyle/>
            <a:p>
              <a:pPr algn="ctr">
                <a:lnSpc>
                  <a:spcPts val="1440"/>
                </a:lnSpc>
              </a:pPr>
              <a:endParaRPr sz="933"/>
            </a:p>
          </p:txBody>
        </p:sp>
      </p:grpSp>
      <p:grpSp>
        <p:nvGrpSpPr>
          <p:cNvPr id="39" name="Group 39"/>
          <p:cNvGrpSpPr/>
          <p:nvPr/>
        </p:nvGrpSpPr>
        <p:grpSpPr>
          <a:xfrm>
            <a:off x="2551362" y="-197503"/>
            <a:ext cx="10304486" cy="442771"/>
            <a:chOff x="0" y="0"/>
            <a:chExt cx="4070908" cy="174922"/>
          </a:xfrm>
        </p:grpSpPr>
        <p:sp>
          <p:nvSpPr>
            <p:cNvPr id="40" name="Freeform 40"/>
            <p:cNvSpPr/>
            <p:nvPr/>
          </p:nvSpPr>
          <p:spPr>
            <a:xfrm>
              <a:off x="0" y="0"/>
              <a:ext cx="4070908" cy="174922"/>
            </a:xfrm>
            <a:custGeom>
              <a:avLst/>
              <a:gdLst/>
              <a:ahLst/>
              <a:cxnLst/>
              <a:rect l="l" t="t" r="r" b="b"/>
              <a:pathLst>
                <a:path w="4070908" h="174922">
                  <a:moveTo>
                    <a:pt x="203200" y="0"/>
                  </a:moveTo>
                  <a:lnTo>
                    <a:pt x="4070908" y="0"/>
                  </a:lnTo>
                  <a:lnTo>
                    <a:pt x="3867708" y="174922"/>
                  </a:lnTo>
                  <a:lnTo>
                    <a:pt x="0" y="174922"/>
                  </a:lnTo>
                  <a:lnTo>
                    <a:pt x="203200" y="0"/>
                  </a:lnTo>
                  <a:close/>
                </a:path>
              </a:pathLst>
            </a:custGeom>
            <a:solidFill>
              <a:srgbClr val="202C40"/>
            </a:solidFill>
          </p:spPr>
          <p:txBody>
            <a:bodyPr/>
            <a:lstStyle/>
            <a:p>
              <a:endParaRPr lang="en-US" sz="933"/>
            </a:p>
          </p:txBody>
        </p:sp>
        <p:sp>
          <p:nvSpPr>
            <p:cNvPr id="41" name="TextBox 41"/>
            <p:cNvSpPr txBox="1"/>
            <p:nvPr/>
          </p:nvSpPr>
          <p:spPr>
            <a:xfrm>
              <a:off x="101600" y="-9525"/>
              <a:ext cx="3867708" cy="184447"/>
            </a:xfrm>
            <a:prstGeom prst="rect">
              <a:avLst/>
            </a:prstGeom>
          </p:spPr>
          <p:txBody>
            <a:bodyPr lIns="33867" tIns="33867" rIns="33867" bIns="33867" rtlCol="0" anchor="ctr"/>
            <a:lstStyle/>
            <a:p>
              <a:pPr algn="ctr">
                <a:lnSpc>
                  <a:spcPts val="1440"/>
                </a:lnSpc>
              </a:pPr>
              <a:endParaRPr sz="933"/>
            </a:p>
          </p:txBody>
        </p:sp>
      </p:grpSp>
      <p:sp>
        <p:nvSpPr>
          <p:cNvPr id="42" name="TextBox 42"/>
          <p:cNvSpPr txBox="1"/>
          <p:nvPr/>
        </p:nvSpPr>
        <p:spPr>
          <a:xfrm>
            <a:off x="917889" y="1860759"/>
            <a:ext cx="4248118" cy="3375924"/>
          </a:xfrm>
          <a:prstGeom prst="rect">
            <a:avLst/>
          </a:prstGeom>
        </p:spPr>
        <p:txBody>
          <a:bodyPr lIns="0" tIns="0" rIns="0" bIns="0" rtlCol="0" anchor="t">
            <a:spAutoFit/>
          </a:bodyPr>
          <a:lstStyle/>
          <a:p>
            <a:pPr marL="217181" lvl="1" indent="-108590">
              <a:lnSpc>
                <a:spcPts val="2160"/>
              </a:lnSpc>
              <a:buFont typeface="Arial"/>
              <a:buChar char="•"/>
            </a:pPr>
            <a:r>
              <a:rPr lang="en-US" sz="1800" spc="39">
                <a:solidFill>
                  <a:srgbClr val="000000">
                    <a:alpha val="75686"/>
                  </a:srgbClr>
                </a:solidFill>
                <a:latin typeface="Plus Jakarta Sans 1"/>
                <a:ea typeface="Plus Jakarta Sans 1"/>
                <a:cs typeface="Plus Jakarta Sans 1"/>
                <a:sym typeface="Plus Jakarta Sans 1"/>
              </a:rPr>
              <a:t>Long-term activities that are dedicated to specific aspects of climate science within WCRP​</a:t>
            </a:r>
          </a:p>
          <a:p>
            <a:pPr marL="217181" lvl="1" indent="-108590">
              <a:lnSpc>
                <a:spcPts val="2160"/>
              </a:lnSpc>
              <a:buFont typeface="Arial"/>
              <a:buChar char="•"/>
            </a:pPr>
            <a:r>
              <a:rPr lang="en-US" sz="1800" spc="39">
                <a:solidFill>
                  <a:srgbClr val="000000">
                    <a:alpha val="75686"/>
                  </a:srgbClr>
                </a:solidFill>
                <a:latin typeface="Plus Jakarta Sans 1"/>
                <a:ea typeface="Plus Jakarta Sans 1"/>
                <a:cs typeface="Plus Jakarta Sans 1"/>
                <a:sym typeface="Plus Jakarta Sans 1"/>
              </a:rPr>
              <a:t>Are the home to various scientific communities – across oceans, cryosphere, land, and atmospheric science domains; process studies, modelling, and observations; and regional climate information​</a:t>
            </a:r>
          </a:p>
          <a:p>
            <a:pPr marL="217181" lvl="1" indent="-108590">
              <a:lnSpc>
                <a:spcPts val="2160"/>
              </a:lnSpc>
              <a:buFont typeface="Arial"/>
              <a:buChar char="•"/>
            </a:pPr>
            <a:r>
              <a:rPr lang="en-US" sz="1800" spc="39">
                <a:solidFill>
                  <a:srgbClr val="000000">
                    <a:alpha val="75686"/>
                  </a:srgbClr>
                </a:solidFill>
                <a:latin typeface="Plus Jakarta Sans 1"/>
                <a:ea typeface="Plus Jakarta Sans 1"/>
                <a:cs typeface="Plus Jakarta Sans 1"/>
                <a:sym typeface="Plus Jakarta Sans 1"/>
              </a:rPr>
              <a:t>Supported by International Project Offices with oversight by the WCRP Secretariat</a:t>
            </a:r>
          </a:p>
        </p:txBody>
      </p:sp>
      <p:sp>
        <p:nvSpPr>
          <p:cNvPr id="43" name="TextBox 43"/>
          <p:cNvSpPr txBox="1"/>
          <p:nvPr/>
        </p:nvSpPr>
        <p:spPr>
          <a:xfrm>
            <a:off x="8152485" y="1917141"/>
            <a:ext cx="1162487" cy="893899"/>
          </a:xfrm>
          <a:prstGeom prst="rect">
            <a:avLst/>
          </a:prstGeom>
        </p:spPr>
        <p:txBody>
          <a:bodyPr lIns="0" tIns="0" rIns="0" bIns="0" rtlCol="0" anchor="t">
            <a:spAutoFit/>
          </a:bodyPr>
          <a:lstStyle/>
          <a:p>
            <a:pPr algn="ctr">
              <a:lnSpc>
                <a:spcPts val="1777"/>
              </a:lnSpc>
            </a:pPr>
            <a:r>
              <a:rPr lang="en-US" sz="1269">
                <a:solidFill>
                  <a:srgbClr val="000000">
                    <a:alpha val="75686"/>
                  </a:srgbClr>
                </a:solidFill>
                <a:latin typeface="Plus Jakarta Sans 1"/>
                <a:ea typeface="Plus Jakarta Sans 1"/>
                <a:cs typeface="Plus Jakarta Sans 1"/>
                <a:sym typeface="Plus Jakarta Sans 1"/>
              </a:rPr>
              <a:t>Climate and Cryosphere</a:t>
            </a:r>
          </a:p>
          <a:p>
            <a:pPr algn="ctr">
              <a:lnSpc>
                <a:spcPts val="3554"/>
              </a:lnSpc>
            </a:pPr>
            <a:r>
              <a:rPr lang="en-US" sz="2539">
                <a:solidFill>
                  <a:srgbClr val="000000">
                    <a:alpha val="75686"/>
                  </a:srgbClr>
                </a:solidFill>
                <a:latin typeface="Plus Jakarta Sans 1"/>
                <a:ea typeface="Plus Jakarta Sans 1"/>
                <a:cs typeface="Plus Jakarta Sans 1"/>
                <a:sym typeface="Plus Jakarta Sans 1"/>
              </a:rPr>
              <a:t> </a:t>
            </a:r>
            <a:r>
              <a:rPr lang="en-US" sz="2539" b="1">
                <a:solidFill>
                  <a:srgbClr val="000000">
                    <a:alpha val="75686"/>
                  </a:srgbClr>
                </a:solidFill>
                <a:latin typeface="Plus Jakarta Sans 1 Bold"/>
                <a:ea typeface="Plus Jakarta Sans 1 Bold"/>
                <a:cs typeface="Plus Jakarta Sans 1 Bold"/>
                <a:sym typeface="Plus Jakarta Sans 1 Bold"/>
              </a:rPr>
              <a:t>CliC</a:t>
            </a:r>
          </a:p>
        </p:txBody>
      </p:sp>
      <p:sp>
        <p:nvSpPr>
          <p:cNvPr id="44" name="TextBox 44"/>
          <p:cNvSpPr txBox="1"/>
          <p:nvPr/>
        </p:nvSpPr>
        <p:spPr>
          <a:xfrm>
            <a:off x="6171233" y="1697314"/>
            <a:ext cx="1162487" cy="1355564"/>
          </a:xfrm>
          <a:prstGeom prst="rect">
            <a:avLst/>
          </a:prstGeom>
        </p:spPr>
        <p:txBody>
          <a:bodyPr lIns="0" tIns="0" rIns="0" bIns="0" rtlCol="0" anchor="t">
            <a:spAutoFit/>
          </a:bodyPr>
          <a:lstStyle/>
          <a:p>
            <a:pPr algn="ctr">
              <a:lnSpc>
                <a:spcPts val="1777"/>
              </a:lnSpc>
            </a:pPr>
            <a:r>
              <a:rPr lang="en-US" sz="1269">
                <a:solidFill>
                  <a:srgbClr val="0B080C">
                    <a:alpha val="75686"/>
                  </a:srgbClr>
                </a:solidFill>
                <a:latin typeface="Plus Jakarta Sans 1"/>
                <a:ea typeface="Plus Jakarta Sans 1"/>
                <a:cs typeface="Plus Jakarta Sans 1"/>
                <a:sym typeface="Plus Jakarta Sans 1"/>
              </a:rPr>
              <a:t>Atmospheric Processes and their Role in Climate </a:t>
            </a:r>
          </a:p>
          <a:p>
            <a:pPr algn="ctr">
              <a:lnSpc>
                <a:spcPts val="3554"/>
              </a:lnSpc>
            </a:pPr>
            <a:r>
              <a:rPr lang="en-US" sz="2539" b="1">
                <a:solidFill>
                  <a:srgbClr val="0B080C">
                    <a:alpha val="75686"/>
                  </a:srgbClr>
                </a:solidFill>
                <a:latin typeface="Plus Jakarta Sans 1 Bold"/>
                <a:ea typeface="Plus Jakarta Sans 1 Bold"/>
                <a:cs typeface="Plus Jakarta Sans 1 Bold"/>
                <a:sym typeface="Plus Jakarta Sans 1 Bold"/>
              </a:rPr>
              <a:t>APARC</a:t>
            </a:r>
          </a:p>
        </p:txBody>
      </p:sp>
      <p:sp>
        <p:nvSpPr>
          <p:cNvPr id="45" name="TextBox 45"/>
          <p:cNvSpPr txBox="1"/>
          <p:nvPr/>
        </p:nvSpPr>
        <p:spPr>
          <a:xfrm>
            <a:off x="10113435" y="1582465"/>
            <a:ext cx="1206452" cy="1355564"/>
          </a:xfrm>
          <a:prstGeom prst="rect">
            <a:avLst/>
          </a:prstGeom>
        </p:spPr>
        <p:txBody>
          <a:bodyPr lIns="0" tIns="0" rIns="0" bIns="0" rtlCol="0" anchor="t">
            <a:spAutoFit/>
          </a:bodyPr>
          <a:lstStyle/>
          <a:p>
            <a:pPr algn="ctr">
              <a:lnSpc>
                <a:spcPts val="1777"/>
              </a:lnSpc>
            </a:pPr>
            <a:r>
              <a:rPr lang="en-US" sz="1269">
                <a:solidFill>
                  <a:srgbClr val="000000">
                    <a:alpha val="75686"/>
                  </a:srgbClr>
                </a:solidFill>
                <a:latin typeface="Plus Jakarta Sans 1"/>
                <a:ea typeface="Plus Jakarta Sans 1"/>
                <a:cs typeface="Plus Jakarta Sans 1"/>
                <a:sym typeface="Plus Jakarta Sans 1"/>
              </a:rPr>
              <a:t>Climate and Ocean Variability, Predictability and Change</a:t>
            </a:r>
          </a:p>
          <a:p>
            <a:pPr algn="ctr">
              <a:lnSpc>
                <a:spcPts val="3554"/>
              </a:lnSpc>
            </a:pPr>
            <a:r>
              <a:rPr lang="en-US" sz="2539" b="1">
                <a:solidFill>
                  <a:srgbClr val="000000">
                    <a:alpha val="75686"/>
                  </a:srgbClr>
                </a:solidFill>
                <a:latin typeface="Plus Jakarta Sans 1 Bold"/>
                <a:ea typeface="Plus Jakarta Sans 1 Bold"/>
                <a:cs typeface="Plus Jakarta Sans 1 Bold"/>
                <a:sym typeface="Plus Jakarta Sans 1 Bold"/>
              </a:rPr>
              <a:t>CLIVAR</a:t>
            </a:r>
          </a:p>
        </p:txBody>
      </p:sp>
      <p:sp>
        <p:nvSpPr>
          <p:cNvPr id="46" name="TextBox 46"/>
          <p:cNvSpPr txBox="1"/>
          <p:nvPr/>
        </p:nvSpPr>
        <p:spPr>
          <a:xfrm>
            <a:off x="8136800" y="3999639"/>
            <a:ext cx="1206452" cy="893899"/>
          </a:xfrm>
          <a:prstGeom prst="rect">
            <a:avLst/>
          </a:prstGeom>
        </p:spPr>
        <p:txBody>
          <a:bodyPr lIns="0" tIns="0" rIns="0" bIns="0" rtlCol="0" anchor="t">
            <a:spAutoFit/>
          </a:bodyPr>
          <a:lstStyle/>
          <a:p>
            <a:pPr algn="ctr">
              <a:lnSpc>
                <a:spcPts val="1777"/>
              </a:lnSpc>
            </a:pPr>
            <a:r>
              <a:rPr lang="en-US" sz="1269">
                <a:solidFill>
                  <a:srgbClr val="000000">
                    <a:alpha val="75686"/>
                  </a:srgbClr>
                </a:solidFill>
                <a:latin typeface="Plus Jakarta Sans 1"/>
                <a:ea typeface="Plus Jakarta Sans 1"/>
                <a:cs typeface="Plus Jakarta Sans 1"/>
                <a:sym typeface="Plus Jakarta Sans 1"/>
              </a:rPr>
              <a:t>Global Energy and Water Exchanges</a:t>
            </a:r>
          </a:p>
          <a:p>
            <a:pPr algn="ctr">
              <a:lnSpc>
                <a:spcPts val="3554"/>
              </a:lnSpc>
            </a:pPr>
            <a:r>
              <a:rPr lang="en-US" sz="2539" b="1">
                <a:solidFill>
                  <a:srgbClr val="000000">
                    <a:alpha val="75686"/>
                  </a:srgbClr>
                </a:solidFill>
                <a:latin typeface="Plus Jakarta Sans 1 Bold"/>
                <a:ea typeface="Plus Jakarta Sans 1 Bold"/>
                <a:cs typeface="Plus Jakarta Sans 1 Bold"/>
                <a:sym typeface="Plus Jakarta Sans 1 Bold"/>
              </a:rPr>
              <a:t>GEWEX</a:t>
            </a:r>
          </a:p>
        </p:txBody>
      </p:sp>
      <p:sp>
        <p:nvSpPr>
          <p:cNvPr id="47" name="TextBox 47"/>
          <p:cNvSpPr txBox="1"/>
          <p:nvPr/>
        </p:nvSpPr>
        <p:spPr>
          <a:xfrm>
            <a:off x="6171233" y="3993910"/>
            <a:ext cx="1162487" cy="1124731"/>
          </a:xfrm>
          <a:prstGeom prst="rect">
            <a:avLst/>
          </a:prstGeom>
        </p:spPr>
        <p:txBody>
          <a:bodyPr lIns="0" tIns="0" rIns="0" bIns="0" rtlCol="0" anchor="t">
            <a:spAutoFit/>
          </a:bodyPr>
          <a:lstStyle/>
          <a:p>
            <a:pPr algn="ctr">
              <a:lnSpc>
                <a:spcPts val="1777"/>
              </a:lnSpc>
            </a:pPr>
            <a:r>
              <a:rPr lang="en-US" sz="1269">
                <a:solidFill>
                  <a:srgbClr val="0B080C">
                    <a:alpha val="75686"/>
                  </a:srgbClr>
                </a:solidFill>
                <a:latin typeface="Plus Jakarta Sans 1"/>
                <a:ea typeface="Plus Jakarta Sans 1"/>
                <a:cs typeface="Plus Jakarta Sans 1"/>
                <a:sym typeface="Plus Jakarta Sans 1"/>
              </a:rPr>
              <a:t>Earth System Modelling and Observations</a:t>
            </a:r>
          </a:p>
          <a:p>
            <a:pPr algn="ctr">
              <a:lnSpc>
                <a:spcPts val="3554"/>
              </a:lnSpc>
            </a:pPr>
            <a:r>
              <a:rPr lang="en-US" sz="2539" b="1">
                <a:solidFill>
                  <a:srgbClr val="0B080C">
                    <a:alpha val="75686"/>
                  </a:srgbClr>
                </a:solidFill>
                <a:latin typeface="Plus Jakarta Sans 1 Bold"/>
                <a:ea typeface="Plus Jakarta Sans 1 Bold"/>
                <a:cs typeface="Plus Jakarta Sans 1 Bold"/>
                <a:sym typeface="Plus Jakarta Sans 1 Bold"/>
              </a:rPr>
              <a:t> ESMO</a:t>
            </a:r>
          </a:p>
        </p:txBody>
      </p:sp>
      <p:sp>
        <p:nvSpPr>
          <p:cNvPr id="48" name="TextBox 48"/>
          <p:cNvSpPr txBox="1"/>
          <p:nvPr/>
        </p:nvSpPr>
        <p:spPr>
          <a:xfrm>
            <a:off x="10135417" y="3966061"/>
            <a:ext cx="1162487" cy="1124731"/>
          </a:xfrm>
          <a:prstGeom prst="rect">
            <a:avLst/>
          </a:prstGeom>
        </p:spPr>
        <p:txBody>
          <a:bodyPr lIns="0" tIns="0" rIns="0" bIns="0" rtlCol="0" anchor="t">
            <a:spAutoFit/>
          </a:bodyPr>
          <a:lstStyle/>
          <a:p>
            <a:pPr algn="ctr">
              <a:lnSpc>
                <a:spcPts val="1777"/>
              </a:lnSpc>
            </a:pPr>
            <a:r>
              <a:rPr lang="en-US" sz="1269">
                <a:solidFill>
                  <a:srgbClr val="000000">
                    <a:alpha val="75686"/>
                  </a:srgbClr>
                </a:solidFill>
                <a:latin typeface="Plus Jakarta Sans 1"/>
                <a:ea typeface="Plus Jakarta Sans 1"/>
                <a:cs typeface="Plus Jakarta Sans 1"/>
                <a:sym typeface="Plus Jakarta Sans 1"/>
              </a:rPr>
              <a:t>Regional Information for Society </a:t>
            </a:r>
          </a:p>
          <a:p>
            <a:pPr algn="ctr">
              <a:lnSpc>
                <a:spcPts val="3554"/>
              </a:lnSpc>
            </a:pPr>
            <a:r>
              <a:rPr lang="en-US" sz="2539" b="1">
                <a:solidFill>
                  <a:srgbClr val="000000">
                    <a:alpha val="75686"/>
                  </a:srgbClr>
                </a:solidFill>
                <a:latin typeface="Plus Jakarta Sans 1 Bold"/>
                <a:ea typeface="Plus Jakarta Sans 1 Bold"/>
                <a:cs typeface="Plus Jakarta Sans 1 Bold"/>
                <a:sym typeface="Plus Jakarta Sans 1 Bold"/>
              </a:rPr>
              <a:t>RIfS</a:t>
            </a:r>
          </a:p>
        </p:txBody>
      </p:sp>
      <p:sp>
        <p:nvSpPr>
          <p:cNvPr id="49" name="TextBox 49"/>
          <p:cNvSpPr txBox="1"/>
          <p:nvPr/>
        </p:nvSpPr>
        <p:spPr>
          <a:xfrm>
            <a:off x="899160" y="531063"/>
            <a:ext cx="10393680" cy="615553"/>
          </a:xfrm>
          <a:prstGeom prst="rect">
            <a:avLst/>
          </a:prstGeom>
        </p:spPr>
        <p:txBody>
          <a:bodyPr lIns="0" tIns="0" rIns="0" bIns="0" rtlCol="0" anchor="t">
            <a:spAutoFit/>
          </a:bodyPr>
          <a:lstStyle/>
          <a:p>
            <a:pPr algn="ctr">
              <a:lnSpc>
                <a:spcPts val="4752"/>
              </a:lnSpc>
            </a:pPr>
            <a:r>
              <a:rPr lang="en-US" sz="4400" b="1">
                <a:solidFill>
                  <a:srgbClr val="222C3D"/>
                </a:solidFill>
                <a:latin typeface="Plus Jakarta Sans 1 Bold"/>
                <a:ea typeface="Plus Jakarta Sans 1 Bold"/>
                <a:cs typeface="Plus Jakarta Sans 1 Bold"/>
                <a:sym typeface="Plus Jakarta Sans 1 Bold"/>
              </a:rPr>
              <a:t>Core Projects </a:t>
            </a:r>
          </a:p>
        </p:txBody>
      </p:sp>
      <p:grpSp>
        <p:nvGrpSpPr>
          <p:cNvPr id="50" name="Google Shape;32;p4">
            <a:extLst>
              <a:ext uri="{FF2B5EF4-FFF2-40B4-BE49-F238E27FC236}">
                <a16:creationId xmlns:a16="http://schemas.microsoft.com/office/drawing/2014/main" id="{E8005348-A895-67CA-1174-C1680F1DA14C}"/>
              </a:ext>
            </a:extLst>
          </p:cNvPr>
          <p:cNvGrpSpPr/>
          <p:nvPr/>
        </p:nvGrpSpPr>
        <p:grpSpPr>
          <a:xfrm>
            <a:off x="10113330" y="274853"/>
            <a:ext cx="2154863" cy="964667"/>
            <a:chOff x="7336150" y="-5375"/>
            <a:chExt cx="2317556" cy="1037500"/>
          </a:xfrm>
        </p:grpSpPr>
        <p:pic>
          <p:nvPicPr>
            <p:cNvPr id="51" name="Google Shape;33;p4">
              <a:extLst>
                <a:ext uri="{FF2B5EF4-FFF2-40B4-BE49-F238E27FC236}">
                  <a16:creationId xmlns:a16="http://schemas.microsoft.com/office/drawing/2014/main" id="{B03B81DA-E693-C613-D346-EA09B24C4F75}"/>
                </a:ext>
              </a:extLst>
            </p:cNvPr>
            <p:cNvPicPr preferRelativeResize="0"/>
            <p:nvPr/>
          </p:nvPicPr>
          <p:blipFill>
            <a:blip r:embed="rId5">
              <a:alphaModFix/>
            </a:blip>
            <a:stretch>
              <a:fillRect/>
            </a:stretch>
          </p:blipFill>
          <p:spPr>
            <a:xfrm>
              <a:off x="7336150" y="-5375"/>
              <a:ext cx="2317556" cy="1037500"/>
            </a:xfrm>
            <a:prstGeom prst="rect">
              <a:avLst/>
            </a:prstGeom>
            <a:noFill/>
            <a:ln>
              <a:noFill/>
            </a:ln>
          </p:spPr>
        </p:pic>
        <p:pic>
          <p:nvPicPr>
            <p:cNvPr id="52" name="Google Shape;34;p4">
              <a:extLst>
                <a:ext uri="{FF2B5EF4-FFF2-40B4-BE49-F238E27FC236}">
                  <a16:creationId xmlns:a16="http://schemas.microsoft.com/office/drawing/2014/main" id="{B7A6DA87-19F1-2779-0E83-36B62CBD1DFC}"/>
                </a:ext>
              </a:extLst>
            </p:cNvPr>
            <p:cNvPicPr preferRelativeResize="0"/>
            <p:nvPr/>
          </p:nvPicPr>
          <p:blipFill rotWithShape="1">
            <a:blip r:embed="rId6">
              <a:alphaModFix/>
            </a:blip>
            <a:srcRect l="34128"/>
            <a:stretch/>
          </p:blipFill>
          <p:spPr>
            <a:xfrm>
              <a:off x="8127051" y="-5375"/>
              <a:ext cx="1526655" cy="1037500"/>
            </a:xfrm>
            <a:prstGeom prst="rect">
              <a:avLst/>
            </a:prstGeom>
            <a:noFill/>
            <a:ln>
              <a:noFill/>
            </a:ln>
          </p:spPr>
        </p:pic>
      </p:grpSp>
      <p:pic>
        <p:nvPicPr>
          <p:cNvPr id="53" name="Google Shape;35;p4">
            <a:extLst>
              <a:ext uri="{FF2B5EF4-FFF2-40B4-BE49-F238E27FC236}">
                <a16:creationId xmlns:a16="http://schemas.microsoft.com/office/drawing/2014/main" id="{26291FC8-2C19-5D51-A5C0-BAA0C99B130B}"/>
              </a:ext>
            </a:extLst>
          </p:cNvPr>
          <p:cNvPicPr preferRelativeResize="0"/>
          <p:nvPr/>
        </p:nvPicPr>
        <p:blipFill rotWithShape="1">
          <a:blip r:embed="rId7">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grpSp>
        <p:nvGrpSpPr>
          <p:cNvPr id="68" name="Group 67">
            <a:extLst>
              <a:ext uri="{FF2B5EF4-FFF2-40B4-BE49-F238E27FC236}">
                <a16:creationId xmlns:a16="http://schemas.microsoft.com/office/drawing/2014/main" id="{DA47AAC8-939A-D73E-EF17-92CF36BF0FF2}"/>
              </a:ext>
            </a:extLst>
          </p:cNvPr>
          <p:cNvGrpSpPr/>
          <p:nvPr/>
        </p:nvGrpSpPr>
        <p:grpSpPr>
          <a:xfrm>
            <a:off x="5586883" y="2845148"/>
            <a:ext cx="6381837" cy="2847767"/>
            <a:chOff x="5586883" y="2845148"/>
            <a:chExt cx="6381837" cy="2847767"/>
          </a:xfrm>
        </p:grpSpPr>
        <p:pic>
          <p:nvPicPr>
            <p:cNvPr id="55" name="Picture 54" descr="A logo with a red and white circle&#10;&#10;AI-generated content may be incorrect.">
              <a:extLst>
                <a:ext uri="{FF2B5EF4-FFF2-40B4-BE49-F238E27FC236}">
                  <a16:creationId xmlns:a16="http://schemas.microsoft.com/office/drawing/2014/main" id="{28F5EB04-4BC0-F62B-F4E1-51A6055C603A}"/>
                </a:ext>
              </a:extLst>
            </p:cNvPr>
            <p:cNvPicPr>
              <a:picLocks noChangeAspect="1"/>
            </p:cNvPicPr>
            <p:nvPr/>
          </p:nvPicPr>
          <p:blipFill>
            <a:blip r:embed="rId8"/>
            <a:stretch>
              <a:fillRect/>
            </a:stretch>
          </p:blipFill>
          <p:spPr>
            <a:xfrm>
              <a:off x="9086510" y="5042018"/>
              <a:ext cx="706064" cy="591085"/>
            </a:xfrm>
            <a:prstGeom prst="rect">
              <a:avLst/>
            </a:prstGeom>
          </p:spPr>
        </p:pic>
        <p:pic>
          <p:nvPicPr>
            <p:cNvPr id="58" name="Picture 57" descr="A blue and black logo&#10;&#10;AI-generated content may be incorrect.">
              <a:extLst>
                <a:ext uri="{FF2B5EF4-FFF2-40B4-BE49-F238E27FC236}">
                  <a16:creationId xmlns:a16="http://schemas.microsoft.com/office/drawing/2014/main" id="{DFDEB208-E0F1-FEAE-8916-564139F42E44}"/>
                </a:ext>
              </a:extLst>
            </p:cNvPr>
            <p:cNvPicPr>
              <a:picLocks noChangeAspect="1"/>
            </p:cNvPicPr>
            <p:nvPr/>
          </p:nvPicPr>
          <p:blipFill>
            <a:blip r:embed="rId9"/>
            <a:stretch>
              <a:fillRect/>
            </a:stretch>
          </p:blipFill>
          <p:spPr>
            <a:xfrm>
              <a:off x="6964452" y="5173009"/>
              <a:ext cx="885195" cy="332430"/>
            </a:xfrm>
            <a:prstGeom prst="rect">
              <a:avLst/>
            </a:prstGeom>
          </p:spPr>
        </p:pic>
        <p:pic>
          <p:nvPicPr>
            <p:cNvPr id="60" name="Picture 59" descr="A blue and black logo&#10;&#10;AI-generated content may be incorrect.">
              <a:extLst>
                <a:ext uri="{FF2B5EF4-FFF2-40B4-BE49-F238E27FC236}">
                  <a16:creationId xmlns:a16="http://schemas.microsoft.com/office/drawing/2014/main" id="{484B3E0D-2D95-E0D7-FFEF-CA284C063CCA}"/>
                </a:ext>
              </a:extLst>
            </p:cNvPr>
            <p:cNvPicPr>
              <a:picLocks noChangeAspect="1"/>
            </p:cNvPicPr>
            <p:nvPr/>
          </p:nvPicPr>
          <p:blipFill>
            <a:blip r:embed="rId9"/>
            <a:stretch>
              <a:fillRect/>
            </a:stretch>
          </p:blipFill>
          <p:spPr>
            <a:xfrm>
              <a:off x="11083525" y="5175857"/>
              <a:ext cx="885195" cy="332430"/>
            </a:xfrm>
            <a:prstGeom prst="rect">
              <a:avLst/>
            </a:prstGeom>
          </p:spPr>
        </p:pic>
        <p:pic>
          <p:nvPicPr>
            <p:cNvPr id="54" name="Picture 53" descr="A blue circle with red text and a blue circle with a wave and text&#10;&#10;AI-generated content may be incorrect.">
              <a:extLst>
                <a:ext uri="{FF2B5EF4-FFF2-40B4-BE49-F238E27FC236}">
                  <a16:creationId xmlns:a16="http://schemas.microsoft.com/office/drawing/2014/main" id="{D32F863D-383C-28EA-506E-DA54A92F7889}"/>
                </a:ext>
              </a:extLst>
            </p:cNvPr>
            <p:cNvPicPr>
              <a:picLocks noChangeAspect="1"/>
            </p:cNvPicPr>
            <p:nvPr/>
          </p:nvPicPr>
          <p:blipFill>
            <a:blip r:embed="rId10"/>
            <a:stretch>
              <a:fillRect/>
            </a:stretch>
          </p:blipFill>
          <p:spPr>
            <a:xfrm>
              <a:off x="11093746" y="2845148"/>
              <a:ext cx="580398" cy="539681"/>
            </a:xfrm>
            <a:prstGeom prst="rect">
              <a:avLst/>
            </a:prstGeom>
          </p:spPr>
        </p:pic>
        <p:pic>
          <p:nvPicPr>
            <p:cNvPr id="63" name="Picture 62" descr="A blue text on a black background&#10;&#10;AI-generated content may be incorrect.">
              <a:extLst>
                <a:ext uri="{FF2B5EF4-FFF2-40B4-BE49-F238E27FC236}">
                  <a16:creationId xmlns:a16="http://schemas.microsoft.com/office/drawing/2014/main" id="{BBEC0F2C-6593-8BD4-5763-A1BBA991633F}"/>
                </a:ext>
              </a:extLst>
            </p:cNvPr>
            <p:cNvPicPr>
              <a:picLocks noChangeAspect="1"/>
            </p:cNvPicPr>
            <p:nvPr/>
          </p:nvPicPr>
          <p:blipFill>
            <a:blip r:embed="rId11"/>
            <a:stretch>
              <a:fillRect/>
            </a:stretch>
          </p:blipFill>
          <p:spPr>
            <a:xfrm>
              <a:off x="6598417" y="3021361"/>
              <a:ext cx="1189055" cy="321233"/>
            </a:xfrm>
            <a:prstGeom prst="rect">
              <a:avLst/>
            </a:prstGeom>
          </p:spPr>
        </p:pic>
        <p:pic>
          <p:nvPicPr>
            <p:cNvPr id="64" name="Picture 63" descr="A blue logo with text&#10;&#10;AI-generated content may be incorrect.">
              <a:extLst>
                <a:ext uri="{FF2B5EF4-FFF2-40B4-BE49-F238E27FC236}">
                  <a16:creationId xmlns:a16="http://schemas.microsoft.com/office/drawing/2014/main" id="{75004C9D-653D-01A4-B507-E334581E5E2A}"/>
                </a:ext>
              </a:extLst>
            </p:cNvPr>
            <p:cNvPicPr>
              <a:picLocks noChangeAspect="1"/>
            </p:cNvPicPr>
            <p:nvPr/>
          </p:nvPicPr>
          <p:blipFill>
            <a:blip r:embed="rId12"/>
            <a:stretch>
              <a:fillRect/>
            </a:stretch>
          </p:blipFill>
          <p:spPr>
            <a:xfrm>
              <a:off x="5586883" y="5117437"/>
              <a:ext cx="1160585" cy="575478"/>
            </a:xfrm>
            <a:prstGeom prst="rect">
              <a:avLst/>
            </a:prstGeom>
          </p:spPr>
        </p:pic>
        <p:pic>
          <p:nvPicPr>
            <p:cNvPr id="65" name="Picture 64" descr="A blue globe with white text&#10;&#10;AI-generated content may be incorrect.">
              <a:extLst>
                <a:ext uri="{FF2B5EF4-FFF2-40B4-BE49-F238E27FC236}">
                  <a16:creationId xmlns:a16="http://schemas.microsoft.com/office/drawing/2014/main" id="{5180C687-B1E2-81A9-9185-C121700839A2}"/>
                </a:ext>
              </a:extLst>
            </p:cNvPr>
            <p:cNvPicPr>
              <a:picLocks noChangeAspect="1"/>
            </p:cNvPicPr>
            <p:nvPr/>
          </p:nvPicPr>
          <p:blipFill>
            <a:blip r:embed="rId13"/>
            <a:stretch>
              <a:fillRect/>
            </a:stretch>
          </p:blipFill>
          <p:spPr>
            <a:xfrm>
              <a:off x="8021933" y="2987070"/>
              <a:ext cx="1766836" cy="356322"/>
            </a:xfrm>
            <a:prstGeom prst="rect">
              <a:avLst/>
            </a:prstGeom>
          </p:spPr>
        </p:pic>
        <p:pic>
          <p:nvPicPr>
            <p:cNvPr id="66" name="Picture 65" descr="A blue text on a black background&#10;&#10;AI-generated content may be incorrect.">
              <a:extLst>
                <a:ext uri="{FF2B5EF4-FFF2-40B4-BE49-F238E27FC236}">
                  <a16:creationId xmlns:a16="http://schemas.microsoft.com/office/drawing/2014/main" id="{2802540A-DF0F-FDEB-44EC-599331F3A719}"/>
                </a:ext>
              </a:extLst>
            </p:cNvPr>
            <p:cNvPicPr>
              <a:picLocks noChangeAspect="1"/>
            </p:cNvPicPr>
            <p:nvPr/>
          </p:nvPicPr>
          <p:blipFill>
            <a:blip r:embed="rId14"/>
            <a:stretch>
              <a:fillRect/>
            </a:stretch>
          </p:blipFill>
          <p:spPr>
            <a:xfrm>
              <a:off x="9925886" y="5196567"/>
              <a:ext cx="1124160" cy="291612"/>
            </a:xfrm>
            <a:prstGeom prst="rect">
              <a:avLst/>
            </a:prstGeom>
          </p:spPr>
        </p:pic>
        <p:pic>
          <p:nvPicPr>
            <p:cNvPr id="67" name="Picture 66" descr="A black background with white text&#10;&#10;AI-generated content may be incorrect.">
              <a:extLst>
                <a:ext uri="{FF2B5EF4-FFF2-40B4-BE49-F238E27FC236}">
                  <a16:creationId xmlns:a16="http://schemas.microsoft.com/office/drawing/2014/main" id="{D240921C-CEE4-930E-2C5A-BFCECA5E480F}"/>
                </a:ext>
              </a:extLst>
            </p:cNvPr>
            <p:cNvPicPr>
              <a:picLocks noChangeAspect="1"/>
            </p:cNvPicPr>
            <p:nvPr/>
          </p:nvPicPr>
          <p:blipFill>
            <a:blip r:embed="rId15"/>
            <a:stretch>
              <a:fillRect/>
            </a:stretch>
          </p:blipFill>
          <p:spPr>
            <a:xfrm>
              <a:off x="8120795" y="5152344"/>
              <a:ext cx="932718" cy="32144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352C2-8B5A-F2BB-B746-86E8C1BFA3E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4309A36-F1FC-A611-232C-B09E0A144D49}"/>
              </a:ext>
            </a:extLst>
          </p:cNvPr>
          <p:cNvSpPr txBox="1"/>
          <p:nvPr/>
        </p:nvSpPr>
        <p:spPr>
          <a:xfrm>
            <a:off x="899160" y="433705"/>
            <a:ext cx="10393680" cy="448841"/>
          </a:xfrm>
          <a:prstGeom prst="rect">
            <a:avLst/>
          </a:prstGeom>
        </p:spPr>
        <p:txBody>
          <a:bodyPr lIns="0" tIns="0" rIns="0" bIns="0" rtlCol="0" anchor="t">
            <a:spAutoFit/>
          </a:bodyPr>
          <a:lstStyle/>
          <a:p>
            <a:pPr algn="ctr">
              <a:lnSpc>
                <a:spcPts val="3499"/>
              </a:lnSpc>
            </a:pPr>
            <a:r>
              <a:rPr lang="en-US" sz="3239" b="1">
                <a:solidFill>
                  <a:srgbClr val="222C3D"/>
                </a:solidFill>
                <a:latin typeface="Plus Jakarta Sans 1 Bold"/>
                <a:ea typeface="Plus Jakarta Sans 1 Bold"/>
                <a:cs typeface="Plus Jakarta Sans 1 Bold"/>
                <a:sym typeface="Plus Jakarta Sans 1 Bold"/>
              </a:rPr>
              <a:t>ESMO objectives and initial cross-cutting themes</a:t>
            </a:r>
          </a:p>
        </p:txBody>
      </p:sp>
      <p:grpSp>
        <p:nvGrpSpPr>
          <p:cNvPr id="3" name="Group 3">
            <a:extLst>
              <a:ext uri="{FF2B5EF4-FFF2-40B4-BE49-F238E27FC236}">
                <a16:creationId xmlns:a16="http://schemas.microsoft.com/office/drawing/2014/main" id="{27145E4B-929D-E6C2-B2A0-BD0C7EF7F871}"/>
              </a:ext>
            </a:extLst>
          </p:cNvPr>
          <p:cNvGrpSpPr>
            <a:grpSpLocks noChangeAspect="1"/>
          </p:cNvGrpSpPr>
          <p:nvPr/>
        </p:nvGrpSpPr>
        <p:grpSpPr>
          <a:xfrm>
            <a:off x="1166506" y="1136650"/>
            <a:ext cx="6680200" cy="4584700"/>
            <a:chOff x="0" y="0"/>
            <a:chExt cx="13360400" cy="9169400"/>
          </a:xfrm>
        </p:grpSpPr>
        <p:sp>
          <p:nvSpPr>
            <p:cNvPr id="4" name="Freeform 4" descr="A diagram of a diagram  Description automatically generated">
              <a:extLst>
                <a:ext uri="{FF2B5EF4-FFF2-40B4-BE49-F238E27FC236}">
                  <a16:creationId xmlns:a16="http://schemas.microsoft.com/office/drawing/2014/main" id="{47DE9323-4F55-188E-63F0-2BC4F7DAFDCD}"/>
                </a:ext>
              </a:extLst>
            </p:cNvPr>
            <p:cNvSpPr/>
            <p:nvPr/>
          </p:nvSpPr>
          <p:spPr>
            <a:xfrm>
              <a:off x="0" y="0"/>
              <a:ext cx="13360400" cy="9169400"/>
            </a:xfrm>
            <a:custGeom>
              <a:avLst/>
              <a:gdLst/>
              <a:ahLst/>
              <a:cxnLst/>
              <a:rect l="l" t="t" r="r" b="b"/>
              <a:pathLst>
                <a:path w="13360400" h="9169400">
                  <a:moveTo>
                    <a:pt x="0" y="0"/>
                  </a:moveTo>
                  <a:lnTo>
                    <a:pt x="13360400" y="0"/>
                  </a:lnTo>
                  <a:lnTo>
                    <a:pt x="13360400" y="9169400"/>
                  </a:lnTo>
                  <a:lnTo>
                    <a:pt x="0" y="9169400"/>
                  </a:lnTo>
                  <a:lnTo>
                    <a:pt x="0" y="0"/>
                  </a:lnTo>
                  <a:close/>
                </a:path>
              </a:pathLst>
            </a:custGeom>
            <a:blipFill>
              <a:blip r:embed="rId2"/>
              <a:stretch>
                <a:fillRect/>
              </a:stretch>
            </a:blipFill>
          </p:spPr>
          <p:txBody>
            <a:bodyPr/>
            <a:lstStyle/>
            <a:p>
              <a:endParaRPr lang="en-US" sz="933"/>
            </a:p>
          </p:txBody>
        </p:sp>
      </p:grpSp>
      <p:grpSp>
        <p:nvGrpSpPr>
          <p:cNvPr id="5" name="Group 5">
            <a:extLst>
              <a:ext uri="{FF2B5EF4-FFF2-40B4-BE49-F238E27FC236}">
                <a16:creationId xmlns:a16="http://schemas.microsoft.com/office/drawing/2014/main" id="{F0751BAE-E69F-0DD7-A6B2-29897B2A85A0}"/>
              </a:ext>
            </a:extLst>
          </p:cNvPr>
          <p:cNvGrpSpPr>
            <a:grpSpLocks noChangeAspect="1"/>
          </p:cNvGrpSpPr>
          <p:nvPr/>
        </p:nvGrpSpPr>
        <p:grpSpPr>
          <a:xfrm>
            <a:off x="9192861" y="6167032"/>
            <a:ext cx="2838270" cy="638611"/>
            <a:chOff x="0" y="0"/>
            <a:chExt cx="5676540" cy="1277221"/>
          </a:xfrm>
        </p:grpSpPr>
        <p:sp>
          <p:nvSpPr>
            <p:cNvPr id="6" name="Freeform 6" descr="A black and white logo  Description automatically generated">
              <a:extLst>
                <a:ext uri="{FF2B5EF4-FFF2-40B4-BE49-F238E27FC236}">
                  <a16:creationId xmlns:a16="http://schemas.microsoft.com/office/drawing/2014/main" id="{CDD2B879-4DCE-FC8D-77AC-6A8ACDD74678}"/>
                </a:ext>
              </a:extLst>
            </p:cNvPr>
            <p:cNvSpPr/>
            <p:nvPr/>
          </p:nvSpPr>
          <p:spPr>
            <a:xfrm>
              <a:off x="0" y="0"/>
              <a:ext cx="5676519" cy="1277239"/>
            </a:xfrm>
            <a:custGeom>
              <a:avLst/>
              <a:gdLst/>
              <a:ahLst/>
              <a:cxnLst/>
              <a:rect l="l" t="t" r="r" b="b"/>
              <a:pathLst>
                <a:path w="5676519" h="1277239">
                  <a:moveTo>
                    <a:pt x="0" y="0"/>
                  </a:moveTo>
                  <a:lnTo>
                    <a:pt x="5676519" y="0"/>
                  </a:lnTo>
                  <a:lnTo>
                    <a:pt x="5676519" y="1277239"/>
                  </a:lnTo>
                  <a:lnTo>
                    <a:pt x="0" y="1277239"/>
                  </a:lnTo>
                  <a:lnTo>
                    <a:pt x="0" y="0"/>
                  </a:lnTo>
                  <a:close/>
                </a:path>
              </a:pathLst>
            </a:custGeom>
            <a:blipFill>
              <a:blip r:embed="rId3"/>
              <a:stretch>
                <a:fillRect t="-71" b="-70"/>
              </a:stretch>
            </a:blipFill>
          </p:spPr>
          <p:txBody>
            <a:bodyPr/>
            <a:lstStyle/>
            <a:p>
              <a:endParaRPr lang="en-US" sz="933"/>
            </a:p>
          </p:txBody>
        </p:sp>
      </p:grpSp>
      <p:grpSp>
        <p:nvGrpSpPr>
          <p:cNvPr id="7" name="Group 7">
            <a:extLst>
              <a:ext uri="{FF2B5EF4-FFF2-40B4-BE49-F238E27FC236}">
                <a16:creationId xmlns:a16="http://schemas.microsoft.com/office/drawing/2014/main" id="{FE08D988-E9C6-A7DF-11F1-5BFA20F18F5B}"/>
              </a:ext>
            </a:extLst>
          </p:cNvPr>
          <p:cNvGrpSpPr/>
          <p:nvPr/>
        </p:nvGrpSpPr>
        <p:grpSpPr>
          <a:xfrm>
            <a:off x="8587978" y="6037858"/>
            <a:ext cx="7805284" cy="820142"/>
            <a:chOff x="0" y="0"/>
            <a:chExt cx="3083569" cy="324007"/>
          </a:xfrm>
        </p:grpSpPr>
        <p:sp>
          <p:nvSpPr>
            <p:cNvPr id="8" name="Freeform 8">
              <a:extLst>
                <a:ext uri="{FF2B5EF4-FFF2-40B4-BE49-F238E27FC236}">
                  <a16:creationId xmlns:a16="http://schemas.microsoft.com/office/drawing/2014/main" id="{7D9C7C3B-6DCE-6389-564A-AB04C95BDE8B}"/>
                </a:ext>
              </a:extLst>
            </p:cNvPr>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9" name="TextBox 9">
              <a:extLst>
                <a:ext uri="{FF2B5EF4-FFF2-40B4-BE49-F238E27FC236}">
                  <a16:creationId xmlns:a16="http://schemas.microsoft.com/office/drawing/2014/main" id="{04962960-2AD4-1733-C52E-7C24B31256B0}"/>
                </a:ext>
              </a:extLst>
            </p:cNvPr>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0" name="Group 10">
            <a:extLst>
              <a:ext uri="{FF2B5EF4-FFF2-40B4-BE49-F238E27FC236}">
                <a16:creationId xmlns:a16="http://schemas.microsoft.com/office/drawing/2014/main" id="{8BD915E4-E2ED-19FE-44AD-56DD09C878B5}"/>
              </a:ext>
            </a:extLst>
          </p:cNvPr>
          <p:cNvGrpSpPr/>
          <p:nvPr/>
        </p:nvGrpSpPr>
        <p:grpSpPr>
          <a:xfrm>
            <a:off x="-613994" y="6037858"/>
            <a:ext cx="7805284" cy="820142"/>
            <a:chOff x="0" y="0"/>
            <a:chExt cx="3083569" cy="324007"/>
          </a:xfrm>
        </p:grpSpPr>
        <p:sp>
          <p:nvSpPr>
            <p:cNvPr id="11" name="Freeform 11">
              <a:extLst>
                <a:ext uri="{FF2B5EF4-FFF2-40B4-BE49-F238E27FC236}">
                  <a16:creationId xmlns:a16="http://schemas.microsoft.com/office/drawing/2014/main" id="{6793293E-2650-BF6F-6245-FC6AF80C99FF}"/>
                </a:ext>
              </a:extLst>
            </p:cNvPr>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12" name="TextBox 12">
              <a:extLst>
                <a:ext uri="{FF2B5EF4-FFF2-40B4-BE49-F238E27FC236}">
                  <a16:creationId xmlns:a16="http://schemas.microsoft.com/office/drawing/2014/main" id="{050D0108-90F0-FEDF-6FFC-E7F23E51CCAA}"/>
                </a:ext>
              </a:extLst>
            </p:cNvPr>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3" name="Group 13">
            <a:extLst>
              <a:ext uri="{FF2B5EF4-FFF2-40B4-BE49-F238E27FC236}">
                <a16:creationId xmlns:a16="http://schemas.microsoft.com/office/drawing/2014/main" id="{252BEB86-8E8A-C6B0-D2F9-88318AC30B17}"/>
              </a:ext>
            </a:extLst>
          </p:cNvPr>
          <p:cNvGrpSpPr>
            <a:grpSpLocks noChangeAspect="1"/>
          </p:cNvGrpSpPr>
          <p:nvPr/>
        </p:nvGrpSpPr>
        <p:grpSpPr>
          <a:xfrm>
            <a:off x="108078" y="6056966"/>
            <a:ext cx="1155445" cy="781926"/>
            <a:chOff x="0" y="0"/>
            <a:chExt cx="3664232" cy="2479700"/>
          </a:xfrm>
        </p:grpSpPr>
        <p:sp>
          <p:nvSpPr>
            <p:cNvPr id="14" name="Freeform 14" descr="A logo with white text  Description automatically generated">
              <a:extLst>
                <a:ext uri="{FF2B5EF4-FFF2-40B4-BE49-F238E27FC236}">
                  <a16:creationId xmlns:a16="http://schemas.microsoft.com/office/drawing/2014/main" id="{214A1D14-2AD4-75F7-B7A6-8617330F8ED1}"/>
                </a:ext>
              </a:extLst>
            </p:cNvPr>
            <p:cNvSpPr/>
            <p:nvPr/>
          </p:nvSpPr>
          <p:spPr>
            <a:xfrm>
              <a:off x="0" y="0"/>
              <a:ext cx="3664204" cy="2479675"/>
            </a:xfrm>
            <a:custGeom>
              <a:avLst/>
              <a:gdLst/>
              <a:ahLst/>
              <a:cxnLst/>
              <a:rect l="l" t="t" r="r" b="b"/>
              <a:pathLst>
                <a:path w="3664204" h="2479675">
                  <a:moveTo>
                    <a:pt x="0" y="0"/>
                  </a:moveTo>
                  <a:lnTo>
                    <a:pt x="3664204" y="0"/>
                  </a:lnTo>
                  <a:lnTo>
                    <a:pt x="3664204" y="2479675"/>
                  </a:lnTo>
                  <a:lnTo>
                    <a:pt x="0" y="2479675"/>
                  </a:lnTo>
                  <a:lnTo>
                    <a:pt x="0" y="0"/>
                  </a:lnTo>
                  <a:close/>
                </a:path>
              </a:pathLst>
            </a:custGeom>
            <a:blipFill>
              <a:blip r:embed="rId4"/>
              <a:stretch>
                <a:fillRect l="-4" r="-5" b="-1"/>
              </a:stretch>
            </a:blipFill>
          </p:spPr>
          <p:txBody>
            <a:bodyPr/>
            <a:lstStyle/>
            <a:p>
              <a:endParaRPr lang="en-US" sz="933"/>
            </a:p>
          </p:txBody>
        </p:sp>
      </p:grpSp>
      <p:sp>
        <p:nvSpPr>
          <p:cNvPr id="15" name="Freeform 15">
            <a:extLst>
              <a:ext uri="{FF2B5EF4-FFF2-40B4-BE49-F238E27FC236}">
                <a16:creationId xmlns:a16="http://schemas.microsoft.com/office/drawing/2014/main" id="{BB39AD44-DB44-2037-D29C-2565C1CBB8B3}"/>
              </a:ext>
            </a:extLst>
          </p:cNvPr>
          <p:cNvSpPr/>
          <p:nvPr/>
        </p:nvSpPr>
        <p:spPr>
          <a:xfrm>
            <a:off x="9214297" y="6131446"/>
            <a:ext cx="2813189" cy="632967"/>
          </a:xfrm>
          <a:custGeom>
            <a:avLst/>
            <a:gdLst/>
            <a:ahLst/>
            <a:cxnLst/>
            <a:rect l="l" t="t" r="r" b="b"/>
            <a:pathLst>
              <a:path w="4219784" h="949451">
                <a:moveTo>
                  <a:pt x="0" y="0"/>
                </a:moveTo>
                <a:lnTo>
                  <a:pt x="4219784" y="0"/>
                </a:lnTo>
                <a:lnTo>
                  <a:pt x="4219784" y="949451"/>
                </a:lnTo>
                <a:lnTo>
                  <a:pt x="0" y="949451"/>
                </a:lnTo>
                <a:lnTo>
                  <a:pt x="0" y="0"/>
                </a:lnTo>
                <a:close/>
              </a:path>
            </a:pathLst>
          </a:custGeom>
          <a:blipFill>
            <a:blip r:embed="rId5"/>
            <a:stretch>
              <a:fillRect/>
            </a:stretch>
          </a:blipFill>
        </p:spPr>
        <p:txBody>
          <a:bodyPr/>
          <a:lstStyle/>
          <a:p>
            <a:endParaRPr lang="en-US" sz="933"/>
          </a:p>
        </p:txBody>
      </p:sp>
      <p:grpSp>
        <p:nvGrpSpPr>
          <p:cNvPr id="16" name="Group 16">
            <a:extLst>
              <a:ext uri="{FF2B5EF4-FFF2-40B4-BE49-F238E27FC236}">
                <a16:creationId xmlns:a16="http://schemas.microsoft.com/office/drawing/2014/main" id="{26D65087-7172-F548-001F-4CA638549F35}"/>
              </a:ext>
            </a:extLst>
          </p:cNvPr>
          <p:cNvGrpSpPr/>
          <p:nvPr/>
        </p:nvGrpSpPr>
        <p:grpSpPr>
          <a:xfrm>
            <a:off x="-463751" y="-209016"/>
            <a:ext cx="2166360" cy="442771"/>
            <a:chOff x="0" y="0"/>
            <a:chExt cx="855846" cy="174922"/>
          </a:xfrm>
        </p:grpSpPr>
        <p:sp>
          <p:nvSpPr>
            <p:cNvPr id="17" name="Freeform 17">
              <a:extLst>
                <a:ext uri="{FF2B5EF4-FFF2-40B4-BE49-F238E27FC236}">
                  <a16:creationId xmlns:a16="http://schemas.microsoft.com/office/drawing/2014/main" id="{A167F085-9430-82D5-246C-E05F95F1C52E}"/>
                </a:ext>
              </a:extLst>
            </p:cNvPr>
            <p:cNvSpPr/>
            <p:nvPr/>
          </p:nvSpPr>
          <p:spPr>
            <a:xfrm>
              <a:off x="0" y="0"/>
              <a:ext cx="855846" cy="174922"/>
            </a:xfrm>
            <a:custGeom>
              <a:avLst/>
              <a:gdLst/>
              <a:ahLst/>
              <a:cxnLst/>
              <a:rect l="l" t="t" r="r" b="b"/>
              <a:pathLst>
                <a:path w="855846" h="174922">
                  <a:moveTo>
                    <a:pt x="203200" y="0"/>
                  </a:moveTo>
                  <a:lnTo>
                    <a:pt x="855846" y="0"/>
                  </a:lnTo>
                  <a:lnTo>
                    <a:pt x="652646" y="174922"/>
                  </a:lnTo>
                  <a:lnTo>
                    <a:pt x="0" y="174922"/>
                  </a:lnTo>
                  <a:lnTo>
                    <a:pt x="203200" y="0"/>
                  </a:lnTo>
                  <a:close/>
                </a:path>
              </a:pathLst>
            </a:custGeom>
            <a:solidFill>
              <a:srgbClr val="202C40"/>
            </a:solidFill>
          </p:spPr>
          <p:txBody>
            <a:bodyPr/>
            <a:lstStyle/>
            <a:p>
              <a:endParaRPr lang="en-US" sz="933"/>
            </a:p>
          </p:txBody>
        </p:sp>
        <p:sp>
          <p:nvSpPr>
            <p:cNvPr id="18" name="TextBox 18">
              <a:extLst>
                <a:ext uri="{FF2B5EF4-FFF2-40B4-BE49-F238E27FC236}">
                  <a16:creationId xmlns:a16="http://schemas.microsoft.com/office/drawing/2014/main" id="{55527852-D329-F9DE-0C65-C6C745C219D3}"/>
                </a:ext>
              </a:extLst>
            </p:cNvPr>
            <p:cNvSpPr txBox="1"/>
            <p:nvPr/>
          </p:nvSpPr>
          <p:spPr>
            <a:xfrm>
              <a:off x="101600" y="-9525"/>
              <a:ext cx="652646" cy="184447"/>
            </a:xfrm>
            <a:prstGeom prst="rect">
              <a:avLst/>
            </a:prstGeom>
          </p:spPr>
          <p:txBody>
            <a:bodyPr lIns="33867" tIns="33867" rIns="33867" bIns="33867" rtlCol="0" anchor="ctr"/>
            <a:lstStyle/>
            <a:p>
              <a:pPr algn="ctr">
                <a:lnSpc>
                  <a:spcPts val="1440"/>
                </a:lnSpc>
              </a:pPr>
              <a:endParaRPr sz="933"/>
            </a:p>
          </p:txBody>
        </p:sp>
      </p:grpSp>
      <p:grpSp>
        <p:nvGrpSpPr>
          <p:cNvPr id="19" name="Group 19">
            <a:extLst>
              <a:ext uri="{FF2B5EF4-FFF2-40B4-BE49-F238E27FC236}">
                <a16:creationId xmlns:a16="http://schemas.microsoft.com/office/drawing/2014/main" id="{B1140653-AEE1-08A5-63E7-92C963BAF751}"/>
              </a:ext>
            </a:extLst>
          </p:cNvPr>
          <p:cNvGrpSpPr/>
          <p:nvPr/>
        </p:nvGrpSpPr>
        <p:grpSpPr>
          <a:xfrm>
            <a:off x="1627441" y="-197503"/>
            <a:ext cx="1028700" cy="442771"/>
            <a:chOff x="0" y="0"/>
            <a:chExt cx="406400" cy="174922"/>
          </a:xfrm>
        </p:grpSpPr>
        <p:sp>
          <p:nvSpPr>
            <p:cNvPr id="20" name="Freeform 20">
              <a:extLst>
                <a:ext uri="{FF2B5EF4-FFF2-40B4-BE49-F238E27FC236}">
                  <a16:creationId xmlns:a16="http://schemas.microsoft.com/office/drawing/2014/main" id="{7D354107-305F-442D-5923-885A700D9855}"/>
                </a:ext>
              </a:extLst>
            </p:cNvPr>
            <p:cNvSpPr/>
            <p:nvPr/>
          </p:nvSpPr>
          <p:spPr>
            <a:xfrm>
              <a:off x="0" y="0"/>
              <a:ext cx="406400" cy="174922"/>
            </a:xfrm>
            <a:custGeom>
              <a:avLst/>
              <a:gdLst/>
              <a:ahLst/>
              <a:cxnLst/>
              <a:rect l="l" t="t" r="r" b="b"/>
              <a:pathLst>
                <a:path w="406400" h="174922">
                  <a:moveTo>
                    <a:pt x="203200" y="0"/>
                  </a:moveTo>
                  <a:lnTo>
                    <a:pt x="406400" y="0"/>
                  </a:lnTo>
                  <a:lnTo>
                    <a:pt x="203200" y="174922"/>
                  </a:lnTo>
                  <a:lnTo>
                    <a:pt x="0" y="174922"/>
                  </a:lnTo>
                  <a:lnTo>
                    <a:pt x="203200" y="0"/>
                  </a:lnTo>
                  <a:close/>
                </a:path>
              </a:pathLst>
            </a:custGeom>
            <a:solidFill>
              <a:srgbClr val="202C40"/>
            </a:solidFill>
          </p:spPr>
          <p:txBody>
            <a:bodyPr/>
            <a:lstStyle/>
            <a:p>
              <a:endParaRPr lang="en-US" sz="933"/>
            </a:p>
          </p:txBody>
        </p:sp>
        <p:sp>
          <p:nvSpPr>
            <p:cNvPr id="21" name="TextBox 21">
              <a:extLst>
                <a:ext uri="{FF2B5EF4-FFF2-40B4-BE49-F238E27FC236}">
                  <a16:creationId xmlns:a16="http://schemas.microsoft.com/office/drawing/2014/main" id="{77D2EDE9-1868-673D-7E5E-29CB95412F64}"/>
                </a:ext>
              </a:extLst>
            </p:cNvPr>
            <p:cNvSpPr txBox="1"/>
            <p:nvPr/>
          </p:nvSpPr>
          <p:spPr>
            <a:xfrm>
              <a:off x="101600" y="-9525"/>
              <a:ext cx="203200" cy="184447"/>
            </a:xfrm>
            <a:prstGeom prst="rect">
              <a:avLst/>
            </a:prstGeom>
          </p:spPr>
          <p:txBody>
            <a:bodyPr lIns="33867" tIns="33867" rIns="33867" bIns="33867" rtlCol="0" anchor="ctr"/>
            <a:lstStyle/>
            <a:p>
              <a:pPr algn="ctr">
                <a:lnSpc>
                  <a:spcPts val="1440"/>
                </a:lnSpc>
              </a:pPr>
              <a:endParaRPr sz="933"/>
            </a:p>
          </p:txBody>
        </p:sp>
      </p:grpSp>
      <p:grpSp>
        <p:nvGrpSpPr>
          <p:cNvPr id="22" name="Group 22">
            <a:extLst>
              <a:ext uri="{FF2B5EF4-FFF2-40B4-BE49-F238E27FC236}">
                <a16:creationId xmlns:a16="http://schemas.microsoft.com/office/drawing/2014/main" id="{7F1F2348-B2E5-F67F-181C-3E76E6EA7376}"/>
              </a:ext>
            </a:extLst>
          </p:cNvPr>
          <p:cNvGrpSpPr/>
          <p:nvPr/>
        </p:nvGrpSpPr>
        <p:grpSpPr>
          <a:xfrm>
            <a:off x="2551362" y="-197503"/>
            <a:ext cx="10304486" cy="442771"/>
            <a:chOff x="0" y="0"/>
            <a:chExt cx="4070908" cy="174922"/>
          </a:xfrm>
        </p:grpSpPr>
        <p:sp>
          <p:nvSpPr>
            <p:cNvPr id="23" name="Freeform 23">
              <a:extLst>
                <a:ext uri="{FF2B5EF4-FFF2-40B4-BE49-F238E27FC236}">
                  <a16:creationId xmlns:a16="http://schemas.microsoft.com/office/drawing/2014/main" id="{4CC69366-6CAB-236E-831B-8FA311B8C863}"/>
                </a:ext>
              </a:extLst>
            </p:cNvPr>
            <p:cNvSpPr/>
            <p:nvPr/>
          </p:nvSpPr>
          <p:spPr>
            <a:xfrm>
              <a:off x="0" y="0"/>
              <a:ext cx="4070908" cy="174922"/>
            </a:xfrm>
            <a:custGeom>
              <a:avLst/>
              <a:gdLst/>
              <a:ahLst/>
              <a:cxnLst/>
              <a:rect l="l" t="t" r="r" b="b"/>
              <a:pathLst>
                <a:path w="4070908" h="174922">
                  <a:moveTo>
                    <a:pt x="203200" y="0"/>
                  </a:moveTo>
                  <a:lnTo>
                    <a:pt x="4070908" y="0"/>
                  </a:lnTo>
                  <a:lnTo>
                    <a:pt x="3867708" y="174922"/>
                  </a:lnTo>
                  <a:lnTo>
                    <a:pt x="0" y="174922"/>
                  </a:lnTo>
                  <a:lnTo>
                    <a:pt x="203200" y="0"/>
                  </a:lnTo>
                  <a:close/>
                </a:path>
              </a:pathLst>
            </a:custGeom>
            <a:solidFill>
              <a:srgbClr val="202C40"/>
            </a:solidFill>
          </p:spPr>
          <p:txBody>
            <a:bodyPr/>
            <a:lstStyle/>
            <a:p>
              <a:endParaRPr lang="en-US" sz="933"/>
            </a:p>
          </p:txBody>
        </p:sp>
        <p:sp>
          <p:nvSpPr>
            <p:cNvPr id="24" name="TextBox 24">
              <a:extLst>
                <a:ext uri="{FF2B5EF4-FFF2-40B4-BE49-F238E27FC236}">
                  <a16:creationId xmlns:a16="http://schemas.microsoft.com/office/drawing/2014/main" id="{22B8900A-BF66-3B3A-7C1A-00B6EADF7F55}"/>
                </a:ext>
              </a:extLst>
            </p:cNvPr>
            <p:cNvSpPr txBox="1"/>
            <p:nvPr/>
          </p:nvSpPr>
          <p:spPr>
            <a:xfrm>
              <a:off x="101600" y="-9525"/>
              <a:ext cx="3867708" cy="184447"/>
            </a:xfrm>
            <a:prstGeom prst="rect">
              <a:avLst/>
            </a:prstGeom>
          </p:spPr>
          <p:txBody>
            <a:bodyPr lIns="33867" tIns="33867" rIns="33867" bIns="33867" rtlCol="0" anchor="ctr"/>
            <a:lstStyle/>
            <a:p>
              <a:pPr algn="ctr">
                <a:lnSpc>
                  <a:spcPts val="1440"/>
                </a:lnSpc>
              </a:pPr>
              <a:endParaRPr sz="933"/>
            </a:p>
          </p:txBody>
        </p:sp>
      </p:grpSp>
      <p:pic>
        <p:nvPicPr>
          <p:cNvPr id="26" name="Picture 25" descr="A logo with white text&#10;&#10;AI-generated content may be incorrect.">
            <a:extLst>
              <a:ext uri="{FF2B5EF4-FFF2-40B4-BE49-F238E27FC236}">
                <a16:creationId xmlns:a16="http://schemas.microsoft.com/office/drawing/2014/main" id="{685BA867-103A-54DD-C036-249120ADB6CF}"/>
              </a:ext>
            </a:extLst>
          </p:cNvPr>
          <p:cNvPicPr>
            <a:picLocks noChangeAspect="1"/>
          </p:cNvPicPr>
          <p:nvPr/>
        </p:nvPicPr>
        <p:blipFill>
          <a:blip r:embed="rId6"/>
          <a:stretch>
            <a:fillRect/>
          </a:stretch>
        </p:blipFill>
        <p:spPr>
          <a:xfrm>
            <a:off x="1480868" y="6098941"/>
            <a:ext cx="1567133" cy="698608"/>
          </a:xfrm>
          <a:prstGeom prst="rect">
            <a:avLst/>
          </a:prstGeom>
        </p:spPr>
      </p:pic>
      <p:grpSp>
        <p:nvGrpSpPr>
          <p:cNvPr id="25" name="Google Shape;32;p4">
            <a:extLst>
              <a:ext uri="{FF2B5EF4-FFF2-40B4-BE49-F238E27FC236}">
                <a16:creationId xmlns:a16="http://schemas.microsoft.com/office/drawing/2014/main" id="{C898148E-7670-597B-8BFC-E1FCAA0D0722}"/>
              </a:ext>
            </a:extLst>
          </p:cNvPr>
          <p:cNvGrpSpPr/>
          <p:nvPr/>
        </p:nvGrpSpPr>
        <p:grpSpPr>
          <a:xfrm>
            <a:off x="10113330" y="274853"/>
            <a:ext cx="2154863" cy="964667"/>
            <a:chOff x="7336150" y="-5375"/>
            <a:chExt cx="2317556" cy="1037500"/>
          </a:xfrm>
        </p:grpSpPr>
        <p:pic>
          <p:nvPicPr>
            <p:cNvPr id="27" name="Google Shape;33;p4">
              <a:extLst>
                <a:ext uri="{FF2B5EF4-FFF2-40B4-BE49-F238E27FC236}">
                  <a16:creationId xmlns:a16="http://schemas.microsoft.com/office/drawing/2014/main" id="{8A4C203C-5BD8-ABDD-5806-A8FDE3F04FAF}"/>
                </a:ext>
              </a:extLst>
            </p:cNvPr>
            <p:cNvPicPr preferRelativeResize="0"/>
            <p:nvPr/>
          </p:nvPicPr>
          <p:blipFill>
            <a:blip r:embed="rId7">
              <a:alphaModFix/>
            </a:blip>
            <a:stretch>
              <a:fillRect/>
            </a:stretch>
          </p:blipFill>
          <p:spPr>
            <a:xfrm>
              <a:off x="7336150" y="-5375"/>
              <a:ext cx="2317556" cy="1037500"/>
            </a:xfrm>
            <a:prstGeom prst="rect">
              <a:avLst/>
            </a:prstGeom>
            <a:noFill/>
            <a:ln>
              <a:noFill/>
            </a:ln>
          </p:spPr>
        </p:pic>
        <p:pic>
          <p:nvPicPr>
            <p:cNvPr id="28" name="Google Shape;34;p4">
              <a:extLst>
                <a:ext uri="{FF2B5EF4-FFF2-40B4-BE49-F238E27FC236}">
                  <a16:creationId xmlns:a16="http://schemas.microsoft.com/office/drawing/2014/main" id="{08E60BBF-91F1-9437-B3A3-F07F4F7A6CB2}"/>
                </a:ext>
              </a:extLst>
            </p:cNvPr>
            <p:cNvPicPr preferRelativeResize="0"/>
            <p:nvPr/>
          </p:nvPicPr>
          <p:blipFill rotWithShape="1">
            <a:blip r:embed="rId8">
              <a:alphaModFix/>
            </a:blip>
            <a:srcRect l="34128"/>
            <a:stretch/>
          </p:blipFill>
          <p:spPr>
            <a:xfrm>
              <a:off x="8127051" y="-5375"/>
              <a:ext cx="1526655" cy="1037500"/>
            </a:xfrm>
            <a:prstGeom prst="rect">
              <a:avLst/>
            </a:prstGeom>
            <a:noFill/>
            <a:ln>
              <a:noFill/>
            </a:ln>
          </p:spPr>
        </p:pic>
      </p:grpSp>
      <p:pic>
        <p:nvPicPr>
          <p:cNvPr id="29" name="Google Shape;35;p4">
            <a:extLst>
              <a:ext uri="{FF2B5EF4-FFF2-40B4-BE49-F238E27FC236}">
                <a16:creationId xmlns:a16="http://schemas.microsoft.com/office/drawing/2014/main" id="{AF8CED1D-C1D2-630E-208B-FA452600B36D}"/>
              </a:ext>
            </a:extLst>
          </p:cNvPr>
          <p:cNvPicPr preferRelativeResize="0"/>
          <p:nvPr/>
        </p:nvPicPr>
        <p:blipFill rotWithShape="1">
          <a:blip r:embed="rId9">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grpSp>
        <p:nvGrpSpPr>
          <p:cNvPr id="32" name="Group 31">
            <a:extLst>
              <a:ext uri="{FF2B5EF4-FFF2-40B4-BE49-F238E27FC236}">
                <a16:creationId xmlns:a16="http://schemas.microsoft.com/office/drawing/2014/main" id="{770B6835-2C82-ADFE-57A8-2C334A8EA0B8}"/>
              </a:ext>
            </a:extLst>
          </p:cNvPr>
          <p:cNvGrpSpPr/>
          <p:nvPr/>
        </p:nvGrpSpPr>
        <p:grpSpPr>
          <a:xfrm>
            <a:off x="7821868" y="1297850"/>
            <a:ext cx="3048000" cy="3327613"/>
            <a:chOff x="8280904" y="1297850"/>
            <a:chExt cx="3048000" cy="3327613"/>
          </a:xfrm>
        </p:grpSpPr>
        <p:pic>
          <p:nvPicPr>
            <p:cNvPr id="30" name="Graphic 29">
              <a:extLst>
                <a:ext uri="{FF2B5EF4-FFF2-40B4-BE49-F238E27FC236}">
                  <a16:creationId xmlns:a16="http://schemas.microsoft.com/office/drawing/2014/main" id="{38087635-EFC7-3D4C-A38E-05BBD27C59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80904" y="1297850"/>
              <a:ext cx="3048000" cy="2266950"/>
            </a:xfrm>
            <a:prstGeom prst="rect">
              <a:avLst/>
            </a:prstGeom>
          </p:spPr>
        </p:pic>
        <p:sp>
          <p:nvSpPr>
            <p:cNvPr id="31" name="TextBox 30">
              <a:extLst>
                <a:ext uri="{FF2B5EF4-FFF2-40B4-BE49-F238E27FC236}">
                  <a16:creationId xmlns:a16="http://schemas.microsoft.com/office/drawing/2014/main" id="{915B0625-A6C5-7026-8DD4-8AE18FB7184D}"/>
                </a:ext>
              </a:extLst>
            </p:cNvPr>
            <p:cNvSpPr txBox="1"/>
            <p:nvPr/>
          </p:nvSpPr>
          <p:spPr>
            <a:xfrm>
              <a:off x="8424339" y="3579023"/>
              <a:ext cx="2904565"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222B3D"/>
                  </a:solidFill>
                  <a:latin typeface="Plus Jakarta Sans 1"/>
                  <a:cs typeface="Plus Jakarta Sans 1"/>
                </a:rPr>
                <a:t>Working Group on Observations for Researching Climate (WGORC)</a:t>
              </a:r>
              <a:endParaRPr lang="en-US"/>
            </a:p>
            <a:p>
              <a:pPr algn="ctr"/>
              <a:endParaRPr lang="en-GB"/>
            </a:p>
          </p:txBody>
        </p:sp>
      </p:grpSp>
      <p:grpSp>
        <p:nvGrpSpPr>
          <p:cNvPr id="36" name="Group 35">
            <a:extLst>
              <a:ext uri="{FF2B5EF4-FFF2-40B4-BE49-F238E27FC236}">
                <a16:creationId xmlns:a16="http://schemas.microsoft.com/office/drawing/2014/main" id="{6F87A69E-951B-5862-A406-BF8A856DCF3B}"/>
              </a:ext>
            </a:extLst>
          </p:cNvPr>
          <p:cNvGrpSpPr/>
          <p:nvPr/>
        </p:nvGrpSpPr>
        <p:grpSpPr>
          <a:xfrm>
            <a:off x="7350380" y="4342481"/>
            <a:ext cx="3574460" cy="1716796"/>
            <a:chOff x="7809416" y="4342481"/>
            <a:chExt cx="3574460" cy="1716796"/>
          </a:xfrm>
        </p:grpSpPr>
        <p:pic>
          <p:nvPicPr>
            <p:cNvPr id="33" name="Picture 32" descr="A blue logo with text&#10;&#10;AI-generated content may be incorrect.">
              <a:extLst>
                <a:ext uri="{FF2B5EF4-FFF2-40B4-BE49-F238E27FC236}">
                  <a16:creationId xmlns:a16="http://schemas.microsoft.com/office/drawing/2014/main" id="{E3188ACB-28DD-E441-8AFF-07EBBC296BCF}"/>
                </a:ext>
              </a:extLst>
            </p:cNvPr>
            <p:cNvPicPr>
              <a:picLocks noChangeAspect="1"/>
            </p:cNvPicPr>
            <p:nvPr/>
          </p:nvPicPr>
          <p:blipFill>
            <a:blip r:embed="rId12"/>
            <a:stretch>
              <a:fillRect/>
            </a:stretch>
          </p:blipFill>
          <p:spPr>
            <a:xfrm>
              <a:off x="7809416" y="4342481"/>
              <a:ext cx="1870445" cy="1716796"/>
            </a:xfrm>
            <a:prstGeom prst="rect">
              <a:avLst/>
            </a:prstGeom>
          </p:spPr>
        </p:pic>
        <p:pic>
          <p:nvPicPr>
            <p:cNvPr id="35" name="Picture 34" descr="A blue and black logo&#10;&#10;AI-generated content may be incorrect.">
              <a:extLst>
                <a:ext uri="{FF2B5EF4-FFF2-40B4-BE49-F238E27FC236}">
                  <a16:creationId xmlns:a16="http://schemas.microsoft.com/office/drawing/2014/main" id="{7A127387-5E80-2586-B69C-32EED37E3F88}"/>
                </a:ext>
              </a:extLst>
            </p:cNvPr>
            <p:cNvPicPr>
              <a:picLocks noChangeAspect="1"/>
            </p:cNvPicPr>
            <p:nvPr/>
          </p:nvPicPr>
          <p:blipFill>
            <a:blip r:embed="rId13"/>
            <a:stretch>
              <a:fillRect/>
            </a:stretch>
          </p:blipFill>
          <p:spPr>
            <a:xfrm>
              <a:off x="9736681" y="4708552"/>
              <a:ext cx="1647195" cy="666258"/>
            </a:xfrm>
            <a:prstGeom prst="rect">
              <a:avLst/>
            </a:prstGeom>
          </p:spPr>
        </p:pic>
      </p:grpSp>
    </p:spTree>
    <p:extLst>
      <p:ext uri="{BB962C8B-B14F-4D97-AF65-F5344CB8AC3E}">
        <p14:creationId xmlns:p14="http://schemas.microsoft.com/office/powerpoint/2010/main" val="18991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D3EBC-F234-DAC3-078A-DA88FC0F8EFB}"/>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A8F5AFE3-2C96-76BD-61ED-E3BE9EFD680C}"/>
              </a:ext>
            </a:extLst>
          </p:cNvPr>
          <p:cNvGrpSpPr>
            <a:grpSpLocks noChangeAspect="1"/>
          </p:cNvGrpSpPr>
          <p:nvPr/>
        </p:nvGrpSpPr>
        <p:grpSpPr>
          <a:xfrm>
            <a:off x="9192861" y="6167032"/>
            <a:ext cx="2838270" cy="638611"/>
            <a:chOff x="0" y="0"/>
            <a:chExt cx="5676540" cy="1277221"/>
          </a:xfrm>
        </p:grpSpPr>
        <p:sp>
          <p:nvSpPr>
            <p:cNvPr id="6" name="Freeform 6" descr="A black and white logo  Description automatically generated">
              <a:extLst>
                <a:ext uri="{FF2B5EF4-FFF2-40B4-BE49-F238E27FC236}">
                  <a16:creationId xmlns:a16="http://schemas.microsoft.com/office/drawing/2014/main" id="{709E03FB-4EC9-71A2-AC1D-B013692043FD}"/>
                </a:ext>
              </a:extLst>
            </p:cNvPr>
            <p:cNvSpPr/>
            <p:nvPr/>
          </p:nvSpPr>
          <p:spPr>
            <a:xfrm>
              <a:off x="0" y="0"/>
              <a:ext cx="5676519" cy="1277239"/>
            </a:xfrm>
            <a:custGeom>
              <a:avLst/>
              <a:gdLst/>
              <a:ahLst/>
              <a:cxnLst/>
              <a:rect l="l" t="t" r="r" b="b"/>
              <a:pathLst>
                <a:path w="5676519" h="1277239">
                  <a:moveTo>
                    <a:pt x="0" y="0"/>
                  </a:moveTo>
                  <a:lnTo>
                    <a:pt x="5676519" y="0"/>
                  </a:lnTo>
                  <a:lnTo>
                    <a:pt x="5676519" y="1277239"/>
                  </a:lnTo>
                  <a:lnTo>
                    <a:pt x="0" y="1277239"/>
                  </a:lnTo>
                  <a:lnTo>
                    <a:pt x="0" y="0"/>
                  </a:lnTo>
                  <a:close/>
                </a:path>
              </a:pathLst>
            </a:custGeom>
            <a:blipFill>
              <a:blip r:embed="rId3"/>
              <a:stretch>
                <a:fillRect t="-71" b="-70"/>
              </a:stretch>
            </a:blipFill>
          </p:spPr>
          <p:txBody>
            <a:bodyPr/>
            <a:lstStyle/>
            <a:p>
              <a:endParaRPr lang="en-US" sz="933"/>
            </a:p>
          </p:txBody>
        </p:sp>
      </p:grpSp>
      <p:grpSp>
        <p:nvGrpSpPr>
          <p:cNvPr id="7" name="Group 7">
            <a:extLst>
              <a:ext uri="{FF2B5EF4-FFF2-40B4-BE49-F238E27FC236}">
                <a16:creationId xmlns:a16="http://schemas.microsoft.com/office/drawing/2014/main" id="{84DDBE53-3FFE-B70D-21A2-6629828483C1}"/>
              </a:ext>
            </a:extLst>
          </p:cNvPr>
          <p:cNvGrpSpPr/>
          <p:nvPr/>
        </p:nvGrpSpPr>
        <p:grpSpPr>
          <a:xfrm>
            <a:off x="8587978" y="6037858"/>
            <a:ext cx="7805284" cy="820142"/>
            <a:chOff x="0" y="0"/>
            <a:chExt cx="3083569" cy="324007"/>
          </a:xfrm>
        </p:grpSpPr>
        <p:sp>
          <p:nvSpPr>
            <p:cNvPr id="8" name="Freeform 8">
              <a:extLst>
                <a:ext uri="{FF2B5EF4-FFF2-40B4-BE49-F238E27FC236}">
                  <a16:creationId xmlns:a16="http://schemas.microsoft.com/office/drawing/2014/main" id="{2A6280E3-9281-73C2-4DBA-FF6A2A58FAF5}"/>
                </a:ext>
              </a:extLst>
            </p:cNvPr>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9" name="TextBox 9">
              <a:extLst>
                <a:ext uri="{FF2B5EF4-FFF2-40B4-BE49-F238E27FC236}">
                  <a16:creationId xmlns:a16="http://schemas.microsoft.com/office/drawing/2014/main" id="{C575E614-1941-D51E-FB85-328593BC27AD}"/>
                </a:ext>
              </a:extLst>
            </p:cNvPr>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0" name="Group 10">
            <a:extLst>
              <a:ext uri="{FF2B5EF4-FFF2-40B4-BE49-F238E27FC236}">
                <a16:creationId xmlns:a16="http://schemas.microsoft.com/office/drawing/2014/main" id="{0F267B21-E7DF-20DD-2055-7D498B0615B1}"/>
              </a:ext>
            </a:extLst>
          </p:cNvPr>
          <p:cNvGrpSpPr/>
          <p:nvPr/>
        </p:nvGrpSpPr>
        <p:grpSpPr>
          <a:xfrm>
            <a:off x="-613994" y="6037858"/>
            <a:ext cx="7805284" cy="820142"/>
            <a:chOff x="0" y="0"/>
            <a:chExt cx="3083569" cy="324007"/>
          </a:xfrm>
        </p:grpSpPr>
        <p:sp>
          <p:nvSpPr>
            <p:cNvPr id="11" name="Freeform 11">
              <a:extLst>
                <a:ext uri="{FF2B5EF4-FFF2-40B4-BE49-F238E27FC236}">
                  <a16:creationId xmlns:a16="http://schemas.microsoft.com/office/drawing/2014/main" id="{45EED1D9-735B-C55E-1EAE-89D289933873}"/>
                </a:ext>
              </a:extLst>
            </p:cNvPr>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12" name="TextBox 12">
              <a:extLst>
                <a:ext uri="{FF2B5EF4-FFF2-40B4-BE49-F238E27FC236}">
                  <a16:creationId xmlns:a16="http://schemas.microsoft.com/office/drawing/2014/main" id="{73936FDA-4AE2-0B70-EDF1-AC33F63DB790}"/>
                </a:ext>
              </a:extLst>
            </p:cNvPr>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3" name="Group 13">
            <a:extLst>
              <a:ext uri="{FF2B5EF4-FFF2-40B4-BE49-F238E27FC236}">
                <a16:creationId xmlns:a16="http://schemas.microsoft.com/office/drawing/2014/main" id="{BE02AF5C-8287-8327-918B-6F80A38B6F95}"/>
              </a:ext>
            </a:extLst>
          </p:cNvPr>
          <p:cNvGrpSpPr>
            <a:grpSpLocks noChangeAspect="1"/>
          </p:cNvGrpSpPr>
          <p:nvPr/>
        </p:nvGrpSpPr>
        <p:grpSpPr>
          <a:xfrm>
            <a:off x="108078" y="6056966"/>
            <a:ext cx="1155445" cy="781926"/>
            <a:chOff x="0" y="0"/>
            <a:chExt cx="3664232" cy="2479700"/>
          </a:xfrm>
        </p:grpSpPr>
        <p:sp>
          <p:nvSpPr>
            <p:cNvPr id="14" name="Freeform 14" descr="A logo with white text  Description automatically generated">
              <a:extLst>
                <a:ext uri="{FF2B5EF4-FFF2-40B4-BE49-F238E27FC236}">
                  <a16:creationId xmlns:a16="http://schemas.microsoft.com/office/drawing/2014/main" id="{65B8A8F1-2D8E-83C3-F429-0D01B5304064}"/>
                </a:ext>
              </a:extLst>
            </p:cNvPr>
            <p:cNvSpPr/>
            <p:nvPr/>
          </p:nvSpPr>
          <p:spPr>
            <a:xfrm>
              <a:off x="0" y="0"/>
              <a:ext cx="3664204" cy="2479675"/>
            </a:xfrm>
            <a:custGeom>
              <a:avLst/>
              <a:gdLst/>
              <a:ahLst/>
              <a:cxnLst/>
              <a:rect l="l" t="t" r="r" b="b"/>
              <a:pathLst>
                <a:path w="3664204" h="2479675">
                  <a:moveTo>
                    <a:pt x="0" y="0"/>
                  </a:moveTo>
                  <a:lnTo>
                    <a:pt x="3664204" y="0"/>
                  </a:lnTo>
                  <a:lnTo>
                    <a:pt x="3664204" y="2479675"/>
                  </a:lnTo>
                  <a:lnTo>
                    <a:pt x="0" y="2479675"/>
                  </a:lnTo>
                  <a:lnTo>
                    <a:pt x="0" y="0"/>
                  </a:lnTo>
                  <a:close/>
                </a:path>
              </a:pathLst>
            </a:custGeom>
            <a:blipFill>
              <a:blip r:embed="rId4"/>
              <a:stretch>
                <a:fillRect l="-4" r="-5" b="-1"/>
              </a:stretch>
            </a:blipFill>
          </p:spPr>
          <p:txBody>
            <a:bodyPr/>
            <a:lstStyle/>
            <a:p>
              <a:endParaRPr lang="en-US" sz="933"/>
            </a:p>
          </p:txBody>
        </p:sp>
      </p:grpSp>
      <p:sp>
        <p:nvSpPr>
          <p:cNvPr id="15" name="Freeform 15">
            <a:extLst>
              <a:ext uri="{FF2B5EF4-FFF2-40B4-BE49-F238E27FC236}">
                <a16:creationId xmlns:a16="http://schemas.microsoft.com/office/drawing/2014/main" id="{BB60F64D-1641-E905-8EE2-C231550D3DEC}"/>
              </a:ext>
            </a:extLst>
          </p:cNvPr>
          <p:cNvSpPr/>
          <p:nvPr/>
        </p:nvSpPr>
        <p:spPr>
          <a:xfrm>
            <a:off x="9214297" y="6131446"/>
            <a:ext cx="2813189" cy="632967"/>
          </a:xfrm>
          <a:custGeom>
            <a:avLst/>
            <a:gdLst/>
            <a:ahLst/>
            <a:cxnLst/>
            <a:rect l="l" t="t" r="r" b="b"/>
            <a:pathLst>
              <a:path w="4219784" h="949451">
                <a:moveTo>
                  <a:pt x="0" y="0"/>
                </a:moveTo>
                <a:lnTo>
                  <a:pt x="4219784" y="0"/>
                </a:lnTo>
                <a:lnTo>
                  <a:pt x="4219784" y="949451"/>
                </a:lnTo>
                <a:lnTo>
                  <a:pt x="0" y="949451"/>
                </a:lnTo>
                <a:lnTo>
                  <a:pt x="0" y="0"/>
                </a:lnTo>
                <a:close/>
              </a:path>
            </a:pathLst>
          </a:custGeom>
          <a:blipFill>
            <a:blip r:embed="rId5"/>
            <a:stretch>
              <a:fillRect/>
            </a:stretch>
          </a:blipFill>
        </p:spPr>
        <p:txBody>
          <a:bodyPr/>
          <a:lstStyle/>
          <a:p>
            <a:endParaRPr lang="en-US" sz="933"/>
          </a:p>
        </p:txBody>
      </p:sp>
      <p:grpSp>
        <p:nvGrpSpPr>
          <p:cNvPr id="16" name="Group 16">
            <a:extLst>
              <a:ext uri="{FF2B5EF4-FFF2-40B4-BE49-F238E27FC236}">
                <a16:creationId xmlns:a16="http://schemas.microsoft.com/office/drawing/2014/main" id="{9F9B76B2-708E-11FB-5E60-B3F14604A11E}"/>
              </a:ext>
            </a:extLst>
          </p:cNvPr>
          <p:cNvGrpSpPr/>
          <p:nvPr/>
        </p:nvGrpSpPr>
        <p:grpSpPr>
          <a:xfrm>
            <a:off x="-463751" y="-209016"/>
            <a:ext cx="2166360" cy="442771"/>
            <a:chOff x="0" y="0"/>
            <a:chExt cx="855846" cy="174922"/>
          </a:xfrm>
        </p:grpSpPr>
        <p:sp>
          <p:nvSpPr>
            <p:cNvPr id="17" name="Freeform 17">
              <a:extLst>
                <a:ext uri="{FF2B5EF4-FFF2-40B4-BE49-F238E27FC236}">
                  <a16:creationId xmlns:a16="http://schemas.microsoft.com/office/drawing/2014/main" id="{B6A41CEF-AB7C-B29C-5EFB-4C51CB890029}"/>
                </a:ext>
              </a:extLst>
            </p:cNvPr>
            <p:cNvSpPr/>
            <p:nvPr/>
          </p:nvSpPr>
          <p:spPr>
            <a:xfrm>
              <a:off x="0" y="0"/>
              <a:ext cx="855846" cy="174922"/>
            </a:xfrm>
            <a:custGeom>
              <a:avLst/>
              <a:gdLst/>
              <a:ahLst/>
              <a:cxnLst/>
              <a:rect l="l" t="t" r="r" b="b"/>
              <a:pathLst>
                <a:path w="855846" h="174922">
                  <a:moveTo>
                    <a:pt x="203200" y="0"/>
                  </a:moveTo>
                  <a:lnTo>
                    <a:pt x="855846" y="0"/>
                  </a:lnTo>
                  <a:lnTo>
                    <a:pt x="652646" y="174922"/>
                  </a:lnTo>
                  <a:lnTo>
                    <a:pt x="0" y="174922"/>
                  </a:lnTo>
                  <a:lnTo>
                    <a:pt x="203200" y="0"/>
                  </a:lnTo>
                  <a:close/>
                </a:path>
              </a:pathLst>
            </a:custGeom>
            <a:solidFill>
              <a:srgbClr val="202C40"/>
            </a:solidFill>
          </p:spPr>
          <p:txBody>
            <a:bodyPr/>
            <a:lstStyle/>
            <a:p>
              <a:endParaRPr lang="en-US" sz="933"/>
            </a:p>
          </p:txBody>
        </p:sp>
        <p:sp>
          <p:nvSpPr>
            <p:cNvPr id="18" name="TextBox 18">
              <a:extLst>
                <a:ext uri="{FF2B5EF4-FFF2-40B4-BE49-F238E27FC236}">
                  <a16:creationId xmlns:a16="http://schemas.microsoft.com/office/drawing/2014/main" id="{F2386D32-CA2E-5824-B517-8C3A00D65BBA}"/>
                </a:ext>
              </a:extLst>
            </p:cNvPr>
            <p:cNvSpPr txBox="1"/>
            <p:nvPr/>
          </p:nvSpPr>
          <p:spPr>
            <a:xfrm>
              <a:off x="101600" y="-9525"/>
              <a:ext cx="652646" cy="184447"/>
            </a:xfrm>
            <a:prstGeom prst="rect">
              <a:avLst/>
            </a:prstGeom>
          </p:spPr>
          <p:txBody>
            <a:bodyPr lIns="33867" tIns="33867" rIns="33867" bIns="33867" rtlCol="0" anchor="ctr"/>
            <a:lstStyle/>
            <a:p>
              <a:pPr algn="ctr">
                <a:lnSpc>
                  <a:spcPts val="1440"/>
                </a:lnSpc>
              </a:pPr>
              <a:endParaRPr sz="933"/>
            </a:p>
          </p:txBody>
        </p:sp>
      </p:grpSp>
      <p:grpSp>
        <p:nvGrpSpPr>
          <p:cNvPr id="19" name="Group 19">
            <a:extLst>
              <a:ext uri="{FF2B5EF4-FFF2-40B4-BE49-F238E27FC236}">
                <a16:creationId xmlns:a16="http://schemas.microsoft.com/office/drawing/2014/main" id="{70822744-F5C0-3C99-3E8B-0AD842039D6E}"/>
              </a:ext>
            </a:extLst>
          </p:cNvPr>
          <p:cNvGrpSpPr/>
          <p:nvPr/>
        </p:nvGrpSpPr>
        <p:grpSpPr>
          <a:xfrm>
            <a:off x="1627441" y="-197503"/>
            <a:ext cx="1028700" cy="442771"/>
            <a:chOff x="0" y="0"/>
            <a:chExt cx="406400" cy="174922"/>
          </a:xfrm>
        </p:grpSpPr>
        <p:sp>
          <p:nvSpPr>
            <p:cNvPr id="20" name="Freeform 20">
              <a:extLst>
                <a:ext uri="{FF2B5EF4-FFF2-40B4-BE49-F238E27FC236}">
                  <a16:creationId xmlns:a16="http://schemas.microsoft.com/office/drawing/2014/main" id="{CB4536F8-C80D-8494-9F05-B175D61E6F96}"/>
                </a:ext>
              </a:extLst>
            </p:cNvPr>
            <p:cNvSpPr/>
            <p:nvPr/>
          </p:nvSpPr>
          <p:spPr>
            <a:xfrm>
              <a:off x="0" y="0"/>
              <a:ext cx="406400" cy="174922"/>
            </a:xfrm>
            <a:custGeom>
              <a:avLst/>
              <a:gdLst/>
              <a:ahLst/>
              <a:cxnLst/>
              <a:rect l="l" t="t" r="r" b="b"/>
              <a:pathLst>
                <a:path w="406400" h="174922">
                  <a:moveTo>
                    <a:pt x="203200" y="0"/>
                  </a:moveTo>
                  <a:lnTo>
                    <a:pt x="406400" y="0"/>
                  </a:lnTo>
                  <a:lnTo>
                    <a:pt x="203200" y="174922"/>
                  </a:lnTo>
                  <a:lnTo>
                    <a:pt x="0" y="174922"/>
                  </a:lnTo>
                  <a:lnTo>
                    <a:pt x="203200" y="0"/>
                  </a:lnTo>
                  <a:close/>
                </a:path>
              </a:pathLst>
            </a:custGeom>
            <a:solidFill>
              <a:srgbClr val="202C40"/>
            </a:solidFill>
          </p:spPr>
          <p:txBody>
            <a:bodyPr/>
            <a:lstStyle/>
            <a:p>
              <a:endParaRPr lang="en-US" sz="933"/>
            </a:p>
          </p:txBody>
        </p:sp>
        <p:sp>
          <p:nvSpPr>
            <p:cNvPr id="21" name="TextBox 21">
              <a:extLst>
                <a:ext uri="{FF2B5EF4-FFF2-40B4-BE49-F238E27FC236}">
                  <a16:creationId xmlns:a16="http://schemas.microsoft.com/office/drawing/2014/main" id="{E80120D6-3929-2FE0-F10C-B8C668A2A4FC}"/>
                </a:ext>
              </a:extLst>
            </p:cNvPr>
            <p:cNvSpPr txBox="1"/>
            <p:nvPr/>
          </p:nvSpPr>
          <p:spPr>
            <a:xfrm>
              <a:off x="101600" y="-9525"/>
              <a:ext cx="203200" cy="184447"/>
            </a:xfrm>
            <a:prstGeom prst="rect">
              <a:avLst/>
            </a:prstGeom>
          </p:spPr>
          <p:txBody>
            <a:bodyPr lIns="33867" tIns="33867" rIns="33867" bIns="33867" rtlCol="0" anchor="ctr"/>
            <a:lstStyle/>
            <a:p>
              <a:pPr algn="ctr">
                <a:lnSpc>
                  <a:spcPts val="1440"/>
                </a:lnSpc>
              </a:pPr>
              <a:endParaRPr sz="933"/>
            </a:p>
          </p:txBody>
        </p:sp>
      </p:grpSp>
      <p:grpSp>
        <p:nvGrpSpPr>
          <p:cNvPr id="22" name="Group 22">
            <a:extLst>
              <a:ext uri="{FF2B5EF4-FFF2-40B4-BE49-F238E27FC236}">
                <a16:creationId xmlns:a16="http://schemas.microsoft.com/office/drawing/2014/main" id="{02D0149F-B5C9-7602-DB7A-84D8F1FFC8AA}"/>
              </a:ext>
            </a:extLst>
          </p:cNvPr>
          <p:cNvGrpSpPr/>
          <p:nvPr/>
        </p:nvGrpSpPr>
        <p:grpSpPr>
          <a:xfrm>
            <a:off x="2551362" y="-197503"/>
            <a:ext cx="10304486" cy="442771"/>
            <a:chOff x="0" y="0"/>
            <a:chExt cx="4070908" cy="174922"/>
          </a:xfrm>
        </p:grpSpPr>
        <p:sp>
          <p:nvSpPr>
            <p:cNvPr id="23" name="Freeform 23">
              <a:extLst>
                <a:ext uri="{FF2B5EF4-FFF2-40B4-BE49-F238E27FC236}">
                  <a16:creationId xmlns:a16="http://schemas.microsoft.com/office/drawing/2014/main" id="{56FB9659-C167-E4C2-E9A3-4DF130146B91}"/>
                </a:ext>
              </a:extLst>
            </p:cNvPr>
            <p:cNvSpPr/>
            <p:nvPr/>
          </p:nvSpPr>
          <p:spPr>
            <a:xfrm>
              <a:off x="0" y="0"/>
              <a:ext cx="4070908" cy="174922"/>
            </a:xfrm>
            <a:custGeom>
              <a:avLst/>
              <a:gdLst/>
              <a:ahLst/>
              <a:cxnLst/>
              <a:rect l="l" t="t" r="r" b="b"/>
              <a:pathLst>
                <a:path w="4070908" h="174922">
                  <a:moveTo>
                    <a:pt x="203200" y="0"/>
                  </a:moveTo>
                  <a:lnTo>
                    <a:pt x="4070908" y="0"/>
                  </a:lnTo>
                  <a:lnTo>
                    <a:pt x="3867708" y="174922"/>
                  </a:lnTo>
                  <a:lnTo>
                    <a:pt x="0" y="174922"/>
                  </a:lnTo>
                  <a:lnTo>
                    <a:pt x="203200" y="0"/>
                  </a:lnTo>
                  <a:close/>
                </a:path>
              </a:pathLst>
            </a:custGeom>
            <a:solidFill>
              <a:srgbClr val="202C40"/>
            </a:solidFill>
          </p:spPr>
          <p:txBody>
            <a:bodyPr/>
            <a:lstStyle/>
            <a:p>
              <a:endParaRPr lang="en-US" sz="933"/>
            </a:p>
          </p:txBody>
        </p:sp>
        <p:sp>
          <p:nvSpPr>
            <p:cNvPr id="24" name="TextBox 24">
              <a:extLst>
                <a:ext uri="{FF2B5EF4-FFF2-40B4-BE49-F238E27FC236}">
                  <a16:creationId xmlns:a16="http://schemas.microsoft.com/office/drawing/2014/main" id="{1BB8EB82-CF15-6FD6-9491-B050ACD1CFBA}"/>
                </a:ext>
              </a:extLst>
            </p:cNvPr>
            <p:cNvSpPr txBox="1"/>
            <p:nvPr/>
          </p:nvSpPr>
          <p:spPr>
            <a:xfrm>
              <a:off x="101600" y="-9525"/>
              <a:ext cx="3867708" cy="184447"/>
            </a:xfrm>
            <a:prstGeom prst="rect">
              <a:avLst/>
            </a:prstGeom>
          </p:spPr>
          <p:txBody>
            <a:bodyPr lIns="33867" tIns="33867" rIns="33867" bIns="33867" rtlCol="0" anchor="ctr"/>
            <a:lstStyle/>
            <a:p>
              <a:pPr algn="ctr">
                <a:lnSpc>
                  <a:spcPts val="1440"/>
                </a:lnSpc>
              </a:pPr>
              <a:endParaRPr sz="933"/>
            </a:p>
          </p:txBody>
        </p:sp>
      </p:grpSp>
      <p:grpSp>
        <p:nvGrpSpPr>
          <p:cNvPr id="25" name="Google Shape;32;p4">
            <a:extLst>
              <a:ext uri="{FF2B5EF4-FFF2-40B4-BE49-F238E27FC236}">
                <a16:creationId xmlns:a16="http://schemas.microsoft.com/office/drawing/2014/main" id="{790CC8D2-DA92-B3A5-8FEE-F68001BD5F00}"/>
              </a:ext>
            </a:extLst>
          </p:cNvPr>
          <p:cNvGrpSpPr/>
          <p:nvPr/>
        </p:nvGrpSpPr>
        <p:grpSpPr>
          <a:xfrm>
            <a:off x="10113330" y="274853"/>
            <a:ext cx="2154863" cy="964667"/>
            <a:chOff x="7336150" y="-5375"/>
            <a:chExt cx="2317556" cy="1037500"/>
          </a:xfrm>
        </p:grpSpPr>
        <p:pic>
          <p:nvPicPr>
            <p:cNvPr id="27" name="Google Shape;33;p4">
              <a:extLst>
                <a:ext uri="{FF2B5EF4-FFF2-40B4-BE49-F238E27FC236}">
                  <a16:creationId xmlns:a16="http://schemas.microsoft.com/office/drawing/2014/main" id="{4C4E55FA-224F-19F2-CE8F-45509B67BBD5}"/>
                </a:ext>
              </a:extLst>
            </p:cNvPr>
            <p:cNvPicPr preferRelativeResize="0"/>
            <p:nvPr/>
          </p:nvPicPr>
          <p:blipFill>
            <a:blip r:embed="rId6">
              <a:alphaModFix/>
            </a:blip>
            <a:stretch>
              <a:fillRect/>
            </a:stretch>
          </p:blipFill>
          <p:spPr>
            <a:xfrm>
              <a:off x="7336150" y="-5375"/>
              <a:ext cx="2317556" cy="1037500"/>
            </a:xfrm>
            <a:prstGeom prst="rect">
              <a:avLst/>
            </a:prstGeom>
            <a:noFill/>
            <a:ln>
              <a:noFill/>
            </a:ln>
          </p:spPr>
        </p:pic>
        <p:pic>
          <p:nvPicPr>
            <p:cNvPr id="28" name="Google Shape;34;p4">
              <a:extLst>
                <a:ext uri="{FF2B5EF4-FFF2-40B4-BE49-F238E27FC236}">
                  <a16:creationId xmlns:a16="http://schemas.microsoft.com/office/drawing/2014/main" id="{BC1B838A-162B-C4C9-A358-8218548CC626}"/>
                </a:ext>
              </a:extLst>
            </p:cNvPr>
            <p:cNvPicPr preferRelativeResize="0"/>
            <p:nvPr/>
          </p:nvPicPr>
          <p:blipFill rotWithShape="1">
            <a:blip r:embed="rId7">
              <a:alphaModFix/>
            </a:blip>
            <a:srcRect l="34128"/>
            <a:stretch/>
          </p:blipFill>
          <p:spPr>
            <a:xfrm>
              <a:off x="8127051" y="-5375"/>
              <a:ext cx="1526655" cy="1037500"/>
            </a:xfrm>
            <a:prstGeom prst="rect">
              <a:avLst/>
            </a:prstGeom>
            <a:noFill/>
            <a:ln>
              <a:noFill/>
            </a:ln>
          </p:spPr>
        </p:pic>
      </p:grpSp>
      <p:pic>
        <p:nvPicPr>
          <p:cNvPr id="29" name="Google Shape;35;p4">
            <a:extLst>
              <a:ext uri="{FF2B5EF4-FFF2-40B4-BE49-F238E27FC236}">
                <a16:creationId xmlns:a16="http://schemas.microsoft.com/office/drawing/2014/main" id="{6CAE5A99-F26C-16F8-BBE2-9612799DF512}"/>
              </a:ext>
            </a:extLst>
          </p:cNvPr>
          <p:cNvPicPr preferRelativeResize="0"/>
          <p:nvPr/>
        </p:nvPicPr>
        <p:blipFill rotWithShape="1">
          <a:blip r:embed="rId8">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pic>
        <p:nvPicPr>
          <p:cNvPr id="31" name="Picture 10" descr="Jason_series_T-P J  J-2 J-3_2008">
            <a:extLst>
              <a:ext uri="{FF2B5EF4-FFF2-40B4-BE49-F238E27FC236}">
                <a16:creationId xmlns:a16="http://schemas.microsoft.com/office/drawing/2014/main" id="{293BCF1F-E718-FBB3-333B-8478483C1E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20630" y="1779900"/>
            <a:ext cx="1983970" cy="111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1" descr="GRACE_mission.jpg">
            <a:extLst>
              <a:ext uri="{FF2B5EF4-FFF2-40B4-BE49-F238E27FC236}">
                <a16:creationId xmlns:a16="http://schemas.microsoft.com/office/drawing/2014/main" id="{F69551F6-357F-5901-BBDE-EB051CA4764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72880" y="3559726"/>
            <a:ext cx="1782108" cy="120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oneTexte 10">
            <a:extLst>
              <a:ext uri="{FF2B5EF4-FFF2-40B4-BE49-F238E27FC236}">
                <a16:creationId xmlns:a16="http://schemas.microsoft.com/office/drawing/2014/main" id="{A509B6EB-65D7-B0B1-C9C4-5ADA6E4F8B35}"/>
              </a:ext>
            </a:extLst>
          </p:cNvPr>
          <p:cNvSpPr txBox="1"/>
          <p:nvPr/>
        </p:nvSpPr>
        <p:spPr>
          <a:xfrm>
            <a:off x="10033519" y="1430558"/>
            <a:ext cx="1006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Sea level</a:t>
            </a:r>
          </a:p>
        </p:txBody>
      </p:sp>
      <p:sp>
        <p:nvSpPr>
          <p:cNvPr id="37" name="ZoneTexte 11">
            <a:extLst>
              <a:ext uri="{FF2B5EF4-FFF2-40B4-BE49-F238E27FC236}">
                <a16:creationId xmlns:a16="http://schemas.microsoft.com/office/drawing/2014/main" id="{0868D62C-EFD7-ECF6-62F9-8051F6C0264B}"/>
              </a:ext>
            </a:extLst>
          </p:cNvPr>
          <p:cNvSpPr txBox="1"/>
          <p:nvPr/>
        </p:nvSpPr>
        <p:spPr>
          <a:xfrm>
            <a:off x="9276867" y="3238879"/>
            <a:ext cx="12307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Gravimetry</a:t>
            </a:r>
          </a:p>
        </p:txBody>
      </p:sp>
      <p:pic>
        <p:nvPicPr>
          <p:cNvPr id="39" name="image8.png" descr="GPM Constellation 4-29-14.png">
            <a:extLst>
              <a:ext uri="{FF2B5EF4-FFF2-40B4-BE49-F238E27FC236}">
                <a16:creationId xmlns:a16="http://schemas.microsoft.com/office/drawing/2014/main" id="{6C3EA5BE-1536-5B47-057C-5E24106A5938}"/>
              </a:ext>
            </a:extLst>
          </p:cNvPr>
          <p:cNvPicPr/>
          <p:nvPr/>
        </p:nvPicPr>
        <p:blipFill>
          <a:blip r:embed="rId11" cstate="print">
            <a:extLst>
              <a:ext uri="{28A0092B-C50C-407E-A947-70E740481C1C}">
                <a14:useLocalDpi xmlns:a14="http://schemas.microsoft.com/office/drawing/2010/main"/>
              </a:ext>
            </a:extLst>
          </a:blip>
          <a:stretch>
            <a:fillRect/>
          </a:stretch>
        </p:blipFill>
        <p:spPr>
          <a:xfrm>
            <a:off x="737352" y="1520603"/>
            <a:ext cx="1823357" cy="1523567"/>
          </a:xfrm>
          <a:prstGeom prst="rect">
            <a:avLst/>
          </a:prstGeom>
          <a:ln w="12700">
            <a:miter lim="400000"/>
          </a:ln>
        </p:spPr>
      </p:pic>
      <p:sp>
        <p:nvSpPr>
          <p:cNvPr id="41" name="ZoneTexte 13">
            <a:extLst>
              <a:ext uri="{FF2B5EF4-FFF2-40B4-BE49-F238E27FC236}">
                <a16:creationId xmlns:a16="http://schemas.microsoft.com/office/drawing/2014/main" id="{C6DABCAB-6912-5253-60FE-44C3C23B6EEE}"/>
              </a:ext>
            </a:extLst>
          </p:cNvPr>
          <p:cNvSpPr txBox="1"/>
          <p:nvPr/>
        </p:nvSpPr>
        <p:spPr>
          <a:xfrm>
            <a:off x="952978" y="1150220"/>
            <a:ext cx="13773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Precipitation</a:t>
            </a:r>
          </a:p>
        </p:txBody>
      </p:sp>
      <p:pic>
        <p:nvPicPr>
          <p:cNvPr id="43" name="Image 15" descr="A satellite in space above earth&#10;&#10;AI-generated content may be incorrect.">
            <a:extLst>
              <a:ext uri="{FF2B5EF4-FFF2-40B4-BE49-F238E27FC236}">
                <a16:creationId xmlns:a16="http://schemas.microsoft.com/office/drawing/2014/main" id="{BEA253B3-E800-ACA7-6F01-921E4FB2EF0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7775" y="3533284"/>
            <a:ext cx="1856447" cy="1200723"/>
          </a:xfrm>
          <a:prstGeom prst="rect">
            <a:avLst/>
          </a:prstGeom>
        </p:spPr>
      </p:pic>
      <p:sp>
        <p:nvSpPr>
          <p:cNvPr id="45" name="Rectangle 44">
            <a:extLst>
              <a:ext uri="{FF2B5EF4-FFF2-40B4-BE49-F238E27FC236}">
                <a16:creationId xmlns:a16="http://schemas.microsoft.com/office/drawing/2014/main" id="{D3DE4A28-760E-77E9-DA9C-3CC39A386016}"/>
              </a:ext>
            </a:extLst>
          </p:cNvPr>
          <p:cNvSpPr/>
          <p:nvPr/>
        </p:nvSpPr>
        <p:spPr>
          <a:xfrm>
            <a:off x="1537530" y="3235612"/>
            <a:ext cx="10770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Radiation</a:t>
            </a:r>
          </a:p>
        </p:txBody>
      </p:sp>
      <p:sp>
        <p:nvSpPr>
          <p:cNvPr id="47" name="ZoneTexte 17">
            <a:extLst>
              <a:ext uri="{FF2B5EF4-FFF2-40B4-BE49-F238E27FC236}">
                <a16:creationId xmlns:a16="http://schemas.microsoft.com/office/drawing/2014/main" id="{7BC99711-995B-3E2C-485B-FBB8C349091E}"/>
              </a:ext>
            </a:extLst>
          </p:cNvPr>
          <p:cNvSpPr txBox="1"/>
          <p:nvPr/>
        </p:nvSpPr>
        <p:spPr>
          <a:xfrm>
            <a:off x="7435994" y="4558815"/>
            <a:ext cx="8162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Clouds</a:t>
            </a:r>
          </a:p>
        </p:txBody>
      </p:sp>
      <p:sp>
        <p:nvSpPr>
          <p:cNvPr id="49" name="ZoneTexte 18">
            <a:extLst>
              <a:ext uri="{FF2B5EF4-FFF2-40B4-BE49-F238E27FC236}">
                <a16:creationId xmlns:a16="http://schemas.microsoft.com/office/drawing/2014/main" id="{50EF265E-EDD3-B640-6BFE-51C4E23ADA17}"/>
              </a:ext>
            </a:extLst>
          </p:cNvPr>
          <p:cNvSpPr txBox="1"/>
          <p:nvPr/>
        </p:nvSpPr>
        <p:spPr>
          <a:xfrm>
            <a:off x="3528496" y="4538225"/>
            <a:ext cx="1514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Surface Fluxes</a:t>
            </a:r>
          </a:p>
        </p:txBody>
      </p:sp>
      <p:pic>
        <p:nvPicPr>
          <p:cNvPr id="51" name="Image 19" descr="A satellite in space above earth&#10;&#10;AI-generated content may be incorrect.">
            <a:extLst>
              <a:ext uri="{FF2B5EF4-FFF2-40B4-BE49-F238E27FC236}">
                <a16:creationId xmlns:a16="http://schemas.microsoft.com/office/drawing/2014/main" id="{EAC93099-816E-968D-703D-7E3B2446F0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41741" y="4889666"/>
            <a:ext cx="1812267" cy="1084929"/>
          </a:xfrm>
          <a:prstGeom prst="rect">
            <a:avLst/>
          </a:prstGeom>
        </p:spPr>
      </p:pic>
      <p:pic>
        <p:nvPicPr>
          <p:cNvPr id="53" name="Image 20" descr="A satellite in space above the earth&#10;&#10;AI-generated content may be incorrect.">
            <a:extLst>
              <a:ext uri="{FF2B5EF4-FFF2-40B4-BE49-F238E27FC236}">
                <a16:creationId xmlns:a16="http://schemas.microsoft.com/office/drawing/2014/main" id="{98C0A3A6-9753-A2CA-936E-499F7D463F5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13747" y="4886102"/>
            <a:ext cx="1641852" cy="1065380"/>
          </a:xfrm>
          <a:prstGeom prst="rect">
            <a:avLst/>
          </a:prstGeom>
        </p:spPr>
      </p:pic>
      <p:sp>
        <p:nvSpPr>
          <p:cNvPr id="55" name="Rectangle 54">
            <a:extLst>
              <a:ext uri="{FF2B5EF4-FFF2-40B4-BE49-F238E27FC236}">
                <a16:creationId xmlns:a16="http://schemas.microsoft.com/office/drawing/2014/main" id="{E1A86BC0-AA99-89A1-FE81-C8DC886DCCD2}"/>
              </a:ext>
            </a:extLst>
          </p:cNvPr>
          <p:cNvSpPr/>
          <p:nvPr/>
        </p:nvSpPr>
        <p:spPr>
          <a:xfrm>
            <a:off x="-13574" y="464500"/>
            <a:ext cx="12187646" cy="584775"/>
          </a:xfrm>
          <a:prstGeom prst="rect">
            <a:avLst/>
          </a:prstGeom>
        </p:spPr>
        <p:txBody>
          <a:bodyPr wrap="square" lIns="91440" tIns="45720" rIns="91440" bIns="45720" anchor="t">
            <a:spAutoFit/>
          </a:bodyPr>
          <a:lstStyle/>
          <a:p>
            <a:pPr algn="ctr">
              <a:buClrTx/>
              <a:defRPr/>
            </a:pPr>
            <a:r>
              <a:rPr lang="en-US" sz="3200" b="1">
                <a:solidFill>
                  <a:srgbClr val="222C3D"/>
                </a:solidFill>
                <a:latin typeface="Plus Jakarta Sans 1 Bold"/>
                <a:cs typeface="Plus Jakarta Sans 1 Bold"/>
              </a:rPr>
              <a:t>Example: The GEWEX Data Analysis Panel (GDAP)</a:t>
            </a:r>
          </a:p>
        </p:txBody>
      </p:sp>
      <p:pic>
        <p:nvPicPr>
          <p:cNvPr id="59" name="Image 4" descr="A diagram of earth&amp;#39;s atmosphere&#10;&#10;AI-generated content may be incorrect.">
            <a:extLst>
              <a:ext uri="{FF2B5EF4-FFF2-40B4-BE49-F238E27FC236}">
                <a16:creationId xmlns:a16="http://schemas.microsoft.com/office/drawing/2014/main" id="{3E3A8CC2-F6F3-B8B5-2F36-00B36A85D5D3}"/>
              </a:ext>
            </a:extLst>
          </p:cNvPr>
          <p:cNvPicPr>
            <a:picLocks noChangeAspect="1"/>
          </p:cNvPicPr>
          <p:nvPr/>
        </p:nvPicPr>
        <p:blipFill rotWithShape="1">
          <a:blip r:embed="rId15"/>
          <a:srcRect l="6280" t="4040" r="3408" b="5505"/>
          <a:stretch/>
        </p:blipFill>
        <p:spPr>
          <a:xfrm>
            <a:off x="3911601" y="1237129"/>
            <a:ext cx="4206239" cy="3241136"/>
          </a:xfrm>
          <a:prstGeom prst="rect">
            <a:avLst/>
          </a:prstGeom>
        </p:spPr>
      </p:pic>
      <p:sp>
        <p:nvSpPr>
          <p:cNvPr id="61" name="TextBox 60">
            <a:extLst>
              <a:ext uri="{FF2B5EF4-FFF2-40B4-BE49-F238E27FC236}">
                <a16:creationId xmlns:a16="http://schemas.microsoft.com/office/drawing/2014/main" id="{CC5263A7-EDC9-E1A4-2FFA-C3B43EF27E5C}"/>
              </a:ext>
            </a:extLst>
          </p:cNvPr>
          <p:cNvSpPr txBox="1"/>
          <p:nvPr/>
        </p:nvSpPr>
        <p:spPr>
          <a:xfrm>
            <a:off x="3891280" y="4203849"/>
            <a:ext cx="21886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Calibri" panose="020F0502020204030204"/>
                <a:ea typeface="+mn-ea"/>
                <a:cs typeface="+mn-cs"/>
              </a:rPr>
              <a:t>Stephens et al, 2023, BAMS</a:t>
            </a:r>
          </a:p>
        </p:txBody>
      </p:sp>
    </p:spTree>
    <p:extLst>
      <p:ext uri="{BB962C8B-B14F-4D97-AF65-F5344CB8AC3E}">
        <p14:creationId xmlns:p14="http://schemas.microsoft.com/office/powerpoint/2010/main" val="375263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99160" y="433705"/>
            <a:ext cx="10393680" cy="897682"/>
          </a:xfrm>
          <a:prstGeom prst="rect">
            <a:avLst/>
          </a:prstGeom>
        </p:spPr>
        <p:txBody>
          <a:bodyPr lIns="0" tIns="0" rIns="0" bIns="0" rtlCol="0" anchor="t">
            <a:spAutoFit/>
          </a:bodyPr>
          <a:lstStyle/>
          <a:p>
            <a:pPr algn="ctr">
              <a:lnSpc>
                <a:spcPts val="3499"/>
              </a:lnSpc>
            </a:pPr>
            <a:r>
              <a:rPr lang="en-US" sz="3200" b="1" dirty="0">
                <a:solidFill>
                  <a:srgbClr val="222C3D"/>
                </a:solidFill>
                <a:latin typeface="Plus Jakarta Sans 1 Bold"/>
                <a:cs typeface="Plus Jakarta Sans 1 Bold"/>
                <a:sym typeface="Plus Jakarta Sans 1 Bold"/>
              </a:rPr>
              <a:t>Example: APARC and satellite needs</a:t>
            </a:r>
          </a:p>
          <a:p>
            <a:pPr algn="ctr">
              <a:lnSpc>
                <a:spcPts val="3499"/>
              </a:lnSpc>
            </a:pPr>
            <a:endParaRPr lang="en-US" sz="3200" b="1" dirty="0">
              <a:solidFill>
                <a:srgbClr val="222C3D"/>
              </a:solidFill>
              <a:latin typeface="Plus Jakarta Sans 1 Bold"/>
              <a:cs typeface="Plus Jakarta Sans 1 Bold"/>
            </a:endParaRPr>
          </a:p>
        </p:txBody>
      </p:sp>
      <p:grpSp>
        <p:nvGrpSpPr>
          <p:cNvPr id="5" name="Group 5"/>
          <p:cNvGrpSpPr>
            <a:grpSpLocks noChangeAspect="1"/>
          </p:cNvGrpSpPr>
          <p:nvPr/>
        </p:nvGrpSpPr>
        <p:grpSpPr>
          <a:xfrm>
            <a:off x="9192861" y="6167032"/>
            <a:ext cx="2838270" cy="638611"/>
            <a:chOff x="0" y="0"/>
            <a:chExt cx="5676540" cy="1277221"/>
          </a:xfrm>
        </p:grpSpPr>
        <p:sp>
          <p:nvSpPr>
            <p:cNvPr id="6" name="Freeform 6" descr="A black and white logo  Description automatically generated"/>
            <p:cNvSpPr/>
            <p:nvPr/>
          </p:nvSpPr>
          <p:spPr>
            <a:xfrm>
              <a:off x="0" y="0"/>
              <a:ext cx="5676519" cy="1277239"/>
            </a:xfrm>
            <a:custGeom>
              <a:avLst/>
              <a:gdLst/>
              <a:ahLst/>
              <a:cxnLst/>
              <a:rect l="l" t="t" r="r" b="b"/>
              <a:pathLst>
                <a:path w="5676519" h="1277239">
                  <a:moveTo>
                    <a:pt x="0" y="0"/>
                  </a:moveTo>
                  <a:lnTo>
                    <a:pt x="5676519" y="0"/>
                  </a:lnTo>
                  <a:lnTo>
                    <a:pt x="5676519" y="1277239"/>
                  </a:lnTo>
                  <a:lnTo>
                    <a:pt x="0" y="1277239"/>
                  </a:lnTo>
                  <a:lnTo>
                    <a:pt x="0" y="0"/>
                  </a:lnTo>
                  <a:close/>
                </a:path>
              </a:pathLst>
            </a:custGeom>
            <a:blipFill>
              <a:blip r:embed="rId2"/>
              <a:stretch>
                <a:fillRect t="-71" b="-70"/>
              </a:stretch>
            </a:blipFill>
          </p:spPr>
          <p:txBody>
            <a:bodyPr/>
            <a:lstStyle/>
            <a:p>
              <a:endParaRPr lang="en-US" sz="933"/>
            </a:p>
          </p:txBody>
        </p:sp>
      </p:grpSp>
      <p:grpSp>
        <p:nvGrpSpPr>
          <p:cNvPr id="7" name="Group 7"/>
          <p:cNvGrpSpPr/>
          <p:nvPr/>
        </p:nvGrpSpPr>
        <p:grpSpPr>
          <a:xfrm>
            <a:off x="8587978" y="6037858"/>
            <a:ext cx="7805284" cy="820142"/>
            <a:chOff x="0" y="0"/>
            <a:chExt cx="3083569" cy="324007"/>
          </a:xfrm>
        </p:grpSpPr>
        <p:sp>
          <p:nvSpPr>
            <p:cNvPr id="8" name="Freeform 8"/>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9" name="TextBox 9"/>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0" name="Group 10"/>
          <p:cNvGrpSpPr/>
          <p:nvPr/>
        </p:nvGrpSpPr>
        <p:grpSpPr>
          <a:xfrm>
            <a:off x="-613994" y="6037858"/>
            <a:ext cx="7805284" cy="820142"/>
            <a:chOff x="0" y="0"/>
            <a:chExt cx="3083569" cy="324007"/>
          </a:xfrm>
        </p:grpSpPr>
        <p:sp>
          <p:nvSpPr>
            <p:cNvPr id="11" name="Freeform 11"/>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12" name="TextBox 12"/>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3" name="Group 13"/>
          <p:cNvGrpSpPr>
            <a:grpSpLocks noChangeAspect="1"/>
          </p:cNvGrpSpPr>
          <p:nvPr/>
        </p:nvGrpSpPr>
        <p:grpSpPr>
          <a:xfrm>
            <a:off x="108078" y="6056966"/>
            <a:ext cx="1155445" cy="781926"/>
            <a:chOff x="0" y="0"/>
            <a:chExt cx="3664232" cy="2479700"/>
          </a:xfrm>
        </p:grpSpPr>
        <p:sp>
          <p:nvSpPr>
            <p:cNvPr id="14" name="Freeform 14" descr="A logo with white text  Description automatically generated"/>
            <p:cNvSpPr/>
            <p:nvPr/>
          </p:nvSpPr>
          <p:spPr>
            <a:xfrm>
              <a:off x="0" y="0"/>
              <a:ext cx="3664204" cy="2479675"/>
            </a:xfrm>
            <a:custGeom>
              <a:avLst/>
              <a:gdLst/>
              <a:ahLst/>
              <a:cxnLst/>
              <a:rect l="l" t="t" r="r" b="b"/>
              <a:pathLst>
                <a:path w="3664204" h="2479675">
                  <a:moveTo>
                    <a:pt x="0" y="0"/>
                  </a:moveTo>
                  <a:lnTo>
                    <a:pt x="3664204" y="0"/>
                  </a:lnTo>
                  <a:lnTo>
                    <a:pt x="3664204" y="2479675"/>
                  </a:lnTo>
                  <a:lnTo>
                    <a:pt x="0" y="2479675"/>
                  </a:lnTo>
                  <a:lnTo>
                    <a:pt x="0" y="0"/>
                  </a:lnTo>
                  <a:close/>
                </a:path>
              </a:pathLst>
            </a:custGeom>
            <a:blipFill>
              <a:blip r:embed="rId3"/>
              <a:stretch>
                <a:fillRect l="-4" r="-5" b="-1"/>
              </a:stretch>
            </a:blipFill>
          </p:spPr>
          <p:txBody>
            <a:bodyPr/>
            <a:lstStyle/>
            <a:p>
              <a:endParaRPr lang="en-US" sz="933"/>
            </a:p>
          </p:txBody>
        </p:sp>
      </p:grpSp>
      <p:sp>
        <p:nvSpPr>
          <p:cNvPr id="15" name="Freeform 15"/>
          <p:cNvSpPr/>
          <p:nvPr/>
        </p:nvSpPr>
        <p:spPr>
          <a:xfrm>
            <a:off x="9214297" y="6131446"/>
            <a:ext cx="2813189" cy="632967"/>
          </a:xfrm>
          <a:custGeom>
            <a:avLst/>
            <a:gdLst/>
            <a:ahLst/>
            <a:cxnLst/>
            <a:rect l="l" t="t" r="r" b="b"/>
            <a:pathLst>
              <a:path w="4219784" h="949451">
                <a:moveTo>
                  <a:pt x="0" y="0"/>
                </a:moveTo>
                <a:lnTo>
                  <a:pt x="4219784" y="0"/>
                </a:lnTo>
                <a:lnTo>
                  <a:pt x="4219784" y="949451"/>
                </a:lnTo>
                <a:lnTo>
                  <a:pt x="0" y="949451"/>
                </a:lnTo>
                <a:lnTo>
                  <a:pt x="0" y="0"/>
                </a:lnTo>
                <a:close/>
              </a:path>
            </a:pathLst>
          </a:custGeom>
          <a:blipFill>
            <a:blip r:embed="rId4"/>
            <a:stretch>
              <a:fillRect/>
            </a:stretch>
          </a:blipFill>
        </p:spPr>
        <p:txBody>
          <a:bodyPr/>
          <a:lstStyle/>
          <a:p>
            <a:endParaRPr lang="en-US" sz="933"/>
          </a:p>
        </p:txBody>
      </p:sp>
      <p:grpSp>
        <p:nvGrpSpPr>
          <p:cNvPr id="16" name="Group 16"/>
          <p:cNvGrpSpPr/>
          <p:nvPr/>
        </p:nvGrpSpPr>
        <p:grpSpPr>
          <a:xfrm>
            <a:off x="-463751" y="-209016"/>
            <a:ext cx="2166360" cy="442771"/>
            <a:chOff x="0" y="0"/>
            <a:chExt cx="855846" cy="174922"/>
          </a:xfrm>
        </p:grpSpPr>
        <p:sp>
          <p:nvSpPr>
            <p:cNvPr id="17" name="Freeform 17"/>
            <p:cNvSpPr/>
            <p:nvPr/>
          </p:nvSpPr>
          <p:spPr>
            <a:xfrm>
              <a:off x="0" y="0"/>
              <a:ext cx="855846" cy="174922"/>
            </a:xfrm>
            <a:custGeom>
              <a:avLst/>
              <a:gdLst/>
              <a:ahLst/>
              <a:cxnLst/>
              <a:rect l="l" t="t" r="r" b="b"/>
              <a:pathLst>
                <a:path w="855846" h="174922">
                  <a:moveTo>
                    <a:pt x="203200" y="0"/>
                  </a:moveTo>
                  <a:lnTo>
                    <a:pt x="855846" y="0"/>
                  </a:lnTo>
                  <a:lnTo>
                    <a:pt x="652646" y="174922"/>
                  </a:lnTo>
                  <a:lnTo>
                    <a:pt x="0" y="174922"/>
                  </a:lnTo>
                  <a:lnTo>
                    <a:pt x="203200" y="0"/>
                  </a:lnTo>
                  <a:close/>
                </a:path>
              </a:pathLst>
            </a:custGeom>
            <a:solidFill>
              <a:srgbClr val="202C40"/>
            </a:solidFill>
          </p:spPr>
          <p:txBody>
            <a:bodyPr/>
            <a:lstStyle/>
            <a:p>
              <a:endParaRPr lang="en-US" sz="933"/>
            </a:p>
          </p:txBody>
        </p:sp>
        <p:sp>
          <p:nvSpPr>
            <p:cNvPr id="18" name="TextBox 18"/>
            <p:cNvSpPr txBox="1"/>
            <p:nvPr/>
          </p:nvSpPr>
          <p:spPr>
            <a:xfrm>
              <a:off x="101600" y="-9525"/>
              <a:ext cx="652646" cy="184447"/>
            </a:xfrm>
            <a:prstGeom prst="rect">
              <a:avLst/>
            </a:prstGeom>
          </p:spPr>
          <p:txBody>
            <a:bodyPr lIns="33867" tIns="33867" rIns="33867" bIns="33867" rtlCol="0" anchor="ctr"/>
            <a:lstStyle/>
            <a:p>
              <a:pPr algn="ctr">
                <a:lnSpc>
                  <a:spcPts val="1440"/>
                </a:lnSpc>
              </a:pPr>
              <a:endParaRPr sz="933"/>
            </a:p>
          </p:txBody>
        </p:sp>
      </p:grpSp>
      <p:grpSp>
        <p:nvGrpSpPr>
          <p:cNvPr id="19" name="Group 19"/>
          <p:cNvGrpSpPr/>
          <p:nvPr/>
        </p:nvGrpSpPr>
        <p:grpSpPr>
          <a:xfrm>
            <a:off x="1627441" y="-197503"/>
            <a:ext cx="1028700" cy="442771"/>
            <a:chOff x="0" y="0"/>
            <a:chExt cx="406400" cy="174922"/>
          </a:xfrm>
        </p:grpSpPr>
        <p:sp>
          <p:nvSpPr>
            <p:cNvPr id="20" name="Freeform 20"/>
            <p:cNvSpPr/>
            <p:nvPr/>
          </p:nvSpPr>
          <p:spPr>
            <a:xfrm>
              <a:off x="0" y="0"/>
              <a:ext cx="406400" cy="174922"/>
            </a:xfrm>
            <a:custGeom>
              <a:avLst/>
              <a:gdLst/>
              <a:ahLst/>
              <a:cxnLst/>
              <a:rect l="l" t="t" r="r" b="b"/>
              <a:pathLst>
                <a:path w="406400" h="174922">
                  <a:moveTo>
                    <a:pt x="203200" y="0"/>
                  </a:moveTo>
                  <a:lnTo>
                    <a:pt x="406400" y="0"/>
                  </a:lnTo>
                  <a:lnTo>
                    <a:pt x="203200" y="174922"/>
                  </a:lnTo>
                  <a:lnTo>
                    <a:pt x="0" y="174922"/>
                  </a:lnTo>
                  <a:lnTo>
                    <a:pt x="203200" y="0"/>
                  </a:lnTo>
                  <a:close/>
                </a:path>
              </a:pathLst>
            </a:custGeom>
            <a:solidFill>
              <a:srgbClr val="202C40"/>
            </a:solidFill>
          </p:spPr>
          <p:txBody>
            <a:bodyPr/>
            <a:lstStyle/>
            <a:p>
              <a:endParaRPr lang="en-US" sz="933"/>
            </a:p>
          </p:txBody>
        </p:sp>
        <p:sp>
          <p:nvSpPr>
            <p:cNvPr id="21" name="TextBox 21"/>
            <p:cNvSpPr txBox="1"/>
            <p:nvPr/>
          </p:nvSpPr>
          <p:spPr>
            <a:xfrm>
              <a:off x="101600" y="-9525"/>
              <a:ext cx="203200" cy="184447"/>
            </a:xfrm>
            <a:prstGeom prst="rect">
              <a:avLst/>
            </a:prstGeom>
          </p:spPr>
          <p:txBody>
            <a:bodyPr lIns="33867" tIns="33867" rIns="33867" bIns="33867" rtlCol="0" anchor="ctr"/>
            <a:lstStyle/>
            <a:p>
              <a:pPr algn="ctr">
                <a:lnSpc>
                  <a:spcPts val="1440"/>
                </a:lnSpc>
              </a:pPr>
              <a:endParaRPr sz="933"/>
            </a:p>
          </p:txBody>
        </p:sp>
      </p:grpSp>
      <p:grpSp>
        <p:nvGrpSpPr>
          <p:cNvPr id="22" name="Group 22"/>
          <p:cNvGrpSpPr/>
          <p:nvPr/>
        </p:nvGrpSpPr>
        <p:grpSpPr>
          <a:xfrm>
            <a:off x="2551362" y="-197503"/>
            <a:ext cx="10304486" cy="442771"/>
            <a:chOff x="0" y="0"/>
            <a:chExt cx="4070908" cy="174922"/>
          </a:xfrm>
        </p:grpSpPr>
        <p:sp>
          <p:nvSpPr>
            <p:cNvPr id="23" name="Freeform 23"/>
            <p:cNvSpPr/>
            <p:nvPr/>
          </p:nvSpPr>
          <p:spPr>
            <a:xfrm>
              <a:off x="0" y="0"/>
              <a:ext cx="4070908" cy="174922"/>
            </a:xfrm>
            <a:custGeom>
              <a:avLst/>
              <a:gdLst/>
              <a:ahLst/>
              <a:cxnLst/>
              <a:rect l="l" t="t" r="r" b="b"/>
              <a:pathLst>
                <a:path w="4070908" h="174922">
                  <a:moveTo>
                    <a:pt x="203200" y="0"/>
                  </a:moveTo>
                  <a:lnTo>
                    <a:pt x="4070908" y="0"/>
                  </a:lnTo>
                  <a:lnTo>
                    <a:pt x="3867708" y="174922"/>
                  </a:lnTo>
                  <a:lnTo>
                    <a:pt x="0" y="174922"/>
                  </a:lnTo>
                  <a:lnTo>
                    <a:pt x="203200" y="0"/>
                  </a:lnTo>
                  <a:close/>
                </a:path>
              </a:pathLst>
            </a:custGeom>
            <a:solidFill>
              <a:srgbClr val="202C40"/>
            </a:solidFill>
          </p:spPr>
          <p:txBody>
            <a:bodyPr/>
            <a:lstStyle/>
            <a:p>
              <a:endParaRPr lang="en-US" sz="933"/>
            </a:p>
          </p:txBody>
        </p:sp>
        <p:sp>
          <p:nvSpPr>
            <p:cNvPr id="24" name="TextBox 24"/>
            <p:cNvSpPr txBox="1"/>
            <p:nvPr/>
          </p:nvSpPr>
          <p:spPr>
            <a:xfrm>
              <a:off x="101600" y="-9525"/>
              <a:ext cx="3867708" cy="184447"/>
            </a:xfrm>
            <a:prstGeom prst="rect">
              <a:avLst/>
            </a:prstGeom>
          </p:spPr>
          <p:txBody>
            <a:bodyPr lIns="33867" tIns="33867" rIns="33867" bIns="33867" rtlCol="0" anchor="ctr"/>
            <a:lstStyle/>
            <a:p>
              <a:pPr algn="ctr">
                <a:lnSpc>
                  <a:spcPts val="1440"/>
                </a:lnSpc>
              </a:pPr>
              <a:endParaRPr sz="933"/>
            </a:p>
          </p:txBody>
        </p:sp>
      </p:grpSp>
      <p:grpSp>
        <p:nvGrpSpPr>
          <p:cNvPr id="25" name="Google Shape;32;p4">
            <a:extLst>
              <a:ext uri="{FF2B5EF4-FFF2-40B4-BE49-F238E27FC236}">
                <a16:creationId xmlns:a16="http://schemas.microsoft.com/office/drawing/2014/main" id="{77F84B15-4B25-9716-6840-045AB8D37B76}"/>
              </a:ext>
            </a:extLst>
          </p:cNvPr>
          <p:cNvGrpSpPr/>
          <p:nvPr/>
        </p:nvGrpSpPr>
        <p:grpSpPr>
          <a:xfrm>
            <a:off x="10113330" y="274853"/>
            <a:ext cx="2154863" cy="964667"/>
            <a:chOff x="7336150" y="-5375"/>
            <a:chExt cx="2317556" cy="1037500"/>
          </a:xfrm>
        </p:grpSpPr>
        <p:pic>
          <p:nvPicPr>
            <p:cNvPr id="27" name="Google Shape;33;p4">
              <a:extLst>
                <a:ext uri="{FF2B5EF4-FFF2-40B4-BE49-F238E27FC236}">
                  <a16:creationId xmlns:a16="http://schemas.microsoft.com/office/drawing/2014/main" id="{568B2B67-BE3B-49F7-1D1F-322AA473BB4C}"/>
                </a:ext>
              </a:extLst>
            </p:cNvPr>
            <p:cNvPicPr preferRelativeResize="0"/>
            <p:nvPr/>
          </p:nvPicPr>
          <p:blipFill>
            <a:blip r:embed="rId5">
              <a:alphaModFix/>
            </a:blip>
            <a:stretch>
              <a:fillRect/>
            </a:stretch>
          </p:blipFill>
          <p:spPr>
            <a:xfrm>
              <a:off x="7336150" y="-5375"/>
              <a:ext cx="2317556" cy="1037500"/>
            </a:xfrm>
            <a:prstGeom prst="rect">
              <a:avLst/>
            </a:prstGeom>
            <a:noFill/>
            <a:ln>
              <a:noFill/>
            </a:ln>
          </p:spPr>
        </p:pic>
        <p:pic>
          <p:nvPicPr>
            <p:cNvPr id="28" name="Google Shape;34;p4">
              <a:extLst>
                <a:ext uri="{FF2B5EF4-FFF2-40B4-BE49-F238E27FC236}">
                  <a16:creationId xmlns:a16="http://schemas.microsoft.com/office/drawing/2014/main" id="{2A687FFD-1A18-C92C-51F0-3EF8CDA1C793}"/>
                </a:ext>
              </a:extLst>
            </p:cNvPr>
            <p:cNvPicPr preferRelativeResize="0"/>
            <p:nvPr/>
          </p:nvPicPr>
          <p:blipFill rotWithShape="1">
            <a:blip r:embed="rId6">
              <a:alphaModFix/>
            </a:blip>
            <a:srcRect l="34128"/>
            <a:stretch/>
          </p:blipFill>
          <p:spPr>
            <a:xfrm>
              <a:off x="8127051" y="-5375"/>
              <a:ext cx="1526655" cy="1037500"/>
            </a:xfrm>
            <a:prstGeom prst="rect">
              <a:avLst/>
            </a:prstGeom>
            <a:noFill/>
            <a:ln>
              <a:noFill/>
            </a:ln>
          </p:spPr>
        </p:pic>
      </p:grpSp>
      <p:pic>
        <p:nvPicPr>
          <p:cNvPr id="29" name="Google Shape;35;p4">
            <a:extLst>
              <a:ext uri="{FF2B5EF4-FFF2-40B4-BE49-F238E27FC236}">
                <a16:creationId xmlns:a16="http://schemas.microsoft.com/office/drawing/2014/main" id="{A5F9BF57-48C0-B096-01A0-41190A377E26}"/>
              </a:ext>
            </a:extLst>
          </p:cNvPr>
          <p:cNvPicPr preferRelativeResize="0"/>
          <p:nvPr/>
        </p:nvPicPr>
        <p:blipFill rotWithShape="1">
          <a:blip r:embed="rId7">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pic>
        <p:nvPicPr>
          <p:cNvPr id="34" name="Picture 33" descr="A logo with text overlay&#10;&#10;AI-generated content may be incorrect.">
            <a:extLst>
              <a:ext uri="{FF2B5EF4-FFF2-40B4-BE49-F238E27FC236}">
                <a16:creationId xmlns:a16="http://schemas.microsoft.com/office/drawing/2014/main" id="{6B278F19-BB43-9599-8FE9-524EA99091AD}"/>
              </a:ext>
            </a:extLst>
          </p:cNvPr>
          <p:cNvPicPr>
            <a:picLocks noChangeAspect="1"/>
          </p:cNvPicPr>
          <p:nvPr/>
        </p:nvPicPr>
        <p:blipFill>
          <a:blip r:embed="rId8"/>
          <a:stretch>
            <a:fillRect/>
          </a:stretch>
        </p:blipFill>
        <p:spPr>
          <a:xfrm>
            <a:off x="10107083" y="5057667"/>
            <a:ext cx="2148417" cy="901917"/>
          </a:xfrm>
          <a:prstGeom prst="rect">
            <a:avLst/>
          </a:prstGeom>
        </p:spPr>
      </p:pic>
      <p:sp>
        <p:nvSpPr>
          <p:cNvPr id="37" name="TextBox 36">
            <a:extLst>
              <a:ext uri="{FF2B5EF4-FFF2-40B4-BE49-F238E27FC236}">
                <a16:creationId xmlns:a16="http://schemas.microsoft.com/office/drawing/2014/main" id="{D7510D1A-8F80-D997-8D9B-2CAF803744B6}"/>
              </a:ext>
            </a:extLst>
          </p:cNvPr>
          <p:cNvSpPr txBox="1"/>
          <p:nvPr/>
        </p:nvSpPr>
        <p:spPr>
          <a:xfrm>
            <a:off x="158750" y="984250"/>
            <a:ext cx="113664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en-US" sz="1800" dirty="0">
                <a:solidFill>
                  <a:srgbClr val="222B3D"/>
                </a:solidFill>
                <a:latin typeface="Plus Jakarta Sans 1"/>
                <a:cs typeface="Plus Jakarta Sans 1"/>
              </a:rPr>
              <a:t>There are many activities within APARC that are dependent on satellites include:</a:t>
            </a:r>
          </a:p>
          <a:p>
            <a:pPr marL="347345" indent="-347345" algn="l" rtl="0">
              <a:buFont typeface=""/>
              <a:buAutoNum type="arabicParenR"/>
            </a:pPr>
            <a:r>
              <a:rPr lang="en-US" sz="1800" dirty="0">
                <a:solidFill>
                  <a:srgbClr val="222B3D"/>
                </a:solidFill>
                <a:latin typeface="Plus Jakarta Sans 1"/>
                <a:cs typeface="Plus Jakarta Sans 1"/>
              </a:rPr>
              <a:t>Species relevant to stratospheric ozone chemistry</a:t>
            </a:r>
          </a:p>
          <a:p>
            <a:pPr marL="347345" indent="-347345" algn="l" rtl="0">
              <a:buFont typeface=""/>
              <a:buAutoNum type="arabicParenR"/>
            </a:pPr>
            <a:r>
              <a:rPr lang="en-US" sz="1800" dirty="0">
                <a:solidFill>
                  <a:srgbClr val="222B3D"/>
                </a:solidFill>
                <a:latin typeface="Plus Jakarta Sans 1"/>
                <a:cs typeface="Plus Jakarta Sans 1"/>
              </a:rPr>
              <a:t>Radiatively active species (such as middle atmosphere water vapor and ozone)</a:t>
            </a:r>
          </a:p>
          <a:p>
            <a:pPr marL="347345" indent="-347345" algn="l" rtl="0">
              <a:buFont typeface=""/>
              <a:buAutoNum type="arabicParenR"/>
            </a:pPr>
            <a:r>
              <a:rPr lang="en-US" sz="1800" dirty="0">
                <a:solidFill>
                  <a:srgbClr val="222B3D"/>
                </a:solidFill>
                <a:latin typeface="Plus Jakarta Sans 1"/>
                <a:cs typeface="Plus Jakarta Sans 1"/>
              </a:rPr>
              <a:t>Tracer measurements that can be used to infer middle atmosphere motion, and global changes</a:t>
            </a:r>
          </a:p>
          <a:p>
            <a:pPr marL="347345" indent="-347345" algn="l" rtl="0">
              <a:buFont typeface=""/>
              <a:buAutoNum type="arabicParenR"/>
            </a:pPr>
            <a:r>
              <a:rPr lang="en-US" sz="1800" dirty="0">
                <a:solidFill>
                  <a:srgbClr val="222B3D"/>
                </a:solidFill>
                <a:latin typeface="Plus Jakarta Sans 1"/>
                <a:cs typeface="Plus Jakarta Sans 1"/>
              </a:rPr>
              <a:t>Aerosol measurements in the middle atmosphere, used to monitor impacts of large volcanic eruptions such as the recent Hunga eruption.</a:t>
            </a:r>
          </a:p>
          <a:p>
            <a:pPr marL="347345" indent="-347345" algn="l" rtl="0"/>
            <a:endParaRPr lang="LID4096" sz="1800" dirty="0">
              <a:solidFill>
                <a:srgbClr val="222B3D"/>
              </a:solidFill>
              <a:latin typeface="Plus Jakarta Sans 1"/>
              <a:cs typeface="Plus Jakarta Sans 1"/>
            </a:endParaRPr>
          </a:p>
          <a:p>
            <a:pPr marL="0" algn="l" rtl="0"/>
            <a:r>
              <a:rPr lang="en-US" sz="1800" dirty="0">
                <a:solidFill>
                  <a:srgbClr val="222B3D"/>
                </a:solidFill>
                <a:latin typeface="Plus Jakarta Sans 1"/>
                <a:cs typeface="Plus Jakarta Sans 1"/>
              </a:rPr>
              <a:t>In particular, APARC activities made heavy use of measurements from the AURA MLS instrument, which is near end of lifetime.  Activities also make use of the Atmospheric Chemistry Experiment (ACE).</a:t>
            </a:r>
          </a:p>
          <a:p>
            <a:pPr marL="0" algn="l" rtl="0"/>
            <a:endParaRPr lang="LID4096" sz="1800" dirty="0">
              <a:solidFill>
                <a:srgbClr val="222B3D"/>
              </a:solidFill>
              <a:latin typeface="Plus Jakarta Sans 1"/>
              <a:cs typeface="Plus Jakarta Sans 1"/>
            </a:endParaRPr>
          </a:p>
          <a:p>
            <a:pPr marL="0" algn="l" rtl="0"/>
            <a:r>
              <a:rPr lang="en-US" sz="1800" dirty="0">
                <a:solidFill>
                  <a:srgbClr val="222B3D"/>
                </a:solidFill>
                <a:latin typeface="Plus Jakarta Sans 1"/>
                <a:cs typeface="Plus Jakarta Sans 1"/>
              </a:rPr>
              <a:t>Future satellite missions that will be very important to APARC science are STRIVE (recently selected by NASA), Altius </a:t>
            </a:r>
          </a:p>
          <a:p>
            <a:pPr marL="0" algn="l" rtl="0"/>
            <a:endParaRPr lang="LID4096" sz="1800" dirty="0">
              <a:solidFill>
                <a:srgbClr val="222B3D"/>
              </a:solidFill>
              <a:latin typeface="Plus Jakarta Sans 1"/>
              <a:cs typeface="Plus Jakarta Sans 1"/>
            </a:endParaRPr>
          </a:p>
          <a:p>
            <a:r>
              <a:rPr lang="en-US" sz="1800" dirty="0">
                <a:solidFill>
                  <a:srgbClr val="222B3D"/>
                </a:solidFill>
                <a:latin typeface="Plus Jakarta Sans 1"/>
                <a:cs typeface="Plus Jakarta Sans 1"/>
              </a:rPr>
              <a:t>Gaps in measurements, in particular stratospheric water vapor are a concern, and appear likely to happen given MLS being shut off before future missions are launched. There should be increased ground-based measurements to help cover the gaps and tie together past satellite mission measurements with future missions.</a:t>
            </a:r>
          </a:p>
          <a:p>
            <a:pPr algn="ctr"/>
            <a:endParaRPr lang="en-GB" sz="1800" dirty="0">
              <a:solidFill>
                <a:srgbClr val="222B3D"/>
              </a:solidFill>
              <a:latin typeface="Plus Jakarta Sans 1"/>
              <a:cs typeface="Plus Jakarta Sans 1"/>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sz="933"/>
          </a:p>
        </p:txBody>
      </p:sp>
      <p:grpSp>
        <p:nvGrpSpPr>
          <p:cNvPr id="3" name="Group 3"/>
          <p:cNvGrpSpPr/>
          <p:nvPr/>
        </p:nvGrpSpPr>
        <p:grpSpPr>
          <a:xfrm>
            <a:off x="8587978" y="6037858"/>
            <a:ext cx="7805284" cy="820142"/>
            <a:chOff x="0" y="0"/>
            <a:chExt cx="3083569" cy="324007"/>
          </a:xfrm>
        </p:grpSpPr>
        <p:sp>
          <p:nvSpPr>
            <p:cNvPr id="4" name="Freeform 4"/>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5" name="TextBox 5"/>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6" name="Group 6"/>
          <p:cNvGrpSpPr/>
          <p:nvPr/>
        </p:nvGrpSpPr>
        <p:grpSpPr>
          <a:xfrm>
            <a:off x="-613994" y="6037858"/>
            <a:ext cx="7805284" cy="820142"/>
            <a:chOff x="0" y="0"/>
            <a:chExt cx="3083569" cy="324007"/>
          </a:xfrm>
        </p:grpSpPr>
        <p:sp>
          <p:nvSpPr>
            <p:cNvPr id="7" name="Freeform 7"/>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8" name="TextBox 8"/>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9" name="Group 9"/>
          <p:cNvGrpSpPr/>
          <p:nvPr/>
        </p:nvGrpSpPr>
        <p:grpSpPr>
          <a:xfrm>
            <a:off x="685800" y="2005168"/>
            <a:ext cx="4646564" cy="2847664"/>
            <a:chOff x="0" y="0"/>
            <a:chExt cx="1443071" cy="884392"/>
          </a:xfrm>
        </p:grpSpPr>
        <p:sp>
          <p:nvSpPr>
            <p:cNvPr id="10" name="Freeform 10"/>
            <p:cNvSpPr/>
            <p:nvPr/>
          </p:nvSpPr>
          <p:spPr>
            <a:xfrm>
              <a:off x="0" y="0"/>
              <a:ext cx="1443071" cy="884392"/>
            </a:xfrm>
            <a:custGeom>
              <a:avLst/>
              <a:gdLst/>
              <a:ahLst/>
              <a:cxnLst/>
              <a:rect l="l" t="t" r="r" b="b"/>
              <a:pathLst>
                <a:path w="1443071" h="884392">
                  <a:moveTo>
                    <a:pt x="41099" y="0"/>
                  </a:moveTo>
                  <a:lnTo>
                    <a:pt x="1401972" y="0"/>
                  </a:lnTo>
                  <a:cubicBezTo>
                    <a:pt x="1412873" y="0"/>
                    <a:pt x="1423326" y="4330"/>
                    <a:pt x="1431034" y="12038"/>
                  </a:cubicBezTo>
                  <a:cubicBezTo>
                    <a:pt x="1438741" y="19745"/>
                    <a:pt x="1443071" y="30199"/>
                    <a:pt x="1443071" y="41099"/>
                  </a:cubicBezTo>
                  <a:lnTo>
                    <a:pt x="1443071" y="843293"/>
                  </a:lnTo>
                  <a:cubicBezTo>
                    <a:pt x="1443071" y="854193"/>
                    <a:pt x="1438741" y="864647"/>
                    <a:pt x="1431034" y="872354"/>
                  </a:cubicBezTo>
                  <a:cubicBezTo>
                    <a:pt x="1423326" y="880061"/>
                    <a:pt x="1412873" y="884392"/>
                    <a:pt x="1401972" y="884392"/>
                  </a:cubicBezTo>
                  <a:lnTo>
                    <a:pt x="41099" y="884392"/>
                  </a:lnTo>
                  <a:cubicBezTo>
                    <a:pt x="18400" y="884392"/>
                    <a:pt x="0" y="865991"/>
                    <a:pt x="0" y="843293"/>
                  </a:cubicBezTo>
                  <a:lnTo>
                    <a:pt x="0" y="41099"/>
                  </a:lnTo>
                  <a:cubicBezTo>
                    <a:pt x="0" y="30199"/>
                    <a:pt x="4330" y="19745"/>
                    <a:pt x="12038" y="12038"/>
                  </a:cubicBezTo>
                  <a:cubicBezTo>
                    <a:pt x="19745" y="4330"/>
                    <a:pt x="30199" y="0"/>
                    <a:pt x="41099" y="0"/>
                  </a:cubicBezTo>
                  <a:close/>
                </a:path>
              </a:pathLst>
            </a:custGeom>
            <a:solidFill>
              <a:srgbClr val="202C40">
                <a:alpha val="69804"/>
              </a:srgbClr>
            </a:solidFill>
          </p:spPr>
          <p:txBody>
            <a:bodyPr/>
            <a:lstStyle/>
            <a:p>
              <a:endParaRPr lang="en-US" sz="933"/>
            </a:p>
          </p:txBody>
        </p:sp>
        <p:sp>
          <p:nvSpPr>
            <p:cNvPr id="11" name="TextBox 11"/>
            <p:cNvSpPr txBox="1"/>
            <p:nvPr/>
          </p:nvSpPr>
          <p:spPr>
            <a:xfrm>
              <a:off x="0" y="-19050"/>
              <a:ext cx="1443071" cy="903442"/>
            </a:xfrm>
            <a:prstGeom prst="rect">
              <a:avLst/>
            </a:prstGeom>
          </p:spPr>
          <p:txBody>
            <a:bodyPr lIns="33867" tIns="33867" rIns="33867" bIns="33867" rtlCol="0" anchor="ctr"/>
            <a:lstStyle/>
            <a:p>
              <a:pPr algn="ctr">
                <a:lnSpc>
                  <a:spcPts val="1027"/>
                </a:lnSpc>
              </a:pPr>
              <a:endParaRPr sz="933"/>
            </a:p>
          </p:txBody>
        </p:sp>
      </p:grpSp>
      <p:grpSp>
        <p:nvGrpSpPr>
          <p:cNvPr id="12" name="Group 12"/>
          <p:cNvGrpSpPr>
            <a:grpSpLocks noChangeAspect="1"/>
          </p:cNvGrpSpPr>
          <p:nvPr/>
        </p:nvGrpSpPr>
        <p:grpSpPr>
          <a:xfrm>
            <a:off x="108078" y="6056966"/>
            <a:ext cx="1155445" cy="781926"/>
            <a:chOff x="0" y="0"/>
            <a:chExt cx="3664232" cy="2479700"/>
          </a:xfrm>
        </p:grpSpPr>
        <p:sp>
          <p:nvSpPr>
            <p:cNvPr id="13" name="Freeform 13" descr="A logo with white text  Description automatically generated"/>
            <p:cNvSpPr/>
            <p:nvPr/>
          </p:nvSpPr>
          <p:spPr>
            <a:xfrm>
              <a:off x="0" y="0"/>
              <a:ext cx="3664204" cy="2479675"/>
            </a:xfrm>
            <a:custGeom>
              <a:avLst/>
              <a:gdLst/>
              <a:ahLst/>
              <a:cxnLst/>
              <a:rect l="l" t="t" r="r" b="b"/>
              <a:pathLst>
                <a:path w="3664204" h="2479675">
                  <a:moveTo>
                    <a:pt x="0" y="0"/>
                  </a:moveTo>
                  <a:lnTo>
                    <a:pt x="3664204" y="0"/>
                  </a:lnTo>
                  <a:lnTo>
                    <a:pt x="3664204" y="2479675"/>
                  </a:lnTo>
                  <a:lnTo>
                    <a:pt x="0" y="2479675"/>
                  </a:lnTo>
                  <a:lnTo>
                    <a:pt x="0" y="0"/>
                  </a:lnTo>
                  <a:close/>
                </a:path>
              </a:pathLst>
            </a:custGeom>
            <a:blipFill>
              <a:blip r:embed="rId3"/>
              <a:stretch>
                <a:fillRect l="-4" r="-5" b="-1"/>
              </a:stretch>
            </a:blipFill>
          </p:spPr>
          <p:txBody>
            <a:bodyPr/>
            <a:lstStyle/>
            <a:p>
              <a:endParaRPr lang="en-US" sz="933"/>
            </a:p>
          </p:txBody>
        </p:sp>
      </p:grpSp>
      <p:grpSp>
        <p:nvGrpSpPr>
          <p:cNvPr id="14" name="Group 14"/>
          <p:cNvGrpSpPr/>
          <p:nvPr/>
        </p:nvGrpSpPr>
        <p:grpSpPr>
          <a:xfrm>
            <a:off x="7944189" y="1459065"/>
            <a:ext cx="1579078" cy="1781037"/>
            <a:chOff x="0" y="0"/>
            <a:chExt cx="490410" cy="553132"/>
          </a:xfrm>
        </p:grpSpPr>
        <p:sp>
          <p:nvSpPr>
            <p:cNvPr id="15" name="Freeform 15"/>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202C40">
                <a:alpha val="69804"/>
              </a:srgbClr>
            </a:solidFill>
          </p:spPr>
          <p:txBody>
            <a:bodyPr/>
            <a:lstStyle/>
            <a:p>
              <a:endParaRPr lang="en-US" sz="933"/>
            </a:p>
          </p:txBody>
        </p:sp>
        <p:sp>
          <p:nvSpPr>
            <p:cNvPr id="16" name="TextBox 16"/>
            <p:cNvSpPr txBox="1"/>
            <p:nvPr/>
          </p:nvSpPr>
          <p:spPr>
            <a:xfrm>
              <a:off x="0" y="-19050"/>
              <a:ext cx="490410" cy="572182"/>
            </a:xfrm>
            <a:prstGeom prst="rect">
              <a:avLst/>
            </a:prstGeom>
          </p:spPr>
          <p:txBody>
            <a:bodyPr lIns="33867" tIns="33867" rIns="33867" bIns="33867" rtlCol="0" anchor="ctr"/>
            <a:lstStyle/>
            <a:p>
              <a:pPr algn="ctr">
                <a:lnSpc>
                  <a:spcPts val="1119"/>
                </a:lnSpc>
              </a:pPr>
              <a:endParaRPr sz="933"/>
            </a:p>
          </p:txBody>
        </p:sp>
      </p:grpSp>
      <p:grpSp>
        <p:nvGrpSpPr>
          <p:cNvPr id="17" name="Group 17"/>
          <p:cNvGrpSpPr/>
          <p:nvPr/>
        </p:nvGrpSpPr>
        <p:grpSpPr>
          <a:xfrm>
            <a:off x="5962938" y="3617898"/>
            <a:ext cx="1579078" cy="1781037"/>
            <a:chOff x="0" y="0"/>
            <a:chExt cx="490410" cy="553132"/>
          </a:xfrm>
        </p:grpSpPr>
        <p:sp>
          <p:nvSpPr>
            <p:cNvPr id="18" name="Freeform 18"/>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202C40">
                <a:alpha val="69804"/>
              </a:srgbClr>
            </a:solidFill>
          </p:spPr>
          <p:txBody>
            <a:bodyPr/>
            <a:lstStyle/>
            <a:p>
              <a:endParaRPr lang="en-US" sz="933"/>
            </a:p>
          </p:txBody>
        </p:sp>
        <p:sp>
          <p:nvSpPr>
            <p:cNvPr id="19" name="TextBox 19"/>
            <p:cNvSpPr txBox="1"/>
            <p:nvPr/>
          </p:nvSpPr>
          <p:spPr>
            <a:xfrm>
              <a:off x="0" y="-19050"/>
              <a:ext cx="490410" cy="572182"/>
            </a:xfrm>
            <a:prstGeom prst="rect">
              <a:avLst/>
            </a:prstGeom>
          </p:spPr>
          <p:txBody>
            <a:bodyPr lIns="33867" tIns="33867" rIns="33867" bIns="33867" rtlCol="0" anchor="ctr"/>
            <a:lstStyle/>
            <a:p>
              <a:pPr algn="ctr">
                <a:lnSpc>
                  <a:spcPts val="1119"/>
                </a:lnSpc>
              </a:pPr>
              <a:endParaRPr sz="933"/>
            </a:p>
          </p:txBody>
        </p:sp>
      </p:grpSp>
      <p:grpSp>
        <p:nvGrpSpPr>
          <p:cNvPr id="20" name="Group 20"/>
          <p:cNvGrpSpPr/>
          <p:nvPr/>
        </p:nvGrpSpPr>
        <p:grpSpPr>
          <a:xfrm>
            <a:off x="7956785" y="3645748"/>
            <a:ext cx="1566482" cy="1781037"/>
            <a:chOff x="0" y="0"/>
            <a:chExt cx="486498" cy="553132"/>
          </a:xfrm>
        </p:grpSpPr>
        <p:sp>
          <p:nvSpPr>
            <p:cNvPr id="21" name="Freeform 21"/>
            <p:cNvSpPr/>
            <p:nvPr/>
          </p:nvSpPr>
          <p:spPr>
            <a:xfrm>
              <a:off x="0" y="0"/>
              <a:ext cx="486498" cy="553132"/>
            </a:xfrm>
            <a:custGeom>
              <a:avLst/>
              <a:gdLst/>
              <a:ahLst/>
              <a:cxnLst/>
              <a:rect l="l" t="t" r="r" b="b"/>
              <a:pathLst>
                <a:path w="486498" h="553132">
                  <a:moveTo>
                    <a:pt x="121908" y="0"/>
                  </a:moveTo>
                  <a:lnTo>
                    <a:pt x="364590" y="0"/>
                  </a:lnTo>
                  <a:cubicBezTo>
                    <a:pt x="396922" y="0"/>
                    <a:pt x="427930" y="12844"/>
                    <a:pt x="450792" y="35706"/>
                  </a:cubicBezTo>
                  <a:cubicBezTo>
                    <a:pt x="473654" y="58568"/>
                    <a:pt x="486498" y="89576"/>
                    <a:pt x="486498" y="121908"/>
                  </a:cubicBezTo>
                  <a:lnTo>
                    <a:pt x="486498" y="431224"/>
                  </a:lnTo>
                  <a:cubicBezTo>
                    <a:pt x="486498" y="498552"/>
                    <a:pt x="431918" y="553132"/>
                    <a:pt x="364590" y="553132"/>
                  </a:cubicBezTo>
                  <a:lnTo>
                    <a:pt x="121908" y="553132"/>
                  </a:lnTo>
                  <a:cubicBezTo>
                    <a:pt x="54580" y="553132"/>
                    <a:pt x="0" y="498552"/>
                    <a:pt x="0" y="431224"/>
                  </a:cubicBezTo>
                  <a:lnTo>
                    <a:pt x="0" y="121908"/>
                  </a:lnTo>
                  <a:cubicBezTo>
                    <a:pt x="0" y="54580"/>
                    <a:pt x="54580" y="0"/>
                    <a:pt x="121908" y="0"/>
                  </a:cubicBezTo>
                  <a:close/>
                </a:path>
              </a:pathLst>
            </a:custGeom>
            <a:solidFill>
              <a:srgbClr val="202C40">
                <a:alpha val="69804"/>
              </a:srgbClr>
            </a:solidFill>
          </p:spPr>
          <p:txBody>
            <a:bodyPr/>
            <a:lstStyle/>
            <a:p>
              <a:endParaRPr lang="en-US" sz="933"/>
            </a:p>
          </p:txBody>
        </p:sp>
        <p:sp>
          <p:nvSpPr>
            <p:cNvPr id="22" name="TextBox 22"/>
            <p:cNvSpPr txBox="1"/>
            <p:nvPr/>
          </p:nvSpPr>
          <p:spPr>
            <a:xfrm>
              <a:off x="0" y="-19050"/>
              <a:ext cx="486498" cy="572182"/>
            </a:xfrm>
            <a:prstGeom prst="rect">
              <a:avLst/>
            </a:prstGeom>
          </p:spPr>
          <p:txBody>
            <a:bodyPr lIns="33867" tIns="33867" rIns="33867" bIns="33867" rtlCol="0" anchor="ctr"/>
            <a:lstStyle/>
            <a:p>
              <a:pPr algn="ctr">
                <a:lnSpc>
                  <a:spcPts val="1119"/>
                </a:lnSpc>
              </a:pPr>
              <a:endParaRPr sz="933"/>
            </a:p>
          </p:txBody>
        </p:sp>
      </p:grpSp>
      <p:grpSp>
        <p:nvGrpSpPr>
          <p:cNvPr id="23" name="Group 23"/>
          <p:cNvGrpSpPr/>
          <p:nvPr/>
        </p:nvGrpSpPr>
        <p:grpSpPr>
          <a:xfrm>
            <a:off x="9927122" y="1431216"/>
            <a:ext cx="1579078" cy="1781037"/>
            <a:chOff x="0" y="0"/>
            <a:chExt cx="490410" cy="553132"/>
          </a:xfrm>
        </p:grpSpPr>
        <p:sp>
          <p:nvSpPr>
            <p:cNvPr id="24" name="Freeform 24"/>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202C40">
                <a:alpha val="69804"/>
              </a:srgbClr>
            </a:solidFill>
          </p:spPr>
          <p:txBody>
            <a:bodyPr/>
            <a:lstStyle/>
            <a:p>
              <a:endParaRPr lang="en-US" sz="933"/>
            </a:p>
          </p:txBody>
        </p:sp>
        <p:sp>
          <p:nvSpPr>
            <p:cNvPr id="25" name="TextBox 25"/>
            <p:cNvSpPr txBox="1"/>
            <p:nvPr/>
          </p:nvSpPr>
          <p:spPr>
            <a:xfrm>
              <a:off x="0" y="-19050"/>
              <a:ext cx="490410" cy="572182"/>
            </a:xfrm>
            <a:prstGeom prst="rect">
              <a:avLst/>
            </a:prstGeom>
          </p:spPr>
          <p:txBody>
            <a:bodyPr lIns="33867" tIns="33867" rIns="33867" bIns="33867" rtlCol="0" anchor="ctr"/>
            <a:lstStyle/>
            <a:p>
              <a:pPr algn="ctr">
                <a:lnSpc>
                  <a:spcPts val="1119"/>
                </a:lnSpc>
              </a:pPr>
              <a:endParaRPr sz="933"/>
            </a:p>
          </p:txBody>
        </p:sp>
      </p:grpSp>
      <p:grpSp>
        <p:nvGrpSpPr>
          <p:cNvPr id="26" name="Group 26"/>
          <p:cNvGrpSpPr/>
          <p:nvPr/>
        </p:nvGrpSpPr>
        <p:grpSpPr>
          <a:xfrm>
            <a:off x="9927122" y="3617898"/>
            <a:ext cx="1579078" cy="1781037"/>
            <a:chOff x="0" y="0"/>
            <a:chExt cx="490410" cy="553132"/>
          </a:xfrm>
        </p:grpSpPr>
        <p:sp>
          <p:nvSpPr>
            <p:cNvPr id="27" name="Freeform 27"/>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202C40">
                <a:alpha val="69804"/>
              </a:srgbClr>
            </a:solidFill>
          </p:spPr>
          <p:txBody>
            <a:bodyPr/>
            <a:lstStyle/>
            <a:p>
              <a:endParaRPr lang="en-US" sz="933"/>
            </a:p>
          </p:txBody>
        </p:sp>
        <p:sp>
          <p:nvSpPr>
            <p:cNvPr id="28" name="TextBox 28"/>
            <p:cNvSpPr txBox="1"/>
            <p:nvPr/>
          </p:nvSpPr>
          <p:spPr>
            <a:xfrm>
              <a:off x="0" y="-19050"/>
              <a:ext cx="490410" cy="572182"/>
            </a:xfrm>
            <a:prstGeom prst="rect">
              <a:avLst/>
            </a:prstGeom>
          </p:spPr>
          <p:txBody>
            <a:bodyPr lIns="33867" tIns="33867" rIns="33867" bIns="33867" rtlCol="0" anchor="ctr"/>
            <a:lstStyle/>
            <a:p>
              <a:pPr algn="ctr">
                <a:lnSpc>
                  <a:spcPts val="1119"/>
                </a:lnSpc>
              </a:pPr>
              <a:endParaRPr sz="933"/>
            </a:p>
          </p:txBody>
        </p:sp>
      </p:grpSp>
      <p:grpSp>
        <p:nvGrpSpPr>
          <p:cNvPr id="29" name="Group 29"/>
          <p:cNvGrpSpPr/>
          <p:nvPr/>
        </p:nvGrpSpPr>
        <p:grpSpPr>
          <a:xfrm>
            <a:off x="5962938" y="1431216"/>
            <a:ext cx="1579078" cy="1781037"/>
            <a:chOff x="0" y="0"/>
            <a:chExt cx="490410" cy="553132"/>
          </a:xfrm>
        </p:grpSpPr>
        <p:sp>
          <p:nvSpPr>
            <p:cNvPr id="30" name="Freeform 30"/>
            <p:cNvSpPr/>
            <p:nvPr/>
          </p:nvSpPr>
          <p:spPr>
            <a:xfrm>
              <a:off x="0" y="0"/>
              <a:ext cx="490410" cy="553132"/>
            </a:xfrm>
            <a:custGeom>
              <a:avLst/>
              <a:gdLst/>
              <a:ahLst/>
              <a:cxnLst/>
              <a:rect l="l" t="t" r="r" b="b"/>
              <a:pathLst>
                <a:path w="490410" h="553132">
                  <a:moveTo>
                    <a:pt x="120936" y="0"/>
                  </a:moveTo>
                  <a:lnTo>
                    <a:pt x="369474" y="0"/>
                  </a:lnTo>
                  <a:cubicBezTo>
                    <a:pt x="401548" y="0"/>
                    <a:pt x="432309" y="12741"/>
                    <a:pt x="454989" y="35421"/>
                  </a:cubicBezTo>
                  <a:cubicBezTo>
                    <a:pt x="477669" y="58101"/>
                    <a:pt x="490410" y="88862"/>
                    <a:pt x="490410" y="120936"/>
                  </a:cubicBezTo>
                  <a:lnTo>
                    <a:pt x="490410" y="432196"/>
                  </a:lnTo>
                  <a:cubicBezTo>
                    <a:pt x="490410" y="498987"/>
                    <a:pt x="436265" y="553132"/>
                    <a:pt x="369474" y="553132"/>
                  </a:cubicBezTo>
                  <a:lnTo>
                    <a:pt x="120936" y="553132"/>
                  </a:lnTo>
                  <a:cubicBezTo>
                    <a:pt x="54145" y="553132"/>
                    <a:pt x="0" y="498987"/>
                    <a:pt x="0" y="432196"/>
                  </a:cubicBezTo>
                  <a:lnTo>
                    <a:pt x="0" y="120936"/>
                  </a:lnTo>
                  <a:cubicBezTo>
                    <a:pt x="0" y="54145"/>
                    <a:pt x="54145" y="0"/>
                    <a:pt x="120936" y="0"/>
                  </a:cubicBezTo>
                  <a:close/>
                </a:path>
              </a:pathLst>
            </a:custGeom>
            <a:solidFill>
              <a:srgbClr val="202C40">
                <a:alpha val="69804"/>
              </a:srgbClr>
            </a:solidFill>
          </p:spPr>
          <p:txBody>
            <a:bodyPr/>
            <a:lstStyle/>
            <a:p>
              <a:endParaRPr lang="en-US" sz="933"/>
            </a:p>
          </p:txBody>
        </p:sp>
        <p:sp>
          <p:nvSpPr>
            <p:cNvPr id="31" name="TextBox 31"/>
            <p:cNvSpPr txBox="1"/>
            <p:nvPr/>
          </p:nvSpPr>
          <p:spPr>
            <a:xfrm>
              <a:off x="0" y="-19050"/>
              <a:ext cx="490410" cy="572182"/>
            </a:xfrm>
            <a:prstGeom prst="rect">
              <a:avLst/>
            </a:prstGeom>
          </p:spPr>
          <p:txBody>
            <a:bodyPr lIns="33867" tIns="33867" rIns="33867" bIns="33867" rtlCol="0" anchor="ctr"/>
            <a:lstStyle/>
            <a:p>
              <a:pPr algn="ctr">
                <a:lnSpc>
                  <a:spcPts val="1119"/>
                </a:lnSpc>
              </a:pPr>
              <a:endParaRPr sz="933"/>
            </a:p>
          </p:txBody>
        </p:sp>
      </p:grpSp>
      <p:sp>
        <p:nvSpPr>
          <p:cNvPr id="32" name="Freeform 32"/>
          <p:cNvSpPr/>
          <p:nvPr/>
        </p:nvSpPr>
        <p:spPr>
          <a:xfrm>
            <a:off x="9214297" y="6131446"/>
            <a:ext cx="2813189" cy="632967"/>
          </a:xfrm>
          <a:custGeom>
            <a:avLst/>
            <a:gdLst/>
            <a:ahLst/>
            <a:cxnLst/>
            <a:rect l="l" t="t" r="r" b="b"/>
            <a:pathLst>
              <a:path w="4219784" h="949451">
                <a:moveTo>
                  <a:pt x="0" y="0"/>
                </a:moveTo>
                <a:lnTo>
                  <a:pt x="4219784" y="0"/>
                </a:lnTo>
                <a:lnTo>
                  <a:pt x="4219784" y="949451"/>
                </a:lnTo>
                <a:lnTo>
                  <a:pt x="0" y="949451"/>
                </a:lnTo>
                <a:lnTo>
                  <a:pt x="0" y="0"/>
                </a:lnTo>
                <a:close/>
              </a:path>
            </a:pathLst>
          </a:custGeom>
          <a:blipFill>
            <a:blip r:embed="rId4"/>
            <a:stretch>
              <a:fillRect/>
            </a:stretch>
          </a:blipFill>
        </p:spPr>
        <p:txBody>
          <a:bodyPr/>
          <a:lstStyle/>
          <a:p>
            <a:endParaRPr lang="en-US" sz="933"/>
          </a:p>
        </p:txBody>
      </p:sp>
      <p:grpSp>
        <p:nvGrpSpPr>
          <p:cNvPr id="33" name="Group 33"/>
          <p:cNvGrpSpPr/>
          <p:nvPr/>
        </p:nvGrpSpPr>
        <p:grpSpPr>
          <a:xfrm>
            <a:off x="-463751" y="-209016"/>
            <a:ext cx="2166360" cy="442771"/>
            <a:chOff x="0" y="0"/>
            <a:chExt cx="855846" cy="174922"/>
          </a:xfrm>
        </p:grpSpPr>
        <p:sp>
          <p:nvSpPr>
            <p:cNvPr id="34" name="Freeform 34"/>
            <p:cNvSpPr/>
            <p:nvPr/>
          </p:nvSpPr>
          <p:spPr>
            <a:xfrm>
              <a:off x="0" y="0"/>
              <a:ext cx="855846" cy="174922"/>
            </a:xfrm>
            <a:custGeom>
              <a:avLst/>
              <a:gdLst/>
              <a:ahLst/>
              <a:cxnLst/>
              <a:rect l="l" t="t" r="r" b="b"/>
              <a:pathLst>
                <a:path w="855846" h="174922">
                  <a:moveTo>
                    <a:pt x="203200" y="0"/>
                  </a:moveTo>
                  <a:lnTo>
                    <a:pt x="855846" y="0"/>
                  </a:lnTo>
                  <a:lnTo>
                    <a:pt x="652646" y="174922"/>
                  </a:lnTo>
                  <a:lnTo>
                    <a:pt x="0" y="174922"/>
                  </a:lnTo>
                  <a:lnTo>
                    <a:pt x="203200" y="0"/>
                  </a:lnTo>
                  <a:close/>
                </a:path>
              </a:pathLst>
            </a:custGeom>
            <a:solidFill>
              <a:srgbClr val="202C40"/>
            </a:solidFill>
          </p:spPr>
          <p:txBody>
            <a:bodyPr/>
            <a:lstStyle/>
            <a:p>
              <a:endParaRPr lang="en-US" sz="933"/>
            </a:p>
          </p:txBody>
        </p:sp>
        <p:sp>
          <p:nvSpPr>
            <p:cNvPr id="35" name="TextBox 35"/>
            <p:cNvSpPr txBox="1"/>
            <p:nvPr/>
          </p:nvSpPr>
          <p:spPr>
            <a:xfrm>
              <a:off x="101600" y="-9525"/>
              <a:ext cx="652646" cy="184447"/>
            </a:xfrm>
            <a:prstGeom prst="rect">
              <a:avLst/>
            </a:prstGeom>
          </p:spPr>
          <p:txBody>
            <a:bodyPr lIns="33867" tIns="33867" rIns="33867" bIns="33867" rtlCol="0" anchor="ctr"/>
            <a:lstStyle/>
            <a:p>
              <a:pPr algn="ctr">
                <a:lnSpc>
                  <a:spcPts val="1440"/>
                </a:lnSpc>
              </a:pPr>
              <a:endParaRPr sz="933"/>
            </a:p>
          </p:txBody>
        </p:sp>
      </p:grpSp>
      <p:grpSp>
        <p:nvGrpSpPr>
          <p:cNvPr id="36" name="Group 36"/>
          <p:cNvGrpSpPr/>
          <p:nvPr/>
        </p:nvGrpSpPr>
        <p:grpSpPr>
          <a:xfrm>
            <a:off x="1627441" y="-197503"/>
            <a:ext cx="1028700" cy="442771"/>
            <a:chOff x="0" y="0"/>
            <a:chExt cx="406400" cy="174922"/>
          </a:xfrm>
        </p:grpSpPr>
        <p:sp>
          <p:nvSpPr>
            <p:cNvPr id="37" name="Freeform 37"/>
            <p:cNvSpPr/>
            <p:nvPr/>
          </p:nvSpPr>
          <p:spPr>
            <a:xfrm>
              <a:off x="0" y="0"/>
              <a:ext cx="406400" cy="174922"/>
            </a:xfrm>
            <a:custGeom>
              <a:avLst/>
              <a:gdLst/>
              <a:ahLst/>
              <a:cxnLst/>
              <a:rect l="l" t="t" r="r" b="b"/>
              <a:pathLst>
                <a:path w="406400" h="174922">
                  <a:moveTo>
                    <a:pt x="203200" y="0"/>
                  </a:moveTo>
                  <a:lnTo>
                    <a:pt x="406400" y="0"/>
                  </a:lnTo>
                  <a:lnTo>
                    <a:pt x="203200" y="174922"/>
                  </a:lnTo>
                  <a:lnTo>
                    <a:pt x="0" y="174922"/>
                  </a:lnTo>
                  <a:lnTo>
                    <a:pt x="203200" y="0"/>
                  </a:lnTo>
                  <a:close/>
                </a:path>
              </a:pathLst>
            </a:custGeom>
            <a:solidFill>
              <a:srgbClr val="202C40"/>
            </a:solidFill>
          </p:spPr>
          <p:txBody>
            <a:bodyPr/>
            <a:lstStyle/>
            <a:p>
              <a:endParaRPr lang="en-US" sz="933"/>
            </a:p>
          </p:txBody>
        </p:sp>
        <p:sp>
          <p:nvSpPr>
            <p:cNvPr id="38" name="TextBox 38"/>
            <p:cNvSpPr txBox="1"/>
            <p:nvPr/>
          </p:nvSpPr>
          <p:spPr>
            <a:xfrm>
              <a:off x="101600" y="-9525"/>
              <a:ext cx="203200" cy="184447"/>
            </a:xfrm>
            <a:prstGeom prst="rect">
              <a:avLst/>
            </a:prstGeom>
          </p:spPr>
          <p:txBody>
            <a:bodyPr lIns="33867" tIns="33867" rIns="33867" bIns="33867" rtlCol="0" anchor="ctr"/>
            <a:lstStyle/>
            <a:p>
              <a:pPr algn="ctr">
                <a:lnSpc>
                  <a:spcPts val="1440"/>
                </a:lnSpc>
              </a:pPr>
              <a:endParaRPr sz="933"/>
            </a:p>
          </p:txBody>
        </p:sp>
      </p:grpSp>
      <p:grpSp>
        <p:nvGrpSpPr>
          <p:cNvPr id="39" name="Group 39"/>
          <p:cNvGrpSpPr/>
          <p:nvPr/>
        </p:nvGrpSpPr>
        <p:grpSpPr>
          <a:xfrm>
            <a:off x="2551362" y="-197503"/>
            <a:ext cx="10304486" cy="442771"/>
            <a:chOff x="0" y="0"/>
            <a:chExt cx="4070908" cy="174922"/>
          </a:xfrm>
        </p:grpSpPr>
        <p:sp>
          <p:nvSpPr>
            <p:cNvPr id="40" name="Freeform 40"/>
            <p:cNvSpPr/>
            <p:nvPr/>
          </p:nvSpPr>
          <p:spPr>
            <a:xfrm>
              <a:off x="0" y="0"/>
              <a:ext cx="4070908" cy="174922"/>
            </a:xfrm>
            <a:custGeom>
              <a:avLst/>
              <a:gdLst/>
              <a:ahLst/>
              <a:cxnLst/>
              <a:rect l="l" t="t" r="r" b="b"/>
              <a:pathLst>
                <a:path w="4070908" h="174922">
                  <a:moveTo>
                    <a:pt x="203200" y="0"/>
                  </a:moveTo>
                  <a:lnTo>
                    <a:pt x="4070908" y="0"/>
                  </a:lnTo>
                  <a:lnTo>
                    <a:pt x="3867708" y="174922"/>
                  </a:lnTo>
                  <a:lnTo>
                    <a:pt x="0" y="174922"/>
                  </a:lnTo>
                  <a:lnTo>
                    <a:pt x="203200" y="0"/>
                  </a:lnTo>
                  <a:close/>
                </a:path>
              </a:pathLst>
            </a:custGeom>
            <a:solidFill>
              <a:srgbClr val="202C40"/>
            </a:solidFill>
          </p:spPr>
          <p:txBody>
            <a:bodyPr/>
            <a:lstStyle/>
            <a:p>
              <a:endParaRPr lang="en-US" sz="933"/>
            </a:p>
          </p:txBody>
        </p:sp>
        <p:sp>
          <p:nvSpPr>
            <p:cNvPr id="41" name="TextBox 41"/>
            <p:cNvSpPr txBox="1"/>
            <p:nvPr/>
          </p:nvSpPr>
          <p:spPr>
            <a:xfrm>
              <a:off x="101600" y="-9525"/>
              <a:ext cx="3867708" cy="184447"/>
            </a:xfrm>
            <a:prstGeom prst="rect">
              <a:avLst/>
            </a:prstGeom>
          </p:spPr>
          <p:txBody>
            <a:bodyPr lIns="33867" tIns="33867" rIns="33867" bIns="33867" rtlCol="0" anchor="ctr"/>
            <a:lstStyle/>
            <a:p>
              <a:pPr algn="ctr">
                <a:lnSpc>
                  <a:spcPts val="1440"/>
                </a:lnSpc>
              </a:pPr>
              <a:endParaRPr sz="933"/>
            </a:p>
          </p:txBody>
        </p:sp>
      </p:grpSp>
      <p:sp>
        <p:nvSpPr>
          <p:cNvPr id="42" name="TextBox 42"/>
          <p:cNvSpPr txBox="1"/>
          <p:nvPr/>
        </p:nvSpPr>
        <p:spPr>
          <a:xfrm>
            <a:off x="899160" y="531063"/>
            <a:ext cx="10393680" cy="615553"/>
          </a:xfrm>
          <a:prstGeom prst="rect">
            <a:avLst/>
          </a:prstGeom>
        </p:spPr>
        <p:txBody>
          <a:bodyPr lIns="0" tIns="0" rIns="0" bIns="0" rtlCol="0" anchor="t">
            <a:spAutoFit/>
          </a:bodyPr>
          <a:lstStyle/>
          <a:p>
            <a:pPr algn="ctr">
              <a:lnSpc>
                <a:spcPts val="4752"/>
              </a:lnSpc>
            </a:pPr>
            <a:r>
              <a:rPr lang="en-US" sz="4400" b="1">
                <a:solidFill>
                  <a:srgbClr val="222B3D"/>
                </a:solidFill>
                <a:latin typeface="Plus Jakarta Sans 1 Bold"/>
                <a:ea typeface="Plus Jakarta Sans 1 Bold"/>
                <a:cs typeface="Plus Jakarta Sans 1 Bold"/>
                <a:sym typeface="Plus Jakarta Sans 1 Bold"/>
              </a:rPr>
              <a:t>Lighthouse Activities</a:t>
            </a:r>
          </a:p>
        </p:txBody>
      </p:sp>
      <p:sp>
        <p:nvSpPr>
          <p:cNvPr id="43" name="TextBox 43"/>
          <p:cNvSpPr txBox="1"/>
          <p:nvPr/>
        </p:nvSpPr>
        <p:spPr>
          <a:xfrm>
            <a:off x="895670" y="2200275"/>
            <a:ext cx="4248118" cy="2247410"/>
          </a:xfrm>
          <a:prstGeom prst="rect">
            <a:avLst/>
          </a:prstGeom>
        </p:spPr>
        <p:txBody>
          <a:bodyPr lIns="0" tIns="0" rIns="0" bIns="0" rtlCol="0" anchor="t">
            <a:spAutoFit/>
          </a:bodyPr>
          <a:lstStyle/>
          <a:p>
            <a:pPr marL="216952" lvl="1" indent="-108476">
              <a:lnSpc>
                <a:spcPts val="2160"/>
              </a:lnSpc>
              <a:buFont typeface="Arial"/>
              <a:buChar char="•"/>
            </a:pPr>
            <a:r>
              <a:rPr lang="en-US" sz="1800" spc="39">
                <a:solidFill>
                  <a:srgbClr val="FFFFFF">
                    <a:alpha val="76863"/>
                  </a:srgbClr>
                </a:solidFill>
                <a:latin typeface="Plus Jakarta Sans 1"/>
                <a:ea typeface="Plus Jakarta Sans 1"/>
                <a:cs typeface="Plus Jakarta Sans 1"/>
                <a:sym typeface="Plus Jakarta Sans 1"/>
              </a:rPr>
              <a:t>Designed to be ambitious and interdisciplinary, and work across core projects. </a:t>
            </a:r>
          </a:p>
          <a:p>
            <a:pPr marL="216952" lvl="1" indent="-108476">
              <a:lnSpc>
                <a:spcPts val="2160"/>
              </a:lnSpc>
              <a:buFont typeface="Arial"/>
              <a:buChar char="•"/>
            </a:pPr>
            <a:r>
              <a:rPr lang="en-US" sz="1800" spc="39">
                <a:solidFill>
                  <a:srgbClr val="FFFFFF">
                    <a:alpha val="76863"/>
                  </a:srgbClr>
                </a:solidFill>
                <a:latin typeface="Plus Jakarta Sans 1"/>
                <a:ea typeface="Plus Jakarta Sans 1"/>
                <a:cs typeface="Plus Jakarta Sans 1"/>
                <a:sym typeface="Plus Jakarta Sans 1"/>
              </a:rPr>
              <a:t>Goal is to rapidly advance the major and new scientific approaches, technologies, and institutional frameworks required to meet society’s need for robust and actionable climate information. </a:t>
            </a:r>
          </a:p>
        </p:txBody>
      </p:sp>
      <p:sp>
        <p:nvSpPr>
          <p:cNvPr id="44" name="TextBox 44"/>
          <p:cNvSpPr txBox="1"/>
          <p:nvPr/>
        </p:nvSpPr>
        <p:spPr>
          <a:xfrm>
            <a:off x="8152485" y="1644361"/>
            <a:ext cx="1162487" cy="1165384"/>
          </a:xfrm>
          <a:prstGeom prst="rect">
            <a:avLst/>
          </a:prstGeom>
        </p:spPr>
        <p:txBody>
          <a:bodyPr lIns="0" tIns="0" rIns="0" bIns="0" rtlCol="0" anchor="t">
            <a:spAutoFit/>
          </a:bodyPr>
          <a:lstStyle/>
          <a:p>
            <a:pPr algn="ctr">
              <a:lnSpc>
                <a:spcPts val="1870"/>
              </a:lnSpc>
            </a:pPr>
            <a:r>
              <a:rPr lang="en-US" sz="1336">
                <a:solidFill>
                  <a:srgbClr val="FFFFFF"/>
                </a:solidFill>
                <a:latin typeface="Plus Jakarta Sans 1"/>
                <a:ea typeface="Plus Jakarta Sans 1"/>
                <a:cs typeface="Plus Jakarta Sans 1"/>
                <a:sym typeface="Plus Jakarta Sans 1"/>
              </a:rPr>
              <a:t>Explaining and Predicting Earth System Change</a:t>
            </a:r>
          </a:p>
          <a:p>
            <a:pPr algn="ctr">
              <a:lnSpc>
                <a:spcPts val="3648"/>
              </a:lnSpc>
            </a:pPr>
            <a:r>
              <a:rPr lang="en-US" sz="2605">
                <a:solidFill>
                  <a:srgbClr val="FFFFFF"/>
                </a:solidFill>
                <a:latin typeface="Plus Jakarta Sans 1"/>
                <a:ea typeface="Plus Jakarta Sans 1"/>
                <a:cs typeface="Plus Jakarta Sans 1"/>
                <a:sym typeface="Plus Jakarta Sans 1"/>
              </a:rPr>
              <a:t> </a:t>
            </a:r>
            <a:r>
              <a:rPr lang="en-US" sz="2605" b="1">
                <a:solidFill>
                  <a:srgbClr val="FFFFFF"/>
                </a:solidFill>
                <a:latin typeface="Plus Jakarta Sans 1 Bold"/>
                <a:ea typeface="Plus Jakarta Sans 1 Bold"/>
                <a:cs typeface="Plus Jakarta Sans 1 Bold"/>
                <a:sym typeface="Plus Jakarta Sans 1 Bold"/>
              </a:rPr>
              <a:t>EPESC</a:t>
            </a:r>
          </a:p>
        </p:txBody>
      </p:sp>
      <p:sp>
        <p:nvSpPr>
          <p:cNvPr id="45" name="TextBox 45"/>
          <p:cNvSpPr txBox="1"/>
          <p:nvPr/>
        </p:nvSpPr>
        <p:spPr>
          <a:xfrm>
            <a:off x="6171233" y="1968937"/>
            <a:ext cx="1162487" cy="678071"/>
          </a:xfrm>
          <a:prstGeom prst="rect">
            <a:avLst/>
          </a:prstGeom>
        </p:spPr>
        <p:txBody>
          <a:bodyPr lIns="0" tIns="0" rIns="0" bIns="0" rtlCol="0" anchor="t">
            <a:spAutoFit/>
          </a:bodyPr>
          <a:lstStyle/>
          <a:p>
            <a:pPr algn="ctr">
              <a:lnSpc>
                <a:spcPts val="1870"/>
              </a:lnSpc>
            </a:pPr>
            <a:r>
              <a:rPr lang="en-US" sz="1336">
                <a:solidFill>
                  <a:srgbClr val="FFFFFF"/>
                </a:solidFill>
                <a:latin typeface="Plus Jakarta Sans 1"/>
                <a:ea typeface="Plus Jakarta Sans 1"/>
                <a:cs typeface="Plus Jakarta Sans 1"/>
                <a:sym typeface="Plus Jakarta Sans 1"/>
              </a:rPr>
              <a:t>Digital Earths</a:t>
            </a:r>
          </a:p>
          <a:p>
            <a:pPr algn="ctr">
              <a:lnSpc>
                <a:spcPts val="3648"/>
              </a:lnSpc>
            </a:pPr>
            <a:r>
              <a:rPr lang="en-US" sz="2605" b="1">
                <a:solidFill>
                  <a:srgbClr val="FFFFFF"/>
                </a:solidFill>
                <a:latin typeface="Plus Jakarta Sans 1 Bold"/>
                <a:ea typeface="Plus Jakarta Sans 1 Bold"/>
                <a:cs typeface="Plus Jakarta Sans 1 Bold"/>
                <a:sym typeface="Plus Jakarta Sans 1 Bold"/>
              </a:rPr>
              <a:t>DE</a:t>
            </a:r>
          </a:p>
        </p:txBody>
      </p:sp>
      <p:sp>
        <p:nvSpPr>
          <p:cNvPr id="46" name="TextBox 46"/>
          <p:cNvSpPr txBox="1"/>
          <p:nvPr/>
        </p:nvSpPr>
        <p:spPr>
          <a:xfrm>
            <a:off x="10113435" y="1761836"/>
            <a:ext cx="1206452" cy="1165384"/>
          </a:xfrm>
          <a:prstGeom prst="rect">
            <a:avLst/>
          </a:prstGeom>
        </p:spPr>
        <p:txBody>
          <a:bodyPr lIns="0" tIns="0" rIns="0" bIns="0" rtlCol="0" anchor="t">
            <a:spAutoFit/>
          </a:bodyPr>
          <a:lstStyle/>
          <a:p>
            <a:pPr algn="ctr">
              <a:lnSpc>
                <a:spcPts val="1870"/>
              </a:lnSpc>
            </a:pPr>
            <a:r>
              <a:rPr lang="en-US" sz="1336">
                <a:solidFill>
                  <a:srgbClr val="FFFFFF">
                    <a:alpha val="76863"/>
                  </a:srgbClr>
                </a:solidFill>
                <a:latin typeface="Plus Jakarta Sans 1"/>
                <a:ea typeface="Plus Jakarta Sans 1"/>
                <a:cs typeface="Plus Jakarta Sans 1"/>
                <a:sym typeface="Plus Jakarta Sans 1"/>
              </a:rPr>
              <a:t>Global Precipitation Experiment</a:t>
            </a:r>
          </a:p>
          <a:p>
            <a:pPr algn="ctr">
              <a:lnSpc>
                <a:spcPts val="3648"/>
              </a:lnSpc>
            </a:pPr>
            <a:r>
              <a:rPr lang="en-US" sz="2605" b="1">
                <a:solidFill>
                  <a:srgbClr val="FFFFFF">
                    <a:alpha val="76863"/>
                  </a:srgbClr>
                </a:solidFill>
                <a:latin typeface="Plus Jakarta Sans 1 Bold"/>
                <a:ea typeface="Plus Jakarta Sans 1 Bold"/>
                <a:cs typeface="Plus Jakarta Sans 1 Bold"/>
                <a:sym typeface="Plus Jakarta Sans 1 Bold"/>
              </a:rPr>
              <a:t>GPEX</a:t>
            </a:r>
          </a:p>
        </p:txBody>
      </p:sp>
      <p:sp>
        <p:nvSpPr>
          <p:cNvPr id="47" name="TextBox 47"/>
          <p:cNvSpPr txBox="1"/>
          <p:nvPr/>
        </p:nvSpPr>
        <p:spPr>
          <a:xfrm>
            <a:off x="8130501" y="3971802"/>
            <a:ext cx="1206452" cy="1165384"/>
          </a:xfrm>
          <a:prstGeom prst="rect">
            <a:avLst/>
          </a:prstGeom>
        </p:spPr>
        <p:txBody>
          <a:bodyPr lIns="0" tIns="0" rIns="0" bIns="0" rtlCol="0" anchor="t">
            <a:spAutoFit/>
          </a:bodyPr>
          <a:lstStyle/>
          <a:p>
            <a:pPr algn="ctr">
              <a:lnSpc>
                <a:spcPts val="1870"/>
              </a:lnSpc>
            </a:pPr>
            <a:r>
              <a:rPr lang="en-US" sz="1336">
                <a:solidFill>
                  <a:srgbClr val="FFFFFF"/>
                </a:solidFill>
                <a:latin typeface="Plus Jakarta Sans 1"/>
                <a:ea typeface="Plus Jakarta Sans 1"/>
                <a:cs typeface="Plus Jakarta Sans 1"/>
                <a:sym typeface="Plus Jakarta Sans 1"/>
              </a:rPr>
              <a:t>Research on Climate Intervention</a:t>
            </a:r>
          </a:p>
          <a:p>
            <a:pPr algn="ctr">
              <a:lnSpc>
                <a:spcPts val="3648"/>
              </a:lnSpc>
            </a:pPr>
            <a:r>
              <a:rPr lang="en-US" sz="2605" b="1">
                <a:solidFill>
                  <a:srgbClr val="FFFFFF"/>
                </a:solidFill>
                <a:latin typeface="Plus Jakarta Sans 1 Bold"/>
                <a:ea typeface="Plus Jakarta Sans 1 Bold"/>
                <a:cs typeface="Plus Jakarta Sans 1 Bold"/>
                <a:sym typeface="Plus Jakarta Sans 1 Bold"/>
              </a:rPr>
              <a:t>RCI</a:t>
            </a:r>
          </a:p>
        </p:txBody>
      </p:sp>
      <p:sp>
        <p:nvSpPr>
          <p:cNvPr id="48" name="TextBox 48"/>
          <p:cNvSpPr txBox="1"/>
          <p:nvPr/>
        </p:nvSpPr>
        <p:spPr>
          <a:xfrm>
            <a:off x="6171233" y="4038145"/>
            <a:ext cx="1162487" cy="678071"/>
          </a:xfrm>
          <a:prstGeom prst="rect">
            <a:avLst/>
          </a:prstGeom>
        </p:spPr>
        <p:txBody>
          <a:bodyPr lIns="0" tIns="0" rIns="0" bIns="0" rtlCol="0" anchor="t">
            <a:spAutoFit/>
          </a:bodyPr>
          <a:lstStyle/>
          <a:p>
            <a:pPr algn="ctr">
              <a:lnSpc>
                <a:spcPts val="1870"/>
              </a:lnSpc>
            </a:pPr>
            <a:r>
              <a:rPr lang="en-US" sz="1336">
                <a:solidFill>
                  <a:srgbClr val="FFFFFF"/>
                </a:solidFill>
                <a:latin typeface="Plus Jakarta Sans 1"/>
                <a:ea typeface="Plus Jakarta Sans 1"/>
                <a:cs typeface="Plus Jakarta Sans 1"/>
                <a:sym typeface="Plus Jakarta Sans 1"/>
              </a:rPr>
              <a:t>My Climate Risk</a:t>
            </a:r>
          </a:p>
          <a:p>
            <a:pPr algn="ctr">
              <a:lnSpc>
                <a:spcPts val="3648"/>
              </a:lnSpc>
            </a:pPr>
            <a:r>
              <a:rPr lang="en-US" sz="2605" b="1">
                <a:solidFill>
                  <a:srgbClr val="FFFFFF"/>
                </a:solidFill>
                <a:latin typeface="Plus Jakarta Sans 1 Bold"/>
                <a:ea typeface="Plus Jakarta Sans 1 Bold"/>
                <a:cs typeface="Plus Jakarta Sans 1 Bold"/>
                <a:sym typeface="Plus Jakarta Sans 1 Bold"/>
              </a:rPr>
              <a:t> MCR</a:t>
            </a:r>
          </a:p>
        </p:txBody>
      </p:sp>
      <p:sp>
        <p:nvSpPr>
          <p:cNvPr id="49" name="TextBox 49"/>
          <p:cNvSpPr txBox="1"/>
          <p:nvPr/>
        </p:nvSpPr>
        <p:spPr>
          <a:xfrm>
            <a:off x="10135417" y="4038145"/>
            <a:ext cx="1162487" cy="921727"/>
          </a:xfrm>
          <a:prstGeom prst="rect">
            <a:avLst/>
          </a:prstGeom>
        </p:spPr>
        <p:txBody>
          <a:bodyPr lIns="0" tIns="0" rIns="0" bIns="0" rtlCol="0" anchor="t">
            <a:spAutoFit/>
          </a:bodyPr>
          <a:lstStyle/>
          <a:p>
            <a:pPr algn="ctr">
              <a:lnSpc>
                <a:spcPts val="1870"/>
              </a:lnSpc>
            </a:pPr>
            <a:r>
              <a:rPr lang="en-US" sz="1336">
                <a:solidFill>
                  <a:srgbClr val="FFFFFF"/>
                </a:solidFill>
                <a:latin typeface="Plus Jakarta Sans 1"/>
                <a:ea typeface="Plus Jakarta Sans 1"/>
                <a:cs typeface="Plus Jakarta Sans 1"/>
                <a:sym typeface="Plus Jakarta Sans 1"/>
              </a:rPr>
              <a:t>Safe Landing Climates </a:t>
            </a:r>
          </a:p>
          <a:p>
            <a:pPr algn="ctr">
              <a:lnSpc>
                <a:spcPts val="3648"/>
              </a:lnSpc>
            </a:pPr>
            <a:r>
              <a:rPr lang="en-US" sz="2605" b="1">
                <a:solidFill>
                  <a:srgbClr val="FFFFFF"/>
                </a:solidFill>
                <a:latin typeface="Plus Jakarta Sans 1 Bold"/>
                <a:ea typeface="Plus Jakarta Sans 1 Bold"/>
                <a:cs typeface="Plus Jakarta Sans 1 Bold"/>
                <a:sym typeface="Plus Jakarta Sans 1 Bold"/>
              </a:rPr>
              <a:t>SLC</a:t>
            </a:r>
          </a:p>
        </p:txBody>
      </p:sp>
      <p:grpSp>
        <p:nvGrpSpPr>
          <p:cNvPr id="50" name="Google Shape;32;p4">
            <a:extLst>
              <a:ext uri="{FF2B5EF4-FFF2-40B4-BE49-F238E27FC236}">
                <a16:creationId xmlns:a16="http://schemas.microsoft.com/office/drawing/2014/main" id="{7E1833A3-44A4-1345-5848-8FB358C47664}"/>
              </a:ext>
            </a:extLst>
          </p:cNvPr>
          <p:cNvGrpSpPr/>
          <p:nvPr/>
        </p:nvGrpSpPr>
        <p:grpSpPr>
          <a:xfrm>
            <a:off x="10113330" y="274853"/>
            <a:ext cx="2154863" cy="964667"/>
            <a:chOff x="7336150" y="-5375"/>
            <a:chExt cx="2317556" cy="1037500"/>
          </a:xfrm>
        </p:grpSpPr>
        <p:pic>
          <p:nvPicPr>
            <p:cNvPr id="51" name="Google Shape;33;p4">
              <a:extLst>
                <a:ext uri="{FF2B5EF4-FFF2-40B4-BE49-F238E27FC236}">
                  <a16:creationId xmlns:a16="http://schemas.microsoft.com/office/drawing/2014/main" id="{E9031537-4077-64AA-C0FB-5FA94171D4AF}"/>
                </a:ext>
              </a:extLst>
            </p:cNvPr>
            <p:cNvPicPr preferRelativeResize="0"/>
            <p:nvPr/>
          </p:nvPicPr>
          <p:blipFill>
            <a:blip r:embed="rId5">
              <a:alphaModFix/>
            </a:blip>
            <a:stretch>
              <a:fillRect/>
            </a:stretch>
          </p:blipFill>
          <p:spPr>
            <a:xfrm>
              <a:off x="7336150" y="-5375"/>
              <a:ext cx="2317556" cy="1037500"/>
            </a:xfrm>
            <a:prstGeom prst="rect">
              <a:avLst/>
            </a:prstGeom>
            <a:noFill/>
            <a:ln>
              <a:noFill/>
            </a:ln>
          </p:spPr>
        </p:pic>
        <p:pic>
          <p:nvPicPr>
            <p:cNvPr id="52" name="Google Shape;34;p4">
              <a:extLst>
                <a:ext uri="{FF2B5EF4-FFF2-40B4-BE49-F238E27FC236}">
                  <a16:creationId xmlns:a16="http://schemas.microsoft.com/office/drawing/2014/main" id="{2AF507DF-0EE2-672E-B395-36D2439C9EA7}"/>
                </a:ext>
              </a:extLst>
            </p:cNvPr>
            <p:cNvPicPr preferRelativeResize="0"/>
            <p:nvPr/>
          </p:nvPicPr>
          <p:blipFill rotWithShape="1">
            <a:blip r:embed="rId6">
              <a:alphaModFix/>
            </a:blip>
            <a:srcRect l="34128"/>
            <a:stretch/>
          </p:blipFill>
          <p:spPr>
            <a:xfrm>
              <a:off x="8127051" y="-5375"/>
              <a:ext cx="1526655" cy="1037500"/>
            </a:xfrm>
            <a:prstGeom prst="rect">
              <a:avLst/>
            </a:prstGeom>
            <a:noFill/>
            <a:ln>
              <a:noFill/>
            </a:ln>
          </p:spPr>
        </p:pic>
      </p:grpSp>
      <p:pic>
        <p:nvPicPr>
          <p:cNvPr id="53" name="Google Shape;35;p4">
            <a:extLst>
              <a:ext uri="{FF2B5EF4-FFF2-40B4-BE49-F238E27FC236}">
                <a16:creationId xmlns:a16="http://schemas.microsoft.com/office/drawing/2014/main" id="{D111D7A2-D14C-5641-7A77-EB4E037AEE4E}"/>
              </a:ext>
            </a:extLst>
          </p:cNvPr>
          <p:cNvPicPr preferRelativeResize="0"/>
          <p:nvPr/>
        </p:nvPicPr>
        <p:blipFill rotWithShape="1">
          <a:blip r:embed="rId7">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92861" y="6167032"/>
            <a:ext cx="2838270" cy="638611"/>
            <a:chOff x="0" y="0"/>
            <a:chExt cx="5676540" cy="1277221"/>
          </a:xfrm>
        </p:grpSpPr>
        <p:sp>
          <p:nvSpPr>
            <p:cNvPr id="3" name="Freeform 3" descr="A black and white logo  Description automatically generated"/>
            <p:cNvSpPr/>
            <p:nvPr/>
          </p:nvSpPr>
          <p:spPr>
            <a:xfrm>
              <a:off x="0" y="0"/>
              <a:ext cx="5676519" cy="1277239"/>
            </a:xfrm>
            <a:custGeom>
              <a:avLst/>
              <a:gdLst/>
              <a:ahLst/>
              <a:cxnLst/>
              <a:rect l="l" t="t" r="r" b="b"/>
              <a:pathLst>
                <a:path w="5676519" h="1277239">
                  <a:moveTo>
                    <a:pt x="0" y="0"/>
                  </a:moveTo>
                  <a:lnTo>
                    <a:pt x="5676519" y="0"/>
                  </a:lnTo>
                  <a:lnTo>
                    <a:pt x="5676519" y="1277239"/>
                  </a:lnTo>
                  <a:lnTo>
                    <a:pt x="0" y="1277239"/>
                  </a:lnTo>
                  <a:lnTo>
                    <a:pt x="0" y="0"/>
                  </a:lnTo>
                  <a:close/>
                </a:path>
              </a:pathLst>
            </a:custGeom>
            <a:blipFill>
              <a:blip r:embed="rId2"/>
              <a:stretch>
                <a:fillRect t="-71" b="-70"/>
              </a:stretch>
            </a:blipFill>
          </p:spPr>
          <p:txBody>
            <a:bodyPr/>
            <a:lstStyle/>
            <a:p>
              <a:endParaRPr lang="en-US" sz="933"/>
            </a:p>
          </p:txBody>
        </p:sp>
      </p:grpSp>
      <p:grpSp>
        <p:nvGrpSpPr>
          <p:cNvPr id="4" name="Group 4"/>
          <p:cNvGrpSpPr/>
          <p:nvPr/>
        </p:nvGrpSpPr>
        <p:grpSpPr>
          <a:xfrm>
            <a:off x="8587978" y="6037858"/>
            <a:ext cx="7805284" cy="820142"/>
            <a:chOff x="0" y="0"/>
            <a:chExt cx="3083569" cy="324007"/>
          </a:xfrm>
        </p:grpSpPr>
        <p:sp>
          <p:nvSpPr>
            <p:cNvPr id="5" name="Freeform 5"/>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6" name="TextBox 6"/>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7" name="Group 7"/>
          <p:cNvGrpSpPr/>
          <p:nvPr/>
        </p:nvGrpSpPr>
        <p:grpSpPr>
          <a:xfrm>
            <a:off x="-613994" y="6037858"/>
            <a:ext cx="7805284" cy="820142"/>
            <a:chOff x="0" y="0"/>
            <a:chExt cx="3083569" cy="324007"/>
          </a:xfrm>
        </p:grpSpPr>
        <p:sp>
          <p:nvSpPr>
            <p:cNvPr id="8" name="Freeform 8"/>
            <p:cNvSpPr/>
            <p:nvPr/>
          </p:nvSpPr>
          <p:spPr>
            <a:xfrm>
              <a:off x="0" y="0"/>
              <a:ext cx="3083569" cy="324007"/>
            </a:xfrm>
            <a:custGeom>
              <a:avLst/>
              <a:gdLst/>
              <a:ahLst/>
              <a:cxnLst/>
              <a:rect l="l" t="t" r="r" b="b"/>
              <a:pathLst>
                <a:path w="3083569" h="324007">
                  <a:moveTo>
                    <a:pt x="203200" y="0"/>
                  </a:moveTo>
                  <a:lnTo>
                    <a:pt x="3083569" y="0"/>
                  </a:lnTo>
                  <a:lnTo>
                    <a:pt x="2880369" y="324007"/>
                  </a:lnTo>
                  <a:lnTo>
                    <a:pt x="0" y="324007"/>
                  </a:lnTo>
                  <a:lnTo>
                    <a:pt x="203200" y="0"/>
                  </a:lnTo>
                  <a:close/>
                </a:path>
              </a:pathLst>
            </a:custGeom>
            <a:solidFill>
              <a:srgbClr val="202C40"/>
            </a:solidFill>
          </p:spPr>
          <p:txBody>
            <a:bodyPr/>
            <a:lstStyle/>
            <a:p>
              <a:endParaRPr lang="en-US" sz="933"/>
            </a:p>
          </p:txBody>
        </p:sp>
        <p:sp>
          <p:nvSpPr>
            <p:cNvPr id="9" name="TextBox 9"/>
            <p:cNvSpPr txBox="1"/>
            <p:nvPr/>
          </p:nvSpPr>
          <p:spPr>
            <a:xfrm>
              <a:off x="101600" y="-9525"/>
              <a:ext cx="2880369" cy="333532"/>
            </a:xfrm>
            <a:prstGeom prst="rect">
              <a:avLst/>
            </a:prstGeom>
          </p:spPr>
          <p:txBody>
            <a:bodyPr lIns="33867" tIns="33867" rIns="33867" bIns="33867" rtlCol="0" anchor="ctr"/>
            <a:lstStyle/>
            <a:p>
              <a:pPr algn="ctr">
                <a:lnSpc>
                  <a:spcPts val="1440"/>
                </a:lnSpc>
              </a:pPr>
              <a:endParaRPr sz="933"/>
            </a:p>
          </p:txBody>
        </p:sp>
      </p:grpSp>
      <p:grpSp>
        <p:nvGrpSpPr>
          <p:cNvPr id="10" name="Group 10"/>
          <p:cNvGrpSpPr>
            <a:grpSpLocks noChangeAspect="1"/>
          </p:cNvGrpSpPr>
          <p:nvPr/>
        </p:nvGrpSpPr>
        <p:grpSpPr>
          <a:xfrm>
            <a:off x="108078" y="6056966"/>
            <a:ext cx="1155445" cy="781926"/>
            <a:chOff x="0" y="0"/>
            <a:chExt cx="3664232" cy="2479700"/>
          </a:xfrm>
        </p:grpSpPr>
        <p:sp>
          <p:nvSpPr>
            <p:cNvPr id="11" name="Freeform 11" descr="A logo with white text  Description automatically generated"/>
            <p:cNvSpPr/>
            <p:nvPr/>
          </p:nvSpPr>
          <p:spPr>
            <a:xfrm>
              <a:off x="0" y="0"/>
              <a:ext cx="3664204" cy="2479675"/>
            </a:xfrm>
            <a:custGeom>
              <a:avLst/>
              <a:gdLst/>
              <a:ahLst/>
              <a:cxnLst/>
              <a:rect l="l" t="t" r="r" b="b"/>
              <a:pathLst>
                <a:path w="3664204" h="2479675">
                  <a:moveTo>
                    <a:pt x="0" y="0"/>
                  </a:moveTo>
                  <a:lnTo>
                    <a:pt x="3664204" y="0"/>
                  </a:lnTo>
                  <a:lnTo>
                    <a:pt x="3664204" y="2479675"/>
                  </a:lnTo>
                  <a:lnTo>
                    <a:pt x="0" y="2479675"/>
                  </a:lnTo>
                  <a:lnTo>
                    <a:pt x="0" y="0"/>
                  </a:lnTo>
                  <a:close/>
                </a:path>
              </a:pathLst>
            </a:custGeom>
            <a:blipFill>
              <a:blip r:embed="rId3"/>
              <a:stretch>
                <a:fillRect l="-4" r="-5" b="-1"/>
              </a:stretch>
            </a:blipFill>
          </p:spPr>
          <p:txBody>
            <a:bodyPr/>
            <a:lstStyle/>
            <a:p>
              <a:endParaRPr lang="en-US" sz="933"/>
            </a:p>
          </p:txBody>
        </p:sp>
      </p:grpSp>
      <p:sp>
        <p:nvSpPr>
          <p:cNvPr id="12" name="Freeform 12"/>
          <p:cNvSpPr/>
          <p:nvPr/>
        </p:nvSpPr>
        <p:spPr>
          <a:xfrm>
            <a:off x="9214297" y="6131446"/>
            <a:ext cx="2813189" cy="632967"/>
          </a:xfrm>
          <a:custGeom>
            <a:avLst/>
            <a:gdLst/>
            <a:ahLst/>
            <a:cxnLst/>
            <a:rect l="l" t="t" r="r" b="b"/>
            <a:pathLst>
              <a:path w="4219784" h="949451">
                <a:moveTo>
                  <a:pt x="0" y="0"/>
                </a:moveTo>
                <a:lnTo>
                  <a:pt x="4219784" y="0"/>
                </a:lnTo>
                <a:lnTo>
                  <a:pt x="4219784" y="949451"/>
                </a:lnTo>
                <a:lnTo>
                  <a:pt x="0" y="949451"/>
                </a:lnTo>
                <a:lnTo>
                  <a:pt x="0" y="0"/>
                </a:lnTo>
                <a:close/>
              </a:path>
            </a:pathLst>
          </a:custGeom>
          <a:blipFill>
            <a:blip r:embed="rId4"/>
            <a:stretch>
              <a:fillRect/>
            </a:stretch>
          </a:blipFill>
        </p:spPr>
        <p:txBody>
          <a:bodyPr/>
          <a:lstStyle/>
          <a:p>
            <a:endParaRPr lang="en-US" sz="933"/>
          </a:p>
        </p:txBody>
      </p:sp>
      <p:grpSp>
        <p:nvGrpSpPr>
          <p:cNvPr id="13" name="Group 13"/>
          <p:cNvGrpSpPr/>
          <p:nvPr/>
        </p:nvGrpSpPr>
        <p:grpSpPr>
          <a:xfrm>
            <a:off x="-463751" y="-209016"/>
            <a:ext cx="2166360" cy="442771"/>
            <a:chOff x="0" y="0"/>
            <a:chExt cx="855846" cy="174922"/>
          </a:xfrm>
        </p:grpSpPr>
        <p:sp>
          <p:nvSpPr>
            <p:cNvPr id="14" name="Freeform 14"/>
            <p:cNvSpPr/>
            <p:nvPr/>
          </p:nvSpPr>
          <p:spPr>
            <a:xfrm>
              <a:off x="0" y="0"/>
              <a:ext cx="855846" cy="174922"/>
            </a:xfrm>
            <a:custGeom>
              <a:avLst/>
              <a:gdLst/>
              <a:ahLst/>
              <a:cxnLst/>
              <a:rect l="l" t="t" r="r" b="b"/>
              <a:pathLst>
                <a:path w="855846" h="174922">
                  <a:moveTo>
                    <a:pt x="203200" y="0"/>
                  </a:moveTo>
                  <a:lnTo>
                    <a:pt x="855846" y="0"/>
                  </a:lnTo>
                  <a:lnTo>
                    <a:pt x="652646" y="174922"/>
                  </a:lnTo>
                  <a:lnTo>
                    <a:pt x="0" y="174922"/>
                  </a:lnTo>
                  <a:lnTo>
                    <a:pt x="203200" y="0"/>
                  </a:lnTo>
                  <a:close/>
                </a:path>
              </a:pathLst>
            </a:custGeom>
            <a:solidFill>
              <a:srgbClr val="202C40"/>
            </a:solidFill>
          </p:spPr>
          <p:txBody>
            <a:bodyPr/>
            <a:lstStyle/>
            <a:p>
              <a:endParaRPr lang="en-US" sz="933"/>
            </a:p>
          </p:txBody>
        </p:sp>
        <p:sp>
          <p:nvSpPr>
            <p:cNvPr id="15" name="TextBox 15"/>
            <p:cNvSpPr txBox="1"/>
            <p:nvPr/>
          </p:nvSpPr>
          <p:spPr>
            <a:xfrm>
              <a:off x="101600" y="-9525"/>
              <a:ext cx="652646" cy="184447"/>
            </a:xfrm>
            <a:prstGeom prst="rect">
              <a:avLst/>
            </a:prstGeom>
          </p:spPr>
          <p:txBody>
            <a:bodyPr lIns="33867" tIns="33867" rIns="33867" bIns="33867" rtlCol="0" anchor="ctr"/>
            <a:lstStyle/>
            <a:p>
              <a:pPr algn="ctr">
                <a:lnSpc>
                  <a:spcPts val="1440"/>
                </a:lnSpc>
              </a:pPr>
              <a:endParaRPr sz="933"/>
            </a:p>
          </p:txBody>
        </p:sp>
      </p:grpSp>
      <p:grpSp>
        <p:nvGrpSpPr>
          <p:cNvPr id="16" name="Group 16"/>
          <p:cNvGrpSpPr/>
          <p:nvPr/>
        </p:nvGrpSpPr>
        <p:grpSpPr>
          <a:xfrm>
            <a:off x="1627441" y="-197503"/>
            <a:ext cx="1028700" cy="442771"/>
            <a:chOff x="0" y="0"/>
            <a:chExt cx="406400" cy="174922"/>
          </a:xfrm>
        </p:grpSpPr>
        <p:sp>
          <p:nvSpPr>
            <p:cNvPr id="17" name="Freeform 17"/>
            <p:cNvSpPr/>
            <p:nvPr/>
          </p:nvSpPr>
          <p:spPr>
            <a:xfrm>
              <a:off x="0" y="0"/>
              <a:ext cx="406400" cy="174922"/>
            </a:xfrm>
            <a:custGeom>
              <a:avLst/>
              <a:gdLst/>
              <a:ahLst/>
              <a:cxnLst/>
              <a:rect l="l" t="t" r="r" b="b"/>
              <a:pathLst>
                <a:path w="406400" h="174922">
                  <a:moveTo>
                    <a:pt x="203200" y="0"/>
                  </a:moveTo>
                  <a:lnTo>
                    <a:pt x="406400" y="0"/>
                  </a:lnTo>
                  <a:lnTo>
                    <a:pt x="203200" y="174922"/>
                  </a:lnTo>
                  <a:lnTo>
                    <a:pt x="0" y="174922"/>
                  </a:lnTo>
                  <a:lnTo>
                    <a:pt x="203200" y="0"/>
                  </a:lnTo>
                  <a:close/>
                </a:path>
              </a:pathLst>
            </a:custGeom>
            <a:solidFill>
              <a:srgbClr val="202C40"/>
            </a:solidFill>
          </p:spPr>
          <p:txBody>
            <a:bodyPr/>
            <a:lstStyle/>
            <a:p>
              <a:endParaRPr lang="en-US" sz="933"/>
            </a:p>
          </p:txBody>
        </p:sp>
        <p:sp>
          <p:nvSpPr>
            <p:cNvPr id="18" name="TextBox 18"/>
            <p:cNvSpPr txBox="1"/>
            <p:nvPr/>
          </p:nvSpPr>
          <p:spPr>
            <a:xfrm>
              <a:off x="101600" y="-9525"/>
              <a:ext cx="203200" cy="184447"/>
            </a:xfrm>
            <a:prstGeom prst="rect">
              <a:avLst/>
            </a:prstGeom>
          </p:spPr>
          <p:txBody>
            <a:bodyPr lIns="33867" tIns="33867" rIns="33867" bIns="33867" rtlCol="0" anchor="ctr"/>
            <a:lstStyle/>
            <a:p>
              <a:pPr algn="ctr">
                <a:lnSpc>
                  <a:spcPts val="1440"/>
                </a:lnSpc>
              </a:pPr>
              <a:endParaRPr sz="933"/>
            </a:p>
          </p:txBody>
        </p:sp>
      </p:grpSp>
      <p:grpSp>
        <p:nvGrpSpPr>
          <p:cNvPr id="19" name="Group 19"/>
          <p:cNvGrpSpPr/>
          <p:nvPr/>
        </p:nvGrpSpPr>
        <p:grpSpPr>
          <a:xfrm>
            <a:off x="2551362" y="-197503"/>
            <a:ext cx="10304486" cy="442771"/>
            <a:chOff x="0" y="0"/>
            <a:chExt cx="4070908" cy="174922"/>
          </a:xfrm>
        </p:grpSpPr>
        <p:sp>
          <p:nvSpPr>
            <p:cNvPr id="20" name="Freeform 20"/>
            <p:cNvSpPr/>
            <p:nvPr/>
          </p:nvSpPr>
          <p:spPr>
            <a:xfrm>
              <a:off x="0" y="0"/>
              <a:ext cx="4070908" cy="174922"/>
            </a:xfrm>
            <a:custGeom>
              <a:avLst/>
              <a:gdLst/>
              <a:ahLst/>
              <a:cxnLst/>
              <a:rect l="l" t="t" r="r" b="b"/>
              <a:pathLst>
                <a:path w="4070908" h="174922">
                  <a:moveTo>
                    <a:pt x="203200" y="0"/>
                  </a:moveTo>
                  <a:lnTo>
                    <a:pt x="4070908" y="0"/>
                  </a:lnTo>
                  <a:lnTo>
                    <a:pt x="3867708" y="174922"/>
                  </a:lnTo>
                  <a:lnTo>
                    <a:pt x="0" y="174922"/>
                  </a:lnTo>
                  <a:lnTo>
                    <a:pt x="203200" y="0"/>
                  </a:lnTo>
                  <a:close/>
                </a:path>
              </a:pathLst>
            </a:custGeom>
            <a:solidFill>
              <a:srgbClr val="202C40"/>
            </a:solidFill>
          </p:spPr>
          <p:txBody>
            <a:bodyPr/>
            <a:lstStyle/>
            <a:p>
              <a:endParaRPr lang="en-US" sz="933"/>
            </a:p>
          </p:txBody>
        </p:sp>
        <p:sp>
          <p:nvSpPr>
            <p:cNvPr id="21" name="TextBox 21"/>
            <p:cNvSpPr txBox="1"/>
            <p:nvPr/>
          </p:nvSpPr>
          <p:spPr>
            <a:xfrm>
              <a:off x="101600" y="-9525"/>
              <a:ext cx="3867708" cy="184447"/>
            </a:xfrm>
            <a:prstGeom prst="rect">
              <a:avLst/>
            </a:prstGeom>
          </p:spPr>
          <p:txBody>
            <a:bodyPr lIns="33867" tIns="33867" rIns="33867" bIns="33867" rtlCol="0" anchor="ctr"/>
            <a:lstStyle/>
            <a:p>
              <a:pPr algn="ctr">
                <a:lnSpc>
                  <a:spcPts val="1440"/>
                </a:lnSpc>
              </a:pPr>
              <a:endParaRPr sz="933"/>
            </a:p>
          </p:txBody>
        </p:sp>
      </p:grpSp>
      <p:sp>
        <p:nvSpPr>
          <p:cNvPr id="22" name="Freeform 22"/>
          <p:cNvSpPr/>
          <p:nvPr/>
        </p:nvSpPr>
        <p:spPr>
          <a:xfrm>
            <a:off x="2013429" y="1412702"/>
            <a:ext cx="7465894" cy="4036882"/>
          </a:xfrm>
          <a:custGeom>
            <a:avLst/>
            <a:gdLst/>
            <a:ahLst/>
            <a:cxnLst/>
            <a:rect l="l" t="t" r="r" b="b"/>
            <a:pathLst>
              <a:path w="11198841" h="6055323">
                <a:moveTo>
                  <a:pt x="0" y="0"/>
                </a:moveTo>
                <a:lnTo>
                  <a:pt x="11198842" y="0"/>
                </a:lnTo>
                <a:lnTo>
                  <a:pt x="11198842" y="6055323"/>
                </a:lnTo>
                <a:lnTo>
                  <a:pt x="0" y="6055323"/>
                </a:lnTo>
                <a:lnTo>
                  <a:pt x="0" y="0"/>
                </a:lnTo>
                <a:close/>
              </a:path>
            </a:pathLst>
          </a:custGeom>
          <a:blipFill>
            <a:blip r:embed="rId5"/>
            <a:stretch>
              <a:fillRect/>
            </a:stretch>
          </a:blipFill>
        </p:spPr>
        <p:txBody>
          <a:bodyPr/>
          <a:lstStyle/>
          <a:p>
            <a:endParaRPr lang="en-US" sz="933"/>
          </a:p>
        </p:txBody>
      </p:sp>
      <p:sp>
        <p:nvSpPr>
          <p:cNvPr id="23" name="TextBox 23"/>
          <p:cNvSpPr txBox="1"/>
          <p:nvPr/>
        </p:nvSpPr>
        <p:spPr>
          <a:xfrm>
            <a:off x="232758" y="500588"/>
            <a:ext cx="10393680" cy="500137"/>
          </a:xfrm>
          <a:prstGeom prst="rect">
            <a:avLst/>
          </a:prstGeom>
        </p:spPr>
        <p:txBody>
          <a:bodyPr lIns="0" tIns="0" rIns="0" bIns="0" rtlCol="0" anchor="t">
            <a:spAutoFit/>
          </a:bodyPr>
          <a:lstStyle/>
          <a:p>
            <a:pPr algn="ctr">
              <a:lnSpc>
                <a:spcPts val="3888"/>
              </a:lnSpc>
            </a:pPr>
            <a:r>
              <a:rPr lang="en-US" sz="3600" b="1">
                <a:solidFill>
                  <a:srgbClr val="222C3D"/>
                </a:solidFill>
                <a:latin typeface="Plus Jakarta Sans 1 Bold"/>
                <a:ea typeface="Plus Jakarta Sans 1 Bold"/>
                <a:cs typeface="Plus Jakarta Sans 1 Bold"/>
                <a:sym typeface="Plus Jakarta Sans 1 Bold"/>
              </a:rPr>
              <a:t>Example: Global Precipitation Experiment (GPEX)</a:t>
            </a:r>
          </a:p>
        </p:txBody>
      </p:sp>
      <p:pic>
        <p:nvPicPr>
          <p:cNvPr id="27" name="Picture 26" descr="A black and white sign with white text&#10;&#10;AI-generated content may be incorrect.">
            <a:extLst>
              <a:ext uri="{FF2B5EF4-FFF2-40B4-BE49-F238E27FC236}">
                <a16:creationId xmlns:a16="http://schemas.microsoft.com/office/drawing/2014/main" id="{17B1F802-5825-2125-568F-C47F2E85F483}"/>
              </a:ext>
            </a:extLst>
          </p:cNvPr>
          <p:cNvPicPr>
            <a:picLocks noChangeAspect="1"/>
          </p:cNvPicPr>
          <p:nvPr/>
        </p:nvPicPr>
        <p:blipFill>
          <a:blip r:embed="rId6"/>
          <a:stretch>
            <a:fillRect/>
          </a:stretch>
        </p:blipFill>
        <p:spPr>
          <a:xfrm>
            <a:off x="1431672" y="6140758"/>
            <a:ext cx="2440025" cy="604787"/>
          </a:xfrm>
          <a:prstGeom prst="rect">
            <a:avLst/>
          </a:prstGeom>
        </p:spPr>
      </p:pic>
      <p:grpSp>
        <p:nvGrpSpPr>
          <p:cNvPr id="28" name="Google Shape;32;p4">
            <a:extLst>
              <a:ext uri="{FF2B5EF4-FFF2-40B4-BE49-F238E27FC236}">
                <a16:creationId xmlns:a16="http://schemas.microsoft.com/office/drawing/2014/main" id="{704841ED-E9A1-A468-73E7-D4C22770EBD8}"/>
              </a:ext>
            </a:extLst>
          </p:cNvPr>
          <p:cNvGrpSpPr/>
          <p:nvPr/>
        </p:nvGrpSpPr>
        <p:grpSpPr>
          <a:xfrm>
            <a:off x="10113330" y="274853"/>
            <a:ext cx="2154863" cy="964667"/>
            <a:chOff x="7336150" y="-5375"/>
            <a:chExt cx="2317556" cy="1037500"/>
          </a:xfrm>
        </p:grpSpPr>
        <p:pic>
          <p:nvPicPr>
            <p:cNvPr id="29" name="Google Shape;33;p4">
              <a:extLst>
                <a:ext uri="{FF2B5EF4-FFF2-40B4-BE49-F238E27FC236}">
                  <a16:creationId xmlns:a16="http://schemas.microsoft.com/office/drawing/2014/main" id="{B66D0619-320F-4321-4A20-08D61B19FCD8}"/>
                </a:ext>
              </a:extLst>
            </p:cNvPr>
            <p:cNvPicPr preferRelativeResize="0"/>
            <p:nvPr/>
          </p:nvPicPr>
          <p:blipFill>
            <a:blip r:embed="rId7">
              <a:alphaModFix/>
            </a:blip>
            <a:stretch>
              <a:fillRect/>
            </a:stretch>
          </p:blipFill>
          <p:spPr>
            <a:xfrm>
              <a:off x="7336150" y="-5375"/>
              <a:ext cx="2317556" cy="1037500"/>
            </a:xfrm>
            <a:prstGeom prst="rect">
              <a:avLst/>
            </a:prstGeom>
            <a:noFill/>
            <a:ln>
              <a:noFill/>
            </a:ln>
          </p:spPr>
        </p:pic>
        <p:pic>
          <p:nvPicPr>
            <p:cNvPr id="30" name="Google Shape;34;p4">
              <a:extLst>
                <a:ext uri="{FF2B5EF4-FFF2-40B4-BE49-F238E27FC236}">
                  <a16:creationId xmlns:a16="http://schemas.microsoft.com/office/drawing/2014/main" id="{ADEB0E35-14FE-DE22-04AF-A3756903D565}"/>
                </a:ext>
              </a:extLst>
            </p:cNvPr>
            <p:cNvPicPr preferRelativeResize="0"/>
            <p:nvPr/>
          </p:nvPicPr>
          <p:blipFill rotWithShape="1">
            <a:blip r:embed="rId8">
              <a:alphaModFix/>
            </a:blip>
            <a:srcRect l="34128"/>
            <a:stretch/>
          </p:blipFill>
          <p:spPr>
            <a:xfrm>
              <a:off x="8127051" y="-5375"/>
              <a:ext cx="1526655" cy="1037500"/>
            </a:xfrm>
            <a:prstGeom prst="rect">
              <a:avLst/>
            </a:prstGeom>
            <a:noFill/>
            <a:ln>
              <a:noFill/>
            </a:ln>
          </p:spPr>
        </p:pic>
      </p:grpSp>
      <p:pic>
        <p:nvPicPr>
          <p:cNvPr id="31" name="Google Shape;35;p4">
            <a:extLst>
              <a:ext uri="{FF2B5EF4-FFF2-40B4-BE49-F238E27FC236}">
                <a16:creationId xmlns:a16="http://schemas.microsoft.com/office/drawing/2014/main" id="{A96CDE8F-C69A-7484-9DEE-DAF3DDA93159}"/>
              </a:ext>
            </a:extLst>
          </p:cNvPr>
          <p:cNvPicPr preferRelativeResize="0"/>
          <p:nvPr/>
        </p:nvPicPr>
        <p:blipFill rotWithShape="1">
          <a:blip r:embed="rId9">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VTI">
  <a:themeElements>
    <a:clrScheme name="Custom 18">
      <a:dk1>
        <a:sysClr val="windowText" lastClr="000000"/>
      </a:dk1>
      <a:lt1>
        <a:sysClr val="window" lastClr="FFFFFF"/>
      </a:lt1>
      <a:dk2>
        <a:srgbClr val="455F51"/>
      </a:dk2>
      <a:lt2>
        <a:srgbClr val="E2DFCC"/>
      </a:lt2>
      <a:accent1>
        <a:srgbClr val="99CB38"/>
      </a:accent1>
      <a:accent2>
        <a:srgbClr val="63A537"/>
      </a:accent2>
      <a:accent3>
        <a:srgbClr val="EE7B08"/>
      </a:accent3>
      <a:accent4>
        <a:srgbClr val="08A5EF"/>
      </a:accent4>
      <a:accent5>
        <a:srgbClr val="51C3F9"/>
      </a:accent5>
      <a:accent6>
        <a:srgbClr val="51C3F9"/>
      </a:accent6>
      <a:hlink>
        <a:srgbClr val="EE7B08"/>
      </a:hlink>
      <a:folHlink>
        <a:srgbClr val="977B2D"/>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e962d134-526b-49fe-8fc7-dd80537250d0}" enabled="1" method="Standard" siteId="{eaa6be54-4687-40c4-9827-c044bd8e8d3c}" contentBits="0" removed="0"/>
</clbl:labelList>
</file>

<file path=docProps/app.xml><?xml version="1.0" encoding="utf-8"?>
<Properties xmlns="http://schemas.openxmlformats.org/officeDocument/2006/extended-properties" xmlns:vt="http://schemas.openxmlformats.org/officeDocument/2006/docPropsVTypes">
  <TotalTime>0</TotalTime>
  <Words>922</Words>
  <Application>Microsoft Macintosh PowerPoint</Application>
  <PresentationFormat>Widescreen</PresentationFormat>
  <Paragraphs>105</Paragraphs>
  <Slides>14</Slides>
  <Notes>6</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14</vt:i4>
      </vt:variant>
    </vt:vector>
  </HeadingPairs>
  <TitlesOfParts>
    <vt:vector size="33" baseType="lpstr">
      <vt:lpstr>Calibri</vt:lpstr>
      <vt:lpstr>Plus Jakarta Sans 1 Bold</vt:lpstr>
      <vt:lpstr>Gill Sans MT</vt:lpstr>
      <vt:lpstr>Courier New</vt:lpstr>
      <vt:lpstr>Montserrat SemiBold</vt:lpstr>
      <vt:lpstr>Montserrat Medium</vt:lpstr>
      <vt:lpstr>Arial</vt:lpstr>
      <vt:lpstr>Montserrat</vt:lpstr>
      <vt:lpstr>Wingdings 2</vt:lpstr>
      <vt:lpstr>Barlow Medium</vt:lpstr>
      <vt:lpstr>Barlow SemiBold</vt:lpstr>
      <vt:lpstr>Plus Jakarta Sans 1</vt:lpstr>
      <vt:lpstr>Arial Bold Italics</vt:lpstr>
      <vt:lpstr>Lobster</vt:lpstr>
      <vt:lpstr>Average</vt:lpstr>
      <vt:lpstr>Barlow</vt:lpstr>
      <vt:lpstr>Century Gothic</vt:lpstr>
      <vt:lpstr>ceos</vt:lpstr>
      <vt:lpstr>DividendVTI</vt:lpstr>
      <vt:lpstr>WGClimate-24 &amp; GHG-TT-6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highlights…</vt:lpstr>
      <vt:lpstr>Looking ahead…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Michael Sparrow</cp:lastModifiedBy>
  <cp:revision>27</cp:revision>
  <dcterms:modified xsi:type="dcterms:W3CDTF">2026-02-11T08:37:14Z</dcterms:modified>
</cp:coreProperties>
</file>