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2" r:id="rId4"/>
  </p:sldMasterIdLst>
  <p:notesMasterIdLst>
    <p:notesMasterId r:id="rId12"/>
  </p:notesMasterIdLst>
  <p:sldIdLst>
    <p:sldId id="256" r:id="rId5"/>
    <p:sldId id="258" r:id="rId6"/>
    <p:sldId id="262" r:id="rId7"/>
    <p:sldId id="259" r:id="rId8"/>
    <p:sldId id="260" r:id="rId9"/>
    <p:sldId id="261" r:id="rId10"/>
    <p:sldId id="257" r:id="rId11"/>
  </p:sldIdLst>
  <p:sldSz cx="12192000" cy="6858000"/>
  <p:notesSz cx="6858000" cy="9144000"/>
  <p:embeddedFontLst>
    <p:embeddedFont>
      <p:font typeface="Barlow" panose="00000500000000000000" pitchFamily="2" charset="0"/>
      <p:regular r:id="rId13"/>
      <p:bold r:id="rId14"/>
      <p:italic r:id="rId15"/>
      <p:boldItalic r:id="rId16"/>
    </p:embeddedFont>
    <p:embeddedFont>
      <p:font typeface="Barlow Medium" panose="00000600000000000000" pitchFamily="2" charset="0"/>
      <p:regular r:id="rId17"/>
      <p:bold r:id="rId18"/>
      <p:italic r:id="rId19"/>
      <p:boldItalic r:id="rId20"/>
    </p:embeddedFont>
    <p:embeddedFont>
      <p:font typeface="Barlow SemiBold" panose="00000700000000000000" pitchFamily="2" charset="0"/>
      <p:regular r:id="rId21"/>
      <p:bold r:id="rId22"/>
      <p:italic r:id="rId23"/>
      <p:boldItalic r:id="rId24"/>
    </p:embeddedFont>
    <p:embeddedFont>
      <p:font typeface="Lobster" panose="00000500000000000000" pitchFamily="2" charset="0"/>
      <p:regular r:id="rId25"/>
    </p:embeddedFont>
    <p:embeddedFont>
      <p:font typeface="Montserrat" panose="00000500000000000000" pitchFamily="2" charset="0"/>
      <p:regular r:id="rId26"/>
      <p:bold r:id="rId27"/>
      <p:italic r:id="rId28"/>
      <p:boldItalic r:id="rId29"/>
    </p:embeddedFont>
    <p:embeddedFont>
      <p:font typeface="Montserrat SemiBold" panose="00000700000000000000" pitchFamily="2" charset="0"/>
      <p:regular r:id="rId30"/>
      <p:bold r:id="rId31"/>
      <p:italic r:id="rId32"/>
      <p:boldItalic r:id="rId33"/>
    </p:embeddedFont>
    <p:embeddedFont>
      <p:font typeface="Times" panose="02020603050405020304" pitchFamily="18" charset="0"/>
      <p:regular r:id="rId34"/>
      <p:bold r:id="rId35"/>
      <p:italic r:id="rId36"/>
      <p:boldItalic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2F3F3A-B9DA-5CD6-2808-626C6B56BFCB}" v="8" dt="2026-02-10T13:40:30.00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01"/>
    <p:restoredTop sz="94490"/>
  </p:normalViewPr>
  <p:slideViewPr>
    <p:cSldViewPr snapToGrid="0">
      <p:cViewPr>
        <p:scale>
          <a:sx n="90" d="100"/>
          <a:sy n="90" d="100"/>
        </p:scale>
        <p:origin x="2152" y="8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font" Target="fonts/font14.fntdata"/><Relationship Id="rId39" Type="http://schemas.openxmlformats.org/officeDocument/2006/relationships/viewProps" Target="viewProps.xml"/><Relationship Id="rId21" Type="http://schemas.openxmlformats.org/officeDocument/2006/relationships/font" Target="fonts/font9.fntdata"/><Relationship Id="rId34" Type="http://schemas.openxmlformats.org/officeDocument/2006/relationships/font" Target="fonts/font22.fntdata"/><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font" Target="fonts/font4.fntdata"/><Relationship Id="rId20" Type="http://schemas.openxmlformats.org/officeDocument/2006/relationships/font" Target="fonts/font8.fntdata"/><Relationship Id="rId29" Type="http://schemas.openxmlformats.org/officeDocument/2006/relationships/font" Target="fonts/font17.fntdata"/><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12.fntdata"/><Relationship Id="rId32" Type="http://schemas.openxmlformats.org/officeDocument/2006/relationships/font" Target="fonts/font20.fntdata"/><Relationship Id="rId37" Type="http://schemas.openxmlformats.org/officeDocument/2006/relationships/font" Target="fonts/font25.fntdata"/><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font" Target="fonts/font16.fntdata"/><Relationship Id="rId36" Type="http://schemas.openxmlformats.org/officeDocument/2006/relationships/font" Target="fonts/font24.fntdata"/><Relationship Id="rId10" Type="http://schemas.openxmlformats.org/officeDocument/2006/relationships/slide" Target="slides/slide6.xml"/><Relationship Id="rId19" Type="http://schemas.openxmlformats.org/officeDocument/2006/relationships/font" Target="fonts/font7.fntdata"/><Relationship Id="rId31" Type="http://schemas.openxmlformats.org/officeDocument/2006/relationships/font" Target="fonts/font19.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font" Target="fonts/font15.fntdata"/><Relationship Id="rId30" Type="http://schemas.openxmlformats.org/officeDocument/2006/relationships/font" Target="fonts/font18.fntdata"/><Relationship Id="rId35" Type="http://schemas.openxmlformats.org/officeDocument/2006/relationships/font" Target="fonts/font23.fntdata"/><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font" Target="fonts/font13.fntdata"/><Relationship Id="rId33" Type="http://schemas.openxmlformats.org/officeDocument/2006/relationships/font" Target="fonts/font21.fntdata"/><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drive.google.com/drive/folders/1vQajJvYBfK1xrA48r_m9gm0tE5ObGHzw?usp=drive_link" TargetMode="External"/><Relationship Id="rId2" Type="http://schemas.openxmlformats.org/officeDocument/2006/relationships/slide" Target="../slides/slide1.xml"/><Relationship Id="rId1" Type="http://schemas.openxmlformats.org/officeDocument/2006/relationships/notesMaster" Target="../notesMasters/notesMaster1.xml"/><Relationship Id="rId6" Type="http://schemas.openxmlformats.org/officeDocument/2006/relationships/hyperlink" Target="https://ceos.org/meetings/wgclimate-24/" TargetMode="External"/><Relationship Id="rId5" Type="http://schemas.openxmlformats.org/officeDocument/2006/relationships/hyperlink" Target="mailto:wenying.su-1@nasa.gov" TargetMode="External"/><Relationship Id="rId4" Type="http://schemas.openxmlformats.org/officeDocument/2006/relationships/hyperlink" Target="mailto:libby@symbioscomms.com"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214313" marR="0" lvl="0" indent="-214313" algn="l" rtl="0">
              <a:lnSpc>
                <a:spcPct val="150000"/>
              </a:lnSpc>
              <a:spcBef>
                <a:spcPts val="1800"/>
              </a:spcBef>
              <a:spcAft>
                <a:spcPts val="0"/>
              </a:spcAft>
              <a:buClr>
                <a:schemeClr val="dk1"/>
              </a:buClr>
              <a:buSzPts val="1600"/>
              <a:buFont typeface="Montserrat"/>
              <a:buChar char="❖"/>
            </a:pPr>
            <a:r>
              <a:rPr lang="en-GB" sz="1600" b="1" dirty="0">
                <a:solidFill>
                  <a:schemeClr val="dk1"/>
                </a:solidFill>
                <a:latin typeface="Montserrat"/>
                <a:ea typeface="Montserrat"/>
                <a:cs typeface="Montserrat"/>
                <a:sym typeface="Montserrat"/>
              </a:rPr>
              <a:t>Presenters should name their file using the following convention:</a:t>
            </a:r>
            <a:endParaRPr lang="en-GB" dirty="0">
              <a:latin typeface="Montserrat"/>
              <a:ea typeface="Montserrat"/>
              <a:cs typeface="Montserrat"/>
              <a:sym typeface="Montserrat"/>
            </a:endParaRPr>
          </a:p>
          <a:p>
            <a:pPr marL="671512" marR="0" lvl="1" indent="-214312" algn="l" rtl="0">
              <a:lnSpc>
                <a:spcPct val="150000"/>
              </a:lnSpc>
              <a:spcBef>
                <a:spcPts val="0"/>
              </a:spcBef>
              <a:spcAft>
                <a:spcPts val="0"/>
              </a:spcAft>
              <a:buClr>
                <a:schemeClr val="dk1"/>
              </a:buClr>
              <a:buSzPts val="1600"/>
              <a:buFont typeface="Montserrat"/>
              <a:buChar char="❖"/>
            </a:pPr>
            <a:r>
              <a:rPr lang="en-GB" sz="1600" i="0" u="none" strike="noStrike" cap="none" dirty="0" err="1">
                <a:solidFill>
                  <a:schemeClr val="dk1"/>
                </a:solidFill>
                <a:latin typeface="Montserrat"/>
                <a:ea typeface="Montserrat"/>
                <a:cs typeface="Montserrat"/>
                <a:sym typeface="Montserrat"/>
              </a:rPr>
              <a:t>AgendaItemNumber_LastName_Subject_Version</a:t>
            </a:r>
            <a:r>
              <a:rPr lang="en-GB" sz="1600" i="0" u="none" strike="noStrike" cap="none" dirty="0">
                <a:solidFill>
                  <a:schemeClr val="dk1"/>
                </a:solidFill>
                <a:latin typeface="Montserrat"/>
                <a:ea typeface="Montserrat"/>
                <a:cs typeface="Montserrat"/>
                <a:sym typeface="Montserrat"/>
              </a:rPr>
              <a:t> </a:t>
            </a:r>
            <a:r>
              <a:rPr lang="en-GB" sz="1600" i="1" u="none" strike="noStrike" cap="none" dirty="0">
                <a:solidFill>
                  <a:schemeClr val="dk1"/>
                </a:solidFill>
                <a:latin typeface="Montserrat"/>
                <a:ea typeface="Montserrat"/>
                <a:cs typeface="Montserrat"/>
                <a:sym typeface="Montserrat"/>
              </a:rPr>
              <a:t>(e.g., </a:t>
            </a:r>
            <a:r>
              <a:rPr lang="en-GB" sz="1600" i="1" dirty="0">
                <a:solidFill>
                  <a:schemeClr val="dk1"/>
                </a:solidFill>
                <a:latin typeface="Montserrat"/>
                <a:ea typeface="Montserrat"/>
                <a:cs typeface="Montserrat"/>
                <a:sym typeface="Montserrat"/>
              </a:rPr>
              <a:t>1.1_Su_Welcome_v1</a:t>
            </a:r>
            <a:r>
              <a:rPr lang="en-GB" sz="1600" i="1" u="none" strike="noStrike" cap="none" dirty="0">
                <a:solidFill>
                  <a:schemeClr val="dk1"/>
                </a:solidFill>
                <a:latin typeface="Montserrat"/>
                <a:ea typeface="Montserrat"/>
                <a:cs typeface="Montserrat"/>
                <a:sym typeface="Montserrat"/>
              </a:rPr>
              <a:t>)</a:t>
            </a:r>
          </a:p>
          <a:p>
            <a:pPr marL="214312" marR="0" lvl="0" indent="-214312" algn="l" rtl="0">
              <a:lnSpc>
                <a:spcPct val="150000"/>
              </a:lnSpc>
              <a:spcBef>
                <a:spcPts val="1800"/>
              </a:spcBef>
              <a:spcAft>
                <a:spcPts val="0"/>
              </a:spcAft>
              <a:buClr>
                <a:schemeClr val="dk1"/>
              </a:buClr>
              <a:buSzPts val="1600"/>
              <a:buFont typeface="Montserrat"/>
              <a:buChar char="❖"/>
            </a:pPr>
            <a:r>
              <a:rPr lang="en-GB" sz="1600" b="1" i="1" dirty="0">
                <a:solidFill>
                  <a:schemeClr val="dk1"/>
                </a:solidFill>
                <a:latin typeface="Montserrat"/>
                <a:ea typeface="Montserrat"/>
                <a:cs typeface="Montserrat"/>
                <a:sym typeface="Montserrat"/>
              </a:rPr>
              <a:t>Documents and presentations should be uploaded to the shared folder to allow for streamlined self service</a:t>
            </a:r>
          </a:p>
          <a:p>
            <a:pPr marL="671512" marR="0" lvl="1" indent="-214312" algn="l" rtl="0">
              <a:lnSpc>
                <a:spcPct val="150000"/>
              </a:lnSpc>
              <a:spcBef>
                <a:spcPts val="0"/>
              </a:spcBef>
              <a:spcAft>
                <a:spcPts val="0"/>
              </a:spcAft>
              <a:buClr>
                <a:schemeClr val="dk1"/>
              </a:buClr>
              <a:buSzPts val="1600"/>
              <a:buFont typeface="Montserrat"/>
              <a:buChar char="❖"/>
            </a:pPr>
            <a:r>
              <a:rPr lang="en-GB" sz="1600" b="1" u="sng" dirty="0">
                <a:solidFill>
                  <a:schemeClr val="hlink"/>
                </a:solidFill>
                <a:latin typeface="Montserrat"/>
                <a:ea typeface="Montserrat"/>
                <a:cs typeface="Montserrat"/>
                <a:sym typeface="Montserrat"/>
                <a:hlinkClick r:id="rId3"/>
              </a:rPr>
              <a:t>Shared Presentation Folder</a:t>
            </a:r>
            <a:r>
              <a:rPr lang="en-GB" sz="1600" b="1" dirty="0">
                <a:solidFill>
                  <a:schemeClr val="dk1"/>
                </a:solidFill>
                <a:latin typeface="Montserrat"/>
                <a:ea typeface="Montserrat"/>
                <a:cs typeface="Montserrat"/>
                <a:sym typeface="Montserrat"/>
              </a:rPr>
              <a:t> (default view only, ask for upload/edit permission as required)</a:t>
            </a:r>
          </a:p>
          <a:p>
            <a:pPr marL="671512" marR="0" lvl="1" indent="-214312" algn="l" rtl="0">
              <a:lnSpc>
                <a:spcPct val="150000"/>
              </a:lnSpc>
              <a:spcBef>
                <a:spcPts val="0"/>
              </a:spcBef>
              <a:spcAft>
                <a:spcPts val="0"/>
              </a:spcAft>
              <a:buClr>
                <a:schemeClr val="dk1"/>
              </a:buClr>
              <a:buSzPts val="1600"/>
              <a:buFont typeface="Noto Sans Symbols"/>
              <a:buChar char="❖"/>
            </a:pPr>
            <a:r>
              <a:rPr lang="en-GB" sz="1600" b="1" dirty="0">
                <a:solidFill>
                  <a:schemeClr val="dk1"/>
                </a:solidFill>
                <a:latin typeface="Montserrat"/>
                <a:ea typeface="Montserrat"/>
                <a:cs typeface="Montserrat"/>
                <a:sym typeface="Montserrat"/>
              </a:rPr>
              <a:t>For support</a:t>
            </a:r>
            <a:r>
              <a:rPr lang="en-GB" sz="1600" dirty="0">
                <a:solidFill>
                  <a:schemeClr val="dk1"/>
                </a:solidFill>
                <a:latin typeface="Montserrat"/>
                <a:ea typeface="Montserrat"/>
                <a:cs typeface="Montserrat"/>
                <a:sym typeface="Montserrat"/>
              </a:rPr>
              <a:t> contact Libby/</a:t>
            </a:r>
            <a:r>
              <a:rPr lang="en-GB" sz="1600" dirty="0" err="1">
                <a:solidFill>
                  <a:schemeClr val="dk1"/>
                </a:solidFill>
                <a:latin typeface="Montserrat"/>
                <a:ea typeface="Montserrat"/>
                <a:cs typeface="Montserrat"/>
                <a:sym typeface="Montserrat"/>
              </a:rPr>
              <a:t>Wenying</a:t>
            </a:r>
            <a:r>
              <a:rPr lang="en-GB" sz="1600" dirty="0">
                <a:solidFill>
                  <a:schemeClr val="dk1"/>
                </a:solidFill>
                <a:latin typeface="Montserrat"/>
                <a:ea typeface="Montserrat"/>
                <a:cs typeface="Montserrat"/>
                <a:sym typeface="Montserrat"/>
              </a:rPr>
              <a:t>: </a:t>
            </a:r>
            <a:r>
              <a:rPr lang="en-GB" sz="1600" u="sng" dirty="0">
                <a:solidFill>
                  <a:schemeClr val="hlink"/>
                </a:solidFill>
                <a:latin typeface="Montserrat"/>
                <a:ea typeface="Montserrat"/>
                <a:cs typeface="Montserrat"/>
                <a:sym typeface="Montserrat"/>
                <a:hlinkClick r:id="rId4"/>
              </a:rPr>
              <a:t>libby@symbioscomms.com</a:t>
            </a:r>
            <a:r>
              <a:rPr lang="en-GB" sz="1600" dirty="0">
                <a:solidFill>
                  <a:schemeClr val="dk1"/>
                </a:solidFill>
                <a:latin typeface="Montserrat"/>
                <a:ea typeface="Montserrat"/>
                <a:cs typeface="Montserrat"/>
                <a:sym typeface="Montserrat"/>
              </a:rPr>
              <a:t> / </a:t>
            </a:r>
            <a:r>
              <a:rPr lang="en-GB" sz="1600" u="sng" dirty="0">
                <a:solidFill>
                  <a:schemeClr val="hlink"/>
                </a:solidFill>
                <a:latin typeface="Montserrat"/>
                <a:ea typeface="Montserrat"/>
                <a:cs typeface="Montserrat"/>
                <a:sym typeface="Montserrat"/>
                <a:hlinkClick r:id="rId5"/>
              </a:rPr>
              <a:t>wenying.su-1@nasa.gov</a:t>
            </a:r>
            <a:r>
              <a:rPr lang="en-GB" sz="1600" dirty="0">
                <a:solidFill>
                  <a:schemeClr val="dk1"/>
                </a:solidFill>
                <a:latin typeface="Montserrat"/>
                <a:ea typeface="Montserrat"/>
                <a:cs typeface="Montserrat"/>
                <a:sym typeface="Montserrat"/>
              </a:rPr>
              <a:t>  </a:t>
            </a:r>
          </a:p>
          <a:p>
            <a:pPr marL="214312" marR="0" lvl="0" indent="-214312" algn="l" rtl="0">
              <a:lnSpc>
                <a:spcPct val="150000"/>
              </a:lnSpc>
              <a:spcBef>
                <a:spcPts val="1800"/>
              </a:spcBef>
              <a:spcAft>
                <a:spcPts val="0"/>
              </a:spcAft>
              <a:buClr>
                <a:schemeClr val="dk1"/>
              </a:buClr>
              <a:buSzPts val="1600"/>
              <a:buFont typeface="Montserrat"/>
              <a:buChar char="❖"/>
            </a:pPr>
            <a:r>
              <a:rPr lang="en-GB" sz="1600" dirty="0">
                <a:solidFill>
                  <a:schemeClr val="dk1"/>
                </a:solidFill>
                <a:latin typeface="Montserrat"/>
                <a:ea typeface="Montserrat"/>
                <a:cs typeface="Montserrat"/>
                <a:sym typeface="Montserrat"/>
              </a:rPr>
              <a:t>Meeting website: </a:t>
            </a:r>
            <a:r>
              <a:rPr lang="en-GB" sz="1600" u="sng" dirty="0">
                <a:solidFill>
                  <a:schemeClr val="hlink"/>
                </a:solidFill>
                <a:latin typeface="Montserrat"/>
                <a:ea typeface="Montserrat"/>
                <a:cs typeface="Montserrat"/>
                <a:sym typeface="Montserrat"/>
                <a:hlinkClick r:id="rId6"/>
              </a:rPr>
              <a:t>https://ceos.org/meetings/wgclimate-24/</a:t>
            </a:r>
            <a:r>
              <a:rPr lang="en-GB" sz="1600" dirty="0">
                <a:solidFill>
                  <a:schemeClr val="dk1"/>
                </a:solidFill>
                <a:latin typeface="Montserrat"/>
                <a:ea typeface="Montserrat"/>
                <a:cs typeface="Montserrat"/>
                <a:sym typeface="Montserrat"/>
              </a:rPr>
              <a:t>   </a:t>
            </a:r>
          </a:p>
          <a:p>
            <a:pPr marL="0" lvl="0" indent="0" algn="l" rtl="0">
              <a:spcBef>
                <a:spcPts val="0"/>
              </a:spcBef>
              <a:spcAft>
                <a:spcPts val="0"/>
              </a:spcAft>
              <a:buNone/>
            </a:pPr>
            <a:endParaRPr dirty="0"/>
          </a:p>
        </p:txBody>
      </p:sp>
      <p:sp>
        <p:nvSpPr>
          <p:cNvPr id="58" name="Google Shape;5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2bb727f0b64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2bb727f0b64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71450" indent="-171450">
              <a:buFont typeface="Calibri"/>
              <a:buChar char="-"/>
            </a:pPr>
            <a:r>
              <a:rPr lang="en-GB" dirty="0"/>
              <a:t>Huge thanks to CEOS for close coordination/collaboration at EID 2025 --- </a:t>
            </a:r>
            <a:r>
              <a:rPr lang="en-GB" i="1" dirty="0"/>
              <a:t>joint presentation &amp; coordinated messaging with CEOS and WMO/SOFF.</a:t>
            </a:r>
            <a:endParaRPr lang="en-US"/>
          </a:p>
          <a:p>
            <a:pPr marL="171450" indent="-171450">
              <a:buFont typeface="Calibri"/>
              <a:buChar char="-"/>
            </a:pPr>
            <a:r>
              <a:rPr lang="en-GB" i="1" dirty="0"/>
              <a:t>The GEO update, delivered by the Committee on Earth Observation Satellites (CEOS) through Florence </a:t>
            </a:r>
            <a:r>
              <a:rPr lang="en-GB" i="1" err="1"/>
              <a:t>Rabier</a:t>
            </a:r>
            <a:r>
              <a:rPr lang="en-GB" i="1" dirty="0"/>
              <a:t> (GEO Principal of the European Centre for Medium-Range Weather Forecasts), highlighted GEO's efforts in driving climate action.</a:t>
            </a:r>
          </a:p>
          <a:p>
            <a:pPr marL="171450" indent="-171450">
              <a:buFont typeface="Calibri"/>
              <a:buChar char="-"/>
            </a:pPr>
            <a:r>
              <a:rPr lang="en-GB" i="1" dirty="0"/>
              <a:t>Many thanks to Vincent Henri for all the heavy lifting</a:t>
            </a:r>
          </a:p>
          <a:p>
            <a:pPr marL="171450" indent="-171450">
              <a:buFont typeface="Calibri"/>
              <a:buChar char="-"/>
            </a:pPr>
            <a:r>
              <a:rPr lang="en-GB" i="1" dirty="0"/>
              <a:t>RSO conclusion acknowledged the role of technological innovation (e.g. AI/ML) in supporting EWS etc and noted challenges using such tech in developing countries. --&gt; Value of our work is increasingly important -- in high demand  </a:t>
            </a:r>
          </a:p>
          <a:p>
            <a:pPr marL="171450" indent="-171450">
              <a:buFont typeface="Calibri"/>
              <a:buChar char="-"/>
            </a:pPr>
            <a:endParaRPr lang="en-GB" i="1"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a:extLst>
            <a:ext uri="{FF2B5EF4-FFF2-40B4-BE49-F238E27FC236}">
              <a16:creationId xmlns:a16="http://schemas.microsoft.com/office/drawing/2014/main" id="{1B2EB553-CA05-CEDC-5D24-99FF2ACC2A05}"/>
            </a:ext>
          </a:extLst>
        </p:cNvPr>
        <p:cNvGrpSpPr/>
        <p:nvPr/>
      </p:nvGrpSpPr>
      <p:grpSpPr>
        <a:xfrm>
          <a:off x="0" y="0"/>
          <a:ext cx="0" cy="0"/>
          <a:chOff x="0" y="0"/>
          <a:chExt cx="0" cy="0"/>
        </a:xfrm>
      </p:grpSpPr>
      <p:sp>
        <p:nvSpPr>
          <p:cNvPr id="69" name="Google Shape;69;g2bb727f0b64_0_1:notes">
            <a:extLst>
              <a:ext uri="{FF2B5EF4-FFF2-40B4-BE49-F238E27FC236}">
                <a16:creationId xmlns:a16="http://schemas.microsoft.com/office/drawing/2014/main" id="{9B6B564F-CB3B-CFA0-122E-B6B54FC6A20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2bb727f0b64_0_1:notes">
            <a:extLst>
              <a:ext uri="{FF2B5EF4-FFF2-40B4-BE49-F238E27FC236}">
                <a16:creationId xmlns:a16="http://schemas.microsoft.com/office/drawing/2014/main" id="{3D78769D-323D-CED0-F88F-B8C00715FD7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71450" indent="-171450">
              <a:buFont typeface="Calibri"/>
              <a:buChar char="-"/>
            </a:pPr>
            <a:r>
              <a:rPr lang="en-US" dirty="0">
                <a:solidFill>
                  <a:srgbClr val="212121"/>
                </a:solidFill>
              </a:rPr>
              <a:t>In 2025, GEO initiative partners launched two new supplements to the NAP Technical Guidelines—on coastal and ocean adaptation and land degradation neutrality—providing governments with tools to embed Earth observation in adaptation planning and implementation.</a:t>
            </a:r>
            <a:endParaRPr lang="en-US"/>
          </a:p>
          <a:p>
            <a:pPr marL="0" indent="0">
              <a:buNone/>
            </a:pPr>
            <a:endParaRPr lang="en-US" dirty="0">
              <a:solidFill>
                <a:srgbClr val="212121"/>
              </a:solidFill>
            </a:endParaRPr>
          </a:p>
          <a:p>
            <a:pPr marL="171450" indent="-171450">
              <a:buFont typeface="Calibri"/>
              <a:buChar char="-"/>
            </a:pPr>
            <a:r>
              <a:rPr lang="en-US">
                <a:solidFill>
                  <a:srgbClr val="212121"/>
                </a:solidFill>
              </a:rPr>
              <a:t>One of them was on land degradation by GEO-LDN' partners, UNU-EHS and UNCCD--- LDN is participated by CEOS</a:t>
            </a:r>
          </a:p>
          <a:p>
            <a:pPr marL="171450" indent="-171450">
              <a:buFont typeface="Calibri"/>
              <a:buChar char="-"/>
            </a:pPr>
            <a:r>
              <a:rPr lang="en-US" dirty="0">
                <a:solidFill>
                  <a:srgbClr val="212121"/>
                </a:solidFill>
              </a:rPr>
              <a:t>Hope to continue supporting NAP processes through GEO's series of NAP tech guideline</a:t>
            </a:r>
          </a:p>
          <a:p>
            <a:pPr marL="171450" indent="-171450">
              <a:buFont typeface="Calibri"/>
              <a:buChar char="-"/>
            </a:pPr>
            <a:endParaRPr lang="en-US" dirty="0">
              <a:solidFill>
                <a:srgbClr val="212121"/>
              </a:solidFill>
            </a:endParaRPr>
          </a:p>
          <a:p>
            <a:pPr marL="171450" indent="-171450">
              <a:buFont typeface="Calibri"/>
              <a:buChar char="-"/>
            </a:pPr>
            <a:r>
              <a:rPr lang="en-US" dirty="0">
                <a:solidFill>
                  <a:srgbClr val="212121"/>
                </a:solidFill>
              </a:rPr>
              <a:t>Also appreciate ESA and Clement </a:t>
            </a:r>
            <a:r>
              <a:rPr lang="en-US" dirty="0" err="1">
                <a:solidFill>
                  <a:srgbClr val="212121"/>
                </a:solidFill>
              </a:rPr>
              <a:t>Albergel</a:t>
            </a:r>
            <a:r>
              <a:rPr lang="en-US" dirty="0">
                <a:solidFill>
                  <a:srgbClr val="212121"/>
                </a:solidFill>
              </a:rPr>
              <a:t> to respond positively to GEO's request to help our PO---and spoke to SPREP event at Moana Pavilion where new Emma Luke EO </a:t>
            </a:r>
            <a:r>
              <a:rPr lang="en-US" dirty="0" err="1">
                <a:solidFill>
                  <a:srgbClr val="212121"/>
                </a:solidFill>
              </a:rPr>
              <a:t>centre</a:t>
            </a:r>
            <a:r>
              <a:rPr lang="en-US" dirty="0">
                <a:solidFill>
                  <a:srgbClr val="212121"/>
                </a:solidFill>
              </a:rPr>
              <a:t> was highlighted.</a:t>
            </a:r>
          </a:p>
          <a:p>
            <a:pPr marL="171450" indent="-171450">
              <a:buFont typeface="Calibri"/>
              <a:buChar char="-"/>
            </a:pPr>
            <a:endParaRPr lang="en-US" dirty="0">
              <a:solidFill>
                <a:srgbClr val="212121"/>
              </a:solidFill>
            </a:endParaRPr>
          </a:p>
          <a:p>
            <a:pPr marL="171450" indent="-171450">
              <a:buFont typeface="Calibri"/>
              <a:buChar char="-"/>
            </a:pPr>
            <a:r>
              <a:rPr lang="en-US" dirty="0">
                <a:solidFill>
                  <a:srgbClr val="212121"/>
                </a:solidFill>
              </a:rPr>
              <a:t>Hope to further enhance coordination/collaboration with CEOS for COP31 and beyond.</a:t>
            </a:r>
          </a:p>
        </p:txBody>
      </p:sp>
    </p:spTree>
    <p:extLst>
      <p:ext uri="{BB962C8B-B14F-4D97-AF65-F5344CB8AC3E}">
        <p14:creationId xmlns:p14="http://schemas.microsoft.com/office/powerpoint/2010/main" val="15834702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a:extLst>
            <a:ext uri="{FF2B5EF4-FFF2-40B4-BE49-F238E27FC236}">
              <a16:creationId xmlns:a16="http://schemas.microsoft.com/office/drawing/2014/main" id="{35705F04-1665-8743-C8F9-816C0B9A1C3E}"/>
            </a:ext>
          </a:extLst>
        </p:cNvPr>
        <p:cNvGrpSpPr/>
        <p:nvPr/>
      </p:nvGrpSpPr>
      <p:grpSpPr>
        <a:xfrm>
          <a:off x="0" y="0"/>
          <a:ext cx="0" cy="0"/>
          <a:chOff x="0" y="0"/>
          <a:chExt cx="0" cy="0"/>
        </a:xfrm>
      </p:grpSpPr>
      <p:sp>
        <p:nvSpPr>
          <p:cNvPr id="69" name="Google Shape;69;g2bb727f0b64_0_1:notes">
            <a:extLst>
              <a:ext uri="{FF2B5EF4-FFF2-40B4-BE49-F238E27FC236}">
                <a16:creationId xmlns:a16="http://schemas.microsoft.com/office/drawing/2014/main" id="{D65F6DD7-9D6C-2E01-D32E-7941E0632C5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2bb727f0b64_0_1:notes">
            <a:extLst>
              <a:ext uri="{FF2B5EF4-FFF2-40B4-BE49-F238E27FC236}">
                <a16:creationId xmlns:a16="http://schemas.microsoft.com/office/drawing/2014/main" id="{C1D55F6B-DFE4-6FFE-2E1D-398CA6B51A1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71450" indent="-171450">
              <a:buFont typeface="Calibri"/>
              <a:buChar char="-"/>
            </a:pPr>
            <a:r>
              <a:rPr lang="en-US" dirty="0"/>
              <a:t>One ground work (seeds) of COP31 collaboration is GEO's participation to CEOS EO handbook</a:t>
            </a:r>
          </a:p>
          <a:p>
            <a:pPr marL="171450" indent="-171450">
              <a:buFont typeface="Calibri"/>
              <a:buChar char="-"/>
            </a:pPr>
            <a:r>
              <a:rPr lang="en-US"/>
              <a:t>Joint call for EoI launched on 12 Dec</a:t>
            </a:r>
          </a:p>
          <a:p>
            <a:pPr marL="171450" indent="-171450">
              <a:buFont typeface="Calibri"/>
              <a:buChar char="-"/>
            </a:pPr>
            <a:r>
              <a:rPr lang="en-US" dirty="0"/>
              <a:t>Received quite a lot of interests --- around half of whom (30) have formally submitted EoI.</a:t>
            </a:r>
          </a:p>
          <a:p>
            <a:pPr marL="171450" indent="-171450">
              <a:buFont typeface="Calibri"/>
              <a:buChar char="-"/>
            </a:pPr>
            <a:r>
              <a:rPr lang="en-US" dirty="0"/>
              <a:t>Working with GEOGLAM (where CEOS has been a key partner) to develop a sample use case </a:t>
            </a:r>
          </a:p>
        </p:txBody>
      </p:sp>
    </p:spTree>
    <p:extLst>
      <p:ext uri="{BB962C8B-B14F-4D97-AF65-F5344CB8AC3E}">
        <p14:creationId xmlns:p14="http://schemas.microsoft.com/office/powerpoint/2010/main" val="34190591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a:extLst>
            <a:ext uri="{FF2B5EF4-FFF2-40B4-BE49-F238E27FC236}">
              <a16:creationId xmlns:a16="http://schemas.microsoft.com/office/drawing/2014/main" id="{DCFF21B6-4E6B-2D85-768F-D9F01BA6A737}"/>
            </a:ext>
          </a:extLst>
        </p:cNvPr>
        <p:cNvGrpSpPr/>
        <p:nvPr/>
      </p:nvGrpSpPr>
      <p:grpSpPr>
        <a:xfrm>
          <a:off x="0" y="0"/>
          <a:ext cx="0" cy="0"/>
          <a:chOff x="0" y="0"/>
          <a:chExt cx="0" cy="0"/>
        </a:xfrm>
      </p:grpSpPr>
      <p:sp>
        <p:nvSpPr>
          <p:cNvPr id="69" name="Google Shape;69;g2bb727f0b64_0_1:notes">
            <a:extLst>
              <a:ext uri="{FF2B5EF4-FFF2-40B4-BE49-F238E27FC236}">
                <a16:creationId xmlns:a16="http://schemas.microsoft.com/office/drawing/2014/main" id="{612D8BBB-E65C-E217-1038-823DDEB0B9F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2bb727f0b64_0_1:notes">
            <a:extLst>
              <a:ext uri="{FF2B5EF4-FFF2-40B4-BE49-F238E27FC236}">
                <a16:creationId xmlns:a16="http://schemas.microsoft.com/office/drawing/2014/main" id="{F67B119F-2D74-CFD3-C635-258BAA2654E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71450" indent="-171450">
              <a:buFont typeface="Calibri"/>
              <a:buChar char="-"/>
            </a:pPr>
            <a:r>
              <a:rPr lang="en-GB" dirty="0"/>
              <a:t>Conclude with info on 2 upcoming events</a:t>
            </a:r>
          </a:p>
          <a:p>
            <a:pPr marL="171450" indent="-171450">
              <a:buFont typeface="Calibri"/>
              <a:buChar char="-"/>
            </a:pPr>
            <a:r>
              <a:rPr lang="en-GB" dirty="0"/>
              <a:t>First is GEO's annual event – GEO Symposium and the 21st plenary – </a:t>
            </a:r>
          </a:p>
          <a:p>
            <a:pPr marL="171450" indent="-171450">
              <a:buFont typeface="Calibri"/>
              <a:buChar char="-"/>
            </a:pPr>
            <a:r>
              <a:rPr lang="en-GB" dirty="0"/>
              <a:t>Deadline of 28 Feb is for proposals on community events, showcase, posters and news releases</a:t>
            </a:r>
          </a:p>
          <a:p>
            <a:pPr marL="171450" indent="-171450">
              <a:buFont typeface="Calibri"/>
              <a:buChar char="-"/>
            </a:pPr>
            <a:r>
              <a:rPr lang="en-GB" dirty="0"/>
              <a:t>Registration of in person participation of the symposium as well as sponsorship </a:t>
            </a:r>
            <a:r>
              <a:rPr lang="en-GB" dirty="0" err="1"/>
              <a:t>opporunity</a:t>
            </a:r>
            <a:r>
              <a:rPr lang="en-GB" dirty="0"/>
              <a:t> are open until 31 March</a:t>
            </a:r>
          </a:p>
          <a:p>
            <a:pPr marL="0" indent="0">
              <a:buNone/>
            </a:pPr>
            <a:endParaRPr lang="en-GB" dirty="0"/>
          </a:p>
        </p:txBody>
      </p:sp>
    </p:spTree>
    <p:extLst>
      <p:ext uri="{BB962C8B-B14F-4D97-AF65-F5344CB8AC3E}">
        <p14:creationId xmlns:p14="http://schemas.microsoft.com/office/powerpoint/2010/main" val="7905303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a:extLst>
            <a:ext uri="{FF2B5EF4-FFF2-40B4-BE49-F238E27FC236}">
              <a16:creationId xmlns:a16="http://schemas.microsoft.com/office/drawing/2014/main" id="{FC73EFDC-5D4F-2DA2-95B4-641674C011E6}"/>
            </a:ext>
          </a:extLst>
        </p:cNvPr>
        <p:cNvGrpSpPr/>
        <p:nvPr/>
      </p:nvGrpSpPr>
      <p:grpSpPr>
        <a:xfrm>
          <a:off x="0" y="0"/>
          <a:ext cx="0" cy="0"/>
          <a:chOff x="0" y="0"/>
          <a:chExt cx="0" cy="0"/>
        </a:xfrm>
      </p:grpSpPr>
      <p:sp>
        <p:nvSpPr>
          <p:cNvPr id="69" name="Google Shape;69;g2bb727f0b64_0_1:notes">
            <a:extLst>
              <a:ext uri="{FF2B5EF4-FFF2-40B4-BE49-F238E27FC236}">
                <a16:creationId xmlns:a16="http://schemas.microsoft.com/office/drawing/2014/main" id="{821955DC-2808-3302-34F6-4898B171A9B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2bb727f0b64_0_1:notes">
            <a:extLst>
              <a:ext uri="{FF2B5EF4-FFF2-40B4-BE49-F238E27FC236}">
                <a16:creationId xmlns:a16="http://schemas.microsoft.com/office/drawing/2014/main" id="{19420C3D-7693-2C67-FF0F-2A7920298DF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71450" indent="-171450">
              <a:buFont typeface="Calibri"/>
              <a:buChar char="-"/>
            </a:pPr>
            <a:r>
              <a:rPr lang="en-GB" dirty="0"/>
              <a:t>GEO also launched a open house webinar series last Dec. to highlight 5 GWP activities in 2 hour timeslot. </a:t>
            </a:r>
            <a:endParaRPr lang="en-US" dirty="0"/>
          </a:p>
          <a:p>
            <a:pPr marL="171450" indent="-171450">
              <a:buFont typeface="Calibri"/>
              <a:buChar char="-"/>
            </a:pPr>
            <a:r>
              <a:rPr lang="en-GB" dirty="0"/>
              <a:t>Following the 1st one on WHDR themed webinar, the 2nd webinar is on DRR-Climate-biodiversity nexus.</a:t>
            </a:r>
          </a:p>
          <a:p>
            <a:pPr marL="171450" indent="-171450">
              <a:buFont typeface="Calibri"/>
              <a:buChar char="-"/>
            </a:pPr>
            <a:r>
              <a:rPr lang="en-GB" dirty="0"/>
              <a:t>3 out of 5 </a:t>
            </a:r>
            <a:r>
              <a:rPr lang="en-GB" dirty="0" err="1"/>
              <a:t>activieis</a:t>
            </a:r>
            <a:r>
              <a:rPr lang="en-GB" dirty="0"/>
              <a:t> (GEOLDN, GEO Trees and DEA) are participated by CEOS</a:t>
            </a:r>
          </a:p>
          <a:p>
            <a:pPr marL="171450" indent="-171450">
              <a:buFont typeface="Calibri"/>
              <a:buChar char="-"/>
            </a:pPr>
            <a:r>
              <a:rPr lang="en-GB" dirty="0"/>
              <a:t>In the webinar, innovative approaches, including the use of new EO satellites, are highlighted.</a:t>
            </a:r>
          </a:p>
          <a:p>
            <a:pPr marL="0" indent="0">
              <a:buNone/>
            </a:pPr>
            <a:endParaRPr lang="en-GB" dirty="0"/>
          </a:p>
        </p:txBody>
      </p:sp>
    </p:spTree>
    <p:extLst>
      <p:ext uri="{BB962C8B-B14F-4D97-AF65-F5344CB8AC3E}">
        <p14:creationId xmlns:p14="http://schemas.microsoft.com/office/powerpoint/2010/main" val="12641115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GB" dirty="0"/>
              <a:t>Looking </a:t>
            </a:r>
            <a:r>
              <a:rPr lang="en-GB" dirty="0" err="1"/>
              <a:t>fwd</a:t>
            </a:r>
            <a:r>
              <a:rPr lang="en-GB" dirty="0"/>
              <a:t> to further collaboration with CEOS</a:t>
            </a:r>
            <a:endParaRPr dirty="0"/>
          </a:p>
        </p:txBody>
      </p:sp>
      <p:sp>
        <p:nvSpPr>
          <p:cNvPr id="64" name="Google Shape;6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g"/><Relationship Id="rId7"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CEOS)">
  <p:cSld name="Title Slide">
    <p:spTree>
      <p:nvGrpSpPr>
        <p:cNvPr id="1" name="Shape 6"/>
        <p:cNvGrpSpPr/>
        <p:nvPr/>
      </p:nvGrpSpPr>
      <p:grpSpPr>
        <a:xfrm>
          <a:off x="0" y="0"/>
          <a:ext cx="0" cy="0"/>
          <a:chOff x="0" y="0"/>
          <a:chExt cx="0" cy="0"/>
        </a:xfrm>
      </p:grpSpPr>
      <p:pic>
        <p:nvPicPr>
          <p:cNvPr id="7" name="Google Shape;7;p2"/>
          <p:cNvPicPr preferRelativeResize="0"/>
          <p:nvPr/>
        </p:nvPicPr>
        <p:blipFill rotWithShape="1">
          <a:blip r:embed="rId2">
            <a:alphaModFix/>
          </a:blip>
          <a:srcRect/>
          <a:stretch/>
        </p:blipFill>
        <p:spPr>
          <a:xfrm>
            <a:off x="3301750" y="2265730"/>
            <a:ext cx="8288157" cy="2756714"/>
          </a:xfrm>
          <a:prstGeom prst="rect">
            <a:avLst/>
          </a:prstGeom>
          <a:noFill/>
          <a:ln>
            <a:noFill/>
          </a:ln>
        </p:spPr>
      </p:pic>
      <p:pic>
        <p:nvPicPr>
          <p:cNvPr id="8" name="Google Shape;8;p2"/>
          <p:cNvPicPr preferRelativeResize="0"/>
          <p:nvPr/>
        </p:nvPicPr>
        <p:blipFill rotWithShape="1">
          <a:blip r:embed="rId3">
            <a:alphaModFix/>
          </a:blip>
          <a:srcRect b="-113"/>
          <a:stretch/>
        </p:blipFill>
        <p:spPr>
          <a:xfrm rot="10800000" flipH="1">
            <a:off x="2824280" y="4824248"/>
            <a:ext cx="5391556" cy="2038097"/>
          </a:xfrm>
          <a:prstGeom prst="rect">
            <a:avLst/>
          </a:prstGeom>
          <a:noFill/>
          <a:ln>
            <a:noFill/>
          </a:ln>
        </p:spPr>
      </p:pic>
      <p:pic>
        <p:nvPicPr>
          <p:cNvPr id="9" name="Google Shape;9;p2" descr="A picture containing nature&#10;&#10;Description automatically generated"/>
          <p:cNvPicPr preferRelativeResize="0"/>
          <p:nvPr/>
        </p:nvPicPr>
        <p:blipFill rotWithShape="1">
          <a:blip r:embed="rId4">
            <a:alphaModFix/>
          </a:blip>
          <a:srcRect/>
          <a:stretch/>
        </p:blipFill>
        <p:spPr>
          <a:xfrm>
            <a:off x="8477344" y="-1"/>
            <a:ext cx="3714656" cy="2686815"/>
          </a:xfrm>
          <a:prstGeom prst="rect">
            <a:avLst/>
          </a:prstGeom>
          <a:noFill/>
          <a:ln>
            <a:noFill/>
          </a:ln>
        </p:spPr>
      </p:pic>
      <p:sp>
        <p:nvSpPr>
          <p:cNvPr id="10" name="Google Shape;10;p2"/>
          <p:cNvSpPr/>
          <p:nvPr/>
        </p:nvSpPr>
        <p:spPr>
          <a:xfrm flipH="1">
            <a:off x="5456394" y="1968439"/>
            <a:ext cx="6751471" cy="4901119"/>
          </a:xfrm>
          <a:custGeom>
            <a:avLst/>
            <a:gdLst/>
            <a:ahLst/>
            <a:cxnLst/>
            <a:rect l="l" t="t" r="r" b="b"/>
            <a:pathLst>
              <a:path w="6751471" h="4901119" extrusionOk="0">
                <a:moveTo>
                  <a:pt x="0" y="4901119"/>
                </a:moveTo>
                <a:cubicBezTo>
                  <a:pt x="794" y="3261063"/>
                  <a:pt x="1588" y="1640056"/>
                  <a:pt x="2382" y="0"/>
                </a:cubicBezTo>
                <a:lnTo>
                  <a:pt x="6751471" y="4901119"/>
                </a:lnTo>
                <a:lnTo>
                  <a:pt x="0" y="4901119"/>
                </a:lnTo>
                <a:close/>
              </a:path>
            </a:pathLst>
          </a:custGeom>
          <a:solidFill>
            <a:schemeClr val="accent4"/>
          </a:solidFill>
          <a:ln>
            <a:noFill/>
          </a:ln>
          <a:effectLst>
            <a:outerShdw blurRad="50800" dist="38100" dir="13500000" algn="b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1" name="Google Shape;11;p2"/>
          <p:cNvSpPr/>
          <p:nvPr/>
        </p:nvSpPr>
        <p:spPr>
          <a:xfrm flipH="1">
            <a:off x="-4784" y="-14542"/>
            <a:ext cx="12199164" cy="6874921"/>
          </a:xfrm>
          <a:custGeom>
            <a:avLst/>
            <a:gdLst/>
            <a:ahLst/>
            <a:cxnLst/>
            <a:rect l="l" t="t" r="r" b="b"/>
            <a:pathLst>
              <a:path w="14761910" h="6836301" extrusionOk="0">
                <a:moveTo>
                  <a:pt x="11356917" y="6833935"/>
                </a:moveTo>
                <a:lnTo>
                  <a:pt x="0" y="12611"/>
                </a:lnTo>
                <a:lnTo>
                  <a:pt x="14761631" y="0"/>
                </a:lnTo>
                <a:cubicBezTo>
                  <a:pt x="14763636" y="1138989"/>
                  <a:pt x="14754117" y="2277978"/>
                  <a:pt x="14756122" y="3416967"/>
                </a:cubicBezTo>
                <a:cubicBezTo>
                  <a:pt x="14754955" y="4555956"/>
                  <a:pt x="14759552" y="5697312"/>
                  <a:pt x="14758385" y="6836301"/>
                </a:cubicBezTo>
                <a:lnTo>
                  <a:pt x="11356917" y="6833935"/>
                </a:lnTo>
                <a:close/>
              </a:path>
            </a:pathLst>
          </a:custGeom>
          <a:solidFill>
            <a:schemeClr val="accent1"/>
          </a:solidFill>
          <a:ln>
            <a:noFill/>
          </a:ln>
          <a:effectLst>
            <a:outerShdw blurRad="50800" dist="38100" dir="27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2" name="Google Shape;12;p2"/>
          <p:cNvPicPr preferRelativeResize="0"/>
          <p:nvPr/>
        </p:nvPicPr>
        <p:blipFill rotWithShape="1">
          <a:blip r:embed="rId5">
            <a:alphaModFix/>
          </a:blip>
          <a:srcRect/>
          <a:stretch/>
        </p:blipFill>
        <p:spPr>
          <a:xfrm>
            <a:off x="56845" y="5532418"/>
            <a:ext cx="2337760" cy="1287582"/>
          </a:xfrm>
          <a:prstGeom prst="rect">
            <a:avLst/>
          </a:prstGeom>
          <a:noFill/>
          <a:ln>
            <a:noFill/>
          </a:ln>
          <a:effectLst>
            <a:outerShdw blurRad="50800" dist="38100" dir="2700000" algn="tl" rotWithShape="0">
              <a:srgbClr val="000000">
                <a:alpha val="40000"/>
              </a:srgbClr>
            </a:outerShdw>
          </a:effectLst>
        </p:spPr>
      </p:pic>
      <p:pic>
        <p:nvPicPr>
          <p:cNvPr id="13" name="Google Shape;13;p2"/>
          <p:cNvPicPr preferRelativeResize="0"/>
          <p:nvPr/>
        </p:nvPicPr>
        <p:blipFill rotWithShape="1">
          <a:blip r:embed="rId6">
            <a:alphaModFix amt="34000"/>
          </a:blip>
          <a:srcRect l="32582" t="2399" r="8554" b="-8773"/>
          <a:stretch/>
        </p:blipFill>
        <p:spPr>
          <a:xfrm rot="5400000">
            <a:off x="5734286" y="-1016167"/>
            <a:ext cx="5455273" cy="7480884"/>
          </a:xfrm>
          <a:prstGeom prst="rtTriangle">
            <a:avLst/>
          </a:prstGeom>
          <a:noFill/>
          <a:ln>
            <a:noFill/>
          </a:ln>
        </p:spPr>
      </p:pic>
      <p:pic>
        <p:nvPicPr>
          <p:cNvPr id="14" name="Google Shape;14;p2"/>
          <p:cNvPicPr preferRelativeResize="0"/>
          <p:nvPr/>
        </p:nvPicPr>
        <p:blipFill rotWithShape="1">
          <a:blip r:embed="rId6">
            <a:alphaModFix amt="34000"/>
          </a:blip>
          <a:srcRect l="54016" t="36081" r="11355" b="673"/>
          <a:stretch/>
        </p:blipFill>
        <p:spPr>
          <a:xfrm rot="-5400000">
            <a:off x="5792642" y="4819952"/>
            <a:ext cx="1719709" cy="2366806"/>
          </a:xfrm>
          <a:prstGeom prst="rtTriangle">
            <a:avLst/>
          </a:prstGeom>
          <a:noFill/>
          <a:ln>
            <a:noFill/>
          </a:ln>
        </p:spPr>
      </p:pic>
      <p:sp>
        <p:nvSpPr>
          <p:cNvPr id="15" name="Google Shape;15;p2"/>
          <p:cNvSpPr txBox="1">
            <a:spLocks noGrp="1"/>
          </p:cNvSpPr>
          <p:nvPr>
            <p:ph type="title"/>
          </p:nvPr>
        </p:nvSpPr>
        <p:spPr>
          <a:xfrm>
            <a:off x="176047" y="175938"/>
            <a:ext cx="6157185" cy="3972645"/>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lt1"/>
              </a:buClr>
              <a:buSzPts val="8000"/>
              <a:buFont typeface="Montserrat"/>
              <a:buNone/>
              <a:defRPr sz="8000" i="0" u="none" strike="noStrike" cap="none">
                <a:solidFill>
                  <a:schemeClr val="lt1"/>
                </a:solidFill>
                <a:latin typeface="Montserrat"/>
                <a:ea typeface="Montserrat"/>
                <a:cs typeface="Montserrat"/>
                <a:sym typeface="Montserra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pic>
        <p:nvPicPr>
          <p:cNvPr id="16" name="Google Shape;16;p2"/>
          <p:cNvPicPr preferRelativeResize="0"/>
          <p:nvPr/>
        </p:nvPicPr>
        <p:blipFill rotWithShape="1">
          <a:blip r:embed="rId7">
            <a:alphaModFix/>
          </a:blip>
          <a:srcRect r="65873"/>
          <a:stretch/>
        </p:blipFill>
        <p:spPr>
          <a:xfrm>
            <a:off x="-418625" y="3902750"/>
            <a:ext cx="1554175" cy="2038775"/>
          </a:xfrm>
          <a:prstGeom prst="rect">
            <a:avLst/>
          </a:prstGeom>
          <a:noFill/>
          <a:ln>
            <a:noFill/>
          </a:ln>
          <a:effectLst>
            <a:outerShdw blurRad="57150" dist="19050" dir="5400000" algn="bl" rotWithShape="0">
              <a:srgbClr val="000000">
                <a:alpha val="50000"/>
              </a:srgbClr>
            </a:outerShdw>
          </a:effectLst>
        </p:spPr>
      </p:pic>
      <p:pic>
        <p:nvPicPr>
          <p:cNvPr id="17" name="Google Shape;17;p2"/>
          <p:cNvPicPr preferRelativeResize="0"/>
          <p:nvPr/>
        </p:nvPicPr>
        <p:blipFill rotWithShape="1">
          <a:blip r:embed="rId8">
            <a:alphaModFix/>
          </a:blip>
          <a:srcRect l="34128"/>
          <a:stretch/>
        </p:blipFill>
        <p:spPr>
          <a:xfrm>
            <a:off x="1135555" y="3902750"/>
            <a:ext cx="2999990" cy="2038774"/>
          </a:xfrm>
          <a:prstGeom prst="rect">
            <a:avLst/>
          </a:prstGeom>
          <a:noFill/>
          <a:ln>
            <a:noFill/>
          </a:ln>
          <a:effectLst>
            <a:outerShdw blurRad="57150" dist="19050" dir="5400000" algn="bl" rotWithShape="0">
              <a:srgbClr val="000000">
                <a:alpha val="50000"/>
              </a:srgbClr>
            </a:outerShdw>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WGClimate)">
  <p:cSld name="Title Slide_1">
    <p:bg>
      <p:bgPr>
        <a:solidFill>
          <a:schemeClr val="dk2"/>
        </a:solidFill>
        <a:effectLst/>
      </p:bgPr>
    </p:bg>
    <p:spTree>
      <p:nvGrpSpPr>
        <p:cNvPr id="1" name="Shape 18"/>
        <p:cNvGrpSpPr/>
        <p:nvPr/>
      </p:nvGrpSpPr>
      <p:grpSpPr>
        <a:xfrm>
          <a:off x="0" y="0"/>
          <a:ext cx="0" cy="0"/>
          <a:chOff x="0" y="0"/>
          <a:chExt cx="0" cy="0"/>
        </a:xfrm>
      </p:grpSpPr>
      <p:sp>
        <p:nvSpPr>
          <p:cNvPr id="19" name="Google Shape;19;p3"/>
          <p:cNvSpPr/>
          <p:nvPr/>
        </p:nvSpPr>
        <p:spPr>
          <a:xfrm flipH="1">
            <a:off x="7882594" y="5706539"/>
            <a:ext cx="6751471" cy="4901119"/>
          </a:xfrm>
          <a:custGeom>
            <a:avLst/>
            <a:gdLst/>
            <a:ahLst/>
            <a:cxnLst/>
            <a:rect l="l" t="t" r="r" b="b"/>
            <a:pathLst>
              <a:path w="6751471" h="4901119" extrusionOk="0">
                <a:moveTo>
                  <a:pt x="0" y="4901119"/>
                </a:moveTo>
                <a:cubicBezTo>
                  <a:pt x="794" y="3261063"/>
                  <a:pt x="1588" y="1640056"/>
                  <a:pt x="2382" y="0"/>
                </a:cubicBezTo>
                <a:lnTo>
                  <a:pt x="6751471" y="4901119"/>
                </a:lnTo>
                <a:lnTo>
                  <a:pt x="0" y="4901119"/>
                </a:lnTo>
                <a:close/>
              </a:path>
            </a:pathLst>
          </a:custGeom>
          <a:solidFill>
            <a:schemeClr val="accent4"/>
          </a:solidFill>
          <a:ln>
            <a:noFill/>
          </a:ln>
          <a:effectLst>
            <a:outerShdw blurRad="50800" dist="38100" dir="13500000" algn="br"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0" name="Google Shape;20;p3"/>
          <p:cNvSpPr/>
          <p:nvPr/>
        </p:nvSpPr>
        <p:spPr>
          <a:xfrm flipH="1">
            <a:off x="-10031326" y="-4219917"/>
            <a:ext cx="12215481" cy="6870483"/>
          </a:xfrm>
          <a:custGeom>
            <a:avLst/>
            <a:gdLst/>
            <a:ahLst/>
            <a:cxnLst/>
            <a:rect l="l" t="t" r="r" b="b"/>
            <a:pathLst>
              <a:path w="14761910" h="6836301" extrusionOk="0">
                <a:moveTo>
                  <a:pt x="11356917" y="6833935"/>
                </a:moveTo>
                <a:lnTo>
                  <a:pt x="0" y="12611"/>
                </a:lnTo>
                <a:lnTo>
                  <a:pt x="14761631" y="0"/>
                </a:lnTo>
                <a:cubicBezTo>
                  <a:pt x="14763636" y="1138989"/>
                  <a:pt x="14754117" y="2277978"/>
                  <a:pt x="14756122" y="3416967"/>
                </a:cubicBezTo>
                <a:cubicBezTo>
                  <a:pt x="14754955" y="4555956"/>
                  <a:pt x="14759552" y="5697312"/>
                  <a:pt x="14758385" y="6836301"/>
                </a:cubicBezTo>
                <a:lnTo>
                  <a:pt x="11356917" y="6833935"/>
                </a:lnTo>
                <a:close/>
              </a:path>
            </a:pathLst>
          </a:custGeom>
          <a:solidFill>
            <a:schemeClr val="accent1"/>
          </a:solidFill>
          <a:ln>
            <a:noFill/>
          </a:ln>
          <a:effectLst>
            <a:outerShdw blurRad="50800" dist="38100" dir="27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21" name="Google Shape;21;p3"/>
          <p:cNvPicPr preferRelativeResize="0"/>
          <p:nvPr/>
        </p:nvPicPr>
        <p:blipFill rotWithShape="1">
          <a:blip r:embed="rId2">
            <a:alphaModFix/>
          </a:blip>
          <a:srcRect/>
          <a:stretch/>
        </p:blipFill>
        <p:spPr>
          <a:xfrm>
            <a:off x="334474" y="198875"/>
            <a:ext cx="2217500" cy="1221350"/>
          </a:xfrm>
          <a:prstGeom prst="rect">
            <a:avLst/>
          </a:prstGeom>
          <a:noFill/>
          <a:ln>
            <a:noFill/>
          </a:ln>
          <a:effectLst>
            <a:outerShdw blurRad="50800" dist="38100" dir="2700000" algn="tl" rotWithShape="0">
              <a:srgbClr val="000000">
                <a:alpha val="40000"/>
              </a:srgbClr>
            </a:outerShdw>
          </a:effectLst>
        </p:spPr>
      </p:pic>
      <p:pic>
        <p:nvPicPr>
          <p:cNvPr id="22" name="Google Shape;22;p3"/>
          <p:cNvPicPr preferRelativeResize="0"/>
          <p:nvPr/>
        </p:nvPicPr>
        <p:blipFill rotWithShape="1">
          <a:blip r:embed="rId3">
            <a:alphaModFix amt="58999"/>
          </a:blip>
          <a:srcRect l="11054" t="37272" r="40715" b="-20377"/>
          <a:stretch/>
        </p:blipFill>
        <p:spPr>
          <a:xfrm rot="5400000">
            <a:off x="8967750" y="3607650"/>
            <a:ext cx="2826600" cy="3617100"/>
          </a:xfrm>
          <a:prstGeom prst="rect">
            <a:avLst/>
          </a:prstGeom>
          <a:noFill/>
          <a:ln>
            <a:noFill/>
          </a:ln>
        </p:spPr>
      </p:pic>
      <p:sp>
        <p:nvSpPr>
          <p:cNvPr id="23" name="Google Shape;23;p3"/>
          <p:cNvSpPr txBox="1">
            <a:spLocks noGrp="1"/>
          </p:cNvSpPr>
          <p:nvPr>
            <p:ph type="title"/>
          </p:nvPr>
        </p:nvSpPr>
        <p:spPr>
          <a:xfrm>
            <a:off x="2072700" y="1886575"/>
            <a:ext cx="8046600" cy="2355000"/>
          </a:xfrm>
          <a:prstGeom prst="rect">
            <a:avLst/>
          </a:prstGeom>
          <a:noFill/>
          <a:ln>
            <a:noFill/>
          </a:ln>
        </p:spPr>
        <p:txBody>
          <a:bodyPr spcFirstLastPara="1" wrap="square" lIns="91425" tIns="45700" rIns="91425" bIns="45700" anchor="t" anchorCtr="0">
            <a:noAutofit/>
          </a:bodyPr>
          <a:lstStyle>
            <a:lvl1pPr marR="0" lvl="0" algn="ctr">
              <a:lnSpc>
                <a:spcPct val="90000"/>
              </a:lnSpc>
              <a:spcBef>
                <a:spcPts val="0"/>
              </a:spcBef>
              <a:spcAft>
                <a:spcPts val="0"/>
              </a:spcAft>
              <a:buClr>
                <a:schemeClr val="lt1"/>
              </a:buClr>
              <a:buSzPts val="6000"/>
              <a:buFont typeface="Montserrat Medium"/>
              <a:buNone/>
              <a:defRPr sz="6000" i="0" u="none" strike="noStrike" cap="none">
                <a:solidFill>
                  <a:schemeClr val="lt1"/>
                </a:solidFill>
                <a:latin typeface="Montserrat Medium"/>
                <a:ea typeface="Montserrat Medium"/>
                <a:cs typeface="Montserrat Medium"/>
                <a:sym typeface="Montserrat Medium"/>
              </a:defRPr>
            </a:lvl1pPr>
            <a:lvl2pPr lvl="1" algn="ctr">
              <a:spcBef>
                <a:spcPts val="0"/>
              </a:spcBef>
              <a:spcAft>
                <a:spcPts val="0"/>
              </a:spcAft>
              <a:buClr>
                <a:schemeClr val="lt1"/>
              </a:buClr>
              <a:buSzPts val="1100"/>
              <a:buFont typeface="Average"/>
              <a:buNone/>
              <a:defRPr sz="1500">
                <a:solidFill>
                  <a:schemeClr val="lt1"/>
                </a:solidFill>
                <a:latin typeface="Average"/>
                <a:ea typeface="Average"/>
                <a:cs typeface="Average"/>
                <a:sym typeface="Average"/>
              </a:defRPr>
            </a:lvl2pPr>
            <a:lvl3pPr lvl="2" algn="ctr">
              <a:spcBef>
                <a:spcPts val="0"/>
              </a:spcBef>
              <a:spcAft>
                <a:spcPts val="0"/>
              </a:spcAft>
              <a:buClr>
                <a:schemeClr val="lt1"/>
              </a:buClr>
              <a:buSzPts val="1100"/>
              <a:buFont typeface="Average"/>
              <a:buNone/>
              <a:defRPr sz="1500">
                <a:solidFill>
                  <a:schemeClr val="lt1"/>
                </a:solidFill>
                <a:latin typeface="Average"/>
                <a:ea typeface="Average"/>
                <a:cs typeface="Average"/>
                <a:sym typeface="Average"/>
              </a:defRPr>
            </a:lvl3pPr>
            <a:lvl4pPr lvl="3" algn="ctr">
              <a:spcBef>
                <a:spcPts val="0"/>
              </a:spcBef>
              <a:spcAft>
                <a:spcPts val="0"/>
              </a:spcAft>
              <a:buClr>
                <a:schemeClr val="lt1"/>
              </a:buClr>
              <a:buSzPts val="1100"/>
              <a:buFont typeface="Average"/>
              <a:buNone/>
              <a:defRPr sz="1500">
                <a:solidFill>
                  <a:schemeClr val="lt1"/>
                </a:solidFill>
                <a:latin typeface="Average"/>
                <a:ea typeface="Average"/>
                <a:cs typeface="Average"/>
                <a:sym typeface="Average"/>
              </a:defRPr>
            </a:lvl4pPr>
            <a:lvl5pPr lvl="4" algn="ctr">
              <a:spcBef>
                <a:spcPts val="0"/>
              </a:spcBef>
              <a:spcAft>
                <a:spcPts val="0"/>
              </a:spcAft>
              <a:buClr>
                <a:schemeClr val="lt1"/>
              </a:buClr>
              <a:buSzPts val="1100"/>
              <a:buFont typeface="Average"/>
              <a:buNone/>
              <a:defRPr sz="1500">
                <a:solidFill>
                  <a:schemeClr val="lt1"/>
                </a:solidFill>
                <a:latin typeface="Average"/>
                <a:ea typeface="Average"/>
                <a:cs typeface="Average"/>
                <a:sym typeface="Average"/>
              </a:defRPr>
            </a:lvl5pPr>
            <a:lvl6pPr lvl="5" algn="ctr">
              <a:spcBef>
                <a:spcPts val="0"/>
              </a:spcBef>
              <a:spcAft>
                <a:spcPts val="0"/>
              </a:spcAft>
              <a:buClr>
                <a:schemeClr val="lt1"/>
              </a:buClr>
              <a:buSzPts val="1100"/>
              <a:buFont typeface="Average"/>
              <a:buNone/>
              <a:defRPr sz="1500">
                <a:solidFill>
                  <a:schemeClr val="lt1"/>
                </a:solidFill>
                <a:latin typeface="Average"/>
                <a:ea typeface="Average"/>
                <a:cs typeface="Average"/>
                <a:sym typeface="Average"/>
              </a:defRPr>
            </a:lvl6pPr>
            <a:lvl7pPr lvl="6" algn="ctr">
              <a:spcBef>
                <a:spcPts val="0"/>
              </a:spcBef>
              <a:spcAft>
                <a:spcPts val="0"/>
              </a:spcAft>
              <a:buClr>
                <a:schemeClr val="lt1"/>
              </a:buClr>
              <a:buSzPts val="1100"/>
              <a:buFont typeface="Average"/>
              <a:buNone/>
              <a:defRPr sz="1500">
                <a:solidFill>
                  <a:schemeClr val="lt1"/>
                </a:solidFill>
                <a:latin typeface="Average"/>
                <a:ea typeface="Average"/>
                <a:cs typeface="Average"/>
                <a:sym typeface="Average"/>
              </a:defRPr>
            </a:lvl7pPr>
            <a:lvl8pPr lvl="7" algn="ctr">
              <a:spcBef>
                <a:spcPts val="0"/>
              </a:spcBef>
              <a:spcAft>
                <a:spcPts val="0"/>
              </a:spcAft>
              <a:buClr>
                <a:schemeClr val="lt1"/>
              </a:buClr>
              <a:buSzPts val="1100"/>
              <a:buFont typeface="Average"/>
              <a:buNone/>
              <a:defRPr sz="1500">
                <a:solidFill>
                  <a:schemeClr val="lt1"/>
                </a:solidFill>
                <a:latin typeface="Average"/>
                <a:ea typeface="Average"/>
                <a:cs typeface="Average"/>
                <a:sym typeface="Average"/>
              </a:defRPr>
            </a:lvl8pPr>
            <a:lvl9pPr lvl="8" algn="ctr">
              <a:spcBef>
                <a:spcPts val="0"/>
              </a:spcBef>
              <a:spcAft>
                <a:spcPts val="0"/>
              </a:spcAft>
              <a:buClr>
                <a:schemeClr val="lt1"/>
              </a:buClr>
              <a:buSzPts val="1100"/>
              <a:buFont typeface="Average"/>
              <a:buNone/>
              <a:defRPr sz="1500">
                <a:solidFill>
                  <a:schemeClr val="lt1"/>
                </a:solidFill>
                <a:latin typeface="Average"/>
                <a:ea typeface="Average"/>
                <a:cs typeface="Average"/>
                <a:sym typeface="Average"/>
              </a:defRPr>
            </a:lvl9pPr>
          </a:lstStyle>
          <a:p>
            <a:endParaRPr/>
          </a:p>
        </p:txBody>
      </p:sp>
      <p:grpSp>
        <p:nvGrpSpPr>
          <p:cNvPr id="24" name="Google Shape;24;p3"/>
          <p:cNvGrpSpPr/>
          <p:nvPr/>
        </p:nvGrpSpPr>
        <p:grpSpPr>
          <a:xfrm>
            <a:off x="8662376" y="198875"/>
            <a:ext cx="3384923" cy="1059125"/>
            <a:chOff x="-7013547" y="6156743"/>
            <a:chExt cx="4139060" cy="1295091"/>
          </a:xfrm>
        </p:grpSpPr>
        <p:pic>
          <p:nvPicPr>
            <p:cNvPr id="25" name="Google Shape;25;p3"/>
            <p:cNvPicPr preferRelativeResize="0"/>
            <p:nvPr/>
          </p:nvPicPr>
          <p:blipFill rotWithShape="1">
            <a:blip r:embed="rId4">
              <a:alphaModFix/>
            </a:blip>
            <a:srcRect l="10790" t="22772" r="65874" b="23006"/>
            <a:stretch/>
          </p:blipFill>
          <p:spPr>
            <a:xfrm>
              <a:off x="-7013547" y="6156743"/>
              <a:ext cx="1245077" cy="1295091"/>
            </a:xfrm>
            <a:prstGeom prst="rect">
              <a:avLst/>
            </a:prstGeom>
            <a:noFill/>
            <a:ln>
              <a:noFill/>
            </a:ln>
            <a:effectLst>
              <a:outerShdw blurRad="57150" dist="19050" dir="5400000" algn="bl" rotWithShape="0">
                <a:srgbClr val="000000">
                  <a:alpha val="50000"/>
                </a:srgbClr>
              </a:outerShdw>
            </a:effectLst>
          </p:spPr>
        </p:pic>
        <p:pic>
          <p:nvPicPr>
            <p:cNvPr id="26" name="Google Shape;26;p3"/>
            <p:cNvPicPr preferRelativeResize="0"/>
            <p:nvPr/>
          </p:nvPicPr>
          <p:blipFill rotWithShape="1">
            <a:blip r:embed="rId5">
              <a:alphaModFix/>
            </a:blip>
            <a:srcRect l="34127" t="31914" r="11634" b="28523"/>
            <a:stretch/>
          </p:blipFill>
          <p:spPr>
            <a:xfrm>
              <a:off x="-5768470" y="6375042"/>
              <a:ext cx="2893983" cy="944944"/>
            </a:xfrm>
            <a:prstGeom prst="rect">
              <a:avLst/>
            </a:prstGeom>
            <a:noFill/>
            <a:ln>
              <a:noFill/>
            </a:ln>
            <a:effectLst>
              <a:outerShdw blurRad="57150" dist="19050" dir="5400000" algn="bl" rotWithShape="0">
                <a:srgbClr val="000000">
                  <a:alpha val="50000"/>
                </a:srgbClr>
              </a:outerShdw>
            </a:effectLst>
          </p:spPr>
        </p:pic>
      </p:grpSp>
      <p:sp>
        <p:nvSpPr>
          <p:cNvPr id="27" name="Google Shape;27;p3"/>
          <p:cNvSpPr txBox="1"/>
          <p:nvPr/>
        </p:nvSpPr>
        <p:spPr>
          <a:xfrm>
            <a:off x="0" y="5919000"/>
            <a:ext cx="2444100" cy="939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2100" b="1">
                <a:solidFill>
                  <a:schemeClr val="lt1"/>
                </a:solidFill>
                <a:latin typeface="Lobster"/>
                <a:ea typeface="Lobster"/>
                <a:cs typeface="Lobster"/>
                <a:sym typeface="Lobster"/>
              </a:rPr>
              <a:t>WGClimate</a:t>
            </a:r>
            <a:endParaRPr sz="2100" b="1">
              <a:solidFill>
                <a:schemeClr val="lt1"/>
              </a:solidFill>
              <a:latin typeface="Lobster"/>
              <a:ea typeface="Lobster"/>
              <a:cs typeface="Lobster"/>
              <a:sym typeface="Lobster"/>
            </a:endParaRPr>
          </a:p>
          <a:p>
            <a:pPr marL="0" lvl="0" indent="0" algn="l" rtl="0">
              <a:spcBef>
                <a:spcPts val="0"/>
              </a:spcBef>
              <a:spcAft>
                <a:spcPts val="0"/>
              </a:spcAft>
              <a:buNone/>
            </a:pPr>
            <a:r>
              <a:rPr lang="en-GB" b="1">
                <a:solidFill>
                  <a:schemeClr val="lt1"/>
                </a:solidFill>
                <a:latin typeface="Barlow"/>
                <a:ea typeface="Barlow"/>
                <a:cs typeface="Barlow"/>
                <a:sym typeface="Barlow"/>
              </a:rPr>
              <a:t>The Joint CEOS-CGMS Working Group on Climate</a:t>
            </a:r>
            <a:endParaRPr b="1">
              <a:solidFill>
                <a:schemeClr val="lt1"/>
              </a:solidFill>
              <a:latin typeface="Barlow"/>
              <a:ea typeface="Barlow"/>
              <a:cs typeface="Barlow"/>
              <a:sym typeface="Barlow"/>
            </a:endParaRPr>
          </a:p>
        </p:txBody>
      </p:sp>
      <p:sp>
        <p:nvSpPr>
          <p:cNvPr id="28" name="Google Shape;28;p3"/>
          <p:cNvSpPr txBox="1"/>
          <p:nvPr/>
        </p:nvSpPr>
        <p:spPr>
          <a:xfrm>
            <a:off x="3158400" y="5706550"/>
            <a:ext cx="5875200" cy="1131300"/>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n-GB" sz="2100" b="1">
                <a:solidFill>
                  <a:schemeClr val="lt1"/>
                </a:solidFill>
                <a:latin typeface="Barlow"/>
                <a:ea typeface="Barlow"/>
                <a:cs typeface="Barlow"/>
                <a:sym typeface="Barlow"/>
              </a:rPr>
              <a:t>WGClimate-24 &amp; GHG-TT-6</a:t>
            </a:r>
            <a:endParaRPr sz="2100" b="1">
              <a:solidFill>
                <a:schemeClr val="lt1"/>
              </a:solidFill>
              <a:latin typeface="Barlow"/>
              <a:ea typeface="Barlow"/>
              <a:cs typeface="Barlow"/>
              <a:sym typeface="Barlow"/>
            </a:endParaRPr>
          </a:p>
          <a:p>
            <a:pPr marL="0" marR="0" lvl="0" indent="0" algn="ctr" rtl="0">
              <a:lnSpc>
                <a:spcPct val="100000"/>
              </a:lnSpc>
              <a:spcBef>
                <a:spcPts val="0"/>
              </a:spcBef>
              <a:spcAft>
                <a:spcPts val="0"/>
              </a:spcAft>
              <a:buNone/>
            </a:pPr>
            <a:r>
              <a:rPr lang="en-GB" sz="1800">
                <a:solidFill>
                  <a:schemeClr val="lt1"/>
                </a:solidFill>
                <a:latin typeface="Barlow"/>
                <a:ea typeface="Barlow"/>
                <a:cs typeface="Barlow"/>
                <a:sym typeface="Barlow"/>
              </a:rPr>
              <a:t>9 - 12 February, 2026</a:t>
            </a:r>
            <a:endParaRPr sz="1800">
              <a:solidFill>
                <a:schemeClr val="lt1"/>
              </a:solidFill>
              <a:latin typeface="Barlow"/>
              <a:ea typeface="Barlow"/>
              <a:cs typeface="Barlow"/>
              <a:sym typeface="Barlow"/>
            </a:endParaRPr>
          </a:p>
          <a:p>
            <a:pPr marL="0" marR="0" lvl="0" indent="0" algn="ctr" rtl="0">
              <a:lnSpc>
                <a:spcPct val="100000"/>
              </a:lnSpc>
              <a:spcBef>
                <a:spcPts val="0"/>
              </a:spcBef>
              <a:spcAft>
                <a:spcPts val="0"/>
              </a:spcAft>
              <a:buNone/>
            </a:pPr>
            <a:r>
              <a:rPr lang="en-GB" sz="1800">
                <a:solidFill>
                  <a:schemeClr val="lt1"/>
                </a:solidFill>
                <a:latin typeface="Barlow"/>
                <a:ea typeface="Barlow"/>
                <a:cs typeface="Barlow"/>
                <a:sym typeface="Barlow"/>
              </a:rPr>
              <a:t>ESA ECSAT, Harwell, UK</a:t>
            </a:r>
            <a:endParaRPr sz="1800">
              <a:solidFill>
                <a:schemeClr val="lt1"/>
              </a:solidFill>
              <a:latin typeface="Barlow"/>
              <a:ea typeface="Barlow"/>
              <a:cs typeface="Barlow"/>
              <a:sym typeface="Barlow"/>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9"/>
        <p:cNvGrpSpPr/>
        <p:nvPr/>
      </p:nvGrpSpPr>
      <p:grpSpPr>
        <a:xfrm>
          <a:off x="0" y="0"/>
          <a:ext cx="0" cy="0"/>
          <a:chOff x="0" y="0"/>
          <a:chExt cx="0" cy="0"/>
        </a:xfrm>
      </p:grpSpPr>
      <p:sp>
        <p:nvSpPr>
          <p:cNvPr id="30" name="Google Shape;30;p4"/>
          <p:cNvSpPr/>
          <p:nvPr/>
        </p:nvSpPr>
        <p:spPr>
          <a:xfrm>
            <a:off x="0" y="1"/>
            <a:ext cx="12192000" cy="1037492"/>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2"/>
              </a:solidFill>
              <a:latin typeface="Arial"/>
              <a:ea typeface="Arial"/>
              <a:cs typeface="Arial"/>
              <a:sym typeface="Arial"/>
            </a:endParaRPr>
          </a:p>
        </p:txBody>
      </p:sp>
      <p:pic>
        <p:nvPicPr>
          <p:cNvPr id="31" name="Google Shape;31;p4"/>
          <p:cNvPicPr preferRelativeResize="0"/>
          <p:nvPr/>
        </p:nvPicPr>
        <p:blipFill rotWithShape="1">
          <a:blip r:embed="rId2">
            <a:alphaModFix amt="34000"/>
          </a:blip>
          <a:srcRect l="51339" t="39269" r="-2839" b="35419"/>
          <a:stretch/>
        </p:blipFill>
        <p:spPr>
          <a:xfrm flipH="1">
            <a:off x="9304422" y="0"/>
            <a:ext cx="2887578" cy="1037492"/>
          </a:xfrm>
          <a:prstGeom prst="rect">
            <a:avLst/>
          </a:prstGeom>
          <a:noFill/>
          <a:ln>
            <a:noFill/>
          </a:ln>
        </p:spPr>
      </p:pic>
      <p:grpSp>
        <p:nvGrpSpPr>
          <p:cNvPr id="32" name="Google Shape;32;p4"/>
          <p:cNvGrpSpPr/>
          <p:nvPr/>
        </p:nvGrpSpPr>
        <p:grpSpPr>
          <a:xfrm>
            <a:off x="10113330" y="274853"/>
            <a:ext cx="2154863" cy="964667"/>
            <a:chOff x="7336150" y="-5375"/>
            <a:chExt cx="2317556" cy="1037500"/>
          </a:xfrm>
        </p:grpSpPr>
        <p:pic>
          <p:nvPicPr>
            <p:cNvPr id="33" name="Google Shape;33;p4"/>
            <p:cNvPicPr preferRelativeResize="0"/>
            <p:nvPr/>
          </p:nvPicPr>
          <p:blipFill>
            <a:blip r:embed="rId3">
              <a:alphaModFix/>
            </a:blip>
            <a:stretch>
              <a:fillRect/>
            </a:stretch>
          </p:blipFill>
          <p:spPr>
            <a:xfrm>
              <a:off x="7336150" y="-5375"/>
              <a:ext cx="2317556" cy="1037500"/>
            </a:xfrm>
            <a:prstGeom prst="rect">
              <a:avLst/>
            </a:prstGeom>
            <a:noFill/>
            <a:ln>
              <a:noFill/>
            </a:ln>
          </p:spPr>
        </p:pic>
        <p:pic>
          <p:nvPicPr>
            <p:cNvPr id="34" name="Google Shape;34;p4"/>
            <p:cNvPicPr preferRelativeResize="0"/>
            <p:nvPr/>
          </p:nvPicPr>
          <p:blipFill rotWithShape="1">
            <a:blip r:embed="rId4">
              <a:alphaModFix/>
            </a:blip>
            <a:srcRect l="34128"/>
            <a:stretch/>
          </p:blipFill>
          <p:spPr>
            <a:xfrm>
              <a:off x="8127051" y="-5375"/>
              <a:ext cx="1526655" cy="1037500"/>
            </a:xfrm>
            <a:prstGeom prst="rect">
              <a:avLst/>
            </a:prstGeom>
            <a:noFill/>
            <a:ln>
              <a:noFill/>
            </a:ln>
          </p:spPr>
        </p:pic>
      </p:grpSp>
      <p:pic>
        <p:nvPicPr>
          <p:cNvPr id="35" name="Google Shape;35;p4"/>
          <p:cNvPicPr preferRelativeResize="0"/>
          <p:nvPr/>
        </p:nvPicPr>
        <p:blipFill rotWithShape="1">
          <a:blip r:embed="rId5">
            <a:alphaModFix/>
          </a:blip>
          <a:srcRect/>
          <a:stretch/>
        </p:blipFill>
        <p:spPr>
          <a:xfrm>
            <a:off x="10786300" y="92175"/>
            <a:ext cx="1191325" cy="472000"/>
          </a:xfrm>
          <a:prstGeom prst="rect">
            <a:avLst/>
          </a:prstGeom>
          <a:noFill/>
          <a:ln>
            <a:noFill/>
          </a:ln>
          <a:effectLst>
            <a:outerShdw blurRad="50800" dist="38100" dir="2700000" algn="tl" rotWithShape="0">
              <a:srgbClr val="000000">
                <a:alpha val="40000"/>
              </a:srgbClr>
            </a:outerShdw>
          </a:effectLst>
        </p:spPr>
      </p:pic>
      <p:sp>
        <p:nvSpPr>
          <p:cNvPr id="36" name="Google Shape;36;p4"/>
          <p:cNvSpPr/>
          <p:nvPr/>
        </p:nvSpPr>
        <p:spPr>
          <a:xfrm>
            <a:off x="-1778" y="6574604"/>
            <a:ext cx="12193777" cy="28339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2"/>
              </a:solidFill>
              <a:latin typeface="Arial"/>
              <a:ea typeface="Arial"/>
              <a:cs typeface="Arial"/>
              <a:sym typeface="Arial"/>
            </a:endParaRPr>
          </a:p>
        </p:txBody>
      </p:sp>
      <p:sp>
        <p:nvSpPr>
          <p:cNvPr id="37" name="Google Shape;37;p4"/>
          <p:cNvSpPr/>
          <p:nvPr/>
        </p:nvSpPr>
        <p:spPr>
          <a:xfrm rot="10800000" flipH="1">
            <a:off x="-4504" y="6540436"/>
            <a:ext cx="12196504" cy="59527"/>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2"/>
              </a:solidFill>
              <a:latin typeface="Arial"/>
              <a:ea typeface="Arial"/>
              <a:cs typeface="Arial"/>
              <a:sym typeface="Arial"/>
            </a:endParaRPr>
          </a:p>
        </p:txBody>
      </p:sp>
      <p:sp>
        <p:nvSpPr>
          <p:cNvPr id="38" name="Google Shape;38;p4"/>
          <p:cNvSpPr txBox="1"/>
          <p:nvPr/>
        </p:nvSpPr>
        <p:spPr>
          <a:xfrm>
            <a:off x="10265664" y="6574604"/>
            <a:ext cx="1925447" cy="30777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GB" sz="1400" i="0" u="none" strike="noStrike" cap="none">
                <a:solidFill>
                  <a:schemeClr val="accent1"/>
                </a:solidFill>
                <a:latin typeface="Barlow SemiBold"/>
                <a:ea typeface="Barlow SemiBold"/>
                <a:cs typeface="Barlow SemiBold"/>
                <a:sym typeface="Barlow SemiBold"/>
              </a:rPr>
              <a:t>Slide </a:t>
            </a:r>
            <a:fld id="{00000000-1234-1234-1234-123412341234}" type="slidenum">
              <a:rPr lang="en-GB" sz="1400" i="0" u="none" strike="noStrike" cap="none">
                <a:solidFill>
                  <a:schemeClr val="accent1"/>
                </a:solidFill>
                <a:latin typeface="Barlow SemiBold"/>
                <a:ea typeface="Barlow SemiBold"/>
                <a:cs typeface="Barlow SemiBold"/>
                <a:sym typeface="Barlow SemiBold"/>
              </a:rPr>
              <a:t>‹#›</a:t>
            </a:fld>
            <a:endParaRPr sz="1400" i="0" u="none" strike="noStrike" cap="none">
              <a:solidFill>
                <a:schemeClr val="accent1"/>
              </a:solidFill>
              <a:latin typeface="Barlow SemiBold"/>
              <a:ea typeface="Barlow SemiBold"/>
              <a:cs typeface="Barlow SemiBold"/>
              <a:sym typeface="Barlow SemiBold"/>
            </a:endParaRPr>
          </a:p>
        </p:txBody>
      </p:sp>
      <p:sp>
        <p:nvSpPr>
          <p:cNvPr id="39" name="Google Shape;39;p4"/>
          <p:cNvSpPr txBox="1"/>
          <p:nvPr/>
        </p:nvSpPr>
        <p:spPr>
          <a:xfrm>
            <a:off x="-24375" y="6562800"/>
            <a:ext cx="58752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a:solidFill>
                  <a:schemeClr val="accent1"/>
                </a:solidFill>
                <a:latin typeface="Montserrat SemiBold"/>
                <a:ea typeface="Montserrat SemiBold"/>
                <a:cs typeface="Montserrat SemiBold"/>
                <a:sym typeface="Montserrat SemiBold"/>
              </a:rPr>
              <a:t>WGClimate-24 &amp; GHG-TT-6 | 9 - 12 February, 2026</a:t>
            </a:r>
            <a:endParaRPr>
              <a:solidFill>
                <a:schemeClr val="accent1"/>
              </a:solidFill>
              <a:latin typeface="Montserrat SemiBold"/>
              <a:ea typeface="Montserrat SemiBold"/>
              <a:cs typeface="Montserrat SemiBold"/>
              <a:sym typeface="Montserrat SemiBold"/>
            </a:endParaRPr>
          </a:p>
        </p:txBody>
      </p:sp>
      <p:sp>
        <p:nvSpPr>
          <p:cNvPr id="40" name="Google Shape;40;p4"/>
          <p:cNvSpPr txBox="1">
            <a:spLocks noGrp="1"/>
          </p:cNvSpPr>
          <p:nvPr>
            <p:ph type="body" idx="1"/>
          </p:nvPr>
        </p:nvSpPr>
        <p:spPr>
          <a:xfrm>
            <a:off x="276008" y="1220858"/>
            <a:ext cx="11495400" cy="46629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115000"/>
              </a:lnSpc>
              <a:spcBef>
                <a:spcPts val="1000"/>
              </a:spcBef>
              <a:spcAft>
                <a:spcPts val="0"/>
              </a:spcAft>
              <a:buClr>
                <a:schemeClr val="dk1"/>
              </a:buClr>
              <a:buSzPts val="2800"/>
              <a:buFont typeface="Montserrat"/>
              <a:buChar char="❖"/>
              <a:defRPr sz="2800" i="0" u="none" strike="noStrike" cap="none">
                <a:solidFill>
                  <a:schemeClr val="dk1"/>
                </a:solidFill>
                <a:latin typeface="Montserrat"/>
                <a:ea typeface="Montserrat"/>
                <a:cs typeface="Montserrat"/>
                <a:sym typeface="Montserrat"/>
              </a:defRPr>
            </a:lvl1pPr>
            <a:lvl2pPr marL="914400" marR="0" lvl="1" indent="-381000" algn="l" rtl="0">
              <a:lnSpc>
                <a:spcPct val="115000"/>
              </a:lnSpc>
              <a:spcBef>
                <a:spcPts val="500"/>
              </a:spcBef>
              <a:spcAft>
                <a:spcPts val="0"/>
              </a:spcAft>
              <a:buClr>
                <a:schemeClr val="dk1"/>
              </a:buClr>
              <a:buSzPts val="2400"/>
              <a:buFont typeface="Montserrat"/>
              <a:buChar char="▪"/>
              <a:defRPr sz="2400" i="0" u="none" strike="noStrike" cap="none">
                <a:solidFill>
                  <a:schemeClr val="dk1"/>
                </a:solidFill>
                <a:latin typeface="Montserrat"/>
                <a:ea typeface="Montserrat"/>
                <a:cs typeface="Montserrat"/>
                <a:sym typeface="Montserrat"/>
              </a:defRPr>
            </a:lvl2pPr>
            <a:lvl3pPr marL="1371600" marR="0" lvl="2" indent="-355600" algn="l" rtl="0">
              <a:lnSpc>
                <a:spcPct val="115000"/>
              </a:lnSpc>
              <a:spcBef>
                <a:spcPts val="500"/>
              </a:spcBef>
              <a:spcAft>
                <a:spcPts val="0"/>
              </a:spcAft>
              <a:buClr>
                <a:schemeClr val="dk1"/>
              </a:buClr>
              <a:buSzPts val="2000"/>
              <a:buFont typeface="Montserrat"/>
              <a:buChar char="o"/>
              <a:defRPr sz="2000" i="0" u="none" strike="noStrike" cap="none">
                <a:solidFill>
                  <a:schemeClr val="dk1"/>
                </a:solidFill>
                <a:latin typeface="Montserrat"/>
                <a:ea typeface="Montserrat"/>
                <a:cs typeface="Montserrat"/>
                <a:sym typeface="Montserrat"/>
              </a:defRPr>
            </a:lvl3pPr>
            <a:lvl4pPr marL="1828800" marR="0" lvl="3" indent="-342900" algn="l" rtl="0">
              <a:lnSpc>
                <a:spcPct val="115000"/>
              </a:lnSpc>
              <a:spcBef>
                <a:spcPts val="500"/>
              </a:spcBef>
              <a:spcAft>
                <a:spcPts val="0"/>
              </a:spcAft>
              <a:buClr>
                <a:schemeClr val="dk1"/>
              </a:buClr>
              <a:buSzPts val="1800"/>
              <a:buFont typeface="Montserrat"/>
              <a:buChar char="•"/>
              <a:defRPr sz="1800" i="0" u="none" strike="noStrike" cap="none">
                <a:solidFill>
                  <a:schemeClr val="dk1"/>
                </a:solidFill>
                <a:latin typeface="Montserrat"/>
                <a:ea typeface="Montserrat"/>
                <a:cs typeface="Montserrat"/>
                <a:sym typeface="Montserrat"/>
              </a:defRPr>
            </a:lvl4pPr>
            <a:lvl5pPr marL="2286000" marR="0" lvl="4" indent="-342900" algn="l" rtl="0">
              <a:lnSpc>
                <a:spcPct val="115000"/>
              </a:lnSpc>
              <a:spcBef>
                <a:spcPts val="500"/>
              </a:spcBef>
              <a:spcAft>
                <a:spcPts val="0"/>
              </a:spcAft>
              <a:buClr>
                <a:schemeClr val="dk1"/>
              </a:buClr>
              <a:buSzPts val="1800"/>
              <a:buFont typeface="Montserrat"/>
              <a:buChar char="•"/>
              <a:defRPr sz="1800" i="0" u="none" strike="noStrike" cap="none">
                <a:solidFill>
                  <a:schemeClr val="dk1"/>
                </a:solidFill>
                <a:latin typeface="Montserrat"/>
                <a:ea typeface="Montserrat"/>
                <a:cs typeface="Montserrat"/>
                <a:sym typeface="Montserrat"/>
              </a:defRPr>
            </a:lvl5pPr>
            <a:lvl6pPr marL="2743200" marR="0" lvl="5" indent="-355600" algn="l" rtl="0">
              <a:lnSpc>
                <a:spcPct val="115000"/>
              </a:lnSpc>
              <a:spcBef>
                <a:spcPts val="500"/>
              </a:spcBef>
              <a:spcAft>
                <a:spcPts val="0"/>
              </a:spcAft>
              <a:buClr>
                <a:schemeClr val="dk1"/>
              </a:buClr>
              <a:buSzPts val="2000"/>
              <a:buFont typeface="Montserrat"/>
              <a:buChar char="•"/>
              <a:defRPr sz="2000" i="0" u="none" strike="noStrike" cap="none">
                <a:solidFill>
                  <a:schemeClr val="dk1"/>
                </a:solidFill>
                <a:latin typeface="Montserrat"/>
                <a:ea typeface="Montserrat"/>
                <a:cs typeface="Montserrat"/>
                <a:sym typeface="Montserrat"/>
              </a:defRPr>
            </a:lvl6pPr>
            <a:lvl7pPr marL="3200400" marR="0" lvl="6" indent="-355600" algn="l" rtl="0">
              <a:lnSpc>
                <a:spcPct val="115000"/>
              </a:lnSpc>
              <a:spcBef>
                <a:spcPts val="500"/>
              </a:spcBef>
              <a:spcAft>
                <a:spcPts val="0"/>
              </a:spcAft>
              <a:buClr>
                <a:schemeClr val="dk1"/>
              </a:buClr>
              <a:buSzPts val="2000"/>
              <a:buFont typeface="Montserrat"/>
              <a:buChar char="•"/>
              <a:defRPr sz="2000" i="0" u="none" strike="noStrike" cap="none">
                <a:solidFill>
                  <a:schemeClr val="dk1"/>
                </a:solidFill>
                <a:latin typeface="Montserrat"/>
                <a:ea typeface="Montserrat"/>
                <a:cs typeface="Montserrat"/>
                <a:sym typeface="Montserrat"/>
              </a:defRPr>
            </a:lvl7pPr>
            <a:lvl8pPr marL="3657600" marR="0" lvl="7" indent="-355600" algn="l" rtl="0">
              <a:lnSpc>
                <a:spcPct val="115000"/>
              </a:lnSpc>
              <a:spcBef>
                <a:spcPts val="500"/>
              </a:spcBef>
              <a:spcAft>
                <a:spcPts val="0"/>
              </a:spcAft>
              <a:buClr>
                <a:schemeClr val="dk1"/>
              </a:buClr>
              <a:buSzPts val="2000"/>
              <a:buFont typeface="Montserrat"/>
              <a:buChar char="•"/>
              <a:defRPr sz="2000" i="0" u="none" strike="noStrike" cap="none">
                <a:solidFill>
                  <a:schemeClr val="dk1"/>
                </a:solidFill>
                <a:latin typeface="Montserrat"/>
                <a:ea typeface="Montserrat"/>
                <a:cs typeface="Montserrat"/>
                <a:sym typeface="Montserrat"/>
              </a:defRPr>
            </a:lvl8pPr>
            <a:lvl9pPr marL="4114800" marR="0" lvl="8" indent="-355600" algn="l" rtl="0">
              <a:lnSpc>
                <a:spcPct val="115000"/>
              </a:lnSpc>
              <a:spcBef>
                <a:spcPts val="500"/>
              </a:spcBef>
              <a:spcAft>
                <a:spcPts val="0"/>
              </a:spcAft>
              <a:buClr>
                <a:schemeClr val="dk1"/>
              </a:buClr>
              <a:buSzPts val="2000"/>
              <a:buFont typeface="Montserrat"/>
              <a:buChar char="•"/>
              <a:defRPr sz="2000" i="0" u="none" strike="noStrike" cap="none">
                <a:solidFill>
                  <a:schemeClr val="dk1"/>
                </a:solidFill>
                <a:latin typeface="Montserrat"/>
                <a:ea typeface="Montserrat"/>
                <a:cs typeface="Montserrat"/>
                <a:sym typeface="Montserrat"/>
              </a:defRPr>
            </a:lvl9pPr>
          </a:lstStyle>
          <a:p>
            <a:endParaRPr/>
          </a:p>
        </p:txBody>
      </p:sp>
      <p:sp>
        <p:nvSpPr>
          <p:cNvPr id="41" name="Google Shape;41;p4"/>
          <p:cNvSpPr txBox="1">
            <a:spLocks noGrp="1"/>
          </p:cNvSpPr>
          <p:nvPr>
            <p:ph type="title"/>
          </p:nvPr>
        </p:nvSpPr>
        <p:spPr>
          <a:xfrm>
            <a:off x="176048" y="175939"/>
            <a:ext cx="9386864" cy="779002"/>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lt1"/>
              </a:buClr>
              <a:buSzPts val="4400"/>
              <a:buFont typeface="Montserrat"/>
              <a:buNone/>
              <a:defRPr sz="4400" i="0" u="none" strike="noStrike" cap="none">
                <a:solidFill>
                  <a:schemeClr val="lt1"/>
                </a:solidFill>
                <a:latin typeface="Montserrat"/>
                <a:ea typeface="Montserrat"/>
                <a:cs typeface="Montserrat"/>
                <a:sym typeface="Montserra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2" name="Google Shape;42;p4"/>
          <p:cNvSpPr txBox="1"/>
          <p:nvPr/>
        </p:nvSpPr>
        <p:spPr>
          <a:xfrm>
            <a:off x="10547800" y="5883750"/>
            <a:ext cx="1668300" cy="6618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300" b="1">
                <a:solidFill>
                  <a:schemeClr val="dk2"/>
                </a:solidFill>
                <a:latin typeface="Lobster"/>
                <a:ea typeface="Lobster"/>
                <a:cs typeface="Lobster"/>
                <a:sym typeface="Lobster"/>
              </a:rPr>
              <a:t>WGClimate</a:t>
            </a:r>
            <a:endParaRPr sz="1300" b="1">
              <a:solidFill>
                <a:schemeClr val="dk2"/>
              </a:solidFill>
              <a:latin typeface="Lobster"/>
              <a:ea typeface="Lobster"/>
              <a:cs typeface="Lobster"/>
              <a:sym typeface="Lobster"/>
            </a:endParaRPr>
          </a:p>
          <a:p>
            <a:pPr marL="0" lvl="0" indent="0" algn="r" rtl="0">
              <a:spcBef>
                <a:spcPts val="0"/>
              </a:spcBef>
              <a:spcAft>
                <a:spcPts val="0"/>
              </a:spcAft>
              <a:buNone/>
            </a:pPr>
            <a:r>
              <a:rPr lang="en-GB" sz="900" b="1">
                <a:solidFill>
                  <a:schemeClr val="dk2"/>
                </a:solidFill>
                <a:latin typeface="Barlow"/>
                <a:ea typeface="Barlow"/>
                <a:cs typeface="Barlow"/>
                <a:sym typeface="Barlow"/>
              </a:rPr>
              <a:t>The Joint CEOS-CGMS Working Group on Climate</a:t>
            </a:r>
            <a:endParaRPr sz="900" b="1">
              <a:solidFill>
                <a:schemeClr val="dk2"/>
              </a:solidFill>
              <a:latin typeface="Barlow"/>
              <a:ea typeface="Barlow"/>
              <a:cs typeface="Barlow"/>
              <a:sym typeface="Barlow"/>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p:cSld name="Title and Content_1">
    <p:spTree>
      <p:nvGrpSpPr>
        <p:cNvPr id="1" name="Shape 43"/>
        <p:cNvGrpSpPr/>
        <p:nvPr/>
      </p:nvGrpSpPr>
      <p:grpSpPr>
        <a:xfrm>
          <a:off x="0" y="0"/>
          <a:ext cx="0" cy="0"/>
          <a:chOff x="0" y="0"/>
          <a:chExt cx="0" cy="0"/>
        </a:xfrm>
      </p:grpSpPr>
      <p:sp>
        <p:nvSpPr>
          <p:cNvPr id="44" name="Google Shape;44;p5"/>
          <p:cNvSpPr/>
          <p:nvPr/>
        </p:nvSpPr>
        <p:spPr>
          <a:xfrm>
            <a:off x="0" y="1"/>
            <a:ext cx="12192000" cy="10374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2"/>
              </a:solidFill>
              <a:latin typeface="Arial"/>
              <a:ea typeface="Arial"/>
              <a:cs typeface="Arial"/>
              <a:sym typeface="Arial"/>
            </a:endParaRPr>
          </a:p>
        </p:txBody>
      </p:sp>
      <p:pic>
        <p:nvPicPr>
          <p:cNvPr id="45" name="Google Shape;45;p5"/>
          <p:cNvPicPr preferRelativeResize="0"/>
          <p:nvPr/>
        </p:nvPicPr>
        <p:blipFill rotWithShape="1">
          <a:blip r:embed="rId2">
            <a:alphaModFix amt="34000"/>
          </a:blip>
          <a:srcRect l="51341" t="39268" r="-2842" b="35419"/>
          <a:stretch/>
        </p:blipFill>
        <p:spPr>
          <a:xfrm flipH="1">
            <a:off x="9304423" y="0"/>
            <a:ext cx="2887577" cy="1037492"/>
          </a:xfrm>
          <a:prstGeom prst="rect">
            <a:avLst/>
          </a:prstGeom>
          <a:noFill/>
          <a:ln>
            <a:noFill/>
          </a:ln>
        </p:spPr>
      </p:pic>
      <p:grpSp>
        <p:nvGrpSpPr>
          <p:cNvPr id="46" name="Google Shape;46;p5"/>
          <p:cNvGrpSpPr/>
          <p:nvPr/>
        </p:nvGrpSpPr>
        <p:grpSpPr>
          <a:xfrm>
            <a:off x="10113330" y="274853"/>
            <a:ext cx="2154863" cy="964667"/>
            <a:chOff x="7336150" y="-5375"/>
            <a:chExt cx="2317556" cy="1037500"/>
          </a:xfrm>
        </p:grpSpPr>
        <p:pic>
          <p:nvPicPr>
            <p:cNvPr id="47" name="Google Shape;47;p5"/>
            <p:cNvPicPr preferRelativeResize="0"/>
            <p:nvPr/>
          </p:nvPicPr>
          <p:blipFill>
            <a:blip r:embed="rId3">
              <a:alphaModFix/>
            </a:blip>
            <a:stretch>
              <a:fillRect/>
            </a:stretch>
          </p:blipFill>
          <p:spPr>
            <a:xfrm>
              <a:off x="7336150" y="-5375"/>
              <a:ext cx="2317556" cy="1037500"/>
            </a:xfrm>
            <a:prstGeom prst="rect">
              <a:avLst/>
            </a:prstGeom>
            <a:noFill/>
            <a:ln>
              <a:noFill/>
            </a:ln>
          </p:spPr>
        </p:pic>
        <p:pic>
          <p:nvPicPr>
            <p:cNvPr id="48" name="Google Shape;48;p5"/>
            <p:cNvPicPr preferRelativeResize="0"/>
            <p:nvPr/>
          </p:nvPicPr>
          <p:blipFill rotWithShape="1">
            <a:blip r:embed="rId4">
              <a:alphaModFix/>
            </a:blip>
            <a:srcRect l="34128"/>
            <a:stretch/>
          </p:blipFill>
          <p:spPr>
            <a:xfrm>
              <a:off x="8127051" y="-5375"/>
              <a:ext cx="1526655" cy="1037500"/>
            </a:xfrm>
            <a:prstGeom prst="rect">
              <a:avLst/>
            </a:prstGeom>
            <a:noFill/>
            <a:ln>
              <a:noFill/>
            </a:ln>
          </p:spPr>
        </p:pic>
      </p:grpSp>
      <p:pic>
        <p:nvPicPr>
          <p:cNvPr id="49" name="Google Shape;49;p5"/>
          <p:cNvPicPr preferRelativeResize="0"/>
          <p:nvPr/>
        </p:nvPicPr>
        <p:blipFill rotWithShape="1">
          <a:blip r:embed="rId5">
            <a:alphaModFix/>
          </a:blip>
          <a:srcRect/>
          <a:stretch/>
        </p:blipFill>
        <p:spPr>
          <a:xfrm>
            <a:off x="10786300" y="92175"/>
            <a:ext cx="1191325" cy="472000"/>
          </a:xfrm>
          <a:prstGeom prst="rect">
            <a:avLst/>
          </a:prstGeom>
          <a:noFill/>
          <a:ln>
            <a:noFill/>
          </a:ln>
          <a:effectLst>
            <a:outerShdw blurRad="50800" dist="38100" dir="2700000" algn="tl" rotWithShape="0">
              <a:srgbClr val="000000">
                <a:alpha val="40000"/>
              </a:srgbClr>
            </a:outerShdw>
          </a:effectLst>
        </p:spPr>
      </p:pic>
      <p:sp>
        <p:nvSpPr>
          <p:cNvPr id="50" name="Google Shape;50;p5"/>
          <p:cNvSpPr/>
          <p:nvPr/>
        </p:nvSpPr>
        <p:spPr>
          <a:xfrm>
            <a:off x="-1778" y="6574604"/>
            <a:ext cx="12193800" cy="2835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2"/>
              </a:solidFill>
              <a:latin typeface="Arial"/>
              <a:ea typeface="Arial"/>
              <a:cs typeface="Arial"/>
              <a:sym typeface="Arial"/>
            </a:endParaRPr>
          </a:p>
        </p:txBody>
      </p:sp>
      <p:sp>
        <p:nvSpPr>
          <p:cNvPr id="51" name="Google Shape;51;p5"/>
          <p:cNvSpPr/>
          <p:nvPr/>
        </p:nvSpPr>
        <p:spPr>
          <a:xfrm rot="10800000" flipH="1">
            <a:off x="-4504" y="6540563"/>
            <a:ext cx="12196500" cy="594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2"/>
              </a:solidFill>
              <a:latin typeface="Arial"/>
              <a:ea typeface="Arial"/>
              <a:cs typeface="Arial"/>
              <a:sym typeface="Arial"/>
            </a:endParaRPr>
          </a:p>
        </p:txBody>
      </p:sp>
      <p:sp>
        <p:nvSpPr>
          <p:cNvPr id="52" name="Google Shape;52;p5"/>
          <p:cNvSpPr txBox="1"/>
          <p:nvPr/>
        </p:nvSpPr>
        <p:spPr>
          <a:xfrm>
            <a:off x="10265664" y="6574604"/>
            <a:ext cx="1925400" cy="3078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GB" sz="1400" i="0" u="none" strike="noStrike" cap="none">
                <a:solidFill>
                  <a:schemeClr val="accent1"/>
                </a:solidFill>
                <a:latin typeface="Barlow SemiBold"/>
                <a:ea typeface="Barlow SemiBold"/>
                <a:cs typeface="Barlow SemiBold"/>
                <a:sym typeface="Barlow SemiBold"/>
              </a:rPr>
              <a:t>Slide </a:t>
            </a:r>
            <a:fld id="{00000000-1234-1234-1234-123412341234}" type="slidenum">
              <a:rPr lang="en-GB" sz="1400" i="0" u="none" strike="noStrike" cap="none">
                <a:solidFill>
                  <a:schemeClr val="accent1"/>
                </a:solidFill>
                <a:latin typeface="Barlow SemiBold"/>
                <a:ea typeface="Barlow SemiBold"/>
                <a:cs typeface="Barlow SemiBold"/>
                <a:sym typeface="Barlow SemiBold"/>
              </a:rPr>
              <a:t>‹#›</a:t>
            </a:fld>
            <a:endParaRPr sz="1400" i="0" u="none" strike="noStrike" cap="none">
              <a:solidFill>
                <a:schemeClr val="accent1"/>
              </a:solidFill>
              <a:latin typeface="Barlow SemiBold"/>
              <a:ea typeface="Barlow SemiBold"/>
              <a:cs typeface="Barlow SemiBold"/>
              <a:sym typeface="Barlow SemiBold"/>
            </a:endParaRPr>
          </a:p>
        </p:txBody>
      </p:sp>
      <p:sp>
        <p:nvSpPr>
          <p:cNvPr id="53" name="Google Shape;53;p5"/>
          <p:cNvSpPr txBox="1"/>
          <p:nvPr/>
        </p:nvSpPr>
        <p:spPr>
          <a:xfrm>
            <a:off x="-24375" y="6562800"/>
            <a:ext cx="58752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a:solidFill>
                  <a:schemeClr val="accent1"/>
                </a:solidFill>
                <a:latin typeface="Montserrat SemiBold"/>
                <a:ea typeface="Montserrat SemiBold"/>
                <a:cs typeface="Montserrat SemiBold"/>
                <a:sym typeface="Montserrat SemiBold"/>
              </a:rPr>
              <a:t>WGClimate-24 &amp; GHG-TT-6 | 9 - 12 February, 2026</a:t>
            </a:r>
            <a:endParaRPr>
              <a:solidFill>
                <a:schemeClr val="accent1"/>
              </a:solidFill>
              <a:latin typeface="Montserrat SemiBold"/>
              <a:ea typeface="Montserrat SemiBold"/>
              <a:cs typeface="Montserrat SemiBold"/>
              <a:sym typeface="Montserrat SemiBold"/>
            </a:endParaRPr>
          </a:p>
        </p:txBody>
      </p:sp>
      <p:sp>
        <p:nvSpPr>
          <p:cNvPr id="54" name="Google Shape;54;p5"/>
          <p:cNvSpPr txBox="1">
            <a:spLocks noGrp="1"/>
          </p:cNvSpPr>
          <p:nvPr>
            <p:ph type="title"/>
          </p:nvPr>
        </p:nvSpPr>
        <p:spPr>
          <a:xfrm>
            <a:off x="176048" y="175939"/>
            <a:ext cx="9387000" cy="779100"/>
          </a:xfrm>
          <a:prstGeom prst="rect">
            <a:avLst/>
          </a:prstGeom>
          <a:noFill/>
          <a:ln>
            <a:noFill/>
          </a:ln>
        </p:spPr>
        <p:txBody>
          <a:bodyPr spcFirstLastPara="1" wrap="square" lIns="91425" tIns="45700" rIns="91425" bIns="45700" anchor="t" anchorCtr="0">
            <a:noAutofit/>
          </a:bodyPr>
          <a:lstStyle>
            <a:lvl1pPr marR="0" lvl="0" algn="l">
              <a:lnSpc>
                <a:spcPct val="90000"/>
              </a:lnSpc>
              <a:spcBef>
                <a:spcPts val="0"/>
              </a:spcBef>
              <a:spcAft>
                <a:spcPts val="0"/>
              </a:spcAft>
              <a:buClr>
                <a:schemeClr val="lt1"/>
              </a:buClr>
              <a:buSzPts val="4400"/>
              <a:buFont typeface="Montserrat"/>
              <a:buNone/>
              <a:defRPr sz="4400" i="0" u="none" strike="noStrike" cap="none">
                <a:solidFill>
                  <a:schemeClr val="lt1"/>
                </a:solidFill>
                <a:latin typeface="Montserrat"/>
                <a:ea typeface="Montserrat"/>
                <a:cs typeface="Montserrat"/>
                <a:sym typeface="Montserra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5" name="Google Shape;55;p5"/>
          <p:cNvSpPr txBox="1"/>
          <p:nvPr/>
        </p:nvSpPr>
        <p:spPr>
          <a:xfrm>
            <a:off x="10547800" y="5883750"/>
            <a:ext cx="1668300" cy="6618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GB" sz="1300" b="1">
                <a:solidFill>
                  <a:schemeClr val="dk2"/>
                </a:solidFill>
                <a:latin typeface="Lobster"/>
                <a:ea typeface="Lobster"/>
                <a:cs typeface="Lobster"/>
                <a:sym typeface="Lobster"/>
              </a:rPr>
              <a:t>WGClimate</a:t>
            </a:r>
            <a:endParaRPr sz="1300" b="1">
              <a:solidFill>
                <a:schemeClr val="dk2"/>
              </a:solidFill>
              <a:latin typeface="Lobster"/>
              <a:ea typeface="Lobster"/>
              <a:cs typeface="Lobster"/>
              <a:sym typeface="Lobster"/>
            </a:endParaRPr>
          </a:p>
          <a:p>
            <a:pPr marL="0" lvl="0" indent="0" algn="r" rtl="0">
              <a:spcBef>
                <a:spcPts val="0"/>
              </a:spcBef>
              <a:spcAft>
                <a:spcPts val="0"/>
              </a:spcAft>
              <a:buNone/>
            </a:pPr>
            <a:r>
              <a:rPr lang="en-GB" sz="900" b="1">
                <a:solidFill>
                  <a:schemeClr val="dk2"/>
                </a:solidFill>
                <a:latin typeface="Barlow"/>
                <a:ea typeface="Barlow"/>
                <a:cs typeface="Barlow"/>
                <a:sym typeface="Barlow"/>
              </a:rPr>
              <a:t>The Joint CEOS-CGMS Working Group on Climate</a:t>
            </a:r>
            <a:endParaRPr sz="900" b="1">
              <a:solidFill>
                <a:schemeClr val="dk2"/>
              </a:solidFill>
              <a:latin typeface="Barlow"/>
              <a:ea typeface="Barlow"/>
              <a:cs typeface="Barlow"/>
              <a:sym typeface="Barlow"/>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image" Target="../media/image14.jpe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7.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jpg"/></Relationships>
</file>

<file path=ppt/slides/_rels/slide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9.png"/><Relationship Id="rId7"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jpeg"/><Relationship Id="rId9" Type="http://schemas.openxmlformats.org/officeDocument/2006/relationships/image" Target="../media/image26.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6"/>
          <p:cNvSpPr txBox="1">
            <a:spLocks noGrp="1"/>
          </p:cNvSpPr>
          <p:nvPr>
            <p:ph type="title"/>
          </p:nvPr>
        </p:nvSpPr>
        <p:spPr>
          <a:xfrm>
            <a:off x="553414" y="1914182"/>
            <a:ext cx="11085171" cy="2124528"/>
          </a:xfrm>
          <a:prstGeom prst="rect">
            <a:avLst/>
          </a:prstGeom>
          <a:noFill/>
          <a:ln>
            <a:noFill/>
          </a:ln>
        </p:spPr>
        <p:txBody>
          <a:bodyPr spcFirstLastPara="1" wrap="square" lIns="91425" tIns="45700" rIns="91425" bIns="45700" anchor="t" anchorCtr="0">
            <a:noAutofit/>
          </a:bodyPr>
          <a:lstStyle/>
          <a:p>
            <a:pPr marL="0" lvl="0" indent="0" algn="ctr" rtl="0">
              <a:lnSpc>
                <a:spcPct val="115000"/>
              </a:lnSpc>
              <a:spcBef>
                <a:spcPts val="0"/>
              </a:spcBef>
              <a:spcAft>
                <a:spcPts val="0"/>
              </a:spcAft>
              <a:buClr>
                <a:schemeClr val="lt1"/>
              </a:buClr>
              <a:buSzPts val="8000"/>
              <a:buFont typeface="Arial"/>
              <a:buNone/>
            </a:pPr>
            <a:r>
              <a:rPr lang="en-GB" dirty="0"/>
              <a:t>WGClimate-24 &amp; GHG-TT-6</a:t>
            </a:r>
          </a:p>
          <a:p>
            <a:pPr marL="0" lvl="0" indent="0" algn="ctr" rtl="0">
              <a:lnSpc>
                <a:spcPct val="115000"/>
              </a:lnSpc>
              <a:spcBef>
                <a:spcPts val="0"/>
              </a:spcBef>
              <a:spcAft>
                <a:spcPts val="0"/>
              </a:spcAft>
              <a:buClr>
                <a:schemeClr val="lt1"/>
              </a:buClr>
              <a:buSzPts val="8000"/>
              <a:buFont typeface="Arial"/>
              <a:buNone/>
            </a:pPr>
            <a:r>
              <a:rPr lang="en-GB" sz="2400" i="1" dirty="0">
                <a:latin typeface="Montserrat"/>
                <a:ea typeface="Montserrat"/>
                <a:cs typeface="Montserrat"/>
                <a:sym typeface="Montserrat"/>
              </a:rPr>
              <a:t>Stakeholder Engagement: </a:t>
            </a:r>
          </a:p>
        </p:txBody>
      </p:sp>
      <p:sp>
        <p:nvSpPr>
          <p:cNvPr id="61" name="Google Shape;61;p6"/>
          <p:cNvSpPr/>
          <p:nvPr/>
        </p:nvSpPr>
        <p:spPr>
          <a:xfrm>
            <a:off x="6223225" y="5534125"/>
            <a:ext cx="5908500" cy="1275600"/>
          </a:xfrm>
          <a:prstGeom prst="rect">
            <a:avLst/>
          </a:prstGeom>
          <a:noFill/>
          <a:ln>
            <a:noFill/>
          </a:ln>
        </p:spPr>
        <p:txBody>
          <a:bodyPr spcFirstLastPara="1" wrap="square" lIns="0" tIns="0" rIns="0" bIns="0" anchor="t" anchorCtr="0">
            <a:noAutofit/>
          </a:bodyPr>
          <a:lstStyle/>
          <a:p>
            <a:pPr marL="0" marR="0" lvl="0" indent="0" algn="r" rtl="0">
              <a:lnSpc>
                <a:spcPct val="115000"/>
              </a:lnSpc>
              <a:spcBef>
                <a:spcPts val="0"/>
              </a:spcBef>
              <a:spcAft>
                <a:spcPts val="0"/>
              </a:spcAft>
              <a:buNone/>
            </a:pPr>
            <a:endParaRPr sz="2200" dirty="0">
              <a:solidFill>
                <a:schemeClr val="lt1"/>
              </a:solidFill>
              <a:latin typeface="Barlow Medium"/>
              <a:ea typeface="Barlow Medium"/>
              <a:cs typeface="Barlow Medium"/>
              <a:sym typeface="Barlow Medium"/>
            </a:endParaRPr>
          </a:p>
          <a:p>
            <a:pPr marL="0" marR="0" lvl="0" indent="0" algn="r" rtl="0">
              <a:lnSpc>
                <a:spcPct val="115000"/>
              </a:lnSpc>
              <a:spcBef>
                <a:spcPts val="0"/>
              </a:spcBef>
              <a:spcAft>
                <a:spcPts val="0"/>
              </a:spcAft>
              <a:buNone/>
            </a:pPr>
            <a:r>
              <a:rPr lang="en-GB" sz="2200" i="0" u="none" strike="noStrike" cap="none" dirty="0">
                <a:solidFill>
                  <a:schemeClr val="lt1"/>
                </a:solidFill>
                <a:latin typeface="Barlow Medium"/>
                <a:ea typeface="Barlow Medium"/>
                <a:cs typeface="Barlow Medium"/>
                <a:sym typeface="Barlow Medium"/>
              </a:rPr>
              <a:t>Presenter, Organization</a:t>
            </a:r>
            <a:endParaRPr dirty="0">
              <a:solidFill>
                <a:schemeClr val="lt1"/>
              </a:solidFill>
              <a:latin typeface="Barlow Medium"/>
              <a:ea typeface="Barlow Medium"/>
              <a:cs typeface="Barlow Medium"/>
              <a:sym typeface="Barlow Medium"/>
            </a:endParaRPr>
          </a:p>
          <a:p>
            <a:pPr marL="0" marR="0" lvl="0" indent="0" algn="r" rtl="0">
              <a:lnSpc>
                <a:spcPct val="115000"/>
              </a:lnSpc>
              <a:spcBef>
                <a:spcPts val="0"/>
              </a:spcBef>
              <a:spcAft>
                <a:spcPts val="0"/>
              </a:spcAft>
              <a:buNone/>
            </a:pPr>
            <a:r>
              <a:rPr lang="en-GB" sz="2200" i="0" u="none" strike="noStrike" cap="none" dirty="0">
                <a:solidFill>
                  <a:schemeClr val="lt1"/>
                </a:solidFill>
                <a:latin typeface="Barlow Medium"/>
                <a:ea typeface="Barlow Medium"/>
                <a:cs typeface="Barlow Medium"/>
                <a:sym typeface="Barlow Medium"/>
              </a:rPr>
              <a:t>Agenda Item 7.4</a:t>
            </a:r>
            <a:endParaRPr sz="2200" i="0" u="none" strike="noStrike" cap="none" dirty="0">
              <a:solidFill>
                <a:schemeClr val="lt1"/>
              </a:solidFill>
              <a:latin typeface="Barlow Medium"/>
              <a:ea typeface="Barlow Medium"/>
              <a:cs typeface="Barlow Medium"/>
              <a:sym typeface="Barlow Medium"/>
            </a:endParaRPr>
          </a:p>
        </p:txBody>
      </p:sp>
      <p:pic>
        <p:nvPicPr>
          <p:cNvPr id="2050" name="Picture 2">
            <a:extLst>
              <a:ext uri="{FF2B5EF4-FFF2-40B4-BE49-F238E27FC236}">
                <a16:creationId xmlns:a16="http://schemas.microsoft.com/office/drawing/2014/main" id="{85001DB3-7FA8-2C42-962E-A84CD65F08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1578" y="3458221"/>
            <a:ext cx="4377978" cy="15010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pic>
        <p:nvPicPr>
          <p:cNvPr id="9" name="Picture 8" descr="A white background with blue text&#10;&#10;Description automatically generated">
            <a:extLst>
              <a:ext uri="{FF2B5EF4-FFF2-40B4-BE49-F238E27FC236}">
                <a16:creationId xmlns:a16="http://schemas.microsoft.com/office/drawing/2014/main" id="{76C8745D-A21B-A166-B483-1877E37A82B2}"/>
              </a:ext>
            </a:extLst>
          </p:cNvPr>
          <p:cNvPicPr>
            <a:picLocks noChangeAspect="1"/>
          </p:cNvPicPr>
          <p:nvPr/>
        </p:nvPicPr>
        <p:blipFill>
          <a:blip r:embed="rId3"/>
          <a:stretch>
            <a:fillRect/>
          </a:stretch>
        </p:blipFill>
        <p:spPr>
          <a:xfrm>
            <a:off x="6261154" y="4172048"/>
            <a:ext cx="4166886" cy="2342617"/>
          </a:xfrm>
          <a:prstGeom prst="rect">
            <a:avLst/>
          </a:prstGeom>
        </p:spPr>
      </p:pic>
      <p:pic>
        <p:nvPicPr>
          <p:cNvPr id="1066" name="Picture 42">
            <a:extLst>
              <a:ext uri="{FF2B5EF4-FFF2-40B4-BE49-F238E27FC236}">
                <a16:creationId xmlns:a16="http://schemas.microsoft.com/office/drawing/2014/main" id="{37CEB5BE-32C3-B276-086C-A7C9643C312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32627" y="4353278"/>
            <a:ext cx="3863373" cy="2070324"/>
          </a:xfrm>
          <a:prstGeom prst="rect">
            <a:avLst/>
          </a:prstGeom>
          <a:noFill/>
          <a:extLst>
            <a:ext uri="{909E8E84-426E-40DD-AFC4-6F175D3DCCD1}">
              <a14:hiddenFill xmlns:a14="http://schemas.microsoft.com/office/drawing/2010/main">
                <a:solidFill>
                  <a:srgbClr val="FFFFFF"/>
                </a:solidFill>
              </a14:hiddenFill>
            </a:ext>
          </a:extLst>
        </p:spPr>
      </p:pic>
      <p:pic>
        <p:nvPicPr>
          <p:cNvPr id="1064" name="Picture 40" descr="Florence Rabier delivers the GEO update.">
            <a:extLst>
              <a:ext uri="{FF2B5EF4-FFF2-40B4-BE49-F238E27FC236}">
                <a16:creationId xmlns:a16="http://schemas.microsoft.com/office/drawing/2014/main" id="{F783E30B-6998-2693-DAE8-86D6166AAEC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7064" t="12162" r="3497" b="10012"/>
          <a:stretch/>
        </p:blipFill>
        <p:spPr bwMode="auto">
          <a:xfrm>
            <a:off x="7268901" y="2394504"/>
            <a:ext cx="3324293" cy="2170550"/>
          </a:xfrm>
          <a:prstGeom prst="rect">
            <a:avLst/>
          </a:prstGeom>
          <a:noFill/>
          <a:extLst>
            <a:ext uri="{909E8E84-426E-40DD-AFC4-6F175D3DCCD1}">
              <a14:hiddenFill xmlns:a14="http://schemas.microsoft.com/office/drawing/2010/main">
                <a:solidFill>
                  <a:srgbClr val="FFFFFF"/>
                </a:solidFill>
              </a14:hiddenFill>
            </a:ext>
          </a:extLst>
        </p:spPr>
      </p:pic>
      <p:sp>
        <p:nvSpPr>
          <p:cNvPr id="73" name="Google Shape;73;p8"/>
          <p:cNvSpPr txBox="1">
            <a:spLocks noGrp="1"/>
          </p:cNvSpPr>
          <p:nvPr>
            <p:ph type="title"/>
          </p:nvPr>
        </p:nvSpPr>
        <p:spPr>
          <a:xfrm>
            <a:off x="176048" y="175939"/>
            <a:ext cx="9387000" cy="779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fr-CH" dirty="0"/>
              <a:t>COP30</a:t>
            </a:r>
            <a:endParaRPr dirty="0"/>
          </a:p>
        </p:txBody>
      </p:sp>
      <p:pic>
        <p:nvPicPr>
          <p:cNvPr id="1060" name="Picture 36">
            <a:extLst>
              <a:ext uri="{FF2B5EF4-FFF2-40B4-BE49-F238E27FC236}">
                <a16:creationId xmlns:a16="http://schemas.microsoft.com/office/drawing/2014/main" id="{EC0DDA60-0CA7-A575-C4FB-D29B17198F1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11691" y="2519790"/>
            <a:ext cx="4166886" cy="2239617"/>
          </a:xfrm>
          <a:prstGeom prst="rect">
            <a:avLst/>
          </a:prstGeom>
          <a:noFill/>
          <a:extLst>
            <a:ext uri="{909E8E84-426E-40DD-AFC4-6F175D3DCCD1}">
              <a14:hiddenFill xmlns:a14="http://schemas.microsoft.com/office/drawing/2010/main">
                <a:solidFill>
                  <a:srgbClr val="FFFFFF"/>
                </a:solidFill>
              </a14:hiddenFill>
            </a:ext>
          </a:extLst>
        </p:spPr>
      </p:pic>
      <p:pic>
        <p:nvPicPr>
          <p:cNvPr id="1062" name="Picture 38">
            <a:extLst>
              <a:ext uri="{FF2B5EF4-FFF2-40B4-BE49-F238E27FC236}">
                <a16:creationId xmlns:a16="http://schemas.microsoft.com/office/drawing/2014/main" id="{DACBED84-8422-0068-28C2-C357794BFCA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75320" y="175939"/>
            <a:ext cx="1894681" cy="649605"/>
          </a:xfrm>
          <a:prstGeom prst="rect">
            <a:avLst/>
          </a:prstGeom>
          <a:noFill/>
          <a:extLst>
            <a:ext uri="{909E8E84-426E-40DD-AFC4-6F175D3DCCD1}">
              <a14:hiddenFill xmlns:a14="http://schemas.microsoft.com/office/drawing/2010/main">
                <a:solidFill>
                  <a:srgbClr val="FFFFFF"/>
                </a:solidFill>
              </a14:hiddenFill>
            </a:ext>
          </a:extLst>
        </p:spPr>
      </p:pic>
      <p:sp>
        <p:nvSpPr>
          <p:cNvPr id="10" name="Google Shape;72;p8">
            <a:extLst>
              <a:ext uri="{FF2B5EF4-FFF2-40B4-BE49-F238E27FC236}">
                <a16:creationId xmlns:a16="http://schemas.microsoft.com/office/drawing/2014/main" id="{4E1AA1AF-F0F7-AB74-5E7E-40BF74EE89D4}"/>
              </a:ext>
            </a:extLst>
          </p:cNvPr>
          <p:cNvSpPr txBox="1">
            <a:spLocks noGrp="1"/>
          </p:cNvSpPr>
          <p:nvPr>
            <p:ph type="body" idx="1"/>
          </p:nvPr>
        </p:nvSpPr>
        <p:spPr>
          <a:xfrm>
            <a:off x="276008" y="1220858"/>
            <a:ext cx="11495400" cy="4662900"/>
          </a:xfrm>
          <a:prstGeom prst="rect">
            <a:avLst/>
          </a:prstGeom>
        </p:spPr>
        <p:txBody>
          <a:bodyPr spcFirstLastPara="1" wrap="square" lIns="91425" tIns="45700" rIns="91425" bIns="45700" anchor="t" anchorCtr="0">
            <a:noAutofit/>
          </a:bodyPr>
          <a:lstStyle/>
          <a:p>
            <a:pPr marL="457200" lvl="0" indent="-406400" algn="l" rtl="0">
              <a:spcBef>
                <a:spcPts val="1000"/>
              </a:spcBef>
              <a:spcAft>
                <a:spcPts val="0"/>
              </a:spcAft>
              <a:buSzPts val="2800"/>
              <a:buChar char="❖"/>
            </a:pPr>
            <a:r>
              <a:rPr lang="en-GB" dirty="0"/>
              <a:t>Appreciation to CEOS for close coordination/collaboration at EID 2025 --- </a:t>
            </a:r>
            <a:r>
              <a:rPr lang="en-GB" i="1" dirty="0"/>
              <a:t>joint presentation &amp; coordinated messaging</a:t>
            </a:r>
            <a:endParaRPr i="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1">
          <a:extLst>
            <a:ext uri="{FF2B5EF4-FFF2-40B4-BE49-F238E27FC236}">
              <a16:creationId xmlns:a16="http://schemas.microsoft.com/office/drawing/2014/main" id="{96527032-AC86-EB10-6CBB-D40271FABE59}"/>
            </a:ext>
          </a:extLst>
        </p:cNvPr>
        <p:cNvGrpSpPr/>
        <p:nvPr/>
      </p:nvGrpSpPr>
      <p:grpSpPr>
        <a:xfrm>
          <a:off x="0" y="0"/>
          <a:ext cx="0" cy="0"/>
          <a:chOff x="0" y="0"/>
          <a:chExt cx="0" cy="0"/>
        </a:xfrm>
      </p:grpSpPr>
      <p:sp>
        <p:nvSpPr>
          <p:cNvPr id="73" name="Google Shape;73;p8">
            <a:extLst>
              <a:ext uri="{FF2B5EF4-FFF2-40B4-BE49-F238E27FC236}">
                <a16:creationId xmlns:a16="http://schemas.microsoft.com/office/drawing/2014/main" id="{1E7D7CB0-CB55-67FB-E69A-DD02B3257733}"/>
              </a:ext>
            </a:extLst>
          </p:cNvPr>
          <p:cNvSpPr txBox="1">
            <a:spLocks noGrp="1"/>
          </p:cNvSpPr>
          <p:nvPr>
            <p:ph type="title"/>
          </p:nvPr>
        </p:nvSpPr>
        <p:spPr>
          <a:xfrm>
            <a:off x="176048" y="175939"/>
            <a:ext cx="9387000" cy="779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fr-CH" dirty="0"/>
              <a:t>COP30</a:t>
            </a:r>
            <a:endParaRPr dirty="0"/>
          </a:p>
        </p:txBody>
      </p:sp>
      <p:pic>
        <p:nvPicPr>
          <p:cNvPr id="1062" name="Picture 38">
            <a:extLst>
              <a:ext uri="{FF2B5EF4-FFF2-40B4-BE49-F238E27FC236}">
                <a16:creationId xmlns:a16="http://schemas.microsoft.com/office/drawing/2014/main" id="{D179B98A-C6EF-BF4F-961F-9688E55E53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320" y="175939"/>
            <a:ext cx="1894681" cy="649605"/>
          </a:xfrm>
          <a:prstGeom prst="rect">
            <a:avLst/>
          </a:prstGeom>
          <a:noFill/>
          <a:extLst>
            <a:ext uri="{909E8E84-426E-40DD-AFC4-6F175D3DCCD1}">
              <a14:hiddenFill xmlns:a14="http://schemas.microsoft.com/office/drawing/2010/main">
                <a:solidFill>
                  <a:srgbClr val="FFFFFF"/>
                </a:solidFill>
              </a14:hiddenFill>
            </a:ext>
          </a:extLst>
        </p:spPr>
      </p:pic>
      <p:sp>
        <p:nvSpPr>
          <p:cNvPr id="10" name="Google Shape;72;p8">
            <a:extLst>
              <a:ext uri="{FF2B5EF4-FFF2-40B4-BE49-F238E27FC236}">
                <a16:creationId xmlns:a16="http://schemas.microsoft.com/office/drawing/2014/main" id="{499D35AE-3591-53A3-5CD2-A56FD3E77B71}"/>
              </a:ext>
            </a:extLst>
          </p:cNvPr>
          <p:cNvSpPr txBox="1">
            <a:spLocks noGrp="1"/>
          </p:cNvSpPr>
          <p:nvPr>
            <p:ph type="body" idx="1"/>
          </p:nvPr>
        </p:nvSpPr>
        <p:spPr>
          <a:xfrm>
            <a:off x="276008" y="1220858"/>
            <a:ext cx="11495400" cy="1565956"/>
          </a:xfrm>
          <a:prstGeom prst="rect">
            <a:avLst/>
          </a:prstGeom>
        </p:spPr>
        <p:txBody>
          <a:bodyPr spcFirstLastPara="1" wrap="square" lIns="91425" tIns="45700" rIns="91425" bIns="45700" anchor="t" anchorCtr="0">
            <a:noAutofit/>
          </a:bodyPr>
          <a:lstStyle/>
          <a:p>
            <a:pPr marL="457200" lvl="0" indent="-406400" algn="l" rtl="0">
              <a:spcBef>
                <a:spcPts val="1000"/>
              </a:spcBef>
              <a:spcAft>
                <a:spcPts val="0"/>
              </a:spcAft>
              <a:buSzPts val="2800"/>
              <a:buChar char="❖"/>
            </a:pPr>
            <a:r>
              <a:rPr lang="en-GB" i="1" dirty="0"/>
              <a:t>NAP Technical Guidelines Supplements by GEO initiative partners featuring knowledge/tools to embed EO in adaptation planning.</a:t>
            </a:r>
          </a:p>
        </p:txBody>
      </p:sp>
      <p:pic>
        <p:nvPicPr>
          <p:cNvPr id="9218" name="Picture 2" descr="The SPREP event organized by Vani Koroisamanunu (the 2nd from right) with panelists, including EO data providers from the GEO community, such as the European Space Agency, represented by Clement Albergel (3rd from left).">
            <a:extLst>
              <a:ext uri="{FF2B5EF4-FFF2-40B4-BE49-F238E27FC236}">
                <a16:creationId xmlns:a16="http://schemas.microsoft.com/office/drawing/2014/main" id="{DF1BFF80-739A-3AC0-C247-4865728355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77356" y="4019928"/>
            <a:ext cx="3846830" cy="244746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two posters of a city&#10;&#10;Description automatically generated with medium confidence">
            <a:extLst>
              <a:ext uri="{FF2B5EF4-FFF2-40B4-BE49-F238E27FC236}">
                <a16:creationId xmlns:a16="http://schemas.microsoft.com/office/drawing/2014/main" id="{96FE5780-2C55-3E1B-9C75-8794619AC902}"/>
              </a:ext>
            </a:extLst>
          </p:cNvPr>
          <p:cNvPicPr>
            <a:picLocks noChangeAspect="1"/>
          </p:cNvPicPr>
          <p:nvPr/>
        </p:nvPicPr>
        <p:blipFill>
          <a:blip r:embed="rId5"/>
          <a:stretch>
            <a:fillRect/>
          </a:stretch>
        </p:blipFill>
        <p:spPr>
          <a:xfrm>
            <a:off x="7417495" y="2657319"/>
            <a:ext cx="4498497" cy="2979823"/>
          </a:xfrm>
          <a:prstGeom prst="rect">
            <a:avLst/>
          </a:prstGeom>
        </p:spPr>
      </p:pic>
      <p:sp>
        <p:nvSpPr>
          <p:cNvPr id="4" name="Google Shape;72;p8">
            <a:extLst>
              <a:ext uri="{FF2B5EF4-FFF2-40B4-BE49-F238E27FC236}">
                <a16:creationId xmlns:a16="http://schemas.microsoft.com/office/drawing/2014/main" id="{D5E88092-AE92-66AC-0D8A-F3ADF1EC8949}"/>
              </a:ext>
            </a:extLst>
          </p:cNvPr>
          <p:cNvSpPr txBox="1">
            <a:spLocks/>
          </p:cNvSpPr>
          <p:nvPr/>
        </p:nvSpPr>
        <p:spPr>
          <a:xfrm>
            <a:off x="276008" y="2786814"/>
            <a:ext cx="7302238" cy="239707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115000"/>
              </a:lnSpc>
              <a:spcBef>
                <a:spcPts val="1000"/>
              </a:spcBef>
              <a:spcAft>
                <a:spcPts val="0"/>
              </a:spcAft>
              <a:buClr>
                <a:schemeClr val="dk1"/>
              </a:buClr>
              <a:buSzPts val="2800"/>
              <a:buFont typeface="Montserrat"/>
              <a:buChar char="❖"/>
              <a:defRPr sz="2800" b="0" i="0" u="none" strike="noStrike" cap="none">
                <a:solidFill>
                  <a:schemeClr val="dk1"/>
                </a:solidFill>
                <a:latin typeface="Montserrat"/>
                <a:ea typeface="Montserrat"/>
                <a:cs typeface="Montserrat"/>
                <a:sym typeface="Montserrat"/>
              </a:defRPr>
            </a:lvl1pPr>
            <a:lvl2pPr marL="914400" marR="0" lvl="1" indent="-381000" algn="l" rtl="0">
              <a:lnSpc>
                <a:spcPct val="115000"/>
              </a:lnSpc>
              <a:spcBef>
                <a:spcPts val="500"/>
              </a:spcBef>
              <a:spcAft>
                <a:spcPts val="0"/>
              </a:spcAft>
              <a:buClr>
                <a:schemeClr val="dk1"/>
              </a:buClr>
              <a:buSzPts val="2400"/>
              <a:buFont typeface="Montserrat"/>
              <a:buChar char="▪"/>
              <a:defRPr sz="2400" b="0" i="0" u="none" strike="noStrike" cap="none">
                <a:solidFill>
                  <a:schemeClr val="dk1"/>
                </a:solidFill>
                <a:latin typeface="Montserrat"/>
                <a:ea typeface="Montserrat"/>
                <a:cs typeface="Montserrat"/>
                <a:sym typeface="Montserrat"/>
              </a:defRPr>
            </a:lvl2pPr>
            <a:lvl3pPr marL="1371600" marR="0" lvl="2" indent="-355600" algn="l" rtl="0">
              <a:lnSpc>
                <a:spcPct val="115000"/>
              </a:lnSpc>
              <a:spcBef>
                <a:spcPts val="500"/>
              </a:spcBef>
              <a:spcAft>
                <a:spcPts val="0"/>
              </a:spcAft>
              <a:buClr>
                <a:schemeClr val="dk1"/>
              </a:buClr>
              <a:buSzPts val="2000"/>
              <a:buFont typeface="Montserrat"/>
              <a:buChar char="o"/>
              <a:defRPr sz="2000" b="0" i="0" u="none" strike="noStrike" cap="none">
                <a:solidFill>
                  <a:schemeClr val="dk1"/>
                </a:solidFill>
                <a:latin typeface="Montserrat"/>
                <a:ea typeface="Montserrat"/>
                <a:cs typeface="Montserrat"/>
                <a:sym typeface="Montserrat"/>
              </a:defRPr>
            </a:lvl3pPr>
            <a:lvl4pPr marL="1828800" marR="0" lvl="3" indent="-342900" algn="l" rtl="0">
              <a:lnSpc>
                <a:spcPct val="115000"/>
              </a:lnSpc>
              <a:spcBef>
                <a:spcPts val="500"/>
              </a:spcBef>
              <a:spcAft>
                <a:spcPts val="0"/>
              </a:spcAft>
              <a:buClr>
                <a:schemeClr val="dk1"/>
              </a:buClr>
              <a:buSzPts val="1800"/>
              <a:buFont typeface="Montserrat"/>
              <a:buChar char="•"/>
              <a:defRPr sz="1800" b="0" i="0" u="none" strike="noStrike" cap="none">
                <a:solidFill>
                  <a:schemeClr val="dk1"/>
                </a:solidFill>
                <a:latin typeface="Montserrat"/>
                <a:ea typeface="Montserrat"/>
                <a:cs typeface="Montserrat"/>
                <a:sym typeface="Montserrat"/>
              </a:defRPr>
            </a:lvl4pPr>
            <a:lvl5pPr marL="2286000" marR="0" lvl="4" indent="-342900" algn="l" rtl="0">
              <a:lnSpc>
                <a:spcPct val="115000"/>
              </a:lnSpc>
              <a:spcBef>
                <a:spcPts val="500"/>
              </a:spcBef>
              <a:spcAft>
                <a:spcPts val="0"/>
              </a:spcAft>
              <a:buClr>
                <a:schemeClr val="dk1"/>
              </a:buClr>
              <a:buSzPts val="1800"/>
              <a:buFont typeface="Montserrat"/>
              <a:buChar char="•"/>
              <a:defRPr sz="1800" b="0" i="0" u="none" strike="noStrike" cap="none">
                <a:solidFill>
                  <a:schemeClr val="dk1"/>
                </a:solidFill>
                <a:latin typeface="Montserrat"/>
                <a:ea typeface="Montserrat"/>
                <a:cs typeface="Montserrat"/>
                <a:sym typeface="Montserrat"/>
              </a:defRPr>
            </a:lvl5pPr>
            <a:lvl6pPr marL="2743200" marR="0" lvl="5" indent="-355600" algn="l" rtl="0">
              <a:lnSpc>
                <a:spcPct val="115000"/>
              </a:lnSpc>
              <a:spcBef>
                <a:spcPts val="500"/>
              </a:spcBef>
              <a:spcAft>
                <a:spcPts val="0"/>
              </a:spcAft>
              <a:buClr>
                <a:schemeClr val="dk1"/>
              </a:buClr>
              <a:buSzPts val="2000"/>
              <a:buFont typeface="Montserrat"/>
              <a:buChar char="•"/>
              <a:defRPr sz="2000" b="0" i="0" u="none" strike="noStrike" cap="none">
                <a:solidFill>
                  <a:schemeClr val="dk1"/>
                </a:solidFill>
                <a:latin typeface="Montserrat"/>
                <a:ea typeface="Montserrat"/>
                <a:cs typeface="Montserrat"/>
                <a:sym typeface="Montserrat"/>
              </a:defRPr>
            </a:lvl6pPr>
            <a:lvl7pPr marL="3200400" marR="0" lvl="6" indent="-355600" algn="l" rtl="0">
              <a:lnSpc>
                <a:spcPct val="115000"/>
              </a:lnSpc>
              <a:spcBef>
                <a:spcPts val="500"/>
              </a:spcBef>
              <a:spcAft>
                <a:spcPts val="0"/>
              </a:spcAft>
              <a:buClr>
                <a:schemeClr val="dk1"/>
              </a:buClr>
              <a:buSzPts val="2000"/>
              <a:buFont typeface="Montserrat"/>
              <a:buChar char="•"/>
              <a:defRPr sz="2000" b="0" i="0" u="none" strike="noStrike" cap="none">
                <a:solidFill>
                  <a:schemeClr val="dk1"/>
                </a:solidFill>
                <a:latin typeface="Montserrat"/>
                <a:ea typeface="Montserrat"/>
                <a:cs typeface="Montserrat"/>
                <a:sym typeface="Montserrat"/>
              </a:defRPr>
            </a:lvl7pPr>
            <a:lvl8pPr marL="3657600" marR="0" lvl="7" indent="-355600" algn="l" rtl="0">
              <a:lnSpc>
                <a:spcPct val="115000"/>
              </a:lnSpc>
              <a:spcBef>
                <a:spcPts val="500"/>
              </a:spcBef>
              <a:spcAft>
                <a:spcPts val="0"/>
              </a:spcAft>
              <a:buClr>
                <a:schemeClr val="dk1"/>
              </a:buClr>
              <a:buSzPts val="2000"/>
              <a:buFont typeface="Montserrat"/>
              <a:buChar char="•"/>
              <a:defRPr sz="2000" b="0" i="0" u="none" strike="noStrike" cap="none">
                <a:solidFill>
                  <a:schemeClr val="dk1"/>
                </a:solidFill>
                <a:latin typeface="Montserrat"/>
                <a:ea typeface="Montserrat"/>
                <a:cs typeface="Montserrat"/>
                <a:sym typeface="Montserrat"/>
              </a:defRPr>
            </a:lvl8pPr>
            <a:lvl9pPr marL="4114800" marR="0" lvl="8" indent="-355600" algn="l" rtl="0">
              <a:lnSpc>
                <a:spcPct val="115000"/>
              </a:lnSpc>
              <a:spcBef>
                <a:spcPts val="500"/>
              </a:spcBef>
              <a:spcAft>
                <a:spcPts val="0"/>
              </a:spcAft>
              <a:buClr>
                <a:schemeClr val="dk1"/>
              </a:buClr>
              <a:buSzPts val="2000"/>
              <a:buFont typeface="Montserrat"/>
              <a:buChar char="•"/>
              <a:defRPr sz="2000" b="0" i="0" u="none" strike="noStrike" cap="none">
                <a:solidFill>
                  <a:schemeClr val="dk1"/>
                </a:solidFill>
                <a:latin typeface="Montserrat"/>
                <a:ea typeface="Montserrat"/>
                <a:cs typeface="Montserrat"/>
                <a:sym typeface="Montserrat"/>
              </a:defRPr>
            </a:lvl9pPr>
          </a:lstStyle>
          <a:p>
            <a:r>
              <a:rPr lang="en-GB" i="1" dirty="0"/>
              <a:t>Appreciation to ESA participation in SPREP event at Moana Pavilion.</a:t>
            </a:r>
          </a:p>
        </p:txBody>
      </p:sp>
    </p:spTree>
    <p:extLst>
      <p:ext uri="{BB962C8B-B14F-4D97-AF65-F5344CB8AC3E}">
        <p14:creationId xmlns:p14="http://schemas.microsoft.com/office/powerpoint/2010/main" val="21433998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1">
          <a:extLst>
            <a:ext uri="{FF2B5EF4-FFF2-40B4-BE49-F238E27FC236}">
              <a16:creationId xmlns:a16="http://schemas.microsoft.com/office/drawing/2014/main" id="{BA408A77-DFC1-39CD-3FBB-2292ED1BFBBD}"/>
            </a:ext>
          </a:extLst>
        </p:cNvPr>
        <p:cNvGrpSpPr/>
        <p:nvPr/>
      </p:nvGrpSpPr>
      <p:grpSpPr>
        <a:xfrm>
          <a:off x="0" y="0"/>
          <a:ext cx="0" cy="0"/>
          <a:chOff x="0" y="0"/>
          <a:chExt cx="0" cy="0"/>
        </a:xfrm>
      </p:grpSpPr>
      <p:sp>
        <p:nvSpPr>
          <p:cNvPr id="72" name="Google Shape;72;p8">
            <a:extLst>
              <a:ext uri="{FF2B5EF4-FFF2-40B4-BE49-F238E27FC236}">
                <a16:creationId xmlns:a16="http://schemas.microsoft.com/office/drawing/2014/main" id="{0FDB372C-A433-CC69-368F-834FB1321995}"/>
              </a:ext>
            </a:extLst>
          </p:cNvPr>
          <p:cNvSpPr txBox="1">
            <a:spLocks noGrp="1"/>
          </p:cNvSpPr>
          <p:nvPr>
            <p:ph type="body" idx="1"/>
          </p:nvPr>
        </p:nvSpPr>
        <p:spPr>
          <a:xfrm>
            <a:off x="276008" y="1220858"/>
            <a:ext cx="11495400" cy="4662900"/>
          </a:xfrm>
          <a:prstGeom prst="rect">
            <a:avLst/>
          </a:prstGeom>
        </p:spPr>
        <p:txBody>
          <a:bodyPr spcFirstLastPara="1" wrap="square" lIns="91425" tIns="45700" rIns="91425" bIns="45700" anchor="t" anchorCtr="0">
            <a:noAutofit/>
          </a:bodyPr>
          <a:lstStyle/>
          <a:p>
            <a:r>
              <a:rPr lang="en-GB" dirty="0"/>
              <a:t>Joint call for expression of interest launched on 12 Dec 2025.</a:t>
            </a:r>
            <a:endParaRPr dirty="0"/>
          </a:p>
          <a:p>
            <a:pPr marL="457200" lvl="0" indent="-406400" algn="l" rtl="0">
              <a:spcBef>
                <a:spcPts val="0"/>
              </a:spcBef>
              <a:spcAft>
                <a:spcPts val="0"/>
              </a:spcAft>
              <a:buSzPts val="2800"/>
              <a:buChar char="❖"/>
            </a:pPr>
            <a:r>
              <a:rPr lang="en-GB" dirty="0"/>
              <a:t>Receiving around 30 submissions.</a:t>
            </a:r>
            <a:endParaRPr dirty="0"/>
          </a:p>
          <a:p>
            <a:pPr marL="457200" lvl="0" indent="-406400" algn="l" rtl="0">
              <a:spcBef>
                <a:spcPts val="0"/>
              </a:spcBef>
              <a:spcAft>
                <a:spcPts val="0"/>
              </a:spcAft>
              <a:buSzPts val="2800"/>
              <a:buChar char="❖"/>
            </a:pPr>
            <a:r>
              <a:rPr lang="en-GB" dirty="0"/>
              <a:t>Drafting GEOGLAM as a sample.</a:t>
            </a:r>
            <a:endParaRPr dirty="0"/>
          </a:p>
        </p:txBody>
      </p:sp>
      <p:sp>
        <p:nvSpPr>
          <p:cNvPr id="73" name="Google Shape;73;p8">
            <a:extLst>
              <a:ext uri="{FF2B5EF4-FFF2-40B4-BE49-F238E27FC236}">
                <a16:creationId xmlns:a16="http://schemas.microsoft.com/office/drawing/2014/main" id="{B74A82EC-F9DB-0D6E-644A-92DECBCA9912}"/>
              </a:ext>
            </a:extLst>
          </p:cNvPr>
          <p:cNvSpPr txBox="1">
            <a:spLocks noGrp="1"/>
          </p:cNvSpPr>
          <p:nvPr>
            <p:ph type="title"/>
          </p:nvPr>
        </p:nvSpPr>
        <p:spPr>
          <a:xfrm>
            <a:off x="234454" y="46444"/>
            <a:ext cx="7300665" cy="779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fr-CH" sz="3600" dirty="0"/>
              <a:t>CEOS EO </a:t>
            </a:r>
            <a:r>
              <a:rPr lang="fr-CH" sz="3600" dirty="0" err="1"/>
              <a:t>Handbook</a:t>
            </a:r>
            <a:r>
              <a:rPr lang="fr-CH" sz="3600" dirty="0"/>
              <a:t> on Adaptation and </a:t>
            </a:r>
            <a:r>
              <a:rPr lang="fr-CH" sz="3600" dirty="0" err="1"/>
              <a:t>Resilience</a:t>
            </a:r>
            <a:endParaRPr sz="3600" dirty="0"/>
          </a:p>
        </p:txBody>
      </p:sp>
      <p:pic>
        <p:nvPicPr>
          <p:cNvPr id="3074" name="Picture 2" descr="Call for expressions of interest: Earth observation case studies for the 2026 CEOS Earth Observation Handbook on Adaptation and Resilience">
            <a:extLst>
              <a:ext uri="{FF2B5EF4-FFF2-40B4-BE49-F238E27FC236}">
                <a16:creationId xmlns:a16="http://schemas.microsoft.com/office/drawing/2014/main" id="{AF5DE4C4-6CE9-72B5-DD3D-3AE3305CF0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4655" y="3085961"/>
            <a:ext cx="5116010" cy="268723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38">
            <a:extLst>
              <a:ext uri="{FF2B5EF4-FFF2-40B4-BE49-F238E27FC236}">
                <a16:creationId xmlns:a16="http://schemas.microsoft.com/office/drawing/2014/main" id="{69DC228D-D29D-7B16-DF80-9834532BC28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5320" y="175939"/>
            <a:ext cx="1894681" cy="64960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green background with white text&#10;&#10;Description automatically generated">
            <a:extLst>
              <a:ext uri="{FF2B5EF4-FFF2-40B4-BE49-F238E27FC236}">
                <a16:creationId xmlns:a16="http://schemas.microsoft.com/office/drawing/2014/main" id="{B66E438B-8671-BA58-4DE1-F8C24636639A}"/>
              </a:ext>
            </a:extLst>
          </p:cNvPr>
          <p:cNvPicPr>
            <a:picLocks noChangeAspect="1"/>
          </p:cNvPicPr>
          <p:nvPr/>
        </p:nvPicPr>
        <p:blipFill>
          <a:blip r:embed="rId5"/>
          <a:stretch>
            <a:fillRect/>
          </a:stretch>
        </p:blipFill>
        <p:spPr>
          <a:xfrm>
            <a:off x="234454" y="3511867"/>
            <a:ext cx="6294279" cy="2637710"/>
          </a:xfrm>
          <a:prstGeom prst="rect">
            <a:avLst/>
          </a:prstGeom>
        </p:spPr>
      </p:pic>
    </p:spTree>
    <p:extLst>
      <p:ext uri="{BB962C8B-B14F-4D97-AF65-F5344CB8AC3E}">
        <p14:creationId xmlns:p14="http://schemas.microsoft.com/office/powerpoint/2010/main" val="20988091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1">
          <a:extLst>
            <a:ext uri="{FF2B5EF4-FFF2-40B4-BE49-F238E27FC236}">
              <a16:creationId xmlns:a16="http://schemas.microsoft.com/office/drawing/2014/main" id="{DF276F17-5405-AF9F-F009-C645A2940161}"/>
            </a:ext>
          </a:extLst>
        </p:cNvPr>
        <p:cNvGrpSpPr/>
        <p:nvPr/>
      </p:nvGrpSpPr>
      <p:grpSpPr>
        <a:xfrm>
          <a:off x="0" y="0"/>
          <a:ext cx="0" cy="0"/>
          <a:chOff x="0" y="0"/>
          <a:chExt cx="0" cy="0"/>
        </a:xfrm>
      </p:grpSpPr>
      <p:sp>
        <p:nvSpPr>
          <p:cNvPr id="72" name="Google Shape;72;p8">
            <a:extLst>
              <a:ext uri="{FF2B5EF4-FFF2-40B4-BE49-F238E27FC236}">
                <a16:creationId xmlns:a16="http://schemas.microsoft.com/office/drawing/2014/main" id="{6E10DBC2-FDDF-D5BC-9EFC-DE2677AC173B}"/>
              </a:ext>
            </a:extLst>
          </p:cNvPr>
          <p:cNvSpPr txBox="1">
            <a:spLocks noGrp="1"/>
          </p:cNvSpPr>
          <p:nvPr>
            <p:ph type="body" idx="1"/>
          </p:nvPr>
        </p:nvSpPr>
        <p:spPr>
          <a:xfrm>
            <a:off x="187622" y="3838594"/>
            <a:ext cx="11495400" cy="1998535"/>
          </a:xfrm>
          <a:prstGeom prst="rect">
            <a:avLst/>
          </a:prstGeom>
        </p:spPr>
        <p:txBody>
          <a:bodyPr spcFirstLastPara="1" wrap="square" lIns="91425" tIns="45700" rIns="91425" bIns="45700" anchor="t" anchorCtr="0">
            <a:noAutofit/>
          </a:bodyPr>
          <a:lstStyle/>
          <a:p>
            <a:r>
              <a:rPr lang="en-GB" dirty="0"/>
              <a:t>Proposals by 28 Feb.</a:t>
            </a:r>
          </a:p>
          <a:p>
            <a:pPr marL="457200" lvl="0" indent="-406400" algn="l" rtl="0">
              <a:spcBef>
                <a:spcPts val="1000"/>
              </a:spcBef>
              <a:spcAft>
                <a:spcPts val="0"/>
              </a:spcAft>
              <a:buSzPts val="2800"/>
              <a:buChar char="❖"/>
            </a:pPr>
            <a:r>
              <a:rPr lang="en-GB" dirty="0"/>
              <a:t>Registration by 31 March.</a:t>
            </a:r>
            <a:endParaRPr dirty="0"/>
          </a:p>
          <a:p>
            <a:pPr marL="457200" lvl="0" indent="-406400" algn="l" rtl="0">
              <a:spcBef>
                <a:spcPts val="0"/>
              </a:spcBef>
              <a:spcAft>
                <a:spcPts val="0"/>
              </a:spcAft>
              <a:buSzPts val="2800"/>
              <a:buChar char="❖"/>
            </a:pPr>
            <a:r>
              <a:rPr lang="en-GB" dirty="0"/>
              <a:t>Sponsorship opportunity by 31 March.</a:t>
            </a:r>
            <a:endParaRPr dirty="0"/>
          </a:p>
        </p:txBody>
      </p:sp>
      <p:sp>
        <p:nvSpPr>
          <p:cNvPr id="73" name="Google Shape;73;p8">
            <a:extLst>
              <a:ext uri="{FF2B5EF4-FFF2-40B4-BE49-F238E27FC236}">
                <a16:creationId xmlns:a16="http://schemas.microsoft.com/office/drawing/2014/main" id="{88EB9C7A-F6B0-24A2-57FD-1AED9A483235}"/>
              </a:ext>
            </a:extLst>
          </p:cNvPr>
          <p:cNvSpPr txBox="1">
            <a:spLocks noGrp="1"/>
          </p:cNvSpPr>
          <p:nvPr>
            <p:ph type="title"/>
          </p:nvPr>
        </p:nvSpPr>
        <p:spPr>
          <a:xfrm>
            <a:off x="187622" y="27241"/>
            <a:ext cx="11248165" cy="79830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fr-CH" sz="3600" dirty="0"/>
              <a:t>2026 GEO Symposium </a:t>
            </a:r>
            <a:br>
              <a:rPr lang="fr-CH" sz="3600" dirty="0"/>
            </a:br>
            <a:r>
              <a:rPr lang="fr-CH" sz="3600" dirty="0"/>
              <a:t>GEO-21 </a:t>
            </a:r>
            <a:r>
              <a:rPr lang="fr-CH" sz="3600" dirty="0" err="1"/>
              <a:t>Plenary</a:t>
            </a:r>
            <a:endParaRPr sz="3600" dirty="0"/>
          </a:p>
        </p:txBody>
      </p:sp>
      <p:pic>
        <p:nvPicPr>
          <p:cNvPr id="3" name="Picture 38">
            <a:extLst>
              <a:ext uri="{FF2B5EF4-FFF2-40B4-BE49-F238E27FC236}">
                <a16:creationId xmlns:a16="http://schemas.microsoft.com/office/drawing/2014/main" id="{D4E2646D-14CB-D8E0-8470-9CF6B3B3CE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24712" y="186296"/>
            <a:ext cx="1894681" cy="64960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white text on a black background&#10;&#10;Description automatically generated">
            <a:extLst>
              <a:ext uri="{FF2B5EF4-FFF2-40B4-BE49-F238E27FC236}">
                <a16:creationId xmlns:a16="http://schemas.microsoft.com/office/drawing/2014/main" id="{571DB278-80C6-8D45-331B-2C9042B161CC}"/>
              </a:ext>
            </a:extLst>
          </p:cNvPr>
          <p:cNvPicPr>
            <a:picLocks noChangeAspect="1"/>
          </p:cNvPicPr>
          <p:nvPr/>
        </p:nvPicPr>
        <p:blipFill>
          <a:blip r:embed="rId4"/>
          <a:stretch>
            <a:fillRect/>
          </a:stretch>
        </p:blipFill>
        <p:spPr>
          <a:xfrm>
            <a:off x="0" y="1400194"/>
            <a:ext cx="12192000" cy="2438400"/>
          </a:xfrm>
          <a:prstGeom prst="rect">
            <a:avLst/>
          </a:prstGeom>
        </p:spPr>
      </p:pic>
      <p:pic>
        <p:nvPicPr>
          <p:cNvPr id="9" name="Picture 8" descr="A screenshot of a computer screen&#10;&#10;Description automatically generated">
            <a:extLst>
              <a:ext uri="{FF2B5EF4-FFF2-40B4-BE49-F238E27FC236}">
                <a16:creationId xmlns:a16="http://schemas.microsoft.com/office/drawing/2014/main" id="{2428E2F2-53DA-4972-F3DD-61364A4ACEF2}"/>
              </a:ext>
            </a:extLst>
          </p:cNvPr>
          <p:cNvPicPr>
            <a:picLocks noChangeAspect="1"/>
          </p:cNvPicPr>
          <p:nvPr/>
        </p:nvPicPr>
        <p:blipFill>
          <a:blip r:embed="rId5"/>
          <a:stretch>
            <a:fillRect/>
          </a:stretch>
        </p:blipFill>
        <p:spPr>
          <a:xfrm>
            <a:off x="5048250" y="3859308"/>
            <a:ext cx="3109174" cy="863003"/>
          </a:xfrm>
          <a:prstGeom prst="rect">
            <a:avLst/>
          </a:prstGeom>
        </p:spPr>
      </p:pic>
      <p:pic>
        <p:nvPicPr>
          <p:cNvPr id="11" name="Picture 10" descr="A white and black text on a white background&#10;&#10;Description automatically generated">
            <a:extLst>
              <a:ext uri="{FF2B5EF4-FFF2-40B4-BE49-F238E27FC236}">
                <a16:creationId xmlns:a16="http://schemas.microsoft.com/office/drawing/2014/main" id="{72B82798-7C63-2DD2-F869-E1A1705B6499}"/>
              </a:ext>
            </a:extLst>
          </p:cNvPr>
          <p:cNvPicPr>
            <a:picLocks noChangeAspect="1"/>
          </p:cNvPicPr>
          <p:nvPr/>
        </p:nvPicPr>
        <p:blipFill>
          <a:blip r:embed="rId6"/>
          <a:stretch>
            <a:fillRect/>
          </a:stretch>
        </p:blipFill>
        <p:spPr>
          <a:xfrm>
            <a:off x="8701276" y="3017740"/>
            <a:ext cx="3236235" cy="2819389"/>
          </a:xfrm>
          <a:prstGeom prst="rect">
            <a:avLst/>
          </a:prstGeom>
        </p:spPr>
      </p:pic>
    </p:spTree>
    <p:extLst>
      <p:ext uri="{BB962C8B-B14F-4D97-AF65-F5344CB8AC3E}">
        <p14:creationId xmlns:p14="http://schemas.microsoft.com/office/powerpoint/2010/main" val="7037060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1">
          <a:extLst>
            <a:ext uri="{FF2B5EF4-FFF2-40B4-BE49-F238E27FC236}">
              <a16:creationId xmlns:a16="http://schemas.microsoft.com/office/drawing/2014/main" id="{F0B32BD2-D725-D242-8B8C-6BDF84B81FE7}"/>
            </a:ext>
          </a:extLst>
        </p:cNvPr>
        <p:cNvGrpSpPr/>
        <p:nvPr/>
      </p:nvGrpSpPr>
      <p:grpSpPr>
        <a:xfrm>
          <a:off x="0" y="0"/>
          <a:ext cx="0" cy="0"/>
          <a:chOff x="0" y="0"/>
          <a:chExt cx="0" cy="0"/>
        </a:xfrm>
      </p:grpSpPr>
      <p:sp>
        <p:nvSpPr>
          <p:cNvPr id="72" name="Google Shape;72;p8">
            <a:extLst>
              <a:ext uri="{FF2B5EF4-FFF2-40B4-BE49-F238E27FC236}">
                <a16:creationId xmlns:a16="http://schemas.microsoft.com/office/drawing/2014/main" id="{3BA26869-466B-C4B7-0503-CC3B7338B16F}"/>
              </a:ext>
            </a:extLst>
          </p:cNvPr>
          <p:cNvSpPr txBox="1">
            <a:spLocks noGrp="1"/>
          </p:cNvSpPr>
          <p:nvPr>
            <p:ph type="body" idx="1"/>
          </p:nvPr>
        </p:nvSpPr>
        <p:spPr>
          <a:xfrm>
            <a:off x="288282" y="4449650"/>
            <a:ext cx="11495400" cy="2408350"/>
          </a:xfrm>
          <a:prstGeom prst="rect">
            <a:avLst/>
          </a:prstGeom>
        </p:spPr>
        <p:txBody>
          <a:bodyPr spcFirstLastPara="1" wrap="square" lIns="91425" tIns="45700" rIns="91425" bIns="45700" anchor="t" anchorCtr="0">
            <a:noAutofit/>
          </a:bodyPr>
          <a:lstStyle/>
          <a:p>
            <a:pPr marL="457200" lvl="0" indent="-406400" algn="l" rtl="0">
              <a:spcBef>
                <a:spcPts val="1000"/>
              </a:spcBef>
              <a:spcAft>
                <a:spcPts val="0"/>
              </a:spcAft>
              <a:buSzPts val="2800"/>
              <a:buChar char="❖"/>
            </a:pPr>
            <a:r>
              <a:rPr lang="en-GB" dirty="0"/>
              <a:t>Theme on DRR-</a:t>
            </a:r>
            <a:r>
              <a:rPr lang="en-GB" u="sng" dirty="0"/>
              <a:t>Climate</a:t>
            </a:r>
            <a:r>
              <a:rPr lang="en-GB" dirty="0"/>
              <a:t>-Biodiversity nexus.</a:t>
            </a:r>
            <a:endParaRPr dirty="0"/>
          </a:p>
          <a:p>
            <a:pPr marL="457200" lvl="0" indent="-406400" algn="l" rtl="0">
              <a:spcBef>
                <a:spcPts val="0"/>
              </a:spcBef>
              <a:spcAft>
                <a:spcPts val="0"/>
              </a:spcAft>
              <a:buSzPts val="2800"/>
              <a:buChar char="❖"/>
            </a:pPr>
            <a:r>
              <a:rPr lang="en-GB" dirty="0"/>
              <a:t>Featuring 3 (out of 5) activities that CEOS participates.</a:t>
            </a:r>
            <a:endParaRPr dirty="0"/>
          </a:p>
          <a:p>
            <a:pPr marL="457200" lvl="0" indent="-406400" algn="l" rtl="0">
              <a:spcBef>
                <a:spcPts val="0"/>
              </a:spcBef>
              <a:spcAft>
                <a:spcPts val="0"/>
              </a:spcAft>
              <a:buSzPts val="2800"/>
              <a:buChar char="❖"/>
            </a:pPr>
            <a:r>
              <a:rPr lang="en-GB" dirty="0"/>
              <a:t>Highlighting innovative approaches </a:t>
            </a:r>
            <a:r>
              <a:rPr lang="en-GB" sz="1800" dirty="0"/>
              <a:t>(e.g. new EO satellites, AI/ML).</a:t>
            </a:r>
            <a:endParaRPr dirty="0"/>
          </a:p>
        </p:txBody>
      </p:sp>
      <p:sp>
        <p:nvSpPr>
          <p:cNvPr id="73" name="Google Shape;73;p8">
            <a:extLst>
              <a:ext uri="{FF2B5EF4-FFF2-40B4-BE49-F238E27FC236}">
                <a16:creationId xmlns:a16="http://schemas.microsoft.com/office/drawing/2014/main" id="{B7C03F1F-0522-93F5-86D0-C543D098653B}"/>
              </a:ext>
            </a:extLst>
          </p:cNvPr>
          <p:cNvSpPr txBox="1">
            <a:spLocks noGrp="1"/>
          </p:cNvSpPr>
          <p:nvPr>
            <p:ph type="title"/>
          </p:nvPr>
        </p:nvSpPr>
        <p:spPr>
          <a:xfrm>
            <a:off x="187622" y="253989"/>
            <a:ext cx="11248165" cy="79830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fr-CH" sz="3600" dirty="0"/>
              <a:t>GEO Open House Webinar </a:t>
            </a:r>
            <a:r>
              <a:rPr lang="fr-CH" sz="3600" dirty="0" err="1"/>
              <a:t>Series</a:t>
            </a:r>
            <a:endParaRPr sz="3600" dirty="0"/>
          </a:p>
        </p:txBody>
      </p:sp>
      <p:pic>
        <p:nvPicPr>
          <p:cNvPr id="3" name="Picture 38">
            <a:extLst>
              <a:ext uri="{FF2B5EF4-FFF2-40B4-BE49-F238E27FC236}">
                <a16:creationId xmlns:a16="http://schemas.microsoft.com/office/drawing/2014/main" id="{664A2353-DF7E-6B13-E12D-83DA05B5F1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89933" y="191260"/>
            <a:ext cx="1894681" cy="649605"/>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a:extLst>
              <a:ext uri="{FF2B5EF4-FFF2-40B4-BE49-F238E27FC236}">
                <a16:creationId xmlns:a16="http://schemas.microsoft.com/office/drawing/2014/main" id="{04669334-C90B-A85D-33FD-5B66BE71345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279042"/>
            <a:ext cx="12192000" cy="2624137"/>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a:extLst>
              <a:ext uri="{FF2B5EF4-FFF2-40B4-BE49-F238E27FC236}">
                <a16:creationId xmlns:a16="http://schemas.microsoft.com/office/drawing/2014/main" id="{2283E3A1-FDE2-4F15-6577-EB519F56863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22722" y="3919754"/>
            <a:ext cx="951725" cy="346082"/>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a:extLst>
              <a:ext uri="{FF2B5EF4-FFF2-40B4-BE49-F238E27FC236}">
                <a16:creationId xmlns:a16="http://schemas.microsoft.com/office/drawing/2014/main" id="{A5C0618E-5706-80B5-4025-33C42A33A7B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78892" y="3913816"/>
            <a:ext cx="1747771" cy="613931"/>
          </a:xfrm>
          <a:prstGeom prst="rect">
            <a:avLst/>
          </a:prstGeom>
          <a:noFill/>
          <a:extLst>
            <a:ext uri="{909E8E84-426E-40DD-AFC4-6F175D3DCCD1}">
              <a14:hiddenFill xmlns:a14="http://schemas.microsoft.com/office/drawing/2010/main">
                <a:solidFill>
                  <a:srgbClr val="FFFFFF"/>
                </a:solidFill>
              </a14:hiddenFill>
            </a:ext>
          </a:extLst>
        </p:spPr>
      </p:pic>
      <p:pic>
        <p:nvPicPr>
          <p:cNvPr id="7175" name="Picture 7">
            <a:extLst>
              <a:ext uri="{FF2B5EF4-FFF2-40B4-BE49-F238E27FC236}">
                <a16:creationId xmlns:a16="http://schemas.microsoft.com/office/drawing/2014/main" id="{85AB834E-3842-02EC-9BEB-414D33CB545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72192" y="3944126"/>
            <a:ext cx="951725" cy="458587"/>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a:extLst>
              <a:ext uri="{FF2B5EF4-FFF2-40B4-BE49-F238E27FC236}">
                <a16:creationId xmlns:a16="http://schemas.microsoft.com/office/drawing/2014/main" id="{3147D3C3-A515-F078-1C29-09759735CE4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70892" y="3919754"/>
            <a:ext cx="562471" cy="565681"/>
          </a:xfrm>
          <a:prstGeom prst="rect">
            <a:avLst/>
          </a:prstGeom>
          <a:noFill/>
          <a:extLst>
            <a:ext uri="{909E8E84-426E-40DD-AFC4-6F175D3DCCD1}">
              <a14:hiddenFill xmlns:a14="http://schemas.microsoft.com/office/drawing/2010/main">
                <a:solidFill>
                  <a:srgbClr val="FFFFFF"/>
                </a:solidFill>
              </a14:hiddenFill>
            </a:ext>
          </a:extLst>
        </p:spPr>
      </p:pic>
      <p:pic>
        <p:nvPicPr>
          <p:cNvPr id="7177" name="Picture 9">
            <a:extLst>
              <a:ext uri="{FF2B5EF4-FFF2-40B4-BE49-F238E27FC236}">
                <a16:creationId xmlns:a16="http://schemas.microsoft.com/office/drawing/2014/main" id="{C962B1EF-AFC8-1E44-B144-0F008CD0763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87622" y="4031940"/>
            <a:ext cx="1565650" cy="34131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FE8B55B-1AD8-2904-26FD-7B3260BF34CD}"/>
              </a:ext>
            </a:extLst>
          </p:cNvPr>
          <p:cNvSpPr txBox="1"/>
          <p:nvPr/>
        </p:nvSpPr>
        <p:spPr>
          <a:xfrm>
            <a:off x="5969446" y="4187871"/>
            <a:ext cx="1410964" cy="261610"/>
          </a:xfrm>
          <a:prstGeom prst="rect">
            <a:avLst/>
          </a:prstGeom>
          <a:noFill/>
        </p:spPr>
        <p:txBody>
          <a:bodyPr wrap="none" rtlCol="0">
            <a:spAutoFit/>
          </a:bodyPr>
          <a:lstStyle/>
          <a:p>
            <a:r>
              <a:rPr lang="en-CH" sz="1050" dirty="0"/>
              <a:t>Indigenous Alliance</a:t>
            </a:r>
          </a:p>
        </p:txBody>
      </p:sp>
    </p:spTree>
    <p:extLst>
      <p:ext uri="{BB962C8B-B14F-4D97-AF65-F5344CB8AC3E}">
        <p14:creationId xmlns:p14="http://schemas.microsoft.com/office/powerpoint/2010/main" val="36878482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pic>
        <p:nvPicPr>
          <p:cNvPr id="3" name="Picture 38">
            <a:extLst>
              <a:ext uri="{FF2B5EF4-FFF2-40B4-BE49-F238E27FC236}">
                <a16:creationId xmlns:a16="http://schemas.microsoft.com/office/drawing/2014/main" id="{1E1723D0-917F-21EF-7FBF-CF03B65A01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27095" y="215605"/>
            <a:ext cx="1894681" cy="64960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E8C8535-680D-0B03-0778-C3FB6FB33D1C}"/>
              </a:ext>
            </a:extLst>
          </p:cNvPr>
          <p:cNvSpPr txBox="1"/>
          <p:nvPr/>
        </p:nvSpPr>
        <p:spPr>
          <a:xfrm>
            <a:off x="3017729" y="2057934"/>
            <a:ext cx="6156542" cy="1200329"/>
          </a:xfrm>
          <a:prstGeom prst="rect">
            <a:avLst/>
          </a:prstGeom>
          <a:noFill/>
        </p:spPr>
        <p:txBody>
          <a:bodyPr wrap="square">
            <a:spAutoFit/>
          </a:bodyPr>
          <a:lstStyle/>
          <a:p>
            <a:r>
              <a:rPr lang="en-CH" sz="6000" b="0" i="0" dirty="0">
                <a:solidFill>
                  <a:schemeClr val="tx1">
                    <a:lumMod val="50000"/>
                  </a:schemeClr>
                </a:solidFill>
                <a:effectLst/>
                <a:latin typeface="Times" pitchFamily="2" charset="0"/>
              </a:rPr>
              <a:t> </a:t>
            </a:r>
            <a:r>
              <a:rPr lang="en-CH" sz="7200" b="1" i="0" dirty="0">
                <a:solidFill>
                  <a:schemeClr val="tx1">
                    <a:lumMod val="50000"/>
                  </a:schemeClr>
                </a:solidFill>
                <a:effectLst/>
                <a:latin typeface="Montserrat" pitchFamily="2" charset="77"/>
              </a:rPr>
              <a:t>Thank you!</a:t>
            </a:r>
            <a:endParaRPr lang="en-CH" sz="6000" b="1" dirty="0">
              <a:solidFill>
                <a:schemeClr val="tx1">
                  <a:lumMod val="50000"/>
                </a:schemeClr>
              </a:solidFill>
              <a:latin typeface="Montserrat" pitchFamily="2" charset="77"/>
            </a:endParaRPr>
          </a:p>
        </p:txBody>
      </p:sp>
      <p:pic>
        <p:nvPicPr>
          <p:cNvPr id="10242" name="Picture 2">
            <a:extLst>
              <a:ext uri="{FF2B5EF4-FFF2-40B4-BE49-F238E27FC236}">
                <a16:creationId xmlns:a16="http://schemas.microsoft.com/office/drawing/2014/main" id="{899347D5-632E-17FA-BFE9-63B08BE900E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81469" y="4556553"/>
            <a:ext cx="1991806" cy="688617"/>
          </a:xfrm>
          <a:prstGeom prst="rect">
            <a:avLst/>
          </a:prstGeom>
          <a:noFill/>
          <a:extLst>
            <a:ext uri="{909E8E84-426E-40DD-AFC4-6F175D3DCCD1}">
              <a14:hiddenFill xmlns:a14="http://schemas.microsoft.com/office/drawing/2010/main">
                <a:solidFill>
                  <a:srgbClr val="FFFFFF"/>
                </a:solidFill>
              </a14:hiddenFill>
            </a:ext>
          </a:extLst>
        </p:spPr>
      </p:pic>
      <p:sp>
        <p:nvSpPr>
          <p:cNvPr id="6" name="Line">
            <a:extLst>
              <a:ext uri="{FF2B5EF4-FFF2-40B4-BE49-F238E27FC236}">
                <a16:creationId xmlns:a16="http://schemas.microsoft.com/office/drawing/2014/main" id="{2FD1CDA4-BE1D-2572-4FED-E12FD4CC39FE}"/>
              </a:ext>
            </a:extLst>
          </p:cNvPr>
          <p:cNvSpPr/>
          <p:nvPr/>
        </p:nvSpPr>
        <p:spPr>
          <a:xfrm>
            <a:off x="3470461" y="3625632"/>
            <a:ext cx="1516642" cy="2"/>
          </a:xfrm>
          <a:prstGeom prst="line">
            <a:avLst/>
          </a:prstGeom>
          <a:ln w="139700">
            <a:solidFill>
              <a:srgbClr val="000000"/>
            </a:solidFill>
            <a:miter lim="400000"/>
          </a:ln>
        </p:spPr>
        <p:txBody>
          <a:bodyPr lIns="45718" tIns="45718" rIns="45718" bIns="45718"/>
          <a:lstStyle/>
          <a:p>
            <a:endParaRPr/>
          </a:p>
        </p:txBody>
      </p:sp>
      <p:sp>
        <p:nvSpPr>
          <p:cNvPr id="7" name="Line">
            <a:extLst>
              <a:ext uri="{FF2B5EF4-FFF2-40B4-BE49-F238E27FC236}">
                <a16:creationId xmlns:a16="http://schemas.microsoft.com/office/drawing/2014/main" id="{2ABBC69B-3328-BB0E-D447-B5FB4D6B25E5}"/>
              </a:ext>
            </a:extLst>
          </p:cNvPr>
          <p:cNvSpPr/>
          <p:nvPr/>
        </p:nvSpPr>
        <p:spPr>
          <a:xfrm>
            <a:off x="6481469" y="3613809"/>
            <a:ext cx="1516642" cy="2"/>
          </a:xfrm>
          <a:prstGeom prst="line">
            <a:avLst/>
          </a:prstGeom>
          <a:ln w="139700">
            <a:solidFill>
              <a:srgbClr val="000000"/>
            </a:solidFill>
            <a:miter lim="400000"/>
          </a:ln>
        </p:spPr>
        <p:txBody>
          <a:bodyPr lIns="45718" tIns="45718" rIns="45718" bIns="45718"/>
          <a:lstStyle/>
          <a:p>
            <a:endParaRPr/>
          </a:p>
        </p:txBody>
      </p:sp>
      <p:sp>
        <p:nvSpPr>
          <p:cNvPr id="8" name="Group on Earth Observations">
            <a:extLst>
              <a:ext uri="{FF2B5EF4-FFF2-40B4-BE49-F238E27FC236}">
                <a16:creationId xmlns:a16="http://schemas.microsoft.com/office/drawing/2014/main" id="{39CF2E76-639B-1080-8D85-B7BAD8532950}"/>
              </a:ext>
            </a:extLst>
          </p:cNvPr>
          <p:cNvSpPr txBox="1"/>
          <p:nvPr/>
        </p:nvSpPr>
        <p:spPr>
          <a:xfrm>
            <a:off x="3470461" y="3885528"/>
            <a:ext cx="2497479" cy="26674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defTabSz="457200">
              <a:lnSpc>
                <a:spcPct val="80000"/>
              </a:lnSpc>
              <a:defRPr sz="4200" b="1" baseline="41523">
                <a:solidFill>
                  <a:srgbClr val="000000"/>
                </a:solidFill>
                <a:uFill>
                  <a:solidFill>
                    <a:srgbClr val="000000"/>
                  </a:solidFill>
                </a:uFill>
                <a:latin typeface="Arial"/>
                <a:ea typeface="Arial"/>
                <a:cs typeface="Arial"/>
                <a:sym typeface="Arial"/>
              </a:defRPr>
            </a:lvl1pPr>
          </a:lstStyle>
          <a:p>
            <a:r>
              <a:rPr sz="2000" dirty="0">
                <a:latin typeface="+mj-lt"/>
              </a:rPr>
              <a:t>Group on Earth Observations</a:t>
            </a:r>
          </a:p>
        </p:txBody>
      </p:sp>
      <p:sp>
        <p:nvSpPr>
          <p:cNvPr id="9" name="Secretariat@geosec.org">
            <a:extLst>
              <a:ext uri="{FF2B5EF4-FFF2-40B4-BE49-F238E27FC236}">
                <a16:creationId xmlns:a16="http://schemas.microsoft.com/office/drawing/2014/main" id="{DD117FAD-61E4-01FC-146F-DCF10F9A74C7}"/>
              </a:ext>
            </a:extLst>
          </p:cNvPr>
          <p:cNvSpPr txBox="1"/>
          <p:nvPr/>
        </p:nvSpPr>
        <p:spPr>
          <a:xfrm>
            <a:off x="6433301" y="3927451"/>
            <a:ext cx="2431307" cy="26674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defTabSz="457200">
              <a:lnSpc>
                <a:spcPct val="80000"/>
              </a:lnSpc>
              <a:defRPr sz="4300" spc="258" baseline="41302">
                <a:solidFill>
                  <a:srgbClr val="000000"/>
                </a:solidFill>
                <a:uFill>
                  <a:solidFill>
                    <a:srgbClr val="000000"/>
                  </a:solidFill>
                </a:uFill>
                <a:latin typeface="Arial"/>
                <a:ea typeface="Arial"/>
                <a:cs typeface="Arial"/>
                <a:sym typeface="Arial"/>
              </a:defRPr>
            </a:lvl1pPr>
          </a:lstStyle>
          <a:p>
            <a:r>
              <a:rPr sz="2000" dirty="0" err="1">
                <a:latin typeface="+mj-lt"/>
              </a:rPr>
              <a:t>Secretariat@geosec.org</a:t>
            </a:r>
            <a:endParaRPr sz="2000" dirty="0">
              <a:latin typeface="+mj-lt"/>
            </a:endParaRPr>
          </a:p>
        </p:txBody>
      </p:sp>
      <p:sp>
        <p:nvSpPr>
          <p:cNvPr id="10" name="7 bis, avenue de la Paix,…">
            <a:extLst>
              <a:ext uri="{FF2B5EF4-FFF2-40B4-BE49-F238E27FC236}">
                <a16:creationId xmlns:a16="http://schemas.microsoft.com/office/drawing/2014/main" id="{F73CBE03-2CDA-CF59-92B0-EFD976FA9F25}"/>
              </a:ext>
            </a:extLst>
          </p:cNvPr>
          <p:cNvSpPr txBox="1"/>
          <p:nvPr/>
        </p:nvSpPr>
        <p:spPr>
          <a:xfrm>
            <a:off x="3470461" y="4610754"/>
            <a:ext cx="4725653" cy="92333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p>
            <a:pPr algn="l" defTabSz="457200">
              <a:defRPr sz="4000" baseline="41999">
                <a:solidFill>
                  <a:srgbClr val="000000"/>
                </a:solidFill>
                <a:uFill>
                  <a:solidFill>
                    <a:srgbClr val="000000"/>
                  </a:solidFill>
                </a:uFill>
                <a:latin typeface="Arial"/>
                <a:ea typeface="Arial"/>
                <a:cs typeface="Arial"/>
                <a:sym typeface="Arial"/>
              </a:defRPr>
            </a:pPr>
            <a:r>
              <a:rPr sz="2000" dirty="0">
                <a:latin typeface="+mj-lt"/>
              </a:rPr>
              <a:t>7 bis, avenue de la </a:t>
            </a:r>
            <a:r>
              <a:rPr sz="2000" dirty="0" err="1">
                <a:latin typeface="+mj-lt"/>
              </a:rPr>
              <a:t>Paix</a:t>
            </a:r>
            <a:r>
              <a:rPr sz="2000" dirty="0">
                <a:latin typeface="+mj-lt"/>
              </a:rPr>
              <a:t>, </a:t>
            </a:r>
          </a:p>
          <a:p>
            <a:pPr algn="l" defTabSz="457200">
              <a:defRPr sz="4000" baseline="41999">
                <a:solidFill>
                  <a:srgbClr val="000000"/>
                </a:solidFill>
                <a:uFill>
                  <a:solidFill>
                    <a:srgbClr val="000000"/>
                  </a:solidFill>
                </a:uFill>
                <a:latin typeface="Arial"/>
                <a:ea typeface="Arial"/>
                <a:cs typeface="Arial"/>
                <a:sym typeface="Arial"/>
              </a:defRPr>
            </a:pPr>
            <a:r>
              <a:rPr sz="2000" dirty="0">
                <a:latin typeface="+mj-lt"/>
              </a:rPr>
              <a:t>Case </a:t>
            </a:r>
            <a:r>
              <a:rPr sz="2000" dirty="0" err="1">
                <a:latin typeface="+mj-lt"/>
              </a:rPr>
              <a:t>postale</a:t>
            </a:r>
            <a:r>
              <a:rPr sz="2000" dirty="0">
                <a:latin typeface="+mj-lt"/>
              </a:rPr>
              <a:t> 2300</a:t>
            </a:r>
          </a:p>
          <a:p>
            <a:pPr algn="l" defTabSz="457200">
              <a:defRPr sz="4000" baseline="41999">
                <a:solidFill>
                  <a:srgbClr val="000000"/>
                </a:solidFill>
                <a:uFill>
                  <a:solidFill>
                    <a:srgbClr val="000000"/>
                  </a:solidFill>
                </a:uFill>
                <a:latin typeface="Arial"/>
                <a:ea typeface="Arial"/>
                <a:cs typeface="Arial"/>
                <a:sym typeface="Arial"/>
              </a:defRPr>
            </a:pPr>
            <a:r>
              <a:rPr sz="2000" dirty="0">
                <a:latin typeface="+mj-lt"/>
              </a:rPr>
              <a:t>CH-1211 Geneva, Switzerland​</a:t>
            </a:r>
            <a:br>
              <a:rPr sz="2000" dirty="0">
                <a:latin typeface="+mj-lt"/>
              </a:rPr>
            </a:br>
            <a:endParaRPr sz="2000" dirty="0">
              <a:latin typeface="+mj-lt"/>
            </a:endParaRPr>
          </a:p>
        </p:txBody>
      </p:sp>
    </p:spTree>
  </p:cSld>
  <p:clrMapOvr>
    <a:masterClrMapping/>
  </p:clrMapOvr>
</p:sld>
</file>

<file path=ppt/theme/theme1.xml><?xml version="1.0" encoding="utf-8"?>
<a:theme xmlns:a="http://schemas.openxmlformats.org/drawingml/2006/main" name="ceos">
  <a:themeElements>
    <a:clrScheme name="Custom 2">
      <a:dk1>
        <a:srgbClr val="000000"/>
      </a:dk1>
      <a:lt1>
        <a:srgbClr val="FFFFFF"/>
      </a:lt1>
      <a:dk2>
        <a:srgbClr val="44546A"/>
      </a:dk2>
      <a:lt2>
        <a:srgbClr val="E7E6E6"/>
      </a:lt2>
      <a:accent1>
        <a:srgbClr val="33445F"/>
      </a:accent1>
      <a:accent2>
        <a:srgbClr val="A3CB34"/>
      </a:accent2>
      <a:accent3>
        <a:srgbClr val="C1666B"/>
      </a:accent3>
      <a:accent4>
        <a:srgbClr val="DDDDDD"/>
      </a:accent4>
      <a:accent5>
        <a:srgbClr val="7BC0D7"/>
      </a:accent5>
      <a:accent6>
        <a:srgbClr val="D1462F"/>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484E135ECF85B4BAA31E6E8E53076E9" ma:contentTypeVersion="35" ma:contentTypeDescription="Create a new document." ma:contentTypeScope="" ma:versionID="e86f07f557b08a4179988ab8f64f48f1">
  <xsd:schema xmlns:xsd="http://www.w3.org/2001/XMLSchema" xmlns:xs="http://www.w3.org/2001/XMLSchema" xmlns:p="http://schemas.microsoft.com/office/2006/metadata/properties" xmlns:ns2="3004ce7a-ae16-4d94-a5a4-c47915c90579" xmlns:ns3="704c5cbc-47b7-4280-b1ec-b18637b9c8c8" targetNamespace="http://schemas.microsoft.com/office/2006/metadata/properties" ma:root="true" ma:fieldsID="3573cb2f50731b6349b4f2cebecf1333" ns2:_="" ns3:_="">
    <xsd:import namespace="3004ce7a-ae16-4d94-a5a4-c47915c90579"/>
    <xsd:import namespace="704c5cbc-47b7-4280-b1ec-b18637b9c8c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ServiceDateTaken" minOccurs="0"/>
                <xsd:element ref="ns2:MediaServiceLocation" minOccurs="0"/>
                <xsd:element ref="ns3:SharedWithUsers" minOccurs="0"/>
                <xsd:element ref="ns3:SharedWithDetails" minOccurs="0"/>
                <xsd:element ref="ns2:Dateandtime" minOccurs="0"/>
                <xsd:element ref="ns2:_x0077_j31" minOccurs="0"/>
                <xsd:element ref="ns2:Done" minOccurs="0"/>
                <xsd:element ref="ns2:MediaLengthInSeconds" minOccurs="0"/>
                <xsd:element ref="ns2:lcf76f155ced4ddcb4097134ff3c332f" minOccurs="0"/>
                <xsd:element ref="ns3:TaxCatchAll" minOccurs="0"/>
                <xsd:element ref="ns2:Status" minOccurs="0"/>
                <xsd:element ref="ns2:Deadline" minOccurs="0"/>
                <xsd:element ref="ns2:Ref" minOccurs="0"/>
                <xsd:element ref="ns2:From" minOccurs="0"/>
                <xsd:element ref="ns2:Date" minOccurs="0"/>
                <xsd:element ref="ns2:_Flow_SignoffStatus" minOccurs="0"/>
                <xsd:element ref="ns2:MediaServiceObjectDetectorVersions" minOccurs="0"/>
                <xsd:element ref="ns2:MediaServiceSearchProperties" minOccurs="0"/>
                <xsd:element ref="ns2:Thumbnail" minOccurs="0"/>
                <xsd:element ref="ns2:Image" minOccurs="0"/>
                <xsd:element ref="ns2:MediaServiceBillingMetadata" minOccurs="0"/>
                <xsd:element ref="ns2:Action" minOccurs="0"/>
                <xsd:element ref="ns2:_ApprovalAssignedTo" minOccurs="0"/>
                <xsd:element ref="ns2:_ApprovalRespondedBy" minOccurs="0"/>
                <xsd:element ref="ns2:_ApprovalSentBy" minOccurs="0"/>
                <xsd:element ref="ns2:_Approval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004ce7a-ae16-4d94-a5a4-c47915c9057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Dateandtime" ma:index="20" nillable="true" ma:displayName="Date and time" ma:format="DateOnly" ma:internalName="Dateandtime">
      <xsd:simpleType>
        <xsd:restriction base="dms:DateTime"/>
      </xsd:simpleType>
    </xsd:element>
    <xsd:element name="_x0077_j31" ma:index="21" nillable="true" ma:displayName="Person or Group" ma:list="UserInfo" ma:internalName="_x0077_j31">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one" ma:index="22" nillable="true" ma:displayName="Done" ma:format="Dropdown" ma:internalName="Done">
      <xsd:simpleType>
        <xsd:restriction base="dms:Text">
          <xsd:maxLength value="255"/>
        </xsd:restriction>
      </xsd:simpleType>
    </xsd:element>
    <xsd:element name="MediaLengthInSeconds" ma:index="23" nillable="true" ma:displayName="Length (seconds)" ma:internalName="MediaLengthInSeconds" ma:readOnly="true">
      <xsd:simpleType>
        <xsd:restriction base="dms:Unknow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b94d9e8b-0a82-4578-bd0d-98566eea733d" ma:termSetId="09814cd3-568e-fe90-9814-8d621ff8fb84" ma:anchorId="fba54fb3-c3e1-fe81-a776-ca4b69148c4d" ma:open="true" ma:isKeyword="false">
      <xsd:complexType>
        <xsd:sequence>
          <xsd:element ref="pc:Terms" minOccurs="0" maxOccurs="1"/>
        </xsd:sequence>
      </xsd:complexType>
    </xsd:element>
    <xsd:element name="Status" ma:index="27" nillable="true" ma:displayName="Status" ma:internalName="Status">
      <xsd:simpleType>
        <xsd:restriction base="dms:Unknown">
          <xsd:enumeration value="Done"/>
          <xsd:enumeration value="Ongoing"/>
          <xsd:enumeration value="Cancelled"/>
        </xsd:restriction>
      </xsd:simpleType>
    </xsd:element>
    <xsd:element name="Deadline" ma:index="28" nillable="true" ma:displayName="Deadline" ma:default="5/8/2023" ma:format="DateOnly" ma:internalName="Deadline">
      <xsd:simpleType>
        <xsd:restriction base="dms:DateTime"/>
      </xsd:simpleType>
    </xsd:element>
    <xsd:element name="Ref" ma:index="29" nillable="true" ma:displayName="Ref" ma:format="Dropdown" ma:internalName="Ref">
      <xsd:simpleType>
        <xsd:restriction base="dms:Text">
          <xsd:maxLength value="255"/>
        </xsd:restriction>
      </xsd:simpleType>
    </xsd:element>
    <xsd:element name="From" ma:index="30" nillable="true" ma:displayName="From" ma:format="DateOnly" ma:internalName="From">
      <xsd:simpleType>
        <xsd:restriction base="dms:DateTime"/>
      </xsd:simpleType>
    </xsd:element>
    <xsd:element name="Date" ma:index="31" nillable="true" ma:displayName="Date" ma:format="DateOnly" ma:internalName="Date">
      <xsd:simpleType>
        <xsd:restriction base="dms:DateTime"/>
      </xsd:simpleType>
    </xsd:element>
    <xsd:element name="_Flow_SignoffStatus" ma:index="32" nillable="true" ma:displayName="Sign-off status" ma:internalName="Sign_x002d_off_x0020_status">
      <xsd:simpleType>
        <xsd:restriction base="dms:Text"/>
      </xsd:simpleType>
    </xsd:element>
    <xsd:element name="MediaServiceObjectDetectorVersions" ma:index="3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34" nillable="true" ma:displayName="MediaServiceSearchProperties" ma:hidden="true" ma:internalName="MediaServiceSearchProperties" ma:readOnly="true">
      <xsd:simpleType>
        <xsd:restriction base="dms:Note"/>
      </xsd:simpleType>
    </xsd:element>
    <xsd:element name="Thumbnail" ma:index="35" nillable="true" ma:displayName="Thumbnail" ma:format="Thumbnail" ma:internalName="Thumbnail">
      <xsd:simpleType>
        <xsd:restriction base="dms:Unknown"/>
      </xsd:simpleType>
    </xsd:element>
    <xsd:element name="Image" ma:index="36" nillable="true" ma:displayName="Image" ma:format="Thumbnail" ma:internalName="Image">
      <xsd:simpleType>
        <xsd:restriction base="dms:Unknown"/>
      </xsd:simpleType>
    </xsd:element>
    <xsd:element name="MediaServiceBillingMetadata" ma:index="37" nillable="true" ma:displayName="MediaServiceBillingMetadata" ma:hidden="true" ma:internalName="MediaServiceBillingMetadata" ma:readOnly="true">
      <xsd:simpleType>
        <xsd:restriction base="dms:Note"/>
      </xsd:simpleType>
    </xsd:element>
    <xsd:element name="Action" ma:index="38" nillable="true" ma:displayName="Action" ma:format="Dropdown" ma:internalName="Action">
      <xsd:simpleType>
        <xsd:union memberTypes="dms:Text">
          <xsd:simpleType>
            <xsd:restriction base="dms:Choice">
              <xsd:enumeration value="Archive"/>
              <xsd:enumeration value="Merge"/>
            </xsd:restriction>
          </xsd:simpleType>
        </xsd:union>
      </xsd:simpleType>
    </xsd:element>
    <xsd:element name="_ApprovalAssignedTo" ma:index="39" nillable="true" ma:displayName="Approvers" ma:list="UserInfo" ma:internalName="_ApprovalAssignedTo"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_ApprovalRespondedBy" ma:index="40" nillable="true" ma:displayName="Responses" ma:list="UserInfo" ma:internalName="_ApprovalRespondedBy"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_ApprovalSentBy" ma:index="41" nillable="true" ma:displayName="Approval Creator" ma:list="UserInfo" ma:internalName="_ApprovalSentBy" ma:readOnly="tru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_ApprovalStatus" ma:index="42" nillable="true" ma:displayName="Approval status" ma:internalName="_ApprovalStatu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04c5cbc-47b7-4280-b1ec-b18637b9c8c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6" nillable="true" ma:displayName="Taxonomy Catch All Column" ma:hidden="true" ma:list="{a1380d03-17ee-4924-b354-945a11477c33}" ma:internalName="TaxCatchAll" ma:showField="CatchAllData" ma:web="704c5cbc-47b7-4280-b1ec-b18637b9c8c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From xmlns="3004ce7a-ae16-4d94-a5a4-c47915c90579" xsi:nil="true"/>
    <Date xmlns="3004ce7a-ae16-4d94-a5a4-c47915c90579" xsi:nil="true"/>
    <_x0077_j31 xmlns="3004ce7a-ae16-4d94-a5a4-c47915c90579">
      <UserInfo>
        <DisplayName/>
        <AccountId xsi:nil="true"/>
        <AccountType/>
      </UserInfo>
    </_x0077_j31>
    <lcf76f155ced4ddcb4097134ff3c332f xmlns="3004ce7a-ae16-4d94-a5a4-c47915c90579">
      <Terms xmlns="http://schemas.microsoft.com/office/infopath/2007/PartnerControls"/>
    </lcf76f155ced4ddcb4097134ff3c332f>
    <TaxCatchAll xmlns="704c5cbc-47b7-4280-b1ec-b18637b9c8c8" xsi:nil="true"/>
    <Done xmlns="3004ce7a-ae16-4d94-a5a4-c47915c90579" xsi:nil="true"/>
    <_Flow_SignoffStatus xmlns="3004ce7a-ae16-4d94-a5a4-c47915c90579" xsi:nil="true"/>
    <Thumbnail xmlns="3004ce7a-ae16-4d94-a5a4-c47915c90579" xsi:nil="true"/>
    <Ref xmlns="3004ce7a-ae16-4d94-a5a4-c47915c90579" xsi:nil="true"/>
    <Deadline xmlns="3004ce7a-ae16-4d94-a5a4-c47915c90579" xsi:nil="true"/>
    <Dateandtime xmlns="3004ce7a-ae16-4d94-a5a4-c47915c90579" xsi:nil="true"/>
    <Image xmlns="3004ce7a-ae16-4d94-a5a4-c47915c90579" xsi:nil="true"/>
    <Status xmlns="3004ce7a-ae16-4d94-a5a4-c47915c90579" xsi:nil="true"/>
    <Action xmlns="3004ce7a-ae16-4d94-a5a4-c47915c90579" xsi:nil="true"/>
    <_ApprovalAssignedTo xmlns="3004ce7a-ae16-4d94-a5a4-c47915c90579">
      <UserInfo>
        <DisplayName/>
        <AccountId xsi:nil="true"/>
        <AccountType/>
      </UserInfo>
    </_ApprovalAssignedTo>
    <_ApprovalStatus xmlns="3004ce7a-ae16-4d94-a5a4-c47915c90579">0</_ApprovalStatus>
    <_ApprovalRespondedBy xmlns="3004ce7a-ae16-4d94-a5a4-c47915c90579">
      <UserInfo>
        <DisplayName/>
        <AccountId xsi:nil="true"/>
        <AccountType/>
      </UserInfo>
    </_ApprovalRespondedBy>
    <_ApprovalSentBy xmlns="3004ce7a-ae16-4d94-a5a4-c47915c90579">
      <UserInfo>
        <DisplayName/>
        <AccountId xsi:nil="true"/>
        <AccountType/>
      </UserInfo>
    </_ApprovalSentBy>
  </documentManagement>
</p:properties>
</file>

<file path=customXml/itemProps1.xml><?xml version="1.0" encoding="utf-8"?>
<ds:datastoreItem xmlns:ds="http://schemas.openxmlformats.org/officeDocument/2006/customXml" ds:itemID="{8FA9E45C-E82E-4391-9F46-6AB8720E927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004ce7a-ae16-4d94-a5a4-c47915c90579"/>
    <ds:schemaRef ds:uri="704c5cbc-47b7-4280-b1ec-b18637b9c8c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BA4E6B0-DEF5-4DFC-9B0C-BEE7404DB0D7}">
  <ds:schemaRefs>
    <ds:schemaRef ds:uri="http://schemas.microsoft.com/sharepoint/v3/contenttype/forms"/>
  </ds:schemaRefs>
</ds:datastoreItem>
</file>

<file path=customXml/itemProps3.xml><?xml version="1.0" encoding="utf-8"?>
<ds:datastoreItem xmlns:ds="http://schemas.openxmlformats.org/officeDocument/2006/customXml" ds:itemID="{A5BBFB0D-85F2-498E-9DB7-A4D2FAA22C83}">
  <ds:schemaRefs>
    <ds:schemaRef ds:uri="http://schemas.microsoft.com/office/2006/metadata/properties"/>
    <ds:schemaRef ds:uri="http://schemas.microsoft.com/office/infopath/2007/PartnerControls"/>
    <ds:schemaRef ds:uri="3004ce7a-ae16-4d94-a5a4-c47915c90579"/>
    <ds:schemaRef ds:uri="704c5cbc-47b7-4280-b1ec-b18637b9c8c8"/>
  </ds:schemaRefs>
</ds:datastoreItem>
</file>

<file path=docProps/app.xml><?xml version="1.0" encoding="utf-8"?>
<Properties xmlns="http://schemas.openxmlformats.org/officeDocument/2006/extended-properties" xmlns:vt="http://schemas.openxmlformats.org/officeDocument/2006/docPropsVTypes">
  <TotalTime>65</TotalTime>
  <Words>277</Words>
  <Application>Microsoft Office PowerPoint</Application>
  <PresentationFormat>Widescreen</PresentationFormat>
  <Paragraphs>35</Paragraphs>
  <Slides>7</Slides>
  <Notes>7</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ceos</vt:lpstr>
      <vt:lpstr>WGClimate-24 &amp; GHG-TT-6 Stakeholder Engagement: </vt:lpstr>
      <vt:lpstr>COP30</vt:lpstr>
      <vt:lpstr>COP30</vt:lpstr>
      <vt:lpstr>CEOS EO Handbook on Adaptation and Resilience</vt:lpstr>
      <vt:lpstr>2026 GEO Symposium  GEO-21 Plenary</vt:lpstr>
      <vt:lpstr>GEO Open House Webinar Series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Rui Kotani</cp:lastModifiedBy>
  <cp:revision>177</cp:revision>
  <dcterms:modified xsi:type="dcterms:W3CDTF">2026-02-12T10:36:06Z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0x0101009484E135ECF85B4BAA31E6E8E53076E9</vt:lpwstr>
  </property>
  <property fmtid="{D5CDD505-2E9C-101B-9397-08002B2CF9AE}" pid="3" name="MediaServiceImageTags">
    <vt:lpwstr/>
  </property>
</Properties>
</file>