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verage" panose="020B0604020202020204" charset="0"/>
      <p:regular r:id="rId13"/>
    </p:embeddedFont>
    <p:embeddedFont>
      <p:font typeface="Barlow" panose="00000500000000000000" pitchFamily="2" charset="0"/>
      <p:regular r:id="rId14"/>
      <p:bold r:id="rId15"/>
      <p:italic r:id="rId16"/>
      <p:boldItalic r:id="rId17"/>
    </p:embeddedFont>
    <p:embeddedFont>
      <p:font typeface="Barlow Medium" panose="00000600000000000000" pitchFamily="2" charset="0"/>
      <p:regular r:id="rId18"/>
      <p:bold r:id="rId19"/>
      <p:italic r:id="rId20"/>
      <p:boldItalic r:id="rId21"/>
    </p:embeddedFont>
    <p:embeddedFont>
      <p:font typeface="Barlow SemiBold" panose="00000700000000000000" pitchFamily="2" charset="0"/>
      <p:regular r:id="rId22"/>
      <p:bold r:id="rId23"/>
      <p:italic r:id="rId24"/>
      <p:boldItalic r:id="rId25"/>
    </p:embeddedFont>
    <p:embeddedFont>
      <p:font typeface="Lobster" panose="00000500000000000000" pitchFamily="2" charset="0"/>
      <p:regular r:id="rId26"/>
    </p:embeddedFont>
    <p:embeddedFont>
      <p:font typeface="Montserrat" panose="00000500000000000000" pitchFamily="2" charset="0"/>
      <p:regular r:id="rId27"/>
      <p:bold r:id="rId28"/>
      <p:italic r:id="rId29"/>
      <p:boldItalic r:id="rId30"/>
    </p:embeddedFont>
    <p:embeddedFont>
      <p:font typeface="Montserrat Medium" panose="00000600000000000000" pitchFamily="2" charset="0"/>
      <p:regular r:id="rId31"/>
      <p:bold r:id="rId32"/>
      <p:italic r:id="rId33"/>
      <p:boldItalic r:id="rId34"/>
    </p:embeddedFont>
    <p:embeddedFont>
      <p:font typeface="Montserrat SemiBold" panose="000007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4C67C7-79CC-4F81-A7E1-3EEACD663B97}">
  <a:tblStyle styleId="{344C67C7-79CC-4F81-A7E1-3EEACD663B97}"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5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presProps" Target="presProps.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Aubrecht" userId="b70aee21-3ba5-4288-a1b9-b0eb027f73a8" providerId="ADAL" clId="{6B492282-02AE-45F2-9FA0-8505737A4409}"/>
    <pc:docChg chg="modSld">
      <pc:chgData name="Christoph Aubrecht" userId="b70aee21-3ba5-4288-a1b9-b0eb027f73a8" providerId="ADAL" clId="{6B492282-02AE-45F2-9FA0-8505737A4409}" dt="2026-02-12T12:39:59.055" v="68" actId="20577"/>
      <pc:docMkLst>
        <pc:docMk/>
      </pc:docMkLst>
      <pc:sldChg chg="modAnim">
        <pc:chgData name="Christoph Aubrecht" userId="b70aee21-3ba5-4288-a1b9-b0eb027f73a8" providerId="ADAL" clId="{6B492282-02AE-45F2-9FA0-8505737A4409}" dt="2026-02-12T12:34:58.668" v="19"/>
        <pc:sldMkLst>
          <pc:docMk/>
          <pc:sldMk cId="0" sldId="257"/>
        </pc:sldMkLst>
      </pc:sldChg>
      <pc:sldChg chg="modAnim">
        <pc:chgData name="Christoph Aubrecht" userId="b70aee21-3ba5-4288-a1b9-b0eb027f73a8" providerId="ADAL" clId="{6B492282-02AE-45F2-9FA0-8505737A4409}" dt="2026-02-12T12:35:20.391" v="23"/>
        <pc:sldMkLst>
          <pc:docMk/>
          <pc:sldMk cId="0" sldId="258"/>
        </pc:sldMkLst>
      </pc:sldChg>
      <pc:sldChg chg="modSp mod modAnim">
        <pc:chgData name="Christoph Aubrecht" userId="b70aee21-3ba5-4288-a1b9-b0eb027f73a8" providerId="ADAL" clId="{6B492282-02AE-45F2-9FA0-8505737A4409}" dt="2026-02-12T12:35:55.772" v="26"/>
        <pc:sldMkLst>
          <pc:docMk/>
          <pc:sldMk cId="0" sldId="259"/>
        </pc:sldMkLst>
        <pc:spChg chg="mod">
          <ac:chgData name="Christoph Aubrecht" userId="b70aee21-3ba5-4288-a1b9-b0eb027f73a8" providerId="ADAL" clId="{6B492282-02AE-45F2-9FA0-8505737A4409}" dt="2026-02-12T12:33:57.911" v="12" actId="1035"/>
          <ac:spMkLst>
            <pc:docMk/>
            <pc:sldMk cId="0" sldId="259"/>
            <ac:spMk id="84" creationId="{00000000-0000-0000-0000-000000000000}"/>
          </ac:spMkLst>
        </pc:spChg>
      </pc:sldChg>
      <pc:sldChg chg="modSp mod modAnim">
        <pc:chgData name="Christoph Aubrecht" userId="b70aee21-3ba5-4288-a1b9-b0eb027f73a8" providerId="ADAL" clId="{6B492282-02AE-45F2-9FA0-8505737A4409}" dt="2026-02-12T12:36:49.941" v="35"/>
        <pc:sldMkLst>
          <pc:docMk/>
          <pc:sldMk cId="0" sldId="260"/>
        </pc:sldMkLst>
        <pc:spChg chg="mod">
          <ac:chgData name="Christoph Aubrecht" userId="b70aee21-3ba5-4288-a1b9-b0eb027f73a8" providerId="ADAL" clId="{6B492282-02AE-45F2-9FA0-8505737A4409}" dt="2026-02-12T12:36:03.862" v="27" actId="14100"/>
          <ac:spMkLst>
            <pc:docMk/>
            <pc:sldMk cId="0" sldId="260"/>
            <ac:spMk id="92" creationId="{00000000-0000-0000-0000-000000000000}"/>
          </ac:spMkLst>
        </pc:spChg>
      </pc:sldChg>
      <pc:sldChg chg="modAnim">
        <pc:chgData name="Christoph Aubrecht" userId="b70aee21-3ba5-4288-a1b9-b0eb027f73a8" providerId="ADAL" clId="{6B492282-02AE-45F2-9FA0-8505737A4409}" dt="2026-02-12T12:37:51.185" v="39"/>
        <pc:sldMkLst>
          <pc:docMk/>
          <pc:sldMk cId="0" sldId="261"/>
        </pc:sldMkLst>
      </pc:sldChg>
      <pc:sldChg chg="modSp modAnim modNotes">
        <pc:chgData name="Christoph Aubrecht" userId="b70aee21-3ba5-4288-a1b9-b0eb027f73a8" providerId="ADAL" clId="{6B492282-02AE-45F2-9FA0-8505737A4409}" dt="2026-02-12T12:39:59.055" v="68" actId="20577"/>
        <pc:sldMkLst>
          <pc:docMk/>
          <pc:sldMk cId="0" sldId="262"/>
        </pc:sldMkLst>
        <pc:spChg chg="mod">
          <ac:chgData name="Christoph Aubrecht" userId="b70aee21-3ba5-4288-a1b9-b0eb027f73a8" providerId="ADAL" clId="{6B492282-02AE-45F2-9FA0-8505737A4409}" dt="2026-02-12T12:39:59.055" v="68" actId="20577"/>
          <ac:spMkLst>
            <pc:docMk/>
            <pc:sldMk cId="0" sldId="262"/>
            <ac:spMk id="111" creationId="{00000000-0000-0000-0000-000000000000}"/>
          </ac:spMkLst>
        </pc:spChg>
      </pc:sldChg>
      <pc:sldChg chg="modSp mod modAnim">
        <pc:chgData name="Christoph Aubrecht" userId="b70aee21-3ba5-4288-a1b9-b0eb027f73a8" providerId="ADAL" clId="{6B492282-02AE-45F2-9FA0-8505737A4409}" dt="2026-02-12T12:39:14.523" v="55"/>
        <pc:sldMkLst>
          <pc:docMk/>
          <pc:sldMk cId="0" sldId="263"/>
        </pc:sldMkLst>
        <pc:graphicFrameChg chg="mod">
          <ac:chgData name="Christoph Aubrecht" userId="b70aee21-3ba5-4288-a1b9-b0eb027f73a8" providerId="ADAL" clId="{6B492282-02AE-45F2-9FA0-8505737A4409}" dt="2026-02-12T12:39:03.085" v="53" actId="1036"/>
          <ac:graphicFrameMkLst>
            <pc:docMk/>
            <pc:sldMk cId="0" sldId="263"/>
            <ac:graphicFrameMk id="126" creationId="{00000000-0000-0000-0000-000000000000}"/>
          </ac:graphicFrameMkLst>
        </pc:graphicFrameChg>
      </pc:sldChg>
      <pc:sldChg chg="modAnim">
        <pc:chgData name="Christoph Aubrecht" userId="b70aee21-3ba5-4288-a1b9-b0eb027f73a8" providerId="ADAL" clId="{6B492282-02AE-45F2-9FA0-8505737A4409}" dt="2026-02-12T12:39:31.505" v="58"/>
        <pc:sldMkLst>
          <pc:docMk/>
          <pc:sldMk cId="0" sldId="264"/>
        </pc:sldMkLst>
      </pc:sldChg>
      <pc:sldChg chg="modAnim">
        <pc:chgData name="Christoph Aubrecht" userId="b70aee21-3ba5-4288-a1b9-b0eb027f73a8" providerId="ADAL" clId="{6B492282-02AE-45F2-9FA0-8505737A4409}" dt="2026-02-12T12:39:46.036" v="61"/>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3cee9e510_0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93cee9e51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93cee9e51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93cee9e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93cee9e510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93cee9e51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93cee9e51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93cee9e51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c33f48b984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EOTEC DevNet grew out of WGCapD members realizing the need to coordinate efforts with EO Training providers beyond CEOS members</a:t>
            </a:r>
            <a:endParaRPr/>
          </a:p>
          <a:p>
            <a:pPr marL="457200" lvl="0" indent="-298450" algn="l" rtl="0">
              <a:lnSpc>
                <a:spcPct val="100000"/>
              </a:lnSpc>
              <a:spcBef>
                <a:spcPts val="0"/>
              </a:spcBef>
              <a:spcAft>
                <a:spcPts val="0"/>
              </a:spcAft>
              <a:buSzPts val="1100"/>
              <a:buChar char="●"/>
            </a:pPr>
            <a:r>
              <a:rPr lang="en-GB"/>
              <a:t>It has since grown significantly and serves as an important connective tissue across partner networks</a:t>
            </a:r>
            <a:endParaRPr/>
          </a:p>
          <a:p>
            <a:pPr marL="457200" lvl="0" indent="-298450" algn="l" rtl="0">
              <a:lnSpc>
                <a:spcPct val="100000"/>
              </a:lnSpc>
              <a:spcBef>
                <a:spcPts val="0"/>
              </a:spcBef>
              <a:spcAft>
                <a:spcPts val="0"/>
              </a:spcAft>
              <a:buSzPts val="1100"/>
              <a:buChar char="●"/>
            </a:pPr>
            <a:r>
              <a:rPr lang="en-GB"/>
              <a:t>The chart on the right which came out of EOTEC network analysis and represents the state of EOTEC DevNet in 2024 with each blue dot representing an individual participant and red dots marking specific collaboration/learning opportunities. </a:t>
            </a:r>
            <a:endParaRPr/>
          </a:p>
        </p:txBody>
      </p:sp>
      <p:sp>
        <p:nvSpPr>
          <p:cNvPr id="88" name="Google Shape;88;g3c33f48b9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b1f3d8d0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b1f3d8d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c33f48b98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c33f48b98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3cee9e51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93cee9e51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93cee9e51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93cee9e51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WGClimate-24 &amp; GHG-TT-6</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9 - 12 February, 2026</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5"/>
            <a:ext cx="103086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6400"/>
              <a:t>Capacity Development for Climate</a:t>
            </a:r>
            <a:endParaRPr sz="2300" i="1">
              <a:latin typeface="Montserrat"/>
              <a:ea typeface="Montserrat"/>
              <a:cs typeface="Montserrat"/>
              <a:sym typeface="Montserrat"/>
            </a:endParaRPr>
          </a:p>
        </p:txBody>
      </p:sp>
      <p:sp>
        <p:nvSpPr>
          <p:cNvPr id="61" name="Google Shape;61;p6"/>
          <p:cNvSpPr/>
          <p:nvPr/>
        </p:nvSpPr>
        <p:spPr>
          <a:xfrm>
            <a:off x="6181225" y="4906800"/>
            <a:ext cx="5908500" cy="16194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None/>
            </a:pPr>
            <a:endParaRPr sz="220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Clr>
                <a:srgbClr val="000000"/>
              </a:buClr>
              <a:buFont typeface="Arial"/>
              <a:buNone/>
            </a:pPr>
            <a:r>
              <a:rPr lang="en-GB" sz="2200">
                <a:solidFill>
                  <a:schemeClr val="lt1"/>
                </a:solidFill>
                <a:latin typeface="Barlow Medium"/>
                <a:ea typeface="Barlow Medium"/>
                <a:cs typeface="Barlow Medium"/>
                <a:sym typeface="Barlow Medium"/>
              </a:rPr>
              <a:t>Christoph Aubrecht </a:t>
            </a:r>
            <a:br>
              <a:rPr lang="en-GB" sz="2200">
                <a:solidFill>
                  <a:schemeClr val="lt1"/>
                </a:solidFill>
                <a:latin typeface="Barlow Medium"/>
                <a:ea typeface="Barlow Medium"/>
                <a:cs typeface="Barlow Medium"/>
                <a:sym typeface="Barlow Medium"/>
              </a:rPr>
            </a:br>
            <a:r>
              <a:rPr lang="en-GB" sz="2200">
                <a:solidFill>
                  <a:schemeClr val="lt1"/>
                </a:solidFill>
                <a:latin typeface="Barlow Medium"/>
                <a:ea typeface="Barlow Medium"/>
                <a:cs typeface="Barlow Medium"/>
                <a:sym typeface="Barlow Medium"/>
              </a:rPr>
              <a:t>Martyna Stelmaszczuk-Górska</a:t>
            </a:r>
            <a:endParaRPr sz="220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a:solidFill>
                  <a:schemeClr val="lt1"/>
                </a:solidFill>
                <a:latin typeface="Barlow Medium"/>
                <a:ea typeface="Barlow Medium"/>
                <a:cs typeface="Barlow Medium"/>
                <a:sym typeface="Barlow Medium"/>
              </a:rPr>
              <a:t>WGCapD and EOTEC DevNet</a:t>
            </a:r>
            <a:endParaRPr sz="220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a:solidFill>
                  <a:schemeClr val="lt1"/>
                </a:solidFill>
                <a:latin typeface="Barlow Medium"/>
                <a:ea typeface="Barlow Medium"/>
                <a:cs typeface="Barlow Medium"/>
                <a:sym typeface="Barlow Medium"/>
              </a:rPr>
              <a:t>Agenda Item </a:t>
            </a:r>
            <a:r>
              <a:rPr lang="en-GB" sz="2200">
                <a:solidFill>
                  <a:schemeClr val="lt1"/>
                </a:solidFill>
                <a:latin typeface="Barlow Medium"/>
                <a:ea typeface="Barlow Medium"/>
                <a:cs typeface="Barlow Medium"/>
                <a:sym typeface="Barlow Medium"/>
              </a:rPr>
              <a:t>7.3</a:t>
            </a:r>
            <a:endParaRPr sz="2200" i="0" u="none" strike="noStrike" cap="none">
              <a:solidFill>
                <a:schemeClr val="lt1"/>
              </a:solidFill>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Joint Actions</a:t>
            </a:r>
            <a:endParaRPr sz="1400" b="0" i="0" u="none" strike="noStrike" cap="none">
              <a:solidFill>
                <a:srgbClr val="000000"/>
              </a:solidFill>
              <a:latin typeface="Montserrat"/>
              <a:ea typeface="Montserrat"/>
              <a:cs typeface="Montserrat"/>
              <a:sym typeface="Montserrat"/>
            </a:endParaRPr>
          </a:p>
        </p:txBody>
      </p:sp>
      <p:sp>
        <p:nvSpPr>
          <p:cNvPr id="140" name="Google Shape;140;p15"/>
          <p:cNvSpPr txBox="1"/>
          <p:nvPr/>
        </p:nvSpPr>
        <p:spPr>
          <a:xfrm>
            <a:off x="251675" y="1263467"/>
            <a:ext cx="11739300" cy="4710000"/>
          </a:xfrm>
          <a:prstGeom prst="rect">
            <a:avLst/>
          </a:prstGeom>
          <a:noFill/>
          <a:ln>
            <a:noFill/>
          </a:ln>
        </p:spPr>
        <p:txBody>
          <a:bodyPr spcFirstLastPara="1" wrap="square" lIns="91425" tIns="45700" rIns="91425" bIns="45700" anchor="ctr" anchorCtr="0">
            <a:spAutoFit/>
          </a:bodyPr>
          <a:lstStyle/>
          <a:p>
            <a:pPr marL="457200" marR="0" lvl="0" indent="-317500" algn="l" rtl="0">
              <a:lnSpc>
                <a:spcPct val="150000"/>
              </a:lnSpc>
              <a:spcBef>
                <a:spcPts val="0"/>
              </a:spcBef>
              <a:spcAft>
                <a:spcPts val="0"/>
              </a:spcAft>
              <a:buClr>
                <a:schemeClr val="dk1"/>
              </a:buClr>
              <a:buSzPts val="1400"/>
              <a:buFont typeface="Arial"/>
              <a:buChar char="❖"/>
            </a:pPr>
            <a:r>
              <a:rPr lang="en-GB" sz="1800" dirty="0">
                <a:latin typeface="Montserrat"/>
                <a:ea typeface="Montserrat"/>
                <a:cs typeface="Montserrat"/>
                <a:sym typeface="Montserrat"/>
              </a:rPr>
              <a:t>Establish </a:t>
            </a:r>
            <a:r>
              <a:rPr lang="en-GB" sz="1800" b="0" i="0" u="none" strike="noStrike" cap="none" dirty="0">
                <a:solidFill>
                  <a:srgbClr val="000000"/>
                </a:solidFill>
                <a:latin typeface="Montserrat"/>
                <a:ea typeface="Montserrat"/>
                <a:cs typeface="Montserrat"/>
                <a:sym typeface="Montserrat"/>
              </a:rPr>
              <a:t>WGClimate-WGCapD coordination team to </a:t>
            </a:r>
            <a:r>
              <a:rPr lang="en-GB" sz="1800" b="1" i="0" u="none" strike="noStrike" cap="none" dirty="0">
                <a:solidFill>
                  <a:srgbClr val="000000"/>
                </a:solidFill>
                <a:latin typeface="Montserrat"/>
                <a:ea typeface="Montserrat"/>
                <a:cs typeface="Montserrat"/>
                <a:sym typeface="Montserrat"/>
              </a:rPr>
              <a:t>address capacity building </a:t>
            </a:r>
            <a:r>
              <a:rPr lang="en-GB" sz="1800" b="0" i="0" u="none" strike="noStrike" cap="none" dirty="0">
                <a:solidFill>
                  <a:srgbClr val="000000"/>
                </a:solidFill>
                <a:latin typeface="Montserrat"/>
                <a:ea typeface="Montserrat"/>
                <a:cs typeface="Montserrat"/>
                <a:sym typeface="Montserrat"/>
              </a:rPr>
              <a:t>(needs assessment, development, delivery) </a:t>
            </a:r>
            <a:r>
              <a:rPr lang="en-GB" sz="1800" b="1" i="0" u="none" strike="noStrike" cap="none" dirty="0">
                <a:solidFill>
                  <a:srgbClr val="000000"/>
                </a:solidFill>
                <a:latin typeface="Montserrat"/>
                <a:ea typeface="Montserrat"/>
                <a:cs typeface="Montserrat"/>
                <a:sym typeface="Montserrat"/>
              </a:rPr>
              <a:t>in the climate </a:t>
            </a:r>
            <a:r>
              <a:rPr lang="en-GB" sz="1800" b="0" i="0" u="none" strike="noStrike" cap="none" dirty="0">
                <a:solidFill>
                  <a:srgbClr val="000000"/>
                </a:solidFill>
                <a:latin typeface="Montserrat"/>
                <a:ea typeface="Montserrat"/>
                <a:cs typeface="Montserrat"/>
                <a:sym typeface="Montserrat"/>
              </a:rPr>
              <a:t>(adaptation &amp; resilience) </a:t>
            </a:r>
            <a:r>
              <a:rPr lang="en-GB" sz="1800" b="1" i="0" u="none" strike="noStrike" cap="none" dirty="0">
                <a:solidFill>
                  <a:srgbClr val="000000"/>
                </a:solidFill>
                <a:latin typeface="Montserrat"/>
                <a:ea typeface="Montserrat"/>
                <a:cs typeface="Montserrat"/>
                <a:sym typeface="Montserrat"/>
              </a:rPr>
              <a:t>domain</a:t>
            </a:r>
            <a:br>
              <a:rPr lang="en-GB" sz="1800" b="1" i="0" u="none" strike="noStrike" cap="none" dirty="0">
                <a:solidFill>
                  <a:srgbClr val="000000"/>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may lead to establishment of a WGCapD Task Team</a:t>
            </a:r>
            <a:br>
              <a:rPr lang="en-GB" sz="1400" b="0" i="0" u="none" strike="noStrike" cap="none" dirty="0">
                <a:solidFill>
                  <a:srgbClr val="000000"/>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a:t>
            </a:r>
            <a:r>
              <a:rPr lang="en-GB" dirty="0">
                <a:latin typeface="Montserrat"/>
                <a:ea typeface="Montserrat"/>
                <a:cs typeface="Montserrat"/>
                <a:sym typeface="Montserrat"/>
              </a:rPr>
              <a:t>leverage EOTEC DevNet community insights (reaching beyond CEOS entities) to identify gaps and foster engagement (incl.</a:t>
            </a:r>
            <a:br>
              <a:rPr lang="en-GB" dirty="0">
                <a:latin typeface="Montserrat"/>
                <a:ea typeface="Montserrat"/>
                <a:cs typeface="Montserrat"/>
                <a:sym typeface="Montserrat"/>
              </a:rPr>
            </a:br>
            <a:r>
              <a:rPr lang="en-GB" dirty="0">
                <a:latin typeface="Montserrat"/>
                <a:ea typeface="Montserrat"/>
                <a:cs typeface="Montserrat"/>
                <a:sym typeface="Montserrat"/>
              </a:rPr>
              <a:t>  through regional &amp; thematic CoPs)</a:t>
            </a:r>
            <a:endParaRPr dirty="0">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Arial"/>
              <a:buChar char="❖"/>
            </a:pPr>
            <a:r>
              <a:rPr lang="en-GB" sz="1800" dirty="0">
                <a:latin typeface="Montserrat"/>
                <a:ea typeface="Montserrat"/>
                <a:cs typeface="Montserrat"/>
                <a:sym typeface="Montserrat"/>
              </a:rPr>
              <a:t>Start</a:t>
            </a:r>
            <a:r>
              <a:rPr lang="en-GB" sz="1800" b="0" i="0" u="none" strike="noStrike" cap="none" dirty="0">
                <a:solidFill>
                  <a:srgbClr val="000000"/>
                </a:solidFill>
                <a:latin typeface="Montserrat"/>
                <a:ea typeface="Montserrat"/>
                <a:cs typeface="Montserrat"/>
                <a:sym typeface="Montserrat"/>
              </a:rPr>
              <a:t> consolidated effort to </a:t>
            </a:r>
            <a:r>
              <a:rPr lang="en-GB" sz="1800" b="1" i="0" u="none" strike="noStrike" cap="none" dirty="0">
                <a:solidFill>
                  <a:srgbClr val="000000"/>
                </a:solidFill>
                <a:latin typeface="Montserrat"/>
                <a:ea typeface="Montserrat"/>
                <a:cs typeface="Montserrat"/>
                <a:sym typeface="Montserrat"/>
              </a:rPr>
              <a:t>collect existing capacity building material </a:t>
            </a:r>
            <a:r>
              <a:rPr lang="en-GB" sz="1800" b="0" i="0" u="none" strike="noStrike" cap="none" dirty="0">
                <a:solidFill>
                  <a:srgbClr val="000000"/>
                </a:solidFill>
                <a:latin typeface="Montserrat"/>
                <a:ea typeface="Montserrat"/>
                <a:cs typeface="Montserrat"/>
                <a:sym typeface="Montserrat"/>
              </a:rPr>
              <a:t>related to the climate domain (both centrally, and leveraging WG members)</a:t>
            </a:r>
            <a:br>
              <a:rPr lang="en-GB" sz="1800" b="0" i="0" u="none" strike="noStrike" cap="none" dirty="0">
                <a:solidFill>
                  <a:srgbClr val="000000"/>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will provide comprehensive status overview</a:t>
            </a:r>
            <a:br>
              <a:rPr lang="en-GB" sz="1400" b="0" i="0" u="none" strike="noStrike" cap="none" dirty="0">
                <a:solidFill>
                  <a:srgbClr val="000000"/>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will enable the identification of gaps as compared to identified ‘community priorities’</a:t>
            </a:r>
            <a:br>
              <a:rPr lang="en-GB" sz="1400" b="0" i="0" u="none" strike="noStrike" cap="none" dirty="0">
                <a:solidFill>
                  <a:srgbClr val="000000"/>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a:t>
            </a:r>
            <a:r>
              <a:rPr lang="en-GB" dirty="0">
                <a:latin typeface="Montserrat"/>
                <a:ea typeface="Montserrat"/>
                <a:cs typeface="Montserrat"/>
                <a:sym typeface="Montserrat"/>
              </a:rPr>
              <a:t>explore whether additional structuring or tracking mechanisms for GHG-related resources could support improved access</a:t>
            </a:r>
            <a:br>
              <a:rPr lang="en-GB" dirty="0">
                <a:latin typeface="Montserrat"/>
                <a:ea typeface="Montserrat"/>
                <a:cs typeface="Montserrat"/>
                <a:sym typeface="Montserrat"/>
              </a:rPr>
            </a:br>
            <a:r>
              <a:rPr lang="en-GB" dirty="0">
                <a:latin typeface="Montserrat"/>
                <a:ea typeface="Montserrat"/>
                <a:cs typeface="Montserrat"/>
                <a:sym typeface="Montserrat"/>
              </a:rPr>
              <a:t>  and coordination</a:t>
            </a:r>
            <a:endParaRPr sz="2100"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Arial"/>
              <a:buChar char="❖"/>
            </a:pPr>
            <a:r>
              <a:rPr lang="en-GB" sz="1800" dirty="0">
                <a:latin typeface="Montserrat"/>
                <a:ea typeface="Montserrat"/>
                <a:cs typeface="Montserrat"/>
                <a:sym typeface="Montserrat"/>
              </a:rPr>
              <a:t>Stimulate</a:t>
            </a:r>
            <a:r>
              <a:rPr lang="en-GB" sz="1800" b="0" i="0" u="none" strike="noStrike" cap="none" dirty="0">
                <a:solidFill>
                  <a:schemeClr val="dk1"/>
                </a:solidFill>
                <a:latin typeface="Montserrat"/>
                <a:ea typeface="Montserrat"/>
                <a:cs typeface="Montserrat"/>
                <a:sym typeface="Montserrat"/>
              </a:rPr>
              <a:t> WGCapD member agencies to submit deliverables related to the climate domain,</a:t>
            </a:r>
            <a:br>
              <a:rPr lang="en-GB" sz="1800" b="0" i="0" u="none" strike="noStrike" cap="none" dirty="0">
                <a:solidFill>
                  <a:schemeClr val="dk1"/>
                </a:solidFill>
                <a:latin typeface="Montserrat"/>
                <a:ea typeface="Montserrat"/>
                <a:cs typeface="Montserrat"/>
                <a:sym typeface="Montserrat"/>
              </a:rPr>
            </a:br>
            <a:r>
              <a:rPr lang="en-GB" sz="1800" b="0" i="0" u="none" strike="noStrike" cap="none" dirty="0">
                <a:solidFill>
                  <a:schemeClr val="dk1"/>
                </a:solidFill>
                <a:latin typeface="Montserrat"/>
                <a:ea typeface="Montserrat"/>
                <a:cs typeface="Montserrat"/>
                <a:sym typeface="Montserrat"/>
              </a:rPr>
              <a:t>in liaison with WGClimate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500"/>
                                        <p:tgtEl>
                                          <p:spTgt spid="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WGCapD Leadership </a:t>
            </a:r>
            <a:endParaRPr sz="1400" b="0" i="0" u="none" strike="noStrike" cap="none">
              <a:solidFill>
                <a:srgbClr val="000000"/>
              </a:solidFill>
              <a:latin typeface="Montserrat"/>
              <a:ea typeface="Montserrat"/>
              <a:cs typeface="Montserrat"/>
              <a:sym typeface="Montserrat"/>
            </a:endParaRPr>
          </a:p>
        </p:txBody>
      </p:sp>
      <p:sp>
        <p:nvSpPr>
          <p:cNvPr id="67" name="Google Shape;67;p7"/>
          <p:cNvSpPr txBox="1"/>
          <p:nvPr/>
        </p:nvSpPr>
        <p:spPr>
          <a:xfrm>
            <a:off x="4717049" y="4246480"/>
            <a:ext cx="2639700" cy="15084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1800"/>
              </a:spcBef>
              <a:spcAft>
                <a:spcPts val="0"/>
              </a:spcAft>
              <a:buClr>
                <a:srgbClr val="000000"/>
              </a:buClr>
              <a:buSzPts val="1400"/>
              <a:buFont typeface="Arial"/>
              <a:buNone/>
            </a:pPr>
            <a:r>
              <a:rPr lang="en-GB" sz="1400" b="1" i="0" u="none" strike="noStrike" cap="none">
                <a:solidFill>
                  <a:schemeClr val="dk1"/>
                </a:solidFill>
                <a:latin typeface="Montserrat"/>
                <a:ea typeface="Montserrat"/>
                <a:cs typeface="Montserrat"/>
                <a:sym typeface="Montserrat"/>
              </a:rPr>
              <a:t>Christoph Aubrecht (ESA)</a:t>
            </a:r>
            <a:br>
              <a:rPr lang="en-GB" sz="1400" b="0" i="0" u="none" strike="noStrike" cap="none">
                <a:solidFill>
                  <a:schemeClr val="dk1"/>
                </a:solidFill>
                <a:latin typeface="Montserrat"/>
                <a:ea typeface="Montserrat"/>
                <a:cs typeface="Montserrat"/>
                <a:sym typeface="Montserrat"/>
              </a:rPr>
            </a:br>
            <a:r>
              <a:rPr lang="en-GB" sz="1400" b="0" i="0" u="none" strike="noStrike" cap="none">
                <a:solidFill>
                  <a:schemeClr val="dk1"/>
                </a:solidFill>
                <a:latin typeface="Montserrat"/>
                <a:ea typeface="Montserrat"/>
                <a:cs typeface="Montserrat"/>
                <a:sym typeface="Montserrat"/>
              </a:rPr>
              <a:t>WGCapD Vice Chair 2026</a:t>
            </a:r>
            <a:br>
              <a:rPr lang="en-GB" sz="1400" b="0" i="0" u="none" strike="noStrike" cap="none">
                <a:solidFill>
                  <a:schemeClr val="dk1"/>
                </a:solidFill>
                <a:latin typeface="Montserrat"/>
                <a:ea typeface="Montserrat"/>
                <a:cs typeface="Montserrat"/>
                <a:sym typeface="Montserrat"/>
              </a:rPr>
            </a:br>
            <a:r>
              <a:rPr lang="en-GB" sz="1400" b="0" i="0" u="none" strike="noStrike" cap="none">
                <a:solidFill>
                  <a:schemeClr val="dk1"/>
                </a:solidFill>
                <a:latin typeface="Montserrat"/>
                <a:ea typeface="Montserrat"/>
                <a:cs typeface="Montserrat"/>
                <a:sym typeface="Montserrat"/>
              </a:rPr>
              <a:t>to serve as Chair 2027/28</a:t>
            </a:r>
            <a:endParaRPr sz="1400" b="0" i="0" u="none" strike="noStrike" cap="none">
              <a:solidFill>
                <a:schemeClr val="dk1"/>
              </a:solidFill>
              <a:latin typeface="Montserrat"/>
              <a:ea typeface="Montserrat"/>
              <a:cs typeface="Montserrat"/>
              <a:sym typeface="Montserrat"/>
            </a:endParaRPr>
          </a:p>
          <a:p>
            <a:pPr marL="0" marR="0" lvl="0" indent="0" algn="ctr" rtl="0">
              <a:lnSpc>
                <a:spcPct val="150000"/>
              </a:lnSpc>
              <a:spcBef>
                <a:spcPts val="1800"/>
              </a:spcBef>
              <a:spcAft>
                <a:spcPts val="0"/>
              </a:spcAft>
              <a:buClr>
                <a:srgbClr val="000000"/>
              </a:buClr>
              <a:buSzPts val="1400"/>
              <a:buFont typeface="Arial"/>
              <a:buNone/>
            </a:pPr>
            <a:endParaRPr sz="1400" b="1" i="0" u="none" strike="noStrike" cap="none">
              <a:solidFill>
                <a:schemeClr val="dk1"/>
              </a:solidFill>
              <a:latin typeface="Montserrat"/>
              <a:ea typeface="Montserrat"/>
              <a:cs typeface="Montserrat"/>
              <a:sym typeface="Montserrat"/>
            </a:endParaRPr>
          </a:p>
        </p:txBody>
      </p:sp>
      <p:pic>
        <p:nvPicPr>
          <p:cNvPr id="68" name="Google Shape;68;p7" title="Chris Aubrecht.jpg"/>
          <p:cNvPicPr preferRelativeResize="0"/>
          <p:nvPr/>
        </p:nvPicPr>
        <p:blipFill rotWithShape="1">
          <a:blip r:embed="rId3">
            <a:alphaModFix/>
          </a:blip>
          <a:srcRect l="7802" r="3332"/>
          <a:stretch/>
        </p:blipFill>
        <p:spPr>
          <a:xfrm>
            <a:off x="4934502" y="1540767"/>
            <a:ext cx="2204826" cy="2481038"/>
          </a:xfrm>
          <a:prstGeom prst="rect">
            <a:avLst/>
          </a:prstGeom>
          <a:noFill/>
          <a:ln w="12700"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pic>
        <p:nvPicPr>
          <p:cNvPr id="69" name="Google Shape;69;p7" title="Dan Matsapola.jpg"/>
          <p:cNvPicPr preferRelativeResize="0"/>
          <p:nvPr/>
        </p:nvPicPr>
        <p:blipFill rotWithShape="1">
          <a:blip r:embed="rId4">
            <a:alphaModFix/>
          </a:blip>
          <a:srcRect t="5092" b="19905"/>
          <a:stretch/>
        </p:blipFill>
        <p:spPr>
          <a:xfrm>
            <a:off x="1133155" y="1516667"/>
            <a:ext cx="2204826" cy="2481039"/>
          </a:xfrm>
          <a:prstGeom prst="rect">
            <a:avLst/>
          </a:prstGeom>
          <a:noFill/>
          <a:ln w="12700"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
        <p:nvSpPr>
          <p:cNvPr id="70" name="Google Shape;70;p7"/>
          <p:cNvSpPr txBox="1"/>
          <p:nvPr/>
        </p:nvSpPr>
        <p:spPr>
          <a:xfrm>
            <a:off x="695785" y="4198281"/>
            <a:ext cx="3079500" cy="13698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800"/>
              </a:spcBef>
              <a:spcAft>
                <a:spcPts val="0"/>
              </a:spcAft>
              <a:buClr>
                <a:schemeClr val="dk1"/>
              </a:buClr>
              <a:buSzPts val="1100"/>
              <a:buFont typeface="Arial"/>
              <a:buNone/>
            </a:pPr>
            <a:r>
              <a:rPr lang="en-GB" sz="1400" b="1" i="0" u="none" strike="noStrike" cap="none" dirty="0">
                <a:solidFill>
                  <a:schemeClr val="dk1"/>
                </a:solidFill>
                <a:latin typeface="Montserrat"/>
                <a:ea typeface="Montserrat"/>
                <a:cs typeface="Montserrat"/>
                <a:sym typeface="Montserrat"/>
              </a:rPr>
              <a:t>Dan Matsapola (SANSA)</a:t>
            </a:r>
            <a:r>
              <a:rPr lang="en-GB" sz="1400" b="0" i="0" u="none" strike="noStrike" cap="none" dirty="0">
                <a:solidFill>
                  <a:schemeClr val="dk1"/>
                </a:solidFill>
                <a:latin typeface="Montserrat"/>
                <a:ea typeface="Montserrat"/>
                <a:cs typeface="Montserrat"/>
                <a:sym typeface="Montserrat"/>
              </a:rPr>
              <a:t> </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WGCapD Chair 2024/25 + 2026</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staying on for an additional year to support transition</a:t>
            </a:r>
            <a:endParaRPr sz="1400" b="0" i="0" u="none" strike="noStrike" cap="none" dirty="0">
              <a:solidFill>
                <a:srgbClr val="000000"/>
              </a:solidFill>
              <a:latin typeface="Arial"/>
              <a:ea typeface="Arial"/>
              <a:cs typeface="Arial"/>
              <a:sym typeface="Arial"/>
            </a:endParaRPr>
          </a:p>
        </p:txBody>
      </p:sp>
      <p:pic>
        <p:nvPicPr>
          <p:cNvPr id="71" name="Google Shape;71;p7" title="world pizzle.png"/>
          <p:cNvPicPr preferRelativeResize="0"/>
          <p:nvPr/>
        </p:nvPicPr>
        <p:blipFill rotWithShape="1">
          <a:blip r:embed="rId5">
            <a:alphaModFix/>
          </a:blip>
          <a:srcRect/>
          <a:stretch/>
        </p:blipFill>
        <p:spPr>
          <a:xfrm>
            <a:off x="8788501" y="1516667"/>
            <a:ext cx="2481039" cy="2481039"/>
          </a:xfrm>
          <a:prstGeom prst="rect">
            <a:avLst/>
          </a:prstGeom>
          <a:noFill/>
          <a:ln w="12700"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
        <p:nvSpPr>
          <p:cNvPr id="72" name="Google Shape;72;p7"/>
          <p:cNvSpPr txBox="1"/>
          <p:nvPr/>
        </p:nvSpPr>
        <p:spPr>
          <a:xfrm>
            <a:off x="8374970" y="4198281"/>
            <a:ext cx="3308100" cy="13698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800"/>
              </a:spcBef>
              <a:spcAft>
                <a:spcPts val="0"/>
              </a:spcAft>
              <a:buNone/>
            </a:pPr>
            <a:r>
              <a:rPr lang="en-GB" sz="1400" b="0" i="0" u="none" strike="noStrike" cap="none">
                <a:solidFill>
                  <a:schemeClr val="dk1"/>
                </a:solidFill>
                <a:latin typeface="Montserrat"/>
                <a:ea typeface="Montserrat"/>
                <a:cs typeface="Montserrat"/>
                <a:sym typeface="Montserrat"/>
              </a:rPr>
              <a:t>A WGCapD </a:t>
            </a:r>
            <a:r>
              <a:rPr lang="en-GB" sz="1400" b="0" i="0" u="sng" strike="noStrike" cap="none">
                <a:solidFill>
                  <a:schemeClr val="dk1"/>
                </a:solidFill>
                <a:latin typeface="Montserrat"/>
                <a:ea typeface="Montserrat"/>
                <a:cs typeface="Montserrat"/>
                <a:sym typeface="Montserrat"/>
              </a:rPr>
              <a:t>Vice Chair for 2027/28</a:t>
            </a:r>
            <a:r>
              <a:rPr lang="en-GB" sz="1400" b="0" i="0" u="none" strike="noStrike" cap="none">
                <a:solidFill>
                  <a:schemeClr val="dk1"/>
                </a:solidFill>
                <a:latin typeface="Montserrat"/>
                <a:ea typeface="Montserrat"/>
                <a:cs typeface="Montserrat"/>
                <a:sym typeface="Montserrat"/>
              </a:rPr>
              <a:t> needs to be identified,</a:t>
            </a:r>
            <a:br>
              <a:rPr lang="en-GB" sz="1400" b="0" i="0" u="none" strike="noStrike" cap="none">
                <a:solidFill>
                  <a:schemeClr val="dk1"/>
                </a:solidFill>
                <a:latin typeface="Montserrat"/>
                <a:ea typeface="Montserrat"/>
                <a:cs typeface="Montserrat"/>
                <a:sym typeface="Montserrat"/>
              </a:rPr>
            </a:br>
            <a:r>
              <a:rPr lang="en-GB" sz="1400" b="0" i="0" u="none" strike="noStrike" cap="none">
                <a:solidFill>
                  <a:schemeClr val="dk1"/>
                </a:solidFill>
                <a:latin typeface="Montserrat"/>
                <a:ea typeface="Montserrat"/>
                <a:cs typeface="Montserrat"/>
                <a:sym typeface="Montserrat"/>
              </a:rPr>
              <a:t>for nomination and approval at the Plenary in Nov’26</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8"/>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WGCapD Priorities</a:t>
            </a:r>
            <a:endParaRPr sz="1400" b="0" i="0" u="none" strike="noStrike" cap="none">
              <a:solidFill>
                <a:srgbClr val="000000"/>
              </a:solidFill>
              <a:latin typeface="Montserrat"/>
              <a:ea typeface="Montserrat"/>
              <a:cs typeface="Montserrat"/>
              <a:sym typeface="Montserrat"/>
            </a:endParaRPr>
          </a:p>
        </p:txBody>
      </p:sp>
      <p:sp>
        <p:nvSpPr>
          <p:cNvPr id="78" name="Google Shape;78;p8"/>
          <p:cNvSpPr txBox="1"/>
          <p:nvPr/>
        </p:nvSpPr>
        <p:spPr>
          <a:xfrm>
            <a:off x="251675" y="1290950"/>
            <a:ext cx="6417600" cy="48333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Shift from one-time joint trainings or webinars to </a:t>
            </a:r>
            <a:r>
              <a:rPr lang="en-GB" sz="1400" b="1" i="0" u="none" strike="noStrike" cap="none" dirty="0">
                <a:solidFill>
                  <a:schemeClr val="dk1"/>
                </a:solidFill>
                <a:latin typeface="Montserrat"/>
                <a:ea typeface="Montserrat"/>
                <a:cs typeface="Montserrat"/>
                <a:sym typeface="Montserrat"/>
              </a:rPr>
              <a:t>sustained long-term collaborations</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Focus on capacity building of </a:t>
            </a:r>
            <a:r>
              <a:rPr lang="en-GB" sz="1400" b="1" i="0" u="none" strike="noStrike" cap="none" dirty="0">
                <a:solidFill>
                  <a:schemeClr val="dk1"/>
                </a:solidFill>
                <a:latin typeface="Montserrat"/>
                <a:ea typeface="Montserrat"/>
                <a:cs typeface="Montserrat"/>
                <a:sym typeface="Montserrat"/>
              </a:rPr>
              <a:t>underrepresented communities</a:t>
            </a:r>
            <a:r>
              <a:rPr lang="en-GB" sz="1400" b="0" i="0" u="none" strike="noStrike" cap="none" dirty="0">
                <a:solidFill>
                  <a:schemeClr val="dk1"/>
                </a:solidFill>
                <a:latin typeface="Montserrat"/>
                <a:ea typeface="Montserrat"/>
                <a:cs typeface="Montserrat"/>
                <a:sym typeface="Montserrat"/>
              </a:rPr>
              <a:t>, i.e. Indigenous Mapping Workshops and Engaging Youth to use EO for Economic Empowerment</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Promoting </a:t>
            </a:r>
            <a:r>
              <a:rPr lang="en-GB" sz="1400" b="1" i="0" u="none" strike="noStrike" cap="none" dirty="0">
                <a:solidFill>
                  <a:schemeClr val="dk1"/>
                </a:solidFill>
                <a:latin typeface="Montserrat"/>
                <a:ea typeface="Montserrat"/>
                <a:cs typeface="Montserrat"/>
                <a:sym typeface="Montserrat"/>
              </a:rPr>
              <a:t>cross-cutting deliverables</a:t>
            </a:r>
            <a:r>
              <a:rPr lang="en-GB" sz="1400" b="0" i="0" u="none" strike="noStrike" cap="none" dirty="0">
                <a:solidFill>
                  <a:schemeClr val="dk1"/>
                </a:solidFill>
                <a:latin typeface="Montserrat"/>
                <a:ea typeface="Montserrat"/>
                <a:cs typeface="Montserrat"/>
                <a:sym typeface="Montserrat"/>
              </a:rPr>
              <a:t> that involve more than just two agencies, i.e. SDG MOOC</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Strengthen </a:t>
            </a:r>
            <a:r>
              <a:rPr lang="en-GB" sz="1400" b="1" i="0" u="none" strike="noStrike" cap="none" dirty="0">
                <a:solidFill>
                  <a:schemeClr val="dk1"/>
                </a:solidFill>
                <a:latin typeface="Montserrat"/>
                <a:ea typeface="Montserrat"/>
                <a:cs typeface="Montserrat"/>
                <a:sym typeface="Montserrat"/>
              </a:rPr>
              <a:t>collaborations with Working Groups</a:t>
            </a:r>
            <a:r>
              <a:rPr lang="en-GB" sz="1400" b="0" i="0" u="none" strike="noStrike" cap="none" dirty="0">
                <a:solidFill>
                  <a:schemeClr val="dk1"/>
                </a:solidFill>
                <a:latin typeface="Montserrat"/>
                <a:ea typeface="Montserrat"/>
                <a:cs typeface="Montserrat"/>
                <a:sym typeface="Montserrat"/>
              </a:rPr>
              <a:t> on Disasters, Climate, SDGs, and others</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1" i="0" u="none" strike="noStrike" cap="none" dirty="0">
                <a:solidFill>
                  <a:schemeClr val="dk1"/>
                </a:solidFill>
                <a:latin typeface="Montserrat"/>
                <a:ea typeface="Montserrat"/>
                <a:cs typeface="Montserrat"/>
                <a:sym typeface="Montserrat"/>
              </a:rPr>
              <a:t>Engaging more CEOS members</a:t>
            </a:r>
            <a:r>
              <a:rPr lang="en-GB" sz="1400" b="0" i="0" u="none" strike="noStrike" cap="none" dirty="0">
                <a:solidFill>
                  <a:schemeClr val="dk1"/>
                </a:solidFill>
                <a:latin typeface="Montserrat"/>
                <a:ea typeface="Montserrat"/>
                <a:cs typeface="Montserrat"/>
                <a:sym typeface="Montserrat"/>
              </a:rPr>
              <a:t> who are not yet involved in WGCapD</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Prioritize </a:t>
            </a:r>
            <a:r>
              <a:rPr lang="en-GB" sz="1400" b="1" i="0" u="none" strike="noStrike" cap="none" dirty="0">
                <a:solidFill>
                  <a:schemeClr val="dk1"/>
                </a:solidFill>
                <a:latin typeface="Montserrat"/>
                <a:ea typeface="Montserrat"/>
                <a:cs typeface="Montserrat"/>
                <a:sym typeface="Montserrat"/>
              </a:rPr>
              <a:t>capacity development of decision- and policy-makers</a:t>
            </a:r>
            <a:r>
              <a:rPr lang="en-GB" sz="1400" b="0" i="0" u="none" strike="noStrike" cap="none" dirty="0">
                <a:solidFill>
                  <a:schemeClr val="dk1"/>
                </a:solidFill>
                <a:latin typeface="Montserrat"/>
                <a:ea typeface="Montserrat"/>
                <a:cs typeface="Montserrat"/>
                <a:sym typeface="Montserrat"/>
              </a:rPr>
              <a:t> for greater impact</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Incorporate new </a:t>
            </a:r>
            <a:r>
              <a:rPr lang="en-GB" sz="1400" b="1" i="0" u="none" strike="noStrike" cap="none" dirty="0">
                <a:solidFill>
                  <a:schemeClr val="dk1"/>
                </a:solidFill>
                <a:latin typeface="Montserrat"/>
                <a:ea typeface="Montserrat"/>
                <a:cs typeface="Montserrat"/>
                <a:sym typeface="Montserrat"/>
              </a:rPr>
              <a:t>AI tools and best practices</a:t>
            </a:r>
            <a:r>
              <a:rPr lang="en-GB" sz="1400" b="0" i="0" u="none" strike="noStrike" cap="none" dirty="0">
                <a:solidFill>
                  <a:schemeClr val="dk1"/>
                </a:solidFill>
                <a:latin typeface="Montserrat"/>
                <a:ea typeface="Montserrat"/>
                <a:cs typeface="Montserrat"/>
                <a:sym typeface="Montserrat"/>
              </a:rPr>
              <a:t> to support capacity building efforts</a:t>
            </a:r>
            <a:endParaRPr sz="1400" b="0" i="0" u="none" strike="noStrike" cap="none" dirty="0">
              <a:solidFill>
                <a:schemeClr val="dk1"/>
              </a:solidFill>
              <a:latin typeface="Montserrat"/>
              <a:ea typeface="Montserrat"/>
              <a:cs typeface="Montserrat"/>
              <a:sym typeface="Montserrat"/>
            </a:endParaRPr>
          </a:p>
        </p:txBody>
      </p:sp>
      <p:pic>
        <p:nvPicPr>
          <p:cNvPr id="79" name="Google Shape;79;p8" title="image.png"/>
          <p:cNvPicPr preferRelativeResize="0"/>
          <p:nvPr/>
        </p:nvPicPr>
        <p:blipFill rotWithShape="1">
          <a:blip r:embed="rId3">
            <a:alphaModFix/>
          </a:blip>
          <a:srcRect/>
          <a:stretch/>
        </p:blipFill>
        <p:spPr>
          <a:xfrm>
            <a:off x="6937000" y="1290948"/>
            <a:ext cx="4876800" cy="487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78">
                                            <p:txEl>
                                              <p:pRg st="0" end="0"/>
                                            </p:txEl>
                                          </p:spTgt>
                                        </p:tgtEl>
                                        <p:attrNameLst>
                                          <p:attrName>style.visibility</p:attrName>
                                        </p:attrNameLst>
                                      </p:cBhvr>
                                      <p:to>
                                        <p:strVal val="visible"/>
                                      </p:to>
                                    </p:set>
                                    <p:animEffect transition="in" filter="fade">
                                      <p:cBhvr>
                                        <p:cTn id="10" dur="500"/>
                                        <p:tgtEl>
                                          <p:spTgt spid="7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Effect transition="in" filter="fade">
                                      <p:cBhvr>
                                        <p:cTn id="13" dur="500"/>
                                        <p:tgtEl>
                                          <p:spTgt spid="7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xEl>
                                              <p:pRg st="2" end="2"/>
                                            </p:txEl>
                                          </p:spTgt>
                                        </p:tgtEl>
                                        <p:attrNameLst>
                                          <p:attrName>style.visibility</p:attrName>
                                        </p:attrNameLst>
                                      </p:cBhvr>
                                      <p:to>
                                        <p:strVal val="visible"/>
                                      </p:to>
                                    </p:set>
                                    <p:animEffect transition="in" filter="fade">
                                      <p:cBhvr>
                                        <p:cTn id="16" dur="500"/>
                                        <p:tgtEl>
                                          <p:spTgt spid="78">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animEffect transition="in" filter="fade">
                                      <p:cBhvr>
                                        <p:cTn id="19" dur="500"/>
                                        <p:tgtEl>
                                          <p:spTgt spid="78">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xEl>
                                              <p:pRg st="4" end="4"/>
                                            </p:txEl>
                                          </p:spTgt>
                                        </p:tgtEl>
                                        <p:attrNameLst>
                                          <p:attrName>style.visibility</p:attrName>
                                        </p:attrNameLst>
                                      </p:cBhvr>
                                      <p:to>
                                        <p:strVal val="visible"/>
                                      </p:to>
                                    </p:set>
                                    <p:animEffect transition="in" filter="fade">
                                      <p:cBhvr>
                                        <p:cTn id="22" dur="500"/>
                                        <p:tgtEl>
                                          <p:spTgt spid="7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8">
                                            <p:txEl>
                                              <p:pRg st="5" end="5"/>
                                            </p:txEl>
                                          </p:spTgt>
                                        </p:tgtEl>
                                        <p:attrNameLst>
                                          <p:attrName>style.visibility</p:attrName>
                                        </p:attrNameLst>
                                      </p:cBhvr>
                                      <p:to>
                                        <p:strVal val="visible"/>
                                      </p:to>
                                    </p:set>
                                    <p:animEffect transition="in" filter="fade">
                                      <p:cBhvr>
                                        <p:cTn id="25" dur="500"/>
                                        <p:tgtEl>
                                          <p:spTgt spid="7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8">
                                            <p:txEl>
                                              <p:pRg st="6" end="6"/>
                                            </p:txEl>
                                          </p:spTgt>
                                        </p:tgtEl>
                                        <p:attrNameLst>
                                          <p:attrName>style.visibility</p:attrName>
                                        </p:attrNameLst>
                                      </p:cBhvr>
                                      <p:to>
                                        <p:strVal val="visible"/>
                                      </p:to>
                                    </p:set>
                                    <p:animEffect transition="in" filter="fade">
                                      <p:cBhvr>
                                        <p:cTn id="28" dur="500"/>
                                        <p:tgtEl>
                                          <p:spTgt spid="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p:nvPr/>
        </p:nvSpPr>
        <p:spPr>
          <a:xfrm>
            <a:off x="251675" y="980285"/>
            <a:ext cx="11739300" cy="5264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1200"/>
              </a:spcBef>
              <a:spcAft>
                <a:spcPts val="0"/>
              </a:spcAft>
              <a:buClr>
                <a:srgbClr val="000000"/>
              </a:buClr>
              <a:buSzPts val="1800"/>
              <a:buFont typeface="Arial"/>
              <a:buChar char="•"/>
            </a:pPr>
            <a:r>
              <a:rPr lang="en-GB" sz="1800" b="0" i="0" u="none" strike="noStrike" cap="none" dirty="0">
                <a:solidFill>
                  <a:schemeClr val="dk1"/>
                </a:solidFill>
                <a:latin typeface="Montserrat"/>
                <a:ea typeface="Montserrat"/>
                <a:cs typeface="Montserrat"/>
                <a:sym typeface="Montserrat"/>
              </a:rPr>
              <a:t>WGCapD member agencies are currently working to execute </a:t>
            </a:r>
            <a:r>
              <a:rPr lang="en-GB" sz="1800" b="1" i="0" u="none" strike="noStrike" cap="none" dirty="0">
                <a:solidFill>
                  <a:schemeClr val="dk1"/>
                </a:solidFill>
                <a:latin typeface="Montserrat"/>
                <a:ea typeface="Montserrat"/>
                <a:cs typeface="Montserrat"/>
                <a:sym typeface="Montserrat"/>
              </a:rPr>
              <a:t>29(!) deliverables</a:t>
            </a:r>
            <a:r>
              <a:rPr lang="en-GB" sz="1800" b="0" i="0" u="none" strike="noStrike" cap="none" dirty="0">
                <a:solidFill>
                  <a:schemeClr val="dk1"/>
                </a:solidFill>
                <a:latin typeface="Montserrat"/>
                <a:ea typeface="Montserrat"/>
                <a:cs typeface="Montserrat"/>
                <a:sym typeface="Montserrat"/>
              </a:rPr>
              <a:t>  </a:t>
            </a:r>
            <a:endParaRPr dirty="0"/>
          </a:p>
          <a:p>
            <a:pPr marL="285750" marR="0" lvl="0" indent="-285750" algn="l" rtl="0">
              <a:lnSpc>
                <a:spcPct val="150000"/>
              </a:lnSpc>
              <a:spcBef>
                <a:spcPts val="1200"/>
              </a:spcBef>
              <a:spcAft>
                <a:spcPts val="0"/>
              </a:spcAft>
              <a:buClr>
                <a:srgbClr val="000000"/>
              </a:buClr>
              <a:buSzPts val="1800"/>
              <a:buFont typeface="Arial"/>
              <a:buChar char="•"/>
            </a:pPr>
            <a:r>
              <a:rPr lang="en-GB" sz="1800" b="0" i="0" u="none" strike="noStrike" cap="none" dirty="0">
                <a:solidFill>
                  <a:schemeClr val="dk1"/>
                </a:solidFill>
                <a:latin typeface="Montserrat"/>
                <a:ea typeface="Montserrat"/>
                <a:cs typeface="Montserrat"/>
                <a:sym typeface="Montserrat"/>
              </a:rPr>
              <a:t>Continue to leverage activities that expand beyond direct CEOS scope (e.g. EOTEC DevNet)</a:t>
            </a:r>
            <a:endParaRPr dirty="0"/>
          </a:p>
          <a:p>
            <a:pPr marL="285750" marR="0" lvl="0" indent="-285750" algn="l" rtl="0">
              <a:lnSpc>
                <a:spcPct val="150000"/>
              </a:lnSpc>
              <a:spcBef>
                <a:spcPts val="1200"/>
              </a:spcBef>
              <a:spcAft>
                <a:spcPts val="0"/>
              </a:spcAft>
              <a:buClr>
                <a:srgbClr val="000000"/>
              </a:buClr>
              <a:buSzPts val="1800"/>
              <a:buFont typeface="Arial"/>
              <a:buChar char="•"/>
            </a:pPr>
            <a:r>
              <a:rPr lang="en-GB" sz="1800" b="0" i="0" u="none" strike="noStrike" cap="none" dirty="0">
                <a:solidFill>
                  <a:schemeClr val="dk1"/>
                </a:solidFill>
                <a:latin typeface="Montserrat"/>
                <a:ea typeface="Montserrat"/>
                <a:cs typeface="Montserrat"/>
                <a:sym typeface="Montserrat"/>
              </a:rPr>
              <a:t>Start consolidated effort to </a:t>
            </a:r>
            <a:r>
              <a:rPr lang="en-GB" sz="1800" b="1" i="0" u="none" strike="noStrike" cap="none" dirty="0">
                <a:solidFill>
                  <a:schemeClr val="dk1"/>
                </a:solidFill>
                <a:latin typeface="Montserrat"/>
                <a:ea typeface="Montserrat"/>
                <a:cs typeface="Montserrat"/>
                <a:sym typeface="Montserrat"/>
              </a:rPr>
              <a:t>structure WG activities </a:t>
            </a:r>
            <a:r>
              <a:rPr lang="en-GB" sz="1800" b="0" i="0" u="none" strike="noStrike" cap="none" dirty="0">
                <a:solidFill>
                  <a:schemeClr val="dk1"/>
                </a:solidFill>
                <a:latin typeface="Montserrat"/>
                <a:ea typeface="Montserrat"/>
                <a:cs typeface="Montserrat"/>
                <a:sym typeface="Montserrat"/>
              </a:rPr>
              <a:t>within a classification framework</a:t>
            </a:r>
            <a:br>
              <a:rPr lang="en-GB" sz="18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will provide comprehensive status overview</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highlighting WG member engagement patterns/trends </a:t>
            </a:r>
            <a:r>
              <a:rPr lang="en-GB" sz="1400" b="0" i="0" u="none" strike="noStrike" cap="none" dirty="0">
                <a:solidFill>
                  <a:schemeClr val="dk1"/>
                </a:solidFill>
                <a:latin typeface="Arial"/>
                <a:ea typeface="Arial"/>
                <a:cs typeface="Arial"/>
                <a:sym typeface="Arial"/>
              </a:rPr>
              <a:t>→ </a:t>
            </a:r>
            <a:r>
              <a:rPr lang="en-GB" sz="1400" b="0" i="0" u="none" strike="noStrike" cap="none" dirty="0">
                <a:solidFill>
                  <a:schemeClr val="dk1"/>
                </a:solidFill>
                <a:latin typeface="Montserrat"/>
                <a:ea typeface="Montserrat"/>
                <a:cs typeface="Montserrat"/>
                <a:sym typeface="Montserrat"/>
              </a:rPr>
              <a:t>stimulate less-involved/new members to engage</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highlighting ‘bottom-up’ priorities (following the ad-hoc deliverables initiation process)</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identification of gaps as compared to WG overarching objectives</a:t>
            </a:r>
            <a:endParaRPr dirty="0"/>
          </a:p>
          <a:p>
            <a:pPr marL="285750" marR="0" lvl="1" indent="-285750" algn="l" rtl="0">
              <a:lnSpc>
                <a:spcPct val="150000"/>
              </a:lnSpc>
              <a:spcBef>
                <a:spcPts val="1200"/>
              </a:spcBef>
              <a:spcAft>
                <a:spcPts val="0"/>
              </a:spcAft>
              <a:buClr>
                <a:srgbClr val="000000"/>
              </a:buClr>
              <a:buSzPts val="1800"/>
              <a:buFont typeface="Arial"/>
              <a:buChar char="•"/>
            </a:pPr>
            <a:r>
              <a:rPr lang="en-GB" sz="1800" b="0" i="0" u="none" strike="noStrike" cap="none" dirty="0">
                <a:solidFill>
                  <a:schemeClr val="dk1"/>
                </a:solidFill>
                <a:latin typeface="Montserrat"/>
                <a:ea typeface="Montserrat"/>
                <a:cs typeface="Montserrat"/>
                <a:sym typeface="Montserrat"/>
              </a:rPr>
              <a:t>Conceptual analysis on approaches to </a:t>
            </a:r>
            <a:r>
              <a:rPr lang="en-GB" sz="1800" b="1" i="0" u="none" strike="noStrike" cap="none" dirty="0">
                <a:solidFill>
                  <a:schemeClr val="dk1"/>
                </a:solidFill>
                <a:latin typeface="Montserrat"/>
                <a:ea typeface="Montserrat"/>
                <a:cs typeface="Montserrat"/>
                <a:sym typeface="Montserrat"/>
              </a:rPr>
              <a:t>capacity development beyond ‘training’</a:t>
            </a:r>
            <a:endParaRPr dirty="0"/>
          </a:p>
          <a:p>
            <a:pPr marL="285750" marR="0" lvl="1" indent="-285750" algn="l" rtl="0">
              <a:lnSpc>
                <a:spcPct val="150000"/>
              </a:lnSpc>
              <a:spcBef>
                <a:spcPts val="1200"/>
              </a:spcBef>
              <a:spcAft>
                <a:spcPts val="0"/>
              </a:spcAft>
              <a:buClr>
                <a:srgbClr val="000000"/>
              </a:buClr>
              <a:buSzPts val="1800"/>
              <a:buFont typeface="Arial"/>
              <a:buChar char="•"/>
            </a:pPr>
            <a:r>
              <a:rPr lang="en-GB" sz="1800" b="0" i="0" u="none" strike="noStrike" cap="none" dirty="0">
                <a:solidFill>
                  <a:schemeClr val="dk1"/>
                </a:solidFill>
                <a:latin typeface="Montserrat"/>
                <a:ea typeface="Montserrat"/>
                <a:cs typeface="Montserrat"/>
                <a:sym typeface="Montserrat"/>
              </a:rPr>
              <a:t>Consideration of establishment of Task Team/s to </a:t>
            </a:r>
            <a:r>
              <a:rPr lang="en-GB" sz="1800" b="1" i="0" u="none" strike="noStrike" cap="none" dirty="0">
                <a:solidFill>
                  <a:schemeClr val="dk1"/>
                </a:solidFill>
                <a:latin typeface="Montserrat"/>
                <a:ea typeface="Montserrat"/>
                <a:cs typeface="Montserrat"/>
                <a:sym typeface="Montserrat"/>
              </a:rPr>
              <a:t>address selected focal areas</a:t>
            </a:r>
            <a:r>
              <a:rPr lang="en-GB" sz="1800" b="0" i="0" u="none" strike="noStrike" cap="none" dirty="0">
                <a:solidFill>
                  <a:schemeClr val="dk1"/>
                </a:solidFill>
                <a:latin typeface="Montserrat"/>
                <a:ea typeface="Montserrat"/>
                <a:cs typeface="Montserrat"/>
                <a:sym typeface="Montserrat"/>
              </a:rPr>
              <a:t>, e.g.</a:t>
            </a:r>
            <a:br>
              <a:rPr lang="en-GB" sz="18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Indigenous communities</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Youth</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chemeClr val="dk1"/>
                </a:solidFill>
                <a:latin typeface="Montserrat"/>
                <a:ea typeface="Montserrat"/>
                <a:cs typeface="Montserrat"/>
                <a:sym typeface="Montserrat"/>
              </a:rPr>
              <a:t>- Commercial sector</a:t>
            </a:r>
            <a:br>
              <a:rPr lang="en-GB" sz="1400" b="0" i="0" u="none" strike="noStrike" cap="none" dirty="0">
                <a:solidFill>
                  <a:schemeClr val="dk1"/>
                </a:solidFill>
                <a:latin typeface="Montserrat"/>
                <a:ea typeface="Montserrat"/>
                <a:cs typeface="Montserrat"/>
                <a:sym typeface="Montserrat"/>
              </a:rPr>
            </a:br>
            <a:r>
              <a:rPr lang="en-GB" sz="1400" b="0" i="0" u="none" strike="noStrike" cap="none" dirty="0">
                <a:solidFill>
                  <a:srgbClr val="000000"/>
                </a:solidFill>
                <a:latin typeface="Montserrat"/>
                <a:ea typeface="Montserrat"/>
                <a:cs typeface="Montserrat"/>
                <a:sym typeface="Montserrat"/>
              </a:rPr>
              <a:t>- </a:t>
            </a:r>
            <a:r>
              <a:rPr lang="en-GB" sz="1400" b="1" i="0" u="none" strike="noStrike" cap="none" dirty="0">
                <a:solidFill>
                  <a:srgbClr val="000000"/>
                </a:solidFill>
                <a:highlight>
                  <a:srgbClr val="FFFF00"/>
                </a:highlight>
                <a:latin typeface="Montserrat"/>
                <a:ea typeface="Montserrat"/>
                <a:cs typeface="Montserrat"/>
                <a:sym typeface="Montserrat"/>
              </a:rPr>
              <a:t>Climate</a:t>
            </a:r>
            <a:r>
              <a:rPr lang="en-GB" sz="1400" b="0" i="0" u="none" strike="noStrike" cap="none" dirty="0">
                <a:solidFill>
                  <a:srgbClr val="000000"/>
                </a:solidFill>
                <a:latin typeface="Montserrat"/>
                <a:ea typeface="Montserrat"/>
                <a:cs typeface="Montserrat"/>
                <a:sym typeface="Montserrat"/>
              </a:rPr>
              <a:t>, Disasters, …</a:t>
            </a:r>
            <a:endParaRPr sz="1800" b="0" i="0" u="none" strike="noStrike" cap="none" dirty="0">
              <a:solidFill>
                <a:srgbClr val="000000"/>
              </a:solidFill>
              <a:latin typeface="Montserrat"/>
              <a:ea typeface="Montserrat"/>
              <a:cs typeface="Montserrat"/>
              <a:sym typeface="Montserrat"/>
            </a:endParaRPr>
          </a:p>
        </p:txBody>
      </p:sp>
      <p:sp>
        <p:nvSpPr>
          <p:cNvPr id="85" name="Google Shape;85;p9"/>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WGCapD Actions</a:t>
            </a:r>
            <a:endParaRPr sz="1400" b="0" i="0" u="none" strike="noStrike" cap="none">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5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500"/>
                                        <p:tgtEl>
                                          <p:spTgt spid="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Effect transition="in" filter="fade">
                                      <p:cBhvr>
                                        <p:cTn id="22" dur="500"/>
                                        <p:tgtEl>
                                          <p:spTgt spid="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xEl>
                                              <p:pRg st="4" end="4"/>
                                            </p:txEl>
                                          </p:spTgt>
                                        </p:tgtEl>
                                        <p:attrNameLst>
                                          <p:attrName>style.visibility</p:attrName>
                                        </p:attrNameLst>
                                      </p:cBhvr>
                                      <p:to>
                                        <p:strVal val="visible"/>
                                      </p:to>
                                    </p:set>
                                    <p:animEffect transition="in" filter="fade">
                                      <p:cBhvr>
                                        <p:cTn id="27" dur="500"/>
                                        <p:tgtEl>
                                          <p:spTgt spid="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0"/>
          <p:cNvPicPr preferRelativeResize="0"/>
          <p:nvPr/>
        </p:nvPicPr>
        <p:blipFill rotWithShape="1">
          <a:blip r:embed="rId3">
            <a:alphaModFix/>
          </a:blip>
          <a:srcRect/>
          <a:stretch/>
        </p:blipFill>
        <p:spPr>
          <a:xfrm>
            <a:off x="6513475" y="3264725"/>
            <a:ext cx="4522626" cy="2796500"/>
          </a:xfrm>
          <a:prstGeom prst="rect">
            <a:avLst/>
          </a:prstGeom>
          <a:noFill/>
          <a:ln>
            <a:noFill/>
          </a:ln>
        </p:spPr>
      </p:pic>
      <p:sp>
        <p:nvSpPr>
          <p:cNvPr id="91" name="Google Shape;91;p10"/>
          <p:cNvSpPr txBox="1"/>
          <p:nvPr/>
        </p:nvSpPr>
        <p:spPr>
          <a:xfrm>
            <a:off x="357105" y="1290957"/>
            <a:ext cx="11112000" cy="3124500"/>
          </a:xfrm>
          <a:prstGeom prst="rect">
            <a:avLst/>
          </a:prstGeom>
          <a:noFill/>
          <a:ln>
            <a:noFill/>
          </a:ln>
        </p:spPr>
        <p:txBody>
          <a:bodyPr spcFirstLastPara="1" wrap="square" lIns="91425" tIns="45700" rIns="91425" bIns="45700" anchor="ctr" anchorCtr="0">
            <a:spAutoFit/>
          </a:bodyPr>
          <a:lstStyle/>
          <a:p>
            <a:pPr marL="457200" marR="0" lvl="0" indent="-317500" algn="l" rtl="0">
              <a:lnSpc>
                <a:spcPct val="150000"/>
              </a:lnSpc>
              <a:spcBef>
                <a:spcPts val="0"/>
              </a:spcBef>
              <a:spcAft>
                <a:spcPts val="0"/>
              </a:spcAft>
              <a:buClr>
                <a:schemeClr val="dk1"/>
              </a:buClr>
              <a:buSzPts val="1400"/>
              <a:buFont typeface="Montserrat"/>
              <a:buChar char="❖"/>
            </a:pPr>
            <a:r>
              <a:rPr lang="en-GB" dirty="0">
                <a:solidFill>
                  <a:schemeClr val="dk1"/>
                </a:solidFill>
                <a:latin typeface="Montserrat"/>
                <a:ea typeface="Montserrat"/>
                <a:cs typeface="Montserrat"/>
                <a:sym typeface="Montserrat"/>
              </a:rPr>
              <a:t>Earth</a:t>
            </a:r>
            <a:r>
              <a:rPr lang="en-GB" sz="1400" i="0" u="none" strike="noStrike" cap="none" dirty="0">
                <a:solidFill>
                  <a:schemeClr val="dk1"/>
                </a:solidFill>
                <a:latin typeface="Montserrat"/>
                <a:ea typeface="Montserrat"/>
                <a:cs typeface="Montserrat"/>
                <a:sym typeface="Montserrat"/>
              </a:rPr>
              <a:t> </a:t>
            </a:r>
            <a:r>
              <a:rPr lang="en-GB" sz="1400" b="0" i="0" u="none" strike="noStrike" cap="none" dirty="0">
                <a:solidFill>
                  <a:schemeClr val="dk1"/>
                </a:solidFill>
                <a:latin typeface="Montserrat"/>
                <a:ea typeface="Montserrat"/>
                <a:cs typeface="Montserrat"/>
                <a:sym typeface="Montserrat"/>
              </a:rPr>
              <a:t>Observation, Training, Education, and Capacity Development Network (EOTEC DevNet) grew out of WGCapD deliverable in 2021 with a mission of </a:t>
            </a:r>
            <a:r>
              <a:rPr lang="en-GB" sz="1400" b="1" i="0" u="none" strike="noStrike" cap="none" dirty="0">
                <a:solidFill>
                  <a:schemeClr val="dk1"/>
                </a:solidFill>
                <a:latin typeface="Montserrat"/>
                <a:ea typeface="Montserrat"/>
                <a:cs typeface="Montserrat"/>
                <a:sym typeface="Montserrat"/>
              </a:rPr>
              <a:t>extending the reach of Earth observation capacity building globally</a:t>
            </a:r>
            <a:r>
              <a:rPr lang="en-GB" sz="1400" b="0" i="0" u="none" strike="noStrike" cap="none" dirty="0">
                <a:solidFill>
                  <a:schemeClr val="dk1"/>
                </a:solidFill>
                <a:latin typeface="Montserrat"/>
                <a:ea typeface="Montserrat"/>
                <a:cs typeface="Montserrat"/>
                <a:sym typeface="Montserrat"/>
              </a:rPr>
              <a:t>.</a:t>
            </a:r>
            <a:endParaRPr sz="1400" b="0" i="0" u="none" strike="noStrike" cap="none" dirty="0">
              <a:solidFill>
                <a:schemeClr val="dk1"/>
              </a:solidFill>
              <a:latin typeface="Montserrat"/>
              <a:ea typeface="Montserrat"/>
              <a:cs typeface="Montserrat"/>
              <a:sym typeface="Montserrat"/>
            </a:endParaRPr>
          </a:p>
          <a:p>
            <a:pPr marL="457200" marR="0" lvl="0" indent="-317500" algn="l" rtl="0">
              <a:lnSpc>
                <a:spcPct val="150000"/>
              </a:lnSpc>
              <a:spcBef>
                <a:spcPts val="0"/>
              </a:spcBef>
              <a:spcAft>
                <a:spcPts val="0"/>
              </a:spcAft>
              <a:buClr>
                <a:schemeClr val="dk1"/>
              </a:buClr>
              <a:buSzPts val="1400"/>
              <a:buFont typeface="Montserrat"/>
              <a:buChar char="❖"/>
            </a:pPr>
            <a:r>
              <a:rPr lang="en-GB" dirty="0">
                <a:solidFill>
                  <a:schemeClr val="dk1"/>
                </a:solidFill>
                <a:latin typeface="Montserrat"/>
                <a:ea typeface="Montserrat"/>
                <a:cs typeface="Montserrat"/>
                <a:sym typeface="Montserrat"/>
              </a:rPr>
              <a:t>2022</a:t>
            </a:r>
            <a:r>
              <a:rPr lang="en-GB" sz="1400" i="0" u="none" strike="noStrike" cap="none" dirty="0">
                <a:solidFill>
                  <a:schemeClr val="dk1"/>
                </a:solidFill>
                <a:latin typeface="Montserrat"/>
                <a:ea typeface="Montserrat"/>
                <a:cs typeface="Montserrat"/>
                <a:sym typeface="Montserrat"/>
              </a:rPr>
              <a:t>-</a:t>
            </a:r>
            <a:r>
              <a:rPr lang="en-GB" sz="1400" b="0" i="0" u="none" strike="noStrike" cap="none" dirty="0">
                <a:solidFill>
                  <a:schemeClr val="dk1"/>
                </a:solidFill>
                <a:latin typeface="Montserrat"/>
                <a:ea typeface="Montserrat"/>
                <a:cs typeface="Montserrat"/>
                <a:sym typeface="Montserrat"/>
              </a:rPr>
              <a:t>2025 milestones:</a:t>
            </a:r>
            <a:endParaRPr sz="1400" b="0" i="0" u="none" strike="noStrike" cap="none" dirty="0">
              <a:solidFill>
                <a:schemeClr val="dk1"/>
              </a:solidFill>
              <a:latin typeface="Montserrat"/>
              <a:ea typeface="Montserrat"/>
              <a:cs typeface="Montserrat"/>
              <a:sym typeface="Montserrat"/>
            </a:endParaRPr>
          </a:p>
          <a:p>
            <a:pPr marL="914400" marR="0" lvl="1" indent="-317500" algn="l" rtl="0">
              <a:lnSpc>
                <a:spcPct val="150000"/>
              </a:lnSpc>
              <a:spcBef>
                <a:spcPts val="0"/>
              </a:spcBef>
              <a:spcAft>
                <a:spcPts val="0"/>
              </a:spcAft>
              <a:buClr>
                <a:schemeClr val="dk1"/>
              </a:buClr>
              <a:buSzPts val="1400"/>
              <a:buFont typeface="Montserrat"/>
              <a:buChar char="○"/>
            </a:pPr>
            <a:r>
              <a:rPr lang="en-GB" b="1" dirty="0">
                <a:solidFill>
                  <a:schemeClr val="dk1"/>
                </a:solidFill>
                <a:latin typeface="Montserrat"/>
                <a:ea typeface="Montserrat"/>
                <a:cs typeface="Montserrat"/>
                <a:sym typeface="Montserrat"/>
              </a:rPr>
              <a:t>2,000+</a:t>
            </a:r>
            <a:r>
              <a:rPr lang="en-GB" dirty="0">
                <a:solidFill>
                  <a:schemeClr val="dk1"/>
                </a:solidFill>
                <a:latin typeface="Montserrat"/>
                <a:ea typeface="Montserrat"/>
                <a:cs typeface="Montserrat"/>
                <a:sym typeface="Montserrat"/>
              </a:rPr>
              <a:t> people engaged in EOTEC DevNet activities between 2022 and 2025</a:t>
            </a:r>
            <a:endParaRPr dirty="0">
              <a:solidFill>
                <a:schemeClr val="dk1"/>
              </a:solidFill>
              <a:latin typeface="Montserrat"/>
              <a:ea typeface="Montserrat"/>
              <a:cs typeface="Montserrat"/>
              <a:sym typeface="Montserrat"/>
            </a:endParaRPr>
          </a:p>
          <a:p>
            <a:pPr marL="914400" marR="0" lvl="1" indent="-317500" algn="l" rtl="0">
              <a:lnSpc>
                <a:spcPct val="150000"/>
              </a:lnSpc>
              <a:spcBef>
                <a:spcPts val="0"/>
              </a:spcBef>
              <a:spcAft>
                <a:spcPts val="0"/>
              </a:spcAft>
              <a:buClr>
                <a:schemeClr val="dk1"/>
              </a:buClr>
              <a:buSzPts val="1400"/>
              <a:buFont typeface="Montserrat"/>
              <a:buChar char="○"/>
            </a:pPr>
            <a:r>
              <a:rPr lang="en-GB" sz="1400" b="0" i="0" u="none" strike="noStrike" cap="none" dirty="0">
                <a:solidFill>
                  <a:schemeClr val="dk1"/>
                </a:solidFill>
                <a:latin typeface="Montserrat"/>
                <a:ea typeface="Montserrat"/>
                <a:cs typeface="Montserrat"/>
                <a:sym typeface="Montserrat"/>
              </a:rPr>
              <a:t>Vibrant regional and thematic CoPs hosted meetings for </a:t>
            </a:r>
            <a:r>
              <a:rPr lang="en-GB" b="1" dirty="0">
                <a:solidFill>
                  <a:schemeClr val="dk1"/>
                </a:solidFill>
                <a:latin typeface="Montserrat"/>
                <a:ea typeface="Montserrat"/>
                <a:cs typeface="Montserrat"/>
                <a:sym typeface="Montserrat"/>
              </a:rPr>
              <a:t>94</a:t>
            </a:r>
            <a:r>
              <a:rPr lang="en-GB" sz="1400" b="1" i="0" u="none" strike="noStrike" cap="none" dirty="0">
                <a:solidFill>
                  <a:schemeClr val="dk1"/>
                </a:solidFill>
                <a:latin typeface="Montserrat"/>
                <a:ea typeface="Montserrat"/>
                <a:cs typeface="Montserrat"/>
                <a:sym typeface="Montserrat"/>
              </a:rPr>
              <a:t>0+ participants with 50–70% repeat attendance</a:t>
            </a:r>
            <a:r>
              <a:rPr lang="en-GB" sz="1400" b="0" i="0" u="none" strike="noStrike" cap="none" dirty="0">
                <a:solidFill>
                  <a:schemeClr val="dk1"/>
                </a:solidFill>
                <a:latin typeface="Montserrat"/>
                <a:ea typeface="Montserrat"/>
                <a:cs typeface="Montserrat"/>
                <a:sym typeface="Montserrat"/>
              </a:rPr>
              <a:t> </a:t>
            </a:r>
            <a:endParaRPr sz="1400" b="0" i="0" u="none" strike="noStrike" cap="none" dirty="0">
              <a:solidFill>
                <a:schemeClr val="dk1"/>
              </a:solidFill>
              <a:latin typeface="Montserrat"/>
              <a:ea typeface="Montserrat"/>
              <a:cs typeface="Montserrat"/>
              <a:sym typeface="Montserrat"/>
            </a:endParaRPr>
          </a:p>
          <a:p>
            <a:pPr marL="914400" marR="0" lvl="1" indent="-317500" algn="l" rtl="0">
              <a:lnSpc>
                <a:spcPct val="150000"/>
              </a:lnSpc>
              <a:spcBef>
                <a:spcPts val="0"/>
              </a:spcBef>
              <a:spcAft>
                <a:spcPts val="0"/>
              </a:spcAft>
              <a:buClr>
                <a:schemeClr val="dk1"/>
              </a:buClr>
              <a:buSzPts val="1400"/>
              <a:buFont typeface="Montserrat"/>
              <a:buChar char="○"/>
            </a:pPr>
            <a:r>
              <a:rPr lang="en-GB" sz="1400" b="1" i="0" u="none" strike="noStrike" cap="none" dirty="0">
                <a:solidFill>
                  <a:schemeClr val="dk1"/>
                </a:solidFill>
                <a:latin typeface="Montserrat"/>
                <a:ea typeface="Montserrat"/>
                <a:cs typeface="Montserrat"/>
                <a:sym typeface="Montserrat"/>
              </a:rPr>
              <a:t>130+ spotlight sessions </a:t>
            </a:r>
            <a:r>
              <a:rPr lang="en-GB" sz="1400" b="0" i="0" u="none" strike="noStrike" cap="none" dirty="0">
                <a:solidFill>
                  <a:schemeClr val="dk1"/>
                </a:solidFill>
                <a:latin typeface="Montserrat"/>
                <a:ea typeface="Montserrat"/>
                <a:cs typeface="Montserrat"/>
                <a:sym typeface="Montserrat"/>
              </a:rPr>
              <a:t>on government, private sector, international agency, and NGO EO capacity building and research </a:t>
            </a:r>
            <a:endParaRPr sz="1400" b="0" i="0" u="none" strike="noStrike" cap="none" dirty="0">
              <a:solidFill>
                <a:schemeClr val="dk1"/>
              </a:solidFill>
              <a:latin typeface="Montserrat"/>
              <a:ea typeface="Montserrat"/>
              <a:cs typeface="Montserrat"/>
              <a:sym typeface="Montserrat"/>
            </a:endParaRPr>
          </a:p>
          <a:p>
            <a:pPr marL="914400" marR="0" lvl="1" indent="-317500" algn="l" rtl="0">
              <a:lnSpc>
                <a:spcPct val="150000"/>
              </a:lnSpc>
              <a:spcBef>
                <a:spcPts val="0"/>
              </a:spcBef>
              <a:spcAft>
                <a:spcPts val="0"/>
              </a:spcAft>
              <a:buClr>
                <a:schemeClr val="dk1"/>
              </a:buClr>
              <a:buSzPts val="1400"/>
              <a:buFont typeface="Montserrat"/>
              <a:buChar char="○"/>
            </a:pPr>
            <a:r>
              <a:rPr lang="en-GB" sz="1400" b="1" i="0" u="none" strike="noStrike" cap="none" dirty="0">
                <a:solidFill>
                  <a:schemeClr val="dk1"/>
                </a:solidFill>
                <a:latin typeface="Montserrat"/>
                <a:ea typeface="Montserrat"/>
                <a:cs typeface="Montserrat"/>
                <a:sym typeface="Montserrat"/>
              </a:rPr>
              <a:t>500+ attendees of five webinars </a:t>
            </a:r>
            <a:r>
              <a:rPr lang="en-GB" sz="1400" b="0" i="0" u="none" strike="noStrike" cap="none" dirty="0">
                <a:solidFill>
                  <a:schemeClr val="dk1"/>
                </a:solidFill>
                <a:latin typeface="Montserrat"/>
                <a:ea typeface="Montserrat"/>
                <a:cs typeface="Montserrat"/>
                <a:sym typeface="Montserrat"/>
              </a:rPr>
              <a:t>conducted with partners </a:t>
            </a:r>
            <a:endParaRPr sz="1400" b="0" i="0" u="none" strike="noStrike" cap="none" dirty="0">
              <a:solidFill>
                <a:schemeClr val="dk1"/>
              </a:solidFill>
              <a:latin typeface="Montserrat"/>
              <a:ea typeface="Montserrat"/>
              <a:cs typeface="Montserrat"/>
              <a:sym typeface="Montserrat"/>
            </a:endParaRPr>
          </a:p>
          <a:p>
            <a:pPr marL="457200" marR="0" lvl="0" indent="0" algn="l" rtl="0">
              <a:lnSpc>
                <a:spcPct val="150000"/>
              </a:lnSpc>
              <a:spcBef>
                <a:spcPts val="1800"/>
              </a:spcBef>
              <a:spcAft>
                <a:spcPts val="0"/>
              </a:spcAft>
              <a:buClr>
                <a:srgbClr val="000000"/>
              </a:buClr>
              <a:buSzPts val="1400"/>
              <a:buFont typeface="Arial"/>
              <a:buNone/>
            </a:pPr>
            <a:endParaRPr sz="1400" b="1" i="0" u="none" strike="noStrike" cap="none" dirty="0">
              <a:solidFill>
                <a:schemeClr val="dk1"/>
              </a:solidFill>
              <a:latin typeface="Montserrat"/>
              <a:ea typeface="Montserrat"/>
              <a:cs typeface="Montserrat"/>
              <a:sym typeface="Montserrat"/>
            </a:endParaRPr>
          </a:p>
        </p:txBody>
      </p:sp>
      <p:sp>
        <p:nvSpPr>
          <p:cNvPr id="92" name="Google Shape;92;p10"/>
          <p:cNvSpPr txBox="1"/>
          <p:nvPr/>
        </p:nvSpPr>
        <p:spPr>
          <a:xfrm>
            <a:off x="94026" y="179625"/>
            <a:ext cx="9952944"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3600" b="0" i="0" u="none" strike="noStrike" cap="none" dirty="0">
                <a:solidFill>
                  <a:schemeClr val="lt1"/>
                </a:solidFill>
                <a:latin typeface="Montserrat"/>
                <a:ea typeface="Montserrat"/>
                <a:cs typeface="Montserrat"/>
                <a:sym typeface="Montserrat"/>
              </a:rPr>
              <a:t>EOTEC DevNet Extends WGCapD Impact</a:t>
            </a:r>
            <a:endParaRPr sz="600" b="0" i="0" u="none" strike="noStrike" cap="none" dirty="0">
              <a:solidFill>
                <a:srgbClr val="000000"/>
              </a:solidFill>
              <a:latin typeface="Montserrat"/>
              <a:ea typeface="Montserrat"/>
              <a:cs typeface="Montserrat"/>
              <a:sym typeface="Montserrat"/>
            </a:endParaRPr>
          </a:p>
        </p:txBody>
      </p:sp>
      <p:pic>
        <p:nvPicPr>
          <p:cNvPr id="93" name="Google Shape;93;p10"/>
          <p:cNvPicPr preferRelativeResize="0"/>
          <p:nvPr/>
        </p:nvPicPr>
        <p:blipFill rotWithShape="1">
          <a:blip r:embed="rId4">
            <a:alphaModFix/>
          </a:blip>
          <a:srcRect/>
          <a:stretch/>
        </p:blipFill>
        <p:spPr>
          <a:xfrm>
            <a:off x="982525" y="4104900"/>
            <a:ext cx="5316198" cy="2290850"/>
          </a:xfrm>
          <a:prstGeom prst="rect">
            <a:avLst/>
          </a:prstGeom>
          <a:noFill/>
          <a:ln>
            <a:noFill/>
          </a:ln>
        </p:spPr>
      </p:pic>
      <p:sp>
        <p:nvSpPr>
          <p:cNvPr id="94" name="Google Shape;94;p10"/>
          <p:cNvSpPr txBox="1"/>
          <p:nvPr/>
        </p:nvSpPr>
        <p:spPr>
          <a:xfrm>
            <a:off x="7394200" y="6008200"/>
            <a:ext cx="3466500" cy="5541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800" dirty="0">
                <a:solidFill>
                  <a:schemeClr val="dk1"/>
                </a:solidFill>
                <a:latin typeface="Montserrat"/>
                <a:ea typeface="Montserrat"/>
                <a:cs typeface="Montserrat"/>
                <a:sym typeface="Montserrat"/>
              </a:rPr>
              <a:t>Individual participation (blue dots) in EOTEC regional and thematic meetings (red dots). (Source: Network analysis conducted by Altay </a:t>
            </a:r>
            <a:r>
              <a:rPr lang="en-GB" sz="800" dirty="0" err="1">
                <a:solidFill>
                  <a:schemeClr val="dk1"/>
                </a:solidFill>
                <a:latin typeface="Montserrat"/>
                <a:ea typeface="Montserrat"/>
                <a:cs typeface="Montserrat"/>
                <a:sym typeface="Montserrat"/>
              </a:rPr>
              <a:t>Özaygen</a:t>
            </a:r>
            <a:r>
              <a:rPr lang="en-GB" sz="800" dirty="0">
                <a:solidFill>
                  <a:schemeClr val="dk1"/>
                </a:solidFill>
                <a:latin typeface="Montserrat"/>
                <a:ea typeface="Montserrat"/>
                <a:cs typeface="Montserrat"/>
                <a:sym typeface="Montserrat"/>
              </a:rPr>
              <a:t>, Metis Analytica)</a:t>
            </a:r>
            <a:endParaRPr sz="8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500"/>
                                        <p:tgtEl>
                                          <p:spTgt spid="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xEl>
                                              <p:pRg st="1" end="1"/>
                                            </p:txEl>
                                          </p:spTgt>
                                        </p:tgtEl>
                                        <p:attrNameLst>
                                          <p:attrName>style.visibility</p:attrName>
                                        </p:attrNameLst>
                                      </p:cBhvr>
                                      <p:to>
                                        <p:strVal val="visible"/>
                                      </p:to>
                                    </p:set>
                                    <p:animEffect transition="in" filter="fade">
                                      <p:cBhvr>
                                        <p:cTn id="15" dur="500"/>
                                        <p:tgtEl>
                                          <p:spTgt spid="9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xEl>
                                              <p:pRg st="2" end="2"/>
                                            </p:txEl>
                                          </p:spTgt>
                                        </p:tgtEl>
                                        <p:attrNameLst>
                                          <p:attrName>style.visibility</p:attrName>
                                        </p:attrNameLst>
                                      </p:cBhvr>
                                      <p:to>
                                        <p:strVal val="visible"/>
                                      </p:to>
                                    </p:set>
                                    <p:animEffect transition="in" filter="fade">
                                      <p:cBhvr>
                                        <p:cTn id="18" dur="500"/>
                                        <p:tgtEl>
                                          <p:spTgt spid="91">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xEl>
                                              <p:pRg st="3" end="3"/>
                                            </p:txEl>
                                          </p:spTgt>
                                        </p:tgtEl>
                                        <p:attrNameLst>
                                          <p:attrName>style.visibility</p:attrName>
                                        </p:attrNameLst>
                                      </p:cBhvr>
                                      <p:to>
                                        <p:strVal val="visible"/>
                                      </p:to>
                                    </p:set>
                                    <p:animEffect transition="in" filter="fade">
                                      <p:cBhvr>
                                        <p:cTn id="21" dur="500"/>
                                        <p:tgtEl>
                                          <p:spTgt spid="91">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1">
                                            <p:txEl>
                                              <p:pRg st="4" end="4"/>
                                            </p:txEl>
                                          </p:spTgt>
                                        </p:tgtEl>
                                        <p:attrNameLst>
                                          <p:attrName>style.visibility</p:attrName>
                                        </p:attrNameLst>
                                      </p:cBhvr>
                                      <p:to>
                                        <p:strVal val="visible"/>
                                      </p:to>
                                    </p:set>
                                    <p:animEffect transition="in" filter="fade">
                                      <p:cBhvr>
                                        <p:cTn id="24" dur="500"/>
                                        <p:tgtEl>
                                          <p:spTgt spid="91">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1">
                                            <p:txEl>
                                              <p:pRg st="5" end="5"/>
                                            </p:txEl>
                                          </p:spTgt>
                                        </p:tgtEl>
                                        <p:attrNameLst>
                                          <p:attrName>style.visibility</p:attrName>
                                        </p:attrNameLst>
                                      </p:cBhvr>
                                      <p:to>
                                        <p:strVal val="visible"/>
                                      </p:to>
                                    </p:set>
                                    <p:animEffect transition="in" filter="fade">
                                      <p:cBhvr>
                                        <p:cTn id="27" dur="500"/>
                                        <p:tgtEl>
                                          <p:spTgt spid="9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a:spLocks noGrp="1"/>
          </p:cNvSpPr>
          <p:nvPr>
            <p:ph type="body" idx="1"/>
          </p:nvPr>
        </p:nvSpPr>
        <p:spPr>
          <a:xfrm>
            <a:off x="276000" y="1273375"/>
            <a:ext cx="7135500" cy="4662900"/>
          </a:xfrm>
          <a:prstGeom prst="rect">
            <a:avLst/>
          </a:prstGeom>
        </p:spPr>
        <p:txBody>
          <a:bodyPr spcFirstLastPara="1" wrap="square" lIns="91425" tIns="45700" rIns="91425" bIns="45700" anchor="t" anchorCtr="0">
            <a:noAutofit/>
          </a:bodyPr>
          <a:lstStyle/>
          <a:p>
            <a:pPr marL="457200" marR="0" lvl="0" indent="-330200" algn="l" rtl="0">
              <a:lnSpc>
                <a:spcPct val="150000"/>
              </a:lnSpc>
              <a:spcBef>
                <a:spcPts val="0"/>
              </a:spcBef>
              <a:spcAft>
                <a:spcPts val="0"/>
              </a:spcAft>
              <a:buSzPts val="1600"/>
              <a:buChar char="❖"/>
            </a:pPr>
            <a:r>
              <a:rPr lang="en-GB" sz="1600" b="1"/>
              <a:t>Context</a:t>
            </a:r>
            <a:endParaRPr sz="1600" b="1"/>
          </a:p>
          <a:p>
            <a:pPr marL="914400" marR="0" lvl="1" indent="-330200" algn="l" rtl="0">
              <a:lnSpc>
                <a:spcPct val="150000"/>
              </a:lnSpc>
              <a:spcBef>
                <a:spcPts val="0"/>
              </a:spcBef>
              <a:spcAft>
                <a:spcPts val="0"/>
              </a:spcAft>
              <a:buClr>
                <a:schemeClr val="dk1"/>
              </a:buClr>
              <a:buSzPts val="1600"/>
              <a:buFont typeface="Montserrat"/>
              <a:buChar char="○"/>
            </a:pPr>
            <a:r>
              <a:rPr lang="en-GB" sz="1600" b="1"/>
              <a:t>WGClimate (2025)</a:t>
            </a:r>
            <a:r>
              <a:rPr lang="en-GB" sz="1600"/>
              <a:t>: EO uptake gaps persist, despite increasing availability of data and tools</a:t>
            </a:r>
            <a:endParaRPr sz="1600"/>
          </a:p>
          <a:p>
            <a:pPr marL="914400" marR="0" lvl="1" indent="-330200" algn="l" rtl="0">
              <a:lnSpc>
                <a:spcPct val="150000"/>
              </a:lnSpc>
              <a:spcBef>
                <a:spcPts val="0"/>
              </a:spcBef>
              <a:spcAft>
                <a:spcPts val="0"/>
              </a:spcAft>
              <a:buClr>
                <a:schemeClr val="dk1"/>
              </a:buClr>
              <a:buSzPts val="1600"/>
              <a:buFont typeface="Montserrat"/>
              <a:buChar char="○"/>
            </a:pPr>
            <a:r>
              <a:rPr lang="en-GB" sz="1600" b="1"/>
              <a:t>GHG-TT (2026)</a:t>
            </a:r>
            <a:r>
              <a:rPr lang="en-GB" sz="1600"/>
              <a:t>: A broad range of capacity-building materials already exist, with limited visibility and user guidance</a:t>
            </a:r>
            <a:endParaRPr sz="1600"/>
          </a:p>
          <a:p>
            <a:pPr marL="457200" marR="0" lvl="0" indent="-330200" algn="l" rtl="0">
              <a:lnSpc>
                <a:spcPct val="150000"/>
              </a:lnSpc>
              <a:spcBef>
                <a:spcPts val="0"/>
              </a:spcBef>
              <a:spcAft>
                <a:spcPts val="0"/>
              </a:spcAft>
              <a:buSzPts val="1600"/>
              <a:buChar char="❖"/>
            </a:pPr>
            <a:r>
              <a:rPr lang="en-GB" sz="1600" b="1"/>
              <a:t>Shared challenge</a:t>
            </a:r>
            <a:endParaRPr sz="1600" b="1"/>
          </a:p>
          <a:p>
            <a:pPr marL="914400" marR="0" lvl="1" indent="-330200" algn="l" rtl="0">
              <a:lnSpc>
                <a:spcPct val="150000"/>
              </a:lnSpc>
              <a:spcBef>
                <a:spcPts val="0"/>
              </a:spcBef>
              <a:spcAft>
                <a:spcPts val="0"/>
              </a:spcAft>
              <a:buClr>
                <a:srgbClr val="000000"/>
              </a:buClr>
              <a:buSzPts val="1600"/>
              <a:buFont typeface="Arial"/>
              <a:buChar char="○"/>
            </a:pPr>
            <a:r>
              <a:rPr lang="en-GB" sz="1600"/>
              <a:t>The primary challenge is </a:t>
            </a:r>
            <a:r>
              <a:rPr lang="en-GB" sz="1600" b="1"/>
              <a:t>not the availability</a:t>
            </a:r>
            <a:r>
              <a:rPr lang="en-GB" sz="1600"/>
              <a:t> of training content</a:t>
            </a:r>
            <a:endParaRPr sz="1600"/>
          </a:p>
          <a:p>
            <a:pPr marL="914400" marR="0" lvl="1" indent="-330200" algn="l" rtl="0">
              <a:lnSpc>
                <a:spcPct val="150000"/>
              </a:lnSpc>
              <a:spcBef>
                <a:spcPts val="0"/>
              </a:spcBef>
              <a:spcAft>
                <a:spcPts val="0"/>
              </a:spcAft>
              <a:buClr>
                <a:srgbClr val="000000"/>
              </a:buClr>
              <a:buSzPts val="1600"/>
              <a:buFont typeface="Arial"/>
              <a:buChar char="○"/>
            </a:pPr>
            <a:r>
              <a:rPr lang="en-GB" sz="1600"/>
              <a:t>Rather, it’s the </a:t>
            </a:r>
            <a:r>
              <a:rPr lang="en-GB" sz="1600" b="1"/>
              <a:t>discoverability, structuring, and practical application of existing materials</a:t>
            </a:r>
            <a:endParaRPr sz="1600" b="1"/>
          </a:p>
          <a:p>
            <a:pPr marL="0" marR="0" lvl="0" indent="0" algn="l" rtl="0">
              <a:lnSpc>
                <a:spcPct val="150000"/>
              </a:lnSpc>
              <a:spcBef>
                <a:spcPts val="0"/>
              </a:spcBef>
              <a:spcAft>
                <a:spcPts val="0"/>
              </a:spcAft>
              <a:buNone/>
            </a:pPr>
            <a:endParaRPr sz="1600" b="1"/>
          </a:p>
        </p:txBody>
      </p:sp>
      <p:sp>
        <p:nvSpPr>
          <p:cNvPr id="100" name="Google Shape;100;p11"/>
          <p:cNvSpPr txBox="1">
            <a:spLocks noGrp="1"/>
          </p:cNvSpPr>
          <p:nvPr>
            <p:ph type="title"/>
          </p:nvPr>
        </p:nvSpPr>
        <p:spPr>
          <a:xfrm>
            <a:off x="144550" y="102426"/>
            <a:ext cx="10156800" cy="81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3100"/>
              <a:t>Responding to WGClimate &amp; GHG-TT Discussions: EOTEC DevNet’s Perspective</a:t>
            </a:r>
            <a:endParaRPr sz="3100"/>
          </a:p>
        </p:txBody>
      </p:sp>
      <p:pic>
        <p:nvPicPr>
          <p:cNvPr id="101" name="Google Shape;101;p11" title="CEOSWGClimate_Slido_1.png"/>
          <p:cNvPicPr preferRelativeResize="0"/>
          <p:nvPr/>
        </p:nvPicPr>
        <p:blipFill>
          <a:blip r:embed="rId3">
            <a:alphaModFix/>
          </a:blip>
          <a:stretch>
            <a:fillRect/>
          </a:stretch>
        </p:blipFill>
        <p:spPr>
          <a:xfrm>
            <a:off x="7705538" y="1587482"/>
            <a:ext cx="4071699" cy="2352300"/>
          </a:xfrm>
          <a:prstGeom prst="rect">
            <a:avLst/>
          </a:prstGeom>
          <a:noFill/>
          <a:ln>
            <a:noFill/>
          </a:ln>
        </p:spPr>
      </p:pic>
      <p:sp>
        <p:nvSpPr>
          <p:cNvPr id="102" name="Google Shape;102;p11"/>
          <p:cNvSpPr txBox="1"/>
          <p:nvPr/>
        </p:nvSpPr>
        <p:spPr>
          <a:xfrm>
            <a:off x="7705550" y="1376782"/>
            <a:ext cx="3784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b="1">
                <a:highlight>
                  <a:srgbClr val="FFFFFF"/>
                </a:highlight>
              </a:rPr>
              <a:t>Who are the critical partners &amp; projects we should engage with?</a:t>
            </a:r>
            <a:endParaRPr sz="900" b="1">
              <a:highlight>
                <a:srgbClr val="FFFFFF"/>
              </a:highlight>
            </a:endParaRPr>
          </a:p>
        </p:txBody>
      </p:sp>
      <p:pic>
        <p:nvPicPr>
          <p:cNvPr id="103" name="Google Shape;103;p11" title="CEOSWGClimate_Slido_2.png"/>
          <p:cNvPicPr preferRelativeResize="0"/>
          <p:nvPr/>
        </p:nvPicPr>
        <p:blipFill>
          <a:blip r:embed="rId4">
            <a:alphaModFix/>
          </a:blip>
          <a:stretch>
            <a:fillRect/>
          </a:stretch>
        </p:blipFill>
        <p:spPr>
          <a:xfrm>
            <a:off x="7871675" y="2421600"/>
            <a:ext cx="3863976" cy="2568599"/>
          </a:xfrm>
          <a:prstGeom prst="rect">
            <a:avLst/>
          </a:prstGeom>
          <a:noFill/>
          <a:ln>
            <a:noFill/>
          </a:ln>
        </p:spPr>
      </p:pic>
      <p:pic>
        <p:nvPicPr>
          <p:cNvPr id="104" name="Google Shape;104;p11" title="CEOSWGClimate_Slido_3.png"/>
          <p:cNvPicPr preferRelativeResize="0"/>
          <p:nvPr/>
        </p:nvPicPr>
        <p:blipFill>
          <a:blip r:embed="rId5">
            <a:alphaModFix/>
          </a:blip>
          <a:stretch>
            <a:fillRect/>
          </a:stretch>
        </p:blipFill>
        <p:spPr>
          <a:xfrm>
            <a:off x="7705550" y="3259932"/>
            <a:ext cx="4071675" cy="2658908"/>
          </a:xfrm>
          <a:prstGeom prst="rect">
            <a:avLst/>
          </a:prstGeom>
          <a:noFill/>
          <a:ln>
            <a:noFill/>
          </a:ln>
        </p:spPr>
      </p:pic>
      <p:sp>
        <p:nvSpPr>
          <p:cNvPr id="105" name="Google Shape;105;p11"/>
          <p:cNvSpPr/>
          <p:nvPr/>
        </p:nvSpPr>
        <p:spPr>
          <a:xfrm>
            <a:off x="8368313" y="5228200"/>
            <a:ext cx="2870700" cy="270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Effect transition="in" filter="fade">
                                      <p:cBhvr>
                                        <p:cTn id="10" dur="500"/>
                                        <p:tgtEl>
                                          <p:spTgt spid="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animEffect transition="in" filter="fade">
                                      <p:cBhvr>
                                        <p:cTn id="13" dur="500"/>
                                        <p:tgtEl>
                                          <p:spTgt spid="9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par>
                                <p:cTn id="23" presetID="10"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fade">
                                      <p:cBhvr>
                                        <p:cTn id="32" dur="500"/>
                                        <p:tgtEl>
                                          <p:spTgt spid="99">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500"/>
                                        <p:tgtEl>
                                          <p:spTgt spid="99">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9">
                                            <p:txEl>
                                              <p:pRg st="5" end="5"/>
                                            </p:txEl>
                                          </p:spTgt>
                                        </p:tgtEl>
                                        <p:attrNameLst>
                                          <p:attrName>style.visibility</p:attrName>
                                        </p:attrNameLst>
                                      </p:cBhvr>
                                      <p:to>
                                        <p:strVal val="visible"/>
                                      </p:to>
                                    </p:set>
                                    <p:animEffect transition="in" filter="fade">
                                      <p:cBhvr>
                                        <p:cTn id="38"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uiExpand="1" build="p"/>
      <p:bldP spid="102"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body" idx="1"/>
          </p:nvPr>
        </p:nvSpPr>
        <p:spPr>
          <a:xfrm>
            <a:off x="84025" y="1264650"/>
            <a:ext cx="7425900" cy="5172000"/>
          </a:xfrm>
          <a:prstGeom prst="rect">
            <a:avLst/>
          </a:prstGeom>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SzPts val="1400"/>
              <a:buFont typeface="Arial"/>
              <a:buChar char="❖"/>
            </a:pPr>
            <a:r>
              <a:rPr lang="en-GB" sz="1400" b="1" dirty="0"/>
              <a:t>EOTEC DevNet’s Added Value</a:t>
            </a:r>
            <a:endParaRPr sz="1400" b="1" dirty="0"/>
          </a:p>
          <a:p>
            <a:pPr marL="914400" lvl="1" indent="-311150" algn="l" rtl="0">
              <a:lnSpc>
                <a:spcPct val="150000"/>
              </a:lnSpc>
              <a:spcBef>
                <a:spcPts val="0"/>
              </a:spcBef>
              <a:spcAft>
                <a:spcPts val="0"/>
              </a:spcAft>
              <a:buSzPts val="1300"/>
              <a:buChar char="▪"/>
            </a:pPr>
            <a:r>
              <a:rPr lang="en-GB" sz="1300" b="1" dirty="0"/>
              <a:t>Coordination and communications platform,</a:t>
            </a:r>
            <a:r>
              <a:rPr lang="en-GB" sz="1300" dirty="0"/>
              <a:t> linking CEOS activities with the wider EO capacity-building community</a:t>
            </a:r>
            <a:endParaRPr sz="1300" dirty="0"/>
          </a:p>
          <a:p>
            <a:pPr marL="914400" lvl="1" indent="-311150" algn="l" rtl="0">
              <a:lnSpc>
                <a:spcPct val="150000"/>
              </a:lnSpc>
              <a:spcBef>
                <a:spcPts val="0"/>
              </a:spcBef>
              <a:spcAft>
                <a:spcPts val="0"/>
              </a:spcAft>
              <a:buSzPts val="1300"/>
              <a:buChar char="▪"/>
            </a:pPr>
            <a:r>
              <a:rPr lang="en-GB" sz="1300" b="1" dirty="0"/>
              <a:t>Facilitation of community engagement,</a:t>
            </a:r>
            <a:r>
              <a:rPr lang="en-GB" sz="1300" dirty="0"/>
              <a:t> as demonstrated by regional/thematic </a:t>
            </a:r>
            <a:r>
              <a:rPr lang="en-GB" sz="1300" b="1" dirty="0"/>
              <a:t>Communities of Practice</a:t>
            </a:r>
            <a:endParaRPr sz="1300" b="1" dirty="0"/>
          </a:p>
          <a:p>
            <a:pPr marL="914400" lvl="1" indent="-311150" algn="l" rtl="0">
              <a:lnSpc>
                <a:spcPct val="150000"/>
              </a:lnSpc>
              <a:spcBef>
                <a:spcPts val="0"/>
              </a:spcBef>
              <a:spcAft>
                <a:spcPts val="0"/>
              </a:spcAft>
              <a:buSzPts val="1300"/>
              <a:buChar char="▪"/>
            </a:pPr>
            <a:r>
              <a:rPr lang="en-GB" sz="1300" b="1" dirty="0"/>
              <a:t>Structured exchange of practices and lessons learned </a:t>
            </a:r>
            <a:r>
              <a:rPr lang="en-GB" sz="1300" dirty="0"/>
              <a:t>across regions and thematic areas</a:t>
            </a:r>
            <a:endParaRPr sz="1300" dirty="0"/>
          </a:p>
          <a:p>
            <a:pPr marL="457200" lvl="0" indent="-317500" algn="l" rtl="0">
              <a:lnSpc>
                <a:spcPct val="150000"/>
              </a:lnSpc>
              <a:spcBef>
                <a:spcPts val="0"/>
              </a:spcBef>
              <a:spcAft>
                <a:spcPts val="0"/>
              </a:spcAft>
              <a:buSzPts val="1400"/>
              <a:buFont typeface="Arial"/>
              <a:buChar char="❖"/>
            </a:pPr>
            <a:r>
              <a:rPr lang="en-GB" sz="1400" b="1" dirty="0"/>
              <a:t>Practical Support</a:t>
            </a:r>
            <a:endParaRPr sz="1400" b="1" dirty="0"/>
          </a:p>
          <a:p>
            <a:pPr marL="914400" lvl="1" indent="-311150" algn="l" rtl="0">
              <a:lnSpc>
                <a:spcPct val="150000"/>
              </a:lnSpc>
              <a:spcBef>
                <a:spcPts val="0"/>
              </a:spcBef>
              <a:spcAft>
                <a:spcPts val="0"/>
              </a:spcAft>
              <a:buSzPts val="1300"/>
              <a:buFont typeface="Arial"/>
              <a:buChar char="▪"/>
            </a:pPr>
            <a:r>
              <a:rPr lang="en-GB" sz="1300" b="1" dirty="0"/>
              <a:t>Foster access to tools and data</a:t>
            </a:r>
            <a:r>
              <a:rPr lang="en-GB" sz="1300" dirty="0"/>
              <a:t> (e.g., Floods and Drought Tools Trackers, Needs Assessment Guidance, use cases)</a:t>
            </a:r>
            <a:endParaRPr sz="1300" dirty="0"/>
          </a:p>
          <a:p>
            <a:pPr marL="914400" lvl="1" indent="-311150" algn="l" rtl="0">
              <a:lnSpc>
                <a:spcPct val="150000"/>
              </a:lnSpc>
              <a:spcBef>
                <a:spcPts val="0"/>
              </a:spcBef>
              <a:spcAft>
                <a:spcPts val="0"/>
              </a:spcAft>
              <a:buSzPts val="1300"/>
              <a:buFont typeface="Arial"/>
              <a:buChar char="▪"/>
            </a:pPr>
            <a:r>
              <a:rPr lang="en-GB" sz="1300" b="1" dirty="0"/>
              <a:t>Facilitate community contributions and feedback</a:t>
            </a:r>
            <a:endParaRPr sz="1300" b="1" dirty="0"/>
          </a:p>
          <a:p>
            <a:pPr marL="914400" lvl="1" indent="-311150" algn="l" rtl="0">
              <a:lnSpc>
                <a:spcPct val="150000"/>
              </a:lnSpc>
              <a:spcBef>
                <a:spcPts val="0"/>
              </a:spcBef>
              <a:spcAft>
                <a:spcPts val="0"/>
              </a:spcAft>
              <a:buSzPts val="1300"/>
              <a:buChar char="▪"/>
            </a:pPr>
            <a:r>
              <a:rPr lang="en-GB" sz="1300" b="1" dirty="0"/>
              <a:t>Channel to a diverse community of ~400 members </a:t>
            </a:r>
            <a:r>
              <a:rPr lang="en-GB" sz="1300" dirty="0"/>
              <a:t>across national agencies, space institutions, academia, UN bodies, regional climate centres, and private sector organisations with expressed interest in climate topics</a:t>
            </a:r>
            <a:endParaRPr sz="1300" dirty="0"/>
          </a:p>
          <a:p>
            <a:pPr marL="914400" lvl="1" indent="-317500" algn="l" rtl="0">
              <a:lnSpc>
                <a:spcPct val="150000"/>
              </a:lnSpc>
              <a:spcBef>
                <a:spcPts val="0"/>
              </a:spcBef>
              <a:spcAft>
                <a:spcPts val="0"/>
              </a:spcAft>
              <a:buSzPts val="1400"/>
              <a:buChar char="▪"/>
            </a:pPr>
            <a:r>
              <a:rPr lang="en-GB" sz="1300" b="1" dirty="0"/>
              <a:t>The infrastructure for a climate-focused community is in place</a:t>
            </a:r>
            <a:r>
              <a:rPr lang="en-GB" sz="1300" dirty="0"/>
              <a:t>; its scope is being defined, and we welcome input to align future activities for impact</a:t>
            </a:r>
            <a:endParaRPr sz="1400" dirty="0"/>
          </a:p>
          <a:p>
            <a:pPr marL="0" lvl="0" indent="0" algn="l" rtl="0">
              <a:lnSpc>
                <a:spcPct val="150000"/>
              </a:lnSpc>
              <a:spcBef>
                <a:spcPts val="0"/>
              </a:spcBef>
              <a:spcAft>
                <a:spcPts val="0"/>
              </a:spcAft>
              <a:buNone/>
            </a:pPr>
            <a:endParaRPr sz="1400" b="1" dirty="0"/>
          </a:p>
          <a:p>
            <a:pPr marL="457200" lvl="0" indent="0" algn="l" rtl="0">
              <a:spcBef>
                <a:spcPts val="1000"/>
              </a:spcBef>
              <a:spcAft>
                <a:spcPts val="0"/>
              </a:spcAft>
              <a:buNone/>
            </a:pPr>
            <a:endParaRPr dirty="0"/>
          </a:p>
        </p:txBody>
      </p:sp>
      <p:sp>
        <p:nvSpPr>
          <p:cNvPr id="111" name="Google Shape;111;p12"/>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4000" dirty="0"/>
              <a:t>How EOTEC DevNet Can Support</a:t>
            </a:r>
            <a:endParaRPr sz="3000" dirty="0"/>
          </a:p>
        </p:txBody>
      </p:sp>
      <p:pic>
        <p:nvPicPr>
          <p:cNvPr id="112" name="Google Shape;112;p12"/>
          <p:cNvPicPr preferRelativeResize="0"/>
          <p:nvPr/>
        </p:nvPicPr>
        <p:blipFill>
          <a:blip r:embed="rId3">
            <a:alphaModFix/>
          </a:blip>
          <a:stretch>
            <a:fillRect/>
          </a:stretch>
        </p:blipFill>
        <p:spPr>
          <a:xfrm>
            <a:off x="9691025" y="5055078"/>
            <a:ext cx="1179800" cy="1160535"/>
          </a:xfrm>
          <a:prstGeom prst="rect">
            <a:avLst/>
          </a:prstGeom>
          <a:noFill/>
          <a:ln>
            <a:noFill/>
          </a:ln>
        </p:spPr>
      </p:pic>
      <p:pic>
        <p:nvPicPr>
          <p:cNvPr id="113" name="Google Shape;113;p12"/>
          <p:cNvPicPr preferRelativeResize="0"/>
          <p:nvPr/>
        </p:nvPicPr>
        <p:blipFill>
          <a:blip r:embed="rId4">
            <a:alphaModFix/>
          </a:blip>
          <a:stretch>
            <a:fillRect/>
          </a:stretch>
        </p:blipFill>
        <p:spPr>
          <a:xfrm>
            <a:off x="7348250" y="1261075"/>
            <a:ext cx="1137475" cy="1118575"/>
          </a:xfrm>
          <a:prstGeom prst="rect">
            <a:avLst/>
          </a:prstGeom>
          <a:noFill/>
          <a:ln>
            <a:noFill/>
          </a:ln>
        </p:spPr>
      </p:pic>
      <p:pic>
        <p:nvPicPr>
          <p:cNvPr id="114" name="Google Shape;114;p12"/>
          <p:cNvPicPr preferRelativeResize="0"/>
          <p:nvPr/>
        </p:nvPicPr>
        <p:blipFill>
          <a:blip r:embed="rId5">
            <a:alphaModFix/>
          </a:blip>
          <a:stretch>
            <a:fillRect/>
          </a:stretch>
        </p:blipFill>
        <p:spPr>
          <a:xfrm>
            <a:off x="9775988" y="3770163"/>
            <a:ext cx="1137475" cy="1118781"/>
          </a:xfrm>
          <a:prstGeom prst="rect">
            <a:avLst/>
          </a:prstGeom>
          <a:noFill/>
          <a:ln>
            <a:noFill/>
          </a:ln>
        </p:spPr>
      </p:pic>
      <p:pic>
        <p:nvPicPr>
          <p:cNvPr id="115" name="Google Shape;115;p12"/>
          <p:cNvPicPr preferRelativeResize="0"/>
          <p:nvPr/>
        </p:nvPicPr>
        <p:blipFill>
          <a:blip r:embed="rId6">
            <a:alphaModFix/>
          </a:blip>
          <a:stretch>
            <a:fillRect/>
          </a:stretch>
        </p:blipFill>
        <p:spPr>
          <a:xfrm>
            <a:off x="7510012" y="2488737"/>
            <a:ext cx="1137475" cy="1115316"/>
          </a:xfrm>
          <a:prstGeom prst="rect">
            <a:avLst/>
          </a:prstGeom>
          <a:noFill/>
          <a:ln>
            <a:noFill/>
          </a:ln>
        </p:spPr>
      </p:pic>
      <p:pic>
        <p:nvPicPr>
          <p:cNvPr id="116" name="Google Shape;116;p12"/>
          <p:cNvPicPr preferRelativeResize="0"/>
          <p:nvPr/>
        </p:nvPicPr>
        <p:blipFill>
          <a:blip r:embed="rId7">
            <a:alphaModFix/>
          </a:blip>
          <a:stretch>
            <a:fillRect/>
          </a:stretch>
        </p:blipFill>
        <p:spPr>
          <a:xfrm>
            <a:off x="10906725" y="1264650"/>
            <a:ext cx="1137475" cy="1111453"/>
          </a:xfrm>
          <a:prstGeom prst="rect">
            <a:avLst/>
          </a:prstGeom>
          <a:noFill/>
          <a:ln>
            <a:noFill/>
          </a:ln>
        </p:spPr>
      </p:pic>
      <p:pic>
        <p:nvPicPr>
          <p:cNvPr id="117" name="Google Shape;117;p12"/>
          <p:cNvPicPr preferRelativeResize="0"/>
          <p:nvPr/>
        </p:nvPicPr>
        <p:blipFill>
          <a:blip r:embed="rId8">
            <a:alphaModFix/>
          </a:blip>
          <a:stretch>
            <a:fillRect/>
          </a:stretch>
        </p:blipFill>
        <p:spPr>
          <a:xfrm>
            <a:off x="10744950" y="2488738"/>
            <a:ext cx="1137475" cy="1115314"/>
          </a:xfrm>
          <a:prstGeom prst="rect">
            <a:avLst/>
          </a:prstGeom>
          <a:noFill/>
          <a:ln>
            <a:noFill/>
          </a:ln>
        </p:spPr>
      </p:pic>
      <p:pic>
        <p:nvPicPr>
          <p:cNvPr id="118" name="Google Shape;118;p12"/>
          <p:cNvPicPr preferRelativeResize="0"/>
          <p:nvPr/>
        </p:nvPicPr>
        <p:blipFill>
          <a:blip r:embed="rId9">
            <a:alphaModFix/>
          </a:blip>
          <a:stretch>
            <a:fillRect/>
          </a:stretch>
        </p:blipFill>
        <p:spPr>
          <a:xfrm>
            <a:off x="8485713" y="5075875"/>
            <a:ext cx="1137475" cy="1118901"/>
          </a:xfrm>
          <a:prstGeom prst="rect">
            <a:avLst/>
          </a:prstGeom>
          <a:noFill/>
          <a:ln>
            <a:noFill/>
          </a:ln>
        </p:spPr>
      </p:pic>
      <p:pic>
        <p:nvPicPr>
          <p:cNvPr id="119" name="Google Shape;119;p12"/>
          <p:cNvPicPr preferRelativeResize="0"/>
          <p:nvPr/>
        </p:nvPicPr>
        <p:blipFill>
          <a:blip r:embed="rId10">
            <a:alphaModFix/>
          </a:blip>
          <a:stretch>
            <a:fillRect/>
          </a:stretch>
        </p:blipFill>
        <p:spPr>
          <a:xfrm>
            <a:off x="8742677" y="1696723"/>
            <a:ext cx="1907100" cy="1888300"/>
          </a:xfrm>
          <a:prstGeom prst="rect">
            <a:avLst/>
          </a:prstGeom>
          <a:noFill/>
          <a:ln>
            <a:noFill/>
          </a:ln>
        </p:spPr>
      </p:pic>
      <p:pic>
        <p:nvPicPr>
          <p:cNvPr id="120" name="Google Shape;120;p12"/>
          <p:cNvPicPr preferRelativeResize="0"/>
          <p:nvPr/>
        </p:nvPicPr>
        <p:blipFill>
          <a:blip r:embed="rId11">
            <a:alphaModFix/>
          </a:blip>
          <a:stretch>
            <a:fillRect/>
          </a:stretch>
        </p:blipFill>
        <p:spPr>
          <a:xfrm>
            <a:off x="8383250" y="3761637"/>
            <a:ext cx="1179800" cy="1156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500"/>
                                        <p:tgtEl>
                                          <p:spTgt spid="1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0">
                                            <p:txEl>
                                              <p:pRg st="1" end="1"/>
                                            </p:txEl>
                                          </p:spTgt>
                                        </p:tgtEl>
                                        <p:attrNameLst>
                                          <p:attrName>style.visibility</p:attrName>
                                        </p:attrNameLst>
                                      </p:cBhvr>
                                      <p:to>
                                        <p:strVal val="visible"/>
                                      </p:to>
                                    </p:set>
                                    <p:animEffect transition="in" filter="fade">
                                      <p:cBhvr>
                                        <p:cTn id="10" dur="500"/>
                                        <p:tgtEl>
                                          <p:spTgt spid="1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xEl>
                                              <p:pRg st="2" end="2"/>
                                            </p:txEl>
                                          </p:spTgt>
                                        </p:tgtEl>
                                        <p:attrNameLst>
                                          <p:attrName>style.visibility</p:attrName>
                                        </p:attrNameLst>
                                      </p:cBhvr>
                                      <p:to>
                                        <p:strVal val="visible"/>
                                      </p:to>
                                    </p:set>
                                    <p:animEffect transition="in" filter="fade">
                                      <p:cBhvr>
                                        <p:cTn id="13" dur="500"/>
                                        <p:tgtEl>
                                          <p:spTgt spid="1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xEl>
                                              <p:pRg st="3" end="3"/>
                                            </p:txEl>
                                          </p:spTgt>
                                        </p:tgtEl>
                                        <p:attrNameLst>
                                          <p:attrName>style.visibility</p:attrName>
                                        </p:attrNameLst>
                                      </p:cBhvr>
                                      <p:to>
                                        <p:strVal val="visible"/>
                                      </p:to>
                                    </p:set>
                                    <p:animEffect transition="in" filter="fade">
                                      <p:cBhvr>
                                        <p:cTn id="16" dur="500"/>
                                        <p:tgtEl>
                                          <p:spTgt spid="1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fade">
                                      <p:cBhvr>
                                        <p:cTn id="25" dur="500"/>
                                        <p:tgtEl>
                                          <p:spTgt spid="114"/>
                                        </p:tgtEl>
                                      </p:cBhvr>
                                    </p:animEffect>
                                  </p:childTnLst>
                                </p:cTn>
                              </p:par>
                              <p:par>
                                <p:cTn id="26" presetID="10" presetClass="entr" presetSubtype="0"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fade">
                                      <p:cBhvr>
                                        <p:cTn id="28" dur="500"/>
                                        <p:tgtEl>
                                          <p:spTgt spid="115"/>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par>
                                <p:cTn id="32" presetID="10" presetClass="entr" presetSubtype="0" fill="hold"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500"/>
                                        <p:tgtEl>
                                          <p:spTgt spid="117"/>
                                        </p:tgtEl>
                                      </p:cBhvr>
                                    </p:animEffect>
                                  </p:childTnLst>
                                </p:cTn>
                              </p:par>
                              <p:par>
                                <p:cTn id="35" presetID="10" presetClass="entr" presetSubtype="0" fill="hold"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par>
                                <p:cTn id="38" presetID="10"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par>
                                <p:cTn id="41" presetID="10" presetClass="entr" presetSubtype="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500"/>
                                        <p:tgtEl>
                                          <p:spTgt spid="120"/>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0">
                                            <p:txEl>
                                              <p:pRg st="4" end="4"/>
                                            </p:txEl>
                                          </p:spTgt>
                                        </p:tgtEl>
                                        <p:attrNameLst>
                                          <p:attrName>style.visibility</p:attrName>
                                        </p:attrNameLst>
                                      </p:cBhvr>
                                      <p:to>
                                        <p:strVal val="visible"/>
                                      </p:to>
                                    </p:set>
                                    <p:animEffect transition="in" filter="fade">
                                      <p:cBhvr>
                                        <p:cTn id="47" dur="500"/>
                                        <p:tgtEl>
                                          <p:spTgt spid="110">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0">
                                            <p:txEl>
                                              <p:pRg st="5" end="5"/>
                                            </p:txEl>
                                          </p:spTgt>
                                        </p:tgtEl>
                                        <p:attrNameLst>
                                          <p:attrName>style.visibility</p:attrName>
                                        </p:attrNameLst>
                                      </p:cBhvr>
                                      <p:to>
                                        <p:strVal val="visible"/>
                                      </p:to>
                                    </p:set>
                                    <p:animEffect transition="in" filter="fade">
                                      <p:cBhvr>
                                        <p:cTn id="50" dur="500"/>
                                        <p:tgtEl>
                                          <p:spTgt spid="110">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0">
                                            <p:txEl>
                                              <p:pRg st="6" end="6"/>
                                            </p:txEl>
                                          </p:spTgt>
                                        </p:tgtEl>
                                        <p:attrNameLst>
                                          <p:attrName>style.visibility</p:attrName>
                                        </p:attrNameLst>
                                      </p:cBhvr>
                                      <p:to>
                                        <p:strVal val="visible"/>
                                      </p:to>
                                    </p:set>
                                    <p:animEffect transition="in" filter="fade">
                                      <p:cBhvr>
                                        <p:cTn id="53" dur="500"/>
                                        <p:tgtEl>
                                          <p:spTgt spid="110">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0">
                                            <p:txEl>
                                              <p:pRg st="7" end="7"/>
                                            </p:txEl>
                                          </p:spTgt>
                                        </p:tgtEl>
                                        <p:attrNameLst>
                                          <p:attrName>style.visibility</p:attrName>
                                        </p:attrNameLst>
                                      </p:cBhvr>
                                      <p:to>
                                        <p:strVal val="visible"/>
                                      </p:to>
                                    </p:set>
                                    <p:animEffect transition="in" filter="fade">
                                      <p:cBhvr>
                                        <p:cTn id="56" dur="500"/>
                                        <p:tgtEl>
                                          <p:spTgt spid="110">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0">
                                            <p:txEl>
                                              <p:pRg st="8" end="8"/>
                                            </p:txEl>
                                          </p:spTgt>
                                        </p:tgtEl>
                                        <p:attrNameLst>
                                          <p:attrName>style.visibility</p:attrName>
                                        </p:attrNameLst>
                                      </p:cBhvr>
                                      <p:to>
                                        <p:strVal val="visible"/>
                                      </p:to>
                                    </p:set>
                                    <p:animEffect transition="in" filter="fade">
                                      <p:cBhvr>
                                        <p:cTn id="59" dur="500"/>
                                        <p:tgtEl>
                                          <p:spTgt spid="1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3"/>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Plenary Recommendations</a:t>
            </a:r>
            <a:endParaRPr sz="1400" b="0" i="0" u="none" strike="noStrike" cap="none">
              <a:solidFill>
                <a:srgbClr val="000000"/>
              </a:solidFill>
              <a:latin typeface="Montserrat"/>
              <a:ea typeface="Montserrat"/>
              <a:cs typeface="Montserrat"/>
              <a:sym typeface="Montserrat"/>
            </a:endParaRPr>
          </a:p>
        </p:txBody>
      </p:sp>
      <p:graphicFrame>
        <p:nvGraphicFramePr>
          <p:cNvPr id="126" name="Google Shape;126;p13"/>
          <p:cNvGraphicFramePr/>
          <p:nvPr>
            <p:extLst>
              <p:ext uri="{D42A27DB-BD31-4B8C-83A1-F6EECF244321}">
                <p14:modId xmlns:p14="http://schemas.microsoft.com/office/powerpoint/2010/main" val="808482896"/>
              </p:ext>
            </p:extLst>
          </p:nvPr>
        </p:nvGraphicFramePr>
        <p:xfrm>
          <a:off x="121588" y="1197717"/>
          <a:ext cx="11953775" cy="5119980"/>
        </p:xfrm>
        <a:graphic>
          <a:graphicData uri="http://schemas.openxmlformats.org/drawingml/2006/table">
            <a:tbl>
              <a:tblPr firstRow="1">
                <a:noFill/>
                <a:tableStyleId>{344C67C7-79CC-4F81-A7E1-3EEACD663B97}</a:tableStyleId>
              </a:tblPr>
              <a:tblGrid>
                <a:gridCol w="3530450">
                  <a:extLst>
                    <a:ext uri="{9D8B030D-6E8A-4147-A177-3AD203B41FA5}">
                      <a16:colId xmlns:a16="http://schemas.microsoft.com/office/drawing/2014/main" val="20000"/>
                    </a:ext>
                  </a:extLst>
                </a:gridCol>
                <a:gridCol w="1360175">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948700">
                  <a:extLst>
                    <a:ext uri="{9D8B030D-6E8A-4147-A177-3AD203B41FA5}">
                      <a16:colId xmlns:a16="http://schemas.microsoft.com/office/drawing/2014/main" val="20003"/>
                    </a:ext>
                  </a:extLst>
                </a:gridCol>
                <a:gridCol w="4685700">
                  <a:extLst>
                    <a:ext uri="{9D8B030D-6E8A-4147-A177-3AD203B41FA5}">
                      <a16:colId xmlns:a16="http://schemas.microsoft.com/office/drawing/2014/main" val="20004"/>
                    </a:ext>
                  </a:extLst>
                </a:gridCol>
              </a:tblGrid>
              <a:tr h="684000">
                <a:tc>
                  <a:txBody>
                    <a:bodyPr/>
                    <a:lstStyle/>
                    <a:p>
                      <a:pPr marL="0" marR="0" lvl="0" indent="0" algn="l" rtl="0">
                        <a:lnSpc>
                          <a:spcPct val="100000"/>
                        </a:lnSpc>
                        <a:spcBef>
                          <a:spcPts val="0"/>
                        </a:spcBef>
                        <a:spcAft>
                          <a:spcPts val="0"/>
                        </a:spcAft>
                        <a:buNone/>
                      </a:pPr>
                      <a:r>
                        <a:rPr lang="en-GB" sz="1600" b="1" u="none" strike="noStrike" cap="none">
                          <a:solidFill>
                            <a:schemeClr val="lt1"/>
                          </a:solidFill>
                        </a:rPr>
                        <a:t>Activities/Actions</a:t>
                      </a:r>
                      <a:endParaRPr sz="1600" u="none" strike="noStrike" cap="none">
                        <a:solidFill>
                          <a:schemeClr val="lt1"/>
                        </a:solidFill>
                      </a:endParaRPr>
                    </a:p>
                  </a:txBody>
                  <a:tcPr marL="91450" marR="91450" marT="45725" marB="4572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Responsible</a:t>
                      </a:r>
                      <a:endParaRPr/>
                    </a:p>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entities</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Resources needed​</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Duration​ (years)</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Draft GST Roadmap</a:t>
                      </a:r>
                      <a:br>
                        <a:rPr lang="en-GB" sz="1600" b="1" u="none" strike="noStrike" cap="none">
                          <a:solidFill>
                            <a:schemeClr val="lt1"/>
                          </a:solidFill>
                        </a:rPr>
                      </a:br>
                      <a:r>
                        <a:rPr lang="en-GB" sz="1600" b="1" u="none" strike="noStrike" cap="none">
                          <a:solidFill>
                            <a:schemeClr val="lt1"/>
                          </a:solidFill>
                        </a:rPr>
                        <a:t>Recommendations Addressed​</a:t>
                      </a:r>
                      <a:endParaRPr sz="1600" b="1" i="0" u="none" strike="noStrike" cap="none">
                        <a:solidFill>
                          <a:schemeClr val="lt1"/>
                        </a:solidFill>
                      </a:endParaRPr>
                    </a:p>
                  </a:txBody>
                  <a:tcPr marL="55350" marR="55350" marT="27675" marB="27675" anchor="ctr">
                    <a:solidFill>
                      <a:srgbClr val="33445F"/>
                    </a:solidFill>
                  </a:tcPr>
                </a:tc>
                <a:extLst>
                  <a:ext uri="{0D108BD9-81ED-4DB2-BD59-A6C34878D82A}">
                    <a16:rowId xmlns:a16="http://schemas.microsoft.com/office/drawing/2014/main" val="10000"/>
                  </a:ext>
                </a:extLst>
              </a:tr>
              <a:tr h="2251375">
                <a:tc>
                  <a:txBody>
                    <a:bodyPr/>
                    <a:lstStyle/>
                    <a:p>
                      <a:pPr marL="0" marR="0" lvl="0" indent="0" algn="l" rtl="0">
                        <a:lnSpc>
                          <a:spcPct val="100000"/>
                        </a:lnSpc>
                        <a:spcBef>
                          <a:spcPts val="0"/>
                        </a:spcBef>
                        <a:spcAft>
                          <a:spcPts val="0"/>
                        </a:spcAft>
                        <a:buNone/>
                      </a:pPr>
                      <a:r>
                        <a:rPr lang="en-GB" sz="1600" u="sng" strike="noStrike" cap="none">
                          <a:highlight>
                            <a:srgbClr val="FFFF00"/>
                          </a:highlight>
                          <a:latin typeface="Arial"/>
                          <a:ea typeface="Arial"/>
                          <a:cs typeface="Arial"/>
                          <a:sym typeface="Arial"/>
                        </a:rPr>
                        <a:t>Develop specific use cases </a:t>
                      </a:r>
                      <a:r>
                        <a:rPr lang="en-GB" sz="1600" u="none" strike="noStrike" cap="none">
                          <a:latin typeface="Arial"/>
                          <a:ea typeface="Arial"/>
                          <a:cs typeface="Arial"/>
                          <a:sym typeface="Arial"/>
                        </a:rPr>
                        <a:t>to provide transparent explanations of the information content and uncertainties associated with these products and collaborate with EOTEC DevNet to </a:t>
                      </a:r>
                      <a:r>
                        <a:rPr lang="en-GB" sz="1600" u="sng" strike="noStrike" cap="none">
                          <a:highlight>
                            <a:srgbClr val="FFFF00"/>
                          </a:highlight>
                          <a:latin typeface="Arial"/>
                          <a:ea typeface="Arial"/>
                          <a:cs typeface="Arial"/>
                          <a:sym typeface="Arial"/>
                        </a:rPr>
                        <a:t>provide trainings </a:t>
                      </a:r>
                      <a:r>
                        <a:rPr lang="en-GB" sz="1600" u="none" strike="noStrike" cap="none">
                          <a:latin typeface="Arial"/>
                          <a:ea typeface="Arial"/>
                          <a:cs typeface="Arial"/>
                          <a:sym typeface="Arial"/>
                        </a:rPr>
                        <a:t>on using EO to support adaptation and resilience.</a:t>
                      </a:r>
                      <a:br>
                        <a:rPr lang="en-GB" sz="1600" u="none" strike="noStrike" cap="none">
                          <a:latin typeface="Arial"/>
                          <a:ea typeface="Arial"/>
                          <a:cs typeface="Arial"/>
                          <a:sym typeface="Arial"/>
                        </a:rPr>
                      </a:br>
                      <a:r>
                        <a:rPr lang="en-GB" sz="1600" i="1" u="none" strike="noStrike" cap="none">
                          <a:solidFill>
                            <a:srgbClr val="9D3F44"/>
                          </a:solidFill>
                          <a:latin typeface="Arial"/>
                          <a:ea typeface="Arial"/>
                          <a:cs typeface="Arial"/>
                          <a:sym typeface="Arial"/>
                        </a:rPr>
                        <a:t>(Consider further refinement by WGCapD and 2026 Chair before adding to workplan)</a:t>
                      </a:r>
                      <a:endParaRPr sz="1600" u="none" strike="noStrike" cap="none">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solidFill>
                            <a:srgbClr val="000000"/>
                          </a:solidFill>
                          <a:latin typeface="Arial"/>
                          <a:ea typeface="Arial"/>
                          <a:cs typeface="Arial"/>
                          <a:sym typeface="Arial"/>
                        </a:rPr>
                        <a:t>WGCapD</a:t>
                      </a:r>
                      <a:r>
                        <a:rPr lang="en-GB" sz="1600" b="0" u="none" strike="noStrike" cap="none">
                          <a:solidFill>
                            <a:srgbClr val="000000"/>
                          </a:solidFill>
                          <a:latin typeface="Arial"/>
                          <a:ea typeface="Arial"/>
                          <a:cs typeface="Arial"/>
                          <a:sym typeface="Arial"/>
                        </a:rPr>
                        <a:t> (primary)</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ACVC</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LSIVC</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2026 CEOS Chair</a:t>
                      </a:r>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WGClimate</a:t>
                      </a:r>
                      <a:endParaRPr sz="1600" b="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​Significant resources for demonstrators and long-term commitment for trainings</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Annually </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6. </a:t>
                      </a:r>
                      <a:r>
                        <a:rPr lang="en-GB" sz="1600" b="1" u="none" strike="noStrike" cap="none">
                          <a:solidFill>
                            <a:schemeClr val="dk1"/>
                          </a:solidFill>
                          <a:latin typeface="Arial"/>
                          <a:ea typeface="Arial"/>
                          <a:cs typeface="Arial"/>
                          <a:sym typeface="Arial"/>
                        </a:rPr>
                        <a:t>WGCapD</a:t>
                      </a:r>
                      <a:r>
                        <a:rPr lang="en-GB" sz="1600" b="0" u="none" strike="noStrike" cap="none">
                          <a:solidFill>
                            <a:schemeClr val="dk1"/>
                          </a:solidFill>
                          <a:latin typeface="Arial"/>
                          <a:ea typeface="Arial"/>
                          <a:cs typeface="Arial"/>
                          <a:sym typeface="Arial"/>
                        </a:rPr>
                        <a:t> should work with subject matter experts on the AFOLU, GHG TT and AC-VC GHG teams and with the NGHGI community to </a:t>
                      </a:r>
                      <a:r>
                        <a:rPr lang="en-GB" sz="1600" b="0" u="sng" strike="noStrike" cap="none">
                          <a:solidFill>
                            <a:schemeClr val="dk1"/>
                          </a:solidFill>
                          <a:highlight>
                            <a:srgbClr val="FFFF00"/>
                          </a:highlight>
                          <a:latin typeface="Arial"/>
                          <a:ea typeface="Arial"/>
                          <a:cs typeface="Arial"/>
                          <a:sym typeface="Arial"/>
                        </a:rPr>
                        <a:t>develop capacity building materials </a:t>
                      </a:r>
                      <a:r>
                        <a:rPr lang="en-GB" sz="1600" b="0" u="none" strike="noStrike" cap="none">
                          <a:solidFill>
                            <a:schemeClr val="dk1"/>
                          </a:solidFill>
                          <a:latin typeface="Arial"/>
                          <a:ea typeface="Arial"/>
                          <a:cs typeface="Arial"/>
                          <a:sym typeface="Arial"/>
                        </a:rPr>
                        <a:t>that provide a transparent explanation of the information content and uncertainties of these products</a:t>
                      </a:r>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14. </a:t>
                      </a:r>
                      <a:r>
                        <a:rPr lang="en-GB" sz="1600" b="0" u="none" strike="noStrike" cap="none">
                          <a:solidFill>
                            <a:schemeClr val="dk1"/>
                          </a:solidFill>
                          <a:latin typeface="Arial"/>
                          <a:ea typeface="Arial"/>
                          <a:cs typeface="Arial"/>
                          <a:sym typeface="Arial"/>
                        </a:rPr>
                        <a:t>CEOS should reinforce its partnership with </a:t>
                      </a:r>
                      <a:r>
                        <a:rPr lang="en-GB" sz="1600" b="1" u="none" strike="noStrike" cap="none">
                          <a:solidFill>
                            <a:schemeClr val="dk1"/>
                          </a:solidFill>
                          <a:latin typeface="Arial"/>
                          <a:ea typeface="Arial"/>
                          <a:cs typeface="Arial"/>
                          <a:sym typeface="Arial"/>
                        </a:rPr>
                        <a:t>EOTEC DevNet </a:t>
                      </a:r>
                      <a:r>
                        <a:rPr lang="en-GB" sz="1600" b="0" u="none" strike="noStrike" cap="none">
                          <a:solidFill>
                            <a:schemeClr val="dk1"/>
                          </a:solidFill>
                          <a:latin typeface="Arial"/>
                          <a:ea typeface="Arial"/>
                          <a:cs typeface="Arial"/>
                          <a:sym typeface="Arial"/>
                        </a:rPr>
                        <a:t>and engage in the Climate Adaptation Working Groups (CAWG), to </a:t>
                      </a:r>
                      <a:r>
                        <a:rPr lang="en-GB" sz="1600" b="0" u="sng" strike="noStrike" cap="none">
                          <a:solidFill>
                            <a:schemeClr val="dk1"/>
                          </a:solidFill>
                          <a:highlight>
                            <a:srgbClr val="FFFF00"/>
                          </a:highlight>
                          <a:latin typeface="Arial"/>
                          <a:ea typeface="Arial"/>
                          <a:cs typeface="Arial"/>
                          <a:sym typeface="Arial"/>
                        </a:rPr>
                        <a:t>develop and deliver capacity building activities </a:t>
                      </a:r>
                      <a:r>
                        <a:rPr lang="en-GB" sz="1600" b="0" u="none" strike="noStrike" cap="none">
                          <a:solidFill>
                            <a:schemeClr val="dk1"/>
                          </a:solidFill>
                          <a:latin typeface="Arial"/>
                          <a:ea typeface="Arial"/>
                          <a:cs typeface="Arial"/>
                          <a:sym typeface="Arial"/>
                        </a:rPr>
                        <a:t>to support the adaptation goals of the Global Stocktake. </a:t>
                      </a:r>
                      <a:endParaRPr sz="1600" b="0" i="0" u="none" strike="noStrike" cap="none">
                        <a:solidFill>
                          <a:srgbClr val="000000"/>
                        </a:solidFill>
                        <a:latin typeface="Arial"/>
                        <a:ea typeface="Arial"/>
                        <a:cs typeface="Arial"/>
                        <a:sym typeface="Arial"/>
                      </a:endParaRPr>
                    </a:p>
                  </a:txBody>
                  <a:tcPr marL="55350" marR="55350" marT="27675" marB="27675"/>
                </a:tc>
                <a:extLst>
                  <a:ext uri="{0D108BD9-81ED-4DB2-BD59-A6C34878D82A}">
                    <a16:rowId xmlns:a16="http://schemas.microsoft.com/office/drawing/2014/main" val="10001"/>
                  </a:ext>
                </a:extLst>
              </a:tr>
              <a:tr h="180000">
                <a:tc>
                  <a:txBody>
                    <a:bodyPr/>
                    <a:lstStyle/>
                    <a:p>
                      <a:pPr marL="0" marR="0" lvl="0" indent="0" algn="l" rtl="0">
                        <a:lnSpc>
                          <a:spcPct val="100000"/>
                        </a:lnSpc>
                        <a:spcBef>
                          <a:spcPts val="0"/>
                        </a:spcBef>
                        <a:spcAft>
                          <a:spcPts val="0"/>
                        </a:spcAft>
                        <a:buNone/>
                      </a:pPr>
                      <a:endParaRPr sz="500" u="none" strike="noStrike" cap="none">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extLst>
                  <a:ext uri="{0D108BD9-81ED-4DB2-BD59-A6C34878D82A}">
                    <a16:rowId xmlns:a16="http://schemas.microsoft.com/office/drawing/2014/main" val="10002"/>
                  </a:ext>
                </a:extLst>
              </a:tr>
              <a:tr h="1031375">
                <a:tc>
                  <a:txBody>
                    <a:bodyPr/>
                    <a:lstStyle/>
                    <a:p>
                      <a:pPr marL="0" marR="0" lvl="0" indent="0" algn="l" rtl="0">
                        <a:lnSpc>
                          <a:spcPct val="100000"/>
                        </a:lnSpc>
                        <a:spcBef>
                          <a:spcPts val="0"/>
                        </a:spcBef>
                        <a:spcAft>
                          <a:spcPts val="0"/>
                        </a:spcAft>
                        <a:buNone/>
                      </a:pPr>
                      <a:r>
                        <a:rPr lang="en-GB" sz="1600" u="sng" strike="noStrike" cap="none">
                          <a:highlight>
                            <a:srgbClr val="FFFF00"/>
                          </a:highlight>
                          <a:latin typeface="Arial"/>
                          <a:ea typeface="Arial"/>
                          <a:cs typeface="Arial"/>
                          <a:sym typeface="Arial"/>
                        </a:rPr>
                        <a:t>Engage with end users </a:t>
                      </a:r>
                      <a:r>
                        <a:rPr lang="en-GB" sz="1600" u="none" strike="noStrike" cap="none">
                          <a:latin typeface="Arial"/>
                          <a:ea typeface="Arial"/>
                          <a:cs typeface="Arial"/>
                          <a:sym typeface="Arial"/>
                        </a:rPr>
                        <a:t>and stakeholders to </a:t>
                      </a:r>
                      <a:r>
                        <a:rPr lang="en-GB" sz="1600" u="sng" strike="noStrike" cap="none">
                          <a:highlight>
                            <a:srgbClr val="FFFF00"/>
                          </a:highlight>
                          <a:latin typeface="Arial"/>
                          <a:ea typeface="Arial"/>
                          <a:cs typeface="Arial"/>
                          <a:sym typeface="Arial"/>
                        </a:rPr>
                        <a:t>showcase the use cases</a:t>
                      </a:r>
                      <a:r>
                        <a:rPr lang="en-GB" sz="1600" u="none" strike="noStrike" cap="none">
                          <a:latin typeface="Arial"/>
                          <a:ea typeface="Arial"/>
                          <a:cs typeface="Arial"/>
                          <a:sym typeface="Arial"/>
                        </a:rPr>
                        <a:t> that </a:t>
                      </a:r>
                      <a:r>
                        <a:rPr lang="en-GB" sz="1600" b="0" u="none" strike="noStrike" cap="none">
                          <a:solidFill>
                            <a:schemeClr val="dk1"/>
                          </a:solidFill>
                          <a:latin typeface="Arial"/>
                          <a:ea typeface="Arial"/>
                          <a:cs typeface="Arial"/>
                          <a:sym typeface="Arial"/>
                        </a:rPr>
                        <a:t>provide  transparent explanation of the satellite-derived GHG and AFOLU products</a:t>
                      </a:r>
                      <a:endParaRPr sz="1600" u="none" strike="noStrike" cap="none">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WGClimate </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LSI-VC</a:t>
                      </a:r>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​​Short-term engagement after other actions complete</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​2-3 </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dirty="0">
                          <a:solidFill>
                            <a:srgbClr val="000000"/>
                          </a:solidFill>
                          <a:latin typeface="Arial"/>
                          <a:ea typeface="Arial"/>
                          <a:cs typeface="Arial"/>
                          <a:sym typeface="Arial"/>
                        </a:rPr>
                        <a:t>6. </a:t>
                      </a:r>
                      <a:r>
                        <a:rPr lang="en-GB" sz="1600" b="1" u="none" strike="noStrike" cap="none" dirty="0">
                          <a:solidFill>
                            <a:schemeClr val="dk1"/>
                          </a:solidFill>
                          <a:latin typeface="Arial"/>
                          <a:ea typeface="Arial"/>
                          <a:cs typeface="Arial"/>
                          <a:sym typeface="Arial"/>
                        </a:rPr>
                        <a:t>WGCapD</a:t>
                      </a:r>
                      <a:r>
                        <a:rPr lang="en-GB" sz="1600" b="0" u="none" strike="noStrike" cap="none" dirty="0">
                          <a:solidFill>
                            <a:schemeClr val="dk1"/>
                          </a:solidFill>
                          <a:latin typeface="Arial"/>
                          <a:ea typeface="Arial"/>
                          <a:cs typeface="Arial"/>
                          <a:sym typeface="Arial"/>
                        </a:rPr>
                        <a:t> should work with subject matter experts on the AFOLU, GHG TT and AC-VC GHG teams and with the NGHGI community to </a:t>
                      </a:r>
                      <a:r>
                        <a:rPr lang="en-GB" sz="1600" b="0" u="sng" strike="noStrike" cap="none" dirty="0">
                          <a:solidFill>
                            <a:schemeClr val="dk1"/>
                          </a:solidFill>
                          <a:highlight>
                            <a:srgbClr val="FFFF00"/>
                          </a:highlight>
                          <a:latin typeface="Arial"/>
                          <a:ea typeface="Arial"/>
                          <a:cs typeface="Arial"/>
                          <a:sym typeface="Arial"/>
                        </a:rPr>
                        <a:t>develop capacity building materials </a:t>
                      </a:r>
                      <a:r>
                        <a:rPr lang="en-GB" sz="1600" b="0" u="none" strike="noStrike" cap="none" dirty="0">
                          <a:solidFill>
                            <a:schemeClr val="dk1"/>
                          </a:solidFill>
                          <a:latin typeface="Arial"/>
                          <a:ea typeface="Arial"/>
                          <a:cs typeface="Arial"/>
                          <a:sym typeface="Arial"/>
                        </a:rPr>
                        <a:t>that provide a transparent explanation of the information content and uncertainties of these products</a:t>
                      </a:r>
                      <a:endParaRPr sz="1600" b="0" u="none" strike="noStrike" cap="none" dirty="0">
                        <a:solidFill>
                          <a:srgbClr val="000000"/>
                        </a:solidFill>
                        <a:latin typeface="Arial"/>
                        <a:ea typeface="Arial"/>
                        <a:cs typeface="Arial"/>
                        <a:sym typeface="Arial"/>
                      </a:endParaRPr>
                    </a:p>
                  </a:txBody>
                  <a:tcPr marL="55350" marR="55350" marT="27675" marB="2767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p:nvPr/>
        </p:nvSpPr>
        <p:spPr>
          <a:xfrm>
            <a:off x="94020" y="103248"/>
            <a:ext cx="866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Montserrat"/>
                <a:ea typeface="Montserrat"/>
                <a:cs typeface="Montserrat"/>
                <a:sym typeface="Montserrat"/>
              </a:rPr>
              <a:t>Plenary Recommendations</a:t>
            </a:r>
            <a:endParaRPr sz="1400" b="0" i="0" u="none" strike="noStrike" cap="none">
              <a:solidFill>
                <a:srgbClr val="000000"/>
              </a:solidFill>
              <a:latin typeface="Montserrat"/>
              <a:ea typeface="Montserrat"/>
              <a:cs typeface="Montserrat"/>
              <a:sym typeface="Montserrat"/>
            </a:endParaRPr>
          </a:p>
        </p:txBody>
      </p:sp>
      <p:graphicFrame>
        <p:nvGraphicFramePr>
          <p:cNvPr id="132" name="Google Shape;132;p14"/>
          <p:cNvGraphicFramePr/>
          <p:nvPr/>
        </p:nvGraphicFramePr>
        <p:xfrm>
          <a:off x="138584" y="1054991"/>
          <a:ext cx="11953775" cy="5119980"/>
        </p:xfrm>
        <a:graphic>
          <a:graphicData uri="http://schemas.openxmlformats.org/drawingml/2006/table">
            <a:tbl>
              <a:tblPr firstRow="1">
                <a:noFill/>
                <a:tableStyleId>{344C67C7-79CC-4F81-A7E1-3EEACD663B97}</a:tableStyleId>
              </a:tblPr>
              <a:tblGrid>
                <a:gridCol w="3530450">
                  <a:extLst>
                    <a:ext uri="{9D8B030D-6E8A-4147-A177-3AD203B41FA5}">
                      <a16:colId xmlns:a16="http://schemas.microsoft.com/office/drawing/2014/main" val="20000"/>
                    </a:ext>
                  </a:extLst>
                </a:gridCol>
                <a:gridCol w="1360175">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948700">
                  <a:extLst>
                    <a:ext uri="{9D8B030D-6E8A-4147-A177-3AD203B41FA5}">
                      <a16:colId xmlns:a16="http://schemas.microsoft.com/office/drawing/2014/main" val="20003"/>
                    </a:ext>
                  </a:extLst>
                </a:gridCol>
                <a:gridCol w="4685700">
                  <a:extLst>
                    <a:ext uri="{9D8B030D-6E8A-4147-A177-3AD203B41FA5}">
                      <a16:colId xmlns:a16="http://schemas.microsoft.com/office/drawing/2014/main" val="20004"/>
                    </a:ext>
                  </a:extLst>
                </a:gridCol>
              </a:tblGrid>
              <a:tr h="684000">
                <a:tc>
                  <a:txBody>
                    <a:bodyPr/>
                    <a:lstStyle/>
                    <a:p>
                      <a:pPr marL="0" marR="0" lvl="0" indent="0" algn="l" rtl="0">
                        <a:lnSpc>
                          <a:spcPct val="100000"/>
                        </a:lnSpc>
                        <a:spcBef>
                          <a:spcPts val="0"/>
                        </a:spcBef>
                        <a:spcAft>
                          <a:spcPts val="0"/>
                        </a:spcAft>
                        <a:buNone/>
                      </a:pPr>
                      <a:r>
                        <a:rPr lang="en-GB" sz="1600" b="1" u="none" strike="noStrike" cap="none">
                          <a:solidFill>
                            <a:schemeClr val="lt1"/>
                          </a:solidFill>
                        </a:rPr>
                        <a:t>Activities/Actions</a:t>
                      </a:r>
                      <a:endParaRPr sz="1600" u="none" strike="noStrike" cap="none">
                        <a:solidFill>
                          <a:schemeClr val="lt1"/>
                        </a:solidFill>
                      </a:endParaRPr>
                    </a:p>
                  </a:txBody>
                  <a:tcPr marL="91450" marR="91450" marT="45725" marB="4572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Responsible</a:t>
                      </a:r>
                      <a:endParaRPr/>
                    </a:p>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entities</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Resources needed​</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Duration​ (years)</a:t>
                      </a:r>
                      <a:endParaRPr sz="1600" b="1" i="0" u="none" strike="noStrike" cap="none">
                        <a:solidFill>
                          <a:schemeClr val="lt1"/>
                        </a:solidFill>
                      </a:endParaRPr>
                    </a:p>
                  </a:txBody>
                  <a:tcPr marL="55350" marR="55350" marT="27675" marB="27675" anchor="ctr">
                    <a:solidFill>
                      <a:srgbClr val="33445F"/>
                    </a:solidFill>
                  </a:tcPr>
                </a:tc>
                <a:tc>
                  <a:txBody>
                    <a:bodyPr/>
                    <a:lstStyle/>
                    <a:p>
                      <a:pPr marL="0" marR="0" lvl="0" indent="0" algn="l" rtl="0">
                        <a:lnSpc>
                          <a:spcPct val="103125"/>
                        </a:lnSpc>
                        <a:spcBef>
                          <a:spcPts val="0"/>
                        </a:spcBef>
                        <a:spcAft>
                          <a:spcPts val="0"/>
                        </a:spcAft>
                        <a:buClr>
                          <a:srgbClr val="000000"/>
                        </a:buClr>
                        <a:buSzPts val="1600"/>
                        <a:buFont typeface="Arial"/>
                        <a:buNone/>
                      </a:pPr>
                      <a:r>
                        <a:rPr lang="en-GB" sz="1600" b="1" u="none" strike="noStrike" cap="none">
                          <a:solidFill>
                            <a:schemeClr val="lt1"/>
                          </a:solidFill>
                        </a:rPr>
                        <a:t>Draft GST Roadmap</a:t>
                      </a:r>
                      <a:br>
                        <a:rPr lang="en-GB" sz="1600" b="1" u="none" strike="noStrike" cap="none">
                          <a:solidFill>
                            <a:schemeClr val="lt1"/>
                          </a:solidFill>
                        </a:rPr>
                      </a:br>
                      <a:r>
                        <a:rPr lang="en-GB" sz="1600" b="1" u="none" strike="noStrike" cap="none">
                          <a:solidFill>
                            <a:schemeClr val="lt1"/>
                          </a:solidFill>
                        </a:rPr>
                        <a:t>Recommendations Addressed​</a:t>
                      </a:r>
                      <a:endParaRPr sz="1600" b="1" i="0" u="none" strike="noStrike" cap="none">
                        <a:solidFill>
                          <a:schemeClr val="lt1"/>
                        </a:solidFill>
                      </a:endParaRPr>
                    </a:p>
                  </a:txBody>
                  <a:tcPr marL="55350" marR="55350" marT="27675" marB="27675" anchor="ctr">
                    <a:solidFill>
                      <a:srgbClr val="33445F"/>
                    </a:solidFill>
                  </a:tcPr>
                </a:tc>
                <a:extLst>
                  <a:ext uri="{0D108BD9-81ED-4DB2-BD59-A6C34878D82A}">
                    <a16:rowId xmlns:a16="http://schemas.microsoft.com/office/drawing/2014/main" val="10000"/>
                  </a:ext>
                </a:extLst>
              </a:tr>
              <a:tr h="2251375">
                <a:tc>
                  <a:txBody>
                    <a:bodyPr/>
                    <a:lstStyle/>
                    <a:p>
                      <a:pPr marL="0" marR="0" lvl="0" indent="0" algn="l" rtl="0">
                        <a:lnSpc>
                          <a:spcPct val="100000"/>
                        </a:lnSpc>
                        <a:spcBef>
                          <a:spcPts val="0"/>
                        </a:spcBef>
                        <a:spcAft>
                          <a:spcPts val="0"/>
                        </a:spcAft>
                        <a:buNone/>
                      </a:pPr>
                      <a:r>
                        <a:rPr lang="en-GB" sz="1600" u="sng" strike="noStrike" cap="none">
                          <a:highlight>
                            <a:srgbClr val="FFFF00"/>
                          </a:highlight>
                          <a:latin typeface="Arial"/>
                          <a:ea typeface="Arial"/>
                          <a:cs typeface="Arial"/>
                          <a:sym typeface="Arial"/>
                        </a:rPr>
                        <a:t>Develop specific use cases </a:t>
                      </a:r>
                      <a:r>
                        <a:rPr lang="en-GB" sz="1600" u="none" strike="noStrike" cap="none">
                          <a:latin typeface="Arial"/>
                          <a:ea typeface="Arial"/>
                          <a:cs typeface="Arial"/>
                          <a:sym typeface="Arial"/>
                        </a:rPr>
                        <a:t>to provide transparent explanations of the information content and uncertainties associated with these products and collaborate with EOTEC DevNet to </a:t>
                      </a:r>
                      <a:r>
                        <a:rPr lang="en-GB" sz="1600" u="sng" strike="noStrike" cap="none">
                          <a:highlight>
                            <a:srgbClr val="FFFF00"/>
                          </a:highlight>
                          <a:latin typeface="Arial"/>
                          <a:ea typeface="Arial"/>
                          <a:cs typeface="Arial"/>
                          <a:sym typeface="Arial"/>
                        </a:rPr>
                        <a:t>provide trainings </a:t>
                      </a:r>
                      <a:r>
                        <a:rPr lang="en-GB" sz="1600" u="none" strike="noStrike" cap="none">
                          <a:latin typeface="Arial"/>
                          <a:ea typeface="Arial"/>
                          <a:cs typeface="Arial"/>
                          <a:sym typeface="Arial"/>
                        </a:rPr>
                        <a:t>on using EO to support adaptation and resilience.</a:t>
                      </a:r>
                      <a:br>
                        <a:rPr lang="en-GB" sz="1600" u="none" strike="noStrike" cap="none">
                          <a:latin typeface="Arial"/>
                          <a:ea typeface="Arial"/>
                          <a:cs typeface="Arial"/>
                          <a:sym typeface="Arial"/>
                        </a:rPr>
                      </a:br>
                      <a:r>
                        <a:rPr lang="en-GB" sz="1600" i="1" u="none" strike="noStrike" cap="none">
                          <a:solidFill>
                            <a:srgbClr val="9D3F44"/>
                          </a:solidFill>
                          <a:latin typeface="Arial"/>
                          <a:ea typeface="Arial"/>
                          <a:cs typeface="Arial"/>
                          <a:sym typeface="Arial"/>
                        </a:rPr>
                        <a:t>(Consider further refinement by WGCapD and 2026 Chair before adding to workplan)</a:t>
                      </a:r>
                      <a:endParaRPr sz="1600" u="none" strike="noStrike" cap="none">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a:solidFill>
                            <a:srgbClr val="000000"/>
                          </a:solidFill>
                          <a:latin typeface="Arial"/>
                          <a:ea typeface="Arial"/>
                          <a:cs typeface="Arial"/>
                          <a:sym typeface="Arial"/>
                        </a:rPr>
                        <a:t>WGCapD</a:t>
                      </a:r>
                      <a:r>
                        <a:rPr lang="en-GB" sz="1600" b="0" u="none" strike="noStrike" cap="none">
                          <a:solidFill>
                            <a:srgbClr val="000000"/>
                          </a:solidFill>
                          <a:latin typeface="Arial"/>
                          <a:ea typeface="Arial"/>
                          <a:cs typeface="Arial"/>
                          <a:sym typeface="Arial"/>
                        </a:rPr>
                        <a:t> (primary)</a:t>
                      </a:r>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ACVC</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LSIVC</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2026 CEOS Chair</a:t>
                      </a:r>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WGClimate</a:t>
                      </a:r>
                      <a:endParaRPr sz="1600" b="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​Significant resources for demonstrators and long-term commitment for trainings</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Annually </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6. </a:t>
                      </a:r>
                      <a:r>
                        <a:rPr lang="en-GB" sz="1600" b="1" u="none" strike="noStrike" cap="none">
                          <a:solidFill>
                            <a:schemeClr val="dk1"/>
                          </a:solidFill>
                          <a:latin typeface="Arial"/>
                          <a:ea typeface="Arial"/>
                          <a:cs typeface="Arial"/>
                          <a:sym typeface="Arial"/>
                        </a:rPr>
                        <a:t>WGCapD</a:t>
                      </a:r>
                      <a:r>
                        <a:rPr lang="en-GB" sz="1600" b="0" u="none" strike="noStrike" cap="none">
                          <a:solidFill>
                            <a:schemeClr val="dk1"/>
                          </a:solidFill>
                          <a:latin typeface="Arial"/>
                          <a:ea typeface="Arial"/>
                          <a:cs typeface="Arial"/>
                          <a:sym typeface="Arial"/>
                        </a:rPr>
                        <a:t> should work with subject matter experts on the AFOLU, GHG TT and AC-VC GHG teams and with the NGHGI community to </a:t>
                      </a:r>
                      <a:r>
                        <a:rPr lang="en-GB" sz="1600" b="0" u="sng" strike="noStrike" cap="none">
                          <a:solidFill>
                            <a:schemeClr val="dk1"/>
                          </a:solidFill>
                          <a:highlight>
                            <a:srgbClr val="FFFF00"/>
                          </a:highlight>
                          <a:latin typeface="Arial"/>
                          <a:ea typeface="Arial"/>
                          <a:cs typeface="Arial"/>
                          <a:sym typeface="Arial"/>
                        </a:rPr>
                        <a:t>develop capacity building materials </a:t>
                      </a:r>
                      <a:r>
                        <a:rPr lang="en-GB" sz="1600" b="0" u="none" strike="noStrike" cap="none">
                          <a:solidFill>
                            <a:schemeClr val="dk1"/>
                          </a:solidFill>
                          <a:latin typeface="Arial"/>
                          <a:ea typeface="Arial"/>
                          <a:cs typeface="Arial"/>
                          <a:sym typeface="Arial"/>
                        </a:rPr>
                        <a:t>that provide a transparent explanation of the information content and uncertainties of these products</a:t>
                      </a:r>
                      <a:endParaRPr/>
                    </a:p>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14. </a:t>
                      </a:r>
                      <a:r>
                        <a:rPr lang="en-GB" sz="1600" b="0" u="none" strike="noStrike" cap="none">
                          <a:solidFill>
                            <a:schemeClr val="dk1"/>
                          </a:solidFill>
                          <a:latin typeface="Arial"/>
                          <a:ea typeface="Arial"/>
                          <a:cs typeface="Arial"/>
                          <a:sym typeface="Arial"/>
                        </a:rPr>
                        <a:t>CEOS should reinforce its partnership with </a:t>
                      </a:r>
                      <a:r>
                        <a:rPr lang="en-GB" sz="1600" b="1" u="none" strike="noStrike" cap="none">
                          <a:solidFill>
                            <a:schemeClr val="dk1"/>
                          </a:solidFill>
                          <a:latin typeface="Arial"/>
                          <a:ea typeface="Arial"/>
                          <a:cs typeface="Arial"/>
                          <a:sym typeface="Arial"/>
                        </a:rPr>
                        <a:t>EOTEC DevNet </a:t>
                      </a:r>
                      <a:r>
                        <a:rPr lang="en-GB" sz="1600" b="0" u="none" strike="noStrike" cap="none">
                          <a:solidFill>
                            <a:schemeClr val="dk1"/>
                          </a:solidFill>
                          <a:latin typeface="Arial"/>
                          <a:ea typeface="Arial"/>
                          <a:cs typeface="Arial"/>
                          <a:sym typeface="Arial"/>
                        </a:rPr>
                        <a:t>and engage in the Climate Adaptation Working Groups (CAWG), to </a:t>
                      </a:r>
                      <a:r>
                        <a:rPr lang="en-GB" sz="1600" b="0" u="sng" strike="noStrike" cap="none">
                          <a:solidFill>
                            <a:schemeClr val="dk1"/>
                          </a:solidFill>
                          <a:highlight>
                            <a:srgbClr val="FFFF00"/>
                          </a:highlight>
                          <a:latin typeface="Arial"/>
                          <a:ea typeface="Arial"/>
                          <a:cs typeface="Arial"/>
                          <a:sym typeface="Arial"/>
                        </a:rPr>
                        <a:t>develop and deliver capacity building activities </a:t>
                      </a:r>
                      <a:r>
                        <a:rPr lang="en-GB" sz="1600" b="0" u="none" strike="noStrike" cap="none">
                          <a:solidFill>
                            <a:schemeClr val="dk1"/>
                          </a:solidFill>
                          <a:latin typeface="Arial"/>
                          <a:ea typeface="Arial"/>
                          <a:cs typeface="Arial"/>
                          <a:sym typeface="Arial"/>
                        </a:rPr>
                        <a:t>to support the adaptation goals of the Global Stocktake. </a:t>
                      </a:r>
                      <a:endParaRPr sz="1600" b="0" i="0" u="none" strike="noStrike" cap="none">
                        <a:solidFill>
                          <a:srgbClr val="000000"/>
                        </a:solidFill>
                        <a:latin typeface="Arial"/>
                        <a:ea typeface="Arial"/>
                        <a:cs typeface="Arial"/>
                        <a:sym typeface="Arial"/>
                      </a:endParaRPr>
                    </a:p>
                  </a:txBody>
                  <a:tcPr marL="55350" marR="55350" marT="27675" marB="27675"/>
                </a:tc>
                <a:extLst>
                  <a:ext uri="{0D108BD9-81ED-4DB2-BD59-A6C34878D82A}">
                    <a16:rowId xmlns:a16="http://schemas.microsoft.com/office/drawing/2014/main" val="10001"/>
                  </a:ext>
                </a:extLst>
              </a:tr>
              <a:tr h="180000">
                <a:tc>
                  <a:txBody>
                    <a:bodyPr/>
                    <a:lstStyle/>
                    <a:p>
                      <a:pPr marL="0" marR="0" lvl="0" indent="0" algn="l" rtl="0">
                        <a:lnSpc>
                          <a:spcPct val="100000"/>
                        </a:lnSpc>
                        <a:spcBef>
                          <a:spcPts val="0"/>
                        </a:spcBef>
                        <a:spcAft>
                          <a:spcPts val="0"/>
                        </a:spcAft>
                        <a:buNone/>
                      </a:pPr>
                      <a:endParaRPr sz="500" u="none" strike="noStrike" cap="none">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tc>
                  <a:txBody>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txBody>
                  <a:tcPr marL="55350" marR="55350" marT="27675" marB="27675">
                    <a:solidFill>
                      <a:srgbClr val="BFBFBF"/>
                    </a:solidFill>
                  </a:tcPr>
                </a:tc>
                <a:extLst>
                  <a:ext uri="{0D108BD9-81ED-4DB2-BD59-A6C34878D82A}">
                    <a16:rowId xmlns:a16="http://schemas.microsoft.com/office/drawing/2014/main" val="10002"/>
                  </a:ext>
                </a:extLst>
              </a:tr>
              <a:tr h="1031375">
                <a:tc>
                  <a:txBody>
                    <a:bodyPr/>
                    <a:lstStyle/>
                    <a:p>
                      <a:pPr marL="0" marR="0" lvl="0" indent="0" algn="l" rtl="0">
                        <a:lnSpc>
                          <a:spcPct val="100000"/>
                        </a:lnSpc>
                        <a:spcBef>
                          <a:spcPts val="0"/>
                        </a:spcBef>
                        <a:spcAft>
                          <a:spcPts val="0"/>
                        </a:spcAft>
                        <a:buNone/>
                      </a:pPr>
                      <a:r>
                        <a:rPr lang="en-GB" sz="1600" u="sng" strike="noStrike" cap="none">
                          <a:highlight>
                            <a:srgbClr val="FFFF00"/>
                          </a:highlight>
                          <a:latin typeface="Arial"/>
                          <a:ea typeface="Arial"/>
                          <a:cs typeface="Arial"/>
                          <a:sym typeface="Arial"/>
                        </a:rPr>
                        <a:t>Engage with end users </a:t>
                      </a:r>
                      <a:r>
                        <a:rPr lang="en-GB" sz="1600" u="none" strike="noStrike" cap="none">
                          <a:latin typeface="Arial"/>
                          <a:ea typeface="Arial"/>
                          <a:cs typeface="Arial"/>
                          <a:sym typeface="Arial"/>
                        </a:rPr>
                        <a:t>and stakeholders to </a:t>
                      </a:r>
                      <a:r>
                        <a:rPr lang="en-GB" sz="1600" u="sng" strike="noStrike" cap="none">
                          <a:highlight>
                            <a:srgbClr val="FFFF00"/>
                          </a:highlight>
                          <a:latin typeface="Arial"/>
                          <a:ea typeface="Arial"/>
                          <a:cs typeface="Arial"/>
                          <a:sym typeface="Arial"/>
                        </a:rPr>
                        <a:t>showcase the use cases</a:t>
                      </a:r>
                      <a:r>
                        <a:rPr lang="en-GB" sz="1600" u="none" strike="noStrike" cap="none">
                          <a:latin typeface="Arial"/>
                          <a:ea typeface="Arial"/>
                          <a:cs typeface="Arial"/>
                          <a:sym typeface="Arial"/>
                        </a:rPr>
                        <a:t> that </a:t>
                      </a:r>
                      <a:r>
                        <a:rPr lang="en-GB" sz="1600" b="0" u="none" strike="noStrike" cap="none">
                          <a:solidFill>
                            <a:schemeClr val="dk1"/>
                          </a:solidFill>
                          <a:latin typeface="Arial"/>
                          <a:ea typeface="Arial"/>
                          <a:cs typeface="Arial"/>
                          <a:sym typeface="Arial"/>
                        </a:rPr>
                        <a:t>provide  transparent explanation of the satellite-derived GHG and AFOLU products</a:t>
                      </a:r>
                      <a:endParaRPr sz="1600" u="none" strike="noStrike" cap="none">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WGClimate </a:t>
                      </a:r>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LSI-VC</a:t>
                      </a:r>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​​Short-term engagement after other actions complete</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​2-3 </a:t>
                      </a:r>
                      <a:endParaRPr sz="1600" b="0" i="0" u="none" strike="noStrike" cap="none">
                        <a:solidFill>
                          <a:srgbClr val="000000"/>
                        </a:solidFill>
                        <a:latin typeface="Arial"/>
                        <a:ea typeface="Arial"/>
                        <a:cs typeface="Arial"/>
                        <a:sym typeface="Arial"/>
                      </a:endParaRPr>
                    </a:p>
                  </a:txBody>
                  <a:tcPr marL="55350" marR="55350" marT="27675" marB="27675"/>
                </a:tc>
                <a:tc>
                  <a:txBody>
                    <a:bodyPr/>
                    <a:lstStyle/>
                    <a:p>
                      <a:pPr marL="0" marR="0" lvl="0" indent="0" algn="l" rtl="0">
                        <a:lnSpc>
                          <a:spcPct val="100000"/>
                        </a:lnSpc>
                        <a:spcBef>
                          <a:spcPts val="0"/>
                        </a:spcBef>
                        <a:spcAft>
                          <a:spcPts val="0"/>
                        </a:spcAft>
                        <a:buClr>
                          <a:srgbClr val="000000"/>
                        </a:buClr>
                        <a:buSzPts val="1600"/>
                        <a:buFont typeface="Arial"/>
                        <a:buNone/>
                      </a:pPr>
                      <a:r>
                        <a:rPr lang="en-GB" sz="1600" b="0" u="none" strike="noStrike" cap="none">
                          <a:solidFill>
                            <a:srgbClr val="000000"/>
                          </a:solidFill>
                          <a:latin typeface="Arial"/>
                          <a:ea typeface="Arial"/>
                          <a:cs typeface="Arial"/>
                          <a:sym typeface="Arial"/>
                        </a:rPr>
                        <a:t>6. </a:t>
                      </a:r>
                      <a:r>
                        <a:rPr lang="en-GB" sz="1600" b="1" u="none" strike="noStrike" cap="none">
                          <a:solidFill>
                            <a:schemeClr val="dk1"/>
                          </a:solidFill>
                          <a:latin typeface="Arial"/>
                          <a:ea typeface="Arial"/>
                          <a:cs typeface="Arial"/>
                          <a:sym typeface="Arial"/>
                        </a:rPr>
                        <a:t>WGCapD</a:t>
                      </a:r>
                      <a:r>
                        <a:rPr lang="en-GB" sz="1600" b="0" u="none" strike="noStrike" cap="none">
                          <a:solidFill>
                            <a:schemeClr val="dk1"/>
                          </a:solidFill>
                          <a:latin typeface="Arial"/>
                          <a:ea typeface="Arial"/>
                          <a:cs typeface="Arial"/>
                          <a:sym typeface="Arial"/>
                        </a:rPr>
                        <a:t> should work with subject matter experts on the AFOLU, GHG TT and AC-VC GHG teams and with the NGHGI community to </a:t>
                      </a:r>
                      <a:r>
                        <a:rPr lang="en-GB" sz="1600" b="0" u="sng" strike="noStrike" cap="none">
                          <a:solidFill>
                            <a:schemeClr val="dk1"/>
                          </a:solidFill>
                          <a:highlight>
                            <a:srgbClr val="FFFF00"/>
                          </a:highlight>
                          <a:latin typeface="Arial"/>
                          <a:ea typeface="Arial"/>
                          <a:cs typeface="Arial"/>
                          <a:sym typeface="Arial"/>
                        </a:rPr>
                        <a:t>develop capacity building materials </a:t>
                      </a:r>
                      <a:r>
                        <a:rPr lang="en-GB" sz="1600" b="0" u="none" strike="noStrike" cap="none">
                          <a:solidFill>
                            <a:schemeClr val="dk1"/>
                          </a:solidFill>
                          <a:latin typeface="Arial"/>
                          <a:ea typeface="Arial"/>
                          <a:cs typeface="Arial"/>
                          <a:sym typeface="Arial"/>
                        </a:rPr>
                        <a:t>that provide a transparent explanation of the information content and uncertainties of these products</a:t>
                      </a:r>
                      <a:endParaRPr sz="1600" b="0" u="none" strike="noStrike" cap="none">
                        <a:solidFill>
                          <a:srgbClr val="000000"/>
                        </a:solidFill>
                        <a:latin typeface="Arial"/>
                        <a:ea typeface="Arial"/>
                        <a:cs typeface="Arial"/>
                        <a:sym typeface="Arial"/>
                      </a:endParaRPr>
                    </a:p>
                  </a:txBody>
                  <a:tcPr marL="55350" marR="55350" marT="27675" marB="27675"/>
                </a:tc>
                <a:extLst>
                  <a:ext uri="{0D108BD9-81ED-4DB2-BD59-A6C34878D82A}">
                    <a16:rowId xmlns:a16="http://schemas.microsoft.com/office/drawing/2014/main" val="10003"/>
                  </a:ext>
                </a:extLst>
              </a:tr>
            </a:tbl>
          </a:graphicData>
        </a:graphic>
      </p:graphicFrame>
      <p:sp>
        <p:nvSpPr>
          <p:cNvPr id="133" name="Google Shape;133;p14"/>
          <p:cNvSpPr/>
          <p:nvPr/>
        </p:nvSpPr>
        <p:spPr>
          <a:xfrm>
            <a:off x="94020" y="1054991"/>
            <a:ext cx="12098100" cy="53211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14"/>
          <p:cNvSpPr txBox="1"/>
          <p:nvPr/>
        </p:nvSpPr>
        <p:spPr>
          <a:xfrm>
            <a:off x="657913" y="1888729"/>
            <a:ext cx="10876200" cy="4032900"/>
          </a:xfrm>
          <a:prstGeom prst="rect">
            <a:avLst/>
          </a:prstGeom>
          <a:solidFill>
            <a:srgbClr val="33445F">
              <a:alpha val="30199"/>
            </a:srgbClr>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3200"/>
              <a:buFont typeface="Arial"/>
              <a:buAutoNum type="arabicPeriod"/>
            </a:pPr>
            <a:r>
              <a:rPr lang="en-GB" sz="3200" b="0" i="0" u="none" strike="noStrike" cap="none" dirty="0">
                <a:solidFill>
                  <a:srgbClr val="000000"/>
                </a:solidFill>
                <a:latin typeface="Arial"/>
                <a:ea typeface="Arial"/>
                <a:cs typeface="Arial"/>
                <a:sym typeface="Arial"/>
              </a:rPr>
              <a:t>WGCapD will connect to WGClimate, the GHG TT, AFOLU experts, to discuss potential linkages and </a:t>
            </a:r>
            <a:r>
              <a:rPr lang="en-GB" sz="3200" b="1" i="0" u="none" strike="noStrike" cap="none" dirty="0">
                <a:solidFill>
                  <a:srgbClr val="FFFF00"/>
                </a:solidFill>
                <a:latin typeface="Arial"/>
                <a:ea typeface="Arial"/>
                <a:cs typeface="Arial"/>
                <a:sym typeface="Arial"/>
              </a:rPr>
              <a:t>identify priority use cases for capacity development</a:t>
            </a:r>
            <a:r>
              <a:rPr lang="en-GB" sz="3200" b="0" i="0" u="none" strike="noStrike" cap="none" dirty="0">
                <a:solidFill>
                  <a:srgbClr val="000000"/>
                </a:solidFill>
                <a:latin typeface="Arial"/>
                <a:ea typeface="Arial"/>
                <a:cs typeface="Arial"/>
                <a:sym typeface="Arial"/>
              </a:rPr>
              <a:t>.</a:t>
            </a:r>
            <a:br>
              <a:rPr lang="en-GB" sz="3200" b="0" i="0" u="none" strike="noStrike" cap="none" dirty="0">
                <a:solidFill>
                  <a:srgbClr val="000000"/>
                </a:solidFill>
                <a:latin typeface="Arial"/>
                <a:ea typeface="Arial"/>
                <a:cs typeface="Arial"/>
                <a:sym typeface="Arial"/>
              </a:rPr>
            </a:br>
            <a:endParaRPr sz="32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3200"/>
              <a:buFont typeface="Arial"/>
              <a:buAutoNum type="arabicPeriod"/>
            </a:pPr>
            <a:r>
              <a:rPr lang="en-GB" sz="3200" b="0" i="0" u="none" strike="noStrike" cap="none" dirty="0">
                <a:solidFill>
                  <a:srgbClr val="000000"/>
                </a:solidFill>
                <a:latin typeface="Arial"/>
                <a:ea typeface="Arial"/>
                <a:cs typeface="Arial"/>
                <a:sym typeface="Arial"/>
              </a:rPr>
              <a:t>To </a:t>
            </a:r>
            <a:r>
              <a:rPr lang="en-GB" sz="3200" b="1" i="0" u="none" strike="noStrike" cap="none" dirty="0">
                <a:solidFill>
                  <a:srgbClr val="FFFF00"/>
                </a:solidFill>
                <a:latin typeface="Arial"/>
                <a:ea typeface="Arial"/>
                <a:cs typeface="Arial"/>
                <a:sym typeface="Arial"/>
              </a:rPr>
              <a:t>develop and deliver EO training and capacity development</a:t>
            </a:r>
            <a:r>
              <a:rPr lang="en-GB" sz="3200" b="0" i="0" u="none" strike="noStrike" cap="none" dirty="0">
                <a:solidFill>
                  <a:srgbClr val="000000"/>
                </a:solidFill>
                <a:latin typeface="Arial"/>
                <a:ea typeface="Arial"/>
                <a:cs typeface="Arial"/>
                <a:sym typeface="Arial"/>
              </a:rPr>
              <a:t> for adaptation and resilience, WGCapD will [a] continue to liaise with EOTEC DevNet and [b] explore additional pathways with CEOS members.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Average</vt:lpstr>
      <vt:lpstr>Arial</vt:lpstr>
      <vt:lpstr>Barlow SemiBold</vt:lpstr>
      <vt:lpstr>Montserrat SemiBold</vt:lpstr>
      <vt:lpstr>Montserrat</vt:lpstr>
      <vt:lpstr>Barlow</vt:lpstr>
      <vt:lpstr>Montserrat Medium</vt:lpstr>
      <vt:lpstr>Barlow Medium</vt:lpstr>
      <vt:lpstr>Lobster</vt:lpstr>
      <vt:lpstr>ceos</vt:lpstr>
      <vt:lpstr>Capacity Development for Climate</vt:lpstr>
      <vt:lpstr>PowerPoint Presentation</vt:lpstr>
      <vt:lpstr>PowerPoint Presentation</vt:lpstr>
      <vt:lpstr>PowerPoint Presentation</vt:lpstr>
      <vt:lpstr>PowerPoint Presentation</vt:lpstr>
      <vt:lpstr>Responding to WGClimate &amp; GHG-TT Discussions: EOTEC DevNet’s Perspective</vt:lpstr>
      <vt:lpstr>How EOTEC DevNet Can Support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Christoph Aubrecht</cp:lastModifiedBy>
  <cp:revision>1</cp:revision>
  <dcterms:modified xsi:type="dcterms:W3CDTF">2026-02-12T12:51:52Z</dcterms:modified>
</cp:coreProperties>
</file>