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1955757240" r:id="rId2"/>
    <p:sldId id="1955757245" r:id="rId3"/>
    <p:sldId id="261" r:id="rId4"/>
    <p:sldId id="1955757267" r:id="rId5"/>
    <p:sldId id="1955757269" r:id="rId6"/>
    <p:sldId id="1955757268" r:id="rId7"/>
    <p:sldId id="19557572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8EC"/>
    <a:srgbClr val="D0CFE3"/>
    <a:srgbClr val="E4A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82614" autoAdjust="0"/>
  </p:normalViewPr>
  <p:slideViewPr>
    <p:cSldViewPr snapToGrid="0" snapToObjects="1">
      <p:cViewPr>
        <p:scale>
          <a:sx n="60" d="100"/>
          <a:sy n="60" d="100"/>
        </p:scale>
        <p:origin x="1598" y="149"/>
      </p:cViewPr>
      <p:guideLst/>
    </p:cSldViewPr>
  </p:slideViewPr>
  <p:notesTextViewPr>
    <p:cViewPr>
      <p:scale>
        <a:sx n="1" d="1"/>
        <a:sy n="1" d="1"/>
      </p:scale>
      <p:origin x="0" y="-763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FCDEBC-E427-D77C-3D41-7C8EEB3BA8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DF38D-BBDC-5D5E-D6B7-7A5C57BBEA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03892-6003-694E-95B8-FD312091525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C39FC-45B7-49AC-5711-E03BF88F05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DD0EC-60C7-8AB3-0153-845BE36A2C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661D-EF34-8449-B070-637529C8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6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C3B3B-119D-D047-9D2F-9BC92241D4E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D652D-8F4A-4F44-B6BE-11FB2F217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D652D-8F4A-4F44-B6BE-11FB2F217F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1DDF6-6C5F-848F-14A9-1F8E0E2F1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9144A-3CDC-0BD1-2967-AF307DDAD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09F61-FF2F-A55F-B9C2-85C592EE1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5820B-303A-40D5-B565-85FF07B66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D652D-8F4A-4F44-B6BE-11FB2F217F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9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004888" y="1293813"/>
            <a:ext cx="11530013" cy="6486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8" name="Google Shape;248;p40:notes"/>
          <p:cNvSpPr txBox="1">
            <a:spLocks noGrp="1"/>
          </p:cNvSpPr>
          <p:nvPr>
            <p:ph type="body" idx="1"/>
          </p:nvPr>
        </p:nvSpPr>
        <p:spPr>
          <a:xfrm>
            <a:off x="951675" y="8211423"/>
            <a:ext cx="7613396" cy="777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275" tIns="69125" rIns="138275" bIns="691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9" name="Google Shape;249;p40:notes"/>
          <p:cNvSpPr txBox="1">
            <a:spLocks noGrp="1"/>
          </p:cNvSpPr>
          <p:nvPr>
            <p:ph type="sldNum" idx="12"/>
          </p:nvPr>
        </p:nvSpPr>
        <p:spPr>
          <a:xfrm>
            <a:off x="5390621" y="16419848"/>
            <a:ext cx="4123923" cy="86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275" tIns="69125" rIns="138275" bIns="691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D652D-8F4A-4F44-B6BE-11FB2F217F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7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LEFT</a:t>
            </a:r>
          </a:p>
          <a:p>
            <a:r>
              <a:rPr lang="en-GB" dirty="0"/>
              <a:t>We have also combined satellite observations together with ground data and computer models to map global land carbon stocks.</a:t>
            </a:r>
          </a:p>
          <a:p>
            <a:r>
              <a:rPr lang="en-GB" dirty="0"/>
              <a:t>In the amazon the region lost 370 million tonnes of carbon over the 2010-2020 decade and the south eastern part is now a net carbon source meaning that carbon absorption by growing forest  has been outweighed by deforestation degradation and agricultural use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RIGHT</a:t>
            </a:r>
          </a:p>
          <a:p>
            <a:r>
              <a:rPr lang="en-GB" dirty="0"/>
              <a:t>A similar pattern appeared across Europe, forest absorbed about 10% of the EU’s greenhouse gas emissions between 1990 and 2022.</a:t>
            </a:r>
          </a:p>
          <a:p>
            <a:r>
              <a:rPr lang="en-GB" dirty="0"/>
              <a:t>But in the last ten years this emissions offset has declined by nearly 30% due to forest harvesting and ageing, more frequent droughts, heatwaves and wildfires, plus insect outbreaks and plant disease.</a:t>
            </a:r>
          </a:p>
          <a:p>
            <a:r>
              <a:rPr lang="en-GB" dirty="0"/>
              <a:t>This decline poses a risk to achieving future European climate goals.</a:t>
            </a:r>
          </a:p>
          <a:p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D652D-8F4A-4F44-B6BE-11FB2F217F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42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3FB34-3ECB-77CD-93E2-E42FD4B59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016205-E1FD-1950-D9E7-D1709C9E7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8FCEC-4D31-916C-421F-681AEF96A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to cloud computing and running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Jupyter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notebooks.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CF88F-9952-BE69-BE97-84441B967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D652D-8F4A-4F44-B6BE-11FB2F217F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66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D652D-8F4A-4F44-B6BE-11FB2F217F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2F04-9E41-4D4A-9087-EBFCFD5DE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1AD51-449A-EA44-B15A-E20DE292F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B8E85-2710-274D-9965-39DEA1EB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61A7F-9C05-AB42-820D-A1321099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D0A66-F349-644E-80BD-06F179FE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3DBE-32C7-D342-AA43-C452885D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C0B79-4732-3B46-9887-8B047D668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E6C5-6DF7-DD4F-84B2-F1F2B8C5C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94215-1D99-FC4A-B0C0-04140CF2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0964B-5471-3D4A-B015-8E75D7F0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2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AA56A-129C-FD45-8DDE-B19EE630F7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BB6D8-1238-D948-AE22-9EE14ACE1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F60FA-1699-FF47-BAFA-C5A9B25A5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26B55-4163-A041-A05A-A4FCE073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8FF70-CCC6-0F4F-B45F-6B470A306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1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0E609-D31C-A6D1-6C7D-2CFAA58A0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0A858-70BA-ECEE-EC0A-6F646C10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D572-087B-1541-9C35-4DC72E9067B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B0CC-1191-48D9-9018-088D87BD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2C564-3801-FD1E-6FAE-C52A0C2F0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A892C-C132-0942-BF6F-997908C58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26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 sz="2400" b="1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130261" y="823853"/>
            <a:ext cx="11944513" cy="68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None/>
              <a:defRPr sz="1800" b="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body" idx="2"/>
          </p:nvPr>
        </p:nvSpPr>
        <p:spPr>
          <a:xfrm>
            <a:off x="130261" y="5692801"/>
            <a:ext cx="11944513" cy="1077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C9BDB"/>
              </a:buClr>
              <a:buSzPts val="1400"/>
              <a:buNone/>
              <a:defRPr sz="1400" b="0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26"/>
          <p:cNvCxnSpPr/>
          <p:nvPr/>
        </p:nvCxnSpPr>
        <p:spPr>
          <a:xfrm>
            <a:off x="0" y="746125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26"/>
          <p:cNvSpPr txBox="1">
            <a:spLocks noGrp="1"/>
          </p:cNvSpPr>
          <p:nvPr>
            <p:ph type="body" idx="3"/>
          </p:nvPr>
        </p:nvSpPr>
        <p:spPr>
          <a:xfrm>
            <a:off x="720725" y="1439863"/>
            <a:ext cx="10772775" cy="467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578" y="37578"/>
            <a:ext cx="1590805" cy="65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59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41BE-3E5D-3142-8D07-4D698433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7042-E9F0-0E4E-8809-8D170B449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B00E-8912-0D4C-948E-6C1F1A9B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0753B-B8D8-E04A-9947-7FAECF02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615AB-D4F4-5D4F-85A6-E5AA25C9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6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DBB60-2288-BC41-9D4D-A963E614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6B76-CE22-7848-9A6E-1DE93364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2DB3B-B072-AE46-92FC-FA9EE734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18A7F-9E89-AC40-8CED-B06769D2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E784-66A6-9D4B-9C22-055960E0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7D9D-0972-4B43-9A25-5FC49ADD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3FE1-FF13-9D4F-8112-FB1814B80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A48AB-DE65-4F45-A006-CDF349601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26EFC-80B9-974D-B254-B4131130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F39D7-E2EC-6642-915F-EFA4BCD8A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7C988-0E87-D34A-809E-2C105209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FAA8-120B-F04D-89AD-1440F576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7B47-12CB-3648-8195-89FB3D8BD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FFC2-B3CE-5043-A1DD-0621A96BA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8C00A-35CB-6F45-A33F-B6E9C8838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87729-BEDB-F041-8A52-755E466EC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72C6A8-9693-774A-9990-E4DA6D87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EC0000-D44A-DB47-B620-4A6BC9FE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48223-0359-CA40-8708-E8706E2A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4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7A03-15BA-9C4A-9138-6F3F250D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55552-BE91-1246-9F04-EDE223A2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F9BBB-8D97-D544-8970-BAD54940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CB681-1E65-0E4F-A633-3E04A4761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E23F26-CC28-6446-90EE-AF6AF1C0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A218A-1B4F-AC46-B389-0EE62656C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C3574-D6AF-954C-B713-19630CE4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5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F13B-3837-8B4B-89A4-0C727F41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87401-B506-2C44-B6E9-BA3EDC58E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B0F48-EB8B-A448-B62E-7B3D1685B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C094A-8021-A845-9203-4878B76E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6E5B8-6B8F-D346-9E1D-EB5E66954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6CEAB-946D-CD4A-9165-475930A6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7B090-3EBF-4B4A-A8A1-2097BD2F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4F101-959C-3044-A00F-2C2F1B3CE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832D2-15E7-374C-AC61-71FAC5E45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DC8A9-2713-EE45-A99C-714D62E3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8A78D-5A28-3C4E-8ABC-C8CBCAE8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6114A-9A80-4F43-A5BE-B0A991AB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4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286D8-EB5E-624F-888B-31DD74B3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65FF6-7B8B-DF43-98FB-86A9B91A7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2657-2C1A-AB4D-BF59-4938BBC45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24731-3C45-9149-BC1B-D79FDB2D262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853AA-DC40-B44A-B4F7-42815552A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967C3-796B-1441-AB5C-00D4E0F92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9C940-CCED-924A-8759-905467313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F0A21-D083-734F-8BA9-CDEDF49C6F5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90273"/>
            <a:ext cx="2176144" cy="168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9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ml.noaa.gov/ccgg/trends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lobalcarbonproject.org/carbonbudget/" TargetMode="External"/><Relationship Id="rId5" Type="http://schemas.openxmlformats.org/officeDocument/2006/relationships/hyperlink" Target="https://www.ipcc.ch/report/ar6/wg1/" TargetMode="External"/><Relationship Id="rId4" Type="http://schemas.openxmlformats.org/officeDocument/2006/relationships/hyperlink" Target="https://essd.copernicus.org/preprints/essd-2024-51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gupubs.onlinelibrary.wiley.com/doi/toc/10.1002/(ISSN)2169-8961.RECCAP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hyperlink" Target="https://www.esa.int/Applications/Observing_the_Earth/Space_for_our_climate/ESA_satellites_track_progress_on_Paris_Agreement_goal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1093/nsr/nwaf037" TargetMode="Externa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E3730C-1444-1EA8-EC92-4772FCDD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B3A4C-9406-717A-084D-C110A76A900B}"/>
              </a:ext>
            </a:extLst>
          </p:cNvPr>
          <p:cNvSpPr txBox="1"/>
          <p:nvPr/>
        </p:nvSpPr>
        <p:spPr>
          <a:xfrm>
            <a:off x="535245" y="1266959"/>
            <a:ext cx="60051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solidFill>
                  <a:schemeClr val="accent1"/>
                </a:solidFill>
              </a:rPr>
              <a:t>GCP / RECCAP2 &amp; 3 Activities </a:t>
            </a:r>
          </a:p>
          <a:p>
            <a:pPr algn="ctr"/>
            <a:r>
              <a:rPr lang="en-AU" sz="3600" dirty="0">
                <a:solidFill>
                  <a:schemeClr val="accent1"/>
                </a:solidFill>
              </a:rPr>
              <a:t>relevant to CEOS WG Climate</a:t>
            </a:r>
            <a:endParaRPr lang="en-US" sz="4400" dirty="0">
              <a:solidFill>
                <a:srgbClr val="00B0F0"/>
              </a:solidFill>
            </a:endParaRPr>
          </a:p>
          <a:p>
            <a:pPr algn="ctr"/>
            <a:r>
              <a:rPr lang="en-AU" sz="2400" dirty="0"/>
              <a:t> </a:t>
            </a:r>
          </a:p>
          <a:p>
            <a:pPr algn="ctr"/>
            <a:endParaRPr lang="en-AU" sz="2400" dirty="0"/>
          </a:p>
          <a:p>
            <a:pPr algn="ctr"/>
            <a:endParaRPr lang="en-AU" sz="3600" dirty="0"/>
          </a:p>
          <a:p>
            <a:pPr algn="ctr"/>
            <a:endParaRPr lang="en-AU" sz="2800" dirty="0"/>
          </a:p>
          <a:p>
            <a:pPr algn="ctr"/>
            <a:endParaRPr lang="en-AU" sz="2400" dirty="0"/>
          </a:p>
        </p:txBody>
      </p:sp>
      <p:pic>
        <p:nvPicPr>
          <p:cNvPr id="7" name="Picture 6" descr="GCProject-white-CMJN.jpg">
            <a:extLst>
              <a:ext uri="{FF2B5EF4-FFF2-40B4-BE49-F238E27FC236}">
                <a16:creationId xmlns:a16="http://schemas.microsoft.com/office/drawing/2014/main" id="{8C6574CA-125C-0599-DB2C-3CFD7909D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732" y="3187278"/>
            <a:ext cx="3204327" cy="1372890"/>
          </a:xfrm>
          <a:prstGeom prst="rect">
            <a:avLst/>
          </a:prstGeom>
        </p:spPr>
      </p:pic>
      <p:pic>
        <p:nvPicPr>
          <p:cNvPr id="8" name="Google Shape;493;p45">
            <a:extLst>
              <a:ext uri="{FF2B5EF4-FFF2-40B4-BE49-F238E27FC236}">
                <a16:creationId xmlns:a16="http://schemas.microsoft.com/office/drawing/2014/main" id="{75106FD0-CD97-3EC7-90F8-7E8C74ACE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658" b="50853"/>
          <a:stretch>
            <a:fillRect/>
          </a:stretch>
        </p:blipFill>
        <p:spPr>
          <a:xfrm>
            <a:off x="7057369" y="3891571"/>
            <a:ext cx="5134629" cy="1525768"/>
          </a:xfrm>
          <a:prstGeom prst="rect">
            <a:avLst/>
          </a:prstGeom>
          <a:noFill/>
          <a:ln w="19050" cap="flat" cmpd="sng">
            <a:solidFill>
              <a:srgbClr val="4C9BDB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9" name="Google Shape;497;p45">
            <a:extLst>
              <a:ext uri="{FF2B5EF4-FFF2-40B4-BE49-F238E27FC236}">
                <a16:creationId xmlns:a16="http://schemas.microsoft.com/office/drawing/2014/main" id="{9F16F6E5-292E-FD39-129D-DDE9C3490B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8509" b="61561"/>
          <a:stretch>
            <a:fillRect/>
          </a:stretch>
        </p:blipFill>
        <p:spPr>
          <a:xfrm>
            <a:off x="7057370" y="-1"/>
            <a:ext cx="5134629" cy="1040736"/>
          </a:xfrm>
          <a:prstGeom prst="rect">
            <a:avLst/>
          </a:prstGeom>
          <a:noFill/>
          <a:ln w="19050" cap="flat" cmpd="sng">
            <a:solidFill>
              <a:srgbClr val="4C9BDB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0" name="Google Shape;501;p45">
            <a:extLst>
              <a:ext uri="{FF2B5EF4-FFF2-40B4-BE49-F238E27FC236}">
                <a16:creationId xmlns:a16="http://schemas.microsoft.com/office/drawing/2014/main" id="{1FAF556D-1472-1158-0185-D68D41157F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4014" b="20016"/>
          <a:stretch>
            <a:fillRect/>
          </a:stretch>
        </p:blipFill>
        <p:spPr>
          <a:xfrm>
            <a:off x="7057372" y="5417339"/>
            <a:ext cx="5134628" cy="1430816"/>
          </a:xfrm>
          <a:prstGeom prst="rect">
            <a:avLst/>
          </a:prstGeom>
          <a:noFill/>
          <a:ln w="19050" cap="flat" cmpd="sng">
            <a:solidFill>
              <a:srgbClr val="4C9BDB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1" name="Google Shape;496;p45">
            <a:extLst>
              <a:ext uri="{FF2B5EF4-FFF2-40B4-BE49-F238E27FC236}">
                <a16:creationId xmlns:a16="http://schemas.microsoft.com/office/drawing/2014/main" id="{7391A334-ECDB-2339-FECD-1177ED7DBBB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3806" b="27572"/>
          <a:stretch>
            <a:fillRect/>
          </a:stretch>
        </p:blipFill>
        <p:spPr>
          <a:xfrm>
            <a:off x="7057367" y="2460755"/>
            <a:ext cx="5134629" cy="1498122"/>
          </a:xfrm>
          <a:prstGeom prst="rect">
            <a:avLst/>
          </a:prstGeom>
          <a:noFill/>
          <a:ln w="19050" cap="flat" cmpd="sng">
            <a:solidFill>
              <a:srgbClr val="4C9BDB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" name="Google Shape;155;p12">
            <a:extLst>
              <a:ext uri="{FF2B5EF4-FFF2-40B4-BE49-F238E27FC236}">
                <a16:creationId xmlns:a16="http://schemas.microsoft.com/office/drawing/2014/main" id="{5CCB8676-AD2A-D08A-59AB-F939E5B3108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7139" b="34606"/>
          <a:stretch>
            <a:fillRect/>
          </a:stretch>
        </p:blipFill>
        <p:spPr>
          <a:xfrm>
            <a:off x="7057370" y="1049503"/>
            <a:ext cx="5134629" cy="1498122"/>
          </a:xfrm>
          <a:prstGeom prst="rect">
            <a:avLst/>
          </a:prstGeom>
          <a:noFill/>
          <a:ln w="19050" cap="flat" cmpd="sng">
            <a:solidFill>
              <a:srgbClr val="4C9BDB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" name="Google Shape;108;p1">
            <a:extLst>
              <a:ext uri="{FF2B5EF4-FFF2-40B4-BE49-F238E27FC236}">
                <a16:creationId xmlns:a16="http://schemas.microsoft.com/office/drawing/2014/main" id="{688B7779-6BBF-5668-6208-06F00BD621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930" y="6024193"/>
            <a:ext cx="1700119" cy="54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1;p1">
            <a:extLst>
              <a:ext uri="{FF2B5EF4-FFF2-40B4-BE49-F238E27FC236}">
                <a16:creationId xmlns:a16="http://schemas.microsoft.com/office/drawing/2014/main" id="{07A1B35C-4575-B002-8374-675EF29EC7E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5084" r="5832"/>
          <a:stretch>
            <a:fillRect/>
          </a:stretch>
        </p:blipFill>
        <p:spPr>
          <a:xfrm>
            <a:off x="5134629" y="6024193"/>
            <a:ext cx="1880767" cy="549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90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AEFC6-FFCB-AE4D-644B-117C04FDA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1B9C4B-4115-A818-6C61-772C251D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629" y="1374217"/>
            <a:ext cx="3937254" cy="2362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61E79-4393-378B-0AF3-47C479533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55" y="1361165"/>
            <a:ext cx="3937254" cy="2362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80D74-B7FC-3F55-5028-EA92AE6CFFC0}"/>
              </a:ext>
            </a:extLst>
          </p:cNvPr>
          <p:cNvSpPr txBox="1"/>
          <p:nvPr/>
        </p:nvSpPr>
        <p:spPr>
          <a:xfrm>
            <a:off x="1654230" y="926765"/>
            <a:ext cx="6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</a:t>
            </a:r>
            <a:r>
              <a:rPr lang="en-US" sz="2400" baseline="-25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37748-A089-EDCD-504F-760FB3C6BA19}"/>
              </a:ext>
            </a:extLst>
          </p:cNvPr>
          <p:cNvSpPr txBox="1"/>
          <p:nvPr/>
        </p:nvSpPr>
        <p:spPr>
          <a:xfrm>
            <a:off x="5931553" y="961631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E3401-922F-789A-7DBF-0B61266F2F51}"/>
              </a:ext>
            </a:extLst>
          </p:cNvPr>
          <p:cNvSpPr txBox="1"/>
          <p:nvPr/>
        </p:nvSpPr>
        <p:spPr>
          <a:xfrm>
            <a:off x="9765148" y="911857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endParaRPr lang="en-US" sz="24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177EA-2F40-454E-F72B-29E8EE935355}"/>
              </a:ext>
            </a:extLst>
          </p:cNvPr>
          <p:cNvSpPr txBox="1"/>
          <p:nvPr/>
        </p:nvSpPr>
        <p:spPr>
          <a:xfrm>
            <a:off x="1062247" y="142276"/>
            <a:ext cx="9738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Current Global GHG Budget Activities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Increasing interest in the use of Remote Sensing products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625652-2FAB-A243-6AD8-5D2E0A8A82B6}"/>
              </a:ext>
            </a:extLst>
          </p:cNvPr>
          <p:cNvGrpSpPr/>
          <p:nvPr/>
        </p:nvGrpSpPr>
        <p:grpSpPr>
          <a:xfrm>
            <a:off x="86265" y="3806045"/>
            <a:ext cx="12058618" cy="2822182"/>
            <a:chOff x="86265" y="3806045"/>
            <a:chExt cx="12058618" cy="2822182"/>
          </a:xfrm>
        </p:grpSpPr>
        <p:pic>
          <p:nvPicPr>
            <p:cNvPr id="2" name="Picture 1" descr="A graph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23DFE3E3-9DAF-0212-4408-73D2EC784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65" y="4234560"/>
              <a:ext cx="3937254" cy="23936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B7B434-FD32-E181-BDE0-4EE640A88084}"/>
                </a:ext>
              </a:extLst>
            </p:cNvPr>
            <p:cNvSpPr txBox="1"/>
            <p:nvPr/>
          </p:nvSpPr>
          <p:spPr>
            <a:xfrm>
              <a:off x="1780871" y="3806045"/>
              <a:ext cx="4812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  <a:r>
                <a:rPr lang="en-US" sz="2400" baseline="-25000" dirty="0"/>
                <a:t>2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7E1F7C-9F44-BD90-5829-1BDCAFD80406}"/>
                </a:ext>
              </a:extLst>
            </p:cNvPr>
            <p:cNvGrpSpPr/>
            <p:nvPr/>
          </p:nvGrpSpPr>
          <p:grpSpPr>
            <a:xfrm>
              <a:off x="4137487" y="4234559"/>
              <a:ext cx="3937254" cy="2393668"/>
              <a:chOff x="8428268" y="1346729"/>
              <a:chExt cx="3525141" cy="2362352"/>
            </a:xfrm>
          </p:grpSpPr>
          <p:pic>
            <p:nvPicPr>
              <p:cNvPr id="5" name="Picture 4" descr="A close-up of a brochure&#10;&#10;Description automatically generated">
                <a:extLst>
                  <a:ext uri="{FF2B5EF4-FFF2-40B4-BE49-F238E27FC236}">
                    <a16:creationId xmlns:a16="http://schemas.microsoft.com/office/drawing/2014/main" id="{AA6840FE-9E2C-69B4-AADA-5120A172E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8268" y="1346729"/>
                <a:ext cx="3525141" cy="23623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45E4C9-5566-3ED8-8CBF-06D103091166}"/>
                  </a:ext>
                </a:extLst>
              </p:cNvPr>
              <p:cNvSpPr/>
              <p:nvPr/>
            </p:nvSpPr>
            <p:spPr>
              <a:xfrm>
                <a:off x="8444113" y="1418511"/>
                <a:ext cx="1242400" cy="2822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066594-F00B-8C3B-68A6-719D963A52E5}"/>
                </a:ext>
              </a:extLst>
            </p:cNvPr>
            <p:cNvSpPr txBox="1"/>
            <p:nvPr/>
          </p:nvSpPr>
          <p:spPr>
            <a:xfrm>
              <a:off x="5454391" y="3849888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Black Carbon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AFFD44-4507-9981-5A7A-C0A9B2E8F10C}"/>
                </a:ext>
              </a:extLst>
            </p:cNvPr>
            <p:cNvSpPr/>
            <p:nvPr/>
          </p:nvSpPr>
          <p:spPr>
            <a:xfrm>
              <a:off x="1789770" y="4332249"/>
              <a:ext cx="512140" cy="161692"/>
            </a:xfrm>
            <a:prstGeom prst="rect">
              <a:avLst/>
            </a:prstGeom>
            <a:solidFill>
              <a:srgbClr val="D8D8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図 3">
              <a:extLst>
                <a:ext uri="{FF2B5EF4-FFF2-40B4-BE49-F238E27FC236}">
                  <a16:creationId xmlns:a16="http://schemas.microsoft.com/office/drawing/2014/main" id="{315E17D2-A247-9BEC-5904-F1AE17D81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7629" y="4234558"/>
              <a:ext cx="3937254" cy="2393667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0D4475-2D9E-F8B6-AF10-4222C1F683D2}"/>
                </a:ext>
              </a:extLst>
            </p:cNvPr>
            <p:cNvSpPr txBox="1"/>
            <p:nvPr/>
          </p:nvSpPr>
          <p:spPr>
            <a:xfrm>
              <a:off x="9115304" y="3862344"/>
              <a:ext cx="24196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Carbon Monoxide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F96CFEE-694C-8DC4-7A40-C32F4BE76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375" y="1373522"/>
            <a:ext cx="3937254" cy="236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153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>
            <a:spLocks noGrp="1"/>
          </p:cNvSpPr>
          <p:nvPr>
            <p:ph type="body" idx="4294967295"/>
          </p:nvPr>
        </p:nvSpPr>
        <p:spPr>
          <a:xfrm>
            <a:off x="247650" y="5692775"/>
            <a:ext cx="11944350" cy="107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1400"/>
              <a:buNone/>
            </a:pPr>
            <a:r>
              <a:rPr lang="en-GB">
                <a:solidFill>
                  <a:srgbClr val="7030A0"/>
                </a:solidFill>
              </a:rPr>
              <a:t>CDR</a:t>
            </a:r>
            <a:r>
              <a:rPr lang="en-GB">
                <a:solidFill>
                  <a:srgbClr val="4083B7"/>
                </a:solidFill>
              </a:rPr>
              <a:t> here refers to Carbon Dioxide Removal besides those associated with land-use that are accounted for in the land-use change estimate.</a:t>
            </a:r>
            <a:br>
              <a:rPr lang="en-GB">
                <a:solidFill>
                  <a:srgbClr val="4083B7"/>
                </a:solidFill>
              </a:rPr>
            </a:br>
            <a:r>
              <a:rPr lang="en-GB">
                <a:solidFill>
                  <a:srgbClr val="4083B7"/>
                </a:solidFill>
              </a:rPr>
              <a:t>The </a:t>
            </a:r>
            <a:r>
              <a:rPr lang="en-GB">
                <a:solidFill>
                  <a:srgbClr val="E06666"/>
                </a:solidFill>
              </a:rPr>
              <a:t>budget imbalance</a:t>
            </a:r>
            <a:r>
              <a:rPr lang="en-GB">
                <a:solidFill>
                  <a:srgbClr val="4083B7"/>
                </a:solidFill>
              </a:rPr>
              <a:t> is the difference between the estimated emissions and sinks.</a:t>
            </a:r>
            <a:br>
              <a:rPr lang="en-GB">
                <a:solidFill>
                  <a:srgbClr val="4083B7"/>
                </a:solidFill>
              </a:rPr>
            </a:br>
            <a:r>
              <a:rPr lang="en-GB">
                <a:solidFill>
                  <a:srgbClr val="4083B7"/>
                </a:solidFill>
              </a:rPr>
              <a:t>Source: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NOAA-GML</a:t>
            </a:r>
            <a:r>
              <a:rPr lang="en-GB">
                <a:solidFill>
                  <a:srgbClr val="4083B7"/>
                </a:solidFill>
              </a:rPr>
              <a:t>;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Friedlingstein et al 202</a:t>
            </a:r>
            <a:r>
              <a:rPr lang="en-GB" u="sng">
                <a:solidFill>
                  <a:schemeClr val="hlink"/>
                </a:solidFill>
              </a:rPr>
              <a:t>5</a:t>
            </a:r>
            <a:r>
              <a:rPr lang="en-GB">
                <a:solidFill>
                  <a:srgbClr val="4083B7"/>
                </a:solidFill>
              </a:rPr>
              <a:t>;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Canadell et al 2021 (IPCC AR6 WG1 Chapter 5)</a:t>
            </a:r>
            <a:r>
              <a:rPr lang="en-GB">
                <a:solidFill>
                  <a:srgbClr val="4083B7"/>
                </a:solidFill>
              </a:rPr>
              <a:t>;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Global Carbon Project 2025</a:t>
            </a:r>
            <a:endParaRPr/>
          </a:p>
        </p:txBody>
      </p:sp>
      <p:pic>
        <p:nvPicPr>
          <p:cNvPr id="254" name="Google Shape;254;p40" descr="A diagram of carbon cyc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9412"/>
          <a:stretch/>
        </p:blipFill>
        <p:spPr>
          <a:xfrm>
            <a:off x="2467605" y="1613575"/>
            <a:ext cx="7309439" cy="4184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1;p40">
            <a:extLst>
              <a:ext uri="{FF2B5EF4-FFF2-40B4-BE49-F238E27FC236}">
                <a16:creationId xmlns:a16="http://schemas.microsoft.com/office/drawing/2014/main" id="{935E1FB2-CF51-CE36-6AD2-61F340223A41}"/>
              </a:ext>
            </a:extLst>
          </p:cNvPr>
          <p:cNvSpPr txBox="1">
            <a:spLocks noGrp="1"/>
          </p:cNvSpPr>
          <p:nvPr/>
        </p:nvSpPr>
        <p:spPr>
          <a:xfrm>
            <a:off x="2592200" y="225157"/>
            <a:ext cx="9717188" cy="50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Calibri"/>
              <a:buNone/>
            </a:pPr>
            <a:r>
              <a:rPr lang="en-GB">
                <a:solidFill>
                  <a:srgbClr val="4083B7"/>
                </a:solidFill>
              </a:rPr>
              <a:t>Anthropogenic perturbation of the global carbon cycle</a:t>
            </a:r>
            <a:endParaRPr/>
          </a:p>
        </p:txBody>
      </p:sp>
      <p:sp>
        <p:nvSpPr>
          <p:cNvPr id="3" name="Google Shape;252;p40">
            <a:extLst>
              <a:ext uri="{FF2B5EF4-FFF2-40B4-BE49-F238E27FC236}">
                <a16:creationId xmlns:a16="http://schemas.microsoft.com/office/drawing/2014/main" id="{4984C505-ED13-7F84-1FE8-F4BED7CAE814}"/>
              </a:ext>
            </a:extLst>
          </p:cNvPr>
          <p:cNvSpPr txBox="1">
            <a:spLocks noGrp="1"/>
          </p:cNvSpPr>
          <p:nvPr/>
        </p:nvSpPr>
        <p:spPr>
          <a:xfrm>
            <a:off x="247650" y="827763"/>
            <a:ext cx="11944513" cy="68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C9BDB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C9BDB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9BDB"/>
              </a:buClr>
              <a:buSzPts val="1800"/>
              <a:buNone/>
            </a:pPr>
            <a:r>
              <a:rPr lang="en-GB" dirty="0">
                <a:solidFill>
                  <a:srgbClr val="4083B7"/>
                </a:solidFill>
              </a:rPr>
              <a:t>Perturbation of the global carbon cycle caused by anthropogenic activities,</a:t>
            </a:r>
            <a:br>
              <a:rPr lang="en-GB" dirty="0">
                <a:solidFill>
                  <a:srgbClr val="4083B7"/>
                </a:solidFill>
              </a:rPr>
            </a:br>
            <a:r>
              <a:rPr lang="en-GB" dirty="0">
                <a:solidFill>
                  <a:srgbClr val="4083B7"/>
                </a:solidFill>
              </a:rPr>
              <a:t>global annual average for the decade 2015–2024 (GtCO</a:t>
            </a:r>
            <a:r>
              <a:rPr lang="en-GB" baseline="-25000" dirty="0">
                <a:solidFill>
                  <a:srgbClr val="4083B7"/>
                </a:solidFill>
              </a:rPr>
              <a:t>2</a:t>
            </a:r>
            <a:r>
              <a:rPr lang="en-GB" dirty="0">
                <a:solidFill>
                  <a:srgbClr val="4083B7"/>
                </a:solidFill>
              </a:rPr>
              <a:t>/yr)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1567F0-F20E-F54D-AD8A-C749D948E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793D1-EC6A-3E45-86DF-DCA6F7241B8F}"/>
              </a:ext>
            </a:extLst>
          </p:cNvPr>
          <p:cNvSpPr txBox="1"/>
          <p:nvPr/>
        </p:nvSpPr>
        <p:spPr>
          <a:xfrm>
            <a:off x="2330505" y="242045"/>
            <a:ext cx="8212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Terrestrial Regional GHG Budgets-RECCAP2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CB61F-AA82-B846-859C-66AF5DE6FC9F}"/>
              </a:ext>
            </a:extLst>
          </p:cNvPr>
          <p:cNvSpPr txBox="1"/>
          <p:nvPr/>
        </p:nvSpPr>
        <p:spPr>
          <a:xfrm>
            <a:off x="4477726" y="988826"/>
            <a:ext cx="6714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Budgets, Trends, Variability, Processes, Future projections</a:t>
            </a:r>
          </a:p>
          <a:p>
            <a:pPr algn="ctr"/>
            <a:r>
              <a:rPr lang="en-US" sz="2000" dirty="0">
                <a:latin typeface="+mj-lt"/>
              </a:rPr>
              <a:t>RECCAP2 ending in mid-2026 with final synthesis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29A3A91-2F56-2649-AC97-7E10202CA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33" y="983027"/>
            <a:ext cx="3214193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000" b="1" dirty="0">
                <a:latin typeface="Arial Narrow" panose="020B0604020202020204" pitchFamily="34" charset="0"/>
              </a:rPr>
              <a:t>Land Regions/Teams: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L1	Africa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L2	Australasia</a:t>
            </a:r>
            <a:endParaRPr lang="en-AU" altLang="en-US" sz="2000" dirty="0">
              <a:latin typeface="Arial Narrow" panose="020B0604020202020204" pitchFamily="34" charset="0"/>
            </a:endParaRPr>
          </a:p>
          <a:p>
            <a:r>
              <a:rPr lang="en-US" altLang="en-US" sz="2000" dirty="0">
                <a:latin typeface="Arial Narrow" panose="020B0604020202020204" pitchFamily="34" charset="0"/>
              </a:rPr>
              <a:t>L3	Europe</a:t>
            </a:r>
            <a:endParaRPr lang="en-AU" altLang="en-US" sz="2000" dirty="0">
              <a:latin typeface="Arial Narrow" panose="020B0604020202020204" pitchFamily="34" charset="0"/>
            </a:endParaRPr>
          </a:p>
          <a:p>
            <a:r>
              <a:rPr lang="en-US" altLang="en-US" sz="2000" dirty="0">
                <a:latin typeface="Arial Narrow" panose="020B0604020202020204" pitchFamily="34" charset="0"/>
              </a:rPr>
              <a:t>L4	Russia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L5	North America 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L6	South America</a:t>
            </a:r>
            <a:endParaRPr lang="en-AU" altLang="en-US" sz="2000" dirty="0">
              <a:latin typeface="Arial Narrow" panose="020B0604020202020204" pitchFamily="34" charset="0"/>
            </a:endParaRPr>
          </a:p>
          <a:p>
            <a:r>
              <a:rPr lang="en-US" altLang="en-US" sz="2000" dirty="0">
                <a:latin typeface="Arial Narrow" panose="020B0604020202020204" pitchFamily="34" charset="0"/>
              </a:rPr>
              <a:t>L7	East Asia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L8	Southeast Asia 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L9	South Asia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L10	Central Asia</a:t>
            </a:r>
          </a:p>
          <a:p>
            <a:endParaRPr lang="en-US" altLang="en-US" sz="1600" dirty="0">
              <a:latin typeface="Arial Narrow" panose="020B0604020202020204" pitchFamily="34" charset="0"/>
            </a:endParaRPr>
          </a:p>
          <a:p>
            <a:r>
              <a:rPr lang="en-US" altLang="en-US" sz="2000" b="1" dirty="0">
                <a:latin typeface="Arial Narrow" panose="020B0604020202020204" pitchFamily="34" charset="0"/>
              </a:rPr>
              <a:t>Special Interest Regions</a:t>
            </a:r>
            <a:r>
              <a:rPr lang="en-US" altLang="en-US" sz="2000" dirty="0">
                <a:latin typeface="Arial Narrow" panose="020B0604020202020204" pitchFamily="34" charset="0"/>
              </a:rPr>
              <a:t>: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L11	Permafrost Region</a:t>
            </a:r>
          </a:p>
          <a:p>
            <a:r>
              <a:rPr lang="en-US" altLang="en-US" sz="2000" dirty="0">
                <a:latin typeface="Arial Narrow" panose="020B0604020202020204" pitchFamily="34" charset="0"/>
              </a:rPr>
              <a:t>L12	Polar Regions    	</a:t>
            </a:r>
            <a:r>
              <a:rPr lang="en-US" altLang="en-US" sz="1600" dirty="0">
                <a:latin typeface="Arial Narrow" panose="020B0604020202020204" pitchFamily="34" charset="0"/>
              </a:rPr>
              <a:t>(Greenland &amp; Antarctica)</a:t>
            </a:r>
          </a:p>
          <a:p>
            <a:endParaRPr lang="en-US" altLang="en-US" sz="2000" dirty="0">
              <a:latin typeface="Arial Narrow" panose="020B0604020202020204" pitchFamily="34" charset="0"/>
            </a:endParaRPr>
          </a:p>
          <a:p>
            <a:r>
              <a:rPr lang="en-US" altLang="en-US" sz="1600" dirty="0">
                <a:latin typeface="Arial Narrow" panose="020B0604020202020204" pitchFamily="34" charset="0"/>
              </a:rPr>
              <a:t>Ocean basins and coastal zones are also part of RECCAP2, not shown.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ADE34-B366-134B-911B-B25394BF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825" y="1609231"/>
            <a:ext cx="8260064" cy="483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8325E-6D8B-38A3-F952-3F9FFBEF2E24}"/>
              </a:ext>
            </a:extLst>
          </p:cNvPr>
          <p:cNvSpPr txBox="1"/>
          <p:nvPr/>
        </p:nvSpPr>
        <p:spPr>
          <a:xfrm>
            <a:off x="6812705" y="1609231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Polar regions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A22CF-97F0-6CE1-7E2F-E00DF69612E8}"/>
              </a:ext>
            </a:extLst>
          </p:cNvPr>
          <p:cNvSpPr txBox="1"/>
          <p:nvPr/>
        </p:nvSpPr>
        <p:spPr>
          <a:xfrm>
            <a:off x="3478875" y="6121809"/>
            <a:ext cx="82600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AGU RECCAP2-Special Collection </a:t>
            </a:r>
          </a:p>
          <a:p>
            <a:endParaRPr lang="en-US" sz="200" dirty="0">
              <a:latin typeface="+mj-lt"/>
            </a:endParaRPr>
          </a:p>
          <a:p>
            <a:r>
              <a:rPr lang="en-US" sz="1400" dirty="0">
                <a:latin typeface="+mj-lt"/>
                <a:hlinkClick r:id="rId4"/>
              </a:rPr>
              <a:t>https://agupubs.onlinelibrary.wiley.com/doi/toc/10.1002/(ISSN)2169-8961.RECCAP2</a:t>
            </a:r>
            <a:r>
              <a:rPr lang="en-US" sz="1400" dirty="0">
                <a:latin typeface="+mj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0D020-E86C-DAB3-B8E8-504B3A9D44EC}"/>
              </a:ext>
            </a:extLst>
          </p:cNvPr>
          <p:cNvSpPr txBox="1"/>
          <p:nvPr/>
        </p:nvSpPr>
        <p:spPr>
          <a:xfrm>
            <a:off x="7041059" y="6123128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Polar regions</a:t>
            </a:r>
          </a:p>
        </p:txBody>
      </p:sp>
    </p:spTree>
    <p:extLst>
      <p:ext uri="{BB962C8B-B14F-4D97-AF65-F5344CB8AC3E}">
        <p14:creationId xmlns:p14="http://schemas.microsoft.com/office/powerpoint/2010/main" val="153418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FCB3F-1B23-E5BF-79C7-2F01900FC0EC}"/>
              </a:ext>
            </a:extLst>
          </p:cNvPr>
          <p:cNvSpPr txBox="1">
            <a:spLocks/>
          </p:cNvSpPr>
          <p:nvPr/>
        </p:nvSpPr>
        <p:spPr>
          <a:xfrm>
            <a:off x="218859" y="4815267"/>
            <a:ext cx="5804673" cy="953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The Amazon region lost 370 million tonnes of carbon 2010-2020 decade. The south-eastern area is now a net source.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AB167-50A7-BABF-1EDC-150B6ECF44CF}"/>
              </a:ext>
            </a:extLst>
          </p:cNvPr>
          <p:cNvSpPr txBox="1">
            <a:spLocks/>
          </p:cNvSpPr>
          <p:nvPr/>
        </p:nvSpPr>
        <p:spPr>
          <a:xfrm>
            <a:off x="6227279" y="4815267"/>
            <a:ext cx="5762854" cy="954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/>
              <a:t>European forests’ ability to absorb carbon has weakened over the past decade, </a:t>
            </a:r>
            <a:r>
              <a:rPr lang="nl-NL" altLang="en-US"/>
              <a:t>posing a </a:t>
            </a:r>
            <a:r>
              <a:rPr lang="en-GB" altLang="en-US"/>
              <a:t>risk to achieving future European climate goals.</a:t>
            </a:r>
          </a:p>
          <a:p>
            <a:endParaRPr lang="en-US" altLang="en-US" dirty="0"/>
          </a:p>
        </p:txBody>
      </p:sp>
      <p:pic>
        <p:nvPicPr>
          <p:cNvPr id="5" name="amazonclip_Land_carbon_dynamics_no_caption.mp4">
            <a:hlinkClick r:id="" action="ppaction://media"/>
            <a:extLst>
              <a:ext uri="{FF2B5EF4-FFF2-40B4-BE49-F238E27FC236}">
                <a16:creationId xmlns:a16="http://schemas.microsoft.com/office/drawing/2014/main" id="{FF48848C-AEB7-A21E-F8C0-B90E239259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8.4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000" y="1451545"/>
            <a:ext cx="5814638" cy="3270734"/>
          </a:xfrm>
          <a:prstGeom prst="rect">
            <a:avLst/>
          </a:prstGeom>
        </p:spPr>
      </p:pic>
      <p:pic>
        <p:nvPicPr>
          <p:cNvPr id="6" name="clip2.mp4">
            <a:hlinkClick r:id="" action="ppaction://media"/>
            <a:extLst>
              <a:ext uri="{FF2B5EF4-FFF2-40B4-BE49-F238E27FC236}">
                <a16:creationId xmlns:a16="http://schemas.microsoft.com/office/drawing/2014/main" id="{3484320F-51C9-B0AF-DC17-F7563F5125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4702" y="1451545"/>
            <a:ext cx="5795431" cy="3259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A816B-3A22-4DFC-F3FC-92BF64DD3ED1}"/>
              </a:ext>
            </a:extLst>
          </p:cNvPr>
          <p:cNvSpPr txBox="1"/>
          <p:nvPr/>
        </p:nvSpPr>
        <p:spPr>
          <a:xfrm>
            <a:off x="2479833" y="927672"/>
            <a:ext cx="12827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E2FE9-E463-7C4A-DED0-B64AE2D936DE}"/>
              </a:ext>
            </a:extLst>
          </p:cNvPr>
          <p:cNvSpPr txBox="1"/>
          <p:nvPr/>
        </p:nvSpPr>
        <p:spPr>
          <a:xfrm>
            <a:off x="8529861" y="927672"/>
            <a:ext cx="11576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2C311-4B86-CC2E-2C24-3FC8DBF2F482}"/>
              </a:ext>
            </a:extLst>
          </p:cNvPr>
          <p:cNvSpPr txBox="1"/>
          <p:nvPr/>
        </p:nvSpPr>
        <p:spPr>
          <a:xfrm>
            <a:off x="55536" y="6488668"/>
            <a:ext cx="12080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Article in full / Video in full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en-GB" dirty="0">
                <a:solidFill>
                  <a:schemeClr val="tx1"/>
                </a:solidFill>
              </a:rPr>
              <a:t>  </a:t>
            </a:r>
            <a:r>
              <a:rPr lang="en-GB" dirty="0">
                <a:hlinkClick r:id="rId9"/>
              </a:rPr>
              <a:t>ESA - ESA satellites track progress on Paris Agreement goals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EECD49-4D7F-90B3-DDFA-559FBEA5A3F9}"/>
              </a:ext>
            </a:extLst>
          </p:cNvPr>
          <p:cNvSpPr/>
          <p:nvPr/>
        </p:nvSpPr>
        <p:spPr>
          <a:xfrm>
            <a:off x="0" y="0"/>
            <a:ext cx="2180492" cy="1089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8B052E-37FB-C65F-8618-0F9C12512C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3833" y="108962"/>
            <a:ext cx="1368897" cy="623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609D2-D1A7-13D8-A1FD-2B3C334E2A6B}"/>
              </a:ext>
            </a:extLst>
          </p:cNvPr>
          <p:cNvSpPr txBox="1">
            <a:spLocks/>
          </p:cNvSpPr>
          <p:nvPr/>
        </p:nvSpPr>
        <p:spPr>
          <a:xfrm>
            <a:off x="969132" y="207496"/>
            <a:ext cx="10108800" cy="5847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Observations for GHG inventories and reporting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108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16BCB-D587-139E-9603-A18F1DEBA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84A005-FA24-F345-92AC-7087D1B7FFDD}"/>
              </a:ext>
            </a:extLst>
          </p:cNvPr>
          <p:cNvSpPr txBox="1"/>
          <p:nvPr/>
        </p:nvSpPr>
        <p:spPr>
          <a:xfrm>
            <a:off x="2799870" y="825960"/>
            <a:ext cx="8553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REgional</a:t>
            </a:r>
            <a:r>
              <a:rPr lang="en-US" sz="2400" dirty="0">
                <a:solidFill>
                  <a:schemeClr val="accent1"/>
                </a:solidFill>
              </a:rPr>
              <a:t> Carbon Cycle Assessment and Processes-3 (RECCAP3)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To be launched in 2026, w/Conference end 2026/early 2027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753B8-C838-DB48-5B3E-DBC5CD0F5B3E}"/>
              </a:ext>
            </a:extLst>
          </p:cNvPr>
          <p:cNvSpPr txBox="1"/>
          <p:nvPr/>
        </p:nvSpPr>
        <p:spPr>
          <a:xfrm>
            <a:off x="2062690" y="194870"/>
            <a:ext cx="973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From Global &amp; Regional GHG Budgets to </a:t>
            </a:r>
            <a:r>
              <a:rPr lang="en-US" sz="3200" dirty="0">
                <a:solidFill>
                  <a:srgbClr val="FF0000"/>
                </a:solidFill>
              </a:rPr>
              <a:t>National Budgets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D4A372-D88D-9DBC-CFE1-599751365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175" b="1"/>
          <a:stretch>
            <a:fillRect/>
          </a:stretch>
        </p:blipFill>
        <p:spPr>
          <a:xfrm>
            <a:off x="0" y="1788634"/>
            <a:ext cx="5758684" cy="1686527"/>
          </a:xfrm>
          <a:prstGeom prst="rect">
            <a:avLst/>
          </a:prstGeom>
        </p:spPr>
      </p:pic>
      <p:pic>
        <p:nvPicPr>
          <p:cNvPr id="8" name="Picture 7" descr="A map of australia with green arrows and blue text&#10;&#10;AI-generated content may be incorrect.">
            <a:extLst>
              <a:ext uri="{FF2B5EF4-FFF2-40B4-BE49-F238E27FC236}">
                <a16:creationId xmlns:a16="http://schemas.microsoft.com/office/drawing/2014/main" id="{74D54A10-0215-6F67-D767-BAEE95F8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589" y="2589331"/>
            <a:ext cx="6579411" cy="3679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66FCD-3D35-CB60-C81E-145BE5D8C970}"/>
              </a:ext>
            </a:extLst>
          </p:cNvPr>
          <p:cNvSpPr txBox="1"/>
          <p:nvPr/>
        </p:nvSpPr>
        <p:spPr>
          <a:xfrm>
            <a:off x="5758684" y="1956555"/>
            <a:ext cx="643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the type of comprehensive assessment, with anthropogenic &amp; natural sources &amp; sinks, and integration of NGHGI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2D0E8-CE6E-6CB0-74E0-8D34606A74A9}"/>
              </a:ext>
            </a:extLst>
          </p:cNvPr>
          <p:cNvSpPr txBox="1"/>
          <p:nvPr/>
        </p:nvSpPr>
        <p:spPr>
          <a:xfrm>
            <a:off x="0" y="3429000"/>
            <a:ext cx="5023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National Science Review</a:t>
            </a:r>
            <a:r>
              <a:rPr lang="en-AU" sz="12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Volume 12, Issue 4, April 2025, nwaf037 </a:t>
            </a:r>
            <a:r>
              <a:rPr lang="en-AU" sz="1200" b="0" i="0" u="none" strike="noStrike" dirty="0">
                <a:solidFill>
                  <a:srgbClr val="006FB7"/>
                </a:solidFill>
                <a:effectLst/>
                <a:latin typeface="Source Sans Pro" panose="020B0503030403020204" pitchFamily="34" charset="0"/>
                <a:hlinkClick r:id="rId5"/>
              </a:rPr>
              <a:t>https://doi.org/10.1093/nsr/nwaf037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3707F0-CB4D-69F9-F7F3-7AC9BAE3D037}"/>
              </a:ext>
            </a:extLst>
          </p:cNvPr>
          <p:cNvSpPr txBox="1"/>
          <p:nvPr/>
        </p:nvSpPr>
        <p:spPr>
          <a:xfrm>
            <a:off x="153408" y="4117815"/>
            <a:ext cx="5605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Also in RECCAP3: Regions (and processes) of Special Interest</a:t>
            </a:r>
            <a:r>
              <a:rPr lang="en-US" sz="1600" dirty="0"/>
              <a:t>: Permafrost region, Amazon, Tropical Africa, Tropical Wetlands, Southern Ocean, Ocean biological carbon pump,…</a:t>
            </a:r>
          </a:p>
          <a:p>
            <a:endParaRPr lang="en-US" sz="1600" dirty="0"/>
          </a:p>
          <a:p>
            <a:r>
              <a:rPr lang="en-US" sz="1600" b="1" dirty="0"/>
              <a:t>Remote Sensing Products</a:t>
            </a:r>
            <a:r>
              <a:rPr lang="en-US" sz="1600" dirty="0"/>
              <a:t>: column GHGs, Biomass, Burned Area, wetlands, saturated soils area, …</a:t>
            </a:r>
          </a:p>
          <a:p>
            <a:endParaRPr lang="en-US" sz="1600" dirty="0"/>
          </a:p>
          <a:p>
            <a:r>
              <a:rPr lang="en-US" sz="1600" b="1" dirty="0"/>
              <a:t>Initial Interest in national budgets for RECCAP3</a:t>
            </a:r>
            <a:r>
              <a:rPr lang="en-US" sz="1600" dirty="0"/>
              <a:t>:</a:t>
            </a:r>
          </a:p>
          <a:p>
            <a:r>
              <a:rPr lang="en-US" sz="1600" dirty="0"/>
              <a:t>China (PKU-led), India (Schmidt Foundation), North America (GHG Coalition), </a:t>
            </a:r>
            <a:r>
              <a:rPr lang="en-US" sz="1600" dirty="0" err="1"/>
              <a:t>SEAsia</a:t>
            </a:r>
            <a:r>
              <a:rPr lang="en-US" sz="1600" dirty="0"/>
              <a:t> consortium, Mongolia (</a:t>
            </a:r>
            <a:r>
              <a:rPr lang="en-US" sz="1600" dirty="0" err="1"/>
              <a:t>ChibaU</a:t>
            </a:r>
            <a:r>
              <a:rPr lang="en-US" sz="1600" dirty="0"/>
              <a:t>-led), other countries have expressed interest.</a:t>
            </a:r>
          </a:p>
        </p:txBody>
      </p:sp>
    </p:spTree>
    <p:extLst>
      <p:ext uri="{BB962C8B-B14F-4D97-AF65-F5344CB8AC3E}">
        <p14:creationId xmlns:p14="http://schemas.microsoft.com/office/powerpoint/2010/main" val="1944653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energy sources&#10;&#10;AI-generated content may be incorrect.">
            <a:extLst>
              <a:ext uri="{FF2B5EF4-FFF2-40B4-BE49-F238E27FC236}">
                <a16:creationId xmlns:a16="http://schemas.microsoft.com/office/drawing/2014/main" id="{8794AB4B-B8B2-3E9C-99F5-EBF47E353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29" y="2114213"/>
            <a:ext cx="5406513" cy="43059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ADE30-A0DD-EDB1-80BE-5CFD70E6CF12}"/>
              </a:ext>
            </a:extLst>
          </p:cNvPr>
          <p:cNvSpPr txBox="1"/>
          <p:nvPr/>
        </p:nvSpPr>
        <p:spPr>
          <a:xfrm>
            <a:off x="5491122" y="1482215"/>
            <a:ext cx="62289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Biophysical and economic limits to negative CO</a:t>
            </a:r>
            <a:r>
              <a:rPr lang="en-AU" sz="2000" baseline="-25000" dirty="0"/>
              <a:t>2</a:t>
            </a:r>
            <a:r>
              <a:rPr lang="en-AU" sz="2000" dirty="0"/>
              <a:t> emissions</a:t>
            </a:r>
          </a:p>
          <a:p>
            <a:pPr algn="ctr"/>
            <a:r>
              <a:rPr lang="en-AU" sz="1400" dirty="0"/>
              <a:t>(an update of Smith et al. 2016, </a:t>
            </a:r>
            <a:r>
              <a:rPr lang="en-AU" sz="1400" dirty="0" err="1"/>
              <a:t>NatCC</a:t>
            </a:r>
            <a:r>
              <a:rPr lang="en-AU" sz="14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FEB4A2-702D-939B-8A49-08CDA01BA3EA}"/>
              </a:ext>
            </a:extLst>
          </p:cNvPr>
          <p:cNvSpPr txBox="1"/>
          <p:nvPr/>
        </p:nvSpPr>
        <p:spPr>
          <a:xfrm>
            <a:off x="1981486" y="343442"/>
            <a:ext cx="10210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Global and National Potentials for Carbon Dioxide Removal</a:t>
            </a:r>
          </a:p>
        </p:txBody>
      </p:sp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F397F7B-1852-CEED-8CC8-8F85D925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83" y="2036213"/>
            <a:ext cx="3670300" cy="4660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BF3FE-7D61-DE03-022F-AFA1C1380D3B}"/>
              </a:ext>
            </a:extLst>
          </p:cNvPr>
          <p:cNvSpPr txBox="1"/>
          <p:nvPr/>
        </p:nvSpPr>
        <p:spPr>
          <a:xfrm>
            <a:off x="566670" y="1328327"/>
            <a:ext cx="356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Location, size, and drivers of current anthropogenic C sinks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726C4-7315-9F63-B5BC-540236D702D9}"/>
              </a:ext>
            </a:extLst>
          </p:cNvPr>
          <p:cNvSpPr txBox="1"/>
          <p:nvPr/>
        </p:nvSpPr>
        <p:spPr>
          <a:xfrm>
            <a:off x="4430332" y="6450892"/>
            <a:ext cx="734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Remote Sensing needs</a:t>
            </a:r>
            <a:r>
              <a:rPr lang="en-US" dirty="0"/>
              <a:t>: Biomass, Land cover change, land use, Greenness,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4950B-F30D-C1CC-FE6F-9486B6E4D87E}"/>
              </a:ext>
            </a:extLst>
          </p:cNvPr>
          <p:cNvSpPr txBox="1"/>
          <p:nvPr/>
        </p:nvSpPr>
        <p:spPr>
          <a:xfrm>
            <a:off x="1532586" y="6635558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(mean 2014-2023)</a:t>
            </a:r>
          </a:p>
        </p:txBody>
      </p:sp>
    </p:spTree>
    <p:extLst>
      <p:ext uri="{BB962C8B-B14F-4D97-AF65-F5344CB8AC3E}">
        <p14:creationId xmlns:p14="http://schemas.microsoft.com/office/powerpoint/2010/main" val="4170800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7430</TotalTime>
  <Words>696</Words>
  <Application>Microsoft Office PowerPoint</Application>
  <PresentationFormat>Widescreen</PresentationFormat>
  <Paragraphs>83</Paragraphs>
  <Slides>7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Canadell, Pep (O&amp;A, Black Mountain)</dc:creator>
  <cp:lastModifiedBy>Clement Mathieu Jacques Albergel</cp:lastModifiedBy>
  <cp:revision>528</cp:revision>
  <cp:lastPrinted>2021-12-17T11:23:55Z</cp:lastPrinted>
  <dcterms:created xsi:type="dcterms:W3CDTF">2021-12-17T10:44:52Z</dcterms:created>
  <dcterms:modified xsi:type="dcterms:W3CDTF">2026-02-11T14:30:22Z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ad370f1-5840-4c36-bb65-89acaaf849ca_Enabled">
    <vt:lpwstr>true</vt:lpwstr>
  </property>
  <property fmtid="{D5CDD505-2E9C-101B-9397-08002B2CF9AE}" pid="3" name="MSIP_Label_0ad370f1-5840-4c36-bb65-89acaaf849ca_SetDate">
    <vt:lpwstr>2025-12-28T21:48:20Z</vt:lpwstr>
  </property>
  <property fmtid="{D5CDD505-2E9C-101B-9397-08002B2CF9AE}" pid="4" name="MSIP_Label_0ad370f1-5840-4c36-bb65-89acaaf849ca_Method">
    <vt:lpwstr>Privileged</vt:lpwstr>
  </property>
  <property fmtid="{D5CDD505-2E9C-101B-9397-08002B2CF9AE}" pid="5" name="MSIP_Label_0ad370f1-5840-4c36-bb65-89acaaf849ca_Name">
    <vt:lpwstr>OFFICIAL</vt:lpwstr>
  </property>
  <property fmtid="{D5CDD505-2E9C-101B-9397-08002B2CF9AE}" pid="6" name="MSIP_Label_0ad370f1-5840-4c36-bb65-89acaaf849ca_SiteId">
    <vt:lpwstr>0fe05593-19ac-4f98-adbf-0375fce7f160</vt:lpwstr>
  </property>
  <property fmtid="{D5CDD505-2E9C-101B-9397-08002B2CF9AE}" pid="7" name="MSIP_Label_0ad370f1-5840-4c36-bb65-89acaaf849ca_ActionId">
    <vt:lpwstr>99778abf-d976-4064-9908-0672ea73b837</vt:lpwstr>
  </property>
  <property fmtid="{D5CDD505-2E9C-101B-9397-08002B2CF9AE}" pid="8" name="MSIP_Label_0ad370f1-5840-4c36-bb65-89acaaf849ca_ContentBits">
    <vt:lpwstr>3</vt:lpwstr>
  </property>
  <property fmtid="{D5CDD505-2E9C-101B-9397-08002B2CF9AE}" pid="9" name="MSIP_Label_0ad370f1-5840-4c36-bb65-89acaaf849ca_Tag">
    <vt:lpwstr>50, 0, 1, 1</vt:lpwstr>
  </property>
  <property fmtid="{D5CDD505-2E9C-101B-9397-08002B2CF9AE}" pid="10" name="ClassificationContentMarkingFooterLocations">
    <vt:lpwstr>Office Theme:11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Office Theme:10</vt:lpwstr>
  </property>
  <property fmtid="{D5CDD505-2E9C-101B-9397-08002B2CF9AE}" pid="13" name="ClassificationContentMarkingHeaderText">
    <vt:lpwstr>OFFICIAL</vt:lpwstr>
  </property>
</Properties>
</file>