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embeddedFontLst>
    <p:embeddedFont>
      <p:font typeface="Barlow" panose="00000500000000000000" pitchFamily="2" charset="0"/>
      <p:regular r:id="rId9"/>
      <p:bold r:id="rId10"/>
      <p:italic r:id="rId11"/>
      <p:boldItalic r:id="rId12"/>
    </p:embeddedFont>
    <p:embeddedFont>
      <p:font typeface="Barlow Medium" panose="00000600000000000000" pitchFamily="2" charset="0"/>
      <p:regular r:id="rId13"/>
      <p:bold r:id="rId14"/>
      <p:italic r:id="rId15"/>
      <p:boldItalic r:id="rId16"/>
    </p:embeddedFont>
    <p:embeddedFont>
      <p:font typeface="Barlow SemiBold" panose="00000700000000000000" pitchFamily="2" charset="0"/>
      <p:regular r:id="rId17"/>
      <p:bold r:id="rId18"/>
      <p:italic r:id="rId19"/>
      <p:boldItalic r:id="rId20"/>
    </p:embeddedFont>
    <p:embeddedFont>
      <p:font typeface="Lobster" panose="00000500000000000000" pitchFamily="2" charset="0"/>
      <p:regular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SemiBold" panose="000007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presProps" Target="presProps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4C3699CD-4A8F-B9E6-71EA-CFC034944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176DDCEF-3EFB-5B45-8E8D-A3DD297529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D1F175C7-9E46-4AA3-5347-8E9A40DD07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126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BC4D1AAC-924F-968D-30EC-59D822E5F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74BAA5D3-995E-D9CD-59A2-F60C59DE1A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8043EB69-0668-B7B9-4B2A-D01909283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3411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CF7D5A86-A0A3-2A5E-E54D-E48B01DF1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>
            <a:extLst>
              <a:ext uri="{FF2B5EF4-FFF2-40B4-BE49-F238E27FC236}">
                <a16:creationId xmlns:a16="http://schemas.microsoft.com/office/drawing/2014/main" id="{20909835-5660-1E8D-BA9D-C7CA3CFC17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3:notes">
            <a:extLst>
              <a:ext uri="{FF2B5EF4-FFF2-40B4-BE49-F238E27FC236}">
                <a16:creationId xmlns:a16="http://schemas.microsoft.com/office/drawing/2014/main" id="{34C2A0B8-FF47-EBB8-42D5-8913399256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4376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b727f0b6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b727f0b6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CEOS)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/>
          <p:cNvPicPr preferRelativeResize="0"/>
          <p:nvPr/>
        </p:nvPicPr>
        <p:blipFill rotWithShape="1">
          <a:blip r:embed="rId3">
            <a:alphaModFix/>
          </a:blip>
          <a:srcRect b="-113"/>
          <a:stretch/>
        </p:blipFill>
        <p:spPr>
          <a:xfrm rot="10800000" flipH="1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" descr="A picture containing na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 flipH="1">
            <a:off x="5456394" y="19684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-4784" y="-14542"/>
            <a:ext cx="12199164" cy="6874921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45" y="5532418"/>
            <a:ext cx="2337760" cy="12875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6">
            <a:alphaModFix amt="34000"/>
          </a:blip>
          <a:srcRect l="32582" t="2399" r="8554" b="-8773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 amt="34000"/>
          </a:blip>
          <a:srcRect l="54016" t="36081" r="11355" b="673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 r="65873"/>
          <a:stretch/>
        </p:blipFill>
        <p:spPr>
          <a:xfrm>
            <a:off x="-418625" y="3902750"/>
            <a:ext cx="1554175" cy="2038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 l="34128"/>
          <a:stretch/>
        </p:blipFill>
        <p:spPr>
          <a:xfrm>
            <a:off x="1135555" y="3902750"/>
            <a:ext cx="2999990" cy="20387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WGClimate)">
  <p:cSld name="Title Slide_1">
    <p:bg>
      <p:bgPr>
        <a:solidFill>
          <a:schemeClr val="dk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flipH="1">
            <a:off x="7882594" y="57065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 flipH="1">
            <a:off x="-10031326" y="-4219917"/>
            <a:ext cx="12215481" cy="6870483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4474" y="198875"/>
            <a:ext cx="2217500" cy="12213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 amt="58999"/>
          </a:blip>
          <a:srcRect l="11054" t="37272" r="40715" b="-20377"/>
          <a:stretch/>
        </p:blipFill>
        <p:spPr>
          <a:xfrm rot="5400000">
            <a:off x="8967750" y="3607650"/>
            <a:ext cx="2826600" cy="361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2072700" y="1886575"/>
            <a:ext cx="80466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  <a:defRPr sz="60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8662376" y="198875"/>
            <a:ext cx="3384923" cy="1059125"/>
            <a:chOff x="-7013547" y="6156743"/>
            <a:chExt cx="4139060" cy="1295091"/>
          </a:xfrm>
        </p:grpSpPr>
        <p:pic>
          <p:nvPicPr>
            <p:cNvPr id="25" name="Google Shape;25;p3"/>
            <p:cNvPicPr preferRelativeResize="0"/>
            <p:nvPr/>
          </p:nvPicPr>
          <p:blipFill rotWithShape="1">
            <a:blip r:embed="rId4">
              <a:alphaModFix/>
            </a:blip>
            <a:srcRect l="10790" t="22772" r="65874" b="23006"/>
            <a:stretch/>
          </p:blipFill>
          <p:spPr>
            <a:xfrm>
              <a:off x="-7013547" y="6156743"/>
              <a:ext cx="1245077" cy="1295091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26" name="Google Shape;26;p3"/>
            <p:cNvPicPr preferRelativeResize="0"/>
            <p:nvPr/>
          </p:nvPicPr>
          <p:blipFill rotWithShape="1">
            <a:blip r:embed="rId5">
              <a:alphaModFix/>
            </a:blip>
            <a:srcRect l="34127" t="31914" r="11634" b="28523"/>
            <a:stretch/>
          </p:blipFill>
          <p:spPr>
            <a:xfrm>
              <a:off x="-5768470" y="6375042"/>
              <a:ext cx="2893983" cy="944944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27" name="Google Shape;27;p3"/>
          <p:cNvSpPr txBox="1"/>
          <p:nvPr/>
        </p:nvSpPr>
        <p:spPr>
          <a:xfrm>
            <a:off x="0" y="5919000"/>
            <a:ext cx="24441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2100" b="1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3158400" y="5706550"/>
            <a:ext cx="5875200" cy="11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WGClimate-24 &amp; GHG-TT-6</a:t>
            </a:r>
            <a:endParaRPr sz="2100"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9 - 12 February, 2026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ESA ECSAT, Harwell, UK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4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33" name="Google Shape;33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Google Shape;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6" name="Google Shape;36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9" name="Google Shape;39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4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and Content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2">
            <a:alphaModFix amt="34000"/>
          </a:blip>
          <a:srcRect l="51341" t="39268" r="-2842" b="3541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" name="Google Shape;46;p5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47" name="Google Shape;47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5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5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 rot="10800000" flipH="1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53" name="Google Shape;53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5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651075" y="1440475"/>
            <a:ext cx="10308600" cy="3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5400" dirty="0"/>
              <a:t>Updates on the Integrated Global Greenhouse Gas Information System</a:t>
            </a:r>
            <a:endParaRPr sz="5400" i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6223225" y="5534125"/>
            <a:ext cx="59085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Tarasova Oksana, WMO </a:t>
            </a:r>
            <a:endParaRPr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Agenda Item 8.5</a:t>
            </a:r>
            <a:endParaRPr sz="2200" i="0" u="none" strike="noStrike" cap="none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 txBox="1"/>
          <p:nvPr/>
        </p:nvSpPr>
        <p:spPr>
          <a:xfrm>
            <a:off x="94020" y="103248"/>
            <a:ext cx="866851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Reminder of the IG</a:t>
            </a:r>
            <a:r>
              <a:rPr lang="en-GB" sz="4400" baseline="30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scope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7DA125-E39B-52F2-96DA-94D8D7ABE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79" y="5157823"/>
            <a:ext cx="1416430" cy="858710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A9A16BE-A04B-E7E3-3510-31C6725CFC8B}"/>
              </a:ext>
            </a:extLst>
          </p:cNvPr>
          <p:cNvSpPr txBox="1">
            <a:spLocks noChangeArrowheads="1"/>
          </p:cNvSpPr>
          <p:nvPr/>
        </p:nvSpPr>
        <p:spPr>
          <a:xfrm>
            <a:off x="221289" y="1535943"/>
            <a:ext cx="9591882" cy="28644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altLang="de-D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 a common framework for provision of </a:t>
            </a:r>
            <a:r>
              <a:rPr kumimoji="0" lang="en-GB" alt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systematic services to user community </a:t>
            </a:r>
            <a:r>
              <a:rPr kumimoji="0" lang="en-GB" altLang="de-D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supporting their greenhouse gas emission reduction ambitions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the use of atmospheric data to improve emission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and/or removals estimates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Consensus on a coherent set of good-practice methods and guidelines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Quality control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(benchmarking)</a:t>
            </a:r>
            <a:endParaRPr kumimoji="0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8E4101-E646-531A-E783-D961C79FF088}"/>
              </a:ext>
            </a:extLst>
          </p:cNvPr>
          <p:cNvSpPr txBox="1"/>
          <p:nvPr/>
        </p:nvSpPr>
        <p:spPr>
          <a:xfrm>
            <a:off x="4984287" y="4648190"/>
            <a:ext cx="185371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Range of scales</a:t>
            </a: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AA5A9A04-214C-6CD5-9115-925E17746A3B}"/>
              </a:ext>
            </a:extLst>
          </p:cNvPr>
          <p:cNvSpPr/>
          <p:nvPr/>
        </p:nvSpPr>
        <p:spPr>
          <a:xfrm>
            <a:off x="2522485" y="5201214"/>
            <a:ext cx="1565910" cy="73152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Industry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6A23A094-3E12-C4C3-B10B-25597D429F64}"/>
              </a:ext>
            </a:extLst>
          </p:cNvPr>
          <p:cNvSpPr/>
          <p:nvPr/>
        </p:nvSpPr>
        <p:spPr>
          <a:xfrm>
            <a:off x="4211473" y="5201214"/>
            <a:ext cx="1565910" cy="731520"/>
          </a:xfrm>
          <a:prstGeom prst="round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Cities</a:t>
            </a: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0FA9B872-3573-14D1-98E5-069C9ED42519}"/>
              </a:ext>
            </a:extLst>
          </p:cNvPr>
          <p:cNvSpPr/>
          <p:nvPr/>
        </p:nvSpPr>
        <p:spPr>
          <a:xfrm>
            <a:off x="5921285" y="5222645"/>
            <a:ext cx="1565910" cy="731520"/>
          </a:xfrm>
          <a:prstGeom prst="roundRect">
            <a:avLst/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Countries</a:t>
            </a: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3B502EC7-B9BD-7DE9-7547-0903998C3CC1}"/>
              </a:ext>
            </a:extLst>
          </p:cNvPr>
          <p:cNvSpPr/>
          <p:nvPr/>
        </p:nvSpPr>
        <p:spPr>
          <a:xfrm>
            <a:off x="7659623" y="5222645"/>
            <a:ext cx="1565910" cy="731520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Global Stock taking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654AC90-031D-A2EE-3030-BC4E33B39E84}"/>
              </a:ext>
            </a:extLst>
          </p:cNvPr>
          <p:cNvSpPr/>
          <p:nvPr/>
        </p:nvSpPr>
        <p:spPr>
          <a:xfrm>
            <a:off x="9338726" y="1694900"/>
            <a:ext cx="2631985" cy="30081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The solutions is: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Scalable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Applicable to different gases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Transparent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Based on the most recent science</a:t>
            </a:r>
            <a:endParaRPr kumimoji="0" lang="en-CH" sz="2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>
          <a:extLst>
            <a:ext uri="{FF2B5EF4-FFF2-40B4-BE49-F238E27FC236}">
              <a16:creationId xmlns:a16="http://schemas.microsoft.com/office/drawing/2014/main" id="{CE530C87-D309-9B8C-15F5-187D3D24B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>
            <a:extLst>
              <a:ext uri="{FF2B5EF4-FFF2-40B4-BE49-F238E27FC236}">
                <a16:creationId xmlns:a16="http://schemas.microsoft.com/office/drawing/2014/main" id="{AB02CE0A-58D6-D447-3011-BBD9D1E6541F}"/>
              </a:ext>
            </a:extLst>
          </p:cNvPr>
          <p:cNvSpPr txBox="1"/>
          <p:nvPr/>
        </p:nvSpPr>
        <p:spPr>
          <a:xfrm>
            <a:off x="94020" y="103248"/>
            <a:ext cx="866851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IG</a:t>
            </a:r>
            <a:r>
              <a:rPr lang="en-GB" sz="4400" baseline="30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achievements 2025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76D09C8-D793-6BAE-7771-453AF8DFBBA5}"/>
              </a:ext>
            </a:extLst>
          </p:cNvPr>
          <p:cNvSpPr txBox="1">
            <a:spLocks noChangeArrowheads="1"/>
          </p:cNvSpPr>
          <p:nvPr/>
        </p:nvSpPr>
        <p:spPr>
          <a:xfrm>
            <a:off x="220562" y="1216109"/>
            <a:ext cx="11203804" cy="2864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altLang="de-D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Revision of the Urban Emission Observation and Monitoring Good Research Practice Guidelines</a:t>
            </a:r>
            <a:endParaRPr kumimoji="0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F1D8D8-FB2B-D650-D1BC-7126C450167B}"/>
              </a:ext>
            </a:extLst>
          </p:cNvPr>
          <p:cNvSpPr txBox="1"/>
          <p:nvPr/>
        </p:nvSpPr>
        <p:spPr>
          <a:xfrm>
            <a:off x="94020" y="5107313"/>
            <a:ext cx="8322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31 techniques are included in the document that aim to enhance the quantification of gaseous emission estimates by integrating atmospheric observations with activity data.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guidelines address stakeholders' key questions about city emissions and outline tools for effectively gathering the necessary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document was reviewed at the Urban Greenhouse Gas Conference and Stakeholder Summit (7-9 April 2025)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171284-6392-46CD-70F1-247CF4E0D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34" y="2350461"/>
            <a:ext cx="6261041" cy="26648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5866C4-FD32-274A-FAB2-AB9724725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066" y="1899402"/>
            <a:ext cx="2816050" cy="39818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37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>
          <a:extLst>
            <a:ext uri="{FF2B5EF4-FFF2-40B4-BE49-F238E27FC236}">
              <a16:creationId xmlns:a16="http://schemas.microsoft.com/office/drawing/2014/main" id="{34689130-1A1E-0933-FE1A-5A6ADF0D4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>
            <a:extLst>
              <a:ext uri="{FF2B5EF4-FFF2-40B4-BE49-F238E27FC236}">
                <a16:creationId xmlns:a16="http://schemas.microsoft.com/office/drawing/2014/main" id="{B62FC633-1967-9D22-E7D9-06F1DFA1888A}"/>
              </a:ext>
            </a:extLst>
          </p:cNvPr>
          <p:cNvSpPr txBox="1"/>
          <p:nvPr/>
        </p:nvSpPr>
        <p:spPr>
          <a:xfrm>
            <a:off x="94020" y="103248"/>
            <a:ext cx="866851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IG</a:t>
            </a:r>
            <a:r>
              <a:rPr lang="en-GB" sz="4400" baseline="30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achievements 2025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DCBC02-3DC4-15AE-9313-229D9C4ECED4}"/>
              </a:ext>
            </a:extLst>
          </p:cNvPr>
          <p:cNvSpPr txBox="1">
            <a:spLocks noChangeArrowheads="1"/>
          </p:cNvSpPr>
          <p:nvPr/>
        </p:nvSpPr>
        <p:spPr>
          <a:xfrm>
            <a:off x="220561" y="1216109"/>
            <a:ext cx="11597365" cy="2864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altLang="de-D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Development of the Integrated Global Greenhouse Gas Information System Good Practice Guidance for Estimating National-scale Greenhouse Gas Emissions using Atmospheric Observations</a:t>
            </a:r>
            <a:endParaRPr kumimoji="0" lang="en-GB" altLang="de-D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9901DC-361A-3795-1843-F71C2592C70F}"/>
              </a:ext>
            </a:extLst>
          </p:cNvPr>
          <p:cNvSpPr txBox="1"/>
          <p:nvPr/>
        </p:nvSpPr>
        <p:spPr>
          <a:xfrm>
            <a:off x="307813" y="3113401"/>
            <a:ext cx="64801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First addition is produced and launched in December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builds on mature (</a:t>
            </a:r>
            <a:r>
              <a:rPr lang="en-GB" dirty="0" err="1"/>
              <a:t>Lagrangian</a:t>
            </a:r>
            <a:r>
              <a:rPr lang="en-GB" dirty="0"/>
              <a:t> modelling)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Includes 8 National cases in the Annex to the general methodological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Supplements 2019 refinement to the 2006 IPCC guidelines for national greenhouse gas inventories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supporting workshop “IG3IS National-scale Applications of the Science-based Quantification of Emissions and Removals” took place on 30 June–01 July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Comments were received from IPCC TFI and UNFCCC Transparency Division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Next version is planned to be produced in collaboration with the EU projects EYE-</a:t>
            </a:r>
            <a:r>
              <a:rPr lang="en-GB" dirty="0" err="1"/>
              <a:t>Clima</a:t>
            </a:r>
            <a:r>
              <a:rPr lang="en-GB" dirty="0"/>
              <a:t>, PARIS and EVENGERS and will include more diverse set of techniques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9F9F03-B85D-DFA9-37EE-94D993134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713" y="2768595"/>
            <a:ext cx="2517826" cy="35601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74A4E6-BDE3-2B5C-1513-713740DD8B99}"/>
              </a:ext>
            </a:extLst>
          </p:cNvPr>
          <p:cNvSpPr txBox="1"/>
          <p:nvPr/>
        </p:nvSpPr>
        <p:spPr>
          <a:xfrm>
            <a:off x="10502348" y="3528034"/>
            <a:ext cx="1381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Connects to G3W via boundary conditions</a:t>
            </a:r>
          </a:p>
        </p:txBody>
      </p:sp>
    </p:spTree>
    <p:extLst>
      <p:ext uri="{BB962C8B-B14F-4D97-AF65-F5344CB8AC3E}">
        <p14:creationId xmlns:p14="http://schemas.microsoft.com/office/powerpoint/2010/main" val="107347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>
          <a:extLst>
            <a:ext uri="{FF2B5EF4-FFF2-40B4-BE49-F238E27FC236}">
              <a16:creationId xmlns:a16="http://schemas.microsoft.com/office/drawing/2014/main" id="{29178FC4-0366-99F2-4A8F-AEBC1D9DC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>
            <a:extLst>
              <a:ext uri="{FF2B5EF4-FFF2-40B4-BE49-F238E27FC236}">
                <a16:creationId xmlns:a16="http://schemas.microsoft.com/office/drawing/2014/main" id="{F0FF1BE9-D7CE-32CE-E37C-8F2768123EFF}"/>
              </a:ext>
            </a:extLst>
          </p:cNvPr>
          <p:cNvSpPr txBox="1"/>
          <p:nvPr/>
        </p:nvSpPr>
        <p:spPr>
          <a:xfrm>
            <a:off x="94020" y="103248"/>
            <a:ext cx="866851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IG</a:t>
            </a:r>
            <a:r>
              <a:rPr lang="en-GB" sz="4400" baseline="30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GB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IS plans for 2026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C2A377-3EE5-0F96-AC05-A6A1AE16386D}"/>
              </a:ext>
            </a:extLst>
          </p:cNvPr>
          <p:cNvSpPr txBox="1"/>
          <p:nvPr/>
        </p:nvSpPr>
        <p:spPr>
          <a:xfrm>
            <a:off x="94020" y="1495636"/>
            <a:ext cx="395577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IG</a:t>
            </a:r>
            <a:r>
              <a:rPr lang="en-GB" sz="1800" baseline="30000" dirty="0"/>
              <a:t>3</a:t>
            </a:r>
            <a:r>
              <a:rPr lang="en-GB" sz="1800" dirty="0"/>
              <a:t>IS Stakeholder Consultations and User Summit 2026 (20 - 22 April, Geneva, Switzerland) – hybrid – substantial engagement from the NDC Partnership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Development of the good practice documents for:</a:t>
            </a:r>
          </a:p>
          <a:p>
            <a:pPr marL="540000" lvl="5" indent="-285750">
              <a:buFont typeface="Wingdings" panose="05000000000000000000" pitchFamily="2" charset="2"/>
              <a:buChar char="v"/>
            </a:pPr>
            <a:r>
              <a:rPr lang="en-GB" sz="1800" dirty="0"/>
              <a:t>facility scale CH</a:t>
            </a:r>
            <a:r>
              <a:rPr lang="en-GB" sz="1800" baseline="-25000" dirty="0"/>
              <a:t>4</a:t>
            </a:r>
            <a:r>
              <a:rPr lang="en-GB" sz="1800" dirty="0"/>
              <a:t> (coordinated by Felix Vogel)</a:t>
            </a:r>
          </a:p>
          <a:p>
            <a:pPr marL="540000" lvl="5" indent="-285750">
              <a:buFont typeface="Wingdings" panose="05000000000000000000" pitchFamily="2" charset="2"/>
              <a:buChar char="v"/>
            </a:pPr>
            <a:r>
              <a:rPr lang="en-GB" sz="1800" dirty="0"/>
              <a:t>landscape scale CO</a:t>
            </a:r>
            <a:r>
              <a:rPr lang="en-GB" sz="1800" baseline="-25000" dirty="0"/>
              <a:t>2</a:t>
            </a:r>
            <a:r>
              <a:rPr lang="en-GB" sz="1800" dirty="0"/>
              <a:t> emissions and removals with the focus on forestry (coordinated by Jocelyn Turnbull)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Continuous webinars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4CDD0F-9FBB-CD59-B333-AF31A7786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943" y="1348098"/>
            <a:ext cx="7398762" cy="416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4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❖"/>
            </a:pPr>
            <a:r>
              <a:rPr lang="en-GB" dirty="0"/>
              <a:t>Register and participate in the IG</a:t>
            </a:r>
            <a:r>
              <a:rPr lang="en-GB" baseline="30000" dirty="0"/>
              <a:t>3</a:t>
            </a:r>
            <a:r>
              <a:rPr lang="en-GB" dirty="0"/>
              <a:t>IS Stakeholder consultations.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❖"/>
            </a:pPr>
            <a:r>
              <a:rPr lang="en-GB" dirty="0"/>
              <a:t>Contribute to good practices.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❖"/>
            </a:pPr>
            <a:r>
              <a:rPr lang="en-GB" dirty="0"/>
              <a:t>Inform WMO about the institutions/focal points to engage in the good practices work.</a:t>
            </a:r>
            <a:endParaRPr dirty="0"/>
          </a:p>
          <a:p>
            <a:pPr marL="5080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73" name="Google Shape;73;p8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10438943" cy="77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Key issues of relevance to </a:t>
            </a:r>
            <a:r>
              <a:rPr lang="en-GB" sz="4000" dirty="0" err="1"/>
              <a:t>WGClimate</a:t>
            </a:r>
            <a:endParaRPr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962d134-526b-49fe-8fc7-dd80537250d0}" enabled="1" method="Standard" siteId="{eaa6be54-4687-40c4-9827-c044bd8e8d3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409</Words>
  <Application>Microsoft Office PowerPoint</Application>
  <PresentationFormat>Widescreen</PresentationFormat>
  <Paragraphs>47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ceos</vt:lpstr>
      <vt:lpstr>Updates on the Integrated Global Greenhouse Gas Information System</vt:lpstr>
      <vt:lpstr>PowerPoint Presentation</vt:lpstr>
      <vt:lpstr>PowerPoint Presentation</vt:lpstr>
      <vt:lpstr>PowerPoint Presentation</vt:lpstr>
      <vt:lpstr>PowerPoint Presentation</vt:lpstr>
      <vt:lpstr>Key issues of relevance to WGClimate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Oksana Tarasova</cp:lastModifiedBy>
  <cp:revision>6</cp:revision>
  <dcterms:modified xsi:type="dcterms:W3CDTF">2026-02-10T11:01:42Z</dcterms:modified>
</cp:coreProperties>
</file>