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2" r:id="rId1"/>
    <p:sldMasterId id="2147483653" r:id="rId2"/>
  </p:sldMasterIdLst>
  <p:notesMasterIdLst>
    <p:notesMasterId r:id="rId12"/>
  </p:notesMasterIdLst>
  <p:sldIdLst>
    <p:sldId id="256" r:id="rId3"/>
    <p:sldId id="259" r:id="rId4"/>
    <p:sldId id="257" r:id="rId5"/>
    <p:sldId id="258" r:id="rId6"/>
    <p:sldId id="261" r:id="rId7"/>
    <p:sldId id="260" r:id="rId8"/>
    <p:sldId id="262" r:id="rId9"/>
    <p:sldId id="2145706650" r:id="rId10"/>
    <p:sldId id="263" r:id="rId11"/>
  </p:sldIdLst>
  <p:sldSz cx="12192000" cy="6858000"/>
  <p:notesSz cx="6858000" cy="9144000"/>
  <p:embeddedFontLst>
    <p:embeddedFont>
      <p:font typeface="Barlow" panose="00000500000000000000" pitchFamily="2" charset="0"/>
      <p:regular r:id="rId13"/>
      <p:bold r:id="rId14"/>
      <p:italic r:id="rId15"/>
      <p:boldItalic r:id="rId16"/>
    </p:embeddedFont>
    <p:embeddedFont>
      <p:font typeface="Barlow Medium" panose="00000600000000000000" pitchFamily="2" charset="0"/>
      <p:regular r:id="rId17"/>
      <p:bold r:id="rId18"/>
      <p:italic r:id="rId19"/>
      <p:boldItalic r:id="rId20"/>
    </p:embeddedFont>
    <p:embeddedFont>
      <p:font typeface="Barlow SemiBold" panose="00000700000000000000" pitchFamily="2" charset="0"/>
      <p:regular r:id="rId21"/>
      <p:bold r:id="rId22"/>
      <p:italic r:id="rId23"/>
      <p:boldItalic r:id="rId24"/>
    </p:embeddedFont>
    <p:embeddedFont>
      <p:font typeface="DM Sans" pitchFamily="2" charset="0"/>
      <p:regular r:id="rId25"/>
      <p:bold r:id="rId26"/>
      <p:italic r:id="rId27"/>
      <p:boldItalic r:id="rId28"/>
    </p:embeddedFont>
    <p:embeddedFont>
      <p:font typeface="Lobster" panose="00000500000000000000" pitchFamily="2" charset="0"/>
      <p:regular r:id="rId29"/>
    </p:embeddedFont>
    <p:embeddedFont>
      <p:font typeface="Montserrat" panose="00000500000000000000" pitchFamily="2" charset="0"/>
      <p:regular r:id="rId30"/>
      <p:bold r:id="rId31"/>
      <p:italic r:id="rId32"/>
      <p:boldItalic r:id="rId33"/>
    </p:embeddedFont>
    <p:embeddedFont>
      <p:font typeface="Montserrat SemiBold" panose="00000700000000000000" pitchFamily="2"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2" d="100"/>
          <a:sy n="112" d="100"/>
        </p:scale>
        <p:origin x="835"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9" Type="http://schemas.openxmlformats.org/officeDocument/2006/relationships/viewProps" Target="viewProps.xml"/><Relationship Id="rId21" Type="http://schemas.openxmlformats.org/officeDocument/2006/relationships/font" Target="fonts/font9.fntdata"/><Relationship Id="rId34" Type="http://schemas.openxmlformats.org/officeDocument/2006/relationships/font" Target="fonts/font22.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font" Target="fonts/font17.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2.fntdata"/><Relationship Id="rId32" Type="http://schemas.openxmlformats.org/officeDocument/2006/relationships/font" Target="fonts/font20.fntdata"/><Relationship Id="rId37" Type="http://schemas.openxmlformats.org/officeDocument/2006/relationships/font" Target="fonts/font25.fntdata"/><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36" Type="http://schemas.openxmlformats.org/officeDocument/2006/relationships/font" Target="fonts/font24.fntdata"/><Relationship Id="rId10" Type="http://schemas.openxmlformats.org/officeDocument/2006/relationships/slide" Target="slides/slide8.xml"/><Relationship Id="rId19" Type="http://schemas.openxmlformats.org/officeDocument/2006/relationships/font" Target="fonts/font7.fntdata"/><Relationship Id="rId31" Type="http://schemas.openxmlformats.org/officeDocument/2006/relationships/font" Target="fonts/font19.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font" Target="fonts/font18.fntdata"/><Relationship Id="rId35" Type="http://schemas.openxmlformats.org/officeDocument/2006/relationships/font" Target="fonts/font23.fntdata"/><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33" Type="http://schemas.openxmlformats.org/officeDocument/2006/relationships/font" Target="fonts/font21.fntdata"/><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 name="Google Shape;5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a:extLst>
            <a:ext uri="{FF2B5EF4-FFF2-40B4-BE49-F238E27FC236}">
              <a16:creationId xmlns:a16="http://schemas.microsoft.com/office/drawing/2014/main" id="{247DDAF3-BB19-0EE5-DE80-71B527A619B1}"/>
            </a:ext>
          </a:extLst>
        </p:cNvPr>
        <p:cNvGrpSpPr/>
        <p:nvPr/>
      </p:nvGrpSpPr>
      <p:grpSpPr>
        <a:xfrm>
          <a:off x="0" y="0"/>
          <a:ext cx="0" cy="0"/>
          <a:chOff x="0" y="0"/>
          <a:chExt cx="0" cy="0"/>
        </a:xfrm>
      </p:grpSpPr>
      <p:sp>
        <p:nvSpPr>
          <p:cNvPr id="69" name="Google Shape;69;g2bb727f0b64_0_1:notes">
            <a:extLst>
              <a:ext uri="{FF2B5EF4-FFF2-40B4-BE49-F238E27FC236}">
                <a16:creationId xmlns:a16="http://schemas.microsoft.com/office/drawing/2014/main" id="{442BE4CF-B057-BF68-1840-4C8C8D3239D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2bb727f0b64_0_1:notes">
            <a:extLst>
              <a:ext uri="{FF2B5EF4-FFF2-40B4-BE49-F238E27FC236}">
                <a16:creationId xmlns:a16="http://schemas.microsoft.com/office/drawing/2014/main" id="{2561316E-5B94-1DCC-3BD3-E340E3C7734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460249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64" name="Google Shape;6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2bb727f0b64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2bb727f0b64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a:extLst>
            <a:ext uri="{FF2B5EF4-FFF2-40B4-BE49-F238E27FC236}">
              <a16:creationId xmlns:a16="http://schemas.microsoft.com/office/drawing/2014/main" id="{636F09E1-339F-B9AC-88C6-F094A0AC5C20}"/>
            </a:ext>
          </a:extLst>
        </p:cNvPr>
        <p:cNvGrpSpPr/>
        <p:nvPr/>
      </p:nvGrpSpPr>
      <p:grpSpPr>
        <a:xfrm>
          <a:off x="0" y="0"/>
          <a:ext cx="0" cy="0"/>
          <a:chOff x="0" y="0"/>
          <a:chExt cx="0" cy="0"/>
        </a:xfrm>
      </p:grpSpPr>
      <p:sp>
        <p:nvSpPr>
          <p:cNvPr id="69" name="Google Shape;69;g2bb727f0b64_0_1:notes">
            <a:extLst>
              <a:ext uri="{FF2B5EF4-FFF2-40B4-BE49-F238E27FC236}">
                <a16:creationId xmlns:a16="http://schemas.microsoft.com/office/drawing/2014/main" id="{4A914EF2-94D8-7245-1972-B5C80542DE5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2bb727f0b64_0_1:notes">
            <a:extLst>
              <a:ext uri="{FF2B5EF4-FFF2-40B4-BE49-F238E27FC236}">
                <a16:creationId xmlns:a16="http://schemas.microsoft.com/office/drawing/2014/main" id="{186AAE68-3489-F5B6-8C13-9BB3BB33AB8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6406557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008401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844CB-C4A1-A576-CC29-2F0442D3BB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01ED03-1D2D-5EF3-F443-9DE3550CED0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BDC7FAF-665B-B639-4295-56018E971B2F}"/>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42168775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CEOS)">
  <p:cSld name="Title Slide">
    <p:spTree>
      <p:nvGrpSpPr>
        <p:cNvPr id="1" name="Shape 6"/>
        <p:cNvGrpSpPr/>
        <p:nvPr/>
      </p:nvGrpSpPr>
      <p:grpSpPr>
        <a:xfrm>
          <a:off x="0" y="0"/>
          <a:ext cx="0" cy="0"/>
          <a:chOff x="0" y="0"/>
          <a:chExt cx="0" cy="0"/>
        </a:xfrm>
      </p:grpSpPr>
      <p:pic>
        <p:nvPicPr>
          <p:cNvPr id="7" name="Google Shape;7;p2"/>
          <p:cNvPicPr preferRelativeResize="0"/>
          <p:nvPr/>
        </p:nvPicPr>
        <p:blipFill rotWithShape="1">
          <a:blip r:embed="rId2">
            <a:alphaModFix/>
          </a:blip>
          <a:srcRect/>
          <a:stretch/>
        </p:blipFill>
        <p:spPr>
          <a:xfrm>
            <a:off x="3301750" y="2265730"/>
            <a:ext cx="8288157" cy="2756714"/>
          </a:xfrm>
          <a:prstGeom prst="rect">
            <a:avLst/>
          </a:prstGeom>
          <a:noFill/>
          <a:ln>
            <a:noFill/>
          </a:ln>
        </p:spPr>
      </p:pic>
      <p:pic>
        <p:nvPicPr>
          <p:cNvPr id="8" name="Google Shape;8;p2"/>
          <p:cNvPicPr preferRelativeResize="0"/>
          <p:nvPr/>
        </p:nvPicPr>
        <p:blipFill rotWithShape="1">
          <a:blip r:embed="rId3">
            <a:alphaModFix/>
          </a:blip>
          <a:srcRect b="-113"/>
          <a:stretch/>
        </p:blipFill>
        <p:spPr>
          <a:xfrm rot="10800000" flipH="1">
            <a:off x="2824280" y="4824248"/>
            <a:ext cx="5391556" cy="2038097"/>
          </a:xfrm>
          <a:prstGeom prst="rect">
            <a:avLst/>
          </a:prstGeom>
          <a:noFill/>
          <a:ln>
            <a:noFill/>
          </a:ln>
        </p:spPr>
      </p:pic>
      <p:pic>
        <p:nvPicPr>
          <p:cNvPr id="9" name="Google Shape;9;p2" descr="A picture containing nature&#10;&#10;Description automatically generated"/>
          <p:cNvPicPr preferRelativeResize="0"/>
          <p:nvPr/>
        </p:nvPicPr>
        <p:blipFill rotWithShape="1">
          <a:blip r:embed="rId4">
            <a:alphaModFix/>
          </a:blip>
          <a:srcRect/>
          <a:stretch/>
        </p:blipFill>
        <p:spPr>
          <a:xfrm>
            <a:off x="8477344" y="-1"/>
            <a:ext cx="3714656" cy="2686815"/>
          </a:xfrm>
          <a:prstGeom prst="rect">
            <a:avLst/>
          </a:prstGeom>
          <a:noFill/>
          <a:ln>
            <a:noFill/>
          </a:ln>
        </p:spPr>
      </p:pic>
      <p:sp>
        <p:nvSpPr>
          <p:cNvPr id="10" name="Google Shape;10;p2"/>
          <p:cNvSpPr/>
          <p:nvPr/>
        </p:nvSpPr>
        <p:spPr>
          <a:xfrm flipH="1">
            <a:off x="5456394" y="1968439"/>
            <a:ext cx="6751471" cy="4901119"/>
          </a:xfrm>
          <a:custGeom>
            <a:avLst/>
            <a:gdLst/>
            <a:ahLst/>
            <a:cxnLst/>
            <a:rect l="l" t="t" r="r" b="b"/>
            <a:pathLst>
              <a:path w="6751471" h="4901119" extrusionOk="0">
                <a:moveTo>
                  <a:pt x="0" y="4901119"/>
                </a:moveTo>
                <a:cubicBezTo>
                  <a:pt x="794" y="3261063"/>
                  <a:pt x="1588" y="1640056"/>
                  <a:pt x="2382" y="0"/>
                </a:cubicBezTo>
                <a:lnTo>
                  <a:pt x="6751471" y="4901119"/>
                </a:lnTo>
                <a:lnTo>
                  <a:pt x="0" y="4901119"/>
                </a:lnTo>
                <a:close/>
              </a:path>
            </a:pathLst>
          </a:custGeom>
          <a:solidFill>
            <a:schemeClr val="accent4"/>
          </a:solidFill>
          <a:ln>
            <a:noFill/>
          </a:ln>
          <a:effectLst>
            <a:outerShdw blurRad="50800" dist="38100" dir="13500000" algn="b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 name="Google Shape;11;p2"/>
          <p:cNvSpPr/>
          <p:nvPr/>
        </p:nvSpPr>
        <p:spPr>
          <a:xfrm flipH="1">
            <a:off x="-4784" y="-14542"/>
            <a:ext cx="12199164" cy="6874921"/>
          </a:xfrm>
          <a:custGeom>
            <a:avLst/>
            <a:gdLst/>
            <a:ahLst/>
            <a:cxnLst/>
            <a:rect l="l" t="t" r="r" b="b"/>
            <a:pathLst>
              <a:path w="14761910" h="6836301" extrusionOk="0">
                <a:moveTo>
                  <a:pt x="11356917" y="6833935"/>
                </a:moveTo>
                <a:lnTo>
                  <a:pt x="0" y="12611"/>
                </a:lnTo>
                <a:lnTo>
                  <a:pt x="14761631" y="0"/>
                </a:lnTo>
                <a:cubicBezTo>
                  <a:pt x="14763636" y="1138989"/>
                  <a:pt x="14754117" y="2277978"/>
                  <a:pt x="14756122" y="3416967"/>
                </a:cubicBezTo>
                <a:cubicBezTo>
                  <a:pt x="14754955" y="4555956"/>
                  <a:pt x="14759552" y="5697312"/>
                  <a:pt x="14758385" y="6836301"/>
                </a:cubicBezTo>
                <a:lnTo>
                  <a:pt x="11356917" y="6833935"/>
                </a:lnTo>
                <a:close/>
              </a:path>
            </a:pathLst>
          </a:custGeom>
          <a:solidFill>
            <a:schemeClr val="accent1"/>
          </a:solidFill>
          <a:ln>
            <a:noFill/>
          </a:ln>
          <a:effectLst>
            <a:outerShdw blurRad="50800" dist="38100" dir="27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2" name="Google Shape;12;p2"/>
          <p:cNvPicPr preferRelativeResize="0"/>
          <p:nvPr/>
        </p:nvPicPr>
        <p:blipFill rotWithShape="1">
          <a:blip r:embed="rId5">
            <a:alphaModFix/>
          </a:blip>
          <a:srcRect/>
          <a:stretch/>
        </p:blipFill>
        <p:spPr>
          <a:xfrm>
            <a:off x="56845" y="5532418"/>
            <a:ext cx="2337760" cy="1287582"/>
          </a:xfrm>
          <a:prstGeom prst="rect">
            <a:avLst/>
          </a:prstGeom>
          <a:noFill/>
          <a:ln>
            <a:noFill/>
          </a:ln>
          <a:effectLst>
            <a:outerShdw blurRad="50800" dist="38100" dir="2700000" algn="tl" rotWithShape="0">
              <a:srgbClr val="000000">
                <a:alpha val="40000"/>
              </a:srgbClr>
            </a:outerShdw>
          </a:effectLst>
        </p:spPr>
      </p:pic>
      <p:pic>
        <p:nvPicPr>
          <p:cNvPr id="13" name="Google Shape;13;p2"/>
          <p:cNvPicPr preferRelativeResize="0"/>
          <p:nvPr/>
        </p:nvPicPr>
        <p:blipFill rotWithShape="1">
          <a:blip r:embed="rId6">
            <a:alphaModFix amt="34000"/>
          </a:blip>
          <a:srcRect l="32582" t="2399" r="8554" b="-8773"/>
          <a:stretch/>
        </p:blipFill>
        <p:spPr>
          <a:xfrm rot="5400000">
            <a:off x="5734286" y="-1016167"/>
            <a:ext cx="5455273" cy="7480884"/>
          </a:xfrm>
          <a:prstGeom prst="rtTriangle">
            <a:avLst/>
          </a:prstGeom>
          <a:noFill/>
          <a:ln>
            <a:noFill/>
          </a:ln>
        </p:spPr>
      </p:pic>
      <p:pic>
        <p:nvPicPr>
          <p:cNvPr id="14" name="Google Shape;14;p2"/>
          <p:cNvPicPr preferRelativeResize="0"/>
          <p:nvPr/>
        </p:nvPicPr>
        <p:blipFill rotWithShape="1">
          <a:blip r:embed="rId6">
            <a:alphaModFix amt="34000"/>
          </a:blip>
          <a:srcRect l="54016" t="36081" r="11355" b="673"/>
          <a:stretch/>
        </p:blipFill>
        <p:spPr>
          <a:xfrm rot="-5400000">
            <a:off x="5792642" y="4819952"/>
            <a:ext cx="1719709" cy="2366806"/>
          </a:xfrm>
          <a:prstGeom prst="rtTriangle">
            <a:avLst/>
          </a:prstGeom>
          <a:noFill/>
          <a:ln>
            <a:noFill/>
          </a:ln>
        </p:spPr>
      </p:pic>
      <p:sp>
        <p:nvSpPr>
          <p:cNvPr id="15" name="Google Shape;15;p2"/>
          <p:cNvSpPr txBox="1">
            <a:spLocks noGrp="1"/>
          </p:cNvSpPr>
          <p:nvPr>
            <p:ph type="title"/>
          </p:nvPr>
        </p:nvSpPr>
        <p:spPr>
          <a:xfrm>
            <a:off x="176047" y="175938"/>
            <a:ext cx="6157185" cy="397264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lt1"/>
              </a:buClr>
              <a:buSzPts val="8000"/>
              <a:buFont typeface="Montserrat"/>
              <a:buNone/>
              <a:defRPr sz="8000" i="0" u="none" strike="noStrike" cap="none">
                <a:solidFill>
                  <a:schemeClr val="lt1"/>
                </a:solidFill>
                <a:latin typeface="Montserrat"/>
                <a:ea typeface="Montserrat"/>
                <a:cs typeface="Montserrat"/>
                <a:sym typeface="Montserra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16" name="Google Shape;16;p2"/>
          <p:cNvPicPr preferRelativeResize="0"/>
          <p:nvPr/>
        </p:nvPicPr>
        <p:blipFill rotWithShape="1">
          <a:blip r:embed="rId7">
            <a:alphaModFix/>
          </a:blip>
          <a:srcRect r="65873"/>
          <a:stretch/>
        </p:blipFill>
        <p:spPr>
          <a:xfrm>
            <a:off x="-418625" y="3902750"/>
            <a:ext cx="1554175" cy="2038775"/>
          </a:xfrm>
          <a:prstGeom prst="rect">
            <a:avLst/>
          </a:prstGeom>
          <a:noFill/>
          <a:ln>
            <a:noFill/>
          </a:ln>
          <a:effectLst>
            <a:outerShdw blurRad="57150" dist="19050" dir="5400000" algn="bl" rotWithShape="0">
              <a:srgbClr val="000000">
                <a:alpha val="50000"/>
              </a:srgbClr>
            </a:outerShdw>
          </a:effectLst>
        </p:spPr>
      </p:pic>
      <p:pic>
        <p:nvPicPr>
          <p:cNvPr id="17" name="Google Shape;17;p2"/>
          <p:cNvPicPr preferRelativeResize="0"/>
          <p:nvPr/>
        </p:nvPicPr>
        <p:blipFill rotWithShape="1">
          <a:blip r:embed="rId8">
            <a:alphaModFix/>
          </a:blip>
          <a:srcRect l="34128"/>
          <a:stretch/>
        </p:blipFill>
        <p:spPr>
          <a:xfrm>
            <a:off x="1135555" y="3902750"/>
            <a:ext cx="2999990" cy="2038774"/>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C3EAE96-DCE0-88A1-D4B1-3E38DC1986D1}"/>
              </a:ext>
            </a:extLst>
          </p:cNvPr>
          <p:cNvSpPr>
            <a:spLocks noGrp="1"/>
          </p:cNvSpPr>
          <p:nvPr>
            <p:ph type="title" hasCustomPrompt="1"/>
          </p:nvPr>
        </p:nvSpPr>
        <p:spPr>
          <a:xfrm>
            <a:off x="0" y="2103437"/>
            <a:ext cx="12192000" cy="1325563"/>
          </a:xfrm>
          <a:prstGeom prst="rect">
            <a:avLst/>
          </a:prstGeom>
        </p:spPr>
        <p:txBody>
          <a:bodyPr/>
          <a:lstStyle>
            <a:lvl1pPr>
              <a:defRPr>
                <a:solidFill>
                  <a:srgbClr val="005BAA"/>
                </a:solidFill>
              </a:defRPr>
            </a:lvl1pPr>
          </a:lstStyle>
          <a:p>
            <a:r>
              <a:rPr lang="en-GB" dirty="0"/>
              <a:t>Thank you.</a:t>
            </a:r>
            <a:endParaRPr lang="en-FR" dirty="0"/>
          </a:p>
        </p:txBody>
      </p:sp>
      <p:sp>
        <p:nvSpPr>
          <p:cNvPr id="9" name="CuadroTexto 3">
            <a:extLst>
              <a:ext uri="{FF2B5EF4-FFF2-40B4-BE49-F238E27FC236}">
                <a16:creationId xmlns:a16="http://schemas.microsoft.com/office/drawing/2014/main" id="{002E4A1E-1EB0-0593-1C8D-3884AC9BB310}"/>
              </a:ext>
            </a:extLst>
          </p:cNvPr>
          <p:cNvSpPr txBox="1"/>
          <p:nvPr userDrawn="1"/>
        </p:nvSpPr>
        <p:spPr>
          <a:xfrm>
            <a:off x="3824879" y="4572080"/>
            <a:ext cx="4542242" cy="523926"/>
          </a:xfrm>
          <a:prstGeom prst="rect">
            <a:avLst/>
          </a:prstGeom>
          <a:noFill/>
        </p:spPr>
        <p:txBody>
          <a:bodyPr wrap="square" rtlCol="0">
            <a:spAutoFit/>
          </a:bodyPr>
          <a:lstStyle/>
          <a:p>
            <a:pPr marR="0" algn="ctr" rtl="0">
              <a:lnSpc>
                <a:spcPct val="150000"/>
              </a:lnSpc>
            </a:pPr>
            <a:r>
              <a:rPr lang="en-US" sz="3200" b="0" i="0" u="none" strike="noStrike" baseline="30000" dirty="0">
                <a:solidFill>
                  <a:srgbClr val="005BAA"/>
                </a:solidFill>
                <a:latin typeface="Arial" panose="020B0604020202020204" pitchFamily="34" charset="0"/>
                <a:ea typeface="Verdana" panose="020B0604030504040204" pitchFamily="34" charset="0"/>
                <a:cs typeface="Arial" panose="020B0604020202020204" pitchFamily="34" charset="0"/>
              </a:rPr>
              <a:t>wmo.int</a:t>
            </a:r>
          </a:p>
        </p:txBody>
      </p:sp>
    </p:spTree>
    <p:extLst>
      <p:ext uri="{BB962C8B-B14F-4D97-AF65-F5344CB8AC3E}">
        <p14:creationId xmlns:p14="http://schemas.microsoft.com/office/powerpoint/2010/main" val="2952293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89099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Title Slide">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1B796776-E13E-EE70-1024-61D0E54893B0}"/>
              </a:ext>
            </a:extLst>
          </p:cNvPr>
          <p:cNvSpPr>
            <a:spLocks noGrp="1"/>
          </p:cNvSpPr>
          <p:nvPr>
            <p:ph type="title"/>
          </p:nvPr>
        </p:nvSpPr>
        <p:spPr>
          <a:xfrm>
            <a:off x="838200" y="755543"/>
            <a:ext cx="10515600" cy="1325563"/>
          </a:xfrm>
          <a:prstGeom prst="rect">
            <a:avLst/>
          </a:prstGeom>
        </p:spPr>
        <p:txBody>
          <a:bodyPr vert="horz" lIns="91440" tIns="45720" rIns="91440" bIns="45720" rtlCol="0" anchor="ctr">
            <a:normAutofit/>
          </a:bodyPr>
          <a:lstStyle>
            <a:lvl1pPr>
              <a:defRPr b="1">
                <a:solidFill>
                  <a:schemeClr val="bg1"/>
                </a:solidFill>
              </a:defRPr>
            </a:lvl1pPr>
          </a:lstStyle>
          <a:p>
            <a:r>
              <a:rPr lang="en-GB" dirty="0"/>
              <a:t>Cover – Insert title</a:t>
            </a:r>
            <a:endParaRPr lang="en-FR" dirty="0"/>
          </a:p>
        </p:txBody>
      </p:sp>
      <p:sp>
        <p:nvSpPr>
          <p:cNvPr id="5" name="Text Placeholder 2">
            <a:extLst>
              <a:ext uri="{FF2B5EF4-FFF2-40B4-BE49-F238E27FC236}">
                <a16:creationId xmlns:a16="http://schemas.microsoft.com/office/drawing/2014/main" id="{93A33BDE-5827-B978-8782-68D8565EB7BF}"/>
              </a:ext>
            </a:extLst>
          </p:cNvPr>
          <p:cNvSpPr>
            <a:spLocks noGrp="1"/>
          </p:cNvSpPr>
          <p:nvPr>
            <p:ph idx="1"/>
          </p:nvPr>
        </p:nvSpPr>
        <p:spPr>
          <a:xfrm>
            <a:off x="838200" y="2216043"/>
            <a:ext cx="10515600" cy="4351338"/>
          </a:xfrm>
          <a:prstGeom prst="rect">
            <a:avLst/>
          </a:prstGeom>
        </p:spPr>
        <p:txBody>
          <a:bodyPr vert="horz" lIns="91440" tIns="45720" rIns="91440" bIns="45720" rtlCol="0">
            <a:normAutofit/>
          </a:bodyPr>
          <a:lstStyle>
            <a:lvl1pPr algn="ctr">
              <a:defRPr sz="2800">
                <a:solidFill>
                  <a:schemeClr val="bg1"/>
                </a:solidFill>
              </a:defRPr>
            </a:lvl1pPr>
            <a:lvl2pPr algn="ctr">
              <a:defRPr sz="2800">
                <a:solidFill>
                  <a:schemeClr val="bg1"/>
                </a:solidFill>
              </a:defRPr>
            </a:lvl2pPr>
          </a:lstStyle>
          <a:p>
            <a:pPr lvl="0"/>
            <a:r>
              <a:rPr lang="en-GB" dirty="0"/>
              <a:t>Click to edit Master text styles</a:t>
            </a:r>
          </a:p>
          <a:p>
            <a:pPr lvl="1"/>
            <a:r>
              <a:rPr lang="en-GB" dirty="0"/>
              <a:t>Second level</a:t>
            </a:r>
          </a:p>
        </p:txBody>
      </p:sp>
    </p:spTree>
    <p:extLst>
      <p:ext uri="{BB962C8B-B14F-4D97-AF65-F5344CB8AC3E}">
        <p14:creationId xmlns:p14="http://schemas.microsoft.com/office/powerpoint/2010/main" val="9277430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ntent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73637AC-ADC8-93B9-85DF-F33A355184CA}"/>
              </a:ext>
            </a:extLst>
          </p:cNvPr>
          <p:cNvSpPr>
            <a:spLocks noGrp="1"/>
          </p:cNvSpPr>
          <p:nvPr>
            <p:ph type="ctrTitle" hasCustomPrompt="1"/>
          </p:nvPr>
        </p:nvSpPr>
        <p:spPr>
          <a:xfrm>
            <a:off x="1524000" y="1122363"/>
            <a:ext cx="9144000" cy="685172"/>
          </a:xfrm>
          <a:prstGeom prst="rect">
            <a:avLst/>
          </a:prstGeom>
        </p:spPr>
        <p:txBody>
          <a:bodyPr anchor="b">
            <a:noAutofit/>
          </a:bodyPr>
          <a:lstStyle>
            <a:lvl1pPr algn="l">
              <a:defRPr sz="4400" b="1">
                <a:solidFill>
                  <a:schemeClr val="bg1"/>
                </a:solidFill>
              </a:defRPr>
            </a:lvl1pPr>
          </a:lstStyle>
          <a:p>
            <a:r>
              <a:rPr lang="en-GB" dirty="0"/>
              <a:t>Content</a:t>
            </a:r>
            <a:endParaRPr lang="en-FR" dirty="0"/>
          </a:p>
        </p:txBody>
      </p:sp>
      <p:sp>
        <p:nvSpPr>
          <p:cNvPr id="5" name="Subtitle 2">
            <a:extLst>
              <a:ext uri="{FF2B5EF4-FFF2-40B4-BE49-F238E27FC236}">
                <a16:creationId xmlns:a16="http://schemas.microsoft.com/office/drawing/2014/main" id="{7BA7D7FA-A6C1-15E9-248F-222403659FBB}"/>
              </a:ext>
            </a:extLst>
          </p:cNvPr>
          <p:cNvSpPr>
            <a:spLocks noGrp="1"/>
          </p:cNvSpPr>
          <p:nvPr>
            <p:ph type="subTitle" idx="1"/>
          </p:nvPr>
        </p:nvSpPr>
        <p:spPr>
          <a:xfrm>
            <a:off x="1524000" y="2041451"/>
            <a:ext cx="9144000" cy="3226981"/>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dirty="0"/>
          </a:p>
        </p:txBody>
      </p:sp>
    </p:spTree>
    <p:extLst>
      <p:ext uri="{BB962C8B-B14F-4D97-AF65-F5344CB8AC3E}">
        <p14:creationId xmlns:p14="http://schemas.microsoft.com/office/powerpoint/2010/main" val="25363278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ext with bullet points slid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3590D3C-988E-2567-60EB-0A4602CD3C1B}"/>
              </a:ext>
            </a:extLst>
          </p:cNvPr>
          <p:cNvSpPr>
            <a:spLocks noGrp="1"/>
          </p:cNvSpPr>
          <p:nvPr>
            <p:ph type="title" hasCustomPrompt="1"/>
          </p:nvPr>
        </p:nvSpPr>
        <p:spPr>
          <a:xfrm>
            <a:off x="838200" y="660902"/>
            <a:ext cx="10515600" cy="1325563"/>
          </a:xfrm>
          <a:prstGeom prst="rect">
            <a:avLst/>
          </a:prstGeom>
        </p:spPr>
        <p:txBody>
          <a:bodyPr/>
          <a:lstStyle>
            <a:lvl1pPr algn="l">
              <a:defRPr b="1"/>
            </a:lvl1pPr>
          </a:lstStyle>
          <a:p>
            <a:r>
              <a:rPr lang="en-GB" dirty="0"/>
              <a:t>Lorem Ipsum</a:t>
            </a:r>
            <a:endParaRPr lang="en-FR" dirty="0"/>
          </a:p>
        </p:txBody>
      </p:sp>
      <p:sp>
        <p:nvSpPr>
          <p:cNvPr id="9" name="Text Placeholder 2">
            <a:extLst>
              <a:ext uri="{FF2B5EF4-FFF2-40B4-BE49-F238E27FC236}">
                <a16:creationId xmlns:a16="http://schemas.microsoft.com/office/drawing/2014/main" id="{40E4EEFA-0995-9CCD-6D7F-70B9EBD45C0E}"/>
              </a:ext>
            </a:extLst>
          </p:cNvPr>
          <p:cNvSpPr>
            <a:spLocks noGrp="1"/>
          </p:cNvSpPr>
          <p:nvPr>
            <p:ph type="body" idx="1"/>
          </p:nvPr>
        </p:nvSpPr>
        <p:spPr>
          <a:xfrm>
            <a:off x="838200" y="2195584"/>
            <a:ext cx="10515600" cy="1500187"/>
          </a:xfrm>
          <a:prstGeom prst="rect">
            <a:avLst/>
          </a:prstGeom>
        </p:spPr>
        <p:txBody>
          <a:bodyPr/>
          <a:lstStyle>
            <a:lvl1pPr marL="0" indent="0" algn="l">
              <a:buNone/>
              <a:defRPr sz="22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Click to edit Master text styles</a:t>
            </a:r>
          </a:p>
        </p:txBody>
      </p:sp>
    </p:spTree>
    <p:extLst>
      <p:ext uri="{BB962C8B-B14F-4D97-AF65-F5344CB8AC3E}">
        <p14:creationId xmlns:p14="http://schemas.microsoft.com/office/powerpoint/2010/main" val="1114797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cientific Slide with Graph/Image">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BCD4D1A9-9F6B-C561-7AC4-05C86FF1A42B}"/>
              </a:ext>
            </a:extLst>
          </p:cNvPr>
          <p:cNvSpPr>
            <a:spLocks noGrp="1"/>
          </p:cNvSpPr>
          <p:nvPr>
            <p:ph type="pic" idx="1"/>
          </p:nvPr>
        </p:nvSpPr>
        <p:spPr>
          <a:xfrm>
            <a:off x="6250112" y="1059400"/>
            <a:ext cx="5664915" cy="456099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R"/>
          </a:p>
        </p:txBody>
      </p:sp>
      <p:sp>
        <p:nvSpPr>
          <p:cNvPr id="9" name="Text Placeholder 2">
            <a:extLst>
              <a:ext uri="{FF2B5EF4-FFF2-40B4-BE49-F238E27FC236}">
                <a16:creationId xmlns:a16="http://schemas.microsoft.com/office/drawing/2014/main" id="{F7FCF368-AB64-5FEB-A4ED-1837EE8E806B}"/>
              </a:ext>
            </a:extLst>
          </p:cNvPr>
          <p:cNvSpPr>
            <a:spLocks noGrp="1"/>
          </p:cNvSpPr>
          <p:nvPr>
            <p:ph type="body" idx="10"/>
          </p:nvPr>
        </p:nvSpPr>
        <p:spPr>
          <a:xfrm>
            <a:off x="585197" y="1460093"/>
            <a:ext cx="5240250" cy="835650"/>
          </a:xfrm>
          <a:prstGeom prst="rect">
            <a:avLst/>
          </a:prstGeom>
        </p:spPr>
        <p:txBody>
          <a:bodyPr anchor="b">
            <a:noAutofit/>
          </a:bodyPr>
          <a:lstStyle>
            <a:lvl1pPr marL="0" indent="0">
              <a:buNone/>
              <a:defRPr sz="4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10" name="Content Placeholder 3">
            <a:extLst>
              <a:ext uri="{FF2B5EF4-FFF2-40B4-BE49-F238E27FC236}">
                <a16:creationId xmlns:a16="http://schemas.microsoft.com/office/drawing/2014/main" id="{633C1AC0-3A73-603A-A859-24A89A5E3991}"/>
              </a:ext>
            </a:extLst>
          </p:cNvPr>
          <p:cNvSpPr>
            <a:spLocks noGrp="1"/>
          </p:cNvSpPr>
          <p:nvPr>
            <p:ph sz="half" idx="2"/>
          </p:nvPr>
        </p:nvSpPr>
        <p:spPr>
          <a:xfrm>
            <a:off x="585197" y="2434976"/>
            <a:ext cx="5240250" cy="3185418"/>
          </a:xfrm>
          <a:prstGeom prst="rect">
            <a:avLst/>
          </a:prstGeom>
        </p:spPr>
        <p:txBody>
          <a:bodyPr/>
          <a:lstStyle>
            <a:lvl1pPr>
              <a:defRPr sz="2200"/>
            </a:lvl1pPr>
            <a:lvl2pPr>
              <a:defRPr sz="2200"/>
            </a:lvl2pPr>
            <a:lvl3pPr>
              <a:defRPr sz="2200"/>
            </a:lvl3pPr>
            <a:lvl4pPr>
              <a:defRPr sz="2200"/>
            </a:lvl4pPr>
            <a:lvl5pPr>
              <a:defRPr sz="2200"/>
            </a:lvl5pPr>
          </a:lstStyle>
          <a:p>
            <a:pPr lvl="0"/>
            <a:r>
              <a:rPr lang="en-GB" dirty="0"/>
              <a:t>Click to edit Master text styles</a:t>
            </a:r>
          </a:p>
        </p:txBody>
      </p:sp>
    </p:spTree>
    <p:extLst>
      <p:ext uri="{BB962C8B-B14F-4D97-AF65-F5344CB8AC3E}">
        <p14:creationId xmlns:p14="http://schemas.microsoft.com/office/powerpoint/2010/main" val="19586786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hank you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BC293F6-E8B6-92CA-8DD3-F46267F22654}"/>
              </a:ext>
            </a:extLst>
          </p:cNvPr>
          <p:cNvSpPr>
            <a:spLocks noGrp="1"/>
          </p:cNvSpPr>
          <p:nvPr>
            <p:ph type="title" hasCustomPrompt="1"/>
          </p:nvPr>
        </p:nvSpPr>
        <p:spPr>
          <a:xfrm>
            <a:off x="133564" y="2103437"/>
            <a:ext cx="12192000" cy="1325563"/>
          </a:xfrm>
          <a:prstGeom prst="rect">
            <a:avLst/>
          </a:prstGeom>
        </p:spPr>
        <p:txBody>
          <a:bodyPr/>
          <a:lstStyle>
            <a:lvl1pPr>
              <a:defRPr b="1">
                <a:solidFill>
                  <a:schemeClr val="bg1"/>
                </a:solidFill>
              </a:defRPr>
            </a:lvl1pPr>
          </a:lstStyle>
          <a:p>
            <a:r>
              <a:rPr lang="en-GB" dirty="0"/>
              <a:t>Thank you.</a:t>
            </a:r>
            <a:endParaRPr lang="en-FR" dirty="0"/>
          </a:p>
        </p:txBody>
      </p:sp>
      <p:sp>
        <p:nvSpPr>
          <p:cNvPr id="8" name="CuadroTexto 3">
            <a:extLst>
              <a:ext uri="{FF2B5EF4-FFF2-40B4-BE49-F238E27FC236}">
                <a16:creationId xmlns:a16="http://schemas.microsoft.com/office/drawing/2014/main" id="{85E8BFE3-BE3F-06D0-2E51-B1A3E835A55D}"/>
              </a:ext>
            </a:extLst>
          </p:cNvPr>
          <p:cNvSpPr txBox="1"/>
          <p:nvPr userDrawn="1"/>
        </p:nvSpPr>
        <p:spPr>
          <a:xfrm>
            <a:off x="3958443" y="4346049"/>
            <a:ext cx="4542242" cy="523926"/>
          </a:xfrm>
          <a:prstGeom prst="rect">
            <a:avLst/>
          </a:prstGeom>
          <a:noFill/>
        </p:spPr>
        <p:txBody>
          <a:bodyPr wrap="square" rtlCol="0">
            <a:spAutoFit/>
          </a:bodyPr>
          <a:lstStyle/>
          <a:p>
            <a:pPr marR="0" algn="ctr" rtl="0">
              <a:lnSpc>
                <a:spcPct val="150000"/>
              </a:lnSpc>
            </a:pPr>
            <a:r>
              <a:rPr lang="en-US" sz="3200" b="0" i="0" u="none" strike="noStrike" baseline="30000" dirty="0">
                <a:solidFill>
                  <a:schemeClr val="bg1"/>
                </a:solidFill>
                <a:latin typeface="Arial" panose="020B0604020202020204" pitchFamily="34" charset="0"/>
                <a:ea typeface="Verdana" panose="020B0604030504040204" pitchFamily="34" charset="0"/>
                <a:cs typeface="Arial" panose="020B0604020202020204" pitchFamily="34" charset="0"/>
              </a:rPr>
              <a:t>wmo.int</a:t>
            </a:r>
          </a:p>
        </p:txBody>
      </p:sp>
    </p:spTree>
    <p:extLst>
      <p:ext uri="{BB962C8B-B14F-4D97-AF65-F5344CB8AC3E}">
        <p14:creationId xmlns:p14="http://schemas.microsoft.com/office/powerpoint/2010/main" val="3100897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3165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WGClimate)">
  <p:cSld name="Title Slide_1">
    <p:bg>
      <p:bgPr>
        <a:solidFill>
          <a:schemeClr val="dk2"/>
        </a:solidFill>
        <a:effectLst/>
      </p:bgPr>
    </p:bg>
    <p:spTree>
      <p:nvGrpSpPr>
        <p:cNvPr id="1" name="Shape 18"/>
        <p:cNvGrpSpPr/>
        <p:nvPr/>
      </p:nvGrpSpPr>
      <p:grpSpPr>
        <a:xfrm>
          <a:off x="0" y="0"/>
          <a:ext cx="0" cy="0"/>
          <a:chOff x="0" y="0"/>
          <a:chExt cx="0" cy="0"/>
        </a:xfrm>
      </p:grpSpPr>
      <p:sp>
        <p:nvSpPr>
          <p:cNvPr id="19" name="Google Shape;19;p3"/>
          <p:cNvSpPr/>
          <p:nvPr/>
        </p:nvSpPr>
        <p:spPr>
          <a:xfrm flipH="1">
            <a:off x="7882594" y="5706539"/>
            <a:ext cx="6751471" cy="4901119"/>
          </a:xfrm>
          <a:custGeom>
            <a:avLst/>
            <a:gdLst/>
            <a:ahLst/>
            <a:cxnLst/>
            <a:rect l="l" t="t" r="r" b="b"/>
            <a:pathLst>
              <a:path w="6751471" h="4901119" extrusionOk="0">
                <a:moveTo>
                  <a:pt x="0" y="4901119"/>
                </a:moveTo>
                <a:cubicBezTo>
                  <a:pt x="794" y="3261063"/>
                  <a:pt x="1588" y="1640056"/>
                  <a:pt x="2382" y="0"/>
                </a:cubicBezTo>
                <a:lnTo>
                  <a:pt x="6751471" y="4901119"/>
                </a:lnTo>
                <a:lnTo>
                  <a:pt x="0" y="4901119"/>
                </a:lnTo>
                <a:close/>
              </a:path>
            </a:pathLst>
          </a:custGeom>
          <a:solidFill>
            <a:schemeClr val="accent4"/>
          </a:solidFill>
          <a:ln>
            <a:noFill/>
          </a:ln>
          <a:effectLst>
            <a:outerShdw blurRad="50800" dist="38100" dir="13500000" algn="b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0" name="Google Shape;20;p3"/>
          <p:cNvSpPr/>
          <p:nvPr/>
        </p:nvSpPr>
        <p:spPr>
          <a:xfrm flipH="1">
            <a:off x="-10031326" y="-4219917"/>
            <a:ext cx="12215481" cy="6870483"/>
          </a:xfrm>
          <a:custGeom>
            <a:avLst/>
            <a:gdLst/>
            <a:ahLst/>
            <a:cxnLst/>
            <a:rect l="l" t="t" r="r" b="b"/>
            <a:pathLst>
              <a:path w="14761910" h="6836301" extrusionOk="0">
                <a:moveTo>
                  <a:pt x="11356917" y="6833935"/>
                </a:moveTo>
                <a:lnTo>
                  <a:pt x="0" y="12611"/>
                </a:lnTo>
                <a:lnTo>
                  <a:pt x="14761631" y="0"/>
                </a:lnTo>
                <a:cubicBezTo>
                  <a:pt x="14763636" y="1138989"/>
                  <a:pt x="14754117" y="2277978"/>
                  <a:pt x="14756122" y="3416967"/>
                </a:cubicBezTo>
                <a:cubicBezTo>
                  <a:pt x="14754955" y="4555956"/>
                  <a:pt x="14759552" y="5697312"/>
                  <a:pt x="14758385" y="6836301"/>
                </a:cubicBezTo>
                <a:lnTo>
                  <a:pt x="11356917" y="6833935"/>
                </a:lnTo>
                <a:close/>
              </a:path>
            </a:pathLst>
          </a:custGeom>
          <a:solidFill>
            <a:schemeClr val="accent1"/>
          </a:solidFill>
          <a:ln>
            <a:noFill/>
          </a:ln>
          <a:effectLst>
            <a:outerShdw blurRad="50800" dist="38100" dir="27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21" name="Google Shape;21;p3"/>
          <p:cNvPicPr preferRelativeResize="0"/>
          <p:nvPr/>
        </p:nvPicPr>
        <p:blipFill rotWithShape="1">
          <a:blip r:embed="rId2">
            <a:alphaModFix/>
          </a:blip>
          <a:srcRect/>
          <a:stretch/>
        </p:blipFill>
        <p:spPr>
          <a:xfrm>
            <a:off x="334474" y="198875"/>
            <a:ext cx="2217500" cy="1221350"/>
          </a:xfrm>
          <a:prstGeom prst="rect">
            <a:avLst/>
          </a:prstGeom>
          <a:noFill/>
          <a:ln>
            <a:noFill/>
          </a:ln>
          <a:effectLst>
            <a:outerShdw blurRad="50800" dist="38100" dir="2700000" algn="tl" rotWithShape="0">
              <a:srgbClr val="000000">
                <a:alpha val="40000"/>
              </a:srgbClr>
            </a:outerShdw>
          </a:effectLst>
        </p:spPr>
      </p:pic>
      <p:pic>
        <p:nvPicPr>
          <p:cNvPr id="22" name="Google Shape;22;p3"/>
          <p:cNvPicPr preferRelativeResize="0"/>
          <p:nvPr/>
        </p:nvPicPr>
        <p:blipFill rotWithShape="1">
          <a:blip r:embed="rId3">
            <a:alphaModFix amt="58999"/>
          </a:blip>
          <a:srcRect l="11054" t="37272" r="40715" b="-20377"/>
          <a:stretch/>
        </p:blipFill>
        <p:spPr>
          <a:xfrm rot="5400000">
            <a:off x="8967750" y="3607650"/>
            <a:ext cx="2826600" cy="3617100"/>
          </a:xfrm>
          <a:prstGeom prst="rect">
            <a:avLst/>
          </a:prstGeom>
          <a:noFill/>
          <a:ln>
            <a:noFill/>
          </a:ln>
        </p:spPr>
      </p:pic>
      <p:sp>
        <p:nvSpPr>
          <p:cNvPr id="23" name="Google Shape;23;p3"/>
          <p:cNvSpPr txBox="1">
            <a:spLocks noGrp="1"/>
          </p:cNvSpPr>
          <p:nvPr>
            <p:ph type="title"/>
          </p:nvPr>
        </p:nvSpPr>
        <p:spPr>
          <a:xfrm>
            <a:off x="2072700" y="1886575"/>
            <a:ext cx="8046600" cy="2355000"/>
          </a:xfrm>
          <a:prstGeom prst="rect">
            <a:avLst/>
          </a:prstGeom>
          <a:noFill/>
          <a:ln>
            <a:noFill/>
          </a:ln>
        </p:spPr>
        <p:txBody>
          <a:bodyPr spcFirstLastPara="1" wrap="square" lIns="91425" tIns="45700" rIns="91425" bIns="45700" anchor="t" anchorCtr="0">
            <a:noAutofit/>
          </a:bodyPr>
          <a:lstStyle>
            <a:lvl1pPr marR="0" lvl="0" algn="ctr">
              <a:lnSpc>
                <a:spcPct val="90000"/>
              </a:lnSpc>
              <a:spcBef>
                <a:spcPts val="0"/>
              </a:spcBef>
              <a:spcAft>
                <a:spcPts val="0"/>
              </a:spcAft>
              <a:buClr>
                <a:schemeClr val="lt1"/>
              </a:buClr>
              <a:buSzPts val="6000"/>
              <a:buFont typeface="Montserrat Medium"/>
              <a:buNone/>
              <a:defRPr sz="6000" i="0" u="none" strike="noStrike" cap="none">
                <a:solidFill>
                  <a:schemeClr val="lt1"/>
                </a:solidFill>
                <a:latin typeface="Montserrat Medium"/>
                <a:ea typeface="Montserrat Medium"/>
                <a:cs typeface="Montserrat Medium"/>
                <a:sym typeface="Montserrat Medium"/>
              </a:defRPr>
            </a:lvl1pPr>
            <a:lvl2pPr lvl="1" algn="ctr">
              <a:spcBef>
                <a:spcPts val="0"/>
              </a:spcBef>
              <a:spcAft>
                <a:spcPts val="0"/>
              </a:spcAft>
              <a:buClr>
                <a:schemeClr val="lt1"/>
              </a:buClr>
              <a:buSzPts val="1100"/>
              <a:buFont typeface="Average"/>
              <a:buNone/>
              <a:defRPr sz="1500">
                <a:solidFill>
                  <a:schemeClr val="lt1"/>
                </a:solidFill>
                <a:latin typeface="Average"/>
                <a:ea typeface="Average"/>
                <a:cs typeface="Average"/>
                <a:sym typeface="Average"/>
              </a:defRPr>
            </a:lvl2pPr>
            <a:lvl3pPr lvl="2" algn="ctr">
              <a:spcBef>
                <a:spcPts val="0"/>
              </a:spcBef>
              <a:spcAft>
                <a:spcPts val="0"/>
              </a:spcAft>
              <a:buClr>
                <a:schemeClr val="lt1"/>
              </a:buClr>
              <a:buSzPts val="1100"/>
              <a:buFont typeface="Average"/>
              <a:buNone/>
              <a:defRPr sz="1500">
                <a:solidFill>
                  <a:schemeClr val="lt1"/>
                </a:solidFill>
                <a:latin typeface="Average"/>
                <a:ea typeface="Average"/>
                <a:cs typeface="Average"/>
                <a:sym typeface="Average"/>
              </a:defRPr>
            </a:lvl3pPr>
            <a:lvl4pPr lvl="3" algn="ctr">
              <a:spcBef>
                <a:spcPts val="0"/>
              </a:spcBef>
              <a:spcAft>
                <a:spcPts val="0"/>
              </a:spcAft>
              <a:buClr>
                <a:schemeClr val="lt1"/>
              </a:buClr>
              <a:buSzPts val="1100"/>
              <a:buFont typeface="Average"/>
              <a:buNone/>
              <a:defRPr sz="1500">
                <a:solidFill>
                  <a:schemeClr val="lt1"/>
                </a:solidFill>
                <a:latin typeface="Average"/>
                <a:ea typeface="Average"/>
                <a:cs typeface="Average"/>
                <a:sym typeface="Average"/>
              </a:defRPr>
            </a:lvl4pPr>
            <a:lvl5pPr lvl="4" algn="ctr">
              <a:spcBef>
                <a:spcPts val="0"/>
              </a:spcBef>
              <a:spcAft>
                <a:spcPts val="0"/>
              </a:spcAft>
              <a:buClr>
                <a:schemeClr val="lt1"/>
              </a:buClr>
              <a:buSzPts val="1100"/>
              <a:buFont typeface="Average"/>
              <a:buNone/>
              <a:defRPr sz="1500">
                <a:solidFill>
                  <a:schemeClr val="lt1"/>
                </a:solidFill>
                <a:latin typeface="Average"/>
                <a:ea typeface="Average"/>
                <a:cs typeface="Average"/>
                <a:sym typeface="Average"/>
              </a:defRPr>
            </a:lvl5pPr>
            <a:lvl6pPr lvl="5" algn="ctr">
              <a:spcBef>
                <a:spcPts val="0"/>
              </a:spcBef>
              <a:spcAft>
                <a:spcPts val="0"/>
              </a:spcAft>
              <a:buClr>
                <a:schemeClr val="lt1"/>
              </a:buClr>
              <a:buSzPts val="1100"/>
              <a:buFont typeface="Average"/>
              <a:buNone/>
              <a:defRPr sz="1500">
                <a:solidFill>
                  <a:schemeClr val="lt1"/>
                </a:solidFill>
                <a:latin typeface="Average"/>
                <a:ea typeface="Average"/>
                <a:cs typeface="Average"/>
                <a:sym typeface="Average"/>
              </a:defRPr>
            </a:lvl6pPr>
            <a:lvl7pPr lvl="6" algn="ctr">
              <a:spcBef>
                <a:spcPts val="0"/>
              </a:spcBef>
              <a:spcAft>
                <a:spcPts val="0"/>
              </a:spcAft>
              <a:buClr>
                <a:schemeClr val="lt1"/>
              </a:buClr>
              <a:buSzPts val="1100"/>
              <a:buFont typeface="Average"/>
              <a:buNone/>
              <a:defRPr sz="1500">
                <a:solidFill>
                  <a:schemeClr val="lt1"/>
                </a:solidFill>
                <a:latin typeface="Average"/>
                <a:ea typeface="Average"/>
                <a:cs typeface="Average"/>
                <a:sym typeface="Average"/>
              </a:defRPr>
            </a:lvl7pPr>
            <a:lvl8pPr lvl="7" algn="ctr">
              <a:spcBef>
                <a:spcPts val="0"/>
              </a:spcBef>
              <a:spcAft>
                <a:spcPts val="0"/>
              </a:spcAft>
              <a:buClr>
                <a:schemeClr val="lt1"/>
              </a:buClr>
              <a:buSzPts val="1100"/>
              <a:buFont typeface="Average"/>
              <a:buNone/>
              <a:defRPr sz="1500">
                <a:solidFill>
                  <a:schemeClr val="lt1"/>
                </a:solidFill>
                <a:latin typeface="Average"/>
                <a:ea typeface="Average"/>
                <a:cs typeface="Average"/>
                <a:sym typeface="Average"/>
              </a:defRPr>
            </a:lvl8pPr>
            <a:lvl9pPr lvl="8" algn="ctr">
              <a:spcBef>
                <a:spcPts val="0"/>
              </a:spcBef>
              <a:spcAft>
                <a:spcPts val="0"/>
              </a:spcAft>
              <a:buClr>
                <a:schemeClr val="lt1"/>
              </a:buClr>
              <a:buSzPts val="1100"/>
              <a:buFont typeface="Average"/>
              <a:buNone/>
              <a:defRPr sz="1500">
                <a:solidFill>
                  <a:schemeClr val="lt1"/>
                </a:solidFill>
                <a:latin typeface="Average"/>
                <a:ea typeface="Average"/>
                <a:cs typeface="Average"/>
                <a:sym typeface="Average"/>
              </a:defRPr>
            </a:lvl9pPr>
          </a:lstStyle>
          <a:p>
            <a:endParaRPr/>
          </a:p>
        </p:txBody>
      </p:sp>
      <p:grpSp>
        <p:nvGrpSpPr>
          <p:cNvPr id="24" name="Google Shape;24;p3"/>
          <p:cNvGrpSpPr/>
          <p:nvPr/>
        </p:nvGrpSpPr>
        <p:grpSpPr>
          <a:xfrm>
            <a:off x="8662376" y="198875"/>
            <a:ext cx="3384923" cy="1059125"/>
            <a:chOff x="-7013547" y="6156743"/>
            <a:chExt cx="4139060" cy="1295091"/>
          </a:xfrm>
        </p:grpSpPr>
        <p:pic>
          <p:nvPicPr>
            <p:cNvPr id="25" name="Google Shape;25;p3"/>
            <p:cNvPicPr preferRelativeResize="0"/>
            <p:nvPr/>
          </p:nvPicPr>
          <p:blipFill rotWithShape="1">
            <a:blip r:embed="rId4">
              <a:alphaModFix/>
            </a:blip>
            <a:srcRect l="10790" t="22772" r="65874" b="23006"/>
            <a:stretch/>
          </p:blipFill>
          <p:spPr>
            <a:xfrm>
              <a:off x="-7013547" y="6156743"/>
              <a:ext cx="1245077" cy="1295091"/>
            </a:xfrm>
            <a:prstGeom prst="rect">
              <a:avLst/>
            </a:prstGeom>
            <a:noFill/>
            <a:ln>
              <a:noFill/>
            </a:ln>
            <a:effectLst>
              <a:outerShdw blurRad="57150" dist="19050" dir="5400000" algn="bl" rotWithShape="0">
                <a:srgbClr val="000000">
                  <a:alpha val="50000"/>
                </a:srgbClr>
              </a:outerShdw>
            </a:effectLst>
          </p:spPr>
        </p:pic>
        <p:pic>
          <p:nvPicPr>
            <p:cNvPr id="26" name="Google Shape;26;p3"/>
            <p:cNvPicPr preferRelativeResize="0"/>
            <p:nvPr/>
          </p:nvPicPr>
          <p:blipFill rotWithShape="1">
            <a:blip r:embed="rId5">
              <a:alphaModFix/>
            </a:blip>
            <a:srcRect l="34127" t="31914" r="11634" b="28523"/>
            <a:stretch/>
          </p:blipFill>
          <p:spPr>
            <a:xfrm>
              <a:off x="-5768470" y="6375042"/>
              <a:ext cx="2893983" cy="944944"/>
            </a:xfrm>
            <a:prstGeom prst="rect">
              <a:avLst/>
            </a:prstGeom>
            <a:noFill/>
            <a:ln>
              <a:noFill/>
            </a:ln>
            <a:effectLst>
              <a:outerShdw blurRad="57150" dist="19050" dir="5400000" algn="bl" rotWithShape="0">
                <a:srgbClr val="000000">
                  <a:alpha val="50000"/>
                </a:srgbClr>
              </a:outerShdw>
            </a:effectLst>
          </p:spPr>
        </p:pic>
      </p:grpSp>
      <p:sp>
        <p:nvSpPr>
          <p:cNvPr id="27" name="Google Shape;27;p3"/>
          <p:cNvSpPr txBox="1"/>
          <p:nvPr/>
        </p:nvSpPr>
        <p:spPr>
          <a:xfrm>
            <a:off x="0" y="5919000"/>
            <a:ext cx="2444100" cy="939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100" b="1">
                <a:solidFill>
                  <a:schemeClr val="lt1"/>
                </a:solidFill>
                <a:latin typeface="Lobster"/>
                <a:ea typeface="Lobster"/>
                <a:cs typeface="Lobster"/>
                <a:sym typeface="Lobster"/>
              </a:rPr>
              <a:t>WGClimate</a:t>
            </a:r>
            <a:endParaRPr sz="2100" b="1">
              <a:solidFill>
                <a:schemeClr val="lt1"/>
              </a:solidFill>
              <a:latin typeface="Lobster"/>
              <a:ea typeface="Lobster"/>
              <a:cs typeface="Lobster"/>
              <a:sym typeface="Lobster"/>
            </a:endParaRPr>
          </a:p>
          <a:p>
            <a:pPr marL="0" lvl="0" indent="0" algn="l" rtl="0">
              <a:spcBef>
                <a:spcPts val="0"/>
              </a:spcBef>
              <a:spcAft>
                <a:spcPts val="0"/>
              </a:spcAft>
              <a:buNone/>
            </a:pPr>
            <a:r>
              <a:rPr lang="en-GB" b="1">
                <a:solidFill>
                  <a:schemeClr val="lt1"/>
                </a:solidFill>
                <a:latin typeface="Barlow"/>
                <a:ea typeface="Barlow"/>
                <a:cs typeface="Barlow"/>
                <a:sym typeface="Barlow"/>
              </a:rPr>
              <a:t>The Joint CEOS-CGMS Working Group on Climate</a:t>
            </a:r>
            <a:endParaRPr b="1">
              <a:solidFill>
                <a:schemeClr val="lt1"/>
              </a:solidFill>
              <a:latin typeface="Barlow"/>
              <a:ea typeface="Barlow"/>
              <a:cs typeface="Barlow"/>
              <a:sym typeface="Barlow"/>
            </a:endParaRPr>
          </a:p>
        </p:txBody>
      </p:sp>
      <p:sp>
        <p:nvSpPr>
          <p:cNvPr id="28" name="Google Shape;28;p3"/>
          <p:cNvSpPr txBox="1"/>
          <p:nvPr/>
        </p:nvSpPr>
        <p:spPr>
          <a:xfrm>
            <a:off x="3158400" y="5706550"/>
            <a:ext cx="5875200" cy="113130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GB" sz="2100" b="1">
                <a:solidFill>
                  <a:schemeClr val="lt1"/>
                </a:solidFill>
                <a:latin typeface="Barlow"/>
                <a:ea typeface="Barlow"/>
                <a:cs typeface="Barlow"/>
                <a:sym typeface="Barlow"/>
              </a:rPr>
              <a:t>WGClimate-24 &amp; GHG-TT-6</a:t>
            </a:r>
            <a:endParaRPr sz="2100" b="1">
              <a:solidFill>
                <a:schemeClr val="lt1"/>
              </a:solidFill>
              <a:latin typeface="Barlow"/>
              <a:ea typeface="Barlow"/>
              <a:cs typeface="Barlow"/>
              <a:sym typeface="Barlow"/>
            </a:endParaRPr>
          </a:p>
          <a:p>
            <a:pPr marL="0" marR="0" lvl="0" indent="0" algn="ctr" rtl="0">
              <a:lnSpc>
                <a:spcPct val="100000"/>
              </a:lnSpc>
              <a:spcBef>
                <a:spcPts val="0"/>
              </a:spcBef>
              <a:spcAft>
                <a:spcPts val="0"/>
              </a:spcAft>
              <a:buNone/>
            </a:pPr>
            <a:r>
              <a:rPr lang="en-GB" sz="1800">
                <a:solidFill>
                  <a:schemeClr val="lt1"/>
                </a:solidFill>
                <a:latin typeface="Barlow"/>
                <a:ea typeface="Barlow"/>
                <a:cs typeface="Barlow"/>
                <a:sym typeface="Barlow"/>
              </a:rPr>
              <a:t>9 - 12 February, 2026</a:t>
            </a:r>
            <a:endParaRPr sz="1800">
              <a:solidFill>
                <a:schemeClr val="lt1"/>
              </a:solidFill>
              <a:latin typeface="Barlow"/>
              <a:ea typeface="Barlow"/>
              <a:cs typeface="Barlow"/>
              <a:sym typeface="Barlow"/>
            </a:endParaRPr>
          </a:p>
          <a:p>
            <a:pPr marL="0" marR="0" lvl="0" indent="0" algn="ctr" rtl="0">
              <a:lnSpc>
                <a:spcPct val="100000"/>
              </a:lnSpc>
              <a:spcBef>
                <a:spcPts val="0"/>
              </a:spcBef>
              <a:spcAft>
                <a:spcPts val="0"/>
              </a:spcAft>
              <a:buNone/>
            </a:pPr>
            <a:r>
              <a:rPr lang="en-GB" sz="1800">
                <a:solidFill>
                  <a:schemeClr val="lt1"/>
                </a:solidFill>
                <a:latin typeface="Barlow"/>
                <a:ea typeface="Barlow"/>
                <a:cs typeface="Barlow"/>
                <a:sym typeface="Barlow"/>
              </a:rPr>
              <a:t>ESA ECSAT, Harwell, UK</a:t>
            </a:r>
            <a:endParaRPr sz="1800">
              <a:solidFill>
                <a:schemeClr val="lt1"/>
              </a:solidFill>
              <a:latin typeface="Barlow"/>
              <a:ea typeface="Barlow"/>
              <a:cs typeface="Barlow"/>
              <a:sym typeface="Barlow"/>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9"/>
        <p:cNvGrpSpPr/>
        <p:nvPr/>
      </p:nvGrpSpPr>
      <p:grpSpPr>
        <a:xfrm>
          <a:off x="0" y="0"/>
          <a:ext cx="0" cy="0"/>
          <a:chOff x="0" y="0"/>
          <a:chExt cx="0" cy="0"/>
        </a:xfrm>
      </p:grpSpPr>
      <p:sp>
        <p:nvSpPr>
          <p:cNvPr id="30" name="Google Shape;30;p4"/>
          <p:cNvSpPr/>
          <p:nvPr/>
        </p:nvSpPr>
        <p:spPr>
          <a:xfrm>
            <a:off x="0" y="1"/>
            <a:ext cx="12192000" cy="103749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2"/>
              </a:solidFill>
              <a:latin typeface="Arial"/>
              <a:ea typeface="Arial"/>
              <a:cs typeface="Arial"/>
              <a:sym typeface="Arial"/>
            </a:endParaRPr>
          </a:p>
        </p:txBody>
      </p:sp>
      <p:pic>
        <p:nvPicPr>
          <p:cNvPr id="31" name="Google Shape;31;p4"/>
          <p:cNvPicPr preferRelativeResize="0"/>
          <p:nvPr/>
        </p:nvPicPr>
        <p:blipFill rotWithShape="1">
          <a:blip r:embed="rId2">
            <a:alphaModFix amt="34000"/>
          </a:blip>
          <a:srcRect l="51339" t="39269" r="-2839" b="35419"/>
          <a:stretch/>
        </p:blipFill>
        <p:spPr>
          <a:xfrm flipH="1">
            <a:off x="9304422" y="0"/>
            <a:ext cx="2887578" cy="1037492"/>
          </a:xfrm>
          <a:prstGeom prst="rect">
            <a:avLst/>
          </a:prstGeom>
          <a:noFill/>
          <a:ln>
            <a:noFill/>
          </a:ln>
        </p:spPr>
      </p:pic>
      <p:grpSp>
        <p:nvGrpSpPr>
          <p:cNvPr id="32" name="Google Shape;32;p4"/>
          <p:cNvGrpSpPr/>
          <p:nvPr/>
        </p:nvGrpSpPr>
        <p:grpSpPr>
          <a:xfrm>
            <a:off x="10113330" y="274853"/>
            <a:ext cx="2154863" cy="964667"/>
            <a:chOff x="7336150" y="-5375"/>
            <a:chExt cx="2317556" cy="1037500"/>
          </a:xfrm>
        </p:grpSpPr>
        <p:pic>
          <p:nvPicPr>
            <p:cNvPr id="33" name="Google Shape;33;p4"/>
            <p:cNvPicPr preferRelativeResize="0"/>
            <p:nvPr/>
          </p:nvPicPr>
          <p:blipFill>
            <a:blip r:embed="rId3">
              <a:alphaModFix/>
            </a:blip>
            <a:stretch>
              <a:fillRect/>
            </a:stretch>
          </p:blipFill>
          <p:spPr>
            <a:xfrm>
              <a:off x="7336150" y="-5375"/>
              <a:ext cx="2317556" cy="1037500"/>
            </a:xfrm>
            <a:prstGeom prst="rect">
              <a:avLst/>
            </a:prstGeom>
            <a:noFill/>
            <a:ln>
              <a:noFill/>
            </a:ln>
          </p:spPr>
        </p:pic>
        <p:pic>
          <p:nvPicPr>
            <p:cNvPr id="34" name="Google Shape;34;p4"/>
            <p:cNvPicPr preferRelativeResize="0"/>
            <p:nvPr/>
          </p:nvPicPr>
          <p:blipFill rotWithShape="1">
            <a:blip r:embed="rId4">
              <a:alphaModFix/>
            </a:blip>
            <a:srcRect l="34128"/>
            <a:stretch/>
          </p:blipFill>
          <p:spPr>
            <a:xfrm>
              <a:off x="8127051" y="-5375"/>
              <a:ext cx="1526655" cy="1037500"/>
            </a:xfrm>
            <a:prstGeom prst="rect">
              <a:avLst/>
            </a:prstGeom>
            <a:noFill/>
            <a:ln>
              <a:noFill/>
            </a:ln>
          </p:spPr>
        </p:pic>
      </p:grpSp>
      <p:pic>
        <p:nvPicPr>
          <p:cNvPr id="35" name="Google Shape;35;p4"/>
          <p:cNvPicPr preferRelativeResize="0"/>
          <p:nvPr/>
        </p:nvPicPr>
        <p:blipFill rotWithShape="1">
          <a:blip r:embed="rId5">
            <a:alphaModFix/>
          </a:blip>
          <a:srcRect/>
          <a:stretch/>
        </p:blipFill>
        <p:spPr>
          <a:xfrm>
            <a:off x="10786300" y="92175"/>
            <a:ext cx="1191325" cy="472000"/>
          </a:xfrm>
          <a:prstGeom prst="rect">
            <a:avLst/>
          </a:prstGeom>
          <a:noFill/>
          <a:ln>
            <a:noFill/>
          </a:ln>
          <a:effectLst>
            <a:outerShdw blurRad="50800" dist="38100" dir="2700000" algn="tl" rotWithShape="0">
              <a:srgbClr val="000000">
                <a:alpha val="40000"/>
              </a:srgbClr>
            </a:outerShdw>
          </a:effectLst>
        </p:spPr>
      </p:pic>
      <p:sp>
        <p:nvSpPr>
          <p:cNvPr id="36" name="Google Shape;36;p4"/>
          <p:cNvSpPr/>
          <p:nvPr/>
        </p:nvSpPr>
        <p:spPr>
          <a:xfrm>
            <a:off x="-1778" y="6574604"/>
            <a:ext cx="12193777" cy="28339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2"/>
              </a:solidFill>
              <a:latin typeface="Arial"/>
              <a:ea typeface="Arial"/>
              <a:cs typeface="Arial"/>
              <a:sym typeface="Arial"/>
            </a:endParaRPr>
          </a:p>
        </p:txBody>
      </p:sp>
      <p:sp>
        <p:nvSpPr>
          <p:cNvPr id="37" name="Google Shape;37;p4"/>
          <p:cNvSpPr/>
          <p:nvPr/>
        </p:nvSpPr>
        <p:spPr>
          <a:xfrm rot="10800000" flipH="1">
            <a:off x="-4504" y="6540436"/>
            <a:ext cx="12196504" cy="5952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2"/>
              </a:solidFill>
              <a:latin typeface="Arial"/>
              <a:ea typeface="Arial"/>
              <a:cs typeface="Arial"/>
              <a:sym typeface="Arial"/>
            </a:endParaRPr>
          </a:p>
        </p:txBody>
      </p:sp>
      <p:sp>
        <p:nvSpPr>
          <p:cNvPr id="38" name="Google Shape;38;p4"/>
          <p:cNvSpPr txBox="1"/>
          <p:nvPr/>
        </p:nvSpPr>
        <p:spPr>
          <a:xfrm>
            <a:off x="10265664" y="6574604"/>
            <a:ext cx="1925447"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400" i="0" u="none" strike="noStrike" cap="none">
                <a:solidFill>
                  <a:schemeClr val="accent1"/>
                </a:solidFill>
                <a:latin typeface="Barlow SemiBold"/>
                <a:ea typeface="Barlow SemiBold"/>
                <a:cs typeface="Barlow SemiBold"/>
                <a:sym typeface="Barlow SemiBold"/>
              </a:rPr>
              <a:t>Slide </a:t>
            </a:r>
            <a:fld id="{00000000-1234-1234-1234-123412341234}" type="slidenum">
              <a:rPr lang="en-GB" sz="1400" i="0" u="none" strike="noStrike" cap="none">
                <a:solidFill>
                  <a:schemeClr val="accent1"/>
                </a:solidFill>
                <a:latin typeface="Barlow SemiBold"/>
                <a:ea typeface="Barlow SemiBold"/>
                <a:cs typeface="Barlow SemiBold"/>
                <a:sym typeface="Barlow SemiBold"/>
              </a:rPr>
              <a:t>‹#›</a:t>
            </a:fld>
            <a:endParaRPr sz="1400" i="0" u="none" strike="noStrike" cap="none">
              <a:solidFill>
                <a:schemeClr val="accent1"/>
              </a:solidFill>
              <a:latin typeface="Barlow SemiBold"/>
              <a:ea typeface="Barlow SemiBold"/>
              <a:cs typeface="Barlow SemiBold"/>
              <a:sym typeface="Barlow SemiBold"/>
            </a:endParaRPr>
          </a:p>
        </p:txBody>
      </p:sp>
      <p:sp>
        <p:nvSpPr>
          <p:cNvPr id="39" name="Google Shape;39;p4"/>
          <p:cNvSpPr txBox="1"/>
          <p:nvPr/>
        </p:nvSpPr>
        <p:spPr>
          <a:xfrm>
            <a:off x="-24375" y="6562800"/>
            <a:ext cx="58752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a:solidFill>
                  <a:schemeClr val="accent1"/>
                </a:solidFill>
                <a:latin typeface="Montserrat SemiBold"/>
                <a:ea typeface="Montserrat SemiBold"/>
                <a:cs typeface="Montserrat SemiBold"/>
                <a:sym typeface="Montserrat SemiBold"/>
              </a:rPr>
              <a:t>WGClimate-24 &amp; GHG-TT-6 | 9 - 12 February, 2026</a:t>
            </a:r>
            <a:endParaRPr>
              <a:solidFill>
                <a:schemeClr val="accent1"/>
              </a:solidFill>
              <a:latin typeface="Montserrat SemiBold"/>
              <a:ea typeface="Montserrat SemiBold"/>
              <a:cs typeface="Montserrat SemiBold"/>
              <a:sym typeface="Montserrat SemiBold"/>
            </a:endParaRPr>
          </a:p>
        </p:txBody>
      </p:sp>
      <p:sp>
        <p:nvSpPr>
          <p:cNvPr id="40" name="Google Shape;40;p4"/>
          <p:cNvSpPr txBox="1">
            <a:spLocks noGrp="1"/>
          </p:cNvSpPr>
          <p:nvPr>
            <p:ph type="body" idx="1"/>
          </p:nvPr>
        </p:nvSpPr>
        <p:spPr>
          <a:xfrm>
            <a:off x="276008" y="1220858"/>
            <a:ext cx="11495400" cy="46629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115000"/>
              </a:lnSpc>
              <a:spcBef>
                <a:spcPts val="1000"/>
              </a:spcBef>
              <a:spcAft>
                <a:spcPts val="0"/>
              </a:spcAft>
              <a:buClr>
                <a:schemeClr val="dk1"/>
              </a:buClr>
              <a:buSzPts val="2800"/>
              <a:buFont typeface="Montserrat"/>
              <a:buChar char="❖"/>
              <a:defRPr sz="2800" i="0" u="none" strike="noStrike" cap="none">
                <a:solidFill>
                  <a:schemeClr val="dk1"/>
                </a:solidFill>
                <a:latin typeface="Montserrat"/>
                <a:ea typeface="Montserrat"/>
                <a:cs typeface="Montserrat"/>
                <a:sym typeface="Montserrat"/>
              </a:defRPr>
            </a:lvl1pPr>
            <a:lvl2pPr marL="914400" marR="0" lvl="1" indent="-381000" algn="l" rtl="0">
              <a:lnSpc>
                <a:spcPct val="115000"/>
              </a:lnSpc>
              <a:spcBef>
                <a:spcPts val="500"/>
              </a:spcBef>
              <a:spcAft>
                <a:spcPts val="0"/>
              </a:spcAft>
              <a:buClr>
                <a:schemeClr val="dk1"/>
              </a:buClr>
              <a:buSzPts val="2400"/>
              <a:buFont typeface="Montserrat"/>
              <a:buChar char="▪"/>
              <a:defRPr sz="2400" i="0" u="none" strike="noStrike" cap="none">
                <a:solidFill>
                  <a:schemeClr val="dk1"/>
                </a:solidFill>
                <a:latin typeface="Montserrat"/>
                <a:ea typeface="Montserrat"/>
                <a:cs typeface="Montserrat"/>
                <a:sym typeface="Montserrat"/>
              </a:defRPr>
            </a:lvl2pPr>
            <a:lvl3pPr marL="1371600" marR="0" lvl="2" indent="-355600" algn="l" rtl="0">
              <a:lnSpc>
                <a:spcPct val="115000"/>
              </a:lnSpc>
              <a:spcBef>
                <a:spcPts val="500"/>
              </a:spcBef>
              <a:spcAft>
                <a:spcPts val="0"/>
              </a:spcAft>
              <a:buClr>
                <a:schemeClr val="dk1"/>
              </a:buClr>
              <a:buSzPts val="2000"/>
              <a:buFont typeface="Montserrat"/>
              <a:buChar char="o"/>
              <a:defRPr sz="2000" i="0" u="none" strike="noStrike" cap="none">
                <a:solidFill>
                  <a:schemeClr val="dk1"/>
                </a:solidFill>
                <a:latin typeface="Montserrat"/>
                <a:ea typeface="Montserrat"/>
                <a:cs typeface="Montserrat"/>
                <a:sym typeface="Montserrat"/>
              </a:defRPr>
            </a:lvl3pPr>
            <a:lvl4pPr marL="1828800" marR="0" lvl="3" indent="-342900" algn="l" rtl="0">
              <a:lnSpc>
                <a:spcPct val="115000"/>
              </a:lnSpc>
              <a:spcBef>
                <a:spcPts val="500"/>
              </a:spcBef>
              <a:spcAft>
                <a:spcPts val="0"/>
              </a:spcAft>
              <a:buClr>
                <a:schemeClr val="dk1"/>
              </a:buClr>
              <a:buSzPts val="1800"/>
              <a:buFont typeface="Montserrat"/>
              <a:buChar char="•"/>
              <a:defRPr sz="1800" i="0" u="none" strike="noStrike" cap="none">
                <a:solidFill>
                  <a:schemeClr val="dk1"/>
                </a:solidFill>
                <a:latin typeface="Montserrat"/>
                <a:ea typeface="Montserrat"/>
                <a:cs typeface="Montserrat"/>
                <a:sym typeface="Montserrat"/>
              </a:defRPr>
            </a:lvl4pPr>
            <a:lvl5pPr marL="2286000" marR="0" lvl="4" indent="-342900" algn="l" rtl="0">
              <a:lnSpc>
                <a:spcPct val="115000"/>
              </a:lnSpc>
              <a:spcBef>
                <a:spcPts val="500"/>
              </a:spcBef>
              <a:spcAft>
                <a:spcPts val="0"/>
              </a:spcAft>
              <a:buClr>
                <a:schemeClr val="dk1"/>
              </a:buClr>
              <a:buSzPts val="1800"/>
              <a:buFont typeface="Montserrat"/>
              <a:buChar char="•"/>
              <a:defRPr sz="1800" i="0" u="none" strike="noStrike" cap="none">
                <a:solidFill>
                  <a:schemeClr val="dk1"/>
                </a:solidFill>
                <a:latin typeface="Montserrat"/>
                <a:ea typeface="Montserrat"/>
                <a:cs typeface="Montserrat"/>
                <a:sym typeface="Montserrat"/>
              </a:defRPr>
            </a:lvl5pPr>
            <a:lvl6pPr marL="2743200" marR="0" lvl="5" indent="-355600" algn="l" rtl="0">
              <a:lnSpc>
                <a:spcPct val="115000"/>
              </a:lnSpc>
              <a:spcBef>
                <a:spcPts val="500"/>
              </a:spcBef>
              <a:spcAft>
                <a:spcPts val="0"/>
              </a:spcAft>
              <a:buClr>
                <a:schemeClr val="dk1"/>
              </a:buClr>
              <a:buSzPts val="2000"/>
              <a:buFont typeface="Montserrat"/>
              <a:buChar char="•"/>
              <a:defRPr sz="2000" i="0" u="none" strike="noStrike" cap="none">
                <a:solidFill>
                  <a:schemeClr val="dk1"/>
                </a:solidFill>
                <a:latin typeface="Montserrat"/>
                <a:ea typeface="Montserrat"/>
                <a:cs typeface="Montserrat"/>
                <a:sym typeface="Montserrat"/>
              </a:defRPr>
            </a:lvl6pPr>
            <a:lvl7pPr marL="3200400" marR="0" lvl="6" indent="-355600" algn="l" rtl="0">
              <a:lnSpc>
                <a:spcPct val="115000"/>
              </a:lnSpc>
              <a:spcBef>
                <a:spcPts val="500"/>
              </a:spcBef>
              <a:spcAft>
                <a:spcPts val="0"/>
              </a:spcAft>
              <a:buClr>
                <a:schemeClr val="dk1"/>
              </a:buClr>
              <a:buSzPts val="2000"/>
              <a:buFont typeface="Montserrat"/>
              <a:buChar char="•"/>
              <a:defRPr sz="2000" i="0" u="none" strike="noStrike" cap="none">
                <a:solidFill>
                  <a:schemeClr val="dk1"/>
                </a:solidFill>
                <a:latin typeface="Montserrat"/>
                <a:ea typeface="Montserrat"/>
                <a:cs typeface="Montserrat"/>
                <a:sym typeface="Montserrat"/>
              </a:defRPr>
            </a:lvl7pPr>
            <a:lvl8pPr marL="3657600" marR="0" lvl="7" indent="-355600" algn="l" rtl="0">
              <a:lnSpc>
                <a:spcPct val="115000"/>
              </a:lnSpc>
              <a:spcBef>
                <a:spcPts val="500"/>
              </a:spcBef>
              <a:spcAft>
                <a:spcPts val="0"/>
              </a:spcAft>
              <a:buClr>
                <a:schemeClr val="dk1"/>
              </a:buClr>
              <a:buSzPts val="2000"/>
              <a:buFont typeface="Montserrat"/>
              <a:buChar char="•"/>
              <a:defRPr sz="2000" i="0" u="none" strike="noStrike" cap="none">
                <a:solidFill>
                  <a:schemeClr val="dk1"/>
                </a:solidFill>
                <a:latin typeface="Montserrat"/>
                <a:ea typeface="Montserrat"/>
                <a:cs typeface="Montserrat"/>
                <a:sym typeface="Montserrat"/>
              </a:defRPr>
            </a:lvl8pPr>
            <a:lvl9pPr marL="4114800" marR="0" lvl="8" indent="-355600" algn="l" rtl="0">
              <a:lnSpc>
                <a:spcPct val="115000"/>
              </a:lnSpc>
              <a:spcBef>
                <a:spcPts val="500"/>
              </a:spcBef>
              <a:spcAft>
                <a:spcPts val="0"/>
              </a:spcAft>
              <a:buClr>
                <a:schemeClr val="dk1"/>
              </a:buClr>
              <a:buSzPts val="2000"/>
              <a:buFont typeface="Montserrat"/>
              <a:buChar char="•"/>
              <a:defRPr sz="2000" i="0" u="none" strike="noStrike" cap="none">
                <a:solidFill>
                  <a:schemeClr val="dk1"/>
                </a:solidFill>
                <a:latin typeface="Montserrat"/>
                <a:ea typeface="Montserrat"/>
                <a:cs typeface="Montserrat"/>
                <a:sym typeface="Montserrat"/>
              </a:defRPr>
            </a:lvl9pPr>
          </a:lstStyle>
          <a:p>
            <a:endParaRPr/>
          </a:p>
        </p:txBody>
      </p:sp>
      <p:sp>
        <p:nvSpPr>
          <p:cNvPr id="41" name="Google Shape;41;p4"/>
          <p:cNvSpPr txBox="1">
            <a:spLocks noGrp="1"/>
          </p:cNvSpPr>
          <p:nvPr>
            <p:ph type="title"/>
          </p:nvPr>
        </p:nvSpPr>
        <p:spPr>
          <a:xfrm>
            <a:off x="176048" y="175939"/>
            <a:ext cx="9386864" cy="77900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lt1"/>
              </a:buClr>
              <a:buSzPts val="4400"/>
              <a:buFont typeface="Montserrat"/>
              <a:buNone/>
              <a:defRPr sz="4400" i="0" u="none" strike="noStrike" cap="none">
                <a:solidFill>
                  <a:schemeClr val="lt1"/>
                </a:solidFill>
                <a:latin typeface="Montserrat"/>
                <a:ea typeface="Montserrat"/>
                <a:cs typeface="Montserrat"/>
                <a:sym typeface="Montserra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2" name="Google Shape;42;p4"/>
          <p:cNvSpPr txBox="1"/>
          <p:nvPr/>
        </p:nvSpPr>
        <p:spPr>
          <a:xfrm>
            <a:off x="10547800" y="5883750"/>
            <a:ext cx="1668300" cy="6618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300" b="1">
                <a:solidFill>
                  <a:schemeClr val="dk2"/>
                </a:solidFill>
                <a:latin typeface="Lobster"/>
                <a:ea typeface="Lobster"/>
                <a:cs typeface="Lobster"/>
                <a:sym typeface="Lobster"/>
              </a:rPr>
              <a:t>WGClimate</a:t>
            </a:r>
            <a:endParaRPr sz="1300" b="1">
              <a:solidFill>
                <a:schemeClr val="dk2"/>
              </a:solidFill>
              <a:latin typeface="Lobster"/>
              <a:ea typeface="Lobster"/>
              <a:cs typeface="Lobster"/>
              <a:sym typeface="Lobster"/>
            </a:endParaRPr>
          </a:p>
          <a:p>
            <a:pPr marL="0" lvl="0" indent="0" algn="r" rtl="0">
              <a:spcBef>
                <a:spcPts val="0"/>
              </a:spcBef>
              <a:spcAft>
                <a:spcPts val="0"/>
              </a:spcAft>
              <a:buNone/>
            </a:pPr>
            <a:r>
              <a:rPr lang="en-GB" sz="900" b="1">
                <a:solidFill>
                  <a:schemeClr val="dk2"/>
                </a:solidFill>
                <a:latin typeface="Barlow"/>
                <a:ea typeface="Barlow"/>
                <a:cs typeface="Barlow"/>
                <a:sym typeface="Barlow"/>
              </a:rPr>
              <a:t>The Joint CEOS-CGMS Working Group on Climate</a:t>
            </a:r>
            <a:endParaRPr sz="900" b="1">
              <a:solidFill>
                <a:schemeClr val="dk2"/>
              </a:solidFill>
              <a:latin typeface="Barlow"/>
              <a:ea typeface="Barlow"/>
              <a:cs typeface="Barlow"/>
              <a:sym typeface="Barlow"/>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p:cSld name="Title and Content_1">
    <p:spTree>
      <p:nvGrpSpPr>
        <p:cNvPr id="1" name="Shape 43"/>
        <p:cNvGrpSpPr/>
        <p:nvPr/>
      </p:nvGrpSpPr>
      <p:grpSpPr>
        <a:xfrm>
          <a:off x="0" y="0"/>
          <a:ext cx="0" cy="0"/>
          <a:chOff x="0" y="0"/>
          <a:chExt cx="0" cy="0"/>
        </a:xfrm>
      </p:grpSpPr>
      <p:sp>
        <p:nvSpPr>
          <p:cNvPr id="44" name="Google Shape;44;p5"/>
          <p:cNvSpPr/>
          <p:nvPr/>
        </p:nvSpPr>
        <p:spPr>
          <a:xfrm>
            <a:off x="0" y="1"/>
            <a:ext cx="12192000" cy="10374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2"/>
              </a:solidFill>
              <a:latin typeface="Arial"/>
              <a:ea typeface="Arial"/>
              <a:cs typeface="Arial"/>
              <a:sym typeface="Arial"/>
            </a:endParaRPr>
          </a:p>
        </p:txBody>
      </p:sp>
      <p:pic>
        <p:nvPicPr>
          <p:cNvPr id="45" name="Google Shape;45;p5"/>
          <p:cNvPicPr preferRelativeResize="0"/>
          <p:nvPr/>
        </p:nvPicPr>
        <p:blipFill rotWithShape="1">
          <a:blip r:embed="rId2">
            <a:alphaModFix amt="34000"/>
          </a:blip>
          <a:srcRect l="51341" t="39268" r="-2842" b="35419"/>
          <a:stretch/>
        </p:blipFill>
        <p:spPr>
          <a:xfrm flipH="1">
            <a:off x="9304423" y="0"/>
            <a:ext cx="2887577" cy="1037492"/>
          </a:xfrm>
          <a:prstGeom prst="rect">
            <a:avLst/>
          </a:prstGeom>
          <a:noFill/>
          <a:ln>
            <a:noFill/>
          </a:ln>
        </p:spPr>
      </p:pic>
      <p:grpSp>
        <p:nvGrpSpPr>
          <p:cNvPr id="46" name="Google Shape;46;p5"/>
          <p:cNvGrpSpPr/>
          <p:nvPr/>
        </p:nvGrpSpPr>
        <p:grpSpPr>
          <a:xfrm>
            <a:off x="10113330" y="274853"/>
            <a:ext cx="2154863" cy="964667"/>
            <a:chOff x="7336150" y="-5375"/>
            <a:chExt cx="2317556" cy="1037500"/>
          </a:xfrm>
        </p:grpSpPr>
        <p:pic>
          <p:nvPicPr>
            <p:cNvPr id="47" name="Google Shape;47;p5"/>
            <p:cNvPicPr preferRelativeResize="0"/>
            <p:nvPr/>
          </p:nvPicPr>
          <p:blipFill>
            <a:blip r:embed="rId3">
              <a:alphaModFix/>
            </a:blip>
            <a:stretch>
              <a:fillRect/>
            </a:stretch>
          </p:blipFill>
          <p:spPr>
            <a:xfrm>
              <a:off x="7336150" y="-5375"/>
              <a:ext cx="2317556" cy="1037500"/>
            </a:xfrm>
            <a:prstGeom prst="rect">
              <a:avLst/>
            </a:prstGeom>
            <a:noFill/>
            <a:ln>
              <a:noFill/>
            </a:ln>
          </p:spPr>
        </p:pic>
        <p:pic>
          <p:nvPicPr>
            <p:cNvPr id="48" name="Google Shape;48;p5"/>
            <p:cNvPicPr preferRelativeResize="0"/>
            <p:nvPr/>
          </p:nvPicPr>
          <p:blipFill rotWithShape="1">
            <a:blip r:embed="rId4">
              <a:alphaModFix/>
            </a:blip>
            <a:srcRect l="34128"/>
            <a:stretch/>
          </p:blipFill>
          <p:spPr>
            <a:xfrm>
              <a:off x="8127051" y="-5375"/>
              <a:ext cx="1526655" cy="1037500"/>
            </a:xfrm>
            <a:prstGeom prst="rect">
              <a:avLst/>
            </a:prstGeom>
            <a:noFill/>
            <a:ln>
              <a:noFill/>
            </a:ln>
          </p:spPr>
        </p:pic>
      </p:grpSp>
      <p:pic>
        <p:nvPicPr>
          <p:cNvPr id="49" name="Google Shape;49;p5"/>
          <p:cNvPicPr preferRelativeResize="0"/>
          <p:nvPr/>
        </p:nvPicPr>
        <p:blipFill rotWithShape="1">
          <a:blip r:embed="rId5">
            <a:alphaModFix/>
          </a:blip>
          <a:srcRect/>
          <a:stretch/>
        </p:blipFill>
        <p:spPr>
          <a:xfrm>
            <a:off x="10786300" y="92175"/>
            <a:ext cx="1191325" cy="472000"/>
          </a:xfrm>
          <a:prstGeom prst="rect">
            <a:avLst/>
          </a:prstGeom>
          <a:noFill/>
          <a:ln>
            <a:noFill/>
          </a:ln>
          <a:effectLst>
            <a:outerShdw blurRad="50800" dist="38100" dir="2700000" algn="tl" rotWithShape="0">
              <a:srgbClr val="000000">
                <a:alpha val="40000"/>
              </a:srgbClr>
            </a:outerShdw>
          </a:effectLst>
        </p:spPr>
      </p:pic>
      <p:sp>
        <p:nvSpPr>
          <p:cNvPr id="50" name="Google Shape;50;p5"/>
          <p:cNvSpPr/>
          <p:nvPr/>
        </p:nvSpPr>
        <p:spPr>
          <a:xfrm>
            <a:off x="-1778" y="6574604"/>
            <a:ext cx="12193800" cy="2835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2"/>
              </a:solidFill>
              <a:latin typeface="Arial"/>
              <a:ea typeface="Arial"/>
              <a:cs typeface="Arial"/>
              <a:sym typeface="Arial"/>
            </a:endParaRPr>
          </a:p>
        </p:txBody>
      </p:sp>
      <p:sp>
        <p:nvSpPr>
          <p:cNvPr id="51" name="Google Shape;51;p5"/>
          <p:cNvSpPr/>
          <p:nvPr/>
        </p:nvSpPr>
        <p:spPr>
          <a:xfrm rot="10800000" flipH="1">
            <a:off x="-4504" y="6540563"/>
            <a:ext cx="12196500" cy="594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2"/>
              </a:solidFill>
              <a:latin typeface="Arial"/>
              <a:ea typeface="Arial"/>
              <a:cs typeface="Arial"/>
              <a:sym typeface="Arial"/>
            </a:endParaRPr>
          </a:p>
        </p:txBody>
      </p:sp>
      <p:sp>
        <p:nvSpPr>
          <p:cNvPr id="52" name="Google Shape;52;p5"/>
          <p:cNvSpPr txBox="1"/>
          <p:nvPr/>
        </p:nvSpPr>
        <p:spPr>
          <a:xfrm>
            <a:off x="10265664" y="6574604"/>
            <a:ext cx="1925400" cy="3078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400" i="0" u="none" strike="noStrike" cap="none">
                <a:solidFill>
                  <a:schemeClr val="accent1"/>
                </a:solidFill>
                <a:latin typeface="Barlow SemiBold"/>
                <a:ea typeface="Barlow SemiBold"/>
                <a:cs typeface="Barlow SemiBold"/>
                <a:sym typeface="Barlow SemiBold"/>
              </a:rPr>
              <a:t>Slide </a:t>
            </a:r>
            <a:fld id="{00000000-1234-1234-1234-123412341234}" type="slidenum">
              <a:rPr lang="en-GB" sz="1400" i="0" u="none" strike="noStrike" cap="none">
                <a:solidFill>
                  <a:schemeClr val="accent1"/>
                </a:solidFill>
                <a:latin typeface="Barlow SemiBold"/>
                <a:ea typeface="Barlow SemiBold"/>
                <a:cs typeface="Barlow SemiBold"/>
                <a:sym typeface="Barlow SemiBold"/>
              </a:rPr>
              <a:t>‹#›</a:t>
            </a:fld>
            <a:endParaRPr sz="1400" i="0" u="none" strike="noStrike" cap="none">
              <a:solidFill>
                <a:schemeClr val="accent1"/>
              </a:solidFill>
              <a:latin typeface="Barlow SemiBold"/>
              <a:ea typeface="Barlow SemiBold"/>
              <a:cs typeface="Barlow SemiBold"/>
              <a:sym typeface="Barlow SemiBold"/>
            </a:endParaRPr>
          </a:p>
        </p:txBody>
      </p:sp>
      <p:sp>
        <p:nvSpPr>
          <p:cNvPr id="53" name="Google Shape;53;p5"/>
          <p:cNvSpPr txBox="1"/>
          <p:nvPr/>
        </p:nvSpPr>
        <p:spPr>
          <a:xfrm>
            <a:off x="-24375" y="6562800"/>
            <a:ext cx="58752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a:solidFill>
                  <a:schemeClr val="accent1"/>
                </a:solidFill>
                <a:latin typeface="Montserrat SemiBold"/>
                <a:ea typeface="Montserrat SemiBold"/>
                <a:cs typeface="Montserrat SemiBold"/>
                <a:sym typeface="Montserrat SemiBold"/>
              </a:rPr>
              <a:t>WGClimate-24 &amp; GHG-TT-6 | 9 - 12 February, 2026</a:t>
            </a:r>
            <a:endParaRPr>
              <a:solidFill>
                <a:schemeClr val="accent1"/>
              </a:solidFill>
              <a:latin typeface="Montserrat SemiBold"/>
              <a:ea typeface="Montserrat SemiBold"/>
              <a:cs typeface="Montserrat SemiBold"/>
              <a:sym typeface="Montserrat SemiBold"/>
            </a:endParaRPr>
          </a:p>
        </p:txBody>
      </p:sp>
      <p:sp>
        <p:nvSpPr>
          <p:cNvPr id="54" name="Google Shape;54;p5"/>
          <p:cNvSpPr txBox="1">
            <a:spLocks noGrp="1"/>
          </p:cNvSpPr>
          <p:nvPr>
            <p:ph type="title"/>
          </p:nvPr>
        </p:nvSpPr>
        <p:spPr>
          <a:xfrm>
            <a:off x="176048" y="175939"/>
            <a:ext cx="9387000" cy="779100"/>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0"/>
              </a:spcBef>
              <a:spcAft>
                <a:spcPts val="0"/>
              </a:spcAft>
              <a:buClr>
                <a:schemeClr val="lt1"/>
              </a:buClr>
              <a:buSzPts val="4400"/>
              <a:buFont typeface="Montserrat"/>
              <a:buNone/>
              <a:defRPr sz="4400" i="0" u="none" strike="noStrike" cap="none">
                <a:solidFill>
                  <a:schemeClr val="lt1"/>
                </a:solidFill>
                <a:latin typeface="Montserrat"/>
                <a:ea typeface="Montserrat"/>
                <a:cs typeface="Montserrat"/>
                <a:sym typeface="Montserra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5" name="Google Shape;55;p5"/>
          <p:cNvSpPr txBox="1"/>
          <p:nvPr/>
        </p:nvSpPr>
        <p:spPr>
          <a:xfrm>
            <a:off x="10547800" y="5883750"/>
            <a:ext cx="1668300" cy="6618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300" b="1">
                <a:solidFill>
                  <a:schemeClr val="dk2"/>
                </a:solidFill>
                <a:latin typeface="Lobster"/>
                <a:ea typeface="Lobster"/>
                <a:cs typeface="Lobster"/>
                <a:sym typeface="Lobster"/>
              </a:rPr>
              <a:t>WGClimate</a:t>
            </a:r>
            <a:endParaRPr sz="1300" b="1">
              <a:solidFill>
                <a:schemeClr val="dk2"/>
              </a:solidFill>
              <a:latin typeface="Lobster"/>
              <a:ea typeface="Lobster"/>
              <a:cs typeface="Lobster"/>
              <a:sym typeface="Lobster"/>
            </a:endParaRPr>
          </a:p>
          <a:p>
            <a:pPr marL="0" lvl="0" indent="0" algn="r" rtl="0">
              <a:spcBef>
                <a:spcPts val="0"/>
              </a:spcBef>
              <a:spcAft>
                <a:spcPts val="0"/>
              </a:spcAft>
              <a:buNone/>
            </a:pPr>
            <a:r>
              <a:rPr lang="en-GB" sz="900" b="1">
                <a:solidFill>
                  <a:schemeClr val="dk2"/>
                </a:solidFill>
                <a:latin typeface="Barlow"/>
                <a:ea typeface="Barlow"/>
                <a:cs typeface="Barlow"/>
                <a:sym typeface="Barlow"/>
              </a:rPr>
              <a:t>The Joint CEOS-CGMS Working Group on Climate</a:t>
            </a:r>
            <a:endParaRPr sz="900" b="1">
              <a:solidFill>
                <a:schemeClr val="dk2"/>
              </a:solidFill>
              <a:latin typeface="Barlow"/>
              <a:ea typeface="Barlow"/>
              <a:cs typeface="Barlow"/>
              <a:sym typeface="Barlow"/>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ACC09337-932E-DF18-5552-8A10A7DDC8CC}"/>
              </a:ext>
            </a:extLst>
          </p:cNvPr>
          <p:cNvSpPr>
            <a:spLocks noGrp="1"/>
          </p:cNvSpPr>
          <p:nvPr>
            <p:ph type="title"/>
          </p:nvPr>
        </p:nvSpPr>
        <p:spPr>
          <a:xfrm>
            <a:off x="838200" y="755543"/>
            <a:ext cx="10515600" cy="1325563"/>
          </a:xfrm>
          <a:prstGeom prst="rect">
            <a:avLst/>
          </a:prstGeom>
        </p:spPr>
        <p:txBody>
          <a:bodyPr vert="horz" lIns="91440" tIns="45720" rIns="91440" bIns="45720" rtlCol="0" anchor="ctr">
            <a:normAutofit/>
          </a:bodyPr>
          <a:lstStyle>
            <a:lvl1pPr>
              <a:defRPr b="1">
                <a:solidFill>
                  <a:srgbClr val="005BAA"/>
                </a:solidFill>
              </a:defRPr>
            </a:lvl1pPr>
          </a:lstStyle>
          <a:p>
            <a:r>
              <a:rPr lang="en-GB" dirty="0"/>
              <a:t>Cover – Insert title</a:t>
            </a:r>
            <a:endParaRPr lang="en-FR" dirty="0"/>
          </a:p>
        </p:txBody>
      </p:sp>
      <p:sp>
        <p:nvSpPr>
          <p:cNvPr id="7" name="Text Placeholder 2">
            <a:extLst>
              <a:ext uri="{FF2B5EF4-FFF2-40B4-BE49-F238E27FC236}">
                <a16:creationId xmlns:a16="http://schemas.microsoft.com/office/drawing/2014/main" id="{A0165C1A-53B3-D986-E0E9-DDD54523D08E}"/>
              </a:ext>
            </a:extLst>
          </p:cNvPr>
          <p:cNvSpPr>
            <a:spLocks noGrp="1"/>
          </p:cNvSpPr>
          <p:nvPr>
            <p:ph idx="1"/>
          </p:nvPr>
        </p:nvSpPr>
        <p:spPr>
          <a:xfrm>
            <a:off x="838200" y="2216043"/>
            <a:ext cx="10515600" cy="4351338"/>
          </a:xfrm>
          <a:prstGeom prst="rect">
            <a:avLst/>
          </a:prstGeom>
        </p:spPr>
        <p:txBody>
          <a:bodyPr vert="horz" lIns="91440" tIns="45720" rIns="91440" bIns="45720" rtlCol="0">
            <a:normAutofit/>
          </a:bodyPr>
          <a:lstStyle>
            <a:lvl1pPr algn="ctr">
              <a:defRPr sz="2800"/>
            </a:lvl1pPr>
            <a:lvl2pPr algn="ctr">
              <a:defRPr sz="2800"/>
            </a:lvl2pPr>
          </a:lstStyle>
          <a:p>
            <a:pPr lvl="0"/>
            <a:r>
              <a:rPr lang="en-GB" dirty="0"/>
              <a:t>Click to edit Master text styles</a:t>
            </a:r>
          </a:p>
          <a:p>
            <a:pPr lvl="1"/>
            <a:r>
              <a:rPr lang="en-GB" dirty="0"/>
              <a:t>Second level</a:t>
            </a:r>
          </a:p>
        </p:txBody>
      </p:sp>
    </p:spTree>
    <p:extLst>
      <p:ext uri="{BB962C8B-B14F-4D97-AF65-F5344CB8AC3E}">
        <p14:creationId xmlns:p14="http://schemas.microsoft.com/office/powerpoint/2010/main" val="1221762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23C0AB1-DC1A-370D-2DBC-7F636C925F8D}"/>
              </a:ext>
            </a:extLst>
          </p:cNvPr>
          <p:cNvSpPr>
            <a:spLocks noGrp="1"/>
          </p:cNvSpPr>
          <p:nvPr>
            <p:ph type="ctrTitle" hasCustomPrompt="1"/>
          </p:nvPr>
        </p:nvSpPr>
        <p:spPr>
          <a:xfrm>
            <a:off x="1524000" y="1122363"/>
            <a:ext cx="9144000" cy="685172"/>
          </a:xfrm>
          <a:prstGeom prst="rect">
            <a:avLst/>
          </a:prstGeom>
        </p:spPr>
        <p:txBody>
          <a:bodyPr anchor="b">
            <a:noAutofit/>
          </a:bodyPr>
          <a:lstStyle>
            <a:lvl1pPr algn="l">
              <a:defRPr sz="4400">
                <a:solidFill>
                  <a:srgbClr val="005BAA"/>
                </a:solidFill>
              </a:defRPr>
            </a:lvl1pPr>
          </a:lstStyle>
          <a:p>
            <a:r>
              <a:rPr lang="en-GB" dirty="0"/>
              <a:t>Content</a:t>
            </a:r>
            <a:endParaRPr lang="en-FR" dirty="0"/>
          </a:p>
        </p:txBody>
      </p:sp>
      <p:sp>
        <p:nvSpPr>
          <p:cNvPr id="6" name="Subtitle 2">
            <a:extLst>
              <a:ext uri="{FF2B5EF4-FFF2-40B4-BE49-F238E27FC236}">
                <a16:creationId xmlns:a16="http://schemas.microsoft.com/office/drawing/2014/main" id="{4E4AFEC8-D7E6-FB46-B2C8-3E1FF5184111}"/>
              </a:ext>
            </a:extLst>
          </p:cNvPr>
          <p:cNvSpPr>
            <a:spLocks noGrp="1"/>
          </p:cNvSpPr>
          <p:nvPr>
            <p:ph type="subTitle" idx="1"/>
          </p:nvPr>
        </p:nvSpPr>
        <p:spPr>
          <a:xfrm>
            <a:off x="1524000" y="2041451"/>
            <a:ext cx="9144000" cy="3226981"/>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dirty="0"/>
          </a:p>
        </p:txBody>
      </p:sp>
    </p:spTree>
    <p:extLst>
      <p:ext uri="{BB962C8B-B14F-4D97-AF65-F5344CB8AC3E}">
        <p14:creationId xmlns:p14="http://schemas.microsoft.com/office/powerpoint/2010/main" val="592839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with bullet points slid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84C69AE-3299-1F59-997F-1709C1DD7A81}"/>
              </a:ext>
            </a:extLst>
          </p:cNvPr>
          <p:cNvSpPr>
            <a:spLocks noGrp="1"/>
          </p:cNvSpPr>
          <p:nvPr>
            <p:ph type="title" hasCustomPrompt="1"/>
          </p:nvPr>
        </p:nvSpPr>
        <p:spPr>
          <a:xfrm>
            <a:off x="838200" y="660902"/>
            <a:ext cx="10515600" cy="1325563"/>
          </a:xfrm>
          <a:prstGeom prst="rect">
            <a:avLst/>
          </a:prstGeom>
        </p:spPr>
        <p:txBody>
          <a:bodyPr/>
          <a:lstStyle>
            <a:lvl1pPr algn="l">
              <a:defRPr/>
            </a:lvl1pPr>
          </a:lstStyle>
          <a:p>
            <a:r>
              <a:rPr lang="en-GB" dirty="0"/>
              <a:t>Lorem Ipsum</a:t>
            </a:r>
            <a:endParaRPr lang="en-FR" dirty="0"/>
          </a:p>
        </p:txBody>
      </p:sp>
      <p:sp>
        <p:nvSpPr>
          <p:cNvPr id="9" name="Text Placeholder 2">
            <a:extLst>
              <a:ext uri="{FF2B5EF4-FFF2-40B4-BE49-F238E27FC236}">
                <a16:creationId xmlns:a16="http://schemas.microsoft.com/office/drawing/2014/main" id="{4EDA0CF7-60D6-4B86-6F50-ECF55C6DBF3C}"/>
              </a:ext>
            </a:extLst>
          </p:cNvPr>
          <p:cNvSpPr>
            <a:spLocks noGrp="1"/>
          </p:cNvSpPr>
          <p:nvPr>
            <p:ph type="body" idx="1"/>
          </p:nvPr>
        </p:nvSpPr>
        <p:spPr>
          <a:xfrm>
            <a:off x="838200" y="2195584"/>
            <a:ext cx="10515600" cy="1500187"/>
          </a:xfrm>
          <a:prstGeom prst="rect">
            <a:avLst/>
          </a:prstGeom>
        </p:spPr>
        <p:txBody>
          <a:bodyPr/>
          <a:lstStyle>
            <a:lvl1pPr marL="0" indent="0">
              <a:buNone/>
              <a:defRPr sz="22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Click to edit Master text styles</a:t>
            </a:r>
          </a:p>
        </p:txBody>
      </p:sp>
    </p:spTree>
    <p:extLst>
      <p:ext uri="{BB962C8B-B14F-4D97-AF65-F5344CB8AC3E}">
        <p14:creationId xmlns:p14="http://schemas.microsoft.com/office/powerpoint/2010/main" val="688762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cientific Slide with Graph/Image">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E3AAD9ED-75F1-0289-7EF5-74AB2DFDDAFE}"/>
              </a:ext>
            </a:extLst>
          </p:cNvPr>
          <p:cNvSpPr>
            <a:spLocks noGrp="1"/>
          </p:cNvSpPr>
          <p:nvPr>
            <p:ph type="pic" idx="1"/>
          </p:nvPr>
        </p:nvSpPr>
        <p:spPr>
          <a:xfrm>
            <a:off x="6250112" y="1059400"/>
            <a:ext cx="5664915" cy="456099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R"/>
          </a:p>
        </p:txBody>
      </p:sp>
      <p:sp>
        <p:nvSpPr>
          <p:cNvPr id="8" name="Text Placeholder 2">
            <a:extLst>
              <a:ext uri="{FF2B5EF4-FFF2-40B4-BE49-F238E27FC236}">
                <a16:creationId xmlns:a16="http://schemas.microsoft.com/office/drawing/2014/main" id="{332C05C5-F63A-53B8-E6BB-6E73E6E74904}"/>
              </a:ext>
            </a:extLst>
          </p:cNvPr>
          <p:cNvSpPr>
            <a:spLocks noGrp="1"/>
          </p:cNvSpPr>
          <p:nvPr>
            <p:ph type="body" idx="10"/>
          </p:nvPr>
        </p:nvSpPr>
        <p:spPr>
          <a:xfrm>
            <a:off x="585197" y="1460093"/>
            <a:ext cx="5240250" cy="835650"/>
          </a:xfrm>
          <a:prstGeom prst="rect">
            <a:avLst/>
          </a:prstGeom>
        </p:spPr>
        <p:txBody>
          <a:bodyPr anchor="b">
            <a:noAutofit/>
          </a:bodyPr>
          <a:lstStyle>
            <a:lvl1pPr marL="0" indent="0">
              <a:buNone/>
              <a:defRPr sz="4400" b="1">
                <a:solidFill>
                  <a:srgbClr val="005BAA"/>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9" name="Content Placeholder 3">
            <a:extLst>
              <a:ext uri="{FF2B5EF4-FFF2-40B4-BE49-F238E27FC236}">
                <a16:creationId xmlns:a16="http://schemas.microsoft.com/office/drawing/2014/main" id="{759AFEE7-E5E4-8C50-6361-BB9205652ADC}"/>
              </a:ext>
            </a:extLst>
          </p:cNvPr>
          <p:cNvSpPr>
            <a:spLocks noGrp="1"/>
          </p:cNvSpPr>
          <p:nvPr>
            <p:ph sz="half" idx="2"/>
          </p:nvPr>
        </p:nvSpPr>
        <p:spPr>
          <a:xfrm>
            <a:off x="585197" y="2434976"/>
            <a:ext cx="5240250" cy="3185418"/>
          </a:xfrm>
          <a:prstGeom prst="rect">
            <a:avLst/>
          </a:prstGeom>
        </p:spPr>
        <p:txBody>
          <a:bodyPr/>
          <a:lstStyle>
            <a:lvl1pPr>
              <a:defRPr sz="2200"/>
            </a:lvl1pPr>
            <a:lvl2pPr>
              <a:defRPr sz="2200"/>
            </a:lvl2pPr>
            <a:lvl3pPr>
              <a:defRPr sz="2200"/>
            </a:lvl3pPr>
            <a:lvl4pPr>
              <a:defRPr sz="2200"/>
            </a:lvl4pPr>
            <a:lvl5pPr>
              <a:defRPr sz="2200"/>
            </a:lvl5pPr>
          </a:lstStyle>
          <a:p>
            <a:pPr lvl="0"/>
            <a:r>
              <a:rPr lang="en-GB" dirty="0"/>
              <a:t>Click to edit Master text styles</a:t>
            </a:r>
          </a:p>
        </p:txBody>
      </p:sp>
    </p:spTree>
    <p:extLst>
      <p:ext uri="{BB962C8B-B14F-4D97-AF65-F5344CB8AC3E}">
        <p14:creationId xmlns:p14="http://schemas.microsoft.com/office/powerpoint/2010/main" val="1719460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17684-9640-7B9F-691F-3B5A26663162}"/>
              </a:ext>
            </a:extLst>
          </p:cNvPr>
          <p:cNvSpPr>
            <a:spLocks noGrp="1"/>
          </p:cNvSpPr>
          <p:nvPr>
            <p:ph type="title"/>
          </p:nvPr>
        </p:nvSpPr>
        <p:spPr>
          <a:xfrm>
            <a:off x="839788" y="365125"/>
            <a:ext cx="10515600" cy="1325563"/>
          </a:xfrm>
          <a:prstGeom prst="rect">
            <a:avLst/>
          </a:prstGeom>
        </p:spPr>
        <p:txBody>
          <a:bodyPr/>
          <a:lstStyle>
            <a:lvl1pPr>
              <a:defRPr b="1">
                <a:solidFill>
                  <a:srgbClr val="005BAA"/>
                </a:solidFill>
              </a:defRPr>
            </a:lvl1pPr>
          </a:lstStyle>
          <a:p>
            <a:r>
              <a:rPr lang="en-GB" dirty="0"/>
              <a:t>Click to edit Master title style</a:t>
            </a:r>
            <a:endParaRPr lang="en-FR" dirty="0"/>
          </a:p>
        </p:txBody>
      </p:sp>
      <p:sp>
        <p:nvSpPr>
          <p:cNvPr id="3" name="Text Placeholder 2">
            <a:extLst>
              <a:ext uri="{FF2B5EF4-FFF2-40B4-BE49-F238E27FC236}">
                <a16:creationId xmlns:a16="http://schemas.microsoft.com/office/drawing/2014/main" id="{5E45FF9C-C20C-490B-6F06-81BD2D8FB7A6}"/>
              </a:ext>
            </a:extLst>
          </p:cNvPr>
          <p:cNvSpPr>
            <a:spLocks noGrp="1"/>
          </p:cNvSpPr>
          <p:nvPr>
            <p:ph type="body" idx="1"/>
          </p:nvPr>
        </p:nvSpPr>
        <p:spPr>
          <a:xfrm>
            <a:off x="839788" y="1681163"/>
            <a:ext cx="5157787" cy="823912"/>
          </a:xfrm>
          <a:prstGeom prst="rect">
            <a:avLst/>
          </a:prstGeo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64569EF0-726B-80A7-9DCD-6896F352D9AE}"/>
              </a:ext>
            </a:extLst>
          </p:cNvPr>
          <p:cNvSpPr>
            <a:spLocks noGrp="1"/>
          </p:cNvSpPr>
          <p:nvPr>
            <p:ph sz="half" idx="2"/>
          </p:nvPr>
        </p:nvSpPr>
        <p:spPr>
          <a:xfrm>
            <a:off x="839788" y="2505075"/>
            <a:ext cx="5157787" cy="3684588"/>
          </a:xfrm>
          <a:prstGeom prst="rect">
            <a:avLst/>
          </a:prstGeom>
        </p:spPr>
        <p:txBody>
          <a:bodyPr>
            <a:normAutofit/>
          </a:bodyPr>
          <a:lstStyle>
            <a:lvl1pPr marL="0" indent="0" algn="l">
              <a:buNone/>
              <a:defRPr sz="2200"/>
            </a:lvl1pPr>
            <a:lvl2pPr marL="457200" indent="0" algn="l">
              <a:buNone/>
              <a:defRPr sz="2200"/>
            </a:lvl2pPr>
            <a:lvl3pPr marL="914400" indent="0" algn="l">
              <a:buNone/>
              <a:defRPr sz="2200"/>
            </a:lvl3pPr>
            <a:lvl4pPr marL="1371600" indent="0" algn="l">
              <a:buNone/>
              <a:defRPr sz="2200"/>
            </a:lvl4pPr>
            <a:lvl5pPr marL="1828800" indent="0" algn="l">
              <a:buNone/>
              <a:defRPr sz="2200"/>
            </a:lvl5pPr>
          </a:lstStyle>
          <a:p>
            <a:pPr lvl="0"/>
            <a:r>
              <a:rPr lang="en-GB" dirty="0"/>
              <a:t>Click to edit Master text styles</a:t>
            </a:r>
          </a:p>
        </p:txBody>
      </p:sp>
      <p:sp>
        <p:nvSpPr>
          <p:cNvPr id="5" name="Text Placeholder 4">
            <a:extLst>
              <a:ext uri="{FF2B5EF4-FFF2-40B4-BE49-F238E27FC236}">
                <a16:creationId xmlns:a16="http://schemas.microsoft.com/office/drawing/2014/main" id="{614901CD-B4D9-4C0A-A8C1-D42233A2E284}"/>
              </a:ext>
            </a:extLst>
          </p:cNvPr>
          <p:cNvSpPr>
            <a:spLocks noGrp="1"/>
          </p:cNvSpPr>
          <p:nvPr>
            <p:ph type="body" sz="quarter" idx="3"/>
          </p:nvPr>
        </p:nvSpPr>
        <p:spPr>
          <a:xfrm>
            <a:off x="6172200" y="1681163"/>
            <a:ext cx="5183188" cy="823912"/>
          </a:xfrm>
          <a:prstGeom prst="rect">
            <a:avLst/>
          </a:prstGeo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6" name="Content Placeholder 5">
            <a:extLst>
              <a:ext uri="{FF2B5EF4-FFF2-40B4-BE49-F238E27FC236}">
                <a16:creationId xmlns:a16="http://schemas.microsoft.com/office/drawing/2014/main" id="{BD05A26A-1F4A-80E3-3CF1-B5AF98EE4D3C}"/>
              </a:ext>
            </a:extLst>
          </p:cNvPr>
          <p:cNvSpPr>
            <a:spLocks noGrp="1"/>
          </p:cNvSpPr>
          <p:nvPr>
            <p:ph sz="quarter" idx="4"/>
          </p:nvPr>
        </p:nvSpPr>
        <p:spPr>
          <a:xfrm>
            <a:off x="6172200" y="2505075"/>
            <a:ext cx="5183188" cy="3684588"/>
          </a:xfrm>
          <a:prstGeom prst="rect">
            <a:avLst/>
          </a:prstGeom>
        </p:spPr>
        <p:txBody>
          <a:bodyPr>
            <a:normAutofit/>
          </a:bodyPr>
          <a:lstStyle>
            <a:lvl1pPr marL="0" indent="0" algn="l">
              <a:buNone/>
              <a:defRPr sz="2200"/>
            </a:lvl1pPr>
            <a:lvl2pPr marL="457200" indent="0" algn="l">
              <a:buNone/>
              <a:defRPr sz="2200"/>
            </a:lvl2pPr>
            <a:lvl3pPr marL="914400" indent="0" algn="l">
              <a:buNone/>
              <a:defRPr sz="2200"/>
            </a:lvl3pPr>
            <a:lvl4pPr marL="1371600" indent="0" algn="l">
              <a:buNone/>
              <a:defRPr sz="2200"/>
            </a:lvl4pPr>
            <a:lvl5pPr marL="1828800" indent="0" algn="l">
              <a:buNone/>
              <a:defRPr sz="2200"/>
            </a:lvl5pPr>
          </a:lstStyle>
          <a:p>
            <a:pPr lvl="0"/>
            <a:r>
              <a:rPr lang="en-GB" dirty="0"/>
              <a:t>Click to edit Master text styles</a:t>
            </a:r>
          </a:p>
        </p:txBody>
      </p:sp>
    </p:spTree>
    <p:extLst>
      <p:ext uri="{BB962C8B-B14F-4D97-AF65-F5344CB8AC3E}">
        <p14:creationId xmlns:p14="http://schemas.microsoft.com/office/powerpoint/2010/main" val="1166534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image" Target="../media/image9.png"/><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6C007C7-A317-B3BD-4F67-1F0F9741F8A9}"/>
              </a:ext>
            </a:extLst>
          </p:cNvPr>
          <p:cNvPicPr>
            <a:picLocks noChangeAspect="1"/>
          </p:cNvPicPr>
          <p:nvPr userDrawn="1"/>
        </p:nvPicPr>
        <p:blipFill>
          <a:blip r:embed="rId15"/>
          <a:srcRect/>
          <a:stretch/>
        </p:blipFill>
        <p:spPr>
          <a:xfrm>
            <a:off x="0" y="3477952"/>
            <a:ext cx="12192000" cy="3380048"/>
          </a:xfrm>
          <a:prstGeom prst="rect">
            <a:avLst/>
          </a:prstGeom>
        </p:spPr>
      </p:pic>
      <p:sp>
        <p:nvSpPr>
          <p:cNvPr id="7" name="Title Placeholder 1">
            <a:extLst>
              <a:ext uri="{FF2B5EF4-FFF2-40B4-BE49-F238E27FC236}">
                <a16:creationId xmlns:a16="http://schemas.microsoft.com/office/drawing/2014/main" id="{B8A9C213-3E26-B848-BF1A-9E6EC69BD9F8}"/>
              </a:ext>
            </a:extLst>
          </p:cNvPr>
          <p:cNvSpPr>
            <a:spLocks noGrp="1"/>
          </p:cNvSpPr>
          <p:nvPr>
            <p:ph type="title"/>
          </p:nvPr>
        </p:nvSpPr>
        <p:spPr>
          <a:xfrm>
            <a:off x="836690" y="2204199"/>
            <a:ext cx="10515600" cy="1325563"/>
          </a:xfrm>
          <a:prstGeom prst="rect">
            <a:avLst/>
          </a:prstGeom>
        </p:spPr>
        <p:txBody>
          <a:bodyPr vert="horz" lIns="91440" tIns="45720" rIns="91440" bIns="45720" rtlCol="0" anchor="ctr">
            <a:normAutofit/>
          </a:bodyPr>
          <a:lstStyle/>
          <a:p>
            <a:r>
              <a:rPr lang="en-GB" dirty="0"/>
              <a:t>WMO PPT Style #2</a:t>
            </a:r>
            <a:endParaRPr lang="en-FR" dirty="0"/>
          </a:p>
        </p:txBody>
      </p:sp>
    </p:spTree>
    <p:extLst>
      <p:ext uri="{BB962C8B-B14F-4D97-AF65-F5344CB8AC3E}">
        <p14:creationId xmlns:p14="http://schemas.microsoft.com/office/powerpoint/2010/main" val="2122771173"/>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 id="2147483666" r:id="rId13"/>
  </p:sldLayoutIdLst>
  <p:txStyles>
    <p:titleStyle>
      <a:lvl1pPr algn="ctr" defTabSz="914400" rtl="0" eaLnBrk="1" latinLnBrk="0" hangingPunct="1">
        <a:lnSpc>
          <a:spcPct val="90000"/>
        </a:lnSpc>
        <a:spcBef>
          <a:spcPct val="0"/>
        </a:spcBef>
        <a:buNone/>
        <a:defRPr sz="4400" b="1" kern="1200">
          <a:solidFill>
            <a:srgbClr val="005BAA"/>
          </a:solidFill>
          <a:latin typeface="Arial" panose="020B0604020202020204" pitchFamily="34" charset="0"/>
          <a:ea typeface="+mj-ea"/>
          <a:cs typeface="Arial" panose="020B0604020202020204" pitchFamily="34" charset="0"/>
        </a:defRPr>
      </a:lvl1pPr>
    </p:titleStyle>
    <p:bodyStyle>
      <a:lvl1pPr marL="228600" indent="-228600" algn="ctr"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ctr"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ctr"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6"/>
          <p:cNvSpPr txBox="1">
            <a:spLocks noGrp="1"/>
          </p:cNvSpPr>
          <p:nvPr>
            <p:ph type="title"/>
          </p:nvPr>
        </p:nvSpPr>
        <p:spPr>
          <a:xfrm>
            <a:off x="941700" y="1665663"/>
            <a:ext cx="10308600" cy="3044700"/>
          </a:xfrm>
          <a:prstGeom prst="rect">
            <a:avLst/>
          </a:prstGeom>
          <a:noFill/>
          <a:ln>
            <a:noFill/>
          </a:ln>
        </p:spPr>
        <p:txBody>
          <a:bodyPr spcFirstLastPara="1" wrap="square" lIns="91425" tIns="45700" rIns="91425" bIns="45700" anchor="t" anchorCtr="0">
            <a:noAutofit/>
          </a:bodyPr>
          <a:lstStyle/>
          <a:p>
            <a:pPr marL="0" lvl="0" indent="0" algn="ctr" rtl="0">
              <a:lnSpc>
                <a:spcPct val="115000"/>
              </a:lnSpc>
              <a:spcBef>
                <a:spcPts val="0"/>
              </a:spcBef>
              <a:spcAft>
                <a:spcPts val="0"/>
              </a:spcAft>
              <a:buClr>
                <a:schemeClr val="lt1"/>
              </a:buClr>
              <a:buSzPts val="8000"/>
              <a:buFont typeface="Arial"/>
              <a:buNone/>
            </a:pPr>
            <a:r>
              <a:rPr lang="en-GB" sz="5400" dirty="0"/>
              <a:t>Updates on the Global Greenhouse Gas Watch</a:t>
            </a:r>
            <a:endParaRPr sz="3000" i="1" dirty="0">
              <a:latin typeface="Montserrat"/>
              <a:ea typeface="Montserrat"/>
              <a:cs typeface="Montserrat"/>
              <a:sym typeface="Montserrat"/>
            </a:endParaRPr>
          </a:p>
        </p:txBody>
      </p:sp>
      <p:sp>
        <p:nvSpPr>
          <p:cNvPr id="61" name="Google Shape;61;p6"/>
          <p:cNvSpPr/>
          <p:nvPr/>
        </p:nvSpPr>
        <p:spPr>
          <a:xfrm>
            <a:off x="6223225" y="5534125"/>
            <a:ext cx="5908500" cy="1275600"/>
          </a:xfrm>
          <a:prstGeom prst="rect">
            <a:avLst/>
          </a:prstGeom>
          <a:noFill/>
          <a:ln>
            <a:noFill/>
          </a:ln>
        </p:spPr>
        <p:txBody>
          <a:bodyPr spcFirstLastPara="1" wrap="square" lIns="0" tIns="0" rIns="0" bIns="0" anchor="t" anchorCtr="0">
            <a:noAutofit/>
          </a:bodyPr>
          <a:lstStyle/>
          <a:p>
            <a:pPr marL="0" marR="0" lvl="0" indent="0" algn="r" rtl="0">
              <a:lnSpc>
                <a:spcPct val="115000"/>
              </a:lnSpc>
              <a:spcBef>
                <a:spcPts val="0"/>
              </a:spcBef>
              <a:spcAft>
                <a:spcPts val="0"/>
              </a:spcAft>
              <a:buNone/>
            </a:pPr>
            <a:endParaRPr sz="2200" dirty="0">
              <a:solidFill>
                <a:schemeClr val="lt1"/>
              </a:solidFill>
              <a:latin typeface="Barlow Medium"/>
              <a:ea typeface="Barlow Medium"/>
              <a:cs typeface="Barlow Medium"/>
              <a:sym typeface="Barlow Medium"/>
            </a:endParaRPr>
          </a:p>
          <a:p>
            <a:pPr marL="0" marR="0" lvl="0" indent="0" algn="r" rtl="0">
              <a:lnSpc>
                <a:spcPct val="115000"/>
              </a:lnSpc>
              <a:spcBef>
                <a:spcPts val="0"/>
              </a:spcBef>
              <a:spcAft>
                <a:spcPts val="0"/>
              </a:spcAft>
              <a:buNone/>
            </a:pPr>
            <a:r>
              <a:rPr lang="en-GB" sz="2200" i="0" u="none" strike="noStrike" cap="none" dirty="0">
                <a:solidFill>
                  <a:schemeClr val="lt1"/>
                </a:solidFill>
                <a:latin typeface="Barlow Medium"/>
                <a:ea typeface="Barlow Medium"/>
                <a:cs typeface="Barlow Medium"/>
                <a:sym typeface="Barlow Medium"/>
              </a:rPr>
              <a:t>Tarasova Oksana, WMO </a:t>
            </a:r>
          </a:p>
          <a:p>
            <a:pPr marL="0" marR="0" lvl="0" indent="0" algn="r" rtl="0">
              <a:lnSpc>
                <a:spcPct val="115000"/>
              </a:lnSpc>
              <a:spcBef>
                <a:spcPts val="0"/>
              </a:spcBef>
              <a:spcAft>
                <a:spcPts val="0"/>
              </a:spcAft>
              <a:buNone/>
            </a:pPr>
            <a:r>
              <a:rPr lang="en-GB" sz="2200" i="0" u="none" strike="noStrike" cap="none" dirty="0">
                <a:solidFill>
                  <a:schemeClr val="lt1"/>
                </a:solidFill>
                <a:latin typeface="Barlow Medium"/>
                <a:ea typeface="Barlow Medium"/>
                <a:cs typeface="Barlow Medium"/>
                <a:sym typeface="Barlow Medium"/>
              </a:rPr>
              <a:t>Agenda Item 8.6</a:t>
            </a:r>
            <a:endParaRPr sz="2200" i="0" u="none" strike="noStrike" cap="none" dirty="0">
              <a:solidFill>
                <a:schemeClr val="lt1"/>
              </a:solidFill>
              <a:latin typeface="Barlow Medium"/>
              <a:ea typeface="Barlow Medium"/>
              <a:cs typeface="Barlow Medium"/>
              <a:sym typeface="Barlow Medium"/>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1">
          <a:extLst>
            <a:ext uri="{FF2B5EF4-FFF2-40B4-BE49-F238E27FC236}">
              <a16:creationId xmlns:a16="http://schemas.microsoft.com/office/drawing/2014/main" id="{D0B0E782-0790-00FD-2D2F-9D17D163C518}"/>
            </a:ext>
          </a:extLst>
        </p:cNvPr>
        <p:cNvGrpSpPr/>
        <p:nvPr/>
      </p:nvGrpSpPr>
      <p:grpSpPr>
        <a:xfrm>
          <a:off x="0" y="0"/>
          <a:ext cx="0" cy="0"/>
          <a:chOff x="0" y="0"/>
          <a:chExt cx="0" cy="0"/>
        </a:xfrm>
      </p:grpSpPr>
      <p:sp>
        <p:nvSpPr>
          <p:cNvPr id="73" name="Google Shape;73;p8">
            <a:extLst>
              <a:ext uri="{FF2B5EF4-FFF2-40B4-BE49-F238E27FC236}">
                <a16:creationId xmlns:a16="http://schemas.microsoft.com/office/drawing/2014/main" id="{79EF91E9-D78C-2652-8FBD-F7A38B7051F4}"/>
              </a:ext>
            </a:extLst>
          </p:cNvPr>
          <p:cNvSpPr txBox="1">
            <a:spLocks noGrp="1"/>
          </p:cNvSpPr>
          <p:nvPr>
            <p:ph type="title"/>
          </p:nvPr>
        </p:nvSpPr>
        <p:spPr>
          <a:xfrm>
            <a:off x="176048" y="175939"/>
            <a:ext cx="9387000" cy="779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Reminder on G3W objectives</a:t>
            </a:r>
            <a:endParaRPr dirty="0"/>
          </a:p>
        </p:txBody>
      </p:sp>
      <p:pic>
        <p:nvPicPr>
          <p:cNvPr id="2" name="Picture 1" descr="A map of the world&#10;&#10;Description automatically generated">
            <a:extLst>
              <a:ext uri="{FF2B5EF4-FFF2-40B4-BE49-F238E27FC236}">
                <a16:creationId xmlns:a16="http://schemas.microsoft.com/office/drawing/2014/main" id="{04C83E12-75DB-FE75-9BC9-2D9C207707F4}"/>
              </a:ext>
            </a:extLst>
          </p:cNvPr>
          <p:cNvPicPr>
            <a:picLocks noChangeAspect="1"/>
          </p:cNvPicPr>
          <p:nvPr/>
        </p:nvPicPr>
        <p:blipFill>
          <a:blip r:embed="rId3"/>
          <a:stretch>
            <a:fillRect/>
          </a:stretch>
        </p:blipFill>
        <p:spPr>
          <a:xfrm>
            <a:off x="451917" y="1715160"/>
            <a:ext cx="4805845" cy="3035220"/>
          </a:xfrm>
          <a:prstGeom prst="rect">
            <a:avLst/>
          </a:prstGeom>
        </p:spPr>
      </p:pic>
      <p:sp>
        <p:nvSpPr>
          <p:cNvPr id="3" name="Rectangle 2">
            <a:extLst>
              <a:ext uri="{FF2B5EF4-FFF2-40B4-BE49-F238E27FC236}">
                <a16:creationId xmlns:a16="http://schemas.microsoft.com/office/drawing/2014/main" id="{8C67E265-1C35-93BD-6F70-F509CA3CA8CE}"/>
              </a:ext>
            </a:extLst>
          </p:cNvPr>
          <p:cNvSpPr/>
          <p:nvPr/>
        </p:nvSpPr>
        <p:spPr>
          <a:xfrm>
            <a:off x="690393" y="4624378"/>
            <a:ext cx="3493139" cy="1610267"/>
          </a:xfrm>
          <a:prstGeom prst="rect">
            <a:avLst/>
          </a:prstGeom>
          <a:gradFill rotWithShape="1">
            <a:gsLst>
              <a:gs pos="0">
                <a:srgbClr val="156082">
                  <a:satMod val="103000"/>
                  <a:lumMod val="102000"/>
                  <a:tint val="94000"/>
                </a:srgbClr>
              </a:gs>
              <a:gs pos="50000">
                <a:srgbClr val="156082">
                  <a:satMod val="110000"/>
                  <a:lumMod val="100000"/>
                  <a:shade val="100000"/>
                </a:srgbClr>
              </a:gs>
              <a:gs pos="100000">
                <a:srgbClr val="156082">
                  <a:lumMod val="99000"/>
                  <a:satMod val="120000"/>
                  <a:shade val="78000"/>
                </a:srgbClr>
              </a:gs>
            </a:gsLst>
            <a:lin ang="5400000" scaled="0"/>
          </a:gradFill>
          <a:ln w="12700" cap="flat" cmpd="sng" algn="ctr">
            <a:solidFill>
              <a:srgbClr val="1560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G3W</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modelled global GHG concentration fields at 1x1° resolution, and modelled monthly net surface fluxes at 1x1° resolution</a:t>
            </a:r>
            <a:endParaRPr kumimoji="0" lang="en-CH"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Arrow: Right 3">
            <a:extLst>
              <a:ext uri="{FF2B5EF4-FFF2-40B4-BE49-F238E27FC236}">
                <a16:creationId xmlns:a16="http://schemas.microsoft.com/office/drawing/2014/main" id="{D0650600-8C8C-27D7-F298-501383C3F468}"/>
              </a:ext>
            </a:extLst>
          </p:cNvPr>
          <p:cNvSpPr/>
          <p:nvPr/>
        </p:nvSpPr>
        <p:spPr>
          <a:xfrm>
            <a:off x="5504159" y="2158479"/>
            <a:ext cx="1622197" cy="1539557"/>
          </a:xfrm>
          <a:prstGeom prst="rightArrow">
            <a:avLst/>
          </a:prstGeom>
          <a:solidFill>
            <a:srgbClr val="156082"/>
          </a:solid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ptos" panose="02110004020202020204"/>
                <a:ea typeface="+mn-ea"/>
                <a:cs typeface="+mn-cs"/>
              </a:rPr>
              <a:t>Boundary conditions</a:t>
            </a:r>
            <a:endParaRPr kumimoji="0" lang="en-C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Picture 4">
            <a:extLst>
              <a:ext uri="{FF2B5EF4-FFF2-40B4-BE49-F238E27FC236}">
                <a16:creationId xmlns:a16="http://schemas.microsoft.com/office/drawing/2014/main" id="{F1BEA475-D835-61F2-569E-651A57537F3D}"/>
              </a:ext>
            </a:extLst>
          </p:cNvPr>
          <p:cNvPicPr>
            <a:picLocks noChangeAspect="1"/>
          </p:cNvPicPr>
          <p:nvPr/>
        </p:nvPicPr>
        <p:blipFill>
          <a:blip r:embed="rId4"/>
          <a:stretch>
            <a:fillRect/>
          </a:stretch>
        </p:blipFill>
        <p:spPr>
          <a:xfrm>
            <a:off x="9283196" y="3036924"/>
            <a:ext cx="2666490" cy="1785193"/>
          </a:xfrm>
          <a:prstGeom prst="rect">
            <a:avLst/>
          </a:prstGeom>
        </p:spPr>
      </p:pic>
      <p:pic>
        <p:nvPicPr>
          <p:cNvPr id="6" name="Picture 5">
            <a:extLst>
              <a:ext uri="{FF2B5EF4-FFF2-40B4-BE49-F238E27FC236}">
                <a16:creationId xmlns:a16="http://schemas.microsoft.com/office/drawing/2014/main" id="{16D368DA-A52D-2BBC-809B-82B9B1164978}"/>
              </a:ext>
            </a:extLst>
          </p:cNvPr>
          <p:cNvPicPr>
            <a:picLocks noChangeAspect="1"/>
          </p:cNvPicPr>
          <p:nvPr/>
        </p:nvPicPr>
        <p:blipFill>
          <a:blip r:embed="rId5"/>
          <a:stretch>
            <a:fillRect/>
          </a:stretch>
        </p:blipFill>
        <p:spPr>
          <a:xfrm>
            <a:off x="5614475" y="3748303"/>
            <a:ext cx="1200575" cy="726529"/>
          </a:xfrm>
          <a:prstGeom prst="rect">
            <a:avLst/>
          </a:prstGeom>
        </p:spPr>
      </p:pic>
      <p:pic>
        <p:nvPicPr>
          <p:cNvPr id="7" name="Picture 6">
            <a:extLst>
              <a:ext uri="{FF2B5EF4-FFF2-40B4-BE49-F238E27FC236}">
                <a16:creationId xmlns:a16="http://schemas.microsoft.com/office/drawing/2014/main" id="{505EA19D-C56B-1A01-99F6-8776DCB333EB}"/>
              </a:ext>
            </a:extLst>
          </p:cNvPr>
          <p:cNvPicPr>
            <a:picLocks noChangeAspect="1"/>
          </p:cNvPicPr>
          <p:nvPr/>
        </p:nvPicPr>
        <p:blipFill>
          <a:blip r:embed="rId6"/>
          <a:stretch>
            <a:fillRect/>
          </a:stretch>
        </p:blipFill>
        <p:spPr>
          <a:xfrm>
            <a:off x="9322502" y="1389049"/>
            <a:ext cx="2298391" cy="1591194"/>
          </a:xfrm>
          <a:prstGeom prst="rect">
            <a:avLst/>
          </a:prstGeom>
        </p:spPr>
      </p:pic>
      <p:sp>
        <p:nvSpPr>
          <p:cNvPr id="8" name="Rounded Rectangle 7">
            <a:extLst>
              <a:ext uri="{FF2B5EF4-FFF2-40B4-BE49-F238E27FC236}">
                <a16:creationId xmlns:a16="http://schemas.microsoft.com/office/drawing/2014/main" id="{F71DAA55-34A4-A7E2-BE83-89B6C9F53D47}"/>
              </a:ext>
            </a:extLst>
          </p:cNvPr>
          <p:cNvSpPr/>
          <p:nvPr/>
        </p:nvSpPr>
        <p:spPr>
          <a:xfrm>
            <a:off x="7224493" y="3414989"/>
            <a:ext cx="1565910" cy="731520"/>
          </a:xfrm>
          <a:prstGeom prst="roundRect">
            <a:avLst/>
          </a:prstGeom>
          <a:solidFill>
            <a:srgbClr val="4F81BD"/>
          </a:solidFill>
          <a:ln w="25400" cap="flat" cmpd="sng" algn="ctr">
            <a:solidFill>
              <a:srgbClr val="4F81BD">
                <a:shade val="50000"/>
              </a:srgbClr>
            </a:solidFill>
            <a:prstDash val="solid"/>
          </a:ln>
          <a:effectLst/>
        </p:spPr>
        <p:txBody>
          <a:bodyPr rtlCol="0" anchor="ctr"/>
          <a:lstStyle/>
          <a:p>
            <a:pPr algn="ctr">
              <a:buClrTx/>
              <a:buFontTx/>
              <a:buNone/>
              <a:defRPr/>
            </a:pPr>
            <a:r>
              <a:rPr lang="en-US" sz="1800" b="1">
                <a:solidFill>
                  <a:prstClr val="white"/>
                </a:solidFill>
                <a:latin typeface="Calibri"/>
                <a:ea typeface="+mn-ea"/>
                <a:cs typeface="+mn-cs"/>
              </a:rPr>
              <a:t>Facility</a:t>
            </a:r>
          </a:p>
        </p:txBody>
      </p:sp>
      <p:sp>
        <p:nvSpPr>
          <p:cNvPr id="9" name="Rounded Rectangle 8">
            <a:extLst>
              <a:ext uri="{FF2B5EF4-FFF2-40B4-BE49-F238E27FC236}">
                <a16:creationId xmlns:a16="http://schemas.microsoft.com/office/drawing/2014/main" id="{DB139058-4179-C7BF-DEB8-93C51A10C8A0}"/>
              </a:ext>
            </a:extLst>
          </p:cNvPr>
          <p:cNvSpPr/>
          <p:nvPr/>
        </p:nvSpPr>
        <p:spPr>
          <a:xfrm>
            <a:off x="7224493" y="2501250"/>
            <a:ext cx="1565910" cy="731520"/>
          </a:xfrm>
          <a:prstGeom prst="roundRect">
            <a:avLst/>
          </a:prstGeom>
          <a:solidFill>
            <a:srgbClr val="4F81BD">
              <a:lumMod val="60000"/>
              <a:lumOff val="40000"/>
            </a:srgbClr>
          </a:solidFill>
          <a:ln w="25400" cap="flat" cmpd="sng" algn="ctr">
            <a:solidFill>
              <a:srgbClr val="4F81BD">
                <a:shade val="50000"/>
              </a:srgbClr>
            </a:solidFill>
            <a:prstDash val="solid"/>
          </a:ln>
          <a:effectLst/>
        </p:spPr>
        <p:txBody>
          <a:bodyPr rtlCol="0" anchor="ctr"/>
          <a:lstStyle/>
          <a:p>
            <a:pPr algn="ctr">
              <a:buClrTx/>
              <a:buFontTx/>
              <a:buNone/>
              <a:defRPr/>
            </a:pPr>
            <a:r>
              <a:rPr lang="en-US" sz="1800" b="1">
                <a:solidFill>
                  <a:prstClr val="white"/>
                </a:solidFill>
                <a:latin typeface="Calibri"/>
                <a:ea typeface="+mn-ea"/>
                <a:cs typeface="+mn-cs"/>
              </a:rPr>
              <a:t>Urban</a:t>
            </a:r>
          </a:p>
        </p:txBody>
      </p:sp>
      <p:sp>
        <p:nvSpPr>
          <p:cNvPr id="10" name="Rounded Rectangle 9">
            <a:extLst>
              <a:ext uri="{FF2B5EF4-FFF2-40B4-BE49-F238E27FC236}">
                <a16:creationId xmlns:a16="http://schemas.microsoft.com/office/drawing/2014/main" id="{6F2A7299-300C-0546-9A63-AD47EBD33754}"/>
              </a:ext>
            </a:extLst>
          </p:cNvPr>
          <p:cNvSpPr/>
          <p:nvPr/>
        </p:nvSpPr>
        <p:spPr>
          <a:xfrm>
            <a:off x="7224493" y="1589158"/>
            <a:ext cx="1565910" cy="731520"/>
          </a:xfrm>
          <a:prstGeom prst="roundRect">
            <a:avLst/>
          </a:prstGeom>
          <a:solidFill>
            <a:srgbClr val="4F81BD">
              <a:lumMod val="40000"/>
              <a:lumOff val="60000"/>
            </a:srgbClr>
          </a:solidFill>
          <a:ln w="25400" cap="flat" cmpd="sng" algn="ctr">
            <a:solidFill>
              <a:srgbClr val="4F81BD">
                <a:shade val="50000"/>
              </a:srgbClr>
            </a:solidFill>
            <a:prstDash val="solid"/>
          </a:ln>
          <a:effectLst/>
        </p:spPr>
        <p:txBody>
          <a:bodyPr rtlCol="0" anchor="ctr"/>
          <a:lstStyle/>
          <a:p>
            <a:pPr algn="ctr">
              <a:buClrTx/>
              <a:buFontTx/>
              <a:buNone/>
              <a:defRPr/>
            </a:pPr>
            <a:r>
              <a:rPr lang="en-US" sz="1800" b="1">
                <a:solidFill>
                  <a:prstClr val="black"/>
                </a:solidFill>
                <a:latin typeface="Calibri"/>
                <a:ea typeface="+mn-ea"/>
                <a:cs typeface="+mn-cs"/>
              </a:rPr>
              <a:t>National</a:t>
            </a:r>
          </a:p>
        </p:txBody>
      </p:sp>
      <p:sp>
        <p:nvSpPr>
          <p:cNvPr id="11" name="Shape 79">
            <a:extLst>
              <a:ext uri="{FF2B5EF4-FFF2-40B4-BE49-F238E27FC236}">
                <a16:creationId xmlns:a16="http://schemas.microsoft.com/office/drawing/2014/main" id="{21AE41A4-BD23-E8A0-115D-15F9FA0A7EE8}"/>
              </a:ext>
            </a:extLst>
          </p:cNvPr>
          <p:cNvSpPr/>
          <p:nvPr/>
        </p:nvSpPr>
        <p:spPr>
          <a:xfrm>
            <a:off x="176048" y="1174883"/>
            <a:ext cx="5001508" cy="615553"/>
          </a:xfrm>
          <a:prstGeom prst="rect">
            <a:avLst/>
          </a:prstGeom>
          <a:noFill/>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a:buClrTx/>
              <a:buFontTx/>
              <a:buNone/>
              <a:defRPr/>
            </a:pPr>
            <a:r>
              <a:rPr lang="en-CH" sz="2000" b="1" kern="1200" dirty="0">
                <a:solidFill>
                  <a:schemeClr val="tx1"/>
                </a:solidFill>
                <a:latin typeface="Calibri" panose="020F0502020204030204"/>
                <a:ea typeface="Verdana" panose="020B0604030504040204" pitchFamily="34" charset="0"/>
                <a:cs typeface="Arial" panose="020B0604020202020204" pitchFamily="34" charset="0"/>
              </a:rPr>
              <a:t>G3W</a:t>
            </a:r>
            <a:r>
              <a:rPr lang="en-US" sz="2000" b="1" kern="1200" dirty="0">
                <a:solidFill>
                  <a:schemeClr val="tx1"/>
                </a:solidFill>
                <a:latin typeface="Calibri" panose="020F0502020204030204"/>
                <a:ea typeface="Verdana" panose="020B0604030504040204" pitchFamily="34" charset="0"/>
                <a:cs typeface="Arial" panose="020B0604020202020204" pitchFamily="34" charset="0"/>
              </a:rPr>
              <a:t> global</a:t>
            </a:r>
            <a:r>
              <a:rPr lang="en-CH" sz="2000" b="1" kern="1200" dirty="0">
                <a:solidFill>
                  <a:schemeClr val="tx1"/>
                </a:solidFill>
                <a:latin typeface="Calibri" panose="020F0502020204030204"/>
                <a:ea typeface="Verdana" panose="020B0604030504040204" pitchFamily="34" charset="0"/>
                <a:cs typeface="Arial" panose="020B0604020202020204" pitchFamily="34" charset="0"/>
              </a:rPr>
              <a:t> products</a:t>
            </a:r>
            <a:r>
              <a:rPr lang="en-US" sz="2000" b="1" kern="1200" dirty="0">
                <a:solidFill>
                  <a:schemeClr val="tx1"/>
                </a:solidFill>
                <a:latin typeface="Calibri" panose="020F0502020204030204"/>
                <a:ea typeface="Verdana" panose="020B0604030504040204" pitchFamily="34" charset="0"/>
                <a:cs typeface="Arial" panose="020B0604020202020204" pitchFamily="34" charset="0"/>
              </a:rPr>
              <a:t> </a:t>
            </a:r>
            <a:r>
              <a:rPr lang="en-CH" sz="2000" b="1" kern="1200" dirty="0">
                <a:solidFill>
                  <a:schemeClr val="tx1"/>
                </a:solidFill>
                <a:latin typeface="Calibri" panose="020F0502020204030204"/>
                <a:ea typeface="Verdana" panose="020B0604030504040204" pitchFamily="34" charset="0"/>
                <a:cs typeface="Arial" panose="020B0604020202020204" pitchFamily="34" charset="0"/>
              </a:rPr>
              <a:t>could provide boundary conditions</a:t>
            </a:r>
            <a:r>
              <a:rPr lang="en-US" sz="2000" b="1" kern="1200" dirty="0">
                <a:solidFill>
                  <a:schemeClr val="tx1"/>
                </a:solidFill>
                <a:latin typeface="Calibri" panose="020F0502020204030204"/>
                <a:ea typeface="Verdana" panose="020B0604030504040204" pitchFamily="34" charset="0"/>
                <a:cs typeface="Arial" panose="020B0604020202020204" pitchFamily="34" charset="0"/>
              </a:rPr>
              <a:t> </a:t>
            </a:r>
            <a:r>
              <a:rPr lang="en-CH" sz="2000" b="1" kern="1200" dirty="0">
                <a:solidFill>
                  <a:schemeClr val="tx1"/>
                </a:solidFill>
                <a:latin typeface="Calibri" panose="020F0502020204030204"/>
                <a:ea typeface="Verdana" panose="020B0604030504040204" pitchFamily="34" charset="0"/>
                <a:cs typeface="Arial" panose="020B0604020202020204" pitchFamily="34" charset="0"/>
              </a:rPr>
              <a:t>to the </a:t>
            </a:r>
            <a:r>
              <a:rPr lang="en-US" sz="2000" b="1" kern="1200" dirty="0">
                <a:solidFill>
                  <a:schemeClr val="tx1"/>
                </a:solidFill>
                <a:latin typeface="Calibri" panose="020F0502020204030204"/>
                <a:ea typeface="Verdana" panose="020B0604030504040204" pitchFamily="34" charset="0"/>
                <a:cs typeface="Arial" panose="020B0604020202020204" pitchFamily="34" charset="0"/>
              </a:rPr>
              <a:t>decision-making scales</a:t>
            </a:r>
          </a:p>
        </p:txBody>
      </p:sp>
      <p:sp>
        <p:nvSpPr>
          <p:cNvPr id="12" name="Right Brace 11">
            <a:extLst>
              <a:ext uri="{FF2B5EF4-FFF2-40B4-BE49-F238E27FC236}">
                <a16:creationId xmlns:a16="http://schemas.microsoft.com/office/drawing/2014/main" id="{50B1A473-DE06-7524-A180-5E76340DC7C2}"/>
              </a:ext>
            </a:extLst>
          </p:cNvPr>
          <p:cNvSpPr/>
          <p:nvPr/>
        </p:nvSpPr>
        <p:spPr>
          <a:xfrm rot="5400000">
            <a:off x="8191857" y="1613045"/>
            <a:ext cx="731518" cy="6784139"/>
          </a:xfrm>
          <a:prstGeom prst="rightBrace">
            <a:avLst/>
          </a:prstGeom>
          <a:noFill/>
          <a:ln w="19050" cap="flat" cmpd="sng" algn="ctr">
            <a:solidFill>
              <a:srgbClr val="1560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3" name="TextBox 12">
            <a:extLst>
              <a:ext uri="{FF2B5EF4-FFF2-40B4-BE49-F238E27FC236}">
                <a16:creationId xmlns:a16="http://schemas.microsoft.com/office/drawing/2014/main" id="{139508B9-B5E9-CEF7-2F39-BCF571CCD85B}"/>
              </a:ext>
            </a:extLst>
          </p:cNvPr>
          <p:cNvSpPr txBox="1"/>
          <p:nvPr/>
        </p:nvSpPr>
        <p:spPr>
          <a:xfrm>
            <a:off x="5257762" y="5339874"/>
            <a:ext cx="6583872" cy="646331"/>
          </a:xfrm>
          <a:prstGeom prst="rect">
            <a:avLst/>
          </a:prstGeom>
          <a:noFill/>
        </p:spPr>
        <p:txBody>
          <a:bodyPr wrap="square">
            <a:spAutoFit/>
          </a:bodyPr>
          <a:lstStyle/>
          <a:p>
            <a:pPr algn="ctr">
              <a:lnSpc>
                <a:spcPct val="90000"/>
              </a:lnSpc>
              <a:buClrTx/>
              <a:buFont typeface="Arial" panose="020B0604020202020204" pitchFamily="34" charset="0"/>
              <a:buNone/>
              <a:defRPr/>
            </a:pPr>
            <a:r>
              <a:rPr lang="en-CH" sz="2000" b="1" kern="1200" dirty="0">
                <a:solidFill>
                  <a:prstClr val="black"/>
                </a:solidFill>
                <a:latin typeface="Calibri" panose="020F0502020204030204" pitchFamily="34" charset="0"/>
                <a:ea typeface="Calibri" panose="020F0502020204030204" pitchFamily="34" charset="0"/>
                <a:cs typeface="Calibri" panose="020F0502020204030204" pitchFamily="34" charset="0"/>
              </a:rPr>
              <a:t>External to G3W programme</a:t>
            </a:r>
            <a:endParaRPr lang="en-US" sz="2000" b="1" kern="12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algn="ctr">
              <a:lnSpc>
                <a:spcPct val="90000"/>
              </a:lnSpc>
              <a:buClrTx/>
              <a:buFont typeface="Arial" panose="020B0604020202020204" pitchFamily="34" charset="0"/>
              <a:buNone/>
              <a:defRPr/>
            </a:pPr>
            <a:r>
              <a:rPr lang="en-CH" sz="2000" kern="1200" dirty="0">
                <a:solidFill>
                  <a:prstClr val="black"/>
                </a:solidFill>
                <a:latin typeface="Calibri" panose="020F0502020204030204" pitchFamily="34" charset="0"/>
                <a:ea typeface="Calibri" panose="020F0502020204030204" pitchFamily="34" charset="0"/>
                <a:cs typeface="Calibri" panose="020F0502020204030204" pitchFamily="34" charset="0"/>
              </a:rPr>
              <a:t>Space for research, private and national public initiatives</a:t>
            </a:r>
            <a:endParaRPr lang="en-US" sz="2000" kern="12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9198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7" name="Google Shape;67;p7"/>
          <p:cNvSpPr txBox="1"/>
          <p:nvPr/>
        </p:nvSpPr>
        <p:spPr>
          <a:xfrm>
            <a:off x="94020" y="103248"/>
            <a:ext cx="8668512" cy="7694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400" dirty="0">
                <a:solidFill>
                  <a:schemeClr val="lt1"/>
                </a:solidFill>
                <a:latin typeface="Montserrat"/>
                <a:ea typeface="Montserrat"/>
                <a:cs typeface="Montserrat"/>
                <a:sym typeface="Montserrat"/>
              </a:rPr>
              <a:t>G3W Implementation plan</a:t>
            </a:r>
            <a:endParaRPr dirty="0">
              <a:latin typeface="Montserrat"/>
              <a:ea typeface="Montserrat"/>
              <a:cs typeface="Montserrat"/>
              <a:sym typeface="Montserrat"/>
            </a:endParaRPr>
          </a:p>
        </p:txBody>
      </p:sp>
      <p:pic>
        <p:nvPicPr>
          <p:cNvPr id="2" name="Picture 1" descr="A chart with text on it&#10;&#10;Description automatically generated">
            <a:extLst>
              <a:ext uri="{FF2B5EF4-FFF2-40B4-BE49-F238E27FC236}">
                <a16:creationId xmlns:a16="http://schemas.microsoft.com/office/drawing/2014/main" id="{D0F4913A-3899-9B17-13EF-727145564650}"/>
              </a:ext>
            </a:extLst>
          </p:cNvPr>
          <p:cNvPicPr>
            <a:picLocks noChangeAspect="1"/>
          </p:cNvPicPr>
          <p:nvPr/>
        </p:nvPicPr>
        <p:blipFill rotWithShape="1">
          <a:blip r:embed="rId3"/>
          <a:srcRect b="14164"/>
          <a:stretch/>
        </p:blipFill>
        <p:spPr>
          <a:xfrm>
            <a:off x="3491485" y="1076892"/>
            <a:ext cx="5271047" cy="5147772"/>
          </a:xfrm>
          <a:prstGeom prst="rect">
            <a:avLst/>
          </a:prstGeom>
        </p:spPr>
      </p:pic>
      <p:sp>
        <p:nvSpPr>
          <p:cNvPr id="3" name="Arrow: Left 2">
            <a:extLst>
              <a:ext uri="{FF2B5EF4-FFF2-40B4-BE49-F238E27FC236}">
                <a16:creationId xmlns:a16="http://schemas.microsoft.com/office/drawing/2014/main" id="{4AF30E5D-3EE2-6585-5B6A-C0BECEA6D2C2}"/>
              </a:ext>
            </a:extLst>
          </p:cNvPr>
          <p:cNvSpPr/>
          <p:nvPr/>
        </p:nvSpPr>
        <p:spPr>
          <a:xfrm>
            <a:off x="2958985" y="2287358"/>
            <a:ext cx="560832" cy="402336"/>
          </a:xfrm>
          <a:prstGeom prst="leftArrow">
            <a:avLst/>
          </a:prstGeom>
          <a:solidFill>
            <a:srgbClr val="A6E3FA"/>
          </a:solidFill>
          <a:ln w="19050" cap="flat" cmpd="sng" algn="ctr">
            <a:solidFill>
              <a:srgbClr val="A02B9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C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Arrow: Left 3">
            <a:extLst>
              <a:ext uri="{FF2B5EF4-FFF2-40B4-BE49-F238E27FC236}">
                <a16:creationId xmlns:a16="http://schemas.microsoft.com/office/drawing/2014/main" id="{5F1C57DB-14D6-00D1-3B78-0AF9ACA151A5}"/>
              </a:ext>
            </a:extLst>
          </p:cNvPr>
          <p:cNvSpPr/>
          <p:nvPr/>
        </p:nvSpPr>
        <p:spPr>
          <a:xfrm>
            <a:off x="2958985" y="4092949"/>
            <a:ext cx="560832" cy="402336"/>
          </a:xfrm>
          <a:prstGeom prst="leftArrow">
            <a:avLst/>
          </a:prstGeom>
          <a:solidFill>
            <a:srgbClr val="CBE9AB"/>
          </a:solid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C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BB8BA30F-B60B-E512-0EA4-F3B44B8612CC}"/>
              </a:ext>
            </a:extLst>
          </p:cNvPr>
          <p:cNvSpPr txBox="1"/>
          <p:nvPr/>
        </p:nvSpPr>
        <p:spPr>
          <a:xfrm>
            <a:off x="391454" y="4047143"/>
            <a:ext cx="2167634" cy="584775"/>
          </a:xfrm>
          <a:prstGeom prst="rect">
            <a:avLst/>
          </a:prstGeom>
          <a:noFill/>
        </p:spPr>
        <p:txBody>
          <a:bodyPr wrap="square" rtlCol="0">
            <a:spAutoFit/>
          </a:bodyPr>
          <a:lstStyle/>
          <a:p>
            <a:pPr marL="285750" indent="-285750">
              <a:buClrTx/>
              <a:buFont typeface="Arial" panose="020B0604020202020204" pitchFamily="34" charset="0"/>
              <a:buChar char="•"/>
              <a:defRPr/>
            </a:pPr>
            <a:r>
              <a:rPr lang="en-US" sz="1600" kern="1200" dirty="0">
                <a:solidFill>
                  <a:prstClr val="black"/>
                </a:solidFill>
                <a:latin typeface="Aptos" panose="02110004020202020204"/>
                <a:ea typeface="+mn-ea"/>
                <a:cs typeface="+mn-cs"/>
              </a:rPr>
              <a:t>Create inventory of prior data products</a:t>
            </a:r>
          </a:p>
        </p:txBody>
      </p:sp>
      <p:sp>
        <p:nvSpPr>
          <p:cNvPr id="6" name="Arrow: Left 5">
            <a:extLst>
              <a:ext uri="{FF2B5EF4-FFF2-40B4-BE49-F238E27FC236}">
                <a16:creationId xmlns:a16="http://schemas.microsoft.com/office/drawing/2014/main" id="{64B69F0F-F12E-FDFA-5E4E-68C197FF15EC}"/>
              </a:ext>
            </a:extLst>
          </p:cNvPr>
          <p:cNvSpPr/>
          <p:nvPr/>
        </p:nvSpPr>
        <p:spPr>
          <a:xfrm>
            <a:off x="2925665" y="5187979"/>
            <a:ext cx="560832" cy="402336"/>
          </a:xfrm>
          <a:prstGeom prst="leftArrow">
            <a:avLst/>
          </a:prstGeom>
          <a:solidFill>
            <a:srgbClr val="FFC821"/>
          </a:solid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C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489AA035-B6EE-9185-569A-4C2013AD4021}"/>
              </a:ext>
            </a:extLst>
          </p:cNvPr>
          <p:cNvSpPr txBox="1"/>
          <p:nvPr/>
        </p:nvSpPr>
        <p:spPr>
          <a:xfrm>
            <a:off x="90506" y="4883864"/>
            <a:ext cx="2851192" cy="1323439"/>
          </a:xfrm>
          <a:prstGeom prst="rect">
            <a:avLst/>
          </a:prstGeom>
          <a:noFill/>
        </p:spPr>
        <p:txBody>
          <a:bodyPr wrap="square" rtlCol="0">
            <a:spAutoFit/>
          </a:bodyPr>
          <a:lstStyle/>
          <a:p>
            <a:pPr marL="285750" indent="-285750">
              <a:buClrTx/>
              <a:buFont typeface="Arial" panose="020B0604020202020204" pitchFamily="34" charset="0"/>
              <a:buChar char="•"/>
              <a:defRPr/>
            </a:pPr>
            <a:r>
              <a:rPr lang="en-US" sz="1600" kern="1200">
                <a:solidFill>
                  <a:prstClr val="black"/>
                </a:solidFill>
                <a:latin typeface="Aptos" panose="02110004020202020204"/>
                <a:ea typeface="+mn-ea"/>
                <a:cs typeface="+mn-cs"/>
              </a:rPr>
              <a:t>Develop the supporting </a:t>
            </a:r>
            <a:br>
              <a:rPr lang="en-US" sz="1600" kern="1200">
                <a:solidFill>
                  <a:prstClr val="black"/>
                </a:solidFill>
                <a:latin typeface="Aptos" panose="02110004020202020204"/>
                <a:ea typeface="+mn-ea"/>
                <a:cs typeface="+mn-cs"/>
              </a:rPr>
            </a:br>
            <a:r>
              <a:rPr lang="en-US" sz="1600" kern="1200">
                <a:solidFill>
                  <a:prstClr val="black"/>
                </a:solidFill>
                <a:latin typeface="Aptos" panose="02110004020202020204"/>
                <a:ea typeface="+mn-ea"/>
                <a:cs typeface="+mn-cs"/>
              </a:rPr>
              <a:t>R&amp;D strategy</a:t>
            </a:r>
          </a:p>
          <a:p>
            <a:pPr marL="285750" indent="-285750">
              <a:buClrTx/>
              <a:buFont typeface="Arial" panose="020B0604020202020204" pitchFamily="34" charset="0"/>
              <a:buChar char="•"/>
              <a:defRPr/>
            </a:pPr>
            <a:r>
              <a:rPr lang="en-US" sz="1600" kern="1200">
                <a:solidFill>
                  <a:prstClr val="black"/>
                </a:solidFill>
                <a:latin typeface="Aptos" panose="02110004020202020204"/>
                <a:ea typeface="+mn-ea"/>
                <a:cs typeface="+mn-cs"/>
              </a:rPr>
              <a:t>Identify the highest priority research needs for the operational systems</a:t>
            </a:r>
          </a:p>
        </p:txBody>
      </p:sp>
      <p:sp>
        <p:nvSpPr>
          <p:cNvPr id="8" name="Arrow: Left 7">
            <a:extLst>
              <a:ext uri="{FF2B5EF4-FFF2-40B4-BE49-F238E27FC236}">
                <a16:creationId xmlns:a16="http://schemas.microsoft.com/office/drawing/2014/main" id="{AD4BA823-DF19-6B50-A878-B92621B8E434}"/>
              </a:ext>
            </a:extLst>
          </p:cNvPr>
          <p:cNvSpPr/>
          <p:nvPr/>
        </p:nvSpPr>
        <p:spPr>
          <a:xfrm rot="10800000">
            <a:off x="8622217" y="2148840"/>
            <a:ext cx="560832" cy="402336"/>
          </a:xfrm>
          <a:prstGeom prst="leftArrow">
            <a:avLst/>
          </a:prstGeom>
          <a:solidFill>
            <a:srgbClr val="63CFF6"/>
          </a:solidFill>
          <a:ln w="19050" cap="flat" cmpd="sng" algn="ctr">
            <a:solidFill>
              <a:srgbClr val="A02B9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C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Arrow: Left 8">
            <a:extLst>
              <a:ext uri="{FF2B5EF4-FFF2-40B4-BE49-F238E27FC236}">
                <a16:creationId xmlns:a16="http://schemas.microsoft.com/office/drawing/2014/main" id="{61C1500B-D597-4DB1-601F-00A8EDB29F36}"/>
              </a:ext>
            </a:extLst>
          </p:cNvPr>
          <p:cNvSpPr/>
          <p:nvPr/>
        </p:nvSpPr>
        <p:spPr>
          <a:xfrm rot="10800000">
            <a:off x="8622217" y="3489247"/>
            <a:ext cx="560832" cy="402336"/>
          </a:xfrm>
          <a:prstGeom prst="leftArrow">
            <a:avLst/>
          </a:prstGeom>
          <a:solidFill>
            <a:srgbClr val="DDF0C9"/>
          </a:solidFill>
          <a:ln w="19050" cap="flat" cmpd="sng" algn="ctr">
            <a:solidFill>
              <a:srgbClr val="A02B9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C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Arrow: Left 9">
            <a:extLst>
              <a:ext uri="{FF2B5EF4-FFF2-40B4-BE49-F238E27FC236}">
                <a16:creationId xmlns:a16="http://schemas.microsoft.com/office/drawing/2014/main" id="{2CD827F0-D8A1-A347-1D71-8BAA6907A85D}"/>
              </a:ext>
            </a:extLst>
          </p:cNvPr>
          <p:cNvSpPr/>
          <p:nvPr/>
        </p:nvSpPr>
        <p:spPr>
          <a:xfrm rot="10800000">
            <a:off x="8622217" y="4981027"/>
            <a:ext cx="560832" cy="402336"/>
          </a:xfrm>
          <a:prstGeom prst="leftArrow">
            <a:avLst/>
          </a:prstGeom>
          <a:solidFill>
            <a:srgbClr val="FFE082"/>
          </a:solidFill>
          <a:ln w="19050" cap="flat" cmpd="sng" algn="ctr">
            <a:solidFill>
              <a:srgbClr val="A02B9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C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7B4E1DD7-2A27-5A13-5CC9-E3977CDFE035}"/>
              </a:ext>
            </a:extLst>
          </p:cNvPr>
          <p:cNvSpPr txBox="1"/>
          <p:nvPr/>
        </p:nvSpPr>
        <p:spPr>
          <a:xfrm>
            <a:off x="9196233" y="1888343"/>
            <a:ext cx="2427922" cy="830997"/>
          </a:xfrm>
          <a:prstGeom prst="rect">
            <a:avLst/>
          </a:prstGeom>
          <a:noFill/>
        </p:spPr>
        <p:txBody>
          <a:bodyPr wrap="square" rtlCol="0">
            <a:spAutoFit/>
          </a:bodyPr>
          <a:lstStyle/>
          <a:p>
            <a:pPr marL="285750" indent="-285750">
              <a:buClrTx/>
              <a:buFont typeface="Arial" panose="020B0604020202020204" pitchFamily="34" charset="0"/>
              <a:buChar char="•"/>
              <a:defRPr/>
            </a:pPr>
            <a:r>
              <a:rPr lang="en-US" sz="1600" kern="1200">
                <a:solidFill>
                  <a:prstClr val="black"/>
                </a:solidFill>
                <a:latin typeface="Aptos" panose="02110004020202020204"/>
                <a:ea typeface="+mn-ea"/>
                <a:cs typeface="+mn-cs"/>
              </a:rPr>
              <a:t>Definition of the output products and system requirements</a:t>
            </a:r>
          </a:p>
        </p:txBody>
      </p:sp>
      <p:sp>
        <p:nvSpPr>
          <p:cNvPr id="12" name="TextBox 11">
            <a:extLst>
              <a:ext uri="{FF2B5EF4-FFF2-40B4-BE49-F238E27FC236}">
                <a16:creationId xmlns:a16="http://schemas.microsoft.com/office/drawing/2014/main" id="{6AB36A01-07A4-1C5C-30F5-96FCDA6CAB26}"/>
              </a:ext>
            </a:extLst>
          </p:cNvPr>
          <p:cNvSpPr txBox="1"/>
          <p:nvPr/>
        </p:nvSpPr>
        <p:spPr>
          <a:xfrm>
            <a:off x="9183049" y="3055650"/>
            <a:ext cx="2427921" cy="1323439"/>
          </a:xfrm>
          <a:prstGeom prst="rect">
            <a:avLst/>
          </a:prstGeom>
          <a:noFill/>
        </p:spPr>
        <p:txBody>
          <a:bodyPr wrap="square" rtlCol="0">
            <a:spAutoFit/>
          </a:bodyPr>
          <a:lstStyle/>
          <a:p>
            <a:pPr marL="285750" indent="-285750">
              <a:buClrTx/>
              <a:buFont typeface="Arial" panose="020B0604020202020204" pitchFamily="34" charset="0"/>
              <a:buChar char="•"/>
              <a:defRPr/>
            </a:pPr>
            <a:r>
              <a:rPr lang="en-US" sz="1600" kern="1200">
                <a:solidFill>
                  <a:prstClr val="black"/>
                </a:solidFill>
                <a:latin typeface="Aptos" panose="02110004020202020204"/>
                <a:ea typeface="+mn-ea"/>
                <a:cs typeface="+mn-cs"/>
              </a:rPr>
              <a:t>Evaluate applicability of WIS2.0 for G3W required data exchange</a:t>
            </a:r>
          </a:p>
          <a:p>
            <a:pPr marL="285750" indent="-285750">
              <a:buClrTx/>
              <a:buFont typeface="Arial" panose="020B0604020202020204" pitchFamily="34" charset="0"/>
              <a:buChar char="•"/>
              <a:defRPr/>
            </a:pPr>
            <a:r>
              <a:rPr lang="en-US" sz="1600" kern="1200">
                <a:solidFill>
                  <a:prstClr val="black"/>
                </a:solidFill>
                <a:latin typeface="Aptos" panose="02110004020202020204"/>
                <a:ea typeface="+mn-ea"/>
                <a:cs typeface="+mn-cs"/>
              </a:rPr>
              <a:t>Connect existing observations to WIS</a:t>
            </a:r>
          </a:p>
        </p:txBody>
      </p:sp>
      <p:sp>
        <p:nvSpPr>
          <p:cNvPr id="13" name="TextBox 12">
            <a:extLst>
              <a:ext uri="{FF2B5EF4-FFF2-40B4-BE49-F238E27FC236}">
                <a16:creationId xmlns:a16="http://schemas.microsoft.com/office/drawing/2014/main" id="{CCD15B18-F4F4-0B72-B817-EE3AE1677CF4}"/>
              </a:ext>
            </a:extLst>
          </p:cNvPr>
          <p:cNvSpPr txBox="1"/>
          <p:nvPr/>
        </p:nvSpPr>
        <p:spPr>
          <a:xfrm>
            <a:off x="9183049" y="4715399"/>
            <a:ext cx="2805848" cy="1077218"/>
          </a:xfrm>
          <a:prstGeom prst="rect">
            <a:avLst/>
          </a:prstGeom>
          <a:noFill/>
        </p:spPr>
        <p:txBody>
          <a:bodyPr wrap="square" rtlCol="0">
            <a:spAutoFit/>
          </a:bodyPr>
          <a:lstStyle/>
          <a:p>
            <a:pPr marL="285750" indent="-285750">
              <a:buClrTx/>
              <a:buFont typeface="Arial" panose="020B0604020202020204" pitchFamily="34" charset="0"/>
              <a:buChar char="•"/>
              <a:defRPr/>
            </a:pPr>
            <a:r>
              <a:rPr lang="en-US" sz="1600" kern="1200" dirty="0">
                <a:solidFill>
                  <a:prstClr val="black"/>
                </a:solidFill>
                <a:latin typeface="Aptos" panose="02110004020202020204"/>
                <a:ea typeface="+mn-ea"/>
                <a:cs typeface="+mn-cs"/>
              </a:rPr>
              <a:t>Identify requirement for the products</a:t>
            </a:r>
          </a:p>
          <a:p>
            <a:pPr marL="285750" indent="-285750">
              <a:buClrTx/>
              <a:buFont typeface="Arial" panose="020B0604020202020204" pitchFamily="34" charset="0"/>
              <a:buChar char="•"/>
              <a:defRPr/>
            </a:pPr>
            <a:r>
              <a:rPr lang="en-US" sz="1600" kern="1200" dirty="0">
                <a:solidFill>
                  <a:prstClr val="black"/>
                </a:solidFill>
                <a:latin typeface="Aptos" panose="02110004020202020204"/>
                <a:ea typeface="+mn-ea"/>
                <a:cs typeface="+mn-cs"/>
              </a:rPr>
              <a:t>Provide recommendations on the use of G3W outputs</a:t>
            </a:r>
          </a:p>
        </p:txBody>
      </p:sp>
      <p:sp>
        <p:nvSpPr>
          <p:cNvPr id="14" name="TextBox 13">
            <a:extLst>
              <a:ext uri="{FF2B5EF4-FFF2-40B4-BE49-F238E27FC236}">
                <a16:creationId xmlns:a16="http://schemas.microsoft.com/office/drawing/2014/main" id="{BF790F7D-2FEC-1D79-2C78-5EECA5A92205}"/>
              </a:ext>
            </a:extLst>
          </p:cNvPr>
          <p:cNvSpPr txBox="1"/>
          <p:nvPr/>
        </p:nvSpPr>
        <p:spPr>
          <a:xfrm>
            <a:off x="391454" y="1803006"/>
            <a:ext cx="2567531" cy="1077218"/>
          </a:xfrm>
          <a:prstGeom prst="rect">
            <a:avLst/>
          </a:prstGeom>
          <a:noFill/>
        </p:spPr>
        <p:txBody>
          <a:bodyPr wrap="square">
            <a:spAutoFit/>
          </a:bodyPr>
          <a:lstStyle/>
          <a:p>
            <a:pPr marL="285750" indent="-285750">
              <a:buClrTx/>
              <a:buFont typeface="Arial" panose="020B0604020202020204" pitchFamily="34" charset="0"/>
              <a:buChar char="•"/>
              <a:defRPr/>
            </a:pPr>
            <a:r>
              <a:rPr lang="en-US" sz="1600" kern="1200">
                <a:solidFill>
                  <a:prstClr val="black"/>
                </a:solidFill>
                <a:latin typeface="Aptos" panose="02110004020202020204"/>
                <a:ea typeface="+mn-ea"/>
                <a:cs typeface="+mn-cs"/>
              </a:rPr>
              <a:t>Create inventory of observations</a:t>
            </a:r>
          </a:p>
          <a:p>
            <a:pPr marL="285750" indent="-285750">
              <a:buClrTx/>
              <a:buFont typeface="Arial" panose="020B0604020202020204" pitchFamily="34" charset="0"/>
              <a:buChar char="•"/>
              <a:defRPr/>
            </a:pPr>
            <a:r>
              <a:rPr lang="en-US" sz="1600" kern="1200">
                <a:solidFill>
                  <a:prstClr val="black"/>
                </a:solidFill>
                <a:latin typeface="Aptos" panose="02110004020202020204"/>
                <a:ea typeface="+mn-ea"/>
                <a:cs typeface="+mn-cs"/>
              </a:rPr>
              <a:t>Carry out observational network design</a:t>
            </a:r>
          </a:p>
        </p:txBody>
      </p:sp>
      <p:pic>
        <p:nvPicPr>
          <p:cNvPr id="17" name="Picture 16" descr="A red text on a black background&#10;&#10;AI-generated content may be incorrect.">
            <a:extLst>
              <a:ext uri="{FF2B5EF4-FFF2-40B4-BE49-F238E27FC236}">
                <a16:creationId xmlns:a16="http://schemas.microsoft.com/office/drawing/2014/main" id="{147B0F8F-7308-EE02-223E-09128964BFD8}"/>
              </a:ext>
            </a:extLst>
          </p:cNvPr>
          <p:cNvPicPr>
            <a:picLocks noChangeAspect="1"/>
          </p:cNvPicPr>
          <p:nvPr/>
        </p:nvPicPr>
        <p:blipFill>
          <a:blip r:embed="rId4"/>
          <a:stretch>
            <a:fillRect/>
          </a:stretch>
        </p:blipFill>
        <p:spPr>
          <a:xfrm>
            <a:off x="137072" y="5002646"/>
            <a:ext cx="2513699" cy="958348"/>
          </a:xfrm>
          <a:prstGeom prst="rect">
            <a:avLst/>
          </a:prstGeom>
        </p:spPr>
      </p:pic>
      <p:pic>
        <p:nvPicPr>
          <p:cNvPr id="18" name="Picture 17">
            <a:extLst>
              <a:ext uri="{FF2B5EF4-FFF2-40B4-BE49-F238E27FC236}">
                <a16:creationId xmlns:a16="http://schemas.microsoft.com/office/drawing/2014/main" id="{61FBDF1A-AFAF-A4D1-8FA9-28279A580637}"/>
              </a:ext>
            </a:extLst>
          </p:cNvPr>
          <p:cNvPicPr>
            <a:picLocks noChangeAspect="1"/>
          </p:cNvPicPr>
          <p:nvPr/>
        </p:nvPicPr>
        <p:blipFill>
          <a:blip r:embed="rId5"/>
          <a:stretch>
            <a:fillRect/>
          </a:stretch>
        </p:blipFill>
        <p:spPr>
          <a:xfrm>
            <a:off x="9409067" y="4775430"/>
            <a:ext cx="2517866" cy="957155"/>
          </a:xfrm>
          <a:prstGeom prst="rect">
            <a:avLst/>
          </a:prstGeom>
        </p:spPr>
      </p:pic>
      <p:pic>
        <p:nvPicPr>
          <p:cNvPr id="20" name="Picture 19" descr="A red text on a black background&#10;&#10;AI-generated content may be incorrect.">
            <a:extLst>
              <a:ext uri="{FF2B5EF4-FFF2-40B4-BE49-F238E27FC236}">
                <a16:creationId xmlns:a16="http://schemas.microsoft.com/office/drawing/2014/main" id="{D8C668B8-9582-BC69-E004-358E75F3838E}"/>
              </a:ext>
            </a:extLst>
          </p:cNvPr>
          <p:cNvPicPr>
            <a:picLocks noChangeAspect="1"/>
          </p:cNvPicPr>
          <p:nvPr/>
        </p:nvPicPr>
        <p:blipFill>
          <a:blip r:embed="rId6"/>
          <a:stretch>
            <a:fillRect/>
          </a:stretch>
        </p:blipFill>
        <p:spPr>
          <a:xfrm>
            <a:off x="219776" y="3466613"/>
            <a:ext cx="2851192" cy="108701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3" name="Google Shape;73;p8"/>
          <p:cNvSpPr txBox="1">
            <a:spLocks noGrp="1"/>
          </p:cNvSpPr>
          <p:nvPr>
            <p:ph type="title"/>
          </p:nvPr>
        </p:nvSpPr>
        <p:spPr>
          <a:xfrm>
            <a:off x="176048" y="175939"/>
            <a:ext cx="9387000" cy="779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Status of G3W Implementation</a:t>
            </a:r>
            <a:endParaRPr dirty="0"/>
          </a:p>
        </p:txBody>
      </p:sp>
      <p:sp>
        <p:nvSpPr>
          <p:cNvPr id="4" name="TextBox 3">
            <a:extLst>
              <a:ext uri="{FF2B5EF4-FFF2-40B4-BE49-F238E27FC236}">
                <a16:creationId xmlns:a16="http://schemas.microsoft.com/office/drawing/2014/main" id="{70DA5947-A271-278F-D8CD-9E04B3B1932D}"/>
              </a:ext>
            </a:extLst>
          </p:cNvPr>
          <p:cNvSpPr txBox="1"/>
          <p:nvPr/>
        </p:nvSpPr>
        <p:spPr>
          <a:xfrm>
            <a:off x="374610" y="3898973"/>
            <a:ext cx="10741081" cy="2369880"/>
          </a:xfrm>
          <a:prstGeom prst="rect">
            <a:avLst/>
          </a:prstGeom>
          <a:noFill/>
        </p:spPr>
        <p:txBody>
          <a:bodyPr wrap="square" rtlCol="0">
            <a:spAutoFit/>
          </a:bodyPr>
          <a:lstStyle/>
          <a:p>
            <a:pPr marL="457200" indent="-342900">
              <a:spcAft>
                <a:spcPts val="600"/>
              </a:spcAft>
              <a:buFont typeface="Arial"/>
              <a:buChar char="•"/>
            </a:pPr>
            <a:r>
              <a:rPr lang="en-CH" sz="1600" dirty="0">
                <a:latin typeface="+mj-lt"/>
                <a:cs typeface="Calibri" panose="020F0502020204030204" pitchFamily="34" charset="0"/>
              </a:rPr>
              <a:t>G3W Implementation </a:t>
            </a:r>
            <a:r>
              <a:rPr lang="en-US" sz="1600" dirty="0">
                <a:latin typeface="+mj-lt"/>
                <a:cs typeface="Calibri" panose="020F0502020204030204" pitchFamily="34" charset="0"/>
              </a:rPr>
              <a:t>of p</a:t>
            </a:r>
            <a:r>
              <a:rPr lang="fr-CH" sz="1600" dirty="0">
                <a:latin typeface="+mj-lt"/>
                <a:cs typeface="Calibri" panose="020F0502020204030204" pitchFamily="34" charset="0"/>
              </a:rPr>
              <a:t>r</a:t>
            </a:r>
            <a:r>
              <a:rPr lang="en-CH" sz="1600" dirty="0">
                <a:latin typeface="+mj-lt"/>
                <a:cs typeface="Calibri" panose="020F0502020204030204" pitchFamily="34" charset="0"/>
              </a:rPr>
              <a:t>e-</a:t>
            </a:r>
            <a:r>
              <a:rPr lang="en-US" sz="1600" dirty="0">
                <a:latin typeface="+mj-lt"/>
                <a:cs typeface="Calibri" panose="020F0502020204030204" pitchFamily="34" charset="0"/>
              </a:rPr>
              <a:t>o</a:t>
            </a:r>
            <a:r>
              <a:rPr lang="en-CH" sz="1600" dirty="0" err="1">
                <a:latin typeface="+mj-lt"/>
                <a:cs typeface="Calibri" panose="020F0502020204030204" pitchFamily="34" charset="0"/>
              </a:rPr>
              <a:t>perational</a:t>
            </a:r>
            <a:r>
              <a:rPr lang="en-CH" sz="1600" dirty="0">
                <a:latin typeface="+mj-lt"/>
                <a:cs typeface="Calibri" panose="020F0502020204030204" pitchFamily="34" charset="0"/>
              </a:rPr>
              <a:t> </a:t>
            </a:r>
            <a:r>
              <a:rPr lang="en-US" sz="1600" dirty="0">
                <a:latin typeface="+mj-lt"/>
                <a:cs typeface="Calibri" panose="020F0502020204030204" pitchFamily="34" charset="0"/>
              </a:rPr>
              <a:t>p</a:t>
            </a:r>
            <a:r>
              <a:rPr lang="en-CH" sz="1600" dirty="0" err="1">
                <a:latin typeface="+mj-lt"/>
                <a:cs typeface="Calibri" panose="020F0502020204030204" pitchFamily="34" charset="0"/>
              </a:rPr>
              <a:t>hase</a:t>
            </a:r>
            <a:r>
              <a:rPr lang="en-CH" sz="1600" dirty="0">
                <a:latin typeface="+mj-lt"/>
                <a:cs typeface="Calibri" panose="020F0502020204030204" pitchFamily="34" charset="0"/>
              </a:rPr>
              <a:t> officially start</a:t>
            </a:r>
            <a:r>
              <a:rPr lang="en-US" sz="1600" dirty="0">
                <a:latin typeface="+mj-lt"/>
                <a:cs typeface="Calibri" panose="020F0502020204030204" pitchFamily="34" charset="0"/>
              </a:rPr>
              <a:t>ed</a:t>
            </a:r>
            <a:r>
              <a:rPr lang="en-CH" sz="1600" dirty="0">
                <a:latin typeface="+mj-lt"/>
                <a:cs typeface="Calibri" panose="020F0502020204030204" pitchFamily="34" charset="0"/>
              </a:rPr>
              <a:t>.</a:t>
            </a:r>
            <a:endParaRPr lang="en-CH" sz="1600" dirty="0">
              <a:latin typeface="+mj-lt"/>
              <a:ea typeface="Calibri"/>
              <a:cs typeface="Calibri" panose="020F0502020204030204" pitchFamily="34" charset="0"/>
            </a:endParaRPr>
          </a:p>
          <a:p>
            <a:pPr marL="457200" indent="-342900" defTabSz="914400">
              <a:spcAft>
                <a:spcPts val="600"/>
              </a:spcAft>
              <a:buFont typeface="Arial"/>
              <a:buChar char="•"/>
            </a:pPr>
            <a:r>
              <a:rPr lang="en-CH" sz="1600" dirty="0">
                <a:latin typeface="+mj-lt"/>
                <a:cs typeface="Calibri" panose="020F0502020204030204" pitchFamily="34" charset="0"/>
              </a:rPr>
              <a:t>G3W Advisory Group and Task Teams (Modelling, Networks, Data) are formed. </a:t>
            </a:r>
            <a:endParaRPr lang="en-CH" sz="1600" dirty="0">
              <a:latin typeface="+mj-lt"/>
              <a:ea typeface="Calibri"/>
              <a:cs typeface="Calibri" panose="020F0502020204030204" pitchFamily="34" charset="0"/>
            </a:endParaRPr>
          </a:p>
          <a:p>
            <a:pPr marL="457200" indent="-342900" defTabSz="914400">
              <a:spcAft>
                <a:spcPts val="600"/>
              </a:spcAft>
              <a:buFont typeface="Arial"/>
              <a:buChar char="•"/>
            </a:pPr>
            <a:r>
              <a:rPr lang="en-US" sz="1600" dirty="0">
                <a:latin typeface="+mj-lt"/>
                <a:cs typeface="Calibri" panose="020F0502020204030204" pitchFamily="34" charset="0"/>
              </a:rPr>
              <a:t>Technical workshop for data providers was organized on 5-7 March 2025 in Geneva, Switzerland</a:t>
            </a:r>
          </a:p>
          <a:p>
            <a:pPr marL="457200" indent="-342900">
              <a:spcAft>
                <a:spcPts val="600"/>
              </a:spcAft>
              <a:buFont typeface="Arial"/>
              <a:buChar char="•"/>
            </a:pPr>
            <a:r>
              <a:rPr lang="en-US" sz="1600" dirty="0">
                <a:solidFill>
                  <a:srgbClr val="000000"/>
                </a:solidFill>
                <a:latin typeface="+mj-lt"/>
                <a:ea typeface="Calibri" panose="020F0502020204030204" pitchFamily="34" charset="0"/>
                <a:cs typeface="Calibri" panose="020F0502020204030204" pitchFamily="34" charset="0"/>
              </a:rPr>
              <a:t>Technical workshop on G3W network design took place on 7-9 October 2025 in Geneva, Switzerland</a:t>
            </a:r>
          </a:p>
          <a:p>
            <a:pPr marL="457200" indent="-342900">
              <a:spcAft>
                <a:spcPts val="600"/>
              </a:spcAft>
              <a:buFont typeface="Arial"/>
              <a:buChar char="•"/>
            </a:pPr>
            <a:r>
              <a:rPr lang="en-GB" sz="1600" dirty="0">
                <a:solidFill>
                  <a:srgbClr val="000000"/>
                </a:solidFill>
                <a:latin typeface="+mj-lt"/>
                <a:ea typeface="Calibri" panose="020F0502020204030204" pitchFamily="34" charset="0"/>
                <a:cs typeface="Calibri" panose="020F0502020204030204" pitchFamily="34" charset="0"/>
              </a:rPr>
              <a:t>Extraordinary Session of the World Meteorological Congress (20-23 October 2025) “</a:t>
            </a:r>
            <a:r>
              <a:rPr lang="en-GB" sz="1600" b="1" dirty="0">
                <a:latin typeface="+mj-lt"/>
              </a:rPr>
              <a:t>Decides</a:t>
            </a:r>
            <a:r>
              <a:rPr lang="en-GB" sz="1600" dirty="0">
                <a:latin typeface="+mj-lt"/>
              </a:rPr>
              <a:t> to advance the goals of G3W by integrating key components into existing programmes, including the expanded World Weather Watch and the Global Atmosphere Watch Programmes, as appropriate, without adversely impacting the workplans of those programmes”</a:t>
            </a:r>
            <a:endParaRPr lang="en-US" sz="1600" dirty="0">
              <a:solidFill>
                <a:srgbClr val="000000"/>
              </a:solidFill>
              <a:latin typeface="+mj-lt"/>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D8B1DBD-A4E8-B990-E97E-0B530890E22F}"/>
              </a:ext>
            </a:extLst>
          </p:cNvPr>
          <p:cNvPicPr>
            <a:picLocks noChangeAspect="1"/>
          </p:cNvPicPr>
          <p:nvPr/>
        </p:nvPicPr>
        <p:blipFill>
          <a:blip r:embed="rId3"/>
          <a:stretch>
            <a:fillRect/>
          </a:stretch>
        </p:blipFill>
        <p:spPr>
          <a:xfrm>
            <a:off x="-68909" y="1277821"/>
            <a:ext cx="12192000" cy="215117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6C6351-5DEA-61C9-8D9A-1F34FD11F1E9}"/>
              </a:ext>
            </a:extLst>
          </p:cNvPr>
          <p:cNvSpPr>
            <a:spLocks noGrp="1"/>
          </p:cNvSpPr>
          <p:nvPr>
            <p:ph type="title"/>
          </p:nvPr>
        </p:nvSpPr>
        <p:spPr/>
        <p:txBody>
          <a:bodyPr/>
          <a:lstStyle/>
          <a:p>
            <a:r>
              <a:rPr lang="en-GB" sz="3200" dirty="0"/>
              <a:t>Expanded WWW programme components</a:t>
            </a:r>
          </a:p>
        </p:txBody>
      </p:sp>
      <p:pic>
        <p:nvPicPr>
          <p:cNvPr id="4" name="Picture 3" descr="A diagram of informational systems&#10;&#10;AI-generated content may be incorrect.">
            <a:extLst>
              <a:ext uri="{FF2B5EF4-FFF2-40B4-BE49-F238E27FC236}">
                <a16:creationId xmlns:a16="http://schemas.microsoft.com/office/drawing/2014/main" id="{A8BB6531-C6B8-E622-9C1D-288F1C204CEA}"/>
              </a:ext>
            </a:extLst>
          </p:cNvPr>
          <p:cNvPicPr>
            <a:picLocks noChangeAspect="1"/>
          </p:cNvPicPr>
          <p:nvPr/>
        </p:nvPicPr>
        <p:blipFill>
          <a:blip r:embed="rId2"/>
          <a:stretch>
            <a:fillRect/>
          </a:stretch>
        </p:blipFill>
        <p:spPr>
          <a:xfrm>
            <a:off x="1108128" y="1301462"/>
            <a:ext cx="5277670" cy="4772891"/>
          </a:xfrm>
          <a:prstGeom prst="rect">
            <a:avLst/>
          </a:prstGeom>
        </p:spPr>
      </p:pic>
      <p:sp>
        <p:nvSpPr>
          <p:cNvPr id="5" name="TextBox 4">
            <a:extLst>
              <a:ext uri="{FF2B5EF4-FFF2-40B4-BE49-F238E27FC236}">
                <a16:creationId xmlns:a16="http://schemas.microsoft.com/office/drawing/2014/main" id="{18383152-93C4-8818-5EE8-AFE54E4AC42F}"/>
              </a:ext>
            </a:extLst>
          </p:cNvPr>
          <p:cNvSpPr txBox="1"/>
          <p:nvPr/>
        </p:nvSpPr>
        <p:spPr>
          <a:xfrm>
            <a:off x="-1368372" y="-500330"/>
            <a:ext cx="49530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ClrTx/>
              <a:buFontTx/>
              <a:buNone/>
              <a:defRPr/>
            </a:pPr>
            <a:r>
              <a:rPr lang="en-US" sz="1800" kern="1200" dirty="0">
                <a:solidFill>
                  <a:prstClr val="black"/>
                </a:solidFill>
                <a:latin typeface="Aptos" panose="02110004020202020204"/>
                <a:ea typeface="+mn-ea"/>
                <a:cs typeface="+mn-cs"/>
              </a:rPr>
              <a:t>Expanded WWW </a:t>
            </a:r>
            <a:r>
              <a:rPr lang="en-US" sz="1800" kern="1200" dirty="0" err="1">
                <a:solidFill>
                  <a:prstClr val="black"/>
                </a:solidFill>
                <a:latin typeface="Aptos" panose="02110004020202020204"/>
                <a:ea typeface="+mn-ea"/>
                <a:cs typeface="+mn-cs"/>
              </a:rPr>
              <a:t>programme</a:t>
            </a:r>
            <a:r>
              <a:rPr lang="en-US" sz="1800" kern="1200" dirty="0">
                <a:solidFill>
                  <a:prstClr val="black"/>
                </a:solidFill>
                <a:latin typeface="Aptos" panose="02110004020202020204"/>
                <a:ea typeface="+mn-ea"/>
                <a:cs typeface="+mn-cs"/>
              </a:rPr>
              <a:t> components</a:t>
            </a:r>
          </a:p>
        </p:txBody>
      </p:sp>
      <p:sp>
        <p:nvSpPr>
          <p:cNvPr id="6" name="TextBox 5">
            <a:extLst>
              <a:ext uri="{FF2B5EF4-FFF2-40B4-BE49-F238E27FC236}">
                <a16:creationId xmlns:a16="http://schemas.microsoft.com/office/drawing/2014/main" id="{C41A6F96-71A0-6C77-A0C6-E29DB4728D73}"/>
              </a:ext>
            </a:extLst>
          </p:cNvPr>
          <p:cNvSpPr txBox="1"/>
          <p:nvPr/>
        </p:nvSpPr>
        <p:spPr>
          <a:xfrm>
            <a:off x="533351" y="1261878"/>
            <a:ext cx="1385456"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ClrTx/>
              <a:buFontTx/>
              <a:buNone/>
              <a:defRPr/>
            </a:pPr>
            <a:r>
              <a:rPr lang="en-US" b="1" kern="1200" dirty="0">
                <a:solidFill>
                  <a:prstClr val="black"/>
                </a:solidFill>
                <a:latin typeface="Aptos" panose="02110004020202020204"/>
                <a:ea typeface="+mn-ea"/>
                <a:cs typeface="+mn-cs"/>
              </a:rPr>
              <a:t>G3W observations across Earth System domains</a:t>
            </a:r>
          </a:p>
        </p:txBody>
      </p:sp>
      <p:sp>
        <p:nvSpPr>
          <p:cNvPr id="7" name="TextBox 6">
            <a:extLst>
              <a:ext uri="{FF2B5EF4-FFF2-40B4-BE49-F238E27FC236}">
                <a16:creationId xmlns:a16="http://schemas.microsoft.com/office/drawing/2014/main" id="{D6052E69-89C6-20F9-DCF1-B3444F543493}"/>
              </a:ext>
            </a:extLst>
          </p:cNvPr>
          <p:cNvSpPr txBox="1"/>
          <p:nvPr/>
        </p:nvSpPr>
        <p:spPr>
          <a:xfrm>
            <a:off x="5403272" y="1465195"/>
            <a:ext cx="1385456"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buClrTx/>
              <a:buFontTx/>
              <a:buNone/>
              <a:defRPr/>
            </a:pPr>
            <a:r>
              <a:rPr lang="en-US" b="1" kern="1200">
                <a:solidFill>
                  <a:prstClr val="black"/>
                </a:solidFill>
                <a:latin typeface="Aptos" panose="02110004020202020204"/>
                <a:ea typeface="+mn-ea"/>
                <a:cs typeface="+mn-cs"/>
              </a:rPr>
              <a:t>G3W outputs by designated centers</a:t>
            </a:r>
            <a:endParaRPr lang="en-US" sz="1800" kern="1200">
              <a:solidFill>
                <a:prstClr val="black"/>
              </a:solidFill>
              <a:latin typeface="Aptos" panose="02110004020202020204"/>
              <a:ea typeface="+mn-ea"/>
              <a:cs typeface="+mn-cs"/>
            </a:endParaRPr>
          </a:p>
        </p:txBody>
      </p:sp>
      <p:sp>
        <p:nvSpPr>
          <p:cNvPr id="8" name="TextBox 7">
            <a:extLst>
              <a:ext uri="{FF2B5EF4-FFF2-40B4-BE49-F238E27FC236}">
                <a16:creationId xmlns:a16="http://schemas.microsoft.com/office/drawing/2014/main" id="{5A8E26BB-7D1C-A655-1387-DBC8263FF01A}"/>
              </a:ext>
            </a:extLst>
          </p:cNvPr>
          <p:cNvSpPr txBox="1"/>
          <p:nvPr/>
        </p:nvSpPr>
        <p:spPr>
          <a:xfrm>
            <a:off x="2465417" y="3687907"/>
            <a:ext cx="256309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buClrTx/>
              <a:buFontTx/>
              <a:buNone/>
              <a:defRPr/>
            </a:pPr>
            <a:r>
              <a:rPr lang="en-US" b="1" kern="1200" dirty="0">
                <a:solidFill>
                  <a:prstClr val="black"/>
                </a:solidFill>
                <a:latin typeface="Aptos" panose="02110004020202020204"/>
                <a:ea typeface="+mn-ea"/>
                <a:cs typeface="+mn-cs"/>
              </a:rPr>
              <a:t>G3W data exchange via WIS</a:t>
            </a:r>
          </a:p>
        </p:txBody>
      </p:sp>
      <p:pic>
        <p:nvPicPr>
          <p:cNvPr id="9" name="Picture 8">
            <a:extLst>
              <a:ext uri="{FF2B5EF4-FFF2-40B4-BE49-F238E27FC236}">
                <a16:creationId xmlns:a16="http://schemas.microsoft.com/office/drawing/2014/main" id="{2A075A8B-AD73-3E46-1F6D-45F2CFD9B483}"/>
              </a:ext>
            </a:extLst>
          </p:cNvPr>
          <p:cNvPicPr>
            <a:picLocks noChangeAspect="1"/>
          </p:cNvPicPr>
          <p:nvPr/>
        </p:nvPicPr>
        <p:blipFill>
          <a:blip r:embed="rId3"/>
          <a:stretch>
            <a:fillRect/>
          </a:stretch>
        </p:blipFill>
        <p:spPr>
          <a:xfrm>
            <a:off x="7743087" y="1365901"/>
            <a:ext cx="4283553" cy="3437320"/>
          </a:xfrm>
          <a:prstGeom prst="rect">
            <a:avLst/>
          </a:prstGeom>
        </p:spPr>
      </p:pic>
      <p:sp>
        <p:nvSpPr>
          <p:cNvPr id="10" name="TextBox 9">
            <a:extLst>
              <a:ext uri="{FF2B5EF4-FFF2-40B4-BE49-F238E27FC236}">
                <a16:creationId xmlns:a16="http://schemas.microsoft.com/office/drawing/2014/main" id="{52116810-432A-7EEE-9DA9-A1CF73790D9F}"/>
              </a:ext>
            </a:extLst>
          </p:cNvPr>
          <p:cNvSpPr txBox="1"/>
          <p:nvPr/>
        </p:nvSpPr>
        <p:spPr>
          <a:xfrm>
            <a:off x="7377327" y="5338210"/>
            <a:ext cx="4472699" cy="338554"/>
          </a:xfrm>
          <a:prstGeom prst="rect">
            <a:avLst/>
          </a:prstGeom>
          <a:noFill/>
        </p:spPr>
        <p:txBody>
          <a:bodyPr wrap="none" rtlCol="0">
            <a:spAutoFit/>
          </a:bodyPr>
          <a:lstStyle/>
          <a:p>
            <a:r>
              <a:rPr lang="en-GB" sz="1600" dirty="0">
                <a:solidFill>
                  <a:srgbClr val="FF0000"/>
                </a:solidFill>
              </a:rPr>
              <a:t>G3W does not have a specific assigned budget</a:t>
            </a:r>
          </a:p>
        </p:txBody>
      </p:sp>
    </p:spTree>
    <p:extLst>
      <p:ext uri="{BB962C8B-B14F-4D97-AF65-F5344CB8AC3E}">
        <p14:creationId xmlns:p14="http://schemas.microsoft.com/office/powerpoint/2010/main" val="8397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1">
          <a:extLst>
            <a:ext uri="{FF2B5EF4-FFF2-40B4-BE49-F238E27FC236}">
              <a16:creationId xmlns:a16="http://schemas.microsoft.com/office/drawing/2014/main" id="{CB399BE9-A85F-E3D7-F20F-8FE51B35DC32}"/>
            </a:ext>
          </a:extLst>
        </p:cNvPr>
        <p:cNvGrpSpPr/>
        <p:nvPr/>
      </p:nvGrpSpPr>
      <p:grpSpPr>
        <a:xfrm>
          <a:off x="0" y="0"/>
          <a:ext cx="0" cy="0"/>
          <a:chOff x="0" y="0"/>
          <a:chExt cx="0" cy="0"/>
        </a:xfrm>
      </p:grpSpPr>
      <p:sp>
        <p:nvSpPr>
          <p:cNvPr id="73" name="Google Shape;73;p8">
            <a:extLst>
              <a:ext uri="{FF2B5EF4-FFF2-40B4-BE49-F238E27FC236}">
                <a16:creationId xmlns:a16="http://schemas.microsoft.com/office/drawing/2014/main" id="{4EEC7F5F-51D4-B710-3343-E03F6F494235}"/>
              </a:ext>
            </a:extLst>
          </p:cNvPr>
          <p:cNvSpPr txBox="1">
            <a:spLocks noGrp="1"/>
          </p:cNvSpPr>
          <p:nvPr>
            <p:ph type="title"/>
          </p:nvPr>
        </p:nvSpPr>
        <p:spPr>
          <a:xfrm>
            <a:off x="176048" y="175939"/>
            <a:ext cx="9387000" cy="779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Status of G3W Implementation</a:t>
            </a:r>
            <a:endParaRPr dirty="0"/>
          </a:p>
        </p:txBody>
      </p:sp>
      <p:sp>
        <p:nvSpPr>
          <p:cNvPr id="2" name="TextBox 1">
            <a:extLst>
              <a:ext uri="{FF2B5EF4-FFF2-40B4-BE49-F238E27FC236}">
                <a16:creationId xmlns:a16="http://schemas.microsoft.com/office/drawing/2014/main" id="{267A4ED3-F658-E4D1-2A12-FEB312895792}"/>
              </a:ext>
            </a:extLst>
          </p:cNvPr>
          <p:cNvSpPr txBox="1"/>
          <p:nvPr/>
        </p:nvSpPr>
        <p:spPr>
          <a:xfrm>
            <a:off x="92933" y="1124498"/>
            <a:ext cx="5728748" cy="1631216"/>
          </a:xfrm>
          <a:prstGeom prst="rect">
            <a:avLst/>
          </a:prstGeom>
          <a:noFill/>
        </p:spPr>
        <p:txBody>
          <a:bodyPr wrap="square">
            <a:spAutoFit/>
          </a:bodyPr>
          <a:lstStyle/>
          <a:p>
            <a:pPr>
              <a:buClrTx/>
            </a:pPr>
            <a:r>
              <a:rPr lang="en-GB" sz="2000" b="1" kern="1200" dirty="0">
                <a:solidFill>
                  <a:prstClr val="black"/>
                </a:solidFill>
                <a:latin typeface="+mj-lt"/>
                <a:ea typeface="Calibri" panose="020F0502020204030204" pitchFamily="34" charset="0"/>
                <a:cs typeface="Calibri" panose="020F0502020204030204" pitchFamily="34" charset="0"/>
              </a:rPr>
              <a:t>Task Team on G3W modelling</a:t>
            </a:r>
          </a:p>
          <a:p>
            <a:pPr marL="285750" indent="-285750">
              <a:buClrTx/>
              <a:buFont typeface="Arial" panose="020B0604020202020204" pitchFamily="34" charset="0"/>
              <a:buChar char="•"/>
            </a:pPr>
            <a:endParaRPr lang="en-GB" sz="2000" kern="1200" dirty="0">
              <a:solidFill>
                <a:prstClr val="black"/>
              </a:solidFill>
              <a:latin typeface="+mj-lt"/>
              <a:ea typeface="Calibri" panose="020F0502020204030204" pitchFamily="34" charset="0"/>
              <a:cs typeface="Calibri" panose="020F0502020204030204" pitchFamily="34" charset="0"/>
            </a:endParaRPr>
          </a:p>
          <a:p>
            <a:pPr marL="285750" indent="-285750">
              <a:buClrTx/>
              <a:buFont typeface="Arial" panose="020B0604020202020204" pitchFamily="34" charset="0"/>
              <a:buChar char="•"/>
            </a:pPr>
            <a:r>
              <a:rPr lang="en-GB" sz="2000" kern="1200" dirty="0">
                <a:solidFill>
                  <a:prstClr val="black"/>
                </a:solidFill>
                <a:latin typeface="+mj-lt"/>
                <a:ea typeface="Calibri" panose="020F0502020204030204" pitchFamily="34" charset="0"/>
                <a:cs typeface="Calibri" panose="020F0502020204030204" pitchFamily="34" charset="0"/>
              </a:rPr>
              <a:t>Review of the draft WIPPS Manual section</a:t>
            </a:r>
          </a:p>
          <a:p>
            <a:pPr marL="285750" indent="-285750">
              <a:buClrTx/>
              <a:buFont typeface="Arial" panose="020B0604020202020204" pitchFamily="34" charset="0"/>
              <a:buChar char="•"/>
            </a:pPr>
            <a:r>
              <a:rPr lang="en-GB" sz="2000" kern="1200" dirty="0">
                <a:solidFill>
                  <a:prstClr val="black"/>
                </a:solidFill>
                <a:latin typeface="+mj-lt"/>
                <a:ea typeface="Calibri" panose="020F0502020204030204" pitchFamily="34" charset="0"/>
                <a:cs typeface="Calibri" panose="020F0502020204030204" pitchFamily="34" charset="0"/>
              </a:rPr>
              <a:t>Regular comparisons of the output products conducted by modelling centres</a:t>
            </a:r>
          </a:p>
        </p:txBody>
      </p:sp>
      <p:pic>
        <p:nvPicPr>
          <p:cNvPr id="3" name="Picture 2">
            <a:extLst>
              <a:ext uri="{FF2B5EF4-FFF2-40B4-BE49-F238E27FC236}">
                <a16:creationId xmlns:a16="http://schemas.microsoft.com/office/drawing/2014/main" id="{D7F163CE-C687-E28C-6826-089C2589A287}"/>
              </a:ext>
            </a:extLst>
          </p:cNvPr>
          <p:cNvPicPr>
            <a:picLocks noChangeAspect="1"/>
          </p:cNvPicPr>
          <p:nvPr/>
        </p:nvPicPr>
        <p:blipFill>
          <a:blip r:embed="rId3"/>
          <a:stretch>
            <a:fillRect/>
          </a:stretch>
        </p:blipFill>
        <p:spPr>
          <a:xfrm>
            <a:off x="703951" y="2755714"/>
            <a:ext cx="3133616" cy="2530059"/>
          </a:xfrm>
          <a:prstGeom prst="rect">
            <a:avLst/>
          </a:prstGeom>
        </p:spPr>
      </p:pic>
      <p:sp>
        <p:nvSpPr>
          <p:cNvPr id="6" name="TextBox 5">
            <a:extLst>
              <a:ext uri="{FF2B5EF4-FFF2-40B4-BE49-F238E27FC236}">
                <a16:creationId xmlns:a16="http://schemas.microsoft.com/office/drawing/2014/main" id="{24BEBD88-7B04-C693-6CAC-1CC48BACB1F3}"/>
              </a:ext>
            </a:extLst>
          </p:cNvPr>
          <p:cNvSpPr txBox="1"/>
          <p:nvPr/>
        </p:nvSpPr>
        <p:spPr>
          <a:xfrm>
            <a:off x="252953" y="5508067"/>
            <a:ext cx="2918229" cy="830997"/>
          </a:xfrm>
          <a:prstGeom prst="rect">
            <a:avLst/>
          </a:prstGeom>
          <a:noFill/>
        </p:spPr>
        <p:txBody>
          <a:bodyPr wrap="square" rtlCol="0">
            <a:spAutoFit/>
          </a:bodyPr>
          <a:lstStyle/>
          <a:p>
            <a:r>
              <a:rPr lang="en-GB" sz="1600" b="1" dirty="0"/>
              <a:t>Open questions: </a:t>
            </a:r>
            <a:r>
              <a:rPr lang="en-GB" sz="1600" dirty="0"/>
              <a:t>model performance, uncertainty characterisation  </a:t>
            </a:r>
          </a:p>
        </p:txBody>
      </p:sp>
      <p:sp>
        <p:nvSpPr>
          <p:cNvPr id="7" name="Arrow: Right 6">
            <a:extLst>
              <a:ext uri="{FF2B5EF4-FFF2-40B4-BE49-F238E27FC236}">
                <a16:creationId xmlns:a16="http://schemas.microsoft.com/office/drawing/2014/main" id="{BAE20FAA-4F19-E81F-9697-E0700BA29C9A}"/>
              </a:ext>
            </a:extLst>
          </p:cNvPr>
          <p:cNvSpPr/>
          <p:nvPr/>
        </p:nvSpPr>
        <p:spPr>
          <a:xfrm>
            <a:off x="3130169" y="5824802"/>
            <a:ext cx="419099" cy="1975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B3225915-7024-9FE4-52DC-03F504E46610}"/>
              </a:ext>
            </a:extLst>
          </p:cNvPr>
          <p:cNvSpPr txBox="1"/>
          <p:nvPr/>
        </p:nvSpPr>
        <p:spPr>
          <a:xfrm>
            <a:off x="3640638" y="5532470"/>
            <a:ext cx="1607820" cy="923330"/>
          </a:xfrm>
          <a:prstGeom prst="rect">
            <a:avLst/>
          </a:prstGeom>
          <a:noFill/>
        </p:spPr>
        <p:txBody>
          <a:bodyPr wrap="square" rtlCol="0">
            <a:spAutoFit/>
          </a:bodyPr>
          <a:lstStyle/>
          <a:p>
            <a:r>
              <a:rPr lang="en-GB" sz="1800" dirty="0">
                <a:solidFill>
                  <a:srgbClr val="00B050"/>
                </a:solidFill>
              </a:rPr>
              <a:t>Technical workshop in June 2026</a:t>
            </a:r>
          </a:p>
        </p:txBody>
      </p:sp>
      <p:sp>
        <p:nvSpPr>
          <p:cNvPr id="9" name="TextBox 8">
            <a:extLst>
              <a:ext uri="{FF2B5EF4-FFF2-40B4-BE49-F238E27FC236}">
                <a16:creationId xmlns:a16="http://schemas.microsoft.com/office/drawing/2014/main" id="{3F4E9B67-58E1-1AB0-1F70-2B5653C09CAA}"/>
              </a:ext>
            </a:extLst>
          </p:cNvPr>
          <p:cNvSpPr txBox="1"/>
          <p:nvPr/>
        </p:nvSpPr>
        <p:spPr>
          <a:xfrm>
            <a:off x="6463252" y="1071158"/>
            <a:ext cx="5728748" cy="1938992"/>
          </a:xfrm>
          <a:prstGeom prst="rect">
            <a:avLst/>
          </a:prstGeom>
          <a:noFill/>
        </p:spPr>
        <p:txBody>
          <a:bodyPr wrap="square">
            <a:spAutoFit/>
          </a:bodyPr>
          <a:lstStyle/>
          <a:p>
            <a:pPr>
              <a:buClrTx/>
            </a:pPr>
            <a:r>
              <a:rPr lang="en-GB" sz="2000" b="1" kern="1200" dirty="0">
                <a:solidFill>
                  <a:prstClr val="black"/>
                </a:solidFill>
                <a:latin typeface="+mj-lt"/>
                <a:ea typeface="Calibri" panose="020F0502020204030204" pitchFamily="34" charset="0"/>
                <a:cs typeface="Calibri" panose="020F0502020204030204" pitchFamily="34" charset="0"/>
              </a:rPr>
              <a:t>Task Team on G3W data</a:t>
            </a:r>
          </a:p>
          <a:p>
            <a:pPr>
              <a:buClrTx/>
            </a:pPr>
            <a:endParaRPr lang="en-GB" sz="2000" kern="1200" dirty="0">
              <a:solidFill>
                <a:prstClr val="black"/>
              </a:solidFill>
              <a:latin typeface="+mj-lt"/>
              <a:ea typeface="Calibri" panose="020F0502020204030204" pitchFamily="34" charset="0"/>
              <a:cs typeface="Calibri" panose="020F0502020204030204" pitchFamily="34" charset="0"/>
            </a:endParaRPr>
          </a:p>
          <a:p>
            <a:pPr marL="285750" indent="-285750">
              <a:buClrTx/>
              <a:buFont typeface="Arial" panose="020B0604020202020204" pitchFamily="34" charset="0"/>
              <a:buChar char="•"/>
            </a:pPr>
            <a:r>
              <a:rPr lang="en-GB" sz="2000" kern="1200" dirty="0">
                <a:solidFill>
                  <a:prstClr val="black"/>
                </a:solidFill>
                <a:latin typeface="+mj-lt"/>
                <a:ea typeface="Calibri" panose="020F0502020204030204" pitchFamily="34" charset="0"/>
                <a:cs typeface="Calibri" panose="020F0502020204030204" pitchFamily="34" charset="0"/>
              </a:rPr>
              <a:t>Survey of data management practices (deadline is on 15 February)</a:t>
            </a:r>
          </a:p>
          <a:p>
            <a:pPr marL="285750" indent="-285750">
              <a:buClrTx/>
              <a:buFont typeface="Arial" panose="020B0604020202020204" pitchFamily="34" charset="0"/>
              <a:buChar char="•"/>
            </a:pPr>
            <a:r>
              <a:rPr lang="en-GB" sz="2000" kern="1200" dirty="0">
                <a:solidFill>
                  <a:prstClr val="black"/>
                </a:solidFill>
                <a:latin typeface="+mj-lt"/>
                <a:ea typeface="Calibri" panose="020F0502020204030204" pitchFamily="34" charset="0"/>
                <a:cs typeface="Calibri" panose="020F0502020204030204" pitchFamily="34" charset="0"/>
              </a:rPr>
              <a:t>Planning of detailed interviews</a:t>
            </a:r>
          </a:p>
          <a:p>
            <a:pPr marL="285750" indent="-285750">
              <a:buClrTx/>
              <a:buFont typeface="Arial" panose="020B0604020202020204" pitchFamily="34" charset="0"/>
              <a:buChar char="•"/>
            </a:pPr>
            <a:endParaRPr lang="en-GB" sz="2000" kern="1200" dirty="0">
              <a:solidFill>
                <a:prstClr val="black"/>
              </a:solidFill>
              <a:latin typeface="+mj-lt"/>
              <a:ea typeface="Calibri" panose="020F0502020204030204" pitchFamily="34" charset="0"/>
              <a:cs typeface="Calibri" panose="020F0502020204030204" pitchFamily="34" charset="0"/>
            </a:endParaRPr>
          </a:p>
        </p:txBody>
      </p:sp>
      <p:graphicFrame>
        <p:nvGraphicFramePr>
          <p:cNvPr id="10" name="Table 9">
            <a:extLst>
              <a:ext uri="{FF2B5EF4-FFF2-40B4-BE49-F238E27FC236}">
                <a16:creationId xmlns:a16="http://schemas.microsoft.com/office/drawing/2014/main" id="{A1CA7164-F5B6-A6C2-AEB4-944ED036380F}"/>
              </a:ext>
            </a:extLst>
          </p:cNvPr>
          <p:cNvGraphicFramePr>
            <a:graphicFrameLocks noGrp="1"/>
          </p:cNvGraphicFramePr>
          <p:nvPr>
            <p:extLst>
              <p:ext uri="{D42A27DB-BD31-4B8C-83A1-F6EECF244321}">
                <p14:modId xmlns:p14="http://schemas.microsoft.com/office/powerpoint/2010/main" val="3214115923"/>
              </p:ext>
            </p:extLst>
          </p:nvPr>
        </p:nvGraphicFramePr>
        <p:xfrm>
          <a:off x="6096000" y="5165334"/>
          <a:ext cx="2918229" cy="1090615"/>
        </p:xfrm>
        <a:graphic>
          <a:graphicData uri="http://schemas.openxmlformats.org/drawingml/2006/table">
            <a:tbl>
              <a:tblPr/>
              <a:tblGrid>
                <a:gridCol w="1939087">
                  <a:extLst>
                    <a:ext uri="{9D8B030D-6E8A-4147-A177-3AD203B41FA5}">
                      <a16:colId xmlns:a16="http://schemas.microsoft.com/office/drawing/2014/main" val="1543481198"/>
                    </a:ext>
                  </a:extLst>
                </a:gridCol>
                <a:gridCol w="979142">
                  <a:extLst>
                    <a:ext uri="{9D8B030D-6E8A-4147-A177-3AD203B41FA5}">
                      <a16:colId xmlns:a16="http://schemas.microsoft.com/office/drawing/2014/main" val="2928453497"/>
                    </a:ext>
                  </a:extLst>
                </a:gridCol>
              </a:tblGrid>
              <a:tr h="189834">
                <a:tc>
                  <a:txBody>
                    <a:bodyPr/>
                    <a:lstStyle/>
                    <a:p>
                      <a:pPr algn="ctr" fontAlgn="b">
                        <a:buNone/>
                      </a:pPr>
                      <a:r>
                        <a:rPr lang="en-GB" sz="1400" b="1" i="0" u="none" strike="noStrike" dirty="0">
                          <a:solidFill>
                            <a:srgbClr val="00B0F0"/>
                          </a:solidFill>
                          <a:effectLst/>
                          <a:latin typeface="Calibri" panose="020F0502020204030204" pitchFamily="34" charset="0"/>
                        </a:rPr>
                        <a:t>Highly Positive</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400" b="1" i="0" u="none" strike="noStrike" dirty="0">
                          <a:solidFill>
                            <a:srgbClr val="FF0000"/>
                          </a:solidFill>
                          <a:effectLst/>
                          <a:latin typeface="Calibri" panose="020F0502020204030204" pitchFamily="34" charset="0"/>
                        </a:rPr>
                        <a:t>15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17534685"/>
                  </a:ext>
                </a:extLst>
              </a:tr>
              <a:tr h="189834">
                <a:tc>
                  <a:txBody>
                    <a:bodyPr/>
                    <a:lstStyle/>
                    <a:p>
                      <a:pPr algn="ctr" fontAlgn="b">
                        <a:buNone/>
                      </a:pPr>
                      <a:r>
                        <a:rPr lang="en-GB" sz="1400" b="1" i="0" u="none" strike="noStrike" dirty="0">
                          <a:solidFill>
                            <a:srgbClr val="92D050"/>
                          </a:solidFill>
                          <a:effectLst/>
                          <a:latin typeface="Calibri" panose="020F0502020204030204" pitchFamily="34" charset="0"/>
                        </a:rPr>
                        <a:t>Moderately Valuable</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400" b="1" i="0" u="none" strike="noStrike" dirty="0">
                          <a:solidFill>
                            <a:srgbClr val="FF0000"/>
                          </a:solidFill>
                          <a:effectLst/>
                          <a:latin typeface="Calibri" panose="020F0502020204030204" pitchFamily="34" charset="0"/>
                        </a:rPr>
                        <a:t>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7780581"/>
                  </a:ext>
                </a:extLst>
              </a:tr>
              <a:tr h="189834">
                <a:tc>
                  <a:txBody>
                    <a:bodyPr/>
                    <a:lstStyle/>
                    <a:p>
                      <a:pPr algn="ctr" fontAlgn="b">
                        <a:buNone/>
                      </a:pPr>
                      <a:r>
                        <a:rPr lang="en-GB" sz="1400" b="1" i="0" u="none" strike="noStrike" dirty="0">
                          <a:solidFill>
                            <a:srgbClr val="FFC000"/>
                          </a:solidFill>
                          <a:effectLst/>
                          <a:latin typeface="Calibri" panose="020F0502020204030204" pitchFamily="34" charset="0"/>
                        </a:rPr>
                        <a:t>Less Positive</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400" b="0" i="0" u="none" strike="noStrike" dirty="0">
                          <a:solidFill>
                            <a:srgbClr val="000000"/>
                          </a:solidFill>
                          <a:effectLst/>
                          <a:latin typeface="Calibri" panose="020F0502020204030204" pitchFamily="34" charset="0"/>
                        </a:rPr>
                        <a:t>9</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00375273"/>
                  </a:ext>
                </a:extLst>
              </a:tr>
              <a:tr h="189834">
                <a:tc>
                  <a:txBody>
                    <a:bodyPr/>
                    <a:lstStyle/>
                    <a:p>
                      <a:pPr algn="ctr" fontAlgn="b">
                        <a:buNone/>
                      </a:pPr>
                      <a:r>
                        <a:rPr lang="en-GB" sz="1400" b="1" i="0" u="none" strike="noStrike" dirty="0">
                          <a:solidFill>
                            <a:schemeClr val="tx1">
                              <a:lumMod val="50000"/>
                              <a:lumOff val="50000"/>
                            </a:schemeClr>
                          </a:solidFill>
                          <a:effectLst/>
                          <a:latin typeface="Calibri" panose="020F0502020204030204" pitchFamily="34" charset="0"/>
                        </a:rPr>
                        <a:t>Invalid</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400" b="0" i="0" u="none" strike="noStrike" dirty="0">
                          <a:solidFill>
                            <a:srgbClr val="000000"/>
                          </a:solidFill>
                          <a:effectLst/>
                          <a:latin typeface="Calibri" panose="020F0502020204030204" pitchFamily="34" charset="0"/>
                        </a:rPr>
                        <a:t>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5797554"/>
                  </a:ext>
                </a:extLst>
              </a:tr>
              <a:tr h="189834">
                <a:tc>
                  <a:txBody>
                    <a:bodyPr/>
                    <a:lstStyle/>
                    <a:p>
                      <a:pPr algn="ctr" fontAlgn="b">
                        <a:buNone/>
                      </a:pPr>
                      <a:r>
                        <a:rPr lang="en-GB" sz="1400" b="0" i="0" u="none" strike="noStrike" dirty="0">
                          <a:solidFill>
                            <a:srgbClr val="000000"/>
                          </a:solidFill>
                          <a:effectLst/>
                          <a:latin typeface="Calibri" panose="020F0502020204030204" pitchFamily="34" charset="0"/>
                        </a:rPr>
                        <a:t> </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400" b="0" i="0" u="none" strike="noStrike" dirty="0">
                          <a:solidFill>
                            <a:srgbClr val="FF0000"/>
                          </a:solidFill>
                          <a:effectLst/>
                          <a:latin typeface="Calibri" panose="020F0502020204030204" pitchFamily="34" charset="0"/>
                        </a:rPr>
                        <a:t>34</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05964571"/>
                  </a:ext>
                </a:extLst>
              </a:tr>
            </a:tbl>
          </a:graphicData>
        </a:graphic>
      </p:graphicFrame>
      <p:sp>
        <p:nvSpPr>
          <p:cNvPr id="11" name="TextBox 10">
            <a:extLst>
              <a:ext uri="{FF2B5EF4-FFF2-40B4-BE49-F238E27FC236}">
                <a16:creationId xmlns:a16="http://schemas.microsoft.com/office/drawing/2014/main" id="{ECB6766E-4D8A-4EFA-90AD-6A4D81794536}"/>
              </a:ext>
            </a:extLst>
          </p:cNvPr>
          <p:cNvSpPr txBox="1"/>
          <p:nvPr/>
        </p:nvSpPr>
        <p:spPr>
          <a:xfrm>
            <a:off x="9189184" y="2839534"/>
            <a:ext cx="3002816" cy="3339376"/>
          </a:xfrm>
          <a:prstGeom prst="rect">
            <a:avLst/>
          </a:prstGeom>
          <a:noFill/>
        </p:spPr>
        <p:txBody>
          <a:bodyPr wrap="square">
            <a:spAutoFit/>
          </a:bodyPr>
          <a:lstStyle/>
          <a:p>
            <a:pPr fontAlgn="b">
              <a:spcBef>
                <a:spcPts val="600"/>
              </a:spcBef>
              <a:spcAft>
                <a:spcPts val="600"/>
              </a:spcAft>
              <a:buNone/>
            </a:pPr>
            <a:r>
              <a:rPr lang="en-GB" b="1" i="0" u="none" strike="noStrike" dirty="0">
                <a:solidFill>
                  <a:schemeClr val="tx1"/>
                </a:solidFill>
                <a:effectLst/>
                <a:latin typeface="+mj-lt"/>
              </a:rPr>
              <a:t>Responses include observations, modelling outputs and inventory</a:t>
            </a:r>
          </a:p>
          <a:p>
            <a:pPr fontAlgn="b">
              <a:spcBef>
                <a:spcPts val="600"/>
              </a:spcBef>
              <a:spcAft>
                <a:spcPts val="600"/>
              </a:spcAft>
              <a:buNone/>
            </a:pPr>
            <a:r>
              <a:rPr lang="en-GB" sz="1200" b="1" i="0" u="none" strike="noStrike" dirty="0">
                <a:solidFill>
                  <a:srgbClr val="00B0F0"/>
                </a:solidFill>
                <a:effectLst/>
                <a:latin typeface="+mj-lt"/>
              </a:rPr>
              <a:t>Highly Positive</a:t>
            </a:r>
            <a:r>
              <a:rPr lang="zh-CN" altLang="en-US" sz="1200" b="1" dirty="0">
                <a:solidFill>
                  <a:srgbClr val="00B0F0"/>
                </a:solidFill>
                <a:latin typeface="+mj-lt"/>
              </a:rPr>
              <a:t>：</a:t>
            </a:r>
            <a:r>
              <a:rPr lang="en-GB" altLang="zh-CN" sz="1200" b="1" dirty="0">
                <a:solidFill>
                  <a:srgbClr val="00B0F0"/>
                </a:solidFill>
                <a:latin typeface="+mj-lt"/>
              </a:rPr>
              <a:t>S</a:t>
            </a:r>
            <a:r>
              <a:rPr lang="en-US" altLang="zh-CN" sz="1200" b="1" dirty="0">
                <a:solidFill>
                  <a:srgbClr val="00B0F0"/>
                </a:solidFill>
                <a:latin typeface="+mj-lt"/>
              </a:rPr>
              <a:t>hare data and are willing to be interviewed to discuss their practices </a:t>
            </a:r>
          </a:p>
          <a:p>
            <a:pPr fontAlgn="b">
              <a:spcBef>
                <a:spcPts val="600"/>
              </a:spcBef>
              <a:spcAft>
                <a:spcPts val="600"/>
              </a:spcAft>
            </a:pPr>
            <a:r>
              <a:rPr lang="en-GB" sz="1200" b="1" dirty="0">
                <a:solidFill>
                  <a:srgbClr val="92D050"/>
                </a:solidFill>
                <a:latin typeface="+mj-lt"/>
              </a:rPr>
              <a:t>Moderately Valuable: Share data, but not willing to be interviewed</a:t>
            </a:r>
          </a:p>
          <a:p>
            <a:pPr fontAlgn="b">
              <a:spcBef>
                <a:spcPts val="600"/>
              </a:spcBef>
              <a:spcAft>
                <a:spcPts val="600"/>
              </a:spcAft>
            </a:pPr>
            <a:r>
              <a:rPr lang="en-GB" sz="1200" b="1" dirty="0">
                <a:solidFill>
                  <a:srgbClr val="FFC000"/>
                </a:solidFill>
                <a:latin typeface="+mj-lt"/>
              </a:rPr>
              <a:t>Less Positive: Don’t have GHG data(CO</a:t>
            </a:r>
            <a:r>
              <a:rPr lang="en-GB" sz="1200" b="1" baseline="-25000" dirty="0">
                <a:solidFill>
                  <a:srgbClr val="FFC000"/>
                </a:solidFill>
                <a:latin typeface="+mj-lt"/>
              </a:rPr>
              <a:t>2</a:t>
            </a:r>
            <a:r>
              <a:rPr lang="en-GB" sz="1200" b="1" dirty="0">
                <a:solidFill>
                  <a:srgbClr val="FFC000"/>
                </a:solidFill>
                <a:latin typeface="+mj-lt"/>
              </a:rPr>
              <a:t>, CH</a:t>
            </a:r>
            <a:r>
              <a:rPr lang="en-GB" sz="1200" b="1" baseline="-25000" dirty="0">
                <a:solidFill>
                  <a:srgbClr val="FFC000"/>
                </a:solidFill>
                <a:latin typeface="+mj-lt"/>
              </a:rPr>
              <a:t>4</a:t>
            </a:r>
            <a:r>
              <a:rPr lang="en-GB" sz="1200" b="1" dirty="0">
                <a:solidFill>
                  <a:srgbClr val="FFC000"/>
                </a:solidFill>
                <a:latin typeface="+mj-lt"/>
              </a:rPr>
              <a:t>,N</a:t>
            </a:r>
            <a:r>
              <a:rPr lang="en-GB" sz="1200" b="1" baseline="-25000" dirty="0">
                <a:solidFill>
                  <a:srgbClr val="FFC000"/>
                </a:solidFill>
                <a:latin typeface="+mj-lt"/>
              </a:rPr>
              <a:t>2</a:t>
            </a:r>
            <a:r>
              <a:rPr lang="en-GB" sz="1200" b="1" dirty="0">
                <a:solidFill>
                  <a:srgbClr val="FFC000"/>
                </a:solidFill>
                <a:latin typeface="+mj-lt"/>
              </a:rPr>
              <a:t>O)</a:t>
            </a:r>
          </a:p>
          <a:p>
            <a:pPr fontAlgn="b">
              <a:spcBef>
                <a:spcPts val="600"/>
              </a:spcBef>
              <a:spcAft>
                <a:spcPts val="600"/>
              </a:spcAft>
            </a:pPr>
            <a:r>
              <a:rPr lang="en-GB" sz="1200" b="1" dirty="0">
                <a:solidFill>
                  <a:schemeClr val="bg1">
                    <a:lumMod val="50000"/>
                  </a:schemeClr>
                </a:solidFill>
                <a:latin typeface="+mj-lt"/>
              </a:rPr>
              <a:t>Invalid: No valuable information or confused with meteorological observation</a:t>
            </a:r>
            <a:endParaRPr lang="en-GB" sz="1200" b="1" dirty="0">
              <a:solidFill>
                <a:srgbClr val="92D050"/>
              </a:solidFill>
              <a:latin typeface="+mj-lt"/>
            </a:endParaRPr>
          </a:p>
          <a:p>
            <a:pPr fontAlgn="b">
              <a:buNone/>
            </a:pPr>
            <a:endParaRPr lang="en-GB" sz="1800" b="1" i="0" u="none" strike="noStrike" dirty="0">
              <a:effectLst/>
              <a:latin typeface="Calibri" panose="020F0502020204030204" pitchFamily="34" charset="0"/>
            </a:endParaRPr>
          </a:p>
        </p:txBody>
      </p:sp>
      <p:pic>
        <p:nvPicPr>
          <p:cNvPr id="12" name="Picture 11">
            <a:extLst>
              <a:ext uri="{FF2B5EF4-FFF2-40B4-BE49-F238E27FC236}">
                <a16:creationId xmlns:a16="http://schemas.microsoft.com/office/drawing/2014/main" id="{5B94A5BD-1AA7-76F3-879F-16862C341053}"/>
              </a:ext>
            </a:extLst>
          </p:cNvPr>
          <p:cNvPicPr>
            <a:picLocks noChangeAspect="1"/>
          </p:cNvPicPr>
          <p:nvPr/>
        </p:nvPicPr>
        <p:blipFill>
          <a:blip r:embed="rId4"/>
          <a:stretch>
            <a:fillRect/>
          </a:stretch>
        </p:blipFill>
        <p:spPr>
          <a:xfrm>
            <a:off x="5821681" y="2772660"/>
            <a:ext cx="3189519" cy="2150381"/>
          </a:xfrm>
          <a:prstGeom prst="rect">
            <a:avLst/>
          </a:prstGeom>
        </p:spPr>
      </p:pic>
    </p:spTree>
    <p:extLst>
      <p:ext uri="{BB962C8B-B14F-4D97-AF65-F5344CB8AC3E}">
        <p14:creationId xmlns:p14="http://schemas.microsoft.com/office/powerpoint/2010/main" val="30508792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58E684-9FB3-0B7A-0A0E-D093F6DBB9E8}"/>
              </a:ext>
            </a:extLst>
          </p:cNvPr>
          <p:cNvSpPr>
            <a:spLocks noGrp="1"/>
          </p:cNvSpPr>
          <p:nvPr>
            <p:ph type="title"/>
          </p:nvPr>
        </p:nvSpPr>
        <p:spPr/>
        <p:txBody>
          <a:bodyPr/>
          <a:lstStyle/>
          <a:p>
            <a:r>
              <a:rPr lang="en-GB" dirty="0"/>
              <a:t>Network design</a:t>
            </a:r>
          </a:p>
        </p:txBody>
      </p:sp>
      <p:pic>
        <p:nvPicPr>
          <p:cNvPr id="4" name="Picture 3">
            <a:extLst>
              <a:ext uri="{FF2B5EF4-FFF2-40B4-BE49-F238E27FC236}">
                <a16:creationId xmlns:a16="http://schemas.microsoft.com/office/drawing/2014/main" id="{6D08F707-E1F1-2033-B4E8-E0C86149AC33}"/>
              </a:ext>
            </a:extLst>
          </p:cNvPr>
          <p:cNvPicPr>
            <a:picLocks noChangeAspect="1"/>
          </p:cNvPicPr>
          <p:nvPr/>
        </p:nvPicPr>
        <p:blipFill>
          <a:blip r:embed="rId3"/>
          <a:stretch>
            <a:fillRect/>
          </a:stretch>
        </p:blipFill>
        <p:spPr>
          <a:xfrm>
            <a:off x="563692" y="1165711"/>
            <a:ext cx="8999220" cy="5062062"/>
          </a:xfrm>
          <a:prstGeom prst="rect">
            <a:avLst/>
          </a:prstGeom>
        </p:spPr>
      </p:pic>
      <p:sp>
        <p:nvSpPr>
          <p:cNvPr id="5" name="TextBox 4">
            <a:extLst>
              <a:ext uri="{FF2B5EF4-FFF2-40B4-BE49-F238E27FC236}">
                <a16:creationId xmlns:a16="http://schemas.microsoft.com/office/drawing/2014/main" id="{74A22978-5561-0A03-34BA-92D3A2C61415}"/>
              </a:ext>
            </a:extLst>
          </p:cNvPr>
          <p:cNvSpPr txBox="1"/>
          <p:nvPr/>
        </p:nvSpPr>
        <p:spPr>
          <a:xfrm>
            <a:off x="9829800" y="1501140"/>
            <a:ext cx="1981200" cy="3970318"/>
          </a:xfrm>
          <a:prstGeom prst="rect">
            <a:avLst/>
          </a:prstGeom>
          <a:noFill/>
        </p:spPr>
        <p:txBody>
          <a:bodyPr wrap="square" rtlCol="0">
            <a:spAutoFit/>
          </a:bodyPr>
          <a:lstStyle/>
          <a:p>
            <a:r>
              <a:rPr lang="en-GB" sz="1800" dirty="0"/>
              <a:t>G3W Network Design Workshop — 7–9 October 2025, Geneva</a:t>
            </a:r>
          </a:p>
          <a:p>
            <a:endParaRPr lang="en-GB" sz="1800" dirty="0"/>
          </a:p>
          <a:p>
            <a:r>
              <a:rPr lang="en-GB" sz="1800" b="1" dirty="0"/>
              <a:t>Important message: </a:t>
            </a:r>
            <a:r>
              <a:rPr lang="en-GB" sz="1800" i="1" dirty="0"/>
              <a:t>Even a limited number of strategically placed stations can dramatically reduce inversion uncertainties</a:t>
            </a:r>
          </a:p>
        </p:txBody>
      </p:sp>
    </p:spTree>
    <p:extLst>
      <p:ext uri="{BB962C8B-B14F-4D97-AF65-F5344CB8AC3E}">
        <p14:creationId xmlns:p14="http://schemas.microsoft.com/office/powerpoint/2010/main" val="3534664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BDF23-E0E3-225B-6BCD-3DE9A33626C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7756709-B6D0-2482-ADF9-D3CF61765981}"/>
              </a:ext>
            </a:extLst>
          </p:cNvPr>
          <p:cNvSpPr>
            <a:spLocks noGrp="1"/>
          </p:cNvSpPr>
          <p:nvPr>
            <p:ph type="title"/>
          </p:nvPr>
        </p:nvSpPr>
        <p:spPr>
          <a:xfrm>
            <a:off x="176048" y="175939"/>
            <a:ext cx="9653752" cy="779002"/>
          </a:xfrm>
        </p:spPr>
        <p:txBody>
          <a:bodyPr/>
          <a:lstStyle/>
          <a:p>
            <a:r>
              <a:rPr lang="en-GB" dirty="0"/>
              <a:t>Network design: priority activities</a:t>
            </a:r>
          </a:p>
        </p:txBody>
      </p:sp>
      <p:graphicFrame>
        <p:nvGraphicFramePr>
          <p:cNvPr id="2" name="Table 1">
            <a:extLst>
              <a:ext uri="{FF2B5EF4-FFF2-40B4-BE49-F238E27FC236}">
                <a16:creationId xmlns:a16="http://schemas.microsoft.com/office/drawing/2014/main" id="{813D8F40-9BF5-CF96-DD6B-EC4B9F12B302}"/>
              </a:ext>
            </a:extLst>
          </p:cNvPr>
          <p:cNvGraphicFramePr>
            <a:graphicFrameLocks noGrp="1"/>
          </p:cNvGraphicFramePr>
          <p:nvPr>
            <p:extLst>
              <p:ext uri="{D42A27DB-BD31-4B8C-83A1-F6EECF244321}">
                <p14:modId xmlns:p14="http://schemas.microsoft.com/office/powerpoint/2010/main" val="146183477"/>
              </p:ext>
            </p:extLst>
          </p:nvPr>
        </p:nvGraphicFramePr>
        <p:xfrm>
          <a:off x="318052" y="1182465"/>
          <a:ext cx="10880034" cy="5038899"/>
        </p:xfrm>
        <a:graphic>
          <a:graphicData uri="http://schemas.openxmlformats.org/drawingml/2006/table">
            <a:tbl>
              <a:tblPr firstRow="1" firstCol="1" bandRow="1"/>
              <a:tblGrid>
                <a:gridCol w="537002">
                  <a:extLst>
                    <a:ext uri="{9D8B030D-6E8A-4147-A177-3AD203B41FA5}">
                      <a16:colId xmlns:a16="http://schemas.microsoft.com/office/drawing/2014/main" val="967001574"/>
                    </a:ext>
                  </a:extLst>
                </a:gridCol>
                <a:gridCol w="5181311">
                  <a:extLst>
                    <a:ext uri="{9D8B030D-6E8A-4147-A177-3AD203B41FA5}">
                      <a16:colId xmlns:a16="http://schemas.microsoft.com/office/drawing/2014/main" val="3089564856"/>
                    </a:ext>
                  </a:extLst>
                </a:gridCol>
                <a:gridCol w="1510747">
                  <a:extLst>
                    <a:ext uri="{9D8B030D-6E8A-4147-A177-3AD203B41FA5}">
                      <a16:colId xmlns:a16="http://schemas.microsoft.com/office/drawing/2014/main" val="1390047012"/>
                    </a:ext>
                  </a:extLst>
                </a:gridCol>
                <a:gridCol w="1252331">
                  <a:extLst>
                    <a:ext uri="{9D8B030D-6E8A-4147-A177-3AD203B41FA5}">
                      <a16:colId xmlns:a16="http://schemas.microsoft.com/office/drawing/2014/main" val="1474630446"/>
                    </a:ext>
                  </a:extLst>
                </a:gridCol>
                <a:gridCol w="885383">
                  <a:extLst>
                    <a:ext uri="{9D8B030D-6E8A-4147-A177-3AD203B41FA5}">
                      <a16:colId xmlns:a16="http://schemas.microsoft.com/office/drawing/2014/main" val="3419205608"/>
                    </a:ext>
                  </a:extLst>
                </a:gridCol>
                <a:gridCol w="1513260">
                  <a:extLst>
                    <a:ext uri="{9D8B030D-6E8A-4147-A177-3AD203B41FA5}">
                      <a16:colId xmlns:a16="http://schemas.microsoft.com/office/drawing/2014/main" val="2997632793"/>
                    </a:ext>
                  </a:extLst>
                </a:gridCol>
              </a:tblGrid>
              <a:tr h="161620">
                <a:tc>
                  <a:txBody>
                    <a:bodyPr/>
                    <a:lstStyle/>
                    <a:p>
                      <a:pPr>
                        <a:lnSpc>
                          <a:spcPct val="107000"/>
                        </a:lnSpc>
                        <a:spcAft>
                          <a:spcPts val="800"/>
                        </a:spcAft>
                        <a:buNone/>
                      </a:pPr>
                      <a:r>
                        <a:rPr lang="en-US" sz="1200" kern="100" dirty="0">
                          <a:effectLst/>
                          <a:latin typeface="+mj-lt"/>
                          <a:ea typeface="Aptos" panose="020B0004020202020204" pitchFamily="34" charset="0"/>
                          <a:cs typeface="Times New Roman" panose="02020603050405020304" pitchFamily="18" charset="0"/>
                        </a:rPr>
                        <a:t> </a:t>
                      </a:r>
                      <a:endParaRPr lang="en-GB" sz="1200" kern="100" dirty="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dirty="0">
                          <a:effectLst/>
                          <a:latin typeface="+mj-lt"/>
                          <a:ea typeface="Aptos" panose="020B0004020202020204" pitchFamily="34" charset="0"/>
                          <a:cs typeface="Times New Roman" panose="02020603050405020304" pitchFamily="18" charset="0"/>
                        </a:rPr>
                        <a:t>Description</a:t>
                      </a:r>
                      <a:endParaRPr lang="en-GB" sz="1200" kern="100" dirty="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Lead</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dirty="0">
                          <a:effectLst/>
                          <a:latin typeface="+mj-lt"/>
                          <a:ea typeface="Aptos" panose="020B0004020202020204" pitchFamily="34" charset="0"/>
                          <a:cs typeface="Times New Roman" panose="02020603050405020304" pitchFamily="18" charset="0"/>
                        </a:rPr>
                        <a:t>Team members</a:t>
                      </a:r>
                      <a:endParaRPr lang="en-GB" sz="1200" kern="100" dirty="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Timeline</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Needed partners</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58447932"/>
                  </a:ext>
                </a:extLst>
              </a:tr>
              <a:tr h="454852">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S2</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dirty="0">
                          <a:effectLst/>
                          <a:latin typeface="+mj-lt"/>
                          <a:ea typeface="Aptos" panose="020B0004020202020204" pitchFamily="34" charset="0"/>
                          <a:cs typeface="Times New Roman" panose="02020603050405020304" pitchFamily="18" charset="0"/>
                        </a:rPr>
                        <a:t>Define application area for G3W products as an application under Rolling Review of Requirements</a:t>
                      </a:r>
                      <a:endParaRPr lang="en-GB" sz="1200" kern="100" dirty="0">
                        <a:effectLst/>
                        <a:latin typeface="+mj-lt"/>
                        <a:ea typeface="Aptos" panose="020B0004020202020204" pitchFamily="34" charset="0"/>
                        <a:cs typeface="Times New Roman" panose="02020603050405020304" pitchFamily="18" charset="0"/>
                      </a:endParaRPr>
                    </a:p>
                    <a:p>
                      <a:pPr>
                        <a:lnSpc>
                          <a:spcPct val="107000"/>
                        </a:lnSpc>
                        <a:spcAft>
                          <a:spcPts val="800"/>
                        </a:spcAft>
                        <a:buNone/>
                      </a:pPr>
                      <a:r>
                        <a:rPr lang="en-US" sz="1200" kern="100" dirty="0">
                          <a:effectLst/>
                          <a:latin typeface="+mj-lt"/>
                          <a:ea typeface="Aptos" panose="020B0004020202020204" pitchFamily="34" charset="0"/>
                          <a:cs typeface="Times New Roman" panose="02020603050405020304" pitchFamily="18" charset="0"/>
                        </a:rPr>
                        <a:t> </a:t>
                      </a:r>
                      <a:endParaRPr lang="en-GB" sz="1200" kern="100" dirty="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Prabir Patra</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dirty="0">
                          <a:effectLst/>
                          <a:latin typeface="+mj-lt"/>
                          <a:ea typeface="Aptos" panose="020B0004020202020204" pitchFamily="34" charset="0"/>
                          <a:cs typeface="Times New Roman" panose="02020603050405020304" pitchFamily="18" charset="0"/>
                        </a:rPr>
                        <a:t> </a:t>
                      </a:r>
                      <a:endParaRPr lang="en-GB" sz="1200" kern="100" dirty="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fr-CH" sz="1200" kern="100">
                          <a:effectLst/>
                          <a:latin typeface="+mj-lt"/>
                          <a:ea typeface="Aptos" panose="020B0004020202020204" pitchFamily="34" charset="0"/>
                          <a:cs typeface="Times New Roman" panose="02020603050405020304" pitchFamily="18" charset="0"/>
                        </a:rPr>
                        <a:t>March</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JET-OSDE</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8926680"/>
                  </a:ext>
                </a:extLst>
              </a:tr>
              <a:tr h="783738">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S2</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dirty="0">
                          <a:effectLst/>
                          <a:latin typeface="+mj-lt"/>
                          <a:ea typeface="Aptos" panose="020B0004020202020204" pitchFamily="34" charset="0"/>
                          <a:cs typeface="Times New Roman" panose="02020603050405020304" pitchFamily="18" charset="0"/>
                        </a:rPr>
                        <a:t>Develop specific observation requirements for G3W operational products (monthly 1°x1° gridded CO</a:t>
                      </a:r>
                      <a:r>
                        <a:rPr lang="en-US" sz="1200" kern="100" baseline="-25000" dirty="0">
                          <a:effectLst/>
                          <a:latin typeface="+mj-lt"/>
                          <a:ea typeface="Aptos" panose="020B0004020202020204" pitchFamily="34" charset="0"/>
                          <a:cs typeface="Times New Roman" panose="02020603050405020304" pitchFamily="18" charset="0"/>
                        </a:rPr>
                        <a:t>2</a:t>
                      </a:r>
                      <a:r>
                        <a:rPr lang="en-US" sz="1200" kern="100" dirty="0">
                          <a:effectLst/>
                          <a:latin typeface="+mj-lt"/>
                          <a:ea typeface="Aptos" panose="020B0004020202020204" pitchFamily="34" charset="0"/>
                          <a:cs typeface="Times New Roman" panose="02020603050405020304" pitchFamily="18" charset="0"/>
                        </a:rPr>
                        <a:t> and CH</a:t>
                      </a:r>
                      <a:r>
                        <a:rPr lang="en-US" sz="1200" kern="100" baseline="-25000" dirty="0">
                          <a:effectLst/>
                          <a:latin typeface="+mj-lt"/>
                          <a:ea typeface="Aptos" panose="020B0004020202020204" pitchFamily="34" charset="0"/>
                          <a:cs typeface="Times New Roman" panose="02020603050405020304" pitchFamily="18" charset="0"/>
                        </a:rPr>
                        <a:t>4</a:t>
                      </a:r>
                      <a:r>
                        <a:rPr lang="en-US" sz="1200" kern="100" dirty="0">
                          <a:effectLst/>
                          <a:latin typeface="+mj-lt"/>
                          <a:ea typeface="Aptos" panose="020B0004020202020204" pitchFamily="34" charset="0"/>
                          <a:cs typeface="Times New Roman" panose="02020603050405020304" pitchFamily="18" charset="0"/>
                        </a:rPr>
                        <a:t> fluxes) – requirements are independent of technology</a:t>
                      </a:r>
                      <a:endParaRPr lang="en-GB" sz="1200" kern="100" dirty="0">
                        <a:effectLst/>
                        <a:latin typeface="+mj-lt"/>
                        <a:ea typeface="Aptos" panose="020B0004020202020204" pitchFamily="34" charset="0"/>
                        <a:cs typeface="Times New Roman" panose="02020603050405020304" pitchFamily="18" charset="0"/>
                      </a:endParaRPr>
                    </a:p>
                    <a:p>
                      <a:pPr>
                        <a:lnSpc>
                          <a:spcPct val="107000"/>
                        </a:lnSpc>
                        <a:spcAft>
                          <a:spcPts val="800"/>
                        </a:spcAft>
                        <a:buNone/>
                      </a:pPr>
                      <a:r>
                        <a:rPr lang="en-US" sz="1200" kern="100" dirty="0">
                          <a:effectLst/>
                          <a:latin typeface="+mj-lt"/>
                          <a:ea typeface="Aptos" panose="020B0004020202020204" pitchFamily="34" charset="0"/>
                          <a:cs typeface="Times New Roman" panose="02020603050405020304" pitchFamily="18" charset="0"/>
                        </a:rPr>
                        <a:t> </a:t>
                      </a:r>
                      <a:endParaRPr lang="en-GB" sz="1200" kern="100" dirty="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Prabir Patra</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dirty="0">
                          <a:effectLst/>
                          <a:latin typeface="+mj-lt"/>
                          <a:ea typeface="Aptos" panose="020B0004020202020204" pitchFamily="34" charset="0"/>
                          <a:cs typeface="Times New Roman" panose="02020603050405020304" pitchFamily="18" charset="0"/>
                        </a:rPr>
                        <a:t>Sourish</a:t>
                      </a:r>
                      <a:endParaRPr lang="en-GB" sz="1200" kern="100" dirty="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Mid May</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TT-modeling</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92604890"/>
                  </a:ext>
                </a:extLst>
              </a:tr>
              <a:tr h="243841">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S4</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dirty="0">
                          <a:effectLst/>
                          <a:latin typeface="+mj-lt"/>
                          <a:ea typeface="Aptos" panose="020B0004020202020204" pitchFamily="34" charset="0"/>
                          <a:cs typeface="Times New Roman" panose="02020603050405020304" pitchFamily="18" charset="0"/>
                        </a:rPr>
                        <a:t>Define </a:t>
                      </a:r>
                      <a:r>
                        <a:rPr lang="en-US" sz="1200" kern="100" dirty="0" err="1">
                          <a:effectLst/>
                          <a:latin typeface="+mj-lt"/>
                          <a:ea typeface="Aptos" panose="020B0004020202020204" pitchFamily="34" charset="0"/>
                          <a:cs typeface="Times New Roman" panose="02020603050405020304" pitchFamily="18" charset="0"/>
                        </a:rPr>
                        <a:t>tieres</a:t>
                      </a:r>
                      <a:r>
                        <a:rPr lang="en-US" sz="1200" kern="100" dirty="0">
                          <a:effectLst/>
                          <a:latin typeface="+mj-lt"/>
                          <a:ea typeface="Aptos" panose="020B0004020202020204" pitchFamily="34" charset="0"/>
                          <a:cs typeface="Times New Roman" panose="02020603050405020304" pitchFamily="18" charset="0"/>
                        </a:rPr>
                        <a:t> of observations (tiered network framework)</a:t>
                      </a:r>
                      <a:endParaRPr lang="en-GB" sz="1200" kern="100" dirty="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dirty="0">
                          <a:effectLst/>
                          <a:latin typeface="+mj-lt"/>
                          <a:ea typeface="Aptos" panose="020B0004020202020204" pitchFamily="34" charset="0"/>
                          <a:cs typeface="Times New Roman" panose="02020603050405020304" pitchFamily="18" charset="0"/>
                        </a:rPr>
                        <a:t>Sanam </a:t>
                      </a:r>
                      <a:r>
                        <a:rPr lang="en-US" sz="1200" kern="100" dirty="0" err="1">
                          <a:effectLst/>
                          <a:latin typeface="+mj-lt"/>
                          <a:ea typeface="Aptos" panose="020B0004020202020204" pitchFamily="34" charset="0"/>
                          <a:cs typeface="Times New Roman" panose="02020603050405020304" pitchFamily="18" charset="0"/>
                        </a:rPr>
                        <a:t>Vardag</a:t>
                      </a:r>
                      <a:endParaRPr lang="en-GB" sz="1200" kern="100" dirty="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dirty="0">
                          <a:effectLst/>
                          <a:latin typeface="+mj-lt"/>
                          <a:ea typeface="Aptos" panose="020B0004020202020204" pitchFamily="34" charset="0"/>
                          <a:cs typeface="Times New Roman" panose="02020603050405020304" pitchFamily="18" charset="0"/>
                        </a:rPr>
                        <a:t>Thorsten, John, Dagmar</a:t>
                      </a:r>
                      <a:endParaRPr lang="en-GB" sz="1200" kern="100" dirty="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Mid May</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TT-Data</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78389909"/>
                  </a:ext>
                </a:extLst>
              </a:tr>
              <a:tr h="701517">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S5</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dirty="0">
                          <a:effectLst/>
                          <a:latin typeface="+mj-lt"/>
                          <a:ea typeface="Aptos" panose="020B0004020202020204" pitchFamily="34" charset="0"/>
                          <a:cs typeface="Times New Roman" panose="02020603050405020304" pitchFamily="18" charset="0"/>
                        </a:rPr>
                        <a:t>Conduct controlled intercomparison exercises that separately assess ingested data, transport model uncertainty, and prior flux uncertainty</a:t>
                      </a:r>
                      <a:endParaRPr lang="en-GB" sz="1200" kern="100" dirty="0">
                        <a:effectLst/>
                        <a:latin typeface="+mj-lt"/>
                        <a:ea typeface="Aptos" panose="020B0004020202020204" pitchFamily="34" charset="0"/>
                        <a:cs typeface="Times New Roman" panose="02020603050405020304" pitchFamily="18" charset="0"/>
                      </a:endParaRPr>
                    </a:p>
                    <a:p>
                      <a:pPr>
                        <a:lnSpc>
                          <a:spcPct val="107000"/>
                        </a:lnSpc>
                        <a:spcAft>
                          <a:spcPts val="800"/>
                        </a:spcAft>
                        <a:buNone/>
                      </a:pPr>
                      <a:r>
                        <a:rPr lang="en-US" sz="1200" kern="100" dirty="0">
                          <a:effectLst/>
                          <a:latin typeface="+mj-lt"/>
                          <a:ea typeface="Aptos" panose="020B0004020202020204" pitchFamily="34" charset="0"/>
                          <a:cs typeface="Times New Roman" panose="02020603050405020304" pitchFamily="18" charset="0"/>
                        </a:rPr>
                        <a:t> </a:t>
                      </a:r>
                      <a:endParaRPr lang="en-GB" sz="1200" kern="100" dirty="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Sourish Basu</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dirty="0">
                          <a:effectLst/>
                          <a:latin typeface="+mj-lt"/>
                          <a:ea typeface="Aptos" panose="020B0004020202020204" pitchFamily="34" charset="0"/>
                          <a:cs typeface="Times New Roman" panose="02020603050405020304" pitchFamily="18" charset="0"/>
                        </a:rPr>
                        <a:t> </a:t>
                      </a:r>
                      <a:endParaRPr lang="en-GB" sz="1200" kern="100" dirty="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End June</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TT-modelling</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27393223"/>
                  </a:ext>
                </a:extLst>
              </a:tr>
              <a:tr h="619295">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S4</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dirty="0">
                          <a:effectLst/>
                          <a:latin typeface="+mj-lt"/>
                          <a:ea typeface="Aptos" panose="020B0004020202020204" pitchFamily="34" charset="0"/>
                          <a:cs typeface="Times New Roman" panose="02020603050405020304" pitchFamily="18" charset="0"/>
                        </a:rPr>
                        <a:t>Conduct dedicated studies on the quantitative added value of vertical profiles (aircraft data) versus surface observations</a:t>
                      </a:r>
                      <a:endParaRPr lang="en-GB" sz="1200" kern="100" dirty="0">
                        <a:effectLst/>
                        <a:latin typeface="+mj-lt"/>
                        <a:ea typeface="Aptos" panose="020B0004020202020204" pitchFamily="34" charset="0"/>
                        <a:cs typeface="Times New Roman" panose="02020603050405020304" pitchFamily="18" charset="0"/>
                      </a:endParaRPr>
                    </a:p>
                    <a:p>
                      <a:pPr>
                        <a:lnSpc>
                          <a:spcPct val="107000"/>
                        </a:lnSpc>
                        <a:spcAft>
                          <a:spcPts val="800"/>
                        </a:spcAft>
                        <a:buNone/>
                      </a:pPr>
                      <a:r>
                        <a:rPr lang="en-US" sz="1200" kern="100" dirty="0">
                          <a:effectLst/>
                          <a:latin typeface="+mj-lt"/>
                          <a:ea typeface="Aptos" panose="020B0004020202020204" pitchFamily="34" charset="0"/>
                          <a:cs typeface="Times New Roman" panose="02020603050405020304" pitchFamily="18" charset="0"/>
                        </a:rPr>
                        <a:t> </a:t>
                      </a:r>
                      <a:endParaRPr lang="en-GB" sz="1200" kern="100" dirty="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dirty="0">
                          <a:effectLst/>
                          <a:latin typeface="+mj-lt"/>
                          <a:ea typeface="Aptos" panose="020B0004020202020204" pitchFamily="34" charset="0"/>
                          <a:cs typeface="Times New Roman" panose="02020603050405020304" pitchFamily="18" charset="0"/>
                        </a:rPr>
                        <a:t>Sourish Basu</a:t>
                      </a:r>
                      <a:endParaRPr lang="en-GB" sz="1200" kern="100" dirty="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dirty="0">
                          <a:effectLst/>
                          <a:latin typeface="+mj-lt"/>
                          <a:ea typeface="Aptos" panose="020B0004020202020204" pitchFamily="34" charset="0"/>
                          <a:cs typeface="Times New Roman" panose="02020603050405020304" pitchFamily="18" charset="0"/>
                        </a:rPr>
                        <a:t>John</a:t>
                      </a:r>
                      <a:endParaRPr lang="en-GB" sz="1200" kern="100" dirty="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End June</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 </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26242982"/>
                  </a:ext>
                </a:extLst>
              </a:tr>
              <a:tr h="490506">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S5</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Implement iterative uncertainty reduction approach starting with achievable targets (e.g., 20% uncertainty for larger regions) through OSSE</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dirty="0">
                          <a:effectLst/>
                          <a:latin typeface="+mj-lt"/>
                          <a:ea typeface="Aptos" panose="020B0004020202020204" pitchFamily="34" charset="0"/>
                          <a:cs typeface="Times New Roman" panose="02020603050405020304" pitchFamily="18" charset="0"/>
                        </a:rPr>
                        <a:t>Prabir Patra</a:t>
                      </a:r>
                      <a:endParaRPr lang="en-GB" sz="1200" kern="100" dirty="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dirty="0">
                          <a:effectLst/>
                          <a:latin typeface="+mj-lt"/>
                          <a:ea typeface="Aptos" panose="020B0004020202020204" pitchFamily="34" charset="0"/>
                          <a:cs typeface="Times New Roman" panose="02020603050405020304" pitchFamily="18" charset="0"/>
                        </a:rPr>
                        <a:t> </a:t>
                      </a:r>
                      <a:endParaRPr lang="en-GB" sz="1200" kern="100" dirty="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End June</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TT-modelling</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63071995"/>
                  </a:ext>
                </a:extLst>
              </a:tr>
              <a:tr h="408284">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 </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Conduct community research activity on footprint analysis of existing infrastructure (CTBTO, ITU)</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Beata Bukosa</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dirty="0">
                          <a:effectLst/>
                          <a:latin typeface="+mj-lt"/>
                          <a:ea typeface="Aptos" panose="020B0004020202020204" pitchFamily="34" charset="0"/>
                          <a:cs typeface="Times New Roman" panose="02020603050405020304" pitchFamily="18" charset="0"/>
                        </a:rPr>
                        <a:t>Ravi, Matt</a:t>
                      </a:r>
                      <a:endParaRPr lang="en-GB" sz="1200" kern="100" dirty="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dirty="0">
                          <a:effectLst/>
                          <a:latin typeface="+mj-lt"/>
                          <a:ea typeface="Aptos" panose="020B0004020202020204" pitchFamily="34" charset="0"/>
                          <a:cs typeface="Times New Roman" panose="02020603050405020304" pitchFamily="18" charset="0"/>
                        </a:rPr>
                        <a:t>End June</a:t>
                      </a:r>
                      <a:endParaRPr lang="en-GB" sz="1200" kern="100" dirty="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CTBTO, ITU</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96548226"/>
                  </a:ext>
                </a:extLst>
              </a:tr>
              <a:tr h="161620">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S5</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Support OSSE activity using SOCOM platform</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Adrienne Sutton</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dirty="0">
                          <a:effectLst/>
                          <a:latin typeface="+mj-lt"/>
                          <a:ea typeface="Aptos" panose="020B0004020202020204" pitchFamily="34" charset="0"/>
                          <a:cs typeface="Times New Roman" panose="02020603050405020304" pitchFamily="18" charset="0"/>
                        </a:rPr>
                        <a:t> </a:t>
                      </a:r>
                      <a:endParaRPr lang="en-GB" sz="1200" kern="100" dirty="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dirty="0">
                          <a:effectLst/>
                          <a:latin typeface="+mj-lt"/>
                          <a:ea typeface="Aptos" panose="020B0004020202020204" pitchFamily="34" charset="0"/>
                          <a:cs typeface="Times New Roman" panose="02020603050405020304" pitchFamily="18" charset="0"/>
                        </a:rPr>
                        <a:t>End June</a:t>
                      </a:r>
                      <a:endParaRPr lang="en-GB" sz="1200" kern="100" dirty="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 </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04989249"/>
                  </a:ext>
                </a:extLst>
              </a:tr>
              <a:tr h="326063">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 </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Develop final report with recommendations on the global GHG network deployment for G3W</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a:effectLst/>
                          <a:latin typeface="+mj-lt"/>
                          <a:ea typeface="Aptos" panose="020B0004020202020204" pitchFamily="34" charset="0"/>
                          <a:cs typeface="Times New Roman" panose="02020603050405020304" pitchFamily="18" charset="0"/>
                        </a:rPr>
                        <a:t>Prabir Patra</a:t>
                      </a:r>
                      <a:endParaRPr lang="en-GB" sz="1200" kern="10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dirty="0">
                          <a:effectLst/>
                          <a:latin typeface="+mj-lt"/>
                          <a:ea typeface="Aptos" panose="020B0004020202020204" pitchFamily="34" charset="0"/>
                          <a:cs typeface="Times New Roman" panose="02020603050405020304" pitchFamily="18" charset="0"/>
                        </a:rPr>
                        <a:t>All TT-networks</a:t>
                      </a:r>
                      <a:endParaRPr lang="en-GB" sz="1200" kern="100" dirty="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dirty="0">
                          <a:effectLst/>
                          <a:latin typeface="+mj-lt"/>
                          <a:ea typeface="Aptos" panose="020B0004020202020204" pitchFamily="34" charset="0"/>
                          <a:cs typeface="Times New Roman" panose="02020603050405020304" pitchFamily="18" charset="0"/>
                        </a:rPr>
                        <a:t>July-August</a:t>
                      </a:r>
                      <a:endParaRPr lang="en-GB" sz="1200" kern="100" dirty="0">
                        <a:effectLst/>
                        <a:latin typeface="+mj-lt"/>
                        <a:ea typeface="Aptos" panose="020B0004020202020204" pitchFamily="34" charset="0"/>
                        <a:cs typeface="Times New Roman" panose="02020603050405020304" pitchFamily="18" charset="0"/>
                      </a:endParaRPr>
                    </a:p>
                    <a:p>
                      <a:pPr>
                        <a:lnSpc>
                          <a:spcPct val="107000"/>
                        </a:lnSpc>
                        <a:spcAft>
                          <a:spcPts val="800"/>
                        </a:spcAft>
                        <a:buNone/>
                      </a:pPr>
                      <a:r>
                        <a:rPr lang="en-US" sz="1200" kern="100" dirty="0">
                          <a:effectLst/>
                          <a:latin typeface="+mj-lt"/>
                          <a:ea typeface="Aptos" panose="020B0004020202020204" pitchFamily="34" charset="0"/>
                          <a:cs typeface="Times New Roman" panose="02020603050405020304" pitchFamily="18" charset="0"/>
                        </a:rPr>
                        <a:t> </a:t>
                      </a:r>
                      <a:endParaRPr lang="en-GB" sz="1200" kern="100" dirty="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200" kern="100" dirty="0">
                          <a:effectLst/>
                          <a:latin typeface="+mj-lt"/>
                          <a:ea typeface="Aptos" panose="020B0004020202020204" pitchFamily="34" charset="0"/>
                          <a:cs typeface="Times New Roman" panose="02020603050405020304" pitchFamily="18" charset="0"/>
                        </a:rPr>
                        <a:t>TT-modelling, TT-data</a:t>
                      </a:r>
                      <a:endParaRPr lang="en-GB" sz="1200" kern="100" dirty="0">
                        <a:effectLst/>
                        <a:latin typeface="+mj-lt"/>
                        <a:ea typeface="Aptos" panose="020B0004020202020204" pitchFamily="34" charset="0"/>
                        <a:cs typeface="Times New Roman" panose="02020603050405020304" pitchFamily="18" charset="0"/>
                      </a:endParaRPr>
                    </a:p>
                  </a:txBody>
                  <a:tcPr marL="31433" marR="314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9155977"/>
                  </a:ext>
                </a:extLst>
              </a:tr>
            </a:tbl>
          </a:graphicData>
        </a:graphic>
      </p:graphicFrame>
    </p:spTree>
    <p:extLst>
      <p:ext uri="{BB962C8B-B14F-4D97-AF65-F5344CB8AC3E}">
        <p14:creationId xmlns:p14="http://schemas.microsoft.com/office/powerpoint/2010/main" val="1294742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7BE769-B45A-8946-387E-FDC628702099}"/>
              </a:ext>
            </a:extLst>
          </p:cNvPr>
          <p:cNvSpPr>
            <a:spLocks noGrp="1"/>
          </p:cNvSpPr>
          <p:nvPr>
            <p:ph type="title"/>
          </p:nvPr>
        </p:nvSpPr>
        <p:spPr/>
        <p:txBody>
          <a:bodyPr/>
          <a:lstStyle/>
          <a:p>
            <a:r>
              <a:rPr lang="en-GB" dirty="0"/>
              <a:t>G3W plans</a:t>
            </a:r>
          </a:p>
        </p:txBody>
      </p:sp>
      <p:sp>
        <p:nvSpPr>
          <p:cNvPr id="4" name="Google Shape;331;g35ba034a690_1_140">
            <a:extLst>
              <a:ext uri="{FF2B5EF4-FFF2-40B4-BE49-F238E27FC236}">
                <a16:creationId xmlns:a16="http://schemas.microsoft.com/office/drawing/2014/main" id="{B39362A3-4BC5-9AD4-E213-842259B8D94D}"/>
              </a:ext>
            </a:extLst>
          </p:cNvPr>
          <p:cNvSpPr txBox="1">
            <a:spLocks/>
          </p:cNvSpPr>
          <p:nvPr/>
        </p:nvSpPr>
        <p:spPr>
          <a:xfrm>
            <a:off x="442219" y="863129"/>
            <a:ext cx="10515600" cy="1146196"/>
          </a:xfrm>
          <a:prstGeom prst="rect">
            <a:avLst/>
          </a:prstGeom>
          <a:noFill/>
          <a:ln>
            <a:noFill/>
          </a:ln>
        </p:spPr>
        <p:txBody>
          <a:bodyPr spcFirstLastPara="1" vert="horz" wrap="square" lIns="91425" tIns="45700" rIns="91425" bIns="45700" rtlCol="0" anchor="ctr" anchorCtr="0">
            <a:normAutofit fontScale="97500"/>
          </a:bodyPr>
          <a:lstStyle>
            <a:lvl1pPr algn="ctr" defTabSz="914400" rtl="0" eaLnBrk="1" latinLnBrk="0" hangingPunct="1">
              <a:lnSpc>
                <a:spcPct val="90000"/>
              </a:lnSpc>
              <a:spcBef>
                <a:spcPct val="0"/>
              </a:spcBef>
              <a:buNone/>
              <a:defRPr sz="4400" b="1" kern="1200">
                <a:solidFill>
                  <a:srgbClr val="005BAA"/>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ts val="0"/>
              </a:spcBef>
              <a:spcAft>
                <a:spcPts val="0"/>
              </a:spcAft>
              <a:buClr>
                <a:srgbClr val="156082"/>
              </a:buClr>
              <a:buSzPts val="4000"/>
              <a:buFontTx/>
              <a:buNone/>
              <a:tabLst/>
              <a:defRPr/>
            </a:pPr>
            <a:r>
              <a:rPr kumimoji="0" lang="en-GB" sz="4000" b="1" i="0" u="none" strike="noStrike" kern="1200" cap="none" spc="0" normalizeH="0" baseline="0" noProof="0" dirty="0">
                <a:ln>
                  <a:noFill/>
                </a:ln>
                <a:solidFill>
                  <a:srgbClr val="156082"/>
                </a:solidFill>
                <a:effectLst/>
                <a:uLnTx/>
                <a:uFillTx/>
                <a:latin typeface="DM Sans"/>
                <a:ea typeface="DM Sans"/>
                <a:cs typeface="DM Sans"/>
                <a:sym typeface="DM Sans"/>
              </a:rPr>
              <a:t> </a:t>
            </a:r>
            <a:r>
              <a:rPr kumimoji="0" lang="en-GB" sz="2900" i="0" u="none" strike="noStrike" kern="1200" cap="none" spc="0" normalizeH="0" baseline="0" noProof="0" dirty="0">
                <a:ln>
                  <a:noFill/>
                </a:ln>
                <a:solidFill>
                  <a:schemeClr val="tx1"/>
                </a:solidFill>
                <a:effectLst/>
                <a:uLnTx/>
                <a:uFillTx/>
                <a:latin typeface="Montserrat" panose="00000500000000000000" pitchFamily="2" charset="0"/>
                <a:ea typeface="DM Sans"/>
                <a:sym typeface="DM Sans"/>
              </a:rPr>
              <a:t>Deliverables for 2024-2025 and priorities for 2026-2027</a:t>
            </a:r>
            <a:endParaRPr kumimoji="0" lang="en-GB" sz="2900" i="0" u="none" strike="noStrike" kern="1200" cap="none" spc="0" normalizeH="0" baseline="0" noProof="0" dirty="0">
              <a:ln>
                <a:noFill/>
              </a:ln>
              <a:solidFill>
                <a:schemeClr val="tx1"/>
              </a:solidFill>
              <a:effectLst/>
              <a:uLnTx/>
              <a:uFillTx/>
              <a:latin typeface="Montserrat" panose="00000500000000000000" pitchFamily="2" charset="0"/>
            </a:endParaRPr>
          </a:p>
        </p:txBody>
      </p:sp>
      <p:sp>
        <p:nvSpPr>
          <p:cNvPr id="5" name="Arrow: Right 4">
            <a:extLst>
              <a:ext uri="{FF2B5EF4-FFF2-40B4-BE49-F238E27FC236}">
                <a16:creationId xmlns:a16="http://schemas.microsoft.com/office/drawing/2014/main" id="{545ECFDB-0389-C43C-EDC0-E956C9F9DFB4}"/>
              </a:ext>
            </a:extLst>
          </p:cNvPr>
          <p:cNvSpPr/>
          <p:nvPr/>
        </p:nvSpPr>
        <p:spPr>
          <a:xfrm>
            <a:off x="1234181" y="1857909"/>
            <a:ext cx="3442492" cy="1022230"/>
          </a:xfrm>
          <a:prstGeom prst="rightArrow">
            <a:avLst/>
          </a:prstGeom>
          <a:solidFill>
            <a:srgbClr val="005A9C"/>
          </a:solidFill>
          <a:ln w="19050" cap="flat" cmpd="sng" algn="ctr">
            <a:solidFill>
              <a:srgbClr val="156082">
                <a:shade val="15000"/>
              </a:srgbClr>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Expected deliverables by INFCOM-4 (November 2026)</a:t>
            </a:r>
          </a:p>
        </p:txBody>
      </p:sp>
      <p:sp>
        <p:nvSpPr>
          <p:cNvPr id="6" name="Arrow: Right 5">
            <a:extLst>
              <a:ext uri="{FF2B5EF4-FFF2-40B4-BE49-F238E27FC236}">
                <a16:creationId xmlns:a16="http://schemas.microsoft.com/office/drawing/2014/main" id="{89212CE6-73EF-B9C6-003A-1EFCBAA8C799}"/>
              </a:ext>
            </a:extLst>
          </p:cNvPr>
          <p:cNvSpPr/>
          <p:nvPr/>
        </p:nvSpPr>
        <p:spPr>
          <a:xfrm>
            <a:off x="7053548" y="1857909"/>
            <a:ext cx="3442492" cy="1015302"/>
          </a:xfrm>
          <a:prstGeom prst="rightArrow">
            <a:avLst/>
          </a:prstGeom>
          <a:solidFill>
            <a:srgbClr val="005A9C"/>
          </a:solidFill>
          <a:ln w="19050" cap="flat" cmpd="sng" algn="ctr">
            <a:solidFill>
              <a:srgbClr val="156082">
                <a:shade val="15000"/>
              </a:srgbClr>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Priority activity 2026-27</a:t>
            </a:r>
          </a:p>
        </p:txBody>
      </p:sp>
      <p:sp>
        <p:nvSpPr>
          <p:cNvPr id="7" name="TextBox 6">
            <a:extLst>
              <a:ext uri="{FF2B5EF4-FFF2-40B4-BE49-F238E27FC236}">
                <a16:creationId xmlns:a16="http://schemas.microsoft.com/office/drawing/2014/main" id="{E280141E-8AD1-78E3-242D-B1ADC354D780}"/>
              </a:ext>
            </a:extLst>
          </p:cNvPr>
          <p:cNvSpPr txBox="1"/>
          <p:nvPr/>
        </p:nvSpPr>
        <p:spPr>
          <a:xfrm>
            <a:off x="894019" y="3132549"/>
            <a:ext cx="4122815"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ClrTx/>
              <a:buFont typeface="Arial"/>
              <a:buChar char="•"/>
              <a:defRPr/>
            </a:pPr>
            <a:r>
              <a:rPr lang="en-GB" sz="2000" kern="1200" dirty="0">
                <a:solidFill>
                  <a:prstClr val="black"/>
                </a:solidFill>
                <a:latin typeface="+mj-lt"/>
                <a:ea typeface="Calibri" panose="020F0502020204030204" pitchFamily="34" charset="0"/>
                <a:cs typeface="Calibri" panose="020F0502020204030204" pitchFamily="34" charset="0"/>
              </a:rPr>
              <a:t>OSSE experiments design, initial network design proposal, definition of tiered network</a:t>
            </a:r>
          </a:p>
          <a:p>
            <a:pPr marL="171450" indent="-171450">
              <a:buClrTx/>
              <a:buFont typeface="Arial"/>
              <a:buChar char="•"/>
              <a:defRPr/>
            </a:pPr>
            <a:r>
              <a:rPr lang="en-GB" sz="2000" kern="1200" dirty="0">
                <a:solidFill>
                  <a:prstClr val="black"/>
                </a:solidFill>
                <a:latin typeface="+mj-lt"/>
                <a:ea typeface="Calibri" panose="020F0502020204030204" pitchFamily="34" charset="0"/>
                <a:cs typeface="Calibri" panose="020F0502020204030204" pitchFamily="34" charset="0"/>
              </a:rPr>
              <a:t>Inventory of existing greenhouse gas observations </a:t>
            </a:r>
          </a:p>
          <a:p>
            <a:pPr marL="171450" indent="-171450">
              <a:buClrTx/>
              <a:buFont typeface="Arial"/>
              <a:buChar char="•"/>
              <a:defRPr/>
            </a:pPr>
            <a:r>
              <a:rPr lang="en-GB" sz="2000" kern="1200" dirty="0">
                <a:solidFill>
                  <a:prstClr val="black"/>
                </a:solidFill>
                <a:latin typeface="+mj-lt"/>
                <a:ea typeface="Calibri" panose="020F0502020204030204" pitchFamily="34" charset="0"/>
                <a:cs typeface="Calibri" panose="020F0502020204030204" pitchFamily="34" charset="0"/>
              </a:rPr>
              <a:t>Initial mapping of data streams and their characterisation</a:t>
            </a:r>
          </a:p>
          <a:p>
            <a:pPr marL="171450" indent="-171450">
              <a:buClrTx/>
              <a:buFont typeface="Arial"/>
              <a:buChar char="•"/>
              <a:defRPr/>
            </a:pPr>
            <a:r>
              <a:rPr lang="en-GB" sz="2000" kern="1200" dirty="0">
                <a:solidFill>
                  <a:prstClr val="black"/>
                </a:solidFill>
                <a:latin typeface="+mj-lt"/>
                <a:ea typeface="Calibri" panose="020F0502020204030204" pitchFamily="34" charset="0"/>
                <a:cs typeface="Calibri" panose="020F0502020204030204" pitchFamily="34" charset="0"/>
              </a:rPr>
              <a:t>Updates for WIPPS Manual on G3W products and centers</a:t>
            </a:r>
            <a:endParaRPr lang="en-US" sz="2000" kern="1200" dirty="0">
              <a:solidFill>
                <a:prstClr val="black"/>
              </a:solidFill>
              <a:latin typeface="+mj-lt"/>
              <a:ea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AC6F7A67-9562-037E-66F8-ABF31DB8C5A8}"/>
              </a:ext>
            </a:extLst>
          </p:cNvPr>
          <p:cNvSpPr txBox="1"/>
          <p:nvPr/>
        </p:nvSpPr>
        <p:spPr>
          <a:xfrm>
            <a:off x="6735814" y="3013818"/>
            <a:ext cx="4562166"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ClrTx/>
              <a:buFont typeface="Arial"/>
              <a:buChar char="•"/>
              <a:defRPr/>
            </a:pPr>
            <a:r>
              <a:rPr lang="en-US" sz="2000" kern="1200" dirty="0">
                <a:solidFill>
                  <a:prstClr val="black"/>
                </a:solidFill>
                <a:latin typeface="+mj-lt"/>
                <a:ea typeface="Calibri" panose="020F0502020204030204" pitchFamily="34" charset="0"/>
                <a:cs typeface="Calibri" panose="020F0502020204030204" pitchFamily="34" charset="0"/>
              </a:rPr>
              <a:t>Working on demonstration/pilots of the network implementation</a:t>
            </a:r>
          </a:p>
          <a:p>
            <a:pPr marL="285750" indent="-285750">
              <a:buClrTx/>
              <a:buFont typeface="Arial"/>
              <a:buChar char="•"/>
              <a:defRPr/>
            </a:pPr>
            <a:r>
              <a:rPr lang="en-US" sz="2000" kern="1200" dirty="0">
                <a:solidFill>
                  <a:prstClr val="black"/>
                </a:solidFill>
                <a:latin typeface="+mj-lt"/>
                <a:ea typeface="Calibri" panose="020F0502020204030204" pitchFamily="34" charset="0"/>
                <a:cs typeface="Calibri" panose="020F0502020204030204" pitchFamily="34" charset="0"/>
              </a:rPr>
              <a:t>Start developing network sustainability strategy</a:t>
            </a:r>
          </a:p>
          <a:p>
            <a:pPr marL="285750" indent="-285750">
              <a:buClrTx/>
              <a:buFont typeface="Arial"/>
              <a:buChar char="•"/>
              <a:defRPr/>
            </a:pPr>
            <a:r>
              <a:rPr lang="en-US" sz="2000" kern="1200" dirty="0">
                <a:solidFill>
                  <a:prstClr val="black"/>
                </a:solidFill>
                <a:latin typeface="+mj-lt"/>
                <a:ea typeface="Calibri" panose="020F0502020204030204" pitchFamily="34" charset="0"/>
                <a:cs typeface="Calibri" panose="020F0502020204030204" pitchFamily="34" charset="0"/>
              </a:rPr>
              <a:t>Advance data architecture</a:t>
            </a:r>
          </a:p>
          <a:p>
            <a:pPr marL="285750" indent="-285750">
              <a:buClrTx/>
              <a:buFont typeface="Arial"/>
              <a:buChar char="•"/>
              <a:defRPr/>
            </a:pPr>
            <a:r>
              <a:rPr lang="en-US" sz="2000" kern="1200" dirty="0">
                <a:solidFill>
                  <a:prstClr val="black"/>
                </a:solidFill>
                <a:latin typeface="+mj-lt"/>
                <a:ea typeface="Calibri" panose="020F0502020204030204" pitchFamily="34" charset="0"/>
                <a:cs typeface="Calibri" panose="020F0502020204030204" pitchFamily="34" charset="0"/>
              </a:rPr>
              <a:t>Implement some demonstrations of data workflows</a:t>
            </a:r>
          </a:p>
          <a:p>
            <a:pPr marL="285750" indent="-285750">
              <a:buClrTx/>
              <a:buFont typeface="Arial"/>
              <a:buChar char="•"/>
              <a:defRPr/>
            </a:pPr>
            <a:r>
              <a:rPr lang="en-US" sz="2000" kern="1200" dirty="0">
                <a:solidFill>
                  <a:prstClr val="black"/>
                </a:solidFill>
                <a:latin typeface="+mj-lt"/>
                <a:ea typeface="Calibri" panose="020F0502020204030204" pitchFamily="34" charset="0"/>
                <a:cs typeface="Calibri" panose="020F0502020204030204" pitchFamily="34" charset="0"/>
              </a:rPr>
              <a:t>Establish operational model comparison protocols and performance metrics </a:t>
            </a:r>
          </a:p>
        </p:txBody>
      </p:sp>
    </p:spTree>
    <p:extLst>
      <p:ext uri="{BB962C8B-B14F-4D97-AF65-F5344CB8AC3E}">
        <p14:creationId xmlns:p14="http://schemas.microsoft.com/office/powerpoint/2010/main" val="3815862705"/>
      </p:ext>
    </p:extLst>
  </p:cSld>
  <p:clrMapOvr>
    <a:masterClrMapping/>
  </p:clrMapOvr>
</p:sld>
</file>

<file path=ppt/theme/theme1.xml><?xml version="1.0" encoding="utf-8"?>
<a:theme xmlns:a="http://schemas.openxmlformats.org/drawingml/2006/main" name="ceos">
  <a:themeElements>
    <a:clrScheme name="Custom 2">
      <a:dk1>
        <a:srgbClr val="000000"/>
      </a:dk1>
      <a:lt1>
        <a:srgbClr val="FFFFFF"/>
      </a:lt1>
      <a:dk2>
        <a:srgbClr val="44546A"/>
      </a:dk2>
      <a:lt2>
        <a:srgbClr val="E7E6E6"/>
      </a:lt2>
      <a:accent1>
        <a:srgbClr val="33445F"/>
      </a:accent1>
      <a:accent2>
        <a:srgbClr val="A3CB34"/>
      </a:accent2>
      <a:accent3>
        <a:srgbClr val="C1666B"/>
      </a:accent3>
      <a:accent4>
        <a:srgbClr val="DDDDDD"/>
      </a:accent4>
      <a:accent5>
        <a:srgbClr val="7BC0D7"/>
      </a:accent5>
      <a:accent6>
        <a:srgbClr val="D1462F"/>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e962d134-526b-49fe-8fc7-dd80537250d0}" enabled="1" method="Standard" siteId="{eaa6be54-4687-40c4-9827-c044bd8e8d3c}" contentBits="0" removed="0"/>
</clbl:labelList>
</file>

<file path=docProps/app.xml><?xml version="1.0" encoding="utf-8"?>
<Properties xmlns="http://schemas.openxmlformats.org/officeDocument/2006/extended-properties" xmlns:vt="http://schemas.openxmlformats.org/officeDocument/2006/docPropsVTypes">
  <TotalTime>93</TotalTime>
  <Words>771</Words>
  <Application>Microsoft Office PowerPoint</Application>
  <PresentationFormat>Widescreen</PresentationFormat>
  <Paragraphs>145</Paragraphs>
  <Slides>9</Slides>
  <Notes>7</Notes>
  <HiddenSlides>0</HiddenSlides>
  <MMClips>0</MMClips>
  <ScaleCrop>false</ScaleCrop>
  <HeadingPairs>
    <vt:vector size="4" baseType="variant">
      <vt:variant>
        <vt:lpstr>Theme</vt:lpstr>
      </vt:variant>
      <vt:variant>
        <vt:i4>2</vt:i4>
      </vt:variant>
      <vt:variant>
        <vt:lpstr>Slide Titles</vt:lpstr>
      </vt:variant>
      <vt:variant>
        <vt:i4>9</vt:i4>
      </vt:variant>
    </vt:vector>
  </HeadingPairs>
  <TitlesOfParts>
    <vt:vector size="11" baseType="lpstr">
      <vt:lpstr>ceos</vt:lpstr>
      <vt:lpstr>Custom Design</vt:lpstr>
      <vt:lpstr>Updates on the Global Greenhouse Gas Watch</vt:lpstr>
      <vt:lpstr>Reminder on G3W objectives</vt:lpstr>
      <vt:lpstr>PowerPoint Presentation</vt:lpstr>
      <vt:lpstr>Status of G3W Implementation</vt:lpstr>
      <vt:lpstr>Expanded WWW programme components</vt:lpstr>
      <vt:lpstr>Status of G3W Implementation</vt:lpstr>
      <vt:lpstr>Network design</vt:lpstr>
      <vt:lpstr>Network design: priority activities</vt:lpstr>
      <vt:lpstr>G3W plans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Oksana Tarasova</cp:lastModifiedBy>
  <cp:revision>18</cp:revision>
  <dcterms:modified xsi:type="dcterms:W3CDTF">2026-02-10T10:59:52Z</dcterms:modified>
</cp:coreProperties>
</file>