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Lobster"/>
      <p:regular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Average"/>
      <p:regular r:id="rId29"/>
    </p:embeddedFont>
    <p:embeddedFont>
      <p:font typeface="Barlow Medium"/>
      <p:regular r:id="rId30"/>
      <p:bold r:id="rId31"/>
      <p:italic r:id="rId32"/>
      <p:boldItalic r:id="rId33"/>
    </p:embeddedFont>
    <p:embeddedFont>
      <p:font typeface="Barlow SemiBold"/>
      <p:regular r:id="rId34"/>
      <p:bold r:id="rId35"/>
      <p:italic r:id="rId36"/>
      <p:boldItalic r:id="rId37"/>
    </p:embeddedFont>
    <p:embeddedFont>
      <p:font typeface="Barlow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italic.fntdata"/><Relationship Id="rId20" Type="http://schemas.openxmlformats.org/officeDocument/2006/relationships/font" Target="fonts/Lobster-regular.fntdata"/><Relationship Id="rId41" Type="http://schemas.openxmlformats.org/officeDocument/2006/relationships/font" Target="fonts/Barlow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verag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Medium-bold.fntdata"/><Relationship Id="rId30" Type="http://schemas.openxmlformats.org/officeDocument/2006/relationships/font" Target="fonts/BarlowMedium-regular.fntdata"/><Relationship Id="rId11" Type="http://schemas.openxmlformats.org/officeDocument/2006/relationships/slide" Target="slides/slide7.xml"/><Relationship Id="rId33" Type="http://schemas.openxmlformats.org/officeDocument/2006/relationships/font" Target="fonts/BarlowMedium-boldItalic.fntdata"/><Relationship Id="rId10" Type="http://schemas.openxmlformats.org/officeDocument/2006/relationships/slide" Target="slides/slide6.xml"/><Relationship Id="rId32" Type="http://schemas.openxmlformats.org/officeDocument/2006/relationships/font" Target="fonts/BarlowMedium-italic.fntdata"/><Relationship Id="rId13" Type="http://schemas.openxmlformats.org/officeDocument/2006/relationships/slide" Target="slides/slide9.xml"/><Relationship Id="rId35" Type="http://schemas.openxmlformats.org/officeDocument/2006/relationships/font" Target="fonts/BarlowSemiBold-bold.fntdata"/><Relationship Id="rId12" Type="http://schemas.openxmlformats.org/officeDocument/2006/relationships/slide" Target="slides/slide8.xml"/><Relationship Id="rId34" Type="http://schemas.openxmlformats.org/officeDocument/2006/relationships/font" Target="fonts/BarlowSemiBold-regular.fntdata"/><Relationship Id="rId15" Type="http://schemas.openxmlformats.org/officeDocument/2006/relationships/slide" Target="slides/slide11.xml"/><Relationship Id="rId37" Type="http://schemas.openxmlformats.org/officeDocument/2006/relationships/font" Target="fonts/BarlowSemiBold-boldItalic.fntdata"/><Relationship Id="rId14" Type="http://schemas.openxmlformats.org/officeDocument/2006/relationships/slide" Target="slides/slide10.xml"/><Relationship Id="rId36" Type="http://schemas.openxmlformats.org/officeDocument/2006/relationships/font" Target="fonts/BarlowSemiBold-italic.fntdata"/><Relationship Id="rId17" Type="http://schemas.openxmlformats.org/officeDocument/2006/relationships/font" Target="fonts/MontserratSemiBold-bold.fntdata"/><Relationship Id="rId39" Type="http://schemas.openxmlformats.org/officeDocument/2006/relationships/font" Target="fonts/Barlow-bold.fntdata"/><Relationship Id="rId16" Type="http://schemas.openxmlformats.org/officeDocument/2006/relationships/font" Target="fonts/MontserratSemiBold-regular.fntdata"/><Relationship Id="rId38" Type="http://schemas.openxmlformats.org/officeDocument/2006/relationships/font" Target="fonts/Barlow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358508f6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358508f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b1f3d8d0c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bb1f3d8d0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bb1f3d8d0c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bb1f3d8d0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b1f3d8d0c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bb1f3d8d0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b1f3d8d0c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b1f3d8d0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b1f3d8d0c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bb1f3d8d0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b1f3d8d0c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b1f3d8d0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b1f3d8d0c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b1f3d8d0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b1f3d8d0c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b1f3d8d0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9" name="Google Shape;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b="0" l="0" r="65873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21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WGClimate-24 &amp; GHG-TT-6</a:t>
            </a:r>
            <a:endParaRPr b="1" sz="2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9</a:t>
            </a: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- 12 February, 2026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13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13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limate.copernicus.eu/online-course-understanding-climate-data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cira.colostate.edu/teams/carbon/ssim-ghg-2024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nasa/EMIT-Data-Resources" TargetMode="External"/><Relationship Id="rId4" Type="http://schemas.openxmlformats.org/officeDocument/2006/relationships/hyperlink" Target="https://github.com/nasa/EMIT-Data-Resource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tmostraining.info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ppliedsciences.nasa.gov/get-involved/training/english/arset-atmospheric-co2-and-ch4-budgets-support-global-stocktak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cmwf-projects.github.io/copernicus-training-c3s/ecv-notebooks/greenhouse-gases-level2-products.htm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ies.go.jp/soc/en/documents/guidebook/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unosd.un.org/events/7thGHGWorkshop" TargetMode="External"/><Relationship Id="rId4" Type="http://schemas.openxmlformats.org/officeDocument/2006/relationships/hyperlink" Target="https://unosd.un.org/events/7thGHGWorkshop" TargetMode="External"/><Relationship Id="rId5" Type="http://schemas.openxmlformats.org/officeDocument/2006/relationships/hyperlink" Target="https://unosd.un.org/events/7thGHGWorkshop" TargetMode="External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651075" y="1440475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400"/>
              <a:t>GHG Capacity Development Materials</a:t>
            </a:r>
            <a:endParaRPr i="1"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6181225" y="5250575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Libby Rose</a:t>
            </a:r>
            <a:endParaRPr sz="2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GHG-TT Secretariat</a:t>
            </a:r>
            <a:endParaRPr sz="2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</a:t>
            </a:r>
            <a:r>
              <a:rPr lang="en-GB" sz="2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8.7</a:t>
            </a:r>
            <a:endParaRPr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276000" y="1220850"/>
            <a:ext cx="119160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F</a:t>
            </a:r>
            <a:r>
              <a:rPr lang="en-GB"/>
              <a:t>oundations of climate data: what it is, how it is collected, processed, and made available by C3S.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Overview of the C3S Climate Data Store (CDS)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Online course, ~8hrs</a:t>
            </a:r>
            <a:endParaRPr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 u="sng">
                <a:solidFill>
                  <a:schemeClr val="hlink"/>
                </a:solidFill>
                <a:hlinkClick r:id="rId3"/>
              </a:rPr>
              <a:t>https://climate.copernicus.eu/online-course-understanding-climate-data</a:t>
            </a:r>
            <a:r>
              <a:rPr lang="en-GB" sz="2300"/>
              <a:t> </a:t>
            </a:r>
            <a:endParaRPr sz="2300"/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176050" y="175950"/>
            <a:ext cx="10074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C3S: Understanding Climate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5275" y="4078803"/>
            <a:ext cx="9189500" cy="22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What other resources should we look into?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DG-Clima workshop?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KCEO?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How to make these resources available?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What target audiences are we aiming to reach?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What types of materials are we interested in?</a:t>
            </a:r>
            <a:endParaRPr/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Next Steps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Many agencies and institutions already provide workshops and other materials to support capacity building for the use of space-based GHG datasets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GHG-TT will compile these resources and share for awareness and use by partners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GHG Capacity Development Materials</a:t>
            </a:r>
            <a:endParaRPr sz="3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275999" y="1220850"/>
            <a:ext cx="93870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Char char="❖"/>
            </a:pPr>
            <a:r>
              <a:rPr lang="en-GB" sz="3200"/>
              <a:t>Supported by US GHG Center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❖"/>
            </a:pPr>
            <a:r>
              <a:rPr lang="en-GB" sz="3200"/>
              <a:t>Run in 2024 &amp; 2025 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❖"/>
            </a:pPr>
            <a:r>
              <a:rPr lang="en-GB" sz="3200"/>
              <a:t>2024 Materials: </a:t>
            </a:r>
            <a:r>
              <a:rPr lang="en-GB" sz="3200" u="sng">
                <a:solidFill>
                  <a:schemeClr val="hlink"/>
                </a:solidFill>
                <a:hlinkClick r:id="rId3"/>
              </a:rPr>
              <a:t>https://www.cira.colostate.edu/teams/carbon/ssim-ghg-2024/</a:t>
            </a:r>
            <a:r>
              <a:rPr lang="en-GB" sz="3200"/>
              <a:t> 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❖"/>
            </a:pPr>
            <a:r>
              <a:rPr lang="en-GB" sz="3200"/>
              <a:t>Target audience: graduate students and early-career post-docs</a:t>
            </a:r>
            <a:endParaRPr sz="32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44548" y="1024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Summer School for Inverse Modeling of Greenhouse Gases (SSIM-GHG)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u="sng">
                <a:solidFill>
                  <a:schemeClr val="hlink"/>
                </a:solidFill>
                <a:hlinkClick r:id="rId3"/>
              </a:rPr>
              <a:t>R</a:t>
            </a:r>
            <a:r>
              <a:rPr lang="en-GB" u="sng">
                <a:solidFill>
                  <a:schemeClr val="hlink"/>
                </a:solidFill>
                <a:hlinkClick r:id="rId4"/>
              </a:rPr>
              <a:t>epository</a:t>
            </a:r>
            <a:r>
              <a:rPr lang="en-GB"/>
              <a:t> containing guides, short how-tos, and tutorials to help users access and work with data from the Earth Surface Mineral Dust Source Investigation (EMIT) mission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Jupyter Notebooks on: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 </a:t>
            </a:r>
            <a:r>
              <a:rPr lang="en-GB"/>
              <a:t>Visualizing Methane Plume </a:t>
            </a:r>
            <a:r>
              <a:rPr lang="en-GB"/>
              <a:t>Time Series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Generating Methane Spectral Fingerprint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Target audience: introduction to working with space-based methane data</a:t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EMIT Data Resources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276000" y="1220850"/>
            <a:ext cx="73278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Workshops run annually since 2019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https://atmostraining.info/</a:t>
            </a:r>
            <a:r>
              <a:rPr lang="en-GB"/>
              <a:t>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Some recordings and presentations available online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Mention of GHGs in 2022 and 2024 editions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Target audience: graduates and early career researchers</a:t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23548" y="10241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Joint ECMWF/ESA/EUMETSAT Training on Atmospheric Composition</a:t>
            </a:r>
            <a:endParaRPr sz="3100"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175" y="1538014"/>
            <a:ext cx="4283400" cy="2188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276000" y="1220850"/>
            <a:ext cx="76638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</a:t>
            </a:r>
            <a:r>
              <a:rPr lang="en-GB"/>
              <a:t>hree-part webinar series </a:t>
            </a:r>
            <a:r>
              <a:rPr lang="en-GB"/>
              <a:t>run in 2022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Video and presentation materials available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online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Trainer: Dr. David Crisp ☺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Target audience: stakeholders at local, regional, and national levels who are interested in managing greenhouse gas emissions </a:t>
            </a:r>
            <a:endParaRPr/>
          </a:p>
        </p:txBody>
      </p:sp>
      <p:sp>
        <p:nvSpPr>
          <p:cNvPr id="92" name="Google Shape;92;p11"/>
          <p:cNvSpPr txBox="1"/>
          <p:nvPr>
            <p:ph type="title"/>
          </p:nvPr>
        </p:nvSpPr>
        <p:spPr>
          <a:xfrm>
            <a:off x="134048" y="1024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ARSET: Atmospheric CO2 and CH4 Budgets to Support the Global Stocktake</a:t>
            </a:r>
            <a:endParaRPr sz="3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276000" y="1220850"/>
            <a:ext cx="5952000" cy="510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Jupyter notebook - </a:t>
            </a:r>
            <a:r>
              <a:rPr lang="en-GB" sz="2400"/>
              <a:t>introduction to using space-based GHG products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Published by Copernicus / ECMWF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https://ecmwf-projects.github.io/copernicus-training-c3s/ecv-notebooks/greenhouse-gases-level2-products.html</a:t>
            </a:r>
            <a:r>
              <a:rPr lang="en-GB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Target audience: those wishing to explore how to access and analyse space-based GHG data</a:t>
            </a:r>
            <a:endParaRPr sz="2400"/>
          </a:p>
        </p:txBody>
      </p:sp>
      <p:sp>
        <p:nvSpPr>
          <p:cNvPr id="98" name="Google Shape;98;p12"/>
          <p:cNvSpPr txBox="1"/>
          <p:nvPr>
            <p:ph type="title"/>
          </p:nvPr>
        </p:nvSpPr>
        <p:spPr>
          <a:xfrm>
            <a:off x="123523" y="11291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C3S: How to access and use a satellite-derived GHG Level 2 data product using XCO2_EMMA as an example</a:t>
            </a:r>
            <a:endParaRPr sz="2400"/>
          </a:p>
        </p:txBody>
      </p:sp>
      <p:pic>
        <p:nvPicPr>
          <p:cNvPr id="99" name="Google Shape;9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5423" y="1491325"/>
            <a:ext cx="5033876" cy="425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276000" y="1220850"/>
            <a:ext cx="80418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Published by NIES in 2018, last updated 2020 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 u="sng">
                <a:solidFill>
                  <a:schemeClr val="hlink"/>
                </a:solidFill>
                <a:hlinkClick r:id="rId3"/>
              </a:rPr>
              <a:t>https://www.nies.go.jp/soc/en/documents/guidebook/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144 page detailed document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Some familiar names in the contributors list!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Target audience: national inventory compilers and researchers in the related fields</a:t>
            </a:r>
            <a:endParaRPr sz="2600"/>
          </a:p>
        </p:txBody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102550" y="123425"/>
            <a:ext cx="101478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A Guidebook On The Use Of Satellite GHG Observation Data To Evaluate And Improve GHG Emission Inventories</a:t>
            </a:r>
            <a:endParaRPr sz="2700"/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9475" y="1334663"/>
            <a:ext cx="2934101" cy="41886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276003" y="1273375"/>
            <a:ext cx="67605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Run by the UN Office of Sustainable Development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u="sng">
                <a:solidFill>
                  <a:schemeClr val="hlink"/>
                </a:solidFill>
                <a:hlinkClick r:id="rId3"/>
              </a:rPr>
              <a:t>7th edition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occurred</a:t>
            </a:r>
            <a:r>
              <a:rPr lang="en-GB" u="sng">
                <a:solidFill>
                  <a:schemeClr val="hlink"/>
                </a:solidFill>
                <a:hlinkClick r:id="rId5"/>
              </a:rPr>
              <a:t> in 2025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Variety of videos and presentations online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Little to no discussion about the use of space-based data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Can we engage with UN OSD?</a:t>
            </a:r>
            <a:endParaRPr/>
          </a:p>
        </p:txBody>
      </p:sp>
      <p:sp>
        <p:nvSpPr>
          <p:cNvPr id="112" name="Google Shape;112;p14"/>
          <p:cNvSpPr txBox="1"/>
          <p:nvPr>
            <p:ph type="title"/>
          </p:nvPr>
        </p:nvSpPr>
        <p:spPr>
          <a:xfrm>
            <a:off x="144548" y="10241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Greenhouse Gas Inventory System Training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Workshop</a:t>
            </a:r>
            <a:endParaRPr sz="3100"/>
          </a:p>
        </p:txBody>
      </p:sp>
      <p:pic>
        <p:nvPicPr>
          <p:cNvPr id="113" name="Google Shape;113;p14" title="Screenshot 2026-01-23 at 3.12.03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3575" y="2188587"/>
            <a:ext cx="4414177" cy="2480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