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2" r:id="rId1"/>
  </p:sldMasterIdLst>
  <p:notesMasterIdLst>
    <p:notesMasterId r:id="rId22"/>
  </p:notesMasterIdLst>
  <p:sldIdLst>
    <p:sldId id="259" r:id="rId2"/>
    <p:sldId id="283" r:id="rId3"/>
    <p:sldId id="284" r:id="rId4"/>
    <p:sldId id="865" r:id="rId5"/>
    <p:sldId id="868" r:id="rId6"/>
    <p:sldId id="533" r:id="rId7"/>
    <p:sldId id="263" r:id="rId8"/>
    <p:sldId id="869" r:id="rId9"/>
    <p:sldId id="870" r:id="rId10"/>
    <p:sldId id="288" r:id="rId11"/>
    <p:sldId id="11165" r:id="rId12"/>
    <p:sldId id="11166" r:id="rId13"/>
    <p:sldId id="11171" r:id="rId14"/>
    <p:sldId id="11168" r:id="rId15"/>
    <p:sldId id="11170" r:id="rId16"/>
    <p:sldId id="260" r:id="rId17"/>
    <p:sldId id="2145706716" r:id="rId18"/>
    <p:sldId id="2145706724" r:id="rId19"/>
    <p:sldId id="862" r:id="rId20"/>
    <p:sldId id="257" r:id="rId21"/>
  </p:sldIdLst>
  <p:sldSz cx="12192000" cy="6858000"/>
  <p:notesSz cx="6858000" cy="9144000"/>
  <p:embeddedFontLst>
    <p:embeddedFont>
      <p:font typeface="Arial Narrow" panose="020B0604020202020204" pitchFamily="34" charset="0"/>
      <p:regular r:id="rId23"/>
      <p:bold r:id="rId24"/>
      <p:italic r:id="rId25"/>
      <p:boldItalic r:id="rId26"/>
    </p:embeddedFont>
    <p:embeddedFont>
      <p:font typeface="Barlow" pitchFamily="2" charset="77"/>
      <p:regular r:id="rId27"/>
      <p:bold r:id="rId28"/>
      <p:italic r:id="rId29"/>
      <p:boldItalic r:id="rId30"/>
    </p:embeddedFont>
    <p:embeddedFont>
      <p:font typeface="Barlow SemiBold" panose="00000700000000000000" pitchFamily="2" charset="77"/>
      <p:regular r:id="rId31"/>
      <p:bold r:id="rId32"/>
      <p:italic r:id="rId33"/>
      <p:boldItalic r:id="rId34"/>
    </p:embeddedFont>
    <p:embeddedFont>
      <p:font typeface="Cambria Math" panose="02040503050406030204" pitchFamily="18" charset="0"/>
      <p:regular r:id="rId35"/>
    </p:embeddedFont>
    <p:embeddedFont>
      <p:font typeface="Candara" panose="020E0502030303020204" pitchFamily="34" charset="0"/>
      <p:regular r:id="rId36"/>
      <p:bold r:id="rId37"/>
      <p:italic r:id="rId38"/>
      <p:boldItalic r:id="rId39"/>
    </p:embeddedFont>
    <p:embeddedFont>
      <p:font typeface="Century Gothic" panose="020B0502020202020204" pitchFamily="34" charset="0"/>
      <p:regular r:id="rId40"/>
      <p:bold r:id="rId41"/>
      <p:italic r:id="rId42"/>
      <p:boldItalic r:id="rId43"/>
    </p:embeddedFont>
    <p:embeddedFont>
      <p:font typeface="Gill Sans MT" panose="020B0502020104020203" pitchFamily="34" charset="77"/>
      <p:regular r:id="rId44"/>
      <p:bold r:id="rId45"/>
      <p:italic r:id="rId46"/>
      <p:boldItalic r:id="rId47"/>
    </p:embeddedFont>
    <p:embeddedFont>
      <p:font typeface="Lobster" pitchFamily="2" charset="77"/>
      <p:regular r:id="rId48"/>
    </p:embeddedFont>
    <p:embeddedFont>
      <p:font typeface="Montserrat" pitchFamily="2" charset="77"/>
      <p:regular r:id="rId49"/>
      <p:bold r:id="rId50"/>
      <p:italic r:id="rId51"/>
      <p:boldItalic r:id="rId52"/>
    </p:embeddedFont>
    <p:embeddedFont>
      <p:font typeface="Montserrat SemiBold" panose="00000700000000000000" pitchFamily="2" charset="77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94"/>
  </p:normalViewPr>
  <p:slideViewPr>
    <p:cSldViewPr snapToGrid="0">
      <p:cViewPr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50" Type="http://schemas.openxmlformats.org/officeDocument/2006/relationships/font" Target="fonts/font28.fntdata"/><Relationship Id="rId55" Type="http://schemas.openxmlformats.org/officeDocument/2006/relationships/font" Target="fonts/font3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3" Type="http://schemas.openxmlformats.org/officeDocument/2006/relationships/font" Target="fonts/font31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56" Type="http://schemas.openxmlformats.org/officeDocument/2006/relationships/font" Target="fonts/font34.fntdata"/><Relationship Id="rId8" Type="http://schemas.openxmlformats.org/officeDocument/2006/relationships/slide" Target="slides/slide7.xml"/><Relationship Id="rId51" Type="http://schemas.openxmlformats.org/officeDocument/2006/relationships/font" Target="fonts/font2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9.fntdata"/><Relationship Id="rId54" Type="http://schemas.openxmlformats.org/officeDocument/2006/relationships/font" Target="fonts/font3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font" Target="fonts/font27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font" Target="fonts/font30.fntdata"/><Relationship Id="rId6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2T23:35:42.4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45 7969,'29'-13'0,"-1"5"-1164,-4-7 726,-3 7 1,-14 8 437,-7 0 0,-15 7 0,-14 2 0,-7 4 0,-8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2T23:35:43.2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59 73 8030,'52'-13'340,"-3"-6"-787,-16 6 1,-14 0 53,-19 13 0,-9 0 35,-15 0 1,-8 0 357,-12 0 0,-7-7 0,-1-1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Flux Inversion Modelling and Validation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➢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➢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Impact of new sensors (GOSAT-GW &amp;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MicroCarb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OCO-2 model intercomparison project (MIP)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68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D0D8C-C6E2-2C4D-A663-44027E6B423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17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6AC84-517C-183B-0607-32C0E8EF2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25C65-B7B9-9711-08AB-49537EBA9A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484FE3-B0BC-BA07-FA69-5B8E092685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0A72C-B420-5D36-C43E-766B74D512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5F654-32E9-6740-8504-8BC82DDF237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37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(CEOS)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01750" y="2265730"/>
            <a:ext cx="8288157" cy="275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2"/>
          <p:cNvPicPr preferRelativeResize="0"/>
          <p:nvPr/>
        </p:nvPicPr>
        <p:blipFill rotWithShape="1">
          <a:blip r:embed="rId3">
            <a:alphaModFix/>
          </a:blip>
          <a:srcRect b="-113"/>
          <a:stretch/>
        </p:blipFill>
        <p:spPr>
          <a:xfrm rot="10800000" flipH="1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2" descr="A picture containing natur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 flipH="1">
            <a:off x="5456394" y="1968439"/>
            <a:ext cx="6751471" cy="4901119"/>
          </a:xfrm>
          <a:custGeom>
            <a:avLst/>
            <a:gdLst/>
            <a:ahLst/>
            <a:cxnLst/>
            <a:rect l="l" t="t" r="r" b="b"/>
            <a:pathLst>
              <a:path w="6751471" h="4901119" extrusionOk="0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 flipH="1">
            <a:off x="-4784" y="-14542"/>
            <a:ext cx="12199164" cy="6874921"/>
          </a:xfrm>
          <a:custGeom>
            <a:avLst/>
            <a:gdLst/>
            <a:ahLst/>
            <a:cxnLst/>
            <a:rect l="l" t="t" r="r" b="b"/>
            <a:pathLst>
              <a:path w="14761910" h="6836301" extrusionOk="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845" y="5532418"/>
            <a:ext cx="2337760" cy="12875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6">
            <a:alphaModFix amt="34000"/>
          </a:blip>
          <a:srcRect l="32582" t="2399" r="8554" b="-8773"/>
          <a:stretch/>
        </p:blipFill>
        <p:spPr>
          <a:xfrm rot="5400000">
            <a:off x="5734286" y="-1016167"/>
            <a:ext cx="5455273" cy="7480884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6">
            <a:alphaModFix amt="34000"/>
          </a:blip>
          <a:srcRect l="54016" t="36081" r="11355" b="673"/>
          <a:stretch/>
        </p:blipFill>
        <p:spPr>
          <a:xfrm rot="-5400000">
            <a:off x="5792642" y="4819952"/>
            <a:ext cx="1719709" cy="2366806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176047" y="175938"/>
            <a:ext cx="6157185" cy="3972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sz="800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7">
            <a:alphaModFix/>
          </a:blip>
          <a:srcRect r="65873"/>
          <a:stretch/>
        </p:blipFill>
        <p:spPr>
          <a:xfrm>
            <a:off x="-418625" y="3902750"/>
            <a:ext cx="1554175" cy="2038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8">
            <a:alphaModFix/>
          </a:blip>
          <a:srcRect l="34128"/>
          <a:stretch/>
        </p:blipFill>
        <p:spPr>
          <a:xfrm>
            <a:off x="1135555" y="3902750"/>
            <a:ext cx="2999990" cy="203877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32;p4"/>
          <p:cNvGrpSpPr/>
          <p:nvPr/>
        </p:nvGrpSpPr>
        <p:grpSpPr>
          <a:xfrm>
            <a:off x="10113330" y="274853"/>
            <a:ext cx="2154863" cy="964667"/>
            <a:chOff x="7336150" y="-5375"/>
            <a:chExt cx="2317556" cy="1037500"/>
          </a:xfrm>
        </p:grpSpPr>
        <p:pic>
          <p:nvPicPr>
            <p:cNvPr id="33" name="Google Shape;33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36150" y="-5375"/>
              <a:ext cx="2317556" cy="103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"/>
            <p:cNvPicPr preferRelativeResize="0"/>
            <p:nvPr/>
          </p:nvPicPr>
          <p:blipFill rotWithShape="1">
            <a:blip r:embed="rId4">
              <a:alphaModFix/>
            </a:blip>
            <a:srcRect l="34128"/>
            <a:stretch/>
          </p:blipFill>
          <p:spPr>
            <a:xfrm>
              <a:off x="8127051" y="-5375"/>
              <a:ext cx="1526655" cy="1037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5" name="Google Shape;3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86300" y="92175"/>
            <a:ext cx="1191325" cy="47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6" name="Google Shape;36;p4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4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Slide </a:t>
            </a:r>
            <a:fld id="{00000000-1234-1234-1234-123412341234}" type="slidenum"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‹#›</a:t>
            </a:fld>
            <a:endParaRPr sz="1400" i="0" u="none" strike="noStrike" cap="none">
              <a:solidFill>
                <a:schemeClr val="accen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39" name="Google Shape;39;p4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" name="Google Shape;40;p4"/>
          <p:cNvSpPr txBox="1">
            <a:spLocks noGrp="1"/>
          </p:cNvSpPr>
          <p:nvPr>
            <p:ph type="body" idx="1"/>
          </p:nvPr>
        </p:nvSpPr>
        <p:spPr>
          <a:xfrm>
            <a:off x="276008" y="1220858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sz="2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sz="2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Google Shape;42;p4"/>
          <p:cNvSpPr txBox="1"/>
          <p:nvPr/>
        </p:nvSpPr>
        <p:spPr>
          <a:xfrm>
            <a:off x="10547800" y="5883750"/>
            <a:ext cx="1668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sz="1300" b="1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sz="900" b="1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and Content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/>
          <p:nvPr/>
        </p:nvSpPr>
        <p:spPr>
          <a:xfrm>
            <a:off x="0" y="1"/>
            <a:ext cx="12192000" cy="103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" name="Google Shape;45;p5"/>
          <p:cNvPicPr preferRelativeResize="0"/>
          <p:nvPr/>
        </p:nvPicPr>
        <p:blipFill rotWithShape="1">
          <a:blip r:embed="rId2">
            <a:alphaModFix amt="34000"/>
          </a:blip>
          <a:srcRect l="51341" t="39268" r="-2842" b="35419"/>
          <a:stretch/>
        </p:blipFill>
        <p:spPr>
          <a:xfrm flipH="1">
            <a:off x="9304423" y="0"/>
            <a:ext cx="2887577" cy="103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" name="Google Shape;46;p5"/>
          <p:cNvGrpSpPr/>
          <p:nvPr/>
        </p:nvGrpSpPr>
        <p:grpSpPr>
          <a:xfrm>
            <a:off x="10113330" y="274853"/>
            <a:ext cx="2154863" cy="964667"/>
            <a:chOff x="7336150" y="-5375"/>
            <a:chExt cx="2317556" cy="1037500"/>
          </a:xfrm>
        </p:grpSpPr>
        <p:pic>
          <p:nvPicPr>
            <p:cNvPr id="47" name="Google Shape;47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36150" y="-5375"/>
              <a:ext cx="2317556" cy="103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48;p5"/>
            <p:cNvPicPr preferRelativeResize="0"/>
            <p:nvPr/>
          </p:nvPicPr>
          <p:blipFill rotWithShape="1">
            <a:blip r:embed="rId4">
              <a:alphaModFix/>
            </a:blip>
            <a:srcRect l="34128"/>
            <a:stretch/>
          </p:blipFill>
          <p:spPr>
            <a:xfrm>
              <a:off x="8127051" y="-5375"/>
              <a:ext cx="1526655" cy="1037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" name="Google Shape;49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86300" y="92175"/>
            <a:ext cx="1191325" cy="47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0" name="Google Shape;50;p5"/>
          <p:cNvSpPr/>
          <p:nvPr/>
        </p:nvSpPr>
        <p:spPr>
          <a:xfrm>
            <a:off x="-1778" y="6574604"/>
            <a:ext cx="12193800" cy="28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"/>
          <p:cNvSpPr/>
          <p:nvPr/>
        </p:nvSpPr>
        <p:spPr>
          <a:xfrm rot="10800000" flipH="1">
            <a:off x="-4504" y="6540563"/>
            <a:ext cx="12196500" cy="5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5"/>
          <p:cNvSpPr txBox="1"/>
          <p:nvPr/>
        </p:nvSpPr>
        <p:spPr>
          <a:xfrm>
            <a:off x="10265664" y="6574604"/>
            <a:ext cx="1925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Slide </a:t>
            </a:r>
            <a:fld id="{00000000-1234-1234-1234-123412341234}" type="slidenum"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‹#›</a:t>
            </a:fld>
            <a:endParaRPr sz="1400" i="0" u="none" strike="noStrike" cap="none">
              <a:solidFill>
                <a:schemeClr val="accen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53" name="Google Shape;53;p5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4" name="Google Shape;54;p5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5"/>
          <p:cNvSpPr txBox="1"/>
          <p:nvPr/>
        </p:nvSpPr>
        <p:spPr>
          <a:xfrm>
            <a:off x="10547800" y="5883750"/>
            <a:ext cx="1668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sz="1300" b="1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sz="900" b="1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Only">
    <p:bg>
      <p:bgPr>
        <a:solidFill>
          <a:srgbClr val="2E4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Text"/>
          <p:cNvSpPr txBox="1">
            <a:spLocks noGrp="1"/>
          </p:cNvSpPr>
          <p:nvPr>
            <p:ph type="title"/>
          </p:nvPr>
        </p:nvSpPr>
        <p:spPr>
          <a:xfrm>
            <a:off x="1981200" y="411693"/>
            <a:ext cx="8229600" cy="478484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defRPr sz="2800">
                <a:solidFill>
                  <a:srgbClr val="FFFFFF"/>
                </a:solidFill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0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981200" y="149732"/>
            <a:ext cx="8229601" cy="2619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200"/>
              </a:spcBef>
              <a:buSzTx/>
              <a:buFontTx/>
              <a:buNone/>
              <a:defRPr sz="1000">
                <a:latin typeface="Gill Sans Light"/>
                <a:ea typeface="Gill Sans Light"/>
                <a:cs typeface="Gill Sans Light"/>
                <a:sym typeface="Gill Sans Light"/>
              </a:defRPr>
            </a:lvl1pPr>
            <a:lvl2pPr marL="0" indent="205735">
              <a:lnSpc>
                <a:spcPct val="100000"/>
              </a:lnSpc>
              <a:spcBef>
                <a:spcPts val="200"/>
              </a:spcBef>
              <a:buSzTx/>
              <a:buFontTx/>
              <a:buNone/>
              <a:defRPr sz="1000">
                <a:latin typeface="Gill Sans Light"/>
                <a:ea typeface="Gill Sans Light"/>
                <a:cs typeface="Gill Sans Light"/>
                <a:sym typeface="Gill Sans Light"/>
              </a:defRPr>
            </a:lvl2pPr>
            <a:lvl3pPr marL="0" indent="388610">
              <a:lnSpc>
                <a:spcPct val="100000"/>
              </a:lnSpc>
              <a:spcBef>
                <a:spcPts val="200"/>
              </a:spcBef>
              <a:buSzTx/>
              <a:buFontTx/>
              <a:buNone/>
              <a:defRPr sz="1000">
                <a:latin typeface="Gill Sans Light"/>
                <a:ea typeface="Gill Sans Light"/>
                <a:cs typeface="Gill Sans Light"/>
                <a:sym typeface="Gill Sans Light"/>
              </a:defRPr>
            </a:lvl3pPr>
            <a:lvl4pPr marL="0" indent="525767">
              <a:lnSpc>
                <a:spcPct val="100000"/>
              </a:lnSpc>
              <a:spcBef>
                <a:spcPts val="200"/>
              </a:spcBef>
              <a:buSzTx/>
              <a:buFontTx/>
              <a:buNone/>
              <a:defRPr sz="1000">
                <a:latin typeface="Gill Sans Light"/>
                <a:ea typeface="Gill Sans Light"/>
                <a:cs typeface="Gill Sans Light"/>
                <a:sym typeface="Gill Sans Light"/>
              </a:defRPr>
            </a:lvl4pPr>
            <a:lvl5pPr marL="0" indent="662923">
              <a:lnSpc>
                <a:spcPct val="100000"/>
              </a:lnSpc>
              <a:spcBef>
                <a:spcPts val="200"/>
              </a:spcBef>
              <a:buSzTx/>
              <a:buFontTx/>
              <a:buNone/>
              <a:defRPr sz="1000">
                <a:latin typeface="Gill Sans Light"/>
                <a:ea typeface="Gill Sans Light"/>
                <a:cs typeface="Gill Sans Light"/>
                <a:sym typeface="Gill Sans Light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" name="Google Shape;53;p5">
            <a:extLst>
              <a:ext uri="{FF2B5EF4-FFF2-40B4-BE49-F238E27FC236}">
                <a16:creationId xmlns:a16="http://schemas.microsoft.com/office/drawing/2014/main" id="{D690D65C-C73D-A0CE-1403-E25DA08CEFF4}"/>
              </a:ext>
            </a:extLst>
          </p:cNvPr>
          <p:cNvSpPr txBox="1"/>
          <p:nvPr userDrawn="1"/>
        </p:nvSpPr>
        <p:spPr>
          <a:xfrm>
            <a:off x="0" y="6529028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68107763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338667" y="176107"/>
            <a:ext cx="11352107" cy="27463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1067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548626" indent="0">
              <a:buNone/>
              <a:defRPr sz="1333"/>
            </a:lvl2pPr>
            <a:lvl3pPr marL="1036294" indent="0">
              <a:buNone/>
              <a:defRPr sz="1333"/>
            </a:lvl3pPr>
            <a:lvl4pPr marL="1402045" indent="0">
              <a:buNone/>
              <a:defRPr sz="1333"/>
            </a:lvl4pPr>
            <a:lvl5pPr marL="1767796" indent="0">
              <a:buNone/>
              <a:defRPr sz="1333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38667" y="1009572"/>
            <a:ext cx="11352107" cy="467016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667" baseline="0">
                <a:solidFill>
                  <a:srgbClr val="FFFFFF"/>
                </a:solidFill>
              </a:defRPr>
            </a:lvl1pPr>
            <a:lvl2pPr marL="609585" indent="0">
              <a:buFontTx/>
              <a:buNone/>
              <a:defRPr sz="2667"/>
            </a:lvl2pPr>
            <a:lvl3pPr marL="1219170" indent="0">
              <a:buFontTx/>
              <a:buNone/>
              <a:defRPr sz="2667"/>
            </a:lvl3pPr>
            <a:lvl4pPr marL="1828754" indent="0">
              <a:buFontTx/>
              <a:buNone/>
              <a:defRPr sz="2667"/>
            </a:lvl4pPr>
            <a:lvl5pPr marL="2438339" indent="0">
              <a:buFontTx/>
              <a:buNone/>
              <a:defRPr sz="2667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C6B620C2-39C8-7743-A480-A5C949D9D2D4}" type="datetime1">
              <a:rPr lang="en-US" smtClean="0"/>
              <a:t>2/11/26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GGGW Sept 2023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0413625" y="6292849"/>
            <a:ext cx="1644732" cy="56515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333" b="1" kern="0" spc="93" dirty="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20024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Defaul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4"/>
          </p:nvPr>
        </p:nvSpPr>
        <p:spPr/>
        <p:txBody>
          <a:bodyPr/>
          <a:lstStyle/>
          <a:p>
            <a:fld id="{A25F094F-824C-4A8B-B3E8-F71062EC8085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733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_Title and Content">
  <p:cSld name="7_Title and Conte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/>
          <p:nvPr/>
        </p:nvSpPr>
        <p:spPr>
          <a:xfrm rot="10800000">
            <a:off x="-9949" y="-23627"/>
            <a:ext cx="12210300" cy="6891900"/>
          </a:xfrm>
          <a:prstGeom prst="rect">
            <a:avLst/>
          </a:prstGeom>
          <a:gradFill>
            <a:gsLst>
              <a:gs pos="0">
                <a:srgbClr val="245898"/>
              </a:gs>
              <a:gs pos="18000">
                <a:srgbClr val="245898"/>
              </a:gs>
              <a:gs pos="58999">
                <a:srgbClr val="001023"/>
              </a:gs>
              <a:gs pos="100000">
                <a:srgbClr val="001023"/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1515228" y="896546"/>
            <a:ext cx="8675400" cy="286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/>
          <p:nvPr/>
        </p:nvSpPr>
        <p:spPr>
          <a:xfrm>
            <a:off x="9382699" y="435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9382699" y="4357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1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96530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5" r:id="rId5"/>
    <p:sldLayoutId id="2147483656" r:id="rId6"/>
    <p:sldLayoutId id="214748365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g"/><Relationship Id="rId4" Type="http://schemas.openxmlformats.org/officeDocument/2006/relationships/image" Target="../media/image29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https://svs.gsfc.nasa.gov/5196/" TargetMode="Externa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vQajJvYBfK1xrA48r_m9gm0tE5ObGHzw?usp=drive_lin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eos.org/meetings/wgclimate-24/" TargetMode="External"/><Relationship Id="rId5" Type="http://schemas.openxmlformats.org/officeDocument/2006/relationships/hyperlink" Target="mailto:wenying.su-1@nasa.gov" TargetMode="External"/><Relationship Id="rId4" Type="http://schemas.openxmlformats.org/officeDocument/2006/relationships/hyperlink" Target="mailto:libby@symbioscomms.com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emf"/><Relationship Id="rId7" Type="http://schemas.openxmlformats.org/officeDocument/2006/relationships/customXml" Target="../ink/ink2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customXml" Target="../ink/ink1.xml"/><Relationship Id="rId4" Type="http://schemas.openxmlformats.org/officeDocument/2006/relationships/image" Target="../media/image16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A2BBB-9B13-A26A-36C7-D95259BD7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solidFill>
                  <a:schemeClr val="bg1"/>
                </a:solidFill>
                <a:effectLst/>
                <a:latin typeface="Candara" panose="020E0502030303020204" pitchFamily="34" charset="0"/>
              </a:rPr>
              <a:t>Flux Inversion Modeling and Validation</a:t>
            </a:r>
          </a:p>
        </p:txBody>
      </p:sp>
    </p:spTree>
    <p:extLst>
      <p:ext uri="{BB962C8B-B14F-4D97-AF65-F5344CB8AC3E}">
        <p14:creationId xmlns:p14="http://schemas.microsoft.com/office/powerpoint/2010/main" val="4232972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0C62D2-8BCC-AD2B-EA5B-98A88066A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030" y="435265"/>
            <a:ext cx="8229600" cy="478484"/>
          </a:xfrm>
        </p:spPr>
        <p:txBody>
          <a:bodyPr/>
          <a:lstStyle/>
          <a:p>
            <a:r>
              <a:rPr lang="en-US" sz="3200" dirty="0"/>
              <a:t>Validation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78504-4244-EE92-9644-02F9ABCC88F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4BDF96-87C6-24BA-10A6-90D034ACE40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6B620C2-39C8-7743-A480-A5C949D9D2D4}" type="datetime1">
              <a:rPr lang="en-US" smtClean="0"/>
              <a:t>2/11/26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7EC738-08EF-0C4C-B94B-2CB54D01E7B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en-US"/>
              <a:t>GGGW Sept 2023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075A9-6AA2-DA6C-C5CD-80F531DF7DC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20F9084-C4B8-47CC-A340-731237DBDB5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502386-0BED-7BAA-932F-73DB43827530}"/>
              </a:ext>
            </a:extLst>
          </p:cNvPr>
          <p:cNvSpPr txBox="1"/>
          <p:nvPr/>
        </p:nvSpPr>
        <p:spPr>
          <a:xfrm>
            <a:off x="338666" y="1001448"/>
            <a:ext cx="7276900" cy="1733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>
                <a:solidFill>
                  <a:schemeClr val="bg1"/>
                </a:solidFill>
              </a:rPr>
              <a:t>NWP solves an initial condition whereas  GHG Inversions solves a boundary condition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>
                <a:solidFill>
                  <a:schemeClr val="bg1"/>
                </a:solidFill>
              </a:rPr>
              <a:t>The latter can not be directly verified for large regions.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>
                <a:solidFill>
                  <a:schemeClr val="bg1"/>
                </a:solidFill>
              </a:rPr>
              <a:t>Independent concentration measurements can be evaluated against prior and posterior concentrations.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AC48FF-9822-BD86-9F0F-D5737D5075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49"/>
          <a:stretch/>
        </p:blipFill>
        <p:spPr>
          <a:xfrm>
            <a:off x="8126400" y="149442"/>
            <a:ext cx="3743729" cy="44125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FA8F25-50D4-1CB9-07FB-D6E2B6FCE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573" y="2167060"/>
            <a:ext cx="481511" cy="30681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374611-60DE-A0DC-98AF-749E8EE10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0864" y="374915"/>
            <a:ext cx="3454400" cy="6265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66541AA-0237-82C2-5D05-402855E2952C}"/>
              </a:ext>
            </a:extLst>
          </p:cNvPr>
          <p:cNvSpPr txBox="1"/>
          <p:nvPr/>
        </p:nvSpPr>
        <p:spPr>
          <a:xfrm>
            <a:off x="7191549" y="4475220"/>
            <a:ext cx="5319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Following Liu and Bowman, GRL, 2016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1B5938-EE55-CA87-E520-CBB5D952E58F}"/>
              </a:ext>
            </a:extLst>
          </p:cNvPr>
          <p:cNvSpPr txBox="1"/>
          <p:nvPr/>
        </p:nvSpPr>
        <p:spPr>
          <a:xfrm>
            <a:off x="234171" y="2997751"/>
            <a:ext cx="7276900" cy="173348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>
                <a:solidFill>
                  <a:schemeClr val="bg2">
                    <a:lumMod val="50000"/>
                  </a:schemeClr>
                </a:solidFill>
              </a:rPr>
              <a:t>Adjoint techniques can attribute differences to fluxes.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>
                <a:solidFill>
                  <a:schemeClr val="bg2">
                    <a:lumMod val="50000"/>
                  </a:schemeClr>
                </a:solidFill>
              </a:rPr>
              <a:t>Ensemble and analytic techniques can project flux uncertainty to concentrations.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133" dirty="0">
                <a:solidFill>
                  <a:schemeClr val="bg2">
                    <a:lumMod val="50000"/>
                  </a:schemeClr>
                </a:solidFill>
              </a:rPr>
              <a:t>Must be used in conjunction with independent measurements.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E5AF1EA-EE8A-13CC-0F6C-87E62F8E435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903"/>
          <a:stretch>
            <a:fillRect/>
          </a:stretch>
        </p:blipFill>
        <p:spPr>
          <a:xfrm>
            <a:off x="6255176" y="4824777"/>
            <a:ext cx="5861829" cy="19947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4D62A71-4140-D58C-99AE-98750B3BC5A6}"/>
              </a:ext>
            </a:extLst>
          </p:cNvPr>
          <p:cNvSpPr txBox="1"/>
          <p:nvPr/>
        </p:nvSpPr>
        <p:spPr>
          <a:xfrm>
            <a:off x="475014" y="4994054"/>
            <a:ext cx="5142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Yun et al,  2025 used a combination of adjoint analysis and independent data to provide updated fluxes uncertainties for selected regions.   </a:t>
            </a:r>
          </a:p>
        </p:txBody>
      </p:sp>
    </p:spTree>
    <p:extLst>
      <p:ext uri="{BB962C8B-B14F-4D97-AF65-F5344CB8AC3E}">
        <p14:creationId xmlns:p14="http://schemas.microsoft.com/office/powerpoint/2010/main" val="28365632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0E1218-D97C-474F-B5FF-E3B4C0DFC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7DB76F-D6A4-3287-77CD-3AB83825CEF4}"/>
              </a:ext>
            </a:extLst>
          </p:cNvPr>
          <p:cNvSpPr txBox="1"/>
          <p:nvPr/>
        </p:nvSpPr>
        <p:spPr>
          <a:xfrm>
            <a:off x="522038" y="2248930"/>
            <a:ext cx="114887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Candara" panose="020E0502030303020204" pitchFamily="34" charset="0"/>
              </a:rPr>
              <a:t>Challenges and advancements for CEOS modeling efforts</a:t>
            </a:r>
          </a:p>
        </p:txBody>
      </p:sp>
    </p:spTree>
    <p:extLst>
      <p:ext uri="{BB962C8B-B14F-4D97-AF65-F5344CB8AC3E}">
        <p14:creationId xmlns:p14="http://schemas.microsoft.com/office/powerpoint/2010/main" val="1407537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CE832-C86D-02BB-FD97-758A96CD9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48" y="175939"/>
            <a:ext cx="10179532" cy="779100"/>
          </a:xfrm>
        </p:spPr>
        <p:txBody>
          <a:bodyPr/>
          <a:lstStyle/>
          <a:p>
            <a:r>
              <a:rPr lang="en-US" sz="2800" dirty="0"/>
              <a:t>Forward model need to increase in resolution and accuracy </a:t>
            </a:r>
          </a:p>
        </p:txBody>
      </p:sp>
      <p:pic>
        <p:nvPicPr>
          <p:cNvPr id="3" name="dyamondPointCloud_3-29-2023a_dyamond_co2_anim_globe_zoom_1080p30">
            <a:hlinkClick r:id="" action="ppaction://media"/>
            <a:extLst>
              <a:ext uri="{FF2B5EF4-FFF2-40B4-BE49-F238E27FC236}">
                <a16:creationId xmlns:a16="http://schemas.microsoft.com/office/drawing/2014/main" id="{2AA279E4-D494-459E-12F5-7021EFFBAE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15947" y="1274110"/>
            <a:ext cx="7661832" cy="43097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0F12CB-79E6-0559-4C3C-FE1532E8B014}"/>
              </a:ext>
            </a:extLst>
          </p:cNvPr>
          <p:cNvSpPr txBox="1"/>
          <p:nvPr/>
        </p:nvSpPr>
        <p:spPr>
          <a:xfrm>
            <a:off x="176048" y="1668162"/>
            <a:ext cx="34939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GHG transport models are able to routinely run at resolutions that exceed 1 degree.</a:t>
            </a:r>
          </a:p>
          <a:p>
            <a:endParaRPr lang="en-US" sz="2000" dirty="0">
              <a:latin typeface="Candara" panose="020E0502030303020204" pitchFamily="34" charset="0"/>
            </a:endParaRPr>
          </a:p>
          <a:p>
            <a:r>
              <a:rPr lang="en-US" sz="2000" dirty="0">
                <a:latin typeface="Candara" panose="020E0502030303020204" pitchFamily="34" charset="0"/>
              </a:rPr>
              <a:t>CEOS research activities are pushing to simulation better than 10 km, which are approaching the footprint of individual satellite observations.  </a:t>
            </a:r>
          </a:p>
          <a:p>
            <a:endParaRPr lang="en-US" sz="2000" dirty="0">
              <a:latin typeface="Candara" panose="020E0502030303020204" pitchFamily="34" charset="0"/>
            </a:endParaRPr>
          </a:p>
          <a:p>
            <a:r>
              <a:rPr lang="en-US" sz="2000" dirty="0">
                <a:latin typeface="Candara" panose="020E0502030303020204" pitchFamily="34" charset="0"/>
              </a:rPr>
              <a:t>Inverse modeling, however, typically remains at coarse resolution (&gt;1x1)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7A4630-95CF-DAD1-39C7-7E1F0DA104D5}"/>
              </a:ext>
            </a:extLst>
          </p:cNvPr>
          <p:cNvSpPr txBox="1"/>
          <p:nvPr/>
        </p:nvSpPr>
        <p:spPr>
          <a:xfrm>
            <a:off x="4806778" y="5745892"/>
            <a:ext cx="26420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https://svs.gsfc.nasa.gov/5196/</a:t>
            </a:r>
            <a:endParaRPr lang="en-US" dirty="0"/>
          </a:p>
          <a:p>
            <a:r>
              <a:rPr lang="en-US" dirty="0"/>
              <a:t>GEOS CO2 running at 3km</a:t>
            </a:r>
          </a:p>
        </p:txBody>
      </p:sp>
    </p:spTree>
    <p:extLst>
      <p:ext uri="{BB962C8B-B14F-4D97-AF65-F5344CB8AC3E}">
        <p14:creationId xmlns:p14="http://schemas.microsoft.com/office/powerpoint/2010/main" val="404430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EDF33A-3D44-5DAC-C57D-88B9372BB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20" y="2706758"/>
            <a:ext cx="3473032" cy="364959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New European effort to quantify transport uncertainty using both CO2 and SF6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64CEC7-E983-02B5-AF60-A8B1EA508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Transport model evaluation</a:t>
            </a:r>
          </a:p>
        </p:txBody>
      </p:sp>
      <p:sp>
        <p:nvSpPr>
          <p:cNvPr id="270" name="PlaceHolder 2"/>
          <p:cNvSpPr>
            <a:spLocks noGrp="1"/>
          </p:cNvSpPr>
          <p:nvPr>
            <p:ph type="sldNum" idx="4294967295"/>
          </p:nvPr>
        </p:nvSpPr>
        <p:spPr>
          <a:xfrm>
            <a:off x="9451975" y="6356350"/>
            <a:ext cx="2740025" cy="36195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554400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 defTabSz="554400">
              <a:lnSpc>
                <a:spcPct val="100000"/>
              </a:lnSpc>
              <a:buNone/>
              <a:tabLst>
                <a:tab pos="0" algn="l"/>
              </a:tabLst>
            </a:pPr>
            <a:fld id="{C2A41CF1-9F31-4627-9FE1-47B4E9CF067D}" type="slidenum">
              <a:rPr lang="en-GB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13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5" name="Google Shape;70;p3"/>
          <p:cNvSpPr/>
          <p:nvPr/>
        </p:nvSpPr>
        <p:spPr>
          <a:xfrm>
            <a:off x="8181720" y="3552480"/>
            <a:ext cx="2054880" cy="59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54400">
              <a:lnSpc>
                <a:spcPct val="100000"/>
              </a:lnSpc>
              <a:tabLst>
                <a:tab pos="0" algn="l"/>
              </a:tabLst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  <a:ea typeface="Arial"/>
              </a:rPr>
              <a:t> December, 2023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Google Shape;72;p3"/>
          <p:cNvSpPr/>
          <p:nvPr/>
        </p:nvSpPr>
        <p:spPr>
          <a:xfrm>
            <a:off x="3749040" y="3536280"/>
            <a:ext cx="2054880" cy="59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54400">
              <a:lnSpc>
                <a:spcPct val="100000"/>
              </a:lnSpc>
              <a:tabLst>
                <a:tab pos="0" algn="l"/>
              </a:tabLst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  <a:ea typeface="Arial"/>
              </a:rPr>
              <a:t>September, 2023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7" name="Picture 6" descr="A graph of different colored lines&#10;&#10;Description automatically generated"/>
          <p:cNvPicPr/>
          <p:nvPr/>
        </p:nvPicPr>
        <p:blipFill>
          <a:blip r:embed="rId2"/>
          <a:stretch/>
        </p:blipFill>
        <p:spPr>
          <a:xfrm>
            <a:off x="3710520" y="942840"/>
            <a:ext cx="4161600" cy="2672280"/>
          </a:xfrm>
          <a:prstGeom prst="rect">
            <a:avLst/>
          </a:prstGeom>
          <a:ln w="0">
            <a:noFill/>
          </a:ln>
        </p:spPr>
      </p:pic>
      <p:pic>
        <p:nvPicPr>
          <p:cNvPr id="278" name="Picture 8" descr="A graph of a weather forecast&#10;&#10;Description automatically generated with medium confidence"/>
          <p:cNvPicPr/>
          <p:nvPr/>
        </p:nvPicPr>
        <p:blipFill>
          <a:blip r:embed="rId3"/>
          <a:stretch/>
        </p:blipFill>
        <p:spPr>
          <a:xfrm>
            <a:off x="8029440" y="898560"/>
            <a:ext cx="4027680" cy="2586240"/>
          </a:xfrm>
          <a:prstGeom prst="rect">
            <a:avLst/>
          </a:prstGeom>
          <a:ln w="0">
            <a:noFill/>
          </a:ln>
        </p:spPr>
      </p:pic>
      <p:pic>
        <p:nvPicPr>
          <p:cNvPr id="279" name="Picture 10" descr="A graph of a number of objects&#10;&#10;Description automatically generated with medium confidence"/>
          <p:cNvPicPr/>
          <p:nvPr/>
        </p:nvPicPr>
        <p:blipFill>
          <a:blip r:embed="rId4"/>
          <a:stretch/>
        </p:blipFill>
        <p:spPr>
          <a:xfrm>
            <a:off x="3749040" y="3877560"/>
            <a:ext cx="4170600" cy="2678040"/>
          </a:xfrm>
          <a:prstGeom prst="rect">
            <a:avLst/>
          </a:prstGeom>
          <a:ln w="0">
            <a:noFill/>
          </a:ln>
        </p:spPr>
      </p:pic>
      <p:pic>
        <p:nvPicPr>
          <p:cNvPr id="280" name="Picture 12" descr="A graph of a column&#10;&#10;Description automatically generated with medium confidence"/>
          <p:cNvPicPr/>
          <p:nvPr/>
        </p:nvPicPr>
        <p:blipFill>
          <a:blip r:embed="rId5"/>
          <a:stretch/>
        </p:blipFill>
        <p:spPr>
          <a:xfrm>
            <a:off x="7962480" y="3878280"/>
            <a:ext cx="4161600" cy="265932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9" descr="A blue and black logo&#10;&#10;Description automatically generated">
            <a:extLst>
              <a:ext uri="{FF2B5EF4-FFF2-40B4-BE49-F238E27FC236}">
                <a16:creationId xmlns:a16="http://schemas.microsoft.com/office/drawing/2014/main" id="{D4FBB112-6796-611E-8EF5-84FA817634CB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190620" y="1631839"/>
            <a:ext cx="3018240" cy="803160"/>
          </a:xfrm>
          <a:prstGeom prst="rect">
            <a:avLst/>
          </a:prstGeom>
          <a:ln w="0">
            <a:noFill/>
          </a:ln>
        </p:spPr>
      </p:pic>
      <p:sp>
        <p:nvSpPr>
          <p:cNvPr id="274" name="Google Shape;68;p3"/>
          <p:cNvSpPr/>
          <p:nvPr/>
        </p:nvSpPr>
        <p:spPr>
          <a:xfrm>
            <a:off x="8939204" y="1022621"/>
            <a:ext cx="2054880" cy="59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54400">
              <a:lnSpc>
                <a:spcPct val="100000"/>
              </a:lnSpc>
              <a:tabLst>
                <a:tab pos="0" algn="l"/>
              </a:tabLst>
            </a:pPr>
            <a:r>
              <a:rPr lang="fr-FR" sz="1800" b="0" strike="noStrike" spc="-1" dirty="0">
                <a:solidFill>
                  <a:srgbClr val="000000"/>
                </a:solidFill>
                <a:latin typeface="Arial"/>
                <a:ea typeface="Arial"/>
              </a:rPr>
              <a:t> April, 2023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Google Shape;67;p3"/>
          <p:cNvSpPr/>
          <p:nvPr/>
        </p:nvSpPr>
        <p:spPr>
          <a:xfrm>
            <a:off x="6531652" y="1003121"/>
            <a:ext cx="2054880" cy="59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54400">
              <a:lnSpc>
                <a:spcPct val="100000"/>
              </a:lnSpc>
              <a:tabLst>
                <a:tab pos="0" algn="l"/>
              </a:tabLst>
            </a:pPr>
            <a:r>
              <a:rPr lang="fr-FR" sz="1800" b="0" strike="noStrike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January</a:t>
            </a:r>
            <a:r>
              <a:rPr lang="fr-FR" sz="1800" b="0" strike="noStrike" spc="-1" dirty="0">
                <a:solidFill>
                  <a:srgbClr val="000000"/>
                </a:solidFill>
                <a:latin typeface="Arial"/>
                <a:ea typeface="Arial"/>
              </a:rPr>
              <a:t>, 2023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ZoneTexte 6"/>
          <p:cNvSpPr/>
          <p:nvPr/>
        </p:nvSpPr>
        <p:spPr>
          <a:xfrm>
            <a:off x="10665240" y="4207421"/>
            <a:ext cx="1487160" cy="272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54400">
              <a:lnSpc>
                <a:spcPct val="100000"/>
              </a:lnSpc>
            </a:pPr>
            <a:r>
              <a:rPr lang="fr-FR" sz="1200" b="0" i="1" strike="noStrike" spc="-1" dirty="0" err="1">
                <a:solidFill>
                  <a:schemeClr val="dk1"/>
                </a:solidFill>
                <a:latin typeface="Arial"/>
              </a:rPr>
              <a:t>ObsPack</a:t>
            </a:r>
            <a:r>
              <a:rPr lang="fr-FR" sz="1200" b="0" i="1" strike="noStrike" spc="-1" dirty="0">
                <a:solidFill>
                  <a:schemeClr val="dk1"/>
                </a:solidFill>
                <a:latin typeface="Arial"/>
              </a:rPr>
              <a:t> GV+ 10.1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AD6BC5-63B4-0D58-215C-0B6D7DAF6609}"/>
              </a:ext>
            </a:extLst>
          </p:cNvPr>
          <p:cNvSpPr/>
          <p:nvPr/>
        </p:nvSpPr>
        <p:spPr>
          <a:xfrm>
            <a:off x="5157086" y="1125058"/>
            <a:ext cx="646834" cy="1581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207E88-C6B5-EBD5-2287-6880155A8930}"/>
              </a:ext>
            </a:extLst>
          </p:cNvPr>
          <p:cNvSpPr/>
          <p:nvPr/>
        </p:nvSpPr>
        <p:spPr>
          <a:xfrm>
            <a:off x="8562326" y="1646848"/>
            <a:ext cx="646834" cy="1581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775DEE-F5C4-D53D-E93F-7C3037705E40}"/>
              </a:ext>
            </a:extLst>
          </p:cNvPr>
          <p:cNvSpPr/>
          <p:nvPr/>
        </p:nvSpPr>
        <p:spPr>
          <a:xfrm>
            <a:off x="5195606" y="4034050"/>
            <a:ext cx="646834" cy="1581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86DD2A-61ED-A978-4DAE-6857E0ED8104}"/>
              </a:ext>
            </a:extLst>
          </p:cNvPr>
          <p:cNvSpPr/>
          <p:nvPr/>
        </p:nvSpPr>
        <p:spPr>
          <a:xfrm>
            <a:off x="9396446" y="4080731"/>
            <a:ext cx="646834" cy="1581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1E75D-D4B0-8D3B-582B-0D802C4FB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CO2 inverse modeling at 1 deg</a:t>
            </a:r>
          </a:p>
        </p:txBody>
      </p:sp>
      <p:pic>
        <p:nvPicPr>
          <p:cNvPr id="3" name="Main graphic">
            <a:extLst>
              <a:ext uri="{FF2B5EF4-FFF2-40B4-BE49-F238E27FC236}">
                <a16:creationId xmlns:a16="http://schemas.microsoft.com/office/drawing/2014/main" id="{FC4D0FED-FF3B-1660-0FEC-2958E9D44DD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145595" y="1495743"/>
            <a:ext cx="6870357" cy="3542040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80DF41-CAD0-CB78-77A9-B3317D34C9A0}"/>
              </a:ext>
            </a:extLst>
          </p:cNvPr>
          <p:cNvSpPr txBox="1"/>
          <p:nvPr/>
        </p:nvSpPr>
        <p:spPr>
          <a:xfrm>
            <a:off x="176048" y="1173883"/>
            <a:ext cx="46554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Lloret et al, 2024 demonstrated the CAMS/LSCE CO₂ inversion system at </a:t>
            </a:r>
            <a:r>
              <a:rPr lang="en-US" sz="1800" b="1" dirty="0"/>
              <a:t>0.7° latitude by 1.4° longitude</a:t>
            </a:r>
            <a:r>
              <a:rPr lang="en-US" sz="1800" dirty="0"/>
              <a:t>, tripling the number of global grid cells.</a:t>
            </a:r>
          </a:p>
          <a:p>
            <a:endParaRPr lang="en-US" sz="1800" b="1" dirty="0"/>
          </a:p>
          <a:p>
            <a:r>
              <a:rPr lang="en-US" sz="1800" dirty="0"/>
              <a:t>Using OCO-2 satellite data, the high-resolution (HR) model improves CO₂ transport representation, particularly at the </a:t>
            </a:r>
            <a:r>
              <a:rPr lang="en-US" sz="1800" b="1" dirty="0"/>
              <a:t>synoptic timescale</a:t>
            </a:r>
            <a:r>
              <a:rPr lang="en-US" sz="1800" dirty="0"/>
              <a:t>, with a </a:t>
            </a:r>
            <a:r>
              <a:rPr lang="en-US" sz="1800" b="1" dirty="0"/>
              <a:t>mean correlation increase from 0.36 to 0.38</a:t>
            </a:r>
            <a:r>
              <a:rPr lang="en-US" sz="1800" dirty="0"/>
              <a:t> at surface stations.</a:t>
            </a:r>
          </a:p>
          <a:p>
            <a:endParaRPr lang="en-US" sz="1800" b="1" dirty="0"/>
          </a:p>
          <a:p>
            <a:r>
              <a:rPr lang="en-US" sz="1800" dirty="0"/>
              <a:t>The improved  model shows </a:t>
            </a:r>
            <a:r>
              <a:rPr lang="en-US" sz="1800" b="1" dirty="0"/>
              <a:t>higher CO₂ land sinks</a:t>
            </a:r>
            <a:r>
              <a:rPr lang="en-US" sz="1800" dirty="0"/>
              <a:t> (e.g., </a:t>
            </a:r>
            <a:r>
              <a:rPr lang="en-US" sz="1800" b="1" dirty="0"/>
              <a:t>North America’s sink increased by ~0.34 </a:t>
            </a:r>
            <a:r>
              <a:rPr lang="en-US" sz="1800" b="1" dirty="0" err="1"/>
              <a:t>GtC</a:t>
            </a:r>
            <a:r>
              <a:rPr lang="en-US" sz="1800" b="1" dirty="0"/>
              <a:t> in 2016</a:t>
            </a:r>
            <a:r>
              <a:rPr lang="en-US" sz="1800" dirty="0"/>
              <a:t>) while slightly reducing ocean sinks.</a:t>
            </a:r>
          </a:p>
          <a:p>
            <a:endParaRPr lang="en-US" sz="1800" b="1" dirty="0"/>
          </a:p>
          <a:p>
            <a:endParaRPr lang="en-US" sz="1800" b="1" dirty="0"/>
          </a:p>
          <a:p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370449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E8D21-CAE8-B204-0868-7664846F3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337D1D-2D45-DE43-93A7-F15914DBD3F7}"/>
              </a:ext>
            </a:extLst>
          </p:cNvPr>
          <p:cNvSpPr txBox="1"/>
          <p:nvPr/>
        </p:nvSpPr>
        <p:spPr>
          <a:xfrm>
            <a:off x="1136822" y="1257738"/>
            <a:ext cx="96520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ndara" panose="020E0502030303020204" pitchFamily="34" charset="0"/>
              </a:rPr>
              <a:t>Grid resolution is not equal to the resolution of the inversion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69D0C3-29EC-A64A-0504-1128762B9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686" y="1856788"/>
            <a:ext cx="7772400" cy="37434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D011C0-0EFA-742F-37D9-5AD64F7F8C02}"/>
              </a:ext>
            </a:extLst>
          </p:cNvPr>
          <p:cNvSpPr txBox="1"/>
          <p:nvPr/>
        </p:nvSpPr>
        <p:spPr>
          <a:xfrm>
            <a:off x="8106032" y="5745892"/>
            <a:ext cx="16369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Nesser et al, 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BE9EFB-7514-ACBB-CFE2-D079E666A885}"/>
              </a:ext>
            </a:extLst>
          </p:cNvPr>
          <p:cNvSpPr txBox="1"/>
          <p:nvPr/>
        </p:nvSpPr>
        <p:spPr>
          <a:xfrm>
            <a:off x="176048" y="5745892"/>
            <a:ext cx="76457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The degrees of freedom for signals (</a:t>
            </a:r>
            <a:r>
              <a:rPr lang="en-US" sz="2000" dirty="0" err="1">
                <a:latin typeface="Candara" panose="020E0502030303020204" pitchFamily="34" charset="0"/>
              </a:rPr>
              <a:t>dofs</a:t>
            </a:r>
            <a:r>
              <a:rPr lang="en-US" sz="2000" dirty="0">
                <a:latin typeface="Candara" panose="020E0502030303020204" pitchFamily="34" charset="0"/>
              </a:rPr>
              <a:t>) of TROPOMI-constrained CH4 emissions is substantially less than the grid resolution</a:t>
            </a:r>
          </a:p>
        </p:txBody>
      </p:sp>
    </p:spTree>
    <p:extLst>
      <p:ext uri="{BB962C8B-B14F-4D97-AF65-F5344CB8AC3E}">
        <p14:creationId xmlns:p14="http://schemas.microsoft.com/office/powerpoint/2010/main" val="3381306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82D3A-0474-8754-9782-1C41187B8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>
                <a:latin typeface="Candara" panose="020E0502030303020204" pitchFamily="34" charset="0"/>
              </a:rPr>
              <a:t>Towards multi-scale integration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32C93783-90BC-32D3-4E02-827A81018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86" r="74707"/>
          <a:stretch/>
        </p:blipFill>
        <p:spPr bwMode="auto">
          <a:xfrm>
            <a:off x="0" y="701043"/>
            <a:ext cx="3945610" cy="583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80BAFAD-0C9C-D253-507C-7B1A5114ECD1}"/>
              </a:ext>
            </a:extLst>
          </p:cNvPr>
          <p:cNvGraphicFramePr>
            <a:graphicFrameLocks noGrp="1"/>
          </p:cNvGraphicFramePr>
          <p:nvPr/>
        </p:nvGraphicFramePr>
        <p:xfrm>
          <a:off x="4004804" y="739143"/>
          <a:ext cx="8128001" cy="5934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0987">
                  <a:extLst>
                    <a:ext uri="{9D8B030D-6E8A-4147-A177-3AD203B41FA5}">
                      <a16:colId xmlns:a16="http://schemas.microsoft.com/office/drawing/2014/main" val="311437873"/>
                    </a:ext>
                  </a:extLst>
                </a:gridCol>
                <a:gridCol w="2182338">
                  <a:extLst>
                    <a:ext uri="{9D8B030D-6E8A-4147-A177-3AD203B41FA5}">
                      <a16:colId xmlns:a16="http://schemas.microsoft.com/office/drawing/2014/main" val="151957821"/>
                    </a:ext>
                  </a:extLst>
                </a:gridCol>
                <a:gridCol w="2182338">
                  <a:extLst>
                    <a:ext uri="{9D8B030D-6E8A-4147-A177-3AD203B41FA5}">
                      <a16:colId xmlns:a16="http://schemas.microsoft.com/office/drawing/2014/main" val="3264867014"/>
                    </a:ext>
                  </a:extLst>
                </a:gridCol>
                <a:gridCol w="2182338">
                  <a:extLst>
                    <a:ext uri="{9D8B030D-6E8A-4147-A177-3AD203B41FA5}">
                      <a16:colId xmlns:a16="http://schemas.microsoft.com/office/drawing/2014/main" val="2785139050"/>
                    </a:ext>
                  </a:extLst>
                </a:gridCol>
              </a:tblGrid>
              <a:tr h="954257">
                <a:tc>
                  <a:txBody>
                    <a:bodyPr/>
                    <a:lstStyle/>
                    <a:p>
                      <a:endParaRPr lang="en-US" sz="20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entury Gothic" panose="020B0502020202020204" pitchFamily="34" charset="0"/>
                        </a:rPr>
                        <a:t>Plume mappers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Century Gothic" panose="020B0502020202020204" pitchFamily="34" charset="0"/>
                        </a:rPr>
                        <a:t>Global concentration mappers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Century Gothic" panose="020B0502020202020204" pitchFamily="34" charset="0"/>
                        </a:rPr>
                        <a:t>Inventories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704712"/>
                  </a:ext>
                </a:extLst>
              </a:tr>
              <a:tr h="954257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entury Gothic" panose="020B0502020202020204" pitchFamily="34" charset="0"/>
                        </a:rPr>
                        <a:t>Examples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Century Gothic" panose="020B0502020202020204" pitchFamily="34" charset="0"/>
                        </a:rPr>
                        <a:t>GHGSat</a:t>
                      </a:r>
                      <a:r>
                        <a:rPr lang="en-US" sz="2000" dirty="0">
                          <a:latin typeface="Century Gothic" panose="020B0502020202020204" pitchFamily="34" charset="0"/>
                        </a:rPr>
                        <a:t>, Carbon Mapper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TROPOMI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EPA GHGI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7748285"/>
                  </a:ext>
                </a:extLst>
              </a:tr>
              <a:tr h="814049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entury Gothic" panose="020B0502020202020204" pitchFamily="34" charset="0"/>
                        </a:rPr>
                        <a:t>Spatial coverage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Limited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Dense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204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Dense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204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101895"/>
                  </a:ext>
                </a:extLst>
              </a:tr>
              <a:tr h="814049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entury Gothic" panose="020B0502020202020204" pitchFamily="34" charset="0"/>
                        </a:rPr>
                        <a:t>Spatial resolution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High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204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Very high </a:t>
                      </a:r>
                    </a:p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(process-level)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204">
                        <a:alpha val="5026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092830"/>
                  </a:ext>
                </a:extLst>
              </a:tr>
              <a:tr h="1060731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entury Gothic" panose="020B0502020202020204" pitchFamily="34" charset="0"/>
                        </a:rPr>
                        <a:t>Temporal coverage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Irregular revisits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Regular (e.g., daily) revisits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204">
                        <a:alpha val="4967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Annual estimates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204">
                        <a:alpha val="4967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212865"/>
                  </a:ext>
                </a:extLst>
              </a:tr>
              <a:tr h="1234111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entury Gothic" panose="020B0502020202020204" pitchFamily="34" charset="0"/>
                        </a:rPr>
                        <a:t>Inventory evaluation potential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Need to reconcile </a:t>
                      </a:r>
                      <a:r>
                        <a:rPr lang="en-US" sz="2000" b="1" dirty="0">
                          <a:latin typeface="Century Gothic" panose="020B0502020202020204" pitchFamily="34" charset="0"/>
                        </a:rPr>
                        <a:t>temporal</a:t>
                      </a:r>
                      <a:r>
                        <a:rPr lang="en-US" sz="2000" dirty="0">
                          <a:latin typeface="Century Gothic" panose="020B0502020202020204" pitchFamily="34" charset="0"/>
                        </a:rPr>
                        <a:t> scales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Need to reconcile </a:t>
                      </a:r>
                      <a:r>
                        <a:rPr lang="en-US" sz="2000" b="1" dirty="0">
                          <a:latin typeface="Century Gothic" panose="020B0502020202020204" pitchFamily="34" charset="0"/>
                        </a:rPr>
                        <a:t>spatial</a:t>
                      </a:r>
                      <a:r>
                        <a:rPr lang="en-US" sz="2000" dirty="0">
                          <a:latin typeface="Century Gothic" panose="020B0502020202020204" pitchFamily="34" charset="0"/>
                        </a:rPr>
                        <a:t> scales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entury Gothic" panose="020B0502020202020204" pitchFamily="34" charset="0"/>
                        </a:rPr>
                        <a:t>N/A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4232127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8A6EA847-707A-2468-0DA6-C6CB2F277368}"/>
              </a:ext>
            </a:extLst>
          </p:cNvPr>
          <p:cNvSpPr/>
          <p:nvPr/>
        </p:nvSpPr>
        <p:spPr>
          <a:xfrm>
            <a:off x="4004804" y="2743200"/>
            <a:ext cx="8128001" cy="802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A3C68A-B872-E7AC-7264-BEC5B69CDDFE}"/>
              </a:ext>
            </a:extLst>
          </p:cNvPr>
          <p:cNvSpPr/>
          <p:nvPr/>
        </p:nvSpPr>
        <p:spPr>
          <a:xfrm>
            <a:off x="4004803" y="3545305"/>
            <a:ext cx="8128001" cy="802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0DC20B-03BF-DADE-3488-2D837FC20DA4}"/>
              </a:ext>
            </a:extLst>
          </p:cNvPr>
          <p:cNvSpPr/>
          <p:nvPr/>
        </p:nvSpPr>
        <p:spPr>
          <a:xfrm>
            <a:off x="4004802" y="4347410"/>
            <a:ext cx="8128001" cy="1113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A09F7D1-CD8B-2AB5-45E1-706BA20C3026}"/>
              </a:ext>
            </a:extLst>
          </p:cNvPr>
          <p:cNvSpPr/>
          <p:nvPr/>
        </p:nvSpPr>
        <p:spPr>
          <a:xfrm>
            <a:off x="4004801" y="5325979"/>
            <a:ext cx="8128001" cy="1347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9F259C-5B3D-3332-F1E5-E80AC2D7EED2}"/>
              </a:ext>
            </a:extLst>
          </p:cNvPr>
          <p:cNvSpPr txBox="1"/>
          <p:nvPr/>
        </p:nvSpPr>
        <p:spPr>
          <a:xfrm>
            <a:off x="110738" y="6120482"/>
            <a:ext cx="3897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Adapted from </a:t>
            </a:r>
            <a:r>
              <a:rPr lang="en-US" dirty="0" err="1">
                <a:latin typeface="Century Gothic" panose="020B0502020202020204" pitchFamily="34" charset="0"/>
              </a:rPr>
              <a:t>Schuit</a:t>
            </a:r>
            <a:r>
              <a:rPr lang="en-US" dirty="0">
                <a:latin typeface="Century Gothic" panose="020B0502020202020204" pitchFamily="34" charset="0"/>
              </a:rPr>
              <a:t> et al. (2023)</a:t>
            </a:r>
          </a:p>
        </p:txBody>
      </p:sp>
    </p:spTree>
    <p:extLst>
      <p:ext uri="{BB962C8B-B14F-4D97-AF65-F5344CB8AC3E}">
        <p14:creationId xmlns:p14="http://schemas.microsoft.com/office/powerpoint/2010/main" val="298536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92FB1-ED1A-B105-FD75-822E762D9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53C7F-E4E2-0682-2F20-4330634CE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838" y="263467"/>
            <a:ext cx="9592962" cy="478484"/>
          </a:xfrm>
        </p:spPr>
        <p:txBody>
          <a:bodyPr/>
          <a:lstStyle/>
          <a:p>
            <a:pPr>
              <a:defRPr/>
            </a:pPr>
            <a:r>
              <a:rPr lang="en-US" sz="3733" dirty="0">
                <a:solidFill>
                  <a:prstClr val="white"/>
                </a:solidFill>
              </a:rPr>
              <a:t>Mid-Atlantic Gas Emissions Quantification (MAGEQ)</a:t>
            </a:r>
            <a:endParaRPr lang="en-US" sz="1467" b="1" dirty="0">
              <a:solidFill>
                <a:prstClr val="white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9E374-E6AA-50D8-5425-179A79F1173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63A2A0-B0C0-07D3-2163-C1C760CC1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979" y="1072211"/>
            <a:ext cx="7772400" cy="54948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CE5E0E-8A8C-B267-11D5-27E279449E1B}"/>
              </a:ext>
            </a:extLst>
          </p:cNvPr>
          <p:cNvSpPr txBox="1"/>
          <p:nvPr/>
        </p:nvSpPr>
        <p:spPr>
          <a:xfrm>
            <a:off x="304800" y="1371601"/>
            <a:ext cx="360218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MAGEQ campaign held between June and August 2025 involved 60+ researchers. 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Coordinated 6 research aircraft-–including AVIRIS—to quantify anthropogenic and natural emissions needed by public, commercial, and philanthropic stakeholders. </a:t>
            </a:r>
          </a:p>
        </p:txBody>
      </p:sp>
    </p:spTree>
    <p:extLst>
      <p:ext uri="{BB962C8B-B14F-4D97-AF65-F5344CB8AC3E}">
        <p14:creationId xmlns:p14="http://schemas.microsoft.com/office/powerpoint/2010/main" val="174988044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6A411-A582-8AD4-71CB-4C7F3A32D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Multiscale integration testbed: CH4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BF4EFD-D184-0DDE-1A12-ABC1A6446C7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map of a city&#10;&#10;AI-generated content may be incorrect.">
            <a:extLst>
              <a:ext uri="{FF2B5EF4-FFF2-40B4-BE49-F238E27FC236}">
                <a16:creationId xmlns:a16="http://schemas.microsoft.com/office/drawing/2014/main" id="{DE0CD219-B19F-77F8-49AB-78904BB3C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516" y="947310"/>
            <a:ext cx="7772400" cy="52396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AB552-9C96-7B1C-5A3C-AB5031A93A6A}"/>
              </a:ext>
            </a:extLst>
          </p:cNvPr>
          <p:cNvSpPr txBox="1"/>
          <p:nvPr/>
        </p:nvSpPr>
        <p:spPr>
          <a:xfrm>
            <a:off x="4054147" y="6301600"/>
            <a:ext cx="6107907" cy="300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1">
                <a:solidFill>
                  <a:schemeClr val="bg1"/>
                </a:solidFill>
              </a:rPr>
              <a:t>https://</a:t>
            </a:r>
            <a:r>
              <a:rPr lang="en-US" sz="1351" err="1">
                <a:solidFill>
                  <a:schemeClr val="bg1"/>
                </a:solidFill>
              </a:rPr>
              <a:t>popo.jpl.nasa.gov</a:t>
            </a:r>
            <a:r>
              <a:rPr lang="en-US" sz="1351">
                <a:solidFill>
                  <a:schemeClr val="bg1"/>
                </a:solidFill>
              </a:rPr>
              <a:t>/</a:t>
            </a:r>
            <a:r>
              <a:rPr lang="en-US" sz="1351" err="1">
                <a:solidFill>
                  <a:schemeClr val="bg1"/>
                </a:solidFill>
              </a:rPr>
              <a:t>mmgis-aviris</a:t>
            </a:r>
            <a:r>
              <a:rPr lang="en-US" sz="1351">
                <a:solidFill>
                  <a:schemeClr val="bg1"/>
                </a:solidFill>
              </a:rPr>
              <a:t>/?mission=MAGEQ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914790-6F0A-4734-C2B4-CD4F5BF22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0" t="22000" r="24500" b="23485"/>
          <a:stretch>
            <a:fillRect/>
          </a:stretch>
        </p:blipFill>
        <p:spPr>
          <a:xfrm>
            <a:off x="4054149" y="4043363"/>
            <a:ext cx="1533329" cy="15577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6C2377-F576-0132-0CBD-53961B7C37B4}"/>
              </a:ext>
            </a:extLst>
          </p:cNvPr>
          <p:cNvSpPr txBox="1"/>
          <p:nvPr/>
        </p:nvSpPr>
        <p:spPr>
          <a:xfrm>
            <a:off x="253220" y="1304959"/>
            <a:ext cx="33031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Top-down CH4 emissions constrained by TROPOMI observations through the Integrated Methane Inversion (IMI) provide a priori insight into spatial gradients.  </a:t>
            </a:r>
          </a:p>
          <a:p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AVIRIS flights paths capture many but not all of these gradients.  </a:t>
            </a:r>
          </a:p>
          <a:p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Integration of satellite and aircraft measurements in MAGEQ will allow us to better quantify point sources in a regional emissions context. </a:t>
            </a:r>
          </a:p>
        </p:txBody>
      </p:sp>
    </p:spTree>
    <p:extLst>
      <p:ext uri="{BB962C8B-B14F-4D97-AF65-F5344CB8AC3E}">
        <p14:creationId xmlns:p14="http://schemas.microsoft.com/office/powerpoint/2010/main" val="129561059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2600E2-1CD0-F656-3EF9-D9F2D1F093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CEOS observations from facility to global scale offer new opportunities to improve understanding of the distribution and magnitude of emissions. </a:t>
            </a:r>
          </a:p>
          <a:p>
            <a:pPr lvl="1"/>
            <a:r>
              <a:rPr lang="en-US" sz="1800" dirty="0"/>
              <a:t>Methodological advancements are needed to integrate these scales together. </a:t>
            </a:r>
          </a:p>
          <a:p>
            <a:pPr lvl="1"/>
            <a:r>
              <a:rPr lang="en-US" sz="1800" dirty="0"/>
              <a:t>MAGEQ campaign is a good testbed for that integration</a:t>
            </a:r>
          </a:p>
          <a:p>
            <a:r>
              <a:rPr lang="en-US" sz="2000" dirty="0"/>
              <a:t>Global inverse modeling OCO-2, GOSAT, and TROPOMI has advanced substantially over the past 15 years. </a:t>
            </a:r>
          </a:p>
          <a:p>
            <a:pPr lvl="1"/>
            <a:r>
              <a:rPr lang="en-US" sz="1800" dirty="0"/>
              <a:t>Robust validation network </a:t>
            </a:r>
          </a:p>
          <a:p>
            <a:pPr lvl="1"/>
            <a:r>
              <a:rPr lang="en-US" sz="1800" dirty="0"/>
              <a:t>Coordinated inverse modeling </a:t>
            </a:r>
          </a:p>
          <a:p>
            <a:pPr lvl="1"/>
            <a:r>
              <a:rPr lang="en-US" sz="1800" dirty="0"/>
              <a:t>Continued advances in inverse modeling methodologies, transport modeling, and validation</a:t>
            </a:r>
          </a:p>
          <a:p>
            <a:r>
              <a:rPr lang="en-US" sz="2000" dirty="0"/>
              <a:t>This experience should inform resource allocation of other CEOS assets including </a:t>
            </a:r>
            <a:r>
              <a:rPr lang="en-US" sz="2000" dirty="0" err="1"/>
              <a:t>MicroCarb</a:t>
            </a:r>
            <a:r>
              <a:rPr lang="en-US" sz="2000" dirty="0"/>
              <a:t>, GOSAT-GW, and CO2M.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5BF3493-CC3F-3C51-A6A2-B932E9046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Conclusions/next steps</a:t>
            </a:r>
          </a:p>
        </p:txBody>
      </p:sp>
    </p:spTree>
    <p:extLst>
      <p:ext uri="{BB962C8B-B14F-4D97-AF65-F5344CB8AC3E}">
        <p14:creationId xmlns:p14="http://schemas.microsoft.com/office/powerpoint/2010/main" val="3077021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5FA8474-5B1D-47C9-5C09-3DE7C2DB811B}"/>
              </a:ext>
            </a:extLst>
          </p:cNvPr>
          <p:cNvSpPr/>
          <p:nvPr/>
        </p:nvSpPr>
        <p:spPr>
          <a:xfrm>
            <a:off x="641023" y="3926301"/>
            <a:ext cx="11224181" cy="10645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67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5898995-CD90-0AD2-5696-010FD41AC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243" y="411693"/>
            <a:ext cx="9147557" cy="478484"/>
          </a:xfrm>
        </p:spPr>
        <p:txBody>
          <a:bodyPr/>
          <a:lstStyle/>
          <a:p>
            <a:r>
              <a:rPr lang="en-US" dirty="0"/>
              <a:t>The path between observation to action: inverse modeling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E6DB46-FB7E-7F7C-049A-9523CECD6EB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5A0FE-87D1-F8A8-FD9B-9581347C32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228173" y="6548704"/>
            <a:ext cx="212091" cy="218440"/>
          </a:xfrm>
          <a:prstGeom prst="rect">
            <a:avLst/>
          </a:prstGeom>
        </p:spPr>
        <p:txBody>
          <a:bodyPr/>
          <a:lstStyle/>
          <a:p>
            <a:fld id="{275C533D-D968-4A70-91E2-44C7FEDAA0E0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9716BC-3BE8-5AE2-8D35-AD31229FFC1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F3F50D5F-E866-1A46-9FD8-863202BA6E69}" type="datetime1">
              <a:rPr lang="en-US" smtClean="0"/>
              <a:t>2/11/26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3625FF-37E0-D0C8-8860-8CDE64BB9B6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en-US"/>
              <a:t>GGGW Sept 2023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6E95A3-47D8-F80B-DA35-D30F4EA4ECAD}"/>
              </a:ext>
            </a:extLst>
          </p:cNvPr>
          <p:cNvSpPr txBox="1"/>
          <p:nvPr/>
        </p:nvSpPr>
        <p:spPr>
          <a:xfrm>
            <a:off x="469833" y="1242918"/>
            <a:ext cx="10813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Modern GHG inversion systems estimate the conditional distribution function.</a:t>
            </a:r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79A42E4A-100A-3470-F008-269CB7F2CA64}"/>
              </a:ext>
            </a:extLst>
          </p:cNvPr>
          <p:cNvSpPr/>
          <p:nvPr/>
        </p:nvSpPr>
        <p:spPr>
          <a:xfrm>
            <a:off x="1801163" y="1898891"/>
            <a:ext cx="8814828" cy="1767416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</p:spPr>
        <p:txBody>
          <a:bodyPr lIns="60959" rIns="60959" anchor="ctr"/>
          <a:lstStyle/>
          <a:p>
            <a:pPr defTabSz="812780">
              <a:defRPr sz="2400">
                <a:latin typeface="Gill Sans"/>
                <a:ea typeface="Gill Sans"/>
                <a:cs typeface="Gill Sans"/>
                <a:sym typeface="Gill Sans"/>
              </a:defRPr>
            </a:pPr>
            <a:endParaRPr sz="3200" dirty="0"/>
          </a:p>
        </p:txBody>
      </p:sp>
      <p:grpSp>
        <p:nvGrpSpPr>
          <p:cNvPr id="12" name="Group 47">
            <a:extLst>
              <a:ext uri="{FF2B5EF4-FFF2-40B4-BE49-F238E27FC236}">
                <a16:creationId xmlns:a16="http://schemas.microsoft.com/office/drawing/2014/main" id="{32090D67-7DBA-B88D-6BFA-FE4D4ADAB0E2}"/>
              </a:ext>
            </a:extLst>
          </p:cNvPr>
          <p:cNvGrpSpPr/>
          <p:nvPr/>
        </p:nvGrpSpPr>
        <p:grpSpPr>
          <a:xfrm>
            <a:off x="1801163" y="2036640"/>
            <a:ext cx="8801167" cy="3054543"/>
            <a:chOff x="0" y="0"/>
            <a:chExt cx="6600874" cy="2156481"/>
          </a:xfrm>
        </p:grpSpPr>
        <p:grpSp>
          <p:nvGrpSpPr>
            <p:cNvPr id="13" name="Picture 48">
              <a:extLst>
                <a:ext uri="{FF2B5EF4-FFF2-40B4-BE49-F238E27FC236}">
                  <a16:creationId xmlns:a16="http://schemas.microsoft.com/office/drawing/2014/main" id="{D223B33F-A0BF-D193-6AE6-DBECBEC8CF32}"/>
                </a:ext>
              </a:extLst>
            </p:cNvPr>
            <p:cNvGrpSpPr/>
            <p:nvPr/>
          </p:nvGrpSpPr>
          <p:grpSpPr>
            <a:xfrm>
              <a:off x="0" y="0"/>
              <a:ext cx="6600874" cy="638085"/>
              <a:chOff x="0" y="0"/>
              <a:chExt cx="6600873" cy="638084"/>
            </a:xfrm>
          </p:grpSpPr>
          <p:sp>
            <p:nvSpPr>
              <p:cNvPr id="26" name="Rectangle">
                <a:extLst>
                  <a:ext uri="{FF2B5EF4-FFF2-40B4-BE49-F238E27FC236}">
                    <a16:creationId xmlns:a16="http://schemas.microsoft.com/office/drawing/2014/main" id="{2BA9DA99-4958-8FBE-885B-354456E20D83}"/>
                  </a:ext>
                </a:extLst>
              </p:cNvPr>
              <p:cNvSpPr/>
              <p:nvPr/>
            </p:nvSpPr>
            <p:spPr>
              <a:xfrm>
                <a:off x="0" y="0"/>
                <a:ext cx="6600874" cy="638085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60959" tIns="60959" rIns="60959" bIns="60959" numCol="1" anchor="ctr">
                <a:noAutofit/>
              </a:bodyPr>
              <a:lstStyle/>
              <a:p>
                <a:pPr defTabSz="812780">
                  <a:defRPr sz="2400"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3200"/>
              </a:p>
            </p:txBody>
          </p:sp>
          <p:pic>
            <p:nvPicPr>
              <p:cNvPr id="27" name="image17.tif" descr="image17.tif">
                <a:extLst>
                  <a:ext uri="{FF2B5EF4-FFF2-40B4-BE49-F238E27FC236}">
                    <a16:creationId xmlns:a16="http://schemas.microsoft.com/office/drawing/2014/main" id="{1446F86A-F790-FBA8-71EC-0EF2313407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6600874" cy="63808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14" name="Rectangle 49">
              <a:extLst>
                <a:ext uri="{FF2B5EF4-FFF2-40B4-BE49-F238E27FC236}">
                  <a16:creationId xmlns:a16="http://schemas.microsoft.com/office/drawing/2014/main" id="{32102AB3-FB6C-41DF-0BDD-734197ABB409}"/>
                </a:ext>
              </a:extLst>
            </p:cNvPr>
            <p:cNvSpPr/>
            <p:nvPr/>
          </p:nvSpPr>
          <p:spPr>
            <a:xfrm>
              <a:off x="1153435" y="155831"/>
              <a:ext cx="288851" cy="384013"/>
            </a:xfrm>
            <a:prstGeom prst="rect">
              <a:avLst/>
            </a:prstGeom>
            <a:noFill/>
            <a:ln w="3175" cap="flat">
              <a:solidFill>
                <a:srgbClr val="0000FF"/>
              </a:solidFill>
              <a:prstDash val="dash"/>
              <a:round/>
            </a:ln>
            <a:effectLst/>
          </p:spPr>
          <p:txBody>
            <a:bodyPr wrap="square" lIns="60959" tIns="60959" rIns="60959" bIns="60959" numCol="1" anchor="ctr">
              <a:noAutofit/>
            </a:bodyPr>
            <a:lstStyle/>
            <a:p>
              <a:pPr algn="ctr" defTabSz="812780">
                <a:defRPr sz="1600">
                  <a:solidFill>
                    <a:srgbClr val="0000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endParaRPr sz="2133"/>
            </a:p>
          </p:txBody>
        </p:sp>
        <p:sp>
          <p:nvSpPr>
            <p:cNvPr id="15" name="TextBox 50">
              <a:extLst>
                <a:ext uri="{FF2B5EF4-FFF2-40B4-BE49-F238E27FC236}">
                  <a16:creationId xmlns:a16="http://schemas.microsoft.com/office/drawing/2014/main" id="{BAF56DDD-313F-5EC7-3CCB-2233A2938A11}"/>
                </a:ext>
              </a:extLst>
            </p:cNvPr>
            <p:cNvSpPr/>
            <p:nvPr/>
          </p:nvSpPr>
          <p:spPr>
            <a:xfrm>
              <a:off x="784559" y="580642"/>
              <a:ext cx="1628959" cy="318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DCE7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0959" tIns="60959" rIns="60959" bIns="60959" numCol="1" anchor="t">
              <a:spAutoFit/>
            </a:bodyPr>
            <a:lstStyle>
              <a:lvl1pPr defTabSz="609600">
                <a:defRPr sz="1600">
                  <a:solidFill>
                    <a:srgbClr val="0000FF"/>
                  </a:solidFill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r>
                <a:rPr sz="2133" dirty="0"/>
                <a:t>forward model</a:t>
              </a:r>
            </a:p>
          </p:txBody>
        </p:sp>
        <p:sp>
          <p:nvSpPr>
            <p:cNvPr id="16" name="Rectangle 51">
              <a:extLst>
                <a:ext uri="{FF2B5EF4-FFF2-40B4-BE49-F238E27FC236}">
                  <a16:creationId xmlns:a16="http://schemas.microsoft.com/office/drawing/2014/main" id="{93FE2FB5-A246-2709-C2AC-E6CAF28C08B4}"/>
                </a:ext>
              </a:extLst>
            </p:cNvPr>
            <p:cNvSpPr/>
            <p:nvPr/>
          </p:nvSpPr>
          <p:spPr>
            <a:xfrm>
              <a:off x="4653455" y="167651"/>
              <a:ext cx="327985" cy="384013"/>
            </a:xfrm>
            <a:prstGeom prst="rect">
              <a:avLst/>
            </a:prstGeom>
            <a:noFill/>
            <a:ln w="3175" cap="flat">
              <a:solidFill>
                <a:srgbClr val="00B050"/>
              </a:solidFill>
              <a:prstDash val="dash"/>
              <a:round/>
            </a:ln>
            <a:effectLst/>
          </p:spPr>
          <p:txBody>
            <a:bodyPr wrap="square" lIns="60959" tIns="60959" rIns="60959" bIns="60959" numCol="1" anchor="ctr">
              <a:noAutofit/>
            </a:bodyPr>
            <a:lstStyle/>
            <a:p>
              <a:pPr algn="ctr" defTabSz="812780">
                <a:defRPr sz="1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endParaRPr sz="2133"/>
            </a:p>
          </p:txBody>
        </p:sp>
        <p:sp>
          <p:nvSpPr>
            <p:cNvPr id="17" name="Rectangle 52">
              <a:extLst>
                <a:ext uri="{FF2B5EF4-FFF2-40B4-BE49-F238E27FC236}">
                  <a16:creationId xmlns:a16="http://schemas.microsoft.com/office/drawing/2014/main" id="{1F6EF9AB-8AE4-5B6A-8761-817ECADC49D3}"/>
                </a:ext>
              </a:extLst>
            </p:cNvPr>
            <p:cNvSpPr/>
            <p:nvPr/>
          </p:nvSpPr>
          <p:spPr>
            <a:xfrm>
              <a:off x="3393243" y="177347"/>
              <a:ext cx="288851" cy="384013"/>
            </a:xfrm>
            <a:prstGeom prst="rect">
              <a:avLst/>
            </a:prstGeom>
            <a:noFill/>
            <a:ln w="3175" cap="flat">
              <a:solidFill>
                <a:srgbClr val="0000FF"/>
              </a:solidFill>
              <a:prstDash val="dash"/>
              <a:round/>
            </a:ln>
            <a:effectLst/>
          </p:spPr>
          <p:txBody>
            <a:bodyPr wrap="square" lIns="60959" tIns="60959" rIns="60959" bIns="60959" numCol="1" anchor="ctr">
              <a:noAutofit/>
            </a:bodyPr>
            <a:lstStyle/>
            <a:p>
              <a:pPr algn="ctr" defTabSz="812780">
                <a:defRPr sz="1600">
                  <a:solidFill>
                    <a:srgbClr val="0000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endParaRPr sz="2133"/>
            </a:p>
          </p:txBody>
        </p:sp>
        <p:sp>
          <p:nvSpPr>
            <p:cNvPr id="18" name="TextBox 53">
              <a:extLst>
                <a:ext uri="{FF2B5EF4-FFF2-40B4-BE49-F238E27FC236}">
                  <a16:creationId xmlns:a16="http://schemas.microsoft.com/office/drawing/2014/main" id="{5000A3CA-86DC-EA44-37F2-A4B872754E47}"/>
                </a:ext>
              </a:extLst>
            </p:cNvPr>
            <p:cNvSpPr/>
            <p:nvPr/>
          </p:nvSpPr>
          <p:spPr>
            <a:xfrm>
              <a:off x="3343591" y="569534"/>
              <a:ext cx="1270001" cy="1270001"/>
            </a:xfrm>
            <a:prstGeom prst="line">
              <a:avLst/>
            </a:prstGeom>
            <a:solidFill>
              <a:srgbClr val="D4DCE7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60959" tIns="60959" rIns="60959" bIns="60959" numCol="1" anchor="t">
              <a:spAutoFit/>
            </a:bodyPr>
            <a:lstStyle>
              <a:lvl1pPr defTabSz="609600">
                <a:defRPr sz="1600">
                  <a:solidFill>
                    <a:srgbClr val="0000FF"/>
                  </a:solidFill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r>
                <a:rPr sz="2133" dirty="0"/>
                <a:t>data</a:t>
              </a:r>
            </a:p>
          </p:txBody>
        </p:sp>
        <p:sp>
          <p:nvSpPr>
            <p:cNvPr id="19" name="TextBox 54">
              <a:extLst>
                <a:ext uri="{FF2B5EF4-FFF2-40B4-BE49-F238E27FC236}">
                  <a16:creationId xmlns:a16="http://schemas.microsoft.com/office/drawing/2014/main" id="{18A676F6-3976-953F-CBD9-37660741D285}"/>
                </a:ext>
              </a:extLst>
            </p:cNvPr>
            <p:cNvSpPr/>
            <p:nvPr/>
          </p:nvSpPr>
          <p:spPr>
            <a:xfrm>
              <a:off x="4508775" y="558861"/>
              <a:ext cx="1270001" cy="1270001"/>
            </a:xfrm>
            <a:prstGeom prst="line">
              <a:avLst/>
            </a:prstGeom>
            <a:solidFill>
              <a:srgbClr val="D4DCE7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60959" tIns="60959" rIns="60959" bIns="60959" numCol="1" anchor="t">
              <a:spAutoFit/>
            </a:bodyPr>
            <a:lstStyle>
              <a:lvl1pPr defTabSz="609600">
                <a:defRPr sz="1600">
                  <a:solidFill>
                    <a:srgbClr val="00B050"/>
                  </a:solidFill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r>
                <a:rPr sz="2133" dirty="0"/>
                <a:t>prior</a:t>
              </a:r>
            </a:p>
          </p:txBody>
        </p:sp>
        <p:sp>
          <p:nvSpPr>
            <p:cNvPr id="20" name="Rectangle 55">
              <a:extLst>
                <a:ext uri="{FF2B5EF4-FFF2-40B4-BE49-F238E27FC236}">
                  <a16:creationId xmlns:a16="http://schemas.microsoft.com/office/drawing/2014/main" id="{1E033A74-95E2-5AED-2D3F-46487AEE7522}"/>
                </a:ext>
              </a:extLst>
            </p:cNvPr>
            <p:cNvSpPr/>
            <p:nvPr/>
          </p:nvSpPr>
          <p:spPr>
            <a:xfrm>
              <a:off x="5165329" y="167536"/>
              <a:ext cx="276995" cy="411190"/>
            </a:xfrm>
            <a:prstGeom prst="rect">
              <a:avLst/>
            </a:prstGeom>
            <a:noFill/>
            <a:ln w="3175" cap="flat">
              <a:solidFill>
                <a:srgbClr val="00B050"/>
              </a:solidFill>
              <a:prstDash val="dash"/>
              <a:round/>
            </a:ln>
            <a:effectLst/>
          </p:spPr>
          <p:txBody>
            <a:bodyPr wrap="square" lIns="60959" tIns="60959" rIns="60959" bIns="60959" numCol="1" anchor="ctr">
              <a:noAutofit/>
            </a:bodyPr>
            <a:lstStyle/>
            <a:p>
              <a:pPr algn="ctr" defTabSz="812780">
                <a:defRPr sz="1600">
                  <a:solidFill>
                    <a:srgbClr val="00B050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endParaRPr sz="2133"/>
            </a:p>
          </p:txBody>
        </p:sp>
        <p:sp>
          <p:nvSpPr>
            <p:cNvPr id="21" name="Rectangle 56">
              <a:extLst>
                <a:ext uri="{FF2B5EF4-FFF2-40B4-BE49-F238E27FC236}">
                  <a16:creationId xmlns:a16="http://schemas.microsoft.com/office/drawing/2014/main" id="{77501651-E30D-03A3-D672-38BBD1510E7B}"/>
                </a:ext>
              </a:extLst>
            </p:cNvPr>
            <p:cNvSpPr/>
            <p:nvPr/>
          </p:nvSpPr>
          <p:spPr>
            <a:xfrm>
              <a:off x="2241306" y="163250"/>
              <a:ext cx="247886" cy="384013"/>
            </a:xfrm>
            <a:prstGeom prst="rect">
              <a:avLst/>
            </a:prstGeom>
            <a:noFill/>
            <a:ln w="3175" cap="flat">
              <a:solidFill>
                <a:srgbClr val="0000FF"/>
              </a:solidFill>
              <a:prstDash val="dash"/>
              <a:round/>
            </a:ln>
            <a:effectLst/>
          </p:spPr>
          <p:txBody>
            <a:bodyPr wrap="square" lIns="60959" tIns="60959" rIns="60959" bIns="60959" numCol="1" anchor="ctr">
              <a:noAutofit/>
            </a:bodyPr>
            <a:lstStyle/>
            <a:p>
              <a:pPr algn="ctr" defTabSz="812780">
                <a:defRPr sz="1600">
                  <a:solidFill>
                    <a:srgbClr val="0000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endParaRPr sz="2133"/>
            </a:p>
          </p:txBody>
        </p:sp>
        <p:sp>
          <p:nvSpPr>
            <p:cNvPr id="22" name="TextBox 57">
              <a:extLst>
                <a:ext uri="{FF2B5EF4-FFF2-40B4-BE49-F238E27FC236}">
                  <a16:creationId xmlns:a16="http://schemas.microsoft.com/office/drawing/2014/main" id="{8A1306D3-9263-A44D-198F-6699F8BC1B92}"/>
                </a:ext>
              </a:extLst>
            </p:cNvPr>
            <p:cNvSpPr/>
            <p:nvPr/>
          </p:nvSpPr>
          <p:spPr>
            <a:xfrm>
              <a:off x="1453823" y="886480"/>
              <a:ext cx="1270001" cy="1270001"/>
            </a:xfrm>
            <a:prstGeom prst="line">
              <a:avLst/>
            </a:prstGeom>
            <a:solidFill>
              <a:srgbClr val="D4DCE7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60959" tIns="60959" rIns="60959" bIns="60959" numCol="1" anchor="t">
              <a:spAutoFit/>
            </a:bodyPr>
            <a:lstStyle>
              <a:lvl1pPr defTabSz="609600">
                <a:defRPr sz="1600">
                  <a:solidFill>
                    <a:srgbClr val="0000FF"/>
                  </a:solidFill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r>
                <a:rPr sz="2133" dirty="0"/>
                <a:t>model-data error covariance</a:t>
              </a:r>
            </a:p>
          </p:txBody>
        </p:sp>
        <p:sp>
          <p:nvSpPr>
            <p:cNvPr id="23" name="TextBox 58">
              <a:extLst>
                <a:ext uri="{FF2B5EF4-FFF2-40B4-BE49-F238E27FC236}">
                  <a16:creationId xmlns:a16="http://schemas.microsoft.com/office/drawing/2014/main" id="{96816F39-CB7B-87F9-F6F9-95FAF93DFA5E}"/>
                </a:ext>
              </a:extLst>
            </p:cNvPr>
            <p:cNvSpPr/>
            <p:nvPr/>
          </p:nvSpPr>
          <p:spPr>
            <a:xfrm>
              <a:off x="4681950" y="816610"/>
              <a:ext cx="1270001" cy="1270001"/>
            </a:xfrm>
            <a:prstGeom prst="line">
              <a:avLst/>
            </a:prstGeom>
            <a:solidFill>
              <a:srgbClr val="D4DCE7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60959" tIns="60959" rIns="60959" bIns="60959" numCol="1" anchor="t">
              <a:spAutoFit/>
            </a:bodyPr>
            <a:lstStyle>
              <a:lvl1pPr defTabSz="609600">
                <a:defRPr sz="1600">
                  <a:solidFill>
                    <a:srgbClr val="00B050"/>
                  </a:solidFill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r>
                <a:rPr sz="2133" dirty="0"/>
                <a:t>prior error covariance</a:t>
              </a:r>
            </a:p>
          </p:txBody>
        </p:sp>
        <p:sp>
          <p:nvSpPr>
            <p:cNvPr id="24" name="Straight Arrow Connector 59">
              <a:extLst>
                <a:ext uri="{FF2B5EF4-FFF2-40B4-BE49-F238E27FC236}">
                  <a16:creationId xmlns:a16="http://schemas.microsoft.com/office/drawing/2014/main" id="{433F4936-2BF9-F005-75C6-A68ED7767F38}"/>
                </a:ext>
              </a:extLst>
            </p:cNvPr>
            <p:cNvSpPr/>
            <p:nvPr/>
          </p:nvSpPr>
          <p:spPr>
            <a:xfrm>
              <a:off x="2350763" y="526201"/>
              <a:ext cx="1" cy="235047"/>
            </a:xfrm>
            <a:prstGeom prst="line">
              <a:avLst/>
            </a:prstGeom>
            <a:noFill/>
            <a:ln w="25400" cap="flat">
              <a:solidFill>
                <a:srgbClr val="0000FF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60959" tIns="60959" rIns="60959" bIns="60959" numCol="1" anchor="t">
              <a:noAutofit/>
            </a:bodyPr>
            <a:lstStyle/>
            <a:p>
              <a:pPr defTabSz="812780">
                <a:defRPr sz="24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3200"/>
            </a:p>
          </p:txBody>
        </p:sp>
        <p:sp>
          <p:nvSpPr>
            <p:cNvPr id="25" name="Straight Arrow Connector 60">
              <a:extLst>
                <a:ext uri="{FF2B5EF4-FFF2-40B4-BE49-F238E27FC236}">
                  <a16:creationId xmlns:a16="http://schemas.microsoft.com/office/drawing/2014/main" id="{3743523D-1FF4-0098-0FE2-EF148E47B6E7}"/>
                </a:ext>
              </a:extLst>
            </p:cNvPr>
            <p:cNvSpPr/>
            <p:nvPr/>
          </p:nvSpPr>
          <p:spPr>
            <a:xfrm>
              <a:off x="5321117" y="529504"/>
              <a:ext cx="1" cy="235047"/>
            </a:xfrm>
            <a:prstGeom prst="line">
              <a:avLst/>
            </a:prstGeom>
            <a:noFill/>
            <a:ln w="25400" cap="flat">
              <a:solidFill>
                <a:srgbClr val="00B05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60959" tIns="60959" rIns="60959" bIns="60959" numCol="1" anchor="t">
              <a:noAutofit/>
            </a:bodyPr>
            <a:lstStyle/>
            <a:p>
              <a:pPr defTabSz="812780">
                <a:defRPr sz="2400">
                  <a:latin typeface="Gill Sans"/>
                  <a:ea typeface="Gill Sans"/>
                  <a:cs typeface="Gill Sans"/>
                  <a:sym typeface="Gill Sans"/>
                </a:defRPr>
              </a:pPr>
              <a:endParaRPr sz="3200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0DB81CA-E7ED-9A91-2E7E-0BF5805D7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597" y="366659"/>
            <a:ext cx="1659467" cy="62653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066C2E6-0D84-E1E9-8544-0A18A768A978}"/>
              </a:ext>
            </a:extLst>
          </p:cNvPr>
          <p:cNvSpPr txBox="1"/>
          <p:nvPr/>
        </p:nvSpPr>
        <p:spPr>
          <a:xfrm>
            <a:off x="1787503" y="2763286"/>
            <a:ext cx="1285512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dirty="0">
                <a:solidFill>
                  <a:srgbClr val="0432FF"/>
                </a:solidFill>
                <a:latin typeface="Gill Sans MT" panose="020B0502020104020203" pitchFamily="34" charset="77"/>
              </a:rPr>
              <a:t>control/</a:t>
            </a:r>
          </a:p>
          <a:p>
            <a:r>
              <a:rPr lang="en-US" sz="2133" dirty="0">
                <a:solidFill>
                  <a:srgbClr val="0432FF"/>
                </a:solidFill>
                <a:latin typeface="Gill Sans MT" panose="020B0502020104020203" pitchFamily="34" charset="77"/>
              </a:rPr>
              <a:t>state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EAC504-CBDD-B5BA-1339-7F5A8309DF43}"/>
              </a:ext>
            </a:extLst>
          </p:cNvPr>
          <p:cNvSpPr txBox="1"/>
          <p:nvPr/>
        </p:nvSpPr>
        <p:spPr>
          <a:xfrm>
            <a:off x="72575" y="5244433"/>
            <a:ext cx="117926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return on investment of CEOS investments is contingent on choices and approximations made for each component.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Choose wisely.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809857C-1B6B-B071-1F82-600BB224B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243" y="4109114"/>
            <a:ext cx="2392072" cy="40599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92F17AE-9FC9-31B6-242D-05DB090232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9040" y="4036340"/>
            <a:ext cx="4507265" cy="56784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417E202-EFE1-94AA-5129-2CD343ABD5A6}"/>
              </a:ext>
            </a:extLst>
          </p:cNvPr>
          <p:cNvSpPr txBox="1"/>
          <p:nvPr/>
        </p:nvSpPr>
        <p:spPr>
          <a:xfrm>
            <a:off x="817354" y="4517097"/>
            <a:ext cx="2703087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dirty="0">
                <a:solidFill>
                  <a:srgbClr val="0432FF"/>
                </a:solidFill>
                <a:latin typeface="Gill Sans MT" panose="020B0502020104020203" pitchFamily="34" charset="77"/>
              </a:rPr>
              <a:t>Posterior estimate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E8259E-504E-AD37-340D-9ACAB3D40D17}"/>
              </a:ext>
            </a:extLst>
          </p:cNvPr>
          <p:cNvSpPr txBox="1"/>
          <p:nvPr/>
        </p:nvSpPr>
        <p:spPr>
          <a:xfrm>
            <a:off x="3749669" y="4531669"/>
            <a:ext cx="2703087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dirty="0">
                <a:solidFill>
                  <a:srgbClr val="0432FF"/>
                </a:solidFill>
                <a:latin typeface="Gill Sans MT" panose="020B0502020104020203" pitchFamily="34" charset="77"/>
              </a:rPr>
              <a:t>Posterior covariance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8162C14-2168-2BA3-4449-534FD58B6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6586" y="3955581"/>
            <a:ext cx="2730167" cy="75385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88F3093-3FD7-8456-B9C7-522FEEA0E1DF}"/>
              </a:ext>
            </a:extLst>
          </p:cNvPr>
          <p:cNvSpPr txBox="1"/>
          <p:nvPr/>
        </p:nvSpPr>
        <p:spPr>
          <a:xfrm>
            <a:off x="8701883" y="4544239"/>
            <a:ext cx="2703087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dirty="0">
                <a:solidFill>
                  <a:srgbClr val="0432FF"/>
                </a:solidFill>
                <a:latin typeface="Gill Sans MT" panose="020B0502020104020203" pitchFamily="34" charset="77"/>
              </a:rPr>
              <a:t>Information content</a:t>
            </a:r>
          </a:p>
        </p:txBody>
      </p:sp>
    </p:spTree>
    <p:extLst>
      <p:ext uri="{BB962C8B-B14F-4D97-AF65-F5344CB8AC3E}">
        <p14:creationId xmlns:p14="http://schemas.microsoft.com/office/powerpoint/2010/main" val="2348061532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/>
          <p:nvPr/>
        </p:nvSpPr>
        <p:spPr>
          <a:xfrm>
            <a:off x="357105" y="1290957"/>
            <a:ext cx="11112000" cy="30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14313" marR="0" lvl="0" indent="-214313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lang="en-GB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Presenters should name their file using the following convention: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  <a:p>
            <a:pPr marL="671512" marR="0" lvl="1" indent="-21431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lang="en-GB" sz="1600" i="0" u="none" strike="noStrike" cap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AgendaItemNumber_LastName_Subject_Version</a:t>
            </a:r>
            <a:r>
              <a:rPr lang="en-GB" sz="160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sz="160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(e.g., </a:t>
            </a:r>
            <a:r>
              <a:rPr lang="en-GB" sz="16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1.1_Su_Welcome_v1</a:t>
            </a:r>
            <a:r>
              <a:rPr lang="en-GB" sz="1600" i="1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1600" i="1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14312" marR="0" lvl="0" indent="-214312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lang="en-GB" sz="1600" b="1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Documents and presentations should be uploaded to the shared folder to allow for streamlined self service</a:t>
            </a:r>
            <a:endParaRPr sz="1600" b="1"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71512" marR="0" lvl="1" indent="-21431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lang="en-GB" sz="1600" b="1" u="sng" dirty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Shared Presentation Folder</a:t>
            </a:r>
            <a:r>
              <a:rPr lang="en-GB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(default view only, ask for upload/edit permission as required)</a:t>
            </a:r>
            <a:endParaRPr sz="16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71512" marR="0" lvl="1" indent="-21431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❖"/>
            </a:pPr>
            <a:r>
              <a:rPr lang="en-GB" sz="16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 support</a:t>
            </a:r>
            <a:r>
              <a:rPr lang="en-GB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contact Libby/Wenying: </a:t>
            </a:r>
            <a:r>
              <a:rPr lang="en-GB" sz="1600" u="sng" dirty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libby@symbioscomms.com</a:t>
            </a:r>
            <a:r>
              <a:rPr lang="en-GB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/ </a:t>
            </a:r>
            <a:r>
              <a:rPr lang="en-GB" sz="1600" u="sng" dirty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wenying.su-1@nasa.gov</a:t>
            </a:r>
            <a:r>
              <a:rPr lang="en-GB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endParaRPr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14312" marR="0" lvl="0" indent="-214312" algn="l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❖"/>
            </a:pPr>
            <a:r>
              <a:rPr lang="en-GB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Meeting website: </a:t>
            </a:r>
            <a:r>
              <a:rPr lang="en-GB" sz="1600" u="sng" dirty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https://ceos.org/meetings/wgclimate-24/</a:t>
            </a:r>
            <a:r>
              <a:rPr lang="en-GB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 </a:t>
            </a:r>
            <a:endParaRPr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p7"/>
          <p:cNvSpPr txBox="1"/>
          <p:nvPr/>
        </p:nvSpPr>
        <p:spPr>
          <a:xfrm>
            <a:off x="94020" y="103248"/>
            <a:ext cx="866851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Presenter Guidelines 1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2786F67-CE6F-36DB-9F66-25AB4B71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664" y="411692"/>
            <a:ext cx="8229600" cy="478484"/>
          </a:xfrm>
        </p:spPr>
        <p:txBody>
          <a:bodyPr/>
          <a:lstStyle/>
          <a:p>
            <a:r>
              <a:rPr lang="en-US" sz="3200" dirty="0"/>
              <a:t>Observatory</a:t>
            </a:r>
            <a:r>
              <a:rPr lang="en-US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A5FDCE1-6248-5406-DDC9-4F73EB3C543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7C076-FA0E-E082-42EC-73DEF4EDE55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228173" y="6548704"/>
            <a:ext cx="212091" cy="218440"/>
          </a:xfrm>
          <a:prstGeom prst="rect">
            <a:avLst/>
          </a:prstGeom>
        </p:spPr>
        <p:txBody>
          <a:bodyPr/>
          <a:lstStyle/>
          <a:p>
            <a:fld id="{C20F9084-C4B8-47CC-A340-731237DBDB5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D8FB33-51A9-E1FD-9D25-8AC15B8D2FE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C301BC6-CAC2-8C40-B095-4FB4E9F6140D}" type="datetime1">
              <a:rPr lang="en-US" smtClean="0"/>
              <a:t>2/11/26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B030DC-85B9-1CF6-2D9C-D70A3FA8B8E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en-US" dirty="0"/>
              <a:t>GGGW Sept 2023</a:t>
            </a:r>
          </a:p>
        </p:txBody>
      </p:sp>
      <p:pic>
        <p:nvPicPr>
          <p:cNvPr id="11" name="Picture 10" descr="A satellite orbiting earth in space&#10;&#10;Description automatically generated with medium confidence">
            <a:extLst>
              <a:ext uri="{FF2B5EF4-FFF2-40B4-BE49-F238E27FC236}">
                <a16:creationId xmlns:a16="http://schemas.microsoft.com/office/drawing/2014/main" id="{AD7C8221-ED4E-6B09-7256-0FEFE8E94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967" y="1211278"/>
            <a:ext cx="5781773" cy="43363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BC45DF-5F60-3956-74D3-154AB76E8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092" y="548984"/>
            <a:ext cx="355600" cy="406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F331E7B-BAB2-9198-A3B2-3EC934901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4624" y="506465"/>
            <a:ext cx="508000" cy="4402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CA318F4-E462-8AAE-4793-E181523987C9}"/>
              </a:ext>
            </a:extLst>
          </p:cNvPr>
          <p:cNvSpPr txBox="1"/>
          <p:nvPr/>
        </p:nvSpPr>
        <p:spPr>
          <a:xfrm>
            <a:off x="338667" y="1114239"/>
            <a:ext cx="59333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Substantial increase in satellite-based GHG observations.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</a:t>
            </a:r>
            <a:r>
              <a:rPr lang="en-US" sz="2400" dirty="0" err="1">
                <a:solidFill>
                  <a:schemeClr val="bg1"/>
                </a:solidFill>
              </a:rPr>
              <a:t>spatio</a:t>
            </a:r>
            <a:r>
              <a:rPr lang="en-US" sz="2400" dirty="0">
                <a:solidFill>
                  <a:schemeClr val="bg1"/>
                </a:solidFill>
              </a:rPr>
              <a:t>-temporal sampling and coverage varies orders of magnitude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information content of GHG measurements is multi-scale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Efforts to combine satellite observations are still nascent.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 CEOS carbon observatory is incomplete with a concomitant independent validation network.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C4DB77-C602-6F4A-1D20-7C4478E99FA4}"/>
              </a:ext>
            </a:extLst>
          </p:cNvPr>
          <p:cNvSpPr txBox="1"/>
          <p:nvPr/>
        </p:nvSpPr>
        <p:spPr>
          <a:xfrm>
            <a:off x="6180173" y="556631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https://</a:t>
            </a:r>
            <a:r>
              <a:rPr lang="en-US" sz="1600" dirty="0" err="1">
                <a:solidFill>
                  <a:schemeClr val="bg1"/>
                </a:solidFill>
              </a:rPr>
              <a:t>database.eohandbook.com</a:t>
            </a:r>
            <a:r>
              <a:rPr lang="en-US" sz="1600" dirty="0">
                <a:solidFill>
                  <a:schemeClr val="bg1"/>
                </a:solidFill>
              </a:rPr>
              <a:t>/</a:t>
            </a:r>
            <a:r>
              <a:rPr lang="en-US" sz="1600" dirty="0" err="1">
                <a:solidFill>
                  <a:schemeClr val="bg1"/>
                </a:solidFill>
              </a:rPr>
              <a:t>ghg</a:t>
            </a:r>
            <a:r>
              <a:rPr lang="en-US" sz="1600" dirty="0">
                <a:solidFill>
                  <a:schemeClr val="bg1"/>
                </a:solidFill>
              </a:rPr>
              <a:t>/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1E4E5F1-8801-FA71-2D9C-60E3EA486C04}"/>
                  </a:ext>
                </a:extLst>
              </p14:cNvPr>
              <p14:cNvContentPartPr/>
              <p14:nvPr/>
            </p14:nvContentPartPr>
            <p14:xfrm>
              <a:off x="6497773" y="5410918"/>
              <a:ext cx="45120" cy="163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1E4E5F1-8801-FA71-2D9C-60E3EA486C0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82252" y="5395323"/>
                <a:ext cx="75802" cy="471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150E706-ADCB-EC3C-BA01-DA4E00B3F79A}"/>
                  </a:ext>
                </a:extLst>
              </p14:cNvPr>
              <p14:cNvContentPartPr/>
              <p14:nvPr/>
            </p14:nvContentPartPr>
            <p14:xfrm>
              <a:off x="6979693" y="5019718"/>
              <a:ext cx="76800" cy="268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150E706-ADCB-EC3C-BA01-DA4E00B3F79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964189" y="5004099"/>
                <a:ext cx="107448" cy="5775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6403549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E466C-15CD-9DA6-5545-373C37416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4FD467-BFD1-B9C1-C207-D014F2020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GHG mandate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06EDBE-E3AA-487F-7CD9-81233B6E9FC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904CD7-255D-642A-97C4-F3938A9B578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8C910A-A591-0B05-7ECE-C5E88AC6518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EA5C3E-1114-1159-94DC-864DCE195D25}"/>
              </a:ext>
            </a:extLst>
          </p:cNvPr>
          <p:cNvSpPr txBox="1"/>
          <p:nvPr/>
        </p:nvSpPr>
        <p:spPr>
          <a:xfrm>
            <a:off x="356534" y="2644170"/>
            <a:ext cx="10928685" cy="156966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ndara" panose="020E0502030303020204" pitchFamily="34" charset="0"/>
              </a:rPr>
              <a:t>2019 IPCC refinement: “An ideal condition for verification is the </a:t>
            </a:r>
          </a:p>
          <a:p>
            <a:r>
              <a:rPr lang="en-US" sz="2400" dirty="0">
                <a:solidFill>
                  <a:schemeClr val="bg1"/>
                </a:solidFill>
                <a:latin typeface="Candara" panose="020E0502030303020204" pitchFamily="34" charset="0"/>
              </a:rPr>
              <a:t>use of fully independent data as a basis for comparison. Measurements of </a:t>
            </a:r>
          </a:p>
          <a:p>
            <a:r>
              <a:rPr lang="en-US" sz="2400" dirty="0">
                <a:solidFill>
                  <a:schemeClr val="bg1"/>
                </a:solidFill>
                <a:latin typeface="Candara" panose="020E0502030303020204" pitchFamily="34" charset="0"/>
              </a:rPr>
              <a:t>atmospheric concentrations provide such datasets, and recent scientific ad­vances allow using such data as a basis for emission modeling.” </a:t>
            </a:r>
          </a:p>
        </p:txBody>
      </p:sp>
    </p:spTree>
    <p:extLst>
      <p:ext uri="{BB962C8B-B14F-4D97-AF65-F5344CB8AC3E}">
        <p14:creationId xmlns:p14="http://schemas.microsoft.com/office/powerpoint/2010/main" val="2887559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90F52-5975-5BE5-8E0A-9D4CD4F8E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Workhorses	</a:t>
            </a:r>
          </a:p>
        </p:txBody>
      </p:sp>
      <p:pic>
        <p:nvPicPr>
          <p:cNvPr id="4" name="Picture 3" descr="A satellite in space above earth&#10;&#10;AI-generated content may be incorrect.">
            <a:extLst>
              <a:ext uri="{FF2B5EF4-FFF2-40B4-BE49-F238E27FC236}">
                <a16:creationId xmlns:a16="http://schemas.microsoft.com/office/drawing/2014/main" id="{3D662837-146E-287C-3805-105EC24FB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542" y="1278596"/>
            <a:ext cx="5479458" cy="3082388"/>
          </a:xfrm>
          <a:prstGeom prst="rect">
            <a:avLst/>
          </a:prstGeom>
        </p:spPr>
      </p:pic>
      <p:pic>
        <p:nvPicPr>
          <p:cNvPr id="7" name="Picture 6" descr="A space station in space&#10;&#10;AI-generated content may be incorrect.">
            <a:extLst>
              <a:ext uri="{FF2B5EF4-FFF2-40B4-BE49-F238E27FC236}">
                <a16:creationId xmlns:a16="http://schemas.microsoft.com/office/drawing/2014/main" id="{F9AD38E4-E4B7-A36F-1B2E-EC090BDFB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4032" y="1278596"/>
            <a:ext cx="3056303" cy="31382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64A018-4714-EF83-8E51-5B1D38F70ADE}"/>
              </a:ext>
            </a:extLst>
          </p:cNvPr>
          <p:cNvSpPr txBox="1"/>
          <p:nvPr/>
        </p:nvSpPr>
        <p:spPr>
          <a:xfrm>
            <a:off x="450166" y="4882365"/>
            <a:ext cx="97489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OCO-2, GOSAT,  TROPOMI have been the ”workhorses” to quantify global GHG fluxes  that could be used to support assessment of national and subnational commitments.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858201-B688-1876-2D3B-34B4D29D1D3B}"/>
              </a:ext>
            </a:extLst>
          </p:cNvPr>
          <p:cNvSpPr txBox="1"/>
          <p:nvPr/>
        </p:nvSpPr>
        <p:spPr>
          <a:xfrm>
            <a:off x="2872841" y="4432836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OCO-2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380AC5-33F0-5381-B7EA-D935A742CBBD}"/>
              </a:ext>
            </a:extLst>
          </p:cNvPr>
          <p:cNvSpPr txBox="1"/>
          <p:nvPr/>
        </p:nvSpPr>
        <p:spPr>
          <a:xfrm>
            <a:off x="10179931" y="4495704"/>
            <a:ext cx="524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S5P</a:t>
            </a:r>
          </a:p>
        </p:txBody>
      </p:sp>
      <p:pic>
        <p:nvPicPr>
          <p:cNvPr id="6" name="Picture 5" descr="A satellite in space&#10;&#10;AI-generated content may be incorrect.">
            <a:extLst>
              <a:ext uri="{FF2B5EF4-FFF2-40B4-BE49-F238E27FC236}">
                <a16:creationId xmlns:a16="http://schemas.microsoft.com/office/drawing/2014/main" id="{868D1346-8EE6-8016-0A53-B631F790E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9548" y="1400443"/>
            <a:ext cx="3860800" cy="22740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717B8D-0124-BE2B-C292-3E0961600C31}"/>
              </a:ext>
            </a:extLst>
          </p:cNvPr>
          <p:cNvSpPr txBox="1"/>
          <p:nvPr/>
        </p:nvSpPr>
        <p:spPr>
          <a:xfrm>
            <a:off x="6911441" y="4432836"/>
            <a:ext cx="8130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GOSAT</a:t>
            </a:r>
          </a:p>
        </p:txBody>
      </p:sp>
    </p:spTree>
    <p:extLst>
      <p:ext uri="{BB962C8B-B14F-4D97-AF65-F5344CB8AC3E}">
        <p14:creationId xmlns:p14="http://schemas.microsoft.com/office/powerpoint/2010/main" val="3847128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Attribution to natural, anthropogenic, and lateral flux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sz="3200" dirty="0">
                <a:solidFill>
                  <a:schemeClr val="bg1"/>
                </a:solidFill>
              </a:rPr>
              <a:t>Attribution </a:t>
            </a:r>
            <a:r>
              <a:rPr lang="en-US" sz="3200" dirty="0">
                <a:solidFill>
                  <a:schemeClr val="bg1"/>
                </a:solidFill>
              </a:rPr>
              <a:t>Net Carbon Exchange to GHGI sectors</a:t>
            </a:r>
            <a:endParaRPr sz="3200" dirty="0">
              <a:solidFill>
                <a:schemeClr val="bg1"/>
              </a:solidFill>
            </a:endParaRPr>
          </a:p>
        </p:txBody>
      </p:sp>
      <p:pic>
        <p:nvPicPr>
          <p:cNvPr id="14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8186"/>
            <a:ext cx="8345443" cy="5527965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Rectangle 5"/>
          <p:cNvSpPr/>
          <p:nvPr/>
        </p:nvSpPr>
        <p:spPr>
          <a:xfrm>
            <a:off x="5259065" y="3101730"/>
            <a:ext cx="2970539" cy="2223656"/>
          </a:xfrm>
          <a:prstGeom prst="rect">
            <a:avLst/>
          </a:prstGeom>
          <a:solidFill>
            <a:srgbClr val="548235">
              <a:alpha val="41000"/>
            </a:srgbClr>
          </a:solidFill>
          <a:ln w="25400">
            <a:solidFill>
              <a:srgbClr val="32538F"/>
            </a:solidFill>
            <a:miter/>
          </a:ln>
        </p:spPr>
        <p:txBody>
          <a:bodyPr tIns="45720" bIns="45720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defRPr>
                <a:solidFill>
                  <a:srgbClr val="FFFFFF"/>
                </a:solidFill>
              </a:defRPr>
            </a:pPr>
            <a:endParaRPr sz="675"/>
          </a:p>
        </p:txBody>
      </p:sp>
      <p:sp>
        <p:nvSpPr>
          <p:cNvPr id="150" name="TextBox 6"/>
          <p:cNvSpPr txBox="1"/>
          <p:nvPr/>
        </p:nvSpPr>
        <p:spPr>
          <a:xfrm>
            <a:off x="8518438" y="2410215"/>
            <a:ext cx="3784460" cy="181626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45720" bIns="45720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>
              <a:defRPr>
                <a:solidFill>
                  <a:srgbClr val="FFFFFF"/>
                </a:solidFill>
              </a:defRPr>
            </a:pPr>
            <a:r>
              <a:rPr sz="1867" dirty="0">
                <a:solidFill>
                  <a:schemeClr val="tx1"/>
                </a:solidFill>
              </a:rPr>
              <a:t>NGHGIs track changes in carbon stocks (</a:t>
            </a:r>
            <a:r>
              <a:rPr sz="1867" b="1" dirty="0" err="1">
                <a:solidFill>
                  <a:schemeClr val="tx1"/>
                </a:solidFill>
              </a:rPr>
              <a:t>ΔC</a:t>
            </a:r>
            <a:r>
              <a:rPr sz="1867" b="1" baseline="-15500" dirty="0" err="1">
                <a:solidFill>
                  <a:schemeClr val="tx1"/>
                </a:solidFill>
              </a:rPr>
              <a:t>loss</a:t>
            </a:r>
            <a:r>
              <a:rPr sz="1867" dirty="0">
                <a:solidFill>
                  <a:schemeClr val="tx1"/>
                </a:solidFill>
              </a:rPr>
              <a:t>) due to Agriculture, Forestry and other Land Use (AFOLU).</a:t>
            </a:r>
          </a:p>
          <a:p>
            <a:pPr marL="285744" indent="-285744">
              <a:buSzPct val="100000"/>
              <a:buChar char="➢"/>
              <a:defRPr>
                <a:solidFill>
                  <a:srgbClr val="FFFFFF"/>
                </a:solidFill>
              </a:defRPr>
            </a:pPr>
            <a:r>
              <a:rPr sz="1867" dirty="0">
                <a:solidFill>
                  <a:schemeClr val="tx1"/>
                </a:solidFill>
              </a:rPr>
              <a:t>We need to isolate this component for comparison:</a:t>
            </a:r>
          </a:p>
        </p:txBody>
      </p:sp>
      <p:sp>
        <p:nvSpPr>
          <p:cNvPr id="151" name="Rectangle 8"/>
          <p:cNvSpPr/>
          <p:nvPr/>
        </p:nvSpPr>
        <p:spPr>
          <a:xfrm>
            <a:off x="86497" y="933496"/>
            <a:ext cx="8345443" cy="1634837"/>
          </a:xfrm>
          <a:prstGeom prst="rect">
            <a:avLst/>
          </a:prstGeom>
          <a:solidFill>
            <a:srgbClr val="8FAADC">
              <a:alpha val="26000"/>
            </a:srgbClr>
          </a:solidFill>
          <a:ln w="25400">
            <a:solidFill>
              <a:srgbClr val="32538F"/>
            </a:solidFill>
            <a:miter/>
          </a:ln>
        </p:spPr>
        <p:txBody>
          <a:bodyPr tIns="45720" bIns="45720" anchor="ctr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defRPr>
                <a:solidFill>
                  <a:srgbClr val="FFFFFF"/>
                </a:solidFill>
              </a:defRPr>
            </a:pPr>
            <a:endParaRPr sz="675"/>
          </a:p>
        </p:txBody>
      </p:sp>
      <p:sp>
        <p:nvSpPr>
          <p:cNvPr id="152" name="TextBox 10"/>
          <p:cNvSpPr txBox="1"/>
          <p:nvPr/>
        </p:nvSpPr>
        <p:spPr>
          <a:xfrm>
            <a:off x="8564155" y="1330037"/>
            <a:ext cx="3495628" cy="9543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45720" bIns="45720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>
              <a:defRPr>
                <a:solidFill>
                  <a:srgbClr val="FFFFFF"/>
                </a:solidFill>
              </a:defRPr>
            </a:pPr>
            <a:r>
              <a:rPr sz="1867" dirty="0">
                <a:solidFill>
                  <a:schemeClr val="tx1"/>
                </a:solidFill>
              </a:rPr>
              <a:t>Atmospheric CO</a:t>
            </a:r>
            <a:r>
              <a:rPr sz="1867" baseline="-15500" dirty="0">
                <a:solidFill>
                  <a:schemeClr val="tx1"/>
                </a:solidFill>
              </a:rPr>
              <a:t>2</a:t>
            </a:r>
            <a:r>
              <a:rPr sz="1867" dirty="0">
                <a:solidFill>
                  <a:schemeClr val="tx1"/>
                </a:solidFill>
              </a:rPr>
              <a:t> </a:t>
            </a:r>
            <a:r>
              <a:rPr lang="en-US" sz="1867" dirty="0">
                <a:solidFill>
                  <a:schemeClr val="tx1"/>
                </a:solidFill>
              </a:rPr>
              <a:t>is a fundamental constraint </a:t>
            </a:r>
            <a:br>
              <a:rPr sz="1867" dirty="0">
                <a:solidFill>
                  <a:schemeClr val="tx1"/>
                </a:solidFill>
              </a:rPr>
            </a:br>
            <a:r>
              <a:rPr sz="1867" b="1" dirty="0">
                <a:solidFill>
                  <a:schemeClr val="tx1"/>
                </a:solidFill>
              </a:rPr>
              <a:t>Net Carbon Exchange (N</a:t>
            </a:r>
            <a:r>
              <a:rPr lang="en-US" sz="1867" b="1" dirty="0">
                <a:solidFill>
                  <a:schemeClr val="tx1"/>
                </a:solidFill>
              </a:rPr>
              <a:t>C</a:t>
            </a:r>
            <a:r>
              <a:rPr sz="1867" b="1" dirty="0">
                <a:solidFill>
                  <a:schemeClr val="tx1"/>
                </a:solidFill>
              </a:rPr>
              <a:t>E)</a:t>
            </a:r>
          </a:p>
        </p:txBody>
      </p:sp>
      <p:sp>
        <p:nvSpPr>
          <p:cNvPr id="153" name="Straight Arrow Connector 14"/>
          <p:cNvSpPr/>
          <p:nvPr/>
        </p:nvSpPr>
        <p:spPr>
          <a:xfrm flipV="1">
            <a:off x="9615176" y="4698289"/>
            <a:ext cx="148584" cy="224032"/>
          </a:xfrm>
          <a:prstGeom prst="line">
            <a:avLst/>
          </a:prstGeom>
          <a:ln w="38100">
            <a:solidFill>
              <a:schemeClr val="tx1"/>
            </a:solidFill>
            <a:miter/>
            <a:tailEnd type="triangle"/>
          </a:ln>
        </p:spPr>
        <p:txBody>
          <a:bodyPr tIns="45720" bIns="45720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endParaRPr sz="675">
              <a:solidFill>
                <a:schemeClr val="tx1"/>
              </a:solidFill>
            </a:endParaRPr>
          </a:p>
        </p:txBody>
      </p:sp>
      <p:sp>
        <p:nvSpPr>
          <p:cNvPr id="154" name="TextBox 17"/>
          <p:cNvSpPr txBox="1"/>
          <p:nvPr/>
        </p:nvSpPr>
        <p:spPr>
          <a:xfrm>
            <a:off x="8691731" y="4880213"/>
            <a:ext cx="1025911" cy="29745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45720" bIns="45720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sz="1333" dirty="0">
                <a:solidFill>
                  <a:schemeClr val="tx1"/>
                </a:solidFill>
              </a:rPr>
              <a:t>OCO</a:t>
            </a:r>
            <a:r>
              <a:rPr lang="en-US" sz="1333" dirty="0">
                <a:solidFill>
                  <a:schemeClr val="tx1"/>
                </a:solidFill>
              </a:rPr>
              <a:t>-</a:t>
            </a:r>
            <a:r>
              <a:rPr sz="1333" dirty="0">
                <a:solidFill>
                  <a:schemeClr val="tx1"/>
                </a:solidFill>
              </a:rPr>
              <a:t>MIP</a:t>
            </a:r>
          </a:p>
        </p:txBody>
      </p:sp>
      <p:sp>
        <p:nvSpPr>
          <p:cNvPr id="155" name="Straight Arrow Connector 18"/>
          <p:cNvSpPr/>
          <p:nvPr/>
        </p:nvSpPr>
        <p:spPr>
          <a:xfrm flipH="1" flipV="1">
            <a:off x="10700310" y="4762448"/>
            <a:ext cx="159735" cy="203040"/>
          </a:xfrm>
          <a:prstGeom prst="line">
            <a:avLst/>
          </a:prstGeom>
          <a:ln w="38100">
            <a:solidFill>
              <a:schemeClr val="tx1"/>
            </a:solidFill>
            <a:miter/>
            <a:tailEnd type="triangle"/>
          </a:ln>
        </p:spPr>
        <p:txBody>
          <a:bodyPr tIns="45720" bIns="45720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endParaRPr sz="675">
              <a:solidFill>
                <a:schemeClr val="tx1"/>
              </a:solidFill>
            </a:endParaRPr>
          </a:p>
        </p:txBody>
      </p:sp>
      <p:sp>
        <p:nvSpPr>
          <p:cNvPr id="156" name="TextBox 19"/>
          <p:cNvSpPr txBox="1"/>
          <p:nvPr/>
        </p:nvSpPr>
        <p:spPr>
          <a:xfrm>
            <a:off x="10182381" y="5075651"/>
            <a:ext cx="1617947" cy="66697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45720" bIns="45720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sz="1867" dirty="0">
                <a:solidFill>
                  <a:schemeClr val="tx1"/>
                </a:solidFill>
              </a:rPr>
              <a:t>Bottom-up estimates</a:t>
            </a:r>
          </a:p>
        </p:txBody>
      </p:sp>
      <p:sp>
        <p:nvSpPr>
          <p:cNvPr id="157" name="Straight Arrow Connector 21"/>
          <p:cNvSpPr/>
          <p:nvPr/>
        </p:nvSpPr>
        <p:spPr>
          <a:xfrm flipV="1">
            <a:off x="11011933" y="4805585"/>
            <a:ext cx="153792" cy="220807"/>
          </a:xfrm>
          <a:prstGeom prst="line">
            <a:avLst/>
          </a:prstGeom>
          <a:ln w="38100">
            <a:solidFill>
              <a:schemeClr val="tx1"/>
            </a:solidFill>
            <a:miter/>
            <a:tailEnd type="triangle"/>
          </a:ln>
        </p:spPr>
        <p:txBody>
          <a:bodyPr tIns="45720" bIns="45720"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endParaRPr sz="675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Equation"/>
              <p:cNvSpPr txBox="1"/>
              <p:nvPr/>
            </p:nvSpPr>
            <p:spPr>
              <a:xfrm>
                <a:off x="8600458" y="4378256"/>
                <a:ext cx="3459325" cy="30771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0" tIns="0" rIns="0" bIns="0">
                <a:spAutoFit/>
              </a:bodyPr>
              <a:lstStyle>
                <a:defPPr marL="0" marR="0" indent="0" algn="l" defTabSz="3429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75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685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35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1pPr>
                <a:lvl2pPr marL="0" marR="0" indent="171450" algn="l" defTabSz="685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35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2pPr>
                <a:lvl3pPr marL="0" marR="0" indent="342900" algn="l" defTabSz="685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35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3pPr>
                <a:lvl4pPr marL="0" marR="0" indent="514350" algn="l" defTabSz="685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35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4pPr>
                <a:lvl5pPr marL="0" marR="0" indent="685800" algn="l" defTabSz="685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35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5pPr>
                <a:lvl6pPr marL="0" marR="0" indent="857250" algn="l" defTabSz="685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35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6pPr>
                <a:lvl7pPr marL="0" marR="0" indent="1028700" algn="l" defTabSz="685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35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7pPr>
                <a:lvl8pPr marL="0" marR="0" indent="1200150" algn="l" defTabSz="685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35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8pPr>
                <a:lvl9pPr marL="0" marR="0" indent="1371600" algn="l" defTabSz="685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35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defRPr>
                </a:lvl9pPr>
              </a:lstStyle>
              <a:p>
                <a:pPr defTabSz="457189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867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ar-AE" sz="1867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867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1867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loss</m:t>
                          </m:r>
                        </m:sub>
                      </m:sSub>
                      <m:r>
                        <a:rPr lang="ar-AE" sz="1867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1867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𝑁𝐶𝐸</m:t>
                      </m:r>
                      <m:r>
                        <a:rPr lang="ar-AE" sz="1867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AE" sz="1867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𝐹𝐹</m:t>
                      </m:r>
                      <m:r>
                        <a:rPr lang="ar-AE" sz="1867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ar-AE" sz="1867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1867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1867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lateral</m:t>
                          </m:r>
                        </m:sub>
                      </m:sSub>
                    </m:oMath>
                  </m:oMathPara>
                </a14:m>
                <a:endParaRPr lang="ar-AE" sz="1867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8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0458" y="4378256"/>
                <a:ext cx="3459325" cy="307713"/>
              </a:xfrm>
              <a:prstGeom prst="rect">
                <a:avLst/>
              </a:prstGeom>
              <a:blipFill>
                <a:blip r:embed="rId3"/>
                <a:stretch>
                  <a:fillRect t="-23077" r="-1465" b="-30769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9" name="Uncertainties are propagated assuming independence"/>
          <p:cNvSpPr txBox="1"/>
          <p:nvPr/>
        </p:nvSpPr>
        <p:spPr>
          <a:xfrm>
            <a:off x="8369858" y="5641288"/>
            <a:ext cx="3884221" cy="74879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45720" bIns="45720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sz="2133" dirty="0">
                <a:solidFill>
                  <a:schemeClr val="tx1"/>
                </a:solidFill>
                <a:latin typeface="Candara" panose="020E0502030303020204" pitchFamily="34" charset="0"/>
              </a:rPr>
              <a:t>Uncertainties are propagated assuming independence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5ED34F-4535-492B-F270-0246322D91B0}"/>
              </a:ext>
            </a:extLst>
          </p:cNvPr>
          <p:cNvSpPr txBox="1"/>
          <p:nvPr/>
        </p:nvSpPr>
        <p:spPr>
          <a:xfrm>
            <a:off x="4359966" y="5709547"/>
            <a:ext cx="418642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dirty="0"/>
              <a:t>Byrne et al, ESSD, 2023</a:t>
            </a:r>
          </a:p>
        </p:txBody>
      </p:sp>
    </p:spTree>
    <p:extLst>
      <p:ext uri="{BB962C8B-B14F-4D97-AF65-F5344CB8AC3E}">
        <p14:creationId xmlns:p14="http://schemas.microsoft.com/office/powerpoint/2010/main" val="1826787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ontrasts with national GHG inventories (NGHGI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sz="2667" dirty="0">
                <a:solidFill>
                  <a:schemeClr val="bg1"/>
                </a:solidFill>
              </a:rPr>
              <a:t>Contrasts with national GHG inventories (NGHGI)</a:t>
            </a:r>
          </a:p>
        </p:txBody>
      </p:sp>
      <p:sp>
        <p:nvSpPr>
          <p:cNvPr id="169" name="For Brazil, by contrast, top-down fluxes show a 3 times larger than self-reported UNFCCC, in part due to the historic 2015-2016 El Niño."/>
          <p:cNvSpPr txBox="1"/>
          <p:nvPr/>
        </p:nvSpPr>
        <p:spPr>
          <a:xfrm>
            <a:off x="174346" y="1368784"/>
            <a:ext cx="3877148" cy="40311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45720" bIns="45720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2133" dirty="0">
                <a:solidFill>
                  <a:schemeClr val="tx1"/>
                </a:solidFill>
                <a:latin typeface="Candara" panose="020E0502030303020204" pitchFamily="34" charset="0"/>
              </a:rPr>
              <a:t>OCO2 has enabled country-scale flux estimates. </a:t>
            </a:r>
          </a:p>
          <a:p>
            <a:endParaRPr lang="en-US" sz="2133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r>
              <a:rPr lang="en-US" sz="2133" dirty="0">
                <a:solidFill>
                  <a:schemeClr val="tx1"/>
                </a:solidFill>
                <a:latin typeface="Candara" panose="020E0502030303020204" pitchFamily="34" charset="0"/>
              </a:rPr>
              <a:t>These are independent estimates using a consistent methodology.  </a:t>
            </a:r>
          </a:p>
          <a:p>
            <a:endParaRPr lang="en-US" sz="2133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r>
              <a:rPr lang="en-US" sz="2133" dirty="0">
                <a:solidFill>
                  <a:schemeClr val="tx1"/>
                </a:solidFill>
                <a:latin typeface="Candara" panose="020E0502030303020204" pitchFamily="34" charset="0"/>
              </a:rPr>
              <a:t>They can fill in gaps, both in Annex I and non-Annex I countries, consistent with the 2019 refinement recommendations.  </a:t>
            </a:r>
            <a:endParaRPr sz="2133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pic>
        <p:nvPicPr>
          <p:cNvPr id="171" name="deng-reporting-countries.pdf" descr="deng-reporting-countries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8241" y="3948133"/>
            <a:ext cx="4397416" cy="217552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Deng et al, Earth Sci. Data, 2022"/>
          <p:cNvSpPr txBox="1"/>
          <p:nvPr/>
        </p:nvSpPr>
        <p:spPr>
          <a:xfrm>
            <a:off x="8917868" y="6238449"/>
            <a:ext cx="1956457" cy="18466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sz="900"/>
              <a:t>Deng et al, Earth Sci. </a:t>
            </a:r>
            <a:r>
              <a:rPr sz="900" dirty="0"/>
              <a:t>Data, 2022</a:t>
            </a:r>
          </a:p>
        </p:txBody>
      </p:sp>
      <p:sp>
        <p:nvSpPr>
          <p:cNvPr id="174" name="Number of reporting years by NGHGI reports"/>
          <p:cNvSpPr txBox="1"/>
          <p:nvPr/>
        </p:nvSpPr>
        <p:spPr>
          <a:xfrm>
            <a:off x="2142726" y="6604405"/>
            <a:ext cx="2379236" cy="15003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1714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3429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5143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6858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8572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0287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20015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137160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sz="675"/>
              <a:t>Number of reporting years by NGHGI reports </a:t>
            </a:r>
          </a:p>
        </p:txBody>
      </p:sp>
      <p:pic>
        <p:nvPicPr>
          <p:cNvPr id="3" name="Picture 2" descr="Diagram&#10;&#10;AI-generated content may be incorrect.">
            <a:extLst>
              <a:ext uri="{FF2B5EF4-FFF2-40B4-BE49-F238E27FC236}">
                <a16:creationId xmlns:a16="http://schemas.microsoft.com/office/drawing/2014/main" id="{8B8F5662-51A5-9EA8-AAAB-983789892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254" y="1098093"/>
            <a:ext cx="7772400" cy="24408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6BB13A-D8A1-0572-3159-4AB621E58B3C}"/>
              </a:ext>
            </a:extLst>
          </p:cNvPr>
          <p:cNvSpPr txBox="1"/>
          <p:nvPr/>
        </p:nvSpPr>
        <p:spPr>
          <a:xfrm>
            <a:off x="4245254" y="3948133"/>
            <a:ext cx="26165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Substantial differences in reporting in the global south.</a:t>
            </a:r>
          </a:p>
          <a:p>
            <a:endParaRPr lang="en-US" dirty="0"/>
          </a:p>
          <a:p>
            <a:r>
              <a:rPr lang="en-US" dirty="0"/>
              <a:t>Not all Annex I countries will report their emissions.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046DE0-11EC-7157-0436-40AD6BD51777}"/>
              </a:ext>
            </a:extLst>
          </p:cNvPr>
          <p:cNvSpPr txBox="1"/>
          <p:nvPr/>
        </p:nvSpPr>
        <p:spPr>
          <a:xfrm>
            <a:off x="9738592" y="3669151"/>
            <a:ext cx="2127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Byrne et al, ESSD, 2023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A8DFB-291D-2660-7C6F-EF18E102B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48" y="175939"/>
            <a:ext cx="9896420" cy="779100"/>
          </a:xfrm>
        </p:spPr>
        <p:txBody>
          <a:bodyPr/>
          <a:lstStyle/>
          <a:p>
            <a:r>
              <a:rPr lang="en-US" dirty="0"/>
              <a:t>Independent methane estimates</a:t>
            </a:r>
          </a:p>
        </p:txBody>
      </p:sp>
      <p:pic>
        <p:nvPicPr>
          <p:cNvPr id="4" name="Picture 3" descr="A picture containing graphical user interface&#10;&#10;AI-generated content may be incorrect.">
            <a:extLst>
              <a:ext uri="{FF2B5EF4-FFF2-40B4-BE49-F238E27FC236}">
                <a16:creationId xmlns:a16="http://schemas.microsoft.com/office/drawing/2014/main" id="{FA61A90E-9674-0EF3-2021-5347EB702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2022" y="1223889"/>
            <a:ext cx="7142180" cy="49422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4476D6-710F-CEF2-330A-69CD8C39879E}"/>
              </a:ext>
            </a:extLst>
          </p:cNvPr>
          <p:cNvSpPr txBox="1"/>
          <p:nvPr/>
        </p:nvSpPr>
        <p:spPr>
          <a:xfrm>
            <a:off x="6836899" y="6127186"/>
            <a:ext cx="2433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East et al, Nat. Comm.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1D6BC-BB11-388C-3F16-CE3126429209}"/>
              </a:ext>
            </a:extLst>
          </p:cNvPr>
          <p:cNvSpPr txBox="1"/>
          <p:nvPr/>
        </p:nvSpPr>
        <p:spPr>
          <a:xfrm>
            <a:off x="176048" y="1885071"/>
            <a:ext cx="3706634" cy="26776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TROPOMI-based top-down CH4 estimates show substantial differences with UNFCC reports, even in Annex I countries.  </a:t>
            </a:r>
          </a:p>
        </p:txBody>
      </p:sp>
    </p:spTree>
    <p:extLst>
      <p:ext uri="{BB962C8B-B14F-4D97-AF65-F5344CB8AC3E}">
        <p14:creationId xmlns:p14="http://schemas.microsoft.com/office/powerpoint/2010/main" val="4246583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D8F77-5C92-A47B-F255-22AD1FE3A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OCO2-MIP V11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CD2DD18-6D37-DAD1-9F6A-C622C6E9F9E4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126917720"/>
              </p:ext>
            </p:extLst>
          </p:nvPr>
        </p:nvGraphicFramePr>
        <p:xfrm>
          <a:off x="6374769" y="1418960"/>
          <a:ext cx="5476995" cy="3305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3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5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0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4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59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3360">
                <a:tc>
                  <a:txBody>
                    <a:bodyPr/>
                    <a:lstStyle/>
                    <a:p>
                      <a:r>
                        <a:rPr lang="en-US" sz="800" dirty="0"/>
                        <a:t>Group</a:t>
                      </a:r>
                      <a:r>
                        <a:rPr lang="en-US" sz="800" baseline="0" dirty="0"/>
                        <a:t> name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Runs</a:t>
                      </a:r>
                      <a:r>
                        <a:rPr lang="en-US" sz="800" baseline="0" dirty="0"/>
                        <a:t> d</a:t>
                      </a:r>
                      <a:r>
                        <a:rPr lang="en-US" sz="800" dirty="0"/>
                        <a:t>one by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Transport model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Meteorology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Met. Resolution</a:t>
                      </a:r>
                    </a:p>
                    <a:p>
                      <a:r>
                        <a:rPr lang="en-US" sz="800" dirty="0"/>
                        <a:t>(</a:t>
                      </a:r>
                      <a:r>
                        <a:rPr lang="en-US" sz="800" dirty="0" err="1"/>
                        <a:t>lat</a:t>
                      </a:r>
                      <a:r>
                        <a:rPr lang="en-US" sz="800" dirty="0"/>
                        <a:t> x long)</a:t>
                      </a:r>
                      <a:r>
                        <a:rPr lang="en-US" sz="800" baseline="0" dirty="0"/>
                        <a:t> [</a:t>
                      </a:r>
                      <a:r>
                        <a:rPr lang="en-US" sz="800" baseline="0" dirty="0" err="1"/>
                        <a:t>deg</a:t>
                      </a:r>
                      <a:r>
                        <a:rPr lang="en-US" sz="800" baseline="0" dirty="0"/>
                        <a:t>]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Inverse method</a:t>
                      </a:r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974">
                <a:tc>
                  <a:txBody>
                    <a:bodyPr/>
                    <a:lstStyle/>
                    <a:p>
                      <a:r>
                        <a:rPr lang="en-US" sz="800" dirty="0"/>
                        <a:t>Ames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baseline="0" dirty="0"/>
                        <a:t>Johnson &amp; </a:t>
                      </a:r>
                      <a:r>
                        <a:rPr lang="en-US" sz="800" dirty="0"/>
                        <a:t>Philip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GEOS-</a:t>
                      </a:r>
                      <a:r>
                        <a:rPr lang="en-US" sz="800" dirty="0" err="1"/>
                        <a:t>Chem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MERRA-2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4 x 5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4D-Var</a:t>
                      </a:r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196">
                <a:tc>
                  <a:txBody>
                    <a:bodyPr/>
                    <a:lstStyle/>
                    <a:p>
                      <a:r>
                        <a:rPr lang="en-US" sz="800" dirty="0"/>
                        <a:t>CAMS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F. </a:t>
                      </a:r>
                      <a:r>
                        <a:rPr lang="en-US" sz="800" dirty="0" err="1"/>
                        <a:t>Chevallier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LMDz</a:t>
                      </a:r>
                      <a:r>
                        <a:rPr lang="en-US" sz="800" dirty="0"/>
                        <a:t>-Dispersion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ERA5 via </a:t>
                      </a:r>
                      <a:r>
                        <a:rPr lang="en-US" sz="800" dirty="0" err="1"/>
                        <a:t>LMDz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~90 km 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Variational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196">
                <a:tc>
                  <a:txBody>
                    <a:bodyPr/>
                    <a:lstStyle/>
                    <a:p>
                      <a:r>
                        <a:rPr lang="en-US" sz="800" dirty="0"/>
                        <a:t>CMS-Flux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J. Liu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GEOS-</a:t>
                      </a:r>
                      <a:r>
                        <a:rPr lang="en-US" sz="800" dirty="0" err="1"/>
                        <a:t>Chem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MERRA-2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4 x 5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4D-Var</a:t>
                      </a:r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196">
                <a:tc>
                  <a:txBody>
                    <a:bodyPr/>
                    <a:lstStyle/>
                    <a:p>
                      <a:r>
                        <a:rPr lang="en-US" sz="800" dirty="0"/>
                        <a:t>CMS-</a:t>
                      </a:r>
                      <a:r>
                        <a:rPr lang="en-US" sz="800" dirty="0" err="1"/>
                        <a:t>MFlux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K. Bowman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GEOS-</a:t>
                      </a:r>
                      <a:r>
                        <a:rPr lang="en-US" sz="800" dirty="0" err="1"/>
                        <a:t>Chem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MERRA-2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4 x 5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Bayesian Analytical</a:t>
                      </a:r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196">
                <a:tc>
                  <a:txBody>
                    <a:bodyPr/>
                    <a:lstStyle/>
                    <a:p>
                      <a:pPr marL="0" marR="0" lvl="0" indent="0" algn="l" defTabSz="1523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err="1"/>
                        <a:t>CarbonTrack</a:t>
                      </a:r>
                      <a:r>
                        <a:rPr lang="en-US" sz="700" dirty="0" err="1"/>
                        <a:t>r</a:t>
                      </a:r>
                      <a:endParaRPr lang="en-US" sz="7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A. Jacobson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TM5-zoom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ERA5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2 x 3 / 1x1 </a:t>
                      </a:r>
                      <a:r>
                        <a:rPr lang="en-US" sz="800" dirty="0" err="1"/>
                        <a:t>NAm</a:t>
                      </a:r>
                      <a:r>
                        <a:rPr lang="en-US" sz="800" dirty="0"/>
                        <a:t> zoom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baseline="0" dirty="0" err="1"/>
                        <a:t>EnKF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1375">
                <a:tc>
                  <a:txBody>
                    <a:bodyPr/>
                    <a:lstStyle/>
                    <a:p>
                      <a:r>
                        <a:rPr lang="en-US" sz="800" dirty="0"/>
                        <a:t>CT-MP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A. Jacobson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TM5-MP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ERA5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1 x 1 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 err="1"/>
                        <a:t>EnKF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196">
                <a:tc>
                  <a:txBody>
                    <a:bodyPr/>
                    <a:lstStyle/>
                    <a:p>
                      <a:r>
                        <a:rPr lang="en-US" sz="800" dirty="0"/>
                        <a:t>GCAS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F. Jiang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lvl="0" indent="0" algn="l" defTabSz="1523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GEOS-Chem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MERRA-2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2 x 2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NLS-4Dvar</a:t>
                      </a:r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196">
                <a:tc>
                  <a:txBody>
                    <a:bodyPr/>
                    <a:lstStyle/>
                    <a:p>
                      <a:r>
                        <a:rPr lang="en-US" sz="800" dirty="0"/>
                        <a:t>GONGGA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Z. Jin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MOZART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GEOS5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4 x 5 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 err="1"/>
                        <a:t>EnKF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1815">
                <a:tc>
                  <a:txBody>
                    <a:bodyPr/>
                    <a:lstStyle/>
                    <a:p>
                      <a:r>
                        <a:rPr lang="en-US" sz="800" dirty="0"/>
                        <a:t>JHU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Morgan + Miller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GEOS-</a:t>
                      </a:r>
                      <a:r>
                        <a:rPr lang="en-US" sz="800" dirty="0" err="1"/>
                        <a:t>Chem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MERRA-2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4 x 5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4Dvar+Geostatistical</a:t>
                      </a:r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196">
                <a:tc>
                  <a:txBody>
                    <a:bodyPr/>
                    <a:lstStyle/>
                    <a:p>
                      <a:r>
                        <a:rPr lang="en-US" sz="800" dirty="0"/>
                        <a:t>NISMON-CO2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Maity + Niwa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NICAM-TM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JRA-3Q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~223 km (solved 1 x 1)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4D-Var</a:t>
                      </a:r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360">
                <a:tc>
                  <a:txBody>
                    <a:bodyPr/>
                    <a:lstStyle/>
                    <a:p>
                      <a:r>
                        <a:rPr lang="en-US" sz="800" dirty="0"/>
                        <a:t>NTFVAR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S. </a:t>
                      </a:r>
                      <a:r>
                        <a:rPr lang="en-US" sz="800" dirty="0" err="1"/>
                        <a:t>Maksyutov</a:t>
                      </a:r>
                      <a:r>
                        <a:rPr lang="en-US" sz="800" dirty="0"/>
                        <a:t> + R. Janardanan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NIES-TM / </a:t>
                      </a:r>
                      <a:r>
                        <a:rPr lang="en-US" sz="800" dirty="0" err="1"/>
                        <a:t>Flexpart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ERA-5/JRA-55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3.75 x 3.75 / 0.1x 0.1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Variational</a:t>
                      </a:r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196">
                <a:tc>
                  <a:txBody>
                    <a:bodyPr/>
                    <a:lstStyle/>
                    <a:p>
                      <a:r>
                        <a:rPr lang="en-US" sz="800" dirty="0"/>
                        <a:t>PCTM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D. Baker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PCTM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MERRA-2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4 x 5 / 1 x 1.25 prior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4D-Var</a:t>
                      </a:r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19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TM5-4Dvar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S. </a:t>
                      </a:r>
                      <a:r>
                        <a:rPr lang="en-US" sz="800" dirty="0" err="1"/>
                        <a:t>Basu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TM5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ERA5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2 x 3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4D-Var</a:t>
                      </a:r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2974">
                <a:tc>
                  <a:txBody>
                    <a:bodyPr/>
                    <a:lstStyle/>
                    <a:p>
                      <a:r>
                        <a:rPr lang="en-US" sz="800" dirty="0"/>
                        <a:t>WOMBAT-GC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M. </a:t>
                      </a:r>
                      <a:r>
                        <a:rPr lang="en-US" sz="800" dirty="0" err="1"/>
                        <a:t>Bertolacci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GEOS-</a:t>
                      </a:r>
                      <a:r>
                        <a:rPr lang="en-US" sz="800" dirty="0" err="1"/>
                        <a:t>Chem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MERRA-2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2 x 2.5 </a:t>
                      </a:r>
                    </a:p>
                  </a:txBody>
                  <a:tcPr marL="45271" marR="45271" marT="22645" marB="22645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aseline="0" dirty="0"/>
                        <a:t>Hierarch. Bayesian</a:t>
                      </a:r>
                      <a:endParaRPr lang="en-US" sz="800" dirty="0"/>
                    </a:p>
                  </a:txBody>
                  <a:tcPr marL="45271" marR="45271" marT="22645" marB="22645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0B8B227-4EE8-BBEA-58AE-66B9ADD6909F}"/>
              </a:ext>
            </a:extLst>
          </p:cNvPr>
          <p:cNvSpPr txBox="1"/>
          <p:nvPr/>
        </p:nvSpPr>
        <p:spPr>
          <a:xfrm>
            <a:off x="7263438" y="4844350"/>
            <a:ext cx="45528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Contributions from US, Japan, China, France, Australia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3D45B1-6193-C34B-0B4C-67F1748FC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50" y="3906067"/>
            <a:ext cx="3226990" cy="19361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32A5A4-5E1A-BCE8-706D-7D577C673D4C}"/>
              </a:ext>
            </a:extLst>
          </p:cNvPr>
          <p:cNvSpPr txBox="1"/>
          <p:nvPr/>
        </p:nvSpPr>
        <p:spPr>
          <a:xfrm>
            <a:off x="2169445" y="3638006"/>
            <a:ext cx="981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CMS-Flux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A9E9DA-F6A6-DCCC-378C-B836055E9D0A}"/>
              </a:ext>
            </a:extLst>
          </p:cNvPr>
          <p:cNvSpPr txBox="1"/>
          <p:nvPr/>
        </p:nvSpPr>
        <p:spPr>
          <a:xfrm>
            <a:off x="1280775" y="5848712"/>
            <a:ext cx="27586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Briggsdale</a:t>
            </a:r>
            <a:r>
              <a:rPr lang="en-US" sz="11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Colorado, United States</a:t>
            </a:r>
            <a:endParaRPr lang="en-US" sz="11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5EED33-86F6-D488-30D9-AC1464BB5531}"/>
              </a:ext>
            </a:extLst>
          </p:cNvPr>
          <p:cNvSpPr txBox="1"/>
          <p:nvPr/>
        </p:nvSpPr>
        <p:spPr>
          <a:xfrm>
            <a:off x="176048" y="1555523"/>
            <a:ext cx="60199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OCO-2 Model Intercomparison Project (MIP) substantially improves the value of OCO-2: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Protocol for flux estimates with understood inputs and consistent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Systematic evaluation of posterior concentration outputs against independent data: in-situ, TCCON, </a:t>
            </a:r>
            <a:r>
              <a:rPr lang="en-US" dirty="0" err="1"/>
              <a:t>AirCore</a:t>
            </a:r>
            <a:r>
              <a:rPr lang="en-US" dirty="0"/>
              <a:t>, and aircraft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Evaluation against other satellite data, e.g., OCO-3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Quantifies the sensitivity of the flux estimates to inverse model choices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009602-2A69-32A8-EE4F-E7BC3B6018F5}"/>
              </a:ext>
            </a:extLst>
          </p:cNvPr>
          <p:cNvSpPr txBox="1"/>
          <p:nvPr/>
        </p:nvSpPr>
        <p:spPr>
          <a:xfrm>
            <a:off x="4345756" y="5262961"/>
            <a:ext cx="4986779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The relationship between model-data mismatch in concentration space to validation of fluxes remains a research topic</a:t>
            </a:r>
          </a:p>
        </p:txBody>
      </p:sp>
      <p:sp>
        <p:nvSpPr>
          <p:cNvPr id="10" name="Google Shape;53;p5">
            <a:extLst>
              <a:ext uri="{FF2B5EF4-FFF2-40B4-BE49-F238E27FC236}">
                <a16:creationId xmlns:a16="http://schemas.microsoft.com/office/drawing/2014/main" id="{6267A6CA-6830-6953-7C30-FF16C36D65C2}"/>
              </a:ext>
            </a:extLst>
          </p:cNvPr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 dirty="0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56FCAB-077F-C860-21F6-2D9073835F04}"/>
              </a:ext>
            </a:extLst>
          </p:cNvPr>
          <p:cNvSpPr txBox="1"/>
          <p:nvPr/>
        </p:nvSpPr>
        <p:spPr>
          <a:xfrm>
            <a:off x="101403" y="6135442"/>
            <a:ext cx="61692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gml.noaa.gov</a:t>
            </a:r>
            <a:r>
              <a:rPr lang="en-US" dirty="0"/>
              <a:t>/</a:t>
            </a:r>
            <a:r>
              <a:rPr lang="en-US" dirty="0" err="1"/>
              <a:t>ccgg</a:t>
            </a:r>
            <a:r>
              <a:rPr lang="en-US" dirty="0"/>
              <a:t>/OCO2_v11mip/</a:t>
            </a:r>
            <a:r>
              <a:rPr lang="en-US" dirty="0" err="1"/>
              <a:t>index.php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667997"/>
      </p:ext>
    </p:extLst>
  </p:cSld>
  <p:clrMapOvr>
    <a:masterClrMapping/>
  </p:clrMapOvr>
</p:sld>
</file>

<file path=ppt/theme/theme1.xml><?xml version="1.0" encoding="utf-8"?>
<a:theme xmlns:a="http://schemas.openxmlformats.org/drawingml/2006/main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1508</Words>
  <Application>Microsoft Macintosh PowerPoint</Application>
  <PresentationFormat>Widescreen</PresentationFormat>
  <Paragraphs>264</Paragraphs>
  <Slides>20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Arial Narrow</vt:lpstr>
      <vt:lpstr>Gill Sans Light</vt:lpstr>
      <vt:lpstr>Candara</vt:lpstr>
      <vt:lpstr>Montserrat SemiBold</vt:lpstr>
      <vt:lpstr>Arial</vt:lpstr>
      <vt:lpstr>Century Gothic</vt:lpstr>
      <vt:lpstr>Gill Sans MT</vt:lpstr>
      <vt:lpstr>Cambria Math</vt:lpstr>
      <vt:lpstr>Calibri</vt:lpstr>
      <vt:lpstr>Lobster</vt:lpstr>
      <vt:lpstr>Barlow</vt:lpstr>
      <vt:lpstr>Montserrat</vt:lpstr>
      <vt:lpstr>Noto Sans Symbols</vt:lpstr>
      <vt:lpstr>Barlow SemiBold</vt:lpstr>
      <vt:lpstr>Times New Roman</vt:lpstr>
      <vt:lpstr>ceos</vt:lpstr>
      <vt:lpstr>Flux Inversion Modeling and Validation</vt:lpstr>
      <vt:lpstr>The path between observation to action: inverse modeling</vt:lpstr>
      <vt:lpstr>Observatory </vt:lpstr>
      <vt:lpstr>The GHG mandate</vt:lpstr>
      <vt:lpstr>The Workhorses </vt:lpstr>
      <vt:lpstr>Attribution Net Carbon Exchange to GHGI sectors</vt:lpstr>
      <vt:lpstr>Contrasts with national GHG inventories (NGHGI)</vt:lpstr>
      <vt:lpstr>Independent methane estimates</vt:lpstr>
      <vt:lpstr>OCO2-MIP V11</vt:lpstr>
      <vt:lpstr>Validation</vt:lpstr>
      <vt:lpstr>PowerPoint Presentation</vt:lpstr>
      <vt:lpstr>Forward model need to increase in resolution and accuracy </vt:lpstr>
      <vt:lpstr>Transport model evaluation</vt:lpstr>
      <vt:lpstr>CO2 inverse modeling at 1 deg</vt:lpstr>
      <vt:lpstr>But</vt:lpstr>
      <vt:lpstr>Towards multi-scale integration</vt:lpstr>
      <vt:lpstr>Mid-Atlantic Gas Emissions Quantification (MAGEQ)</vt:lpstr>
      <vt:lpstr>Multiscale integration testbed: CH4</vt:lpstr>
      <vt:lpstr>Conclusions/next steps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Bowman, Kevin W (US 321H)</cp:lastModifiedBy>
  <cp:revision>8</cp:revision>
  <dcterms:modified xsi:type="dcterms:W3CDTF">2026-02-12T02:11:44Z</dcterms:modified>
</cp:coreProperties>
</file>