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9"/>
  </p:notesMasterIdLst>
  <p:handoutMasterIdLst>
    <p:handoutMasterId r:id="rId30"/>
  </p:handoutMasterIdLst>
  <p:sldIdLst>
    <p:sldId id="278" r:id="rId3"/>
    <p:sldId id="285" r:id="rId4"/>
    <p:sldId id="290" r:id="rId5"/>
    <p:sldId id="292" r:id="rId6"/>
    <p:sldId id="288" r:id="rId7"/>
    <p:sldId id="293" r:id="rId8"/>
    <p:sldId id="283" r:id="rId9"/>
    <p:sldId id="299" r:id="rId10"/>
    <p:sldId id="300" r:id="rId11"/>
    <p:sldId id="308" r:id="rId12"/>
    <p:sldId id="286" r:id="rId13"/>
    <p:sldId id="287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291" r:id="rId22"/>
    <p:sldId id="289" r:id="rId23"/>
    <p:sldId id="294" r:id="rId24"/>
    <p:sldId id="295" r:id="rId25"/>
    <p:sldId id="296" r:id="rId26"/>
    <p:sldId id="297" r:id="rId27"/>
    <p:sldId id="298" r:id="rId28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A036E6-6D54-4B78-9ABB-4FE2E18E96D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B128B93-BF90-4BB9-B0C9-762176D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22F5E1-5195-4792-A0E3-42DC695AF7A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0D5600F-4168-42E9-9FE7-11DD5B8F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7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566" y="152400"/>
            <a:ext cx="7733211" cy="990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2"/>
            <a:ext cx="67062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‹#›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461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9" y="-3636"/>
            <a:ext cx="12185541" cy="6861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</p:spPr>
        <p:txBody>
          <a:bodyPr/>
          <a:lstStyle/>
          <a:p>
            <a:fld id="{0AA59793-C156-499B-A27C-B13B45B618E6}" type="datetime1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CEOS AC-VC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ceos_logo.png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830385" y="1217405"/>
            <a:ext cx="3343875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0"/>
          <p:cNvSpPr txBox="1">
            <a:spLocks/>
          </p:cNvSpPr>
          <p:nvPr userDrawn="1"/>
        </p:nvSpPr>
        <p:spPr>
          <a:xfrm>
            <a:off x="830386" y="2246635"/>
            <a:ext cx="3741615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309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1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101600" y="6629401"/>
            <a:ext cx="3149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TW2018, 13-14 Sept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10262932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44106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1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101600" y="6629401"/>
            <a:ext cx="3149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TW2018, 13-14 Sept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167802214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52"/>
            <a:ext cx="2540000" cy="24622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kern="0">
                <a:solidFill>
                  <a:srgbClr val="002569"/>
                </a:solidFill>
              </a:rPr>
              <a:pPr defTabSz="457200"/>
              <a:t>‹#›</a:t>
            </a:fld>
            <a:endParaRPr kern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50"/>
            <a:ext cx="2540000" cy="24622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70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meetings/ac-vc-15/" TargetMode="External"/><Relationship Id="rId2" Type="http://schemas.openxmlformats.org/officeDocument/2006/relationships/hyperlink" Target="https://www.nies.go.jp/soc/en/events/iwggms15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CEOS/CGMS status on GHG monitoring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386" y="3847065"/>
            <a:ext cx="5961633" cy="1630457"/>
          </a:xfrm>
        </p:spPr>
        <p:txBody>
          <a:bodyPr/>
          <a:lstStyle/>
          <a:p>
            <a:pPr lvl="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David Crisp (NASA JPL)</a:t>
            </a:r>
            <a:endParaRPr lang="en-US" dirty="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Ben </a:t>
            </a:r>
            <a:r>
              <a:rPr lang="en-US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Veihelmann</a:t>
            </a:r>
            <a:r>
              <a:rPr lang="en-US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(ESA ESTEC)</a:t>
            </a:r>
            <a:endParaRPr lang="en-US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6701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Implementation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Ben </a:t>
            </a:r>
            <a:r>
              <a:rPr lang="en-US" dirty="0" err="1">
                <a:solidFill>
                  <a:srgbClr val="FFFFFF"/>
                </a:solidFill>
              </a:rPr>
              <a:t>Veihelmann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ESA ESTEC, AC-VC Co-Chair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for Implementing GHG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6571" y="1219200"/>
            <a:ext cx="11612880" cy="4937760"/>
          </a:xfrm>
        </p:spPr>
        <p:txBody>
          <a:bodyPr/>
          <a:lstStyle/>
          <a:p>
            <a:r>
              <a:rPr lang="en-US" dirty="0" smtClean="0"/>
              <a:t>The CEOS Chair proposed that </a:t>
            </a:r>
            <a:r>
              <a:rPr lang="en-US" dirty="0" err="1" smtClean="0"/>
              <a:t>WGClimate</a:t>
            </a:r>
            <a:r>
              <a:rPr lang="en-US" dirty="0" smtClean="0"/>
              <a:t> coordinate the joint effort between CEOS and CGMS to monitor GHGs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Create </a:t>
            </a:r>
            <a:r>
              <a:rPr lang="en-US" sz="2000" dirty="0"/>
              <a:t>a well-identified task within </a:t>
            </a:r>
            <a:r>
              <a:rPr lang="en-US" sz="2000" dirty="0" err="1"/>
              <a:t>WGClimate</a:t>
            </a:r>
            <a:r>
              <a:rPr lang="en-US" sz="2000" dirty="0"/>
              <a:t> addressing GHG monitoring (action </a:t>
            </a:r>
            <a:r>
              <a:rPr lang="en-US" sz="2000" dirty="0" err="1"/>
              <a:t>WGClimate</a:t>
            </a:r>
            <a:r>
              <a:rPr lang="en-US" sz="2000" dirty="0"/>
              <a:t> to decide how this would be implemented, by SIT-34).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 smtClean="0"/>
              <a:t>WGClimate</a:t>
            </a:r>
            <a:r>
              <a:rPr lang="en-US" sz="2000" dirty="0" smtClean="0"/>
              <a:t> </a:t>
            </a:r>
            <a:r>
              <a:rPr lang="en-US" sz="2000" dirty="0"/>
              <a:t>to detail a roadmap based on activities from the AC-VC white paper and the outputs from the JRC GHG workshop (draft by SIT-34).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 smtClean="0"/>
              <a:t>WGClimate</a:t>
            </a:r>
            <a:r>
              <a:rPr lang="en-US" sz="2000" dirty="0" smtClean="0"/>
              <a:t> </a:t>
            </a:r>
            <a:r>
              <a:rPr lang="en-US" sz="2000" dirty="0"/>
              <a:t>to establish appropriate links and cross-representation with AC-VC and the WGCV Atmospheric Composition subgroup.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Relevant </a:t>
            </a:r>
            <a:r>
              <a:rPr lang="en-US" sz="2000" dirty="0"/>
              <a:t>CEOS Agencies to dedicate appropriate resources.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</a:t>
            </a:r>
            <a:r>
              <a:rPr lang="en-US" sz="2000" dirty="0" smtClean="0"/>
              <a:t>ask </a:t>
            </a:r>
            <a:r>
              <a:rPr lang="en-US" sz="2000" dirty="0"/>
              <a:t>would also include the existing coordination layer for the CEOS Carbon Strategy.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Update </a:t>
            </a:r>
            <a:r>
              <a:rPr lang="en-US" sz="2000" dirty="0"/>
              <a:t>the </a:t>
            </a:r>
            <a:r>
              <a:rPr lang="en-US" sz="2000" dirty="0" err="1"/>
              <a:t>WGClimate</a:t>
            </a:r>
            <a:r>
              <a:rPr lang="en-US" sz="2000" dirty="0"/>
              <a:t> terms of reference (to also be confirmed by CGMS</a:t>
            </a:r>
            <a:r>
              <a:rPr lang="en-US" sz="2000" dirty="0" smtClean="0"/>
              <a:t>).</a:t>
            </a:r>
          </a:p>
          <a:p>
            <a:r>
              <a:rPr lang="en-US" dirty="0" smtClean="0"/>
              <a:t>AC-VC </a:t>
            </a:r>
            <a:r>
              <a:rPr lang="en-US" dirty="0"/>
              <a:t>will work with CEOS and CGMS to implement a (new) CO</a:t>
            </a:r>
            <a:r>
              <a:rPr lang="en-US" baseline="-25000" dirty="0"/>
              <a:t>2</a:t>
            </a:r>
            <a:r>
              <a:rPr lang="en-US" dirty="0"/>
              <a:t>/CH</a:t>
            </a:r>
            <a:r>
              <a:rPr lang="en-US" baseline="-25000" dirty="0"/>
              <a:t>4</a:t>
            </a:r>
            <a:r>
              <a:rPr lang="en-US" dirty="0"/>
              <a:t> focus within </a:t>
            </a:r>
            <a:r>
              <a:rPr lang="en-US" dirty="0" err="1"/>
              <a:t>WGClimate</a:t>
            </a:r>
            <a:r>
              <a:rPr lang="en-US" dirty="0"/>
              <a:t>, using their existing interfaces with GCOS, WMO, IPCC, and UNFCCC. Mark Dowell has agreed to lead this activity.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CEOS GHG Monitoring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3456311"/>
            <a:ext cx="10972800" cy="2700648"/>
          </a:xfrm>
        </p:spPr>
        <p:txBody>
          <a:bodyPr/>
          <a:lstStyle/>
          <a:p>
            <a:r>
              <a:rPr lang="en-US" dirty="0" smtClean="0"/>
              <a:t>A document </a:t>
            </a:r>
            <a:r>
              <a:rPr lang="en-US" dirty="0"/>
              <a:t>mapping the recommendations from AC-VC white paper to different CEOS/CGMS working groups </a:t>
            </a:r>
            <a:r>
              <a:rPr lang="en-US" dirty="0" smtClean="0"/>
              <a:t>(</a:t>
            </a:r>
            <a:r>
              <a:rPr lang="en-US" dirty="0" err="1" smtClean="0"/>
              <a:t>WGClimate</a:t>
            </a:r>
            <a:r>
              <a:rPr lang="en-US" dirty="0" smtClean="0"/>
              <a:t>, WGCV) and </a:t>
            </a:r>
            <a:r>
              <a:rPr lang="en-US" dirty="0"/>
              <a:t>virtual </a:t>
            </a:r>
            <a:r>
              <a:rPr lang="en-US" dirty="0" smtClean="0"/>
              <a:t>constellations</a:t>
            </a:r>
            <a:r>
              <a:rPr lang="en-US" dirty="0"/>
              <a:t> </a:t>
            </a:r>
            <a:r>
              <a:rPr lang="en-US" dirty="0" smtClean="0"/>
              <a:t>(AC-VC) was distributed for discussion</a:t>
            </a:r>
            <a:endParaRPr lang="en-US" dirty="0"/>
          </a:p>
          <a:p>
            <a:r>
              <a:rPr lang="en-US" dirty="0" smtClean="0"/>
              <a:t>The process </a:t>
            </a:r>
            <a:r>
              <a:rPr lang="en-US" dirty="0"/>
              <a:t>and governance on the GHG monitoring within </a:t>
            </a:r>
            <a:r>
              <a:rPr lang="en-US" dirty="0" err="1"/>
              <a:t>WGClimate</a:t>
            </a:r>
            <a:r>
              <a:rPr lang="en-US" dirty="0"/>
              <a:t> </a:t>
            </a:r>
            <a:r>
              <a:rPr lang="en-US" dirty="0" smtClean="0"/>
              <a:t>will be discussed at the joint GCOS</a:t>
            </a:r>
            <a:r>
              <a:rPr lang="en-US" dirty="0"/>
              <a:t>/</a:t>
            </a:r>
            <a:r>
              <a:rPr lang="en-US" dirty="0" err="1" smtClean="0"/>
              <a:t>WGClimate</a:t>
            </a:r>
            <a:r>
              <a:rPr lang="en-US" dirty="0" smtClean="0"/>
              <a:t> meeting in Marrakech during the </a:t>
            </a:r>
            <a:r>
              <a:rPr lang="en-US" dirty="0"/>
              <a:t>week of March 18th </a:t>
            </a:r>
            <a:r>
              <a:rPr lang="en-US" dirty="0" smtClean="0"/>
              <a:t>2019</a:t>
            </a:r>
          </a:p>
          <a:p>
            <a:r>
              <a:rPr lang="en-US" dirty="0" smtClean="0"/>
              <a:t>A proposal will be presented to CEOS SIT-34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177599"/>
              </p:ext>
            </p:extLst>
          </p:nvPr>
        </p:nvGraphicFramePr>
        <p:xfrm>
          <a:off x="346302" y="1342393"/>
          <a:ext cx="11071248" cy="1914525"/>
        </p:xfrm>
        <a:graphic>
          <a:graphicData uri="http://schemas.openxmlformats.org/drawingml/2006/table">
            <a:tbl>
              <a:tblPr/>
              <a:tblGrid>
                <a:gridCol w="1752145">
                  <a:extLst>
                    <a:ext uri="{9D8B030D-6E8A-4147-A177-3AD203B41FA5}">
                      <a16:colId xmlns:a16="http://schemas.microsoft.com/office/drawing/2014/main" val="3314010641"/>
                    </a:ext>
                  </a:extLst>
                </a:gridCol>
                <a:gridCol w="6835293">
                  <a:extLst>
                    <a:ext uri="{9D8B030D-6E8A-4147-A177-3AD203B41FA5}">
                      <a16:colId xmlns:a16="http://schemas.microsoft.com/office/drawing/2014/main" val="186200648"/>
                    </a:ext>
                  </a:extLst>
                </a:gridCol>
                <a:gridCol w="2483810">
                  <a:extLst>
                    <a:ext uri="{9D8B030D-6E8A-4147-A177-3AD203B41FA5}">
                      <a16:colId xmlns:a16="http://schemas.microsoft.com/office/drawing/2014/main" val="1771423265"/>
                    </a:ext>
                  </a:extLst>
                </a:gridCol>
              </a:tblGrid>
              <a:tr h="1914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CEOS-32-05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8632" marR="13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WGClimate to report on internal implementation for the way forward on CEOS-CGMS coordination on GHG monitoring, including a roadmap based on the mapping of the GHG report recommendations and the JRC workshop conclusions.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8632" marR="13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SIT-34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8632" marR="13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922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0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1176000" cy="288343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The following slides</a:t>
            </a:r>
          </a:p>
          <a:p>
            <a:pPr lvl="0"/>
            <a:r>
              <a:rPr lang="en-US" dirty="0"/>
              <a:t>propose AC-VC activities and interactions with </a:t>
            </a:r>
            <a:r>
              <a:rPr lang="en-US" dirty="0" err="1"/>
              <a:t>WGClimate</a:t>
            </a:r>
            <a:r>
              <a:rPr lang="en-US" dirty="0"/>
              <a:t> and WGCV (dedicated sub-groups) to support the implementation of GHG monitoring system (Rec#1,2,3)</a:t>
            </a:r>
          </a:p>
          <a:p>
            <a:pPr lvl="0"/>
            <a:r>
              <a:rPr lang="en-US" dirty="0"/>
              <a:t>are meant to serve as input for discussion with </a:t>
            </a:r>
            <a:r>
              <a:rPr lang="en-US" dirty="0" err="1"/>
              <a:t>WGClimate</a:t>
            </a:r>
            <a:r>
              <a:rPr lang="en-US" dirty="0"/>
              <a:t> and WGCV</a:t>
            </a:r>
          </a:p>
          <a:p>
            <a:pPr lvl="0"/>
            <a:r>
              <a:rPr lang="en-US" dirty="0"/>
              <a:t>are meant to serve as input to the roadmap for the development of the GHG constellation (Rec#3)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6629400"/>
            <a:ext cx="406400" cy="187325"/>
          </a:xfrm>
        </p:spPr>
        <p:txBody>
          <a:bodyPr/>
          <a:lstStyle/>
          <a:p>
            <a:fld id="{86CB4B4D-7CA3-9044-876B-883B54F8677D}" type="slidenum">
              <a:rPr lang="uk-UA" smtClean="0"/>
              <a:pPr/>
              <a:t>13</a:t>
            </a:fld>
            <a:endParaRPr lang="uk-UA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76830" y="4171201"/>
            <a:ext cx="3854340" cy="2192406"/>
            <a:chOff x="2698860" y="3733800"/>
            <a:chExt cx="3854340" cy="2192406"/>
          </a:xfrm>
        </p:grpSpPr>
        <p:sp>
          <p:nvSpPr>
            <p:cNvPr id="5" name="Rounded Rectangle 4"/>
            <p:cNvSpPr/>
            <p:nvPr/>
          </p:nvSpPr>
          <p:spPr>
            <a:xfrm>
              <a:off x="4936366" y="4968082"/>
              <a:ext cx="1616834" cy="958124"/>
            </a:xfrm>
            <a:prstGeom prst="roundRect">
              <a:avLst/>
            </a:prstGeom>
            <a:solidFill>
              <a:schemeClr val="accent5"/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Atmospheric Composition - VC</a:t>
              </a:r>
            </a:p>
          </p:txBody>
        </p:sp>
        <p:cxnSp>
          <p:nvCxnSpPr>
            <p:cNvPr id="6" name="Straight Arrow Connector 5"/>
            <p:cNvCxnSpPr>
              <a:cxnSpLocks/>
            </p:cNvCxnSpPr>
            <p:nvPr/>
          </p:nvCxnSpPr>
          <p:spPr>
            <a:xfrm flipH="1">
              <a:off x="3573083" y="4425694"/>
              <a:ext cx="664335" cy="55273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A9ED710-D4B5-D34B-B45B-7C2B5B0C3E29}"/>
                </a:ext>
              </a:extLst>
            </p:cNvPr>
            <p:cNvSpPr/>
            <p:nvPr/>
          </p:nvSpPr>
          <p:spPr>
            <a:xfrm>
              <a:off x="3573083" y="3733800"/>
              <a:ext cx="2171700" cy="649598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WGClimate</a:t>
              </a:r>
              <a:r>
                <a:rPr lang="en-US" sz="1400" dirty="0"/>
                <a:t> </a:t>
              </a:r>
              <a:r>
                <a:rPr lang="en-US" sz="1400" dirty="0" smtClean="0"/>
                <a:t>Task Team </a:t>
              </a:r>
              <a:r>
                <a:rPr lang="en-US" sz="1400" dirty="0"/>
                <a:t>on GHG monitoring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B4FFB06-B150-C34F-B1F7-C4AB8505CE77}"/>
                </a:ext>
              </a:extLst>
            </p:cNvPr>
            <p:cNvSpPr/>
            <p:nvPr/>
          </p:nvSpPr>
          <p:spPr>
            <a:xfrm>
              <a:off x="2698860" y="4968082"/>
              <a:ext cx="1616834" cy="958124"/>
            </a:xfrm>
            <a:prstGeom prst="roundRect">
              <a:avLst/>
            </a:prstGeom>
            <a:solidFill>
              <a:schemeClr val="accent5"/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WGCV </a:t>
              </a:r>
            </a:p>
            <a:p>
              <a:pPr algn="ctr"/>
              <a:r>
                <a:rPr lang="en-US" dirty="0"/>
                <a:t>ACSG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3CB41F8-5FB1-F947-8021-2C35884E955B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5075618" y="4383398"/>
              <a:ext cx="669165" cy="584684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28BEC38-C497-624B-A9EF-031E10C4EC4D}"/>
                </a:ext>
              </a:extLst>
            </p:cNvPr>
            <p:cNvCxnSpPr>
              <a:cxnSpLocks/>
              <a:stCxn id="5" idx="1"/>
              <a:endCxn id="8" idx="3"/>
            </p:cNvCxnSpPr>
            <p:nvPr/>
          </p:nvCxnSpPr>
          <p:spPr>
            <a:xfrm flipH="1">
              <a:off x="4315694" y="5447144"/>
              <a:ext cx="620672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8749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AC-VC GHG Activities and Interaction with </a:t>
            </a:r>
            <a:r>
              <a:rPr lang="en-US" dirty="0" err="1"/>
              <a:t>WGClimate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WGClimate</a:t>
            </a:r>
            <a:r>
              <a:rPr lang="en-US" dirty="0"/>
              <a:t> input for AC-VC (Rec#4, 7): </a:t>
            </a:r>
          </a:p>
          <a:p>
            <a:r>
              <a:rPr lang="en-US" dirty="0"/>
              <a:t>Policy users’ needs for GHG flux products from space</a:t>
            </a:r>
          </a:p>
          <a:p>
            <a:r>
              <a:rPr lang="en-US" dirty="0"/>
              <a:t>ECVs and FCDRs needs for GHG L2 products from space</a:t>
            </a:r>
          </a:p>
          <a:p>
            <a:pPr>
              <a:spcAft>
                <a:spcPts val="1200"/>
              </a:spcAft>
            </a:pPr>
            <a:r>
              <a:rPr lang="en-US" dirty="0"/>
              <a:t>Evaluation of satellite GHG products </a:t>
            </a:r>
            <a:r>
              <a:rPr lang="en-US" dirty="0" err="1"/>
              <a:t>wrt</a:t>
            </a:r>
            <a:r>
              <a:rPr lang="en-US" dirty="0"/>
              <a:t> related requirements</a:t>
            </a:r>
          </a:p>
          <a:p>
            <a:pPr marL="0" indent="0">
              <a:buNone/>
            </a:pPr>
            <a:r>
              <a:rPr lang="en-US" dirty="0"/>
              <a:t>Support of AC-VC to </a:t>
            </a:r>
            <a:r>
              <a:rPr lang="en-US" dirty="0" err="1"/>
              <a:t>WGClimate</a:t>
            </a:r>
            <a:r>
              <a:rPr lang="en-US" dirty="0"/>
              <a:t> (Rec#7): </a:t>
            </a:r>
          </a:p>
          <a:p>
            <a:pPr>
              <a:spcAft>
                <a:spcPts val="1200"/>
              </a:spcAft>
            </a:pPr>
            <a:r>
              <a:rPr lang="en-US" dirty="0"/>
              <a:t>Consolidation and refinement of satellite GHG product requirements, at various temporal and spatial scales (global, regional, national, local)</a:t>
            </a:r>
          </a:p>
          <a:p>
            <a:pPr marL="0" indent="0">
              <a:buNone/>
            </a:pPr>
            <a:r>
              <a:rPr lang="en-US" dirty="0"/>
              <a:t>AC-VC input for </a:t>
            </a:r>
            <a:r>
              <a:rPr lang="en-US" dirty="0" err="1"/>
              <a:t>WGClimate</a:t>
            </a:r>
            <a:r>
              <a:rPr lang="en-US" dirty="0"/>
              <a:t> (Rec#1) Description of </a:t>
            </a:r>
          </a:p>
          <a:p>
            <a:r>
              <a:rPr lang="en-US" dirty="0"/>
              <a:t>GHG Constellation and gaps</a:t>
            </a:r>
          </a:p>
          <a:p>
            <a:r>
              <a:rPr lang="en-US" dirty="0"/>
              <a:t>GHG L1&amp;2 data set, its consistency, and traceable data quality</a:t>
            </a:r>
          </a:p>
          <a:p>
            <a:r>
              <a:rPr lang="en-US" dirty="0"/>
              <a:t>GHG flux data set and its consistency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B7E98B-EA3D-3D4F-9B3D-5C72D745AA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5600" y="6629400"/>
            <a:ext cx="406400" cy="187325"/>
          </a:xfrm>
        </p:spPr>
        <p:txBody>
          <a:bodyPr/>
          <a:lstStyle/>
          <a:p>
            <a:fld id="{86CB4B4D-7CA3-9044-876B-883B54F8677D}" type="slidenum">
              <a:rPr lang="uk-UA" smtClean="0"/>
              <a:pPr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0385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AC-VC GHG Activities and Interaction with WGCV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Work with WGCV and GSICS to define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needs (Rec#9)</a:t>
            </a:r>
          </a:p>
          <a:p>
            <a:r>
              <a:rPr lang="en-US" dirty="0"/>
              <a:t>Identify available standards and techniques that can be used to cross-calibrate space based sensors prior to launch and on orbit (lunar, solar, vicarious)</a:t>
            </a:r>
            <a:endParaRPr lang="en-US" sz="3200" dirty="0"/>
          </a:p>
          <a:p>
            <a:pPr lvl="1"/>
            <a:r>
              <a:rPr lang="en-US" dirty="0"/>
              <a:t>Level-1: cross-calibration, common radiometric standards, vicarious calibration, ...</a:t>
            </a:r>
            <a:endParaRPr lang="en-US" sz="3200" dirty="0"/>
          </a:p>
          <a:p>
            <a:r>
              <a:rPr lang="en-US" dirty="0"/>
              <a:t>Identify available standards and techniques that can be used to cross-validate space based estimates (TCCON, </a:t>
            </a:r>
            <a:r>
              <a:rPr lang="en-US" dirty="0" err="1"/>
              <a:t>AirCore</a:t>
            </a:r>
            <a:r>
              <a:rPr lang="en-US" dirty="0"/>
              <a:t> …) (Rec#11)</a:t>
            </a:r>
            <a:endParaRPr lang="en-US" sz="3200" dirty="0"/>
          </a:p>
          <a:p>
            <a:pPr lvl="1"/>
            <a:r>
              <a:rPr lang="en-US" dirty="0"/>
              <a:t>Level-2: cross-calibration, (fiducial) reference measurements, ... </a:t>
            </a:r>
            <a:endParaRPr lang="en-US" sz="3200" dirty="0"/>
          </a:p>
          <a:p>
            <a:r>
              <a:rPr lang="en-US" dirty="0"/>
              <a:t>Discuss possible role of an active mission as flying standard in a GHG constellation (Rec#14)</a:t>
            </a:r>
            <a:endParaRPr lang="en-US" sz="3200" dirty="0"/>
          </a:p>
          <a:p>
            <a:r>
              <a:rPr lang="en-US" dirty="0"/>
              <a:t>Surface flux products: validation approaches and reference estimates </a:t>
            </a:r>
            <a:endParaRPr lang="en-US" sz="32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6629400"/>
            <a:ext cx="406400" cy="187325"/>
          </a:xfrm>
        </p:spPr>
        <p:txBody>
          <a:bodyPr/>
          <a:lstStyle/>
          <a:p>
            <a:fld id="{86CB4B4D-7CA3-9044-876B-883B54F8677D}" type="slidenum">
              <a:rPr lang="uk-UA" smtClean="0"/>
              <a:pPr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8435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AC-VC Coordination of </a:t>
            </a:r>
            <a:r>
              <a:rPr lang="en-US" dirty="0" err="1"/>
              <a:t>Spaceborne</a:t>
            </a:r>
            <a:r>
              <a:rPr lang="en-US" dirty="0"/>
              <a:t> GHG Sensor Development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13508" y="1219200"/>
            <a:ext cx="11639005" cy="49377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Implement a prototype system that incorporates products from a virtual constellation of sensors by 2021 (Rec#1)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Define an operational system or dedicated constellations of sensors as long-term goal to as backbone for the Climate Monitoring Architecture (Rec#2)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Define best practices and facilitate exchange and harmonization of approaches for instrument cross-calibration (Rec#10)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Facilitate exchange of expertise and support in defining mission requirements (Rec#7)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Coordinate discussion on auxiliary observations enhancing data quality (e.g., aerosol properties for light path correction) (Rec#15)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Track implementation and operations of space-based GHG sensors (Rec#14)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Identify and propose solutions for observational gaps (Rec#14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6629400"/>
            <a:ext cx="406400" cy="187325"/>
          </a:xfrm>
        </p:spPr>
        <p:txBody>
          <a:bodyPr/>
          <a:lstStyle/>
          <a:p>
            <a:fld id="{86CB4B4D-7CA3-9044-876B-883B54F8677D}" type="slidenum">
              <a:rPr lang="uk-UA" smtClean="0"/>
              <a:pPr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19707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AC-VC Coordination of GHG Product (L1&amp;2) Development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96389" y="1219199"/>
            <a:ext cx="11289211" cy="5286103"/>
          </a:xfrm>
        </p:spPr>
        <p:txBody>
          <a:bodyPr/>
          <a:lstStyle/>
          <a:p>
            <a:r>
              <a:rPr lang="en-US" sz="2000" dirty="0"/>
              <a:t>Document the performance of existing and near term L1 and L2 products and their ability to meet </a:t>
            </a:r>
            <a:r>
              <a:rPr lang="en-US" sz="2000" dirty="0" err="1"/>
              <a:t>WGClimate</a:t>
            </a:r>
            <a:r>
              <a:rPr lang="en-US" sz="2000" dirty="0"/>
              <a:t> needs for ECV and FCDRs </a:t>
            </a:r>
          </a:p>
          <a:p>
            <a:r>
              <a:rPr lang="en-US" sz="2000" dirty="0"/>
              <a:t>Establish product accuracy, precision, resolution, and coverage requirements needed to meet the flux requirements on various scales </a:t>
            </a:r>
          </a:p>
          <a:p>
            <a:r>
              <a:rPr lang="en-US" sz="2000" dirty="0"/>
              <a:t>Coordinate between CCI and ACOS to identify best practices and develop a prototype product</a:t>
            </a:r>
          </a:p>
          <a:p>
            <a:r>
              <a:rPr lang="en-US" sz="2000" dirty="0"/>
              <a:t>Pursue consistency in product content, format, units, variable names, …</a:t>
            </a:r>
          </a:p>
          <a:p>
            <a:r>
              <a:rPr lang="en-US" sz="2000" dirty="0"/>
              <a:t>Pursue traceability of data quality</a:t>
            </a:r>
          </a:p>
          <a:p>
            <a:r>
              <a:rPr lang="en-US" sz="2000" dirty="0"/>
              <a:t>Coordinate algorithm inter-comparisons to improve accuracy and speed of retrieval algorithms</a:t>
            </a:r>
          </a:p>
          <a:p>
            <a:r>
              <a:rPr lang="en-US" sz="2000" dirty="0"/>
              <a:t>Facilitate exchange and harmonization of approaches to calibration and retrieval challenges </a:t>
            </a:r>
          </a:p>
          <a:p>
            <a:r>
              <a:rPr lang="en-US" sz="2000" dirty="0"/>
              <a:t>Follow and provide recommendations on development of laboratory spectroscopy </a:t>
            </a:r>
          </a:p>
          <a:p>
            <a:r>
              <a:rPr lang="en-US" sz="2000" dirty="0"/>
              <a:t>Define types of data (calibration, L1, L2) that must be exchanged to enable the integration of space based systems into a constellation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6629400"/>
            <a:ext cx="406400" cy="187325"/>
          </a:xfrm>
        </p:spPr>
        <p:txBody>
          <a:bodyPr/>
          <a:lstStyle/>
          <a:p>
            <a:fld id="{86CB4B4D-7CA3-9044-876B-883B54F8677D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38448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AC-VC Coordination of GHG Flux Estimation Development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04504" y="1143000"/>
            <a:ext cx="11988800" cy="4937760"/>
          </a:xfrm>
        </p:spPr>
        <p:txBody>
          <a:bodyPr/>
          <a:lstStyle/>
          <a:p>
            <a:r>
              <a:rPr lang="en-US" dirty="0"/>
              <a:t>Coordinate research on flux estimation (local to national scale; Level-4 products) (Rec#3)</a:t>
            </a:r>
          </a:p>
          <a:p>
            <a:r>
              <a:rPr lang="en-US" dirty="0"/>
              <a:t>Coordinate between CAMS/C3S and NASA </a:t>
            </a:r>
            <a:r>
              <a:rPr lang="en-US" dirty="0" smtClean="0"/>
              <a:t>OCO-2/CMS/GMAO </a:t>
            </a:r>
            <a:r>
              <a:rPr lang="en-US" dirty="0"/>
              <a:t>(Rec#12)</a:t>
            </a:r>
          </a:p>
          <a:p>
            <a:r>
              <a:rPr lang="en-US" dirty="0"/>
              <a:t>Coordinate OSSE studies dedicated to flux estimation (Rec#8)</a:t>
            </a:r>
          </a:p>
          <a:p>
            <a:r>
              <a:rPr lang="en-US" dirty="0"/>
              <a:t>Identify synergies between observation strategies for GHGs and air quality gases and aerosols</a:t>
            </a:r>
          </a:p>
          <a:p>
            <a:r>
              <a:rPr lang="en-US" dirty="0"/>
              <a:t>Consolidate mission requirements for auxiliary observations (e.g. plume tracers like NO</a:t>
            </a:r>
            <a:r>
              <a:rPr lang="en-US" baseline="-25000" dirty="0"/>
              <a:t>2</a:t>
            </a:r>
            <a:r>
              <a:rPr lang="en-US" dirty="0"/>
              <a:t>) (Rec#14)</a:t>
            </a:r>
          </a:p>
          <a:p>
            <a:r>
              <a:rPr lang="en-US" dirty="0"/>
              <a:t>Aim at accuracy and precision sufficient for policy applications</a:t>
            </a:r>
          </a:p>
          <a:p>
            <a:r>
              <a:rPr lang="en-US" dirty="0"/>
              <a:t>Pursue consistency in the product content (Rec#12) </a:t>
            </a:r>
          </a:p>
          <a:p>
            <a:r>
              <a:rPr lang="en-US" dirty="0"/>
              <a:t>Pursue traceability of data quality (Rec#12, 13)</a:t>
            </a:r>
          </a:p>
          <a:p>
            <a:r>
              <a:rPr lang="en-US" dirty="0"/>
              <a:t>Define types of data that must be exchanged to derive and validate fluxes from a constellation of space-based sensors to facilitate open data access (Rec#11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6629400"/>
            <a:ext cx="406400" cy="187325"/>
          </a:xfrm>
        </p:spPr>
        <p:txBody>
          <a:bodyPr/>
          <a:lstStyle/>
          <a:p>
            <a:fld id="{86CB4B4D-7CA3-9044-876B-883B54F8677D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9680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Near-term AC-VC </a:t>
            </a:r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Deliverables needed by 2021 to demonstrate that satellites can support the 2023 </a:t>
            </a:r>
            <a:r>
              <a:rPr lang="en-US" dirty="0" err="1"/>
              <a:t>stocktake</a:t>
            </a:r>
            <a:r>
              <a:rPr lang="en-US" dirty="0"/>
              <a:t> (WP-Rec#1)</a:t>
            </a:r>
          </a:p>
          <a:p>
            <a:r>
              <a:rPr lang="en-US" sz="2000" dirty="0"/>
              <a:t>Description of the virtual constellation consisting of the GHG satellite sensors that fly in 2021</a:t>
            </a:r>
          </a:p>
          <a:p>
            <a:r>
              <a:rPr lang="en-US" sz="2000" dirty="0"/>
              <a:t>Prototype CO</a:t>
            </a:r>
            <a:r>
              <a:rPr lang="en-US" sz="2000" baseline="-25000" dirty="0"/>
              <a:t>2</a:t>
            </a:r>
            <a:r>
              <a:rPr lang="en-US" sz="2000" dirty="0"/>
              <a:t> and CH</a:t>
            </a:r>
            <a:r>
              <a:rPr lang="en-US" sz="2000" baseline="-25000" dirty="0"/>
              <a:t>4</a:t>
            </a:r>
            <a:r>
              <a:rPr lang="en-US" sz="2000" dirty="0"/>
              <a:t> product (spanning 2009-2021) from this virtual constellation, with traceable consistency and data quality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Description of the quality of flux estimates derived from the prototype product on various spatial and temporal scales</a:t>
            </a:r>
          </a:p>
          <a:p>
            <a:pPr marL="0" indent="0">
              <a:buNone/>
            </a:pPr>
            <a:r>
              <a:rPr lang="en-US" dirty="0"/>
              <a:t>Deliverables needed by ~2021 to prepare a future purpose-built, operational constellation to support future </a:t>
            </a:r>
            <a:r>
              <a:rPr lang="en-US" dirty="0" err="1"/>
              <a:t>stocktakes</a:t>
            </a:r>
            <a:r>
              <a:rPr lang="en-US" dirty="0"/>
              <a:t> (WP-Rec#2)</a:t>
            </a:r>
          </a:p>
          <a:p>
            <a:r>
              <a:rPr lang="en-US" sz="2000" dirty="0"/>
              <a:t>Observational requirements for a future GHG constellation</a:t>
            </a:r>
          </a:p>
          <a:p>
            <a:r>
              <a:rPr lang="en-US" sz="2000" dirty="0"/>
              <a:t>R&amp;D plan for GHG retrieval and flux estimation schemes</a:t>
            </a:r>
          </a:p>
          <a:p>
            <a:r>
              <a:rPr lang="en-US" sz="2000" dirty="0"/>
              <a:t>Action plan for validation and cross-calibration of GHG products aiming at traceable consistency and data quality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6629400"/>
            <a:ext cx="406400" cy="187325"/>
          </a:xfrm>
        </p:spPr>
        <p:txBody>
          <a:bodyPr/>
          <a:lstStyle/>
          <a:p>
            <a:fld id="{86CB4B4D-7CA3-9044-876B-883B54F8677D}" type="slidenum">
              <a:rPr lang="uk-UA" smtClean="0"/>
              <a:pPr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2192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Architecture for Monitoring CO</a:t>
            </a:r>
            <a:r>
              <a:rPr lang="en-US" baseline="-25000" dirty="0" smtClean="0"/>
              <a:t>2</a:t>
            </a:r>
            <a:r>
              <a:rPr lang="en-US" dirty="0" smtClean="0"/>
              <a:t> and CH</a:t>
            </a:r>
            <a:r>
              <a:rPr lang="en-US" baseline="-25000" dirty="0" smtClean="0"/>
              <a:t>4</a:t>
            </a:r>
            <a:r>
              <a:rPr lang="en-US" dirty="0" smtClean="0"/>
              <a:t> from Space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2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CEOS Chair commissioned the Atmospheric Composition Virtual Constellation (AC-VC) to </a:t>
            </a:r>
            <a:r>
              <a:rPr lang="en-US" dirty="0" smtClean="0"/>
              <a:t>write a white paper that defines </a:t>
            </a:r>
            <a:r>
              <a:rPr lang="en-US" dirty="0"/>
              <a:t>the key characteristics of a global architecture for monitoring atmospheric CO</a:t>
            </a:r>
            <a:r>
              <a:rPr lang="en-US" baseline="-25000" dirty="0"/>
              <a:t>2</a:t>
            </a:r>
            <a:r>
              <a:rPr lang="en-US" dirty="0"/>
              <a:t> and CH</a:t>
            </a:r>
            <a:r>
              <a:rPr lang="en-US" baseline="-25000" dirty="0"/>
              <a:t>4</a:t>
            </a:r>
            <a:r>
              <a:rPr lang="en-US" dirty="0"/>
              <a:t> concentrations and their natural and anthropogenic fluxes from instruments on space-based platforms to</a:t>
            </a:r>
            <a:r>
              <a:rPr lang="en-US" dirty="0" smtClean="0"/>
              <a:t>:</a:t>
            </a:r>
          </a:p>
          <a:p>
            <a:pPr lvl="1"/>
            <a:r>
              <a:rPr lang="en-GB" dirty="0"/>
              <a:t>reduce uncertainty of national emission inventory reporting; </a:t>
            </a:r>
            <a:endParaRPr lang="en-GB" dirty="0" smtClean="0"/>
          </a:p>
          <a:p>
            <a:pPr lvl="1"/>
            <a:r>
              <a:rPr lang="en-GB" dirty="0" smtClean="0"/>
              <a:t>identify </a:t>
            </a:r>
            <a:r>
              <a:rPr lang="en-GB" dirty="0"/>
              <a:t>additional emission reduction opportunities and provide nations with timely and quantified guidance on progress towards their emission reduction strategies and pledges (Nationally Determined Contributions, NDCs); and, </a:t>
            </a:r>
            <a:endParaRPr lang="en-GB" dirty="0" smtClean="0"/>
          </a:p>
          <a:p>
            <a:pPr lvl="1"/>
            <a:r>
              <a:rPr lang="en-GB" dirty="0" smtClean="0"/>
              <a:t>to </a:t>
            </a:r>
            <a:r>
              <a:rPr lang="en-GB" dirty="0"/>
              <a:t>track changes in the natural carbon cycle caused by human activities (deforestation, degradation of ecosystems, fire) and climate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with Interfaces in the GHG Communities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61257" y="1219199"/>
            <a:ext cx="11573692" cy="5414151"/>
          </a:xfrm>
        </p:spPr>
        <p:txBody>
          <a:bodyPr/>
          <a:lstStyle/>
          <a:p>
            <a:r>
              <a:rPr lang="en-US" dirty="0" smtClean="0"/>
              <a:t>The White Paper proposes to link </a:t>
            </a:r>
            <a:r>
              <a:rPr lang="en-US" dirty="0"/>
              <a:t>atmospheric GHG measurement and modelling communities with stakeholders in national inventory and policy communities to refine </a:t>
            </a:r>
            <a:r>
              <a:rPr lang="en-US" dirty="0" smtClean="0"/>
              <a:t>requirements</a:t>
            </a:r>
          </a:p>
          <a:p>
            <a:r>
              <a:rPr lang="en-US" dirty="0" smtClean="0"/>
              <a:t>Existing scientific conferences and workshops are being exploited to encourage interactions among these groups </a:t>
            </a:r>
          </a:p>
          <a:p>
            <a:pPr lvl="1"/>
            <a:r>
              <a:rPr lang="en-US" sz="2000" dirty="0" smtClean="0"/>
              <a:t>17-20 Sept 2018: IG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IS/TRANSCOM -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Ground and space-based measurement, flux modeling, and gridded inventory communities</a:t>
            </a:r>
          </a:p>
          <a:p>
            <a:pPr lvl="1"/>
            <a:r>
              <a:rPr lang="en-US" sz="2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26-29 Nov 2018: ESA ATMOS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Current/future Space based measurements</a:t>
            </a:r>
          </a:p>
          <a:p>
            <a:pPr lvl="1"/>
            <a:r>
              <a:rPr lang="en-US" sz="2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10-14 Dec 2018: AGU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Ground and space-based measurement, flux modeling, and gridded inventory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</a:p>
          <a:p>
            <a:pPr lvl="1"/>
            <a:r>
              <a:rPr lang="en-US" sz="2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4-8 March: GSICS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Calibration and operational satellite communities</a:t>
            </a:r>
          </a:p>
          <a:p>
            <a:pPr lvl="1"/>
            <a:r>
              <a:rPr lang="en-US" sz="2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12-14 March: CHE/VERIFY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Ground and space-based measurement, flux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modeling, gridded inventory and national (bottom-up) inventory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</a:p>
          <a:p>
            <a:r>
              <a:rPr 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Principal Challenge – Interface with national inventory community</a:t>
            </a:r>
            <a:endParaRPr lang="en-US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Meetings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International Workshop on Greenhouse Gas Measurements from Space (IWGGMS-15) will </a:t>
            </a:r>
            <a:r>
              <a:rPr lang="en-US" dirty="0"/>
              <a:t>be held at Hokkaido </a:t>
            </a:r>
            <a:r>
              <a:rPr lang="en-US" dirty="0" smtClean="0"/>
              <a:t>University, </a:t>
            </a:r>
            <a:r>
              <a:rPr lang="en-US" dirty="0"/>
              <a:t>Sapporo campus on 3-5 June. </a:t>
            </a:r>
            <a:endParaRPr lang="en-US" dirty="0" smtClean="0"/>
          </a:p>
          <a:p>
            <a:pPr lvl="1"/>
            <a:r>
              <a:rPr lang="en-US" dirty="0" smtClean="0"/>
              <a:t>The meeting </a:t>
            </a:r>
            <a:r>
              <a:rPr lang="en-US" dirty="0"/>
              <a:t>announcement, registration, and abstract submission page here:  </a:t>
            </a:r>
            <a:r>
              <a:rPr lang="en-US" u="sng" dirty="0">
                <a:hlinkClick r:id="rId2"/>
              </a:rPr>
              <a:t>https://www.nies.go.jp/soc/en/events/iwggms15/</a:t>
            </a:r>
            <a:endParaRPr lang="en-US" dirty="0"/>
          </a:p>
          <a:p>
            <a:pPr lvl="1"/>
            <a:r>
              <a:rPr lang="en-US" dirty="0"/>
              <a:t>Registration closes on March 28 and Abstracts are due on April 1</a:t>
            </a:r>
            <a:r>
              <a:rPr lang="en-US" dirty="0" smtClean="0"/>
              <a:t>,</a:t>
            </a:r>
          </a:p>
          <a:p>
            <a:r>
              <a:rPr lang="en-US" dirty="0" smtClean="0"/>
              <a:t>The </a:t>
            </a:r>
            <a:r>
              <a:rPr lang="en-US" dirty="0"/>
              <a:t>CEOS </a:t>
            </a:r>
            <a:r>
              <a:rPr lang="en-US" dirty="0" smtClean="0"/>
              <a:t>AC-VC </a:t>
            </a:r>
            <a:r>
              <a:rPr lang="en-US" dirty="0"/>
              <a:t>meeting webpage is posted here: </a:t>
            </a:r>
            <a:r>
              <a:rPr lang="en-US" dirty="0">
                <a:hlinkClick r:id="rId3"/>
              </a:rPr>
              <a:t>http://ceos.org/meetings/ac-vc-15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Venue: Nakano </a:t>
            </a:r>
            <a:r>
              <a:rPr lang="en-US" dirty="0" err="1" smtClean="0"/>
              <a:t>Sunplaza</a:t>
            </a:r>
            <a:r>
              <a:rPr lang="en-US" dirty="0" smtClean="0"/>
              <a:t> in Tokyo, Japan </a:t>
            </a:r>
            <a:r>
              <a:rPr lang="en-US" dirty="0"/>
              <a:t>on 10-12 </a:t>
            </a:r>
            <a:r>
              <a:rPr lang="en-US" dirty="0" smtClean="0"/>
              <a:t>June.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registration closes on May 3 </a:t>
            </a: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are still </a:t>
            </a:r>
            <a:r>
              <a:rPr lang="en-US" dirty="0" smtClean="0"/>
              <a:t>compiling the agenda, but the current </a:t>
            </a:r>
            <a:r>
              <a:rPr lang="en-US" dirty="0"/>
              <a:t>plan is to focus on greenhouse gases on Monday, 10 June  and air quality on 11-12. </a:t>
            </a:r>
          </a:p>
        </p:txBody>
      </p:sp>
    </p:spTree>
    <p:extLst>
      <p:ext uri="{BB962C8B-B14F-4D97-AF65-F5344CB8AC3E}">
        <p14:creationId xmlns:p14="http://schemas.microsoft.com/office/powerpoint/2010/main" val="25316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Candidate Operational CO</a:t>
            </a:r>
            <a:r>
              <a:rPr lang="en-US" baseline="-25000" dirty="0"/>
              <a:t>2</a:t>
            </a:r>
            <a:r>
              <a:rPr lang="en-US" dirty="0"/>
              <a:t>/CH</a:t>
            </a:r>
            <a:r>
              <a:rPr lang="en-US" baseline="-25000" dirty="0"/>
              <a:t>4</a:t>
            </a:r>
            <a:r>
              <a:rPr lang="en-US" dirty="0"/>
              <a:t> Constellation Architecture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The coverage, resolution, and precision requirements could be achieved with a constellation that incorporates</a:t>
            </a:r>
          </a:p>
          <a:p>
            <a:pPr lvl="0"/>
            <a:r>
              <a:rPr lang="en-US" dirty="0"/>
              <a:t>A constellation of 3 (or more) satellites in LEO with </a:t>
            </a:r>
          </a:p>
          <a:p>
            <a:pPr lvl="1"/>
            <a:r>
              <a:rPr lang="en-US" sz="2000" dirty="0"/>
              <a:t>A broad (&gt; 200) km swath with a mean footprint size &lt; 4 km</a:t>
            </a:r>
            <a:r>
              <a:rPr lang="en-US" sz="2000" baseline="30000" dirty="0"/>
              <a:t>2</a:t>
            </a:r>
          </a:p>
          <a:p>
            <a:pPr lvl="1"/>
            <a:r>
              <a:rPr lang="en-US" sz="2000" dirty="0"/>
              <a:t>A single sounding random error near 0.5 ppm, and vanishing small regional scale bias (&lt; 0.1 ppm) over &gt; 80% of the sunlit hemisphere</a:t>
            </a:r>
          </a:p>
          <a:p>
            <a:pPr lvl="1"/>
            <a:r>
              <a:rPr lang="en-US" sz="2000" dirty="0"/>
              <a:t>One (or more) satellites carrying ancillary sensors to identify plumes (CO, NO</a:t>
            </a:r>
            <a:r>
              <a:rPr lang="en-US" sz="2000" baseline="-25000" dirty="0"/>
              <a:t>2</a:t>
            </a:r>
            <a:r>
              <a:rPr lang="en-US" sz="2000" dirty="0"/>
              <a:t>) or to detect and mitigate biases (CO</a:t>
            </a:r>
            <a:r>
              <a:rPr lang="en-US" sz="2000" baseline="-25000" dirty="0"/>
              <a:t>2</a:t>
            </a:r>
            <a:r>
              <a:rPr lang="en-US" sz="2000" dirty="0"/>
              <a:t> and/or CH</a:t>
            </a:r>
            <a:r>
              <a:rPr lang="en-US" sz="2000" baseline="-25000" dirty="0"/>
              <a:t>4</a:t>
            </a:r>
            <a:r>
              <a:rPr lang="en-US" sz="2000" dirty="0"/>
              <a:t> Lidar)</a:t>
            </a:r>
          </a:p>
          <a:p>
            <a:pPr lvl="0"/>
            <a:r>
              <a:rPr lang="en-US" dirty="0"/>
              <a:t>A constellation with 3 (or more) GEO satellites </a:t>
            </a:r>
          </a:p>
          <a:p>
            <a:pPr lvl="1"/>
            <a:r>
              <a:rPr lang="en-US" sz="1800" dirty="0"/>
              <a:t>Monitor diurnally varying processes (e.g. rush hours, diurnal variations in the biosphere)</a:t>
            </a:r>
          </a:p>
          <a:p>
            <a:pPr lvl="1"/>
            <a:r>
              <a:rPr lang="en-US" sz="1800" dirty="0"/>
              <a:t>Stationed over Europe/Africa, North/South America, and East Asia</a:t>
            </a:r>
          </a:p>
          <a:p>
            <a:pPr lvl="0"/>
            <a:r>
              <a:rPr lang="en-US" dirty="0"/>
              <a:t>This constellation could be augmented with one or more HEO satellites to monitor carbon cycle changes in the high arctic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62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Needs: Calibration Advances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Space based sensors for CO</a:t>
            </a:r>
            <a:r>
              <a:rPr lang="en-US" baseline="-25000" dirty="0"/>
              <a:t>2</a:t>
            </a:r>
            <a:r>
              <a:rPr lang="en-US" dirty="0"/>
              <a:t> and CH</a:t>
            </a:r>
            <a:r>
              <a:rPr lang="en-US" baseline="-25000" dirty="0"/>
              <a:t>4</a:t>
            </a:r>
            <a:r>
              <a:rPr lang="en-US" dirty="0"/>
              <a:t> must be </a:t>
            </a:r>
          </a:p>
          <a:p>
            <a:pPr lvl="1"/>
            <a:r>
              <a:rPr lang="en-US" sz="2000" dirty="0"/>
              <a:t>calibrated to unprecedented levels of accuracy to detect and quantify the small XCO</a:t>
            </a:r>
            <a:r>
              <a:rPr lang="en-US" sz="2000" baseline="-25000" dirty="0"/>
              <a:t>2</a:t>
            </a:r>
            <a:r>
              <a:rPr lang="en-US" sz="2000" dirty="0"/>
              <a:t> and XCH</a:t>
            </a:r>
            <a:r>
              <a:rPr lang="en-US" sz="2000" baseline="-25000" dirty="0"/>
              <a:t>4</a:t>
            </a:r>
            <a:r>
              <a:rPr lang="en-US" sz="2000" dirty="0"/>
              <a:t> changes associated with surface fluxes</a:t>
            </a:r>
          </a:p>
          <a:p>
            <a:pPr lvl="1"/>
            <a:r>
              <a:rPr lang="en-US" sz="2000" dirty="0"/>
              <a:t>cross-calibrated against internationally-accepted standards prior to launch and in orbit so that their measurements can be integrated into a harmonized data product that meets the accuracy, precision, resolution, and coverage requirements for CO</a:t>
            </a:r>
            <a:r>
              <a:rPr lang="en-US" sz="2000" baseline="-25000" dirty="0"/>
              <a:t>2</a:t>
            </a:r>
            <a:r>
              <a:rPr lang="en-US" sz="2000" dirty="0"/>
              <a:t> and CH</a:t>
            </a:r>
            <a:r>
              <a:rPr lang="en-US" sz="2000" baseline="-25000" dirty="0"/>
              <a:t>4</a:t>
            </a:r>
          </a:p>
          <a:p>
            <a:pPr lvl="0"/>
            <a:r>
              <a:rPr lang="en-US" dirty="0"/>
              <a:t>Efforts by the ACOS and GHG-CCI teams have demonstrated the feasibility of this approach for SCIAMACHY, GOSAT, and OCO-2</a:t>
            </a:r>
          </a:p>
          <a:p>
            <a:pPr lvl="1"/>
            <a:r>
              <a:rPr lang="en-US" sz="2000" dirty="0"/>
              <a:t>Rigorous pre-launch and in-orbit calibration methods demonstrated  </a:t>
            </a:r>
          </a:p>
          <a:p>
            <a:pPr lvl="0"/>
            <a:r>
              <a:rPr lang="en-US" dirty="0"/>
              <a:t>Substantial improvements will be needed to meet the much more demanding requirements of anthropogenic emissions monitoring</a:t>
            </a:r>
          </a:p>
          <a:p>
            <a:pPr lvl="1"/>
            <a:r>
              <a:rPr lang="en-US" sz="2000" dirty="0"/>
              <a:t>Cross-calibrating a more diverse range of spacecraft sensors</a:t>
            </a:r>
          </a:p>
          <a:p>
            <a:pPr lvl="1"/>
            <a:r>
              <a:rPr lang="en-US" sz="2000" dirty="0"/>
              <a:t>Reducing calibration-related biases across multiple </a:t>
            </a:r>
            <a:r>
              <a:rPr lang="en-US" sz="2000" dirty="0" smtClean="0"/>
              <a:t>spacecraft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6629400"/>
            <a:ext cx="406400" cy="187325"/>
          </a:xfrm>
        </p:spPr>
        <p:txBody>
          <a:bodyPr/>
          <a:lstStyle/>
          <a:p>
            <a:fld id="{86CB4B4D-7CA3-9044-876B-883B54F8677D}" type="slidenum">
              <a:rPr lang="uk-UA" smtClean="0"/>
              <a:pPr/>
              <a:t>24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70031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Needs: Validation Advances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XCO</a:t>
            </a:r>
            <a:r>
              <a:rPr lang="en-US" baseline="-25000" dirty="0"/>
              <a:t>2</a:t>
            </a:r>
            <a:r>
              <a:rPr lang="en-US" dirty="0"/>
              <a:t> and XCH</a:t>
            </a:r>
            <a:r>
              <a:rPr lang="en-US" baseline="-25000" dirty="0"/>
              <a:t>4</a:t>
            </a:r>
            <a:r>
              <a:rPr lang="en-US" dirty="0"/>
              <a:t> estimates across the constellation must be cross validated against internationally-recognized standards to yield a harmonized integrated product that meets the demanding precision, accuracy, resolution, and coverage requirements</a:t>
            </a:r>
          </a:p>
          <a:p>
            <a:pPr lvl="0"/>
            <a:r>
              <a:rPr lang="en-US" dirty="0"/>
              <a:t>The Total Carbon Column Observing Network (TCCON) currently serves a critical transfer standard between the space based measurements and the </a:t>
            </a:r>
            <a:r>
              <a:rPr lang="en-US" i="1" dirty="0"/>
              <a:t>in situ </a:t>
            </a:r>
            <a:r>
              <a:rPr lang="en-US" dirty="0"/>
              <a:t>standard maintained by WMO GAW</a:t>
            </a:r>
          </a:p>
          <a:p>
            <a:pPr lvl="0"/>
            <a:r>
              <a:rPr lang="en-US" dirty="0"/>
              <a:t>TCCON must be maintained and expanded meet the much greater demands of anthropogenic emissions monitoring on national scales</a:t>
            </a:r>
          </a:p>
          <a:p>
            <a:pPr lvl="1"/>
            <a:r>
              <a:rPr lang="en-US" dirty="0"/>
              <a:t>Biases must be reduced by a factor of 5-10 from 0.25% on regional scales to &lt; 0.025 to 0.05% to improve inventories</a:t>
            </a:r>
          </a:p>
          <a:p>
            <a:pPr lvl="0"/>
            <a:r>
              <a:rPr lang="en-US" dirty="0"/>
              <a:t>Additional validation methods must be developed to support validation emissions estimates on scales ranging from that of individual large power plants to that of a large urban area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6629400"/>
            <a:ext cx="406400" cy="187325"/>
          </a:xfrm>
        </p:spPr>
        <p:txBody>
          <a:bodyPr/>
          <a:lstStyle/>
          <a:p>
            <a:fld id="{86CB4B4D-7CA3-9044-876B-883B54F8677D}" type="slidenum">
              <a:rPr lang="uk-UA" smtClean="0"/>
              <a:pPr/>
              <a:t>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04430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Needs: Science advances needed to support GHG monitoring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74320" y="1219200"/>
            <a:ext cx="11639006" cy="493776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Two types of analysis tools are needed to estimate CO</a:t>
            </a:r>
            <a:r>
              <a:rPr lang="en-US" baseline="-25000" dirty="0"/>
              <a:t>2</a:t>
            </a:r>
            <a:r>
              <a:rPr lang="en-US" dirty="0"/>
              <a:t> and CH</a:t>
            </a:r>
            <a:r>
              <a:rPr lang="en-US" baseline="-25000" dirty="0"/>
              <a:t>4</a:t>
            </a:r>
            <a:r>
              <a:rPr lang="en-US" dirty="0"/>
              <a:t> fluxes (sources and sinks) from space-based observations:</a:t>
            </a:r>
          </a:p>
          <a:p>
            <a:pPr lvl="1"/>
            <a:r>
              <a:rPr lang="en-US" sz="2000" dirty="0"/>
              <a:t>Remote sensing retrieval </a:t>
            </a:r>
            <a:r>
              <a:rPr lang="en-US" sz="2000" dirty="0" smtClean="0"/>
              <a:t>algorithms </a:t>
            </a:r>
            <a:r>
              <a:rPr lang="en-US" sz="2000" dirty="0"/>
              <a:t>used to estimate the XCO</a:t>
            </a:r>
            <a:r>
              <a:rPr lang="en-US" sz="2000" baseline="-25000" dirty="0"/>
              <a:t>2</a:t>
            </a:r>
            <a:r>
              <a:rPr lang="en-US" sz="2000" dirty="0"/>
              <a:t> and XCH</a:t>
            </a:r>
            <a:r>
              <a:rPr lang="en-US" sz="2000" baseline="-25000" dirty="0"/>
              <a:t>4</a:t>
            </a:r>
            <a:r>
              <a:rPr lang="en-US" sz="2000" dirty="0"/>
              <a:t> from space based observations</a:t>
            </a:r>
          </a:p>
          <a:p>
            <a:pPr lvl="1"/>
            <a:r>
              <a:rPr lang="en-US" sz="2000" dirty="0"/>
              <a:t>Flux inversion models are used to estimate the surface fluxes needed to maintain the observe XCO</a:t>
            </a:r>
            <a:r>
              <a:rPr lang="en-US" sz="2000" baseline="-25000" dirty="0"/>
              <a:t>2</a:t>
            </a:r>
            <a:r>
              <a:rPr lang="en-US" sz="2000" dirty="0"/>
              <a:t> and XCH</a:t>
            </a:r>
            <a:r>
              <a:rPr lang="en-US" sz="2000" baseline="-25000" dirty="0"/>
              <a:t>4</a:t>
            </a:r>
            <a:r>
              <a:rPr lang="en-US" sz="2000" dirty="0"/>
              <a:t> distributions in the presence of the prevailing </a:t>
            </a:r>
            <a:r>
              <a:rPr lang="en-US" sz="2000" dirty="0" smtClean="0"/>
              <a:t>wind </a:t>
            </a:r>
            <a:r>
              <a:rPr lang="en-US" sz="2000" dirty="0"/>
              <a:t>field</a:t>
            </a:r>
          </a:p>
          <a:p>
            <a:r>
              <a:rPr lang="en-US" dirty="0" smtClean="0"/>
              <a:t>These </a:t>
            </a:r>
            <a:r>
              <a:rPr lang="en-US" dirty="0"/>
              <a:t>methods are now being successfully used to study emission hot spots and regional-scale natural CO</a:t>
            </a:r>
            <a:r>
              <a:rPr lang="en-US" baseline="-25000" dirty="0"/>
              <a:t>2</a:t>
            </a:r>
            <a:r>
              <a:rPr lang="en-US" dirty="0"/>
              <a:t> sources and sinks</a:t>
            </a:r>
          </a:p>
          <a:p>
            <a:pPr lvl="0"/>
            <a:r>
              <a:rPr lang="en-US" dirty="0"/>
              <a:t>A substantial amount of additional development is needed to support applications as demanding and diverse as </a:t>
            </a:r>
          </a:p>
          <a:p>
            <a:pPr lvl="1"/>
            <a:r>
              <a:rPr lang="en-US" sz="2000" dirty="0"/>
              <a:t>supporting urban- to national-scale GHG emission inventories</a:t>
            </a:r>
          </a:p>
          <a:p>
            <a:pPr lvl="1"/>
            <a:r>
              <a:rPr lang="en-US" sz="2000" dirty="0"/>
              <a:t>monitoring the natural carbon cycle response to climate change</a:t>
            </a:r>
          </a:p>
          <a:p>
            <a:pPr lvl="0"/>
            <a:r>
              <a:rPr lang="en-US" dirty="0"/>
              <a:t>CEOS should work with its partners to meet these </a:t>
            </a:r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6629400"/>
            <a:ext cx="406400" cy="187325"/>
          </a:xfrm>
        </p:spPr>
        <p:txBody>
          <a:bodyPr/>
          <a:lstStyle/>
          <a:p>
            <a:fld id="{86CB4B4D-7CA3-9044-876B-883B54F8677D}" type="slidenum">
              <a:rPr lang="uk-UA" smtClean="0"/>
              <a:pPr/>
              <a:t>26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8203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CEOS AC-VC GHG White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2249" y="1143000"/>
            <a:ext cx="7563397" cy="5213352"/>
          </a:xfrm>
        </p:spPr>
        <p:txBody>
          <a:bodyPr/>
          <a:lstStyle/>
          <a:p>
            <a:r>
              <a:rPr lang="en-US" dirty="0"/>
              <a:t>166-page document </a:t>
            </a:r>
          </a:p>
          <a:p>
            <a:r>
              <a:rPr lang="en-US" dirty="0" smtClean="0"/>
              <a:t>88 </a:t>
            </a:r>
            <a:r>
              <a:rPr lang="en-US" dirty="0"/>
              <a:t>authors representing 47 </a:t>
            </a:r>
            <a:r>
              <a:rPr lang="en-US" dirty="0" smtClean="0"/>
              <a:t>organizations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Bold" panose="020B0704020202020204" pitchFamily="34" charset="0"/>
                <a:cs typeface="Arial Bold" panose="020B0704020202020204" pitchFamily="34" charset="0"/>
              </a:rPr>
              <a:t>Executive Summary (2 pages)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Arial Bold" panose="020B0704020202020204" pitchFamily="34" charset="0"/>
                <a:cs typeface="Arial Bold" panose="020B0704020202020204" pitchFamily="34" charset="0"/>
              </a:rPr>
              <a:t>Overview of objectives and approach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Arial Bold" panose="020B0704020202020204" pitchFamily="34" charset="0"/>
                <a:cs typeface="Arial Bold" panose="020B0704020202020204" pitchFamily="34" charset="0"/>
              </a:rPr>
              <a:t>Intended for policy </a:t>
            </a:r>
            <a:r>
              <a:rPr lang="en-US" sz="18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makers, CEOS/CGMS </a:t>
            </a:r>
            <a:r>
              <a:rPr lang="en-US" sz="1800" dirty="0">
                <a:latin typeface="Arial Bold" panose="020B0704020202020204" pitchFamily="34" charset="0"/>
                <a:cs typeface="Arial Bold" panose="020B0704020202020204" pitchFamily="34" charset="0"/>
              </a:rPr>
              <a:t>Agency leads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Bold" panose="020B0704020202020204" pitchFamily="34" charset="0"/>
                <a:cs typeface="Arial Bold" panose="020B0704020202020204" pitchFamily="34" charset="0"/>
              </a:rPr>
              <a:t>Body of report (75 pages)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Arial Bold" panose="020B0704020202020204" pitchFamily="34" charset="0"/>
                <a:cs typeface="Arial Bold" panose="020B0704020202020204" pitchFamily="34" charset="0"/>
              </a:rPr>
              <a:t>S</a:t>
            </a:r>
            <a:r>
              <a:rPr lang="en-US" sz="18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cience </a:t>
            </a:r>
            <a:r>
              <a:rPr lang="en-US" sz="1800" dirty="0">
                <a:latin typeface="Arial Bold" panose="020B0704020202020204" pitchFamily="34" charset="0"/>
                <a:cs typeface="Arial Bold" panose="020B0704020202020204" pitchFamily="34" charset="0"/>
              </a:rPr>
              <a:t>background and </a:t>
            </a:r>
            <a:r>
              <a:rPr lang="en-US" sz="18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Arial Bold" panose="020B0704020202020204" pitchFamily="34" charset="0"/>
                <a:cs typeface="Arial Bold" panose="020B0704020202020204" pitchFamily="34" charset="0"/>
              </a:rPr>
              <a:t>C</a:t>
            </a:r>
            <a:r>
              <a:rPr lang="en-US" sz="18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urrent </a:t>
            </a:r>
            <a:r>
              <a:rPr lang="en-US" sz="1800" dirty="0">
                <a:latin typeface="Arial Bold" panose="020B0704020202020204" pitchFamily="34" charset="0"/>
                <a:cs typeface="Arial Bold" panose="020B0704020202020204" pitchFamily="34" charset="0"/>
              </a:rPr>
              <a:t>and near-term mission </a:t>
            </a:r>
            <a:r>
              <a:rPr lang="en-US" sz="18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heritage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Arial Bold" panose="020B0704020202020204" pitchFamily="34" charset="0"/>
                <a:cs typeface="Arial Bold" panose="020B0704020202020204" pitchFamily="34" charset="0"/>
              </a:rPr>
              <a:t>S</a:t>
            </a:r>
            <a:r>
              <a:rPr lang="en-US" sz="18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ystem </a:t>
            </a:r>
            <a:r>
              <a:rPr lang="en-US" sz="1800" dirty="0">
                <a:latin typeface="Arial Bold" panose="020B0704020202020204" pitchFamily="34" charset="0"/>
                <a:cs typeface="Arial Bold" panose="020B0704020202020204" pitchFamily="34" charset="0"/>
              </a:rPr>
              <a:t>implementation approach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Arial Bold" panose="020B0704020202020204" pitchFamily="34" charset="0"/>
                <a:cs typeface="Arial Bold" panose="020B0704020202020204" pitchFamily="34" charset="0"/>
              </a:rPr>
              <a:t>Intended for program scientists and project managers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Bold" panose="020B0704020202020204" pitchFamily="34" charset="0"/>
                <a:cs typeface="Arial Bold" panose="020B0704020202020204" pitchFamily="34" charset="0"/>
              </a:rPr>
              <a:t>Technical Appendices (42 pages)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Arial Bold" panose="020B0704020202020204" pitchFamily="34" charset="0"/>
                <a:cs typeface="Arial Bold" panose="020B0704020202020204" pitchFamily="34" charset="0"/>
              </a:rPr>
              <a:t>“Textbook” summarizing state-of-the-art in observation capabilities and analysis methods to justify system-level 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Arial Bold" panose="020B0704020202020204" pitchFamily="34" charset="0"/>
                <a:cs typeface="Arial Bold" panose="020B0704020202020204" pitchFamily="34" charset="0"/>
              </a:rPr>
              <a:t>Intended for scientists, engineers, and inventory </a:t>
            </a:r>
            <a:r>
              <a:rPr lang="en-US" sz="18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community</a:t>
            </a:r>
            <a:endParaRPr lang="en-US" sz="18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646" y="1230435"/>
            <a:ext cx="4480559" cy="526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kern="0">
                <a:solidFill>
                  <a:srgbClr val="1F497D"/>
                </a:solidFill>
              </a:rPr>
              <a:pPr/>
              <a:t>4</a:t>
            </a:fld>
            <a:endParaRPr lang="uk-UA" kern="0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 System-Level Approach for Integrating Atmospheric Data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38400" y="1524000"/>
            <a:ext cx="7467600" cy="4962156"/>
            <a:chOff x="304800" y="479965"/>
            <a:chExt cx="8573051" cy="5696717"/>
          </a:xfrm>
        </p:grpSpPr>
        <p:sp>
          <p:nvSpPr>
            <p:cNvPr id="6" name="Rectangle 5"/>
            <p:cNvSpPr/>
            <p:nvPr/>
          </p:nvSpPr>
          <p:spPr>
            <a:xfrm>
              <a:off x="304800" y="493059"/>
              <a:ext cx="2099523" cy="5683623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algn="ctr">
                <a:defRPr/>
              </a:pPr>
              <a:r>
                <a:rPr lang="en-GB" b="1" dirty="0">
                  <a:solidFill>
                    <a:prstClr val="white"/>
                  </a:solidFill>
                  <a:latin typeface="Calibri" panose="020F0502020204030204"/>
                </a:rPr>
                <a:t>Observations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52482" y="2930960"/>
              <a:ext cx="2823882" cy="3245721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algn="ctr">
                <a:defRPr/>
              </a:pPr>
              <a:r>
                <a:rPr lang="en-GB" b="1" dirty="0">
                  <a:solidFill>
                    <a:prstClr val="white"/>
                  </a:solidFill>
                  <a:latin typeface="Calibri" panose="020F0502020204030204"/>
                </a:rPr>
                <a:t>Integration &amp; Attribution</a:t>
              </a:r>
              <a:endParaRPr lang="en-GB" b="1" baseline="300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73953" y="479965"/>
              <a:ext cx="2203898" cy="568362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algn="ctr">
                <a:defRPr/>
              </a:pPr>
              <a:r>
                <a:rPr lang="en-GB" b="1" dirty="0">
                  <a:solidFill>
                    <a:prstClr val="white"/>
                  </a:solidFill>
                  <a:latin typeface="Calibri" panose="020F0502020204030204"/>
                </a:rPr>
                <a:t>Outputs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294848" y="4872316"/>
              <a:ext cx="2232000" cy="1152000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 panose="020F0502020204030204"/>
                </a:rPr>
                <a:t>Models</a:t>
              </a:r>
            </a:p>
            <a:p>
              <a:pPr algn="ctr"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 panose="020F0502020204030204"/>
                </a:rPr>
                <a:t>Transport, land &amp; ocean carbon cycle, fossil fuel emissions.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94848" y="3306921"/>
              <a:ext cx="2232000" cy="1152001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 panose="020F0502020204030204"/>
                </a:rPr>
                <a:t>Estimation system</a:t>
              </a:r>
            </a:p>
            <a:p>
              <a:pPr algn="ctr"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 panose="020F0502020204030204"/>
                </a:rPr>
                <a:t>Data assimilation and uncertainty estimation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736210" y="953865"/>
              <a:ext cx="2066932" cy="1644148"/>
            </a:xfrm>
            <a:prstGeom prst="round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 panose="020F0502020204030204"/>
                </a:rPr>
                <a:t>CO</a:t>
              </a:r>
              <a:r>
                <a:rPr lang="en-GB" sz="1600" b="1" baseline="-25000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r>
                <a:rPr lang="en-GB" sz="1600" b="1" dirty="0">
                  <a:solidFill>
                    <a:prstClr val="black"/>
                  </a:solidFill>
                  <a:latin typeface="Calibri" panose="020F0502020204030204"/>
                </a:rPr>
                <a:t> and CH</a:t>
              </a:r>
              <a:r>
                <a:rPr lang="en-GB" sz="1600" b="1" baseline="-25000" dirty="0">
                  <a:solidFill>
                    <a:prstClr val="black"/>
                  </a:solidFill>
                  <a:latin typeface="Calibri" panose="020F0502020204030204"/>
                </a:rPr>
                <a:t>4</a:t>
              </a:r>
              <a:r>
                <a:rPr lang="en-GB" sz="1600" b="1" dirty="0">
                  <a:solidFill>
                    <a:prstClr val="black"/>
                  </a:solidFill>
                  <a:latin typeface="Calibri" panose="020F0502020204030204"/>
                </a:rPr>
                <a:t> emissions &amp; removal Hot-spots  </a:t>
              </a:r>
              <a:r>
                <a:rPr lang="en-GB" sz="1600" dirty="0">
                  <a:solidFill>
                    <a:prstClr val="black"/>
                  </a:solidFill>
                  <a:latin typeface="Calibri" panose="020F0502020204030204"/>
                </a:rPr>
                <a:t>with uncertainties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726049" y="3156588"/>
              <a:ext cx="2066932" cy="1608921"/>
            </a:xfrm>
            <a:prstGeom prst="round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 panose="020F0502020204030204"/>
                </a:rPr>
                <a:t>Country/region CO</a:t>
              </a:r>
              <a:r>
                <a:rPr lang="en-GB" sz="1600" b="1" baseline="-25000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r>
                <a:rPr lang="en-GB" sz="1600" b="1" dirty="0">
                  <a:solidFill>
                    <a:prstClr val="black"/>
                  </a:solidFill>
                  <a:latin typeface="Calibri" panose="020F0502020204030204"/>
                </a:rPr>
                <a:t> and CH</a:t>
              </a:r>
              <a:r>
                <a:rPr lang="en-GB" sz="1600" b="1" baseline="-25000" dirty="0">
                  <a:solidFill>
                    <a:prstClr val="black"/>
                  </a:solidFill>
                  <a:latin typeface="Calibri" panose="020F0502020204030204"/>
                </a:rPr>
                <a:t>4</a:t>
              </a:r>
              <a:r>
                <a:rPr lang="en-GB" sz="1600" b="1" dirty="0">
                  <a:solidFill>
                    <a:prstClr val="black"/>
                  </a:solidFill>
                  <a:latin typeface="Calibri" panose="020F0502020204030204"/>
                </a:rPr>
                <a:t> emissions &amp; removals</a:t>
              </a:r>
              <a:r>
                <a:rPr lang="en-GB" sz="1600" dirty="0">
                  <a:solidFill>
                    <a:prstClr val="black"/>
                  </a:solidFill>
                  <a:latin typeface="Calibri" panose="020F0502020204030204"/>
                </a:rPr>
                <a:t> with uncertainties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9196" y="988093"/>
              <a:ext cx="1795697" cy="1188000"/>
            </a:xfrm>
            <a:prstGeom prst="round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 panose="020F0502020204030204"/>
                </a:rPr>
                <a:t>Satellite Measurements of CO</a:t>
              </a:r>
              <a:r>
                <a:rPr lang="en-GB" sz="1600" b="1" baseline="-25000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r>
                <a:rPr lang="en-GB" sz="1600" b="1" dirty="0">
                  <a:solidFill>
                    <a:prstClr val="black"/>
                  </a:solidFill>
                  <a:latin typeface="Calibri" panose="020F0502020204030204"/>
                </a:rPr>
                <a:t> and CH</a:t>
              </a:r>
              <a:r>
                <a:rPr lang="en-GB" sz="1600" b="1" baseline="-25000" dirty="0">
                  <a:solidFill>
                    <a:prstClr val="black"/>
                  </a:solidFill>
                  <a:latin typeface="Calibri" panose="020F0502020204030204"/>
                </a:rPr>
                <a:t>4</a:t>
              </a:r>
              <a:endParaRPr lang="en-GB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59194" y="2262691"/>
              <a:ext cx="1795697" cy="1188000"/>
            </a:xfrm>
            <a:prstGeom prst="round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 panose="020F0502020204030204"/>
                </a:rPr>
                <a:t>Ground and Airborne Measurements of CO</a:t>
              </a:r>
              <a:r>
                <a:rPr lang="en-GB" sz="1600" b="1" baseline="-25000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r>
                <a:rPr lang="en-GB" sz="1600" b="1" dirty="0">
                  <a:solidFill>
                    <a:prstClr val="black"/>
                  </a:solidFill>
                  <a:latin typeface="Calibri" panose="020F0502020204030204"/>
                </a:rPr>
                <a:t> and CH</a:t>
              </a:r>
              <a:r>
                <a:rPr lang="en-GB" sz="1600" b="1" baseline="-25000" dirty="0">
                  <a:solidFill>
                    <a:prstClr val="black"/>
                  </a:solidFill>
                  <a:latin typeface="Calibri" panose="020F0502020204030204"/>
                </a:rPr>
                <a:t>4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59196" y="3537290"/>
              <a:ext cx="1795696" cy="1188000"/>
            </a:xfrm>
            <a:prstGeom prst="round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 panose="020F0502020204030204"/>
                </a:rPr>
                <a:t>Meteorology</a:t>
              </a:r>
            </a:p>
            <a:p>
              <a:pPr algn="ctr"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 panose="020F0502020204030204"/>
                </a:rPr>
                <a:t>Satellite &amp; in-situ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59196" y="4811887"/>
              <a:ext cx="1762080" cy="1188000"/>
            </a:xfrm>
            <a:prstGeom prst="round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Calibri" panose="020F0502020204030204"/>
                </a:rPr>
                <a:t>Auxiliary Data</a:t>
              </a:r>
            </a:p>
            <a:p>
              <a:pPr algn="ctr"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 panose="020F0502020204030204"/>
                </a:rPr>
                <a:t>Satellite observations of CO, NO</a:t>
              </a:r>
              <a:r>
                <a:rPr lang="en-GB" sz="1400" baseline="-25000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r>
                <a:rPr lang="en-GB" sz="1400" dirty="0">
                  <a:solidFill>
                    <a:prstClr val="black"/>
                  </a:solidFill>
                  <a:latin typeface="Calibri" panose="020F0502020204030204"/>
                </a:rPr>
                <a:t>, clouds, aerosols …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319617" y="4226858"/>
              <a:ext cx="609600" cy="744069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966011" y="4226858"/>
              <a:ext cx="609600" cy="744069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52482" y="496422"/>
              <a:ext cx="2823882" cy="1676399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algn="ctr">
                <a:defRPr/>
              </a:pPr>
              <a:r>
                <a:rPr lang="en-GB" b="1" dirty="0">
                  <a:solidFill>
                    <a:prstClr val="white"/>
                  </a:solidFill>
                  <a:latin typeface="Calibri" panose="020F0502020204030204"/>
                </a:rPr>
                <a:t>Prior Information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343835" y="941292"/>
              <a:ext cx="2241176" cy="1035424"/>
            </a:xfrm>
            <a:prstGeom prst="round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 panose="020F0502020204030204"/>
                </a:rPr>
                <a:t>Fluxes, model parameters, emission reports, economic statistics.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 rot="5400000">
              <a:off x="4159623" y="2179856"/>
              <a:ext cx="609600" cy="744069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736210" y="5246227"/>
              <a:ext cx="2066933" cy="869752"/>
            </a:xfrm>
            <a:prstGeom prst="round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600" dirty="0">
                  <a:solidFill>
                    <a:prstClr val="black"/>
                  </a:solidFill>
                  <a:latin typeface="Calibri" panose="020F0502020204030204"/>
                </a:rPr>
                <a:t>Other Carbon Cycle Products</a:t>
              </a:r>
            </a:p>
          </p:txBody>
        </p:sp>
        <p:cxnSp>
          <p:nvCxnSpPr>
            <p:cNvPr id="23" name="Straight Arrow Connector 22"/>
            <p:cNvCxnSpPr>
              <a:stCxn id="10" idx="2"/>
              <a:endCxn id="9" idx="0"/>
            </p:cNvCxnSpPr>
            <p:nvPr/>
          </p:nvCxnSpPr>
          <p:spPr>
            <a:xfrm>
              <a:off x="4410848" y="4458921"/>
              <a:ext cx="0" cy="41339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arrow"/>
              <a:tailEnd type="arrow"/>
            </a:ln>
            <a:effectLst/>
          </p:spPr>
        </p:cxnSp>
        <p:cxnSp>
          <p:nvCxnSpPr>
            <p:cNvPr id="24" name="Straight Arrow Connector 23"/>
            <p:cNvCxnSpPr>
              <a:stCxn id="11" idx="2"/>
              <a:endCxn id="12" idx="0"/>
            </p:cNvCxnSpPr>
            <p:nvPr/>
          </p:nvCxnSpPr>
          <p:spPr>
            <a:xfrm flipH="1">
              <a:off x="7759516" y="2598012"/>
              <a:ext cx="10161" cy="558576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arrow"/>
              <a:tailEnd type="arrow"/>
            </a:ln>
            <a:effectLst/>
          </p:spPr>
        </p:cxnSp>
      </p:grpSp>
      <p:cxnSp>
        <p:nvCxnSpPr>
          <p:cNvPr id="25" name="Straight Arrow Connector 24"/>
          <p:cNvCxnSpPr>
            <a:stCxn id="12" idx="2"/>
            <a:endCxn id="22" idx="0"/>
          </p:cNvCxnSpPr>
          <p:nvPr/>
        </p:nvCxnSpPr>
        <p:spPr>
          <a:xfrm>
            <a:off x="8931868" y="5256946"/>
            <a:ext cx="8852" cy="4187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78820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Proposed in the AC-VC GHG White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61257" y="1219199"/>
            <a:ext cx="11612879" cy="5900057"/>
          </a:xfrm>
        </p:spPr>
        <p:txBody>
          <a:bodyPr/>
          <a:lstStyle/>
          <a:p>
            <a:r>
              <a:rPr lang="en-GB" dirty="0" smtClean="0"/>
              <a:t>Proposes a series Actions to </a:t>
            </a:r>
            <a:r>
              <a:rPr lang="en-GB" dirty="0"/>
              <a:t>the CEOS Plenary for disposition:</a:t>
            </a:r>
            <a:endParaRPr lang="en-US" dirty="0"/>
          </a:p>
          <a:p>
            <a:pPr lvl="1"/>
            <a:r>
              <a:rPr lang="en-GB" sz="2000" dirty="0"/>
              <a:t>Link </a:t>
            </a:r>
            <a:r>
              <a:rPr lang="en-GB" sz="2000" dirty="0" smtClean="0"/>
              <a:t>atmospheric </a:t>
            </a:r>
            <a:r>
              <a:rPr lang="en-GB" sz="2000" dirty="0"/>
              <a:t>GHG measurement and modelling communities </a:t>
            </a:r>
            <a:r>
              <a:rPr lang="en-GB" sz="2000" dirty="0" smtClean="0"/>
              <a:t>with </a:t>
            </a:r>
            <a:r>
              <a:rPr lang="en-GB" sz="2000" dirty="0"/>
              <a:t>stakeholders in </a:t>
            </a:r>
            <a:r>
              <a:rPr lang="en-GB" sz="2000" dirty="0" smtClean="0"/>
              <a:t>national </a:t>
            </a:r>
            <a:r>
              <a:rPr lang="en-GB" sz="2000" dirty="0"/>
              <a:t>inventory and policy communities </a:t>
            </a:r>
            <a:r>
              <a:rPr lang="en-GB" sz="2000" dirty="0" smtClean="0"/>
              <a:t>to </a:t>
            </a:r>
            <a:r>
              <a:rPr lang="en-GB" sz="2000" dirty="0"/>
              <a:t>refine requirements;</a:t>
            </a:r>
            <a:endParaRPr lang="en-US" sz="2000" dirty="0"/>
          </a:p>
          <a:p>
            <a:pPr lvl="1"/>
            <a:r>
              <a:rPr lang="en-GB" sz="2000" dirty="0"/>
              <a:t>Exploit </a:t>
            </a:r>
            <a:r>
              <a:rPr lang="en-GB" sz="2000" dirty="0" smtClean="0"/>
              <a:t>capabilities </a:t>
            </a:r>
            <a:r>
              <a:rPr lang="en-GB" sz="2000" dirty="0"/>
              <a:t>of the CEOS and CGMS member agencies and the WMO Integrated Global Greenhouse Gas Information System (IG</a:t>
            </a:r>
            <a:r>
              <a:rPr lang="en-GB" sz="2000" baseline="30000" dirty="0"/>
              <a:t>3</a:t>
            </a:r>
            <a:r>
              <a:rPr lang="en-GB" sz="2000" dirty="0"/>
              <a:t>IS) </a:t>
            </a:r>
            <a:r>
              <a:rPr lang="en-GB" sz="2000" dirty="0" smtClean="0"/>
              <a:t>to:</a:t>
            </a:r>
          </a:p>
          <a:p>
            <a:pPr lvl="2"/>
            <a:r>
              <a:rPr lang="en-GB" sz="2000" dirty="0" smtClean="0"/>
              <a:t>integrate </a:t>
            </a:r>
            <a:r>
              <a:rPr lang="en-GB" sz="2000" dirty="0"/>
              <a:t>surface and airborne measurements of CO</a:t>
            </a:r>
            <a:r>
              <a:rPr lang="en-GB" sz="2000" baseline="-25000" dirty="0"/>
              <a:t>2</a:t>
            </a:r>
            <a:r>
              <a:rPr lang="en-GB" sz="2000" dirty="0"/>
              <a:t> and CH</a:t>
            </a:r>
            <a:r>
              <a:rPr lang="en-GB" sz="2000" baseline="-25000" dirty="0"/>
              <a:t>4</a:t>
            </a:r>
            <a:r>
              <a:rPr lang="en-GB" sz="2000" dirty="0"/>
              <a:t> with those from available and planned space-based sensors </a:t>
            </a:r>
          </a:p>
          <a:p>
            <a:pPr lvl="2"/>
            <a:r>
              <a:rPr lang="en-GB" sz="2000" dirty="0" smtClean="0"/>
              <a:t>develop </a:t>
            </a:r>
            <a:r>
              <a:rPr lang="en-GB" sz="2000" dirty="0"/>
              <a:t>a prototype, global atmospheric CO</a:t>
            </a:r>
            <a:r>
              <a:rPr lang="en-GB" sz="2000" baseline="-25000" dirty="0"/>
              <a:t>2 </a:t>
            </a:r>
            <a:r>
              <a:rPr lang="en-GB" sz="2000" dirty="0"/>
              <a:t>and CH</a:t>
            </a:r>
            <a:r>
              <a:rPr lang="en-GB" sz="2000" baseline="-25000" dirty="0"/>
              <a:t>4</a:t>
            </a:r>
            <a:r>
              <a:rPr lang="en-GB" sz="2000" dirty="0"/>
              <a:t> flux product in time to support inventory builders in their development of GHG emission inventories for the 2023 Global Stocktake; and,</a:t>
            </a:r>
            <a:endParaRPr lang="en-US" sz="2000" dirty="0"/>
          </a:p>
          <a:p>
            <a:pPr lvl="1"/>
            <a:r>
              <a:rPr lang="en-GB" sz="2000" dirty="0"/>
              <a:t>Use </a:t>
            </a:r>
            <a:r>
              <a:rPr lang="en-GB" sz="2000" dirty="0" smtClean="0"/>
              <a:t>lessons </a:t>
            </a:r>
            <a:r>
              <a:rPr lang="en-GB" sz="2000" dirty="0"/>
              <a:t>learned from this prototype product to facilitate the implementation of a complete, operational, space-based constellation architecture </a:t>
            </a:r>
            <a:r>
              <a:rPr lang="en-GB" sz="2000" dirty="0" smtClean="0"/>
              <a:t>that can:</a:t>
            </a:r>
          </a:p>
          <a:p>
            <a:pPr lvl="2"/>
            <a:r>
              <a:rPr lang="en-GB" sz="2000" dirty="0" smtClean="0"/>
              <a:t>quantify </a:t>
            </a:r>
            <a:r>
              <a:rPr lang="en-GB" sz="2000" dirty="0"/>
              <a:t>atmospheric CO</a:t>
            </a:r>
            <a:r>
              <a:rPr lang="en-GB" sz="2000" baseline="-25000" dirty="0"/>
              <a:t>2 </a:t>
            </a:r>
            <a:r>
              <a:rPr lang="en-GB" sz="2000" dirty="0"/>
              <a:t>and CH</a:t>
            </a:r>
            <a:r>
              <a:rPr lang="en-GB" sz="2000" baseline="-25000" dirty="0"/>
              <a:t>4</a:t>
            </a:r>
            <a:r>
              <a:rPr lang="en-GB" sz="2000" dirty="0"/>
              <a:t> concentrations </a:t>
            </a:r>
            <a:r>
              <a:rPr lang="en-GB" sz="2000" dirty="0" smtClean="0"/>
              <a:t>and </a:t>
            </a:r>
          </a:p>
          <a:p>
            <a:pPr lvl="2"/>
            <a:r>
              <a:rPr lang="en-GB" sz="2000" dirty="0" smtClean="0"/>
              <a:t>serve </a:t>
            </a:r>
            <a:r>
              <a:rPr lang="en-GB" sz="2000" dirty="0"/>
              <a:t>as a complementary system for estimating NDCs in time to support the 2028 Global Stocktake.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tabLst/>
              <a:defRPr/>
            </a:pPr>
            <a:r>
              <a:rPr lang="en-US" dirty="0"/>
              <a:t>GHG Mission </a:t>
            </a:r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6629400"/>
            <a:ext cx="406400" cy="187325"/>
          </a:xfrm>
        </p:spPr>
        <p:txBody>
          <a:bodyPr/>
          <a:lstStyle/>
          <a:p>
            <a:fld id="{86CB4B4D-7CA3-9044-876B-883B54F8677D}" type="slidenum">
              <a:rPr lang="uk-UA" kern="0">
                <a:solidFill>
                  <a:srgbClr val="1F497D"/>
                </a:solidFill>
              </a:rPr>
              <a:pPr/>
              <a:t>6</a:t>
            </a:fld>
            <a:endParaRPr lang="uk-UA" kern="0" dirty="0">
              <a:solidFill>
                <a:srgbClr val="1F49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38" y="1295400"/>
            <a:ext cx="9846763" cy="5181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45181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Endorsement of the AC-VC GHG White Paper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7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5137152"/>
          </a:xfrm>
        </p:spPr>
        <p:txBody>
          <a:bodyPr/>
          <a:lstStyle/>
          <a:p>
            <a:r>
              <a:rPr lang="en-US" dirty="0" smtClean="0"/>
              <a:t>The 2018 CEOS </a:t>
            </a:r>
            <a:r>
              <a:rPr lang="en-US" dirty="0"/>
              <a:t>Plenary endorsed the </a:t>
            </a:r>
            <a:r>
              <a:rPr lang="en-US" dirty="0" smtClean="0"/>
              <a:t>AC-VC GHG White Paper </a:t>
            </a:r>
          </a:p>
          <a:p>
            <a:pPr lvl="1"/>
            <a:r>
              <a:rPr lang="en-US" sz="2000" dirty="0" smtClean="0"/>
              <a:t>The Plenary </a:t>
            </a:r>
            <a:r>
              <a:rPr lang="en-US" sz="2000" dirty="0"/>
              <a:t>confirmed CEOS interest in continuing collaboration with CGMS through a specific task in </a:t>
            </a:r>
            <a:r>
              <a:rPr lang="en-US" sz="2000" dirty="0" err="1"/>
              <a:t>WGClimate</a:t>
            </a:r>
            <a:r>
              <a:rPr lang="en-US" sz="2000" dirty="0"/>
              <a:t> on GHG monitoring, with dedicated resources and activities based on the mapping table of the actions identified in the Way Forward chapter of the report </a:t>
            </a:r>
            <a:endParaRPr lang="en-US" sz="2000" dirty="0" smtClean="0"/>
          </a:p>
          <a:p>
            <a:pPr lvl="2"/>
            <a:r>
              <a:rPr lang="en-US" sz="2000" dirty="0" smtClean="0">
                <a:solidFill>
                  <a:srgbClr val="0070C0"/>
                </a:solidFill>
              </a:rPr>
              <a:t>The 3-point plan and activities are interpreted as recommendations to the CEOS Agencies</a:t>
            </a:r>
          </a:p>
          <a:p>
            <a:pPr lvl="1"/>
            <a:r>
              <a:rPr lang="en-US" sz="2000" dirty="0"/>
              <a:t>Plenary also endorsed the revision of the Terms of Reference of the </a:t>
            </a:r>
            <a:r>
              <a:rPr lang="en-US" sz="2000" dirty="0" err="1"/>
              <a:t>WGClimate</a:t>
            </a:r>
            <a:r>
              <a:rPr lang="en-US" sz="2000" dirty="0"/>
              <a:t> to accommodate these </a:t>
            </a:r>
            <a:r>
              <a:rPr lang="en-US" sz="2000" dirty="0" smtClean="0"/>
              <a:t>changes</a:t>
            </a:r>
          </a:p>
          <a:p>
            <a:pPr lvl="1"/>
            <a:r>
              <a:rPr lang="en-US" sz="2000" dirty="0"/>
              <a:t>AC-VC will continue to support GHG constellation development and synergistic GHG and atmospheric composition observations and modelling </a:t>
            </a:r>
            <a:r>
              <a:rPr lang="en-US" sz="2000" dirty="0" smtClean="0"/>
              <a:t>efforts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CEOS SIT Chair </a:t>
            </a:r>
            <a:r>
              <a:rPr lang="en-US" sz="2000" dirty="0" smtClean="0"/>
              <a:t>encouraged </a:t>
            </a:r>
            <a:r>
              <a:rPr lang="en-US" sz="2000" dirty="0"/>
              <a:t>the publication of the white paper to facilitate citations and efforts to build on its </a:t>
            </a:r>
            <a:r>
              <a:rPr lang="en-US" sz="2000" dirty="0" smtClean="0"/>
              <a:t>content</a:t>
            </a:r>
          </a:p>
          <a:p>
            <a:pPr lvl="2"/>
            <a:r>
              <a:rPr lang="en-US" sz="2000" dirty="0" smtClean="0">
                <a:solidFill>
                  <a:srgbClr val="0070C0"/>
                </a:solidFill>
              </a:rPr>
              <a:t>WMO and Copernicus have agreed to jointly publish the white </a:t>
            </a:r>
            <a:r>
              <a:rPr lang="en-US" sz="2000" dirty="0" smtClean="0">
                <a:solidFill>
                  <a:srgbClr val="0070C0"/>
                </a:solidFill>
              </a:rPr>
              <a:t>paper</a:t>
            </a:r>
          </a:p>
          <a:p>
            <a:pPr lvl="2"/>
            <a:r>
              <a:rPr lang="en-US" sz="2000" dirty="0" smtClean="0">
                <a:solidFill>
                  <a:srgbClr val="0070C0"/>
                </a:solidFill>
              </a:rPr>
              <a:t>Publication date ~June 2019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of the Art – CO</a:t>
            </a:r>
            <a:r>
              <a:rPr lang="en-US" baseline="-25000" dirty="0" smtClean="0"/>
              <a:t>2</a:t>
            </a:r>
            <a:r>
              <a:rPr lang="en-US" dirty="0" smtClean="0"/>
              <a:t> Anomalies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35131" y="1218807"/>
            <a:ext cx="6018384" cy="5084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Goal: </a:t>
            </a:r>
            <a:r>
              <a:rPr lang="en-US" dirty="0" smtClean="0"/>
              <a:t>Identifying </a:t>
            </a:r>
            <a:r>
              <a:rPr lang="en-US" dirty="0"/>
              <a:t>persistent XCO</a:t>
            </a:r>
            <a:r>
              <a:rPr lang="en-US" baseline="-25000" dirty="0"/>
              <a:t>2</a:t>
            </a:r>
            <a:r>
              <a:rPr lang="en-US" dirty="0"/>
              <a:t> anomalies in OCO-2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Seasonal </a:t>
            </a:r>
            <a:r>
              <a:rPr lang="en-US" dirty="0"/>
              <a:t>(left) and annual (right) average anomalies </a:t>
            </a:r>
            <a:r>
              <a:rPr lang="en-US" dirty="0" smtClean="0"/>
              <a:t>derived </a:t>
            </a:r>
            <a:r>
              <a:rPr lang="en-US" dirty="0"/>
              <a:t>for 2015-2018.</a:t>
            </a:r>
            <a:endParaRPr lang="en-US" baseline="-25000" dirty="0"/>
          </a:p>
          <a:p>
            <a:pPr marL="574675" lvl="1" indent="-234950"/>
            <a:r>
              <a:rPr lang="en-US" sz="2000" dirty="0"/>
              <a:t>Positive XCO</a:t>
            </a:r>
            <a:r>
              <a:rPr lang="en-US" sz="2000" baseline="-25000" dirty="0"/>
              <a:t>2</a:t>
            </a:r>
            <a:r>
              <a:rPr lang="en-US" sz="2000" dirty="0"/>
              <a:t> anomalies dominate the tropics, except equatorial Africa during JJA </a:t>
            </a:r>
            <a:r>
              <a:rPr lang="en-US" sz="2000" dirty="0">
                <a:solidFill>
                  <a:srgbClr val="0000FF"/>
                </a:solidFill>
              </a:rPr>
              <a:t>– are the tropics now a net source of CO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?</a:t>
            </a:r>
          </a:p>
          <a:p>
            <a:pPr marL="574675" lvl="1" indent="-234950"/>
            <a:r>
              <a:rPr lang="en-US" sz="2000" dirty="0"/>
              <a:t>High latitudes land </a:t>
            </a:r>
            <a:r>
              <a:rPr lang="en-US" sz="2000" dirty="0" smtClean="0"/>
              <a:t>dominated </a:t>
            </a:r>
            <a:r>
              <a:rPr lang="en-US" sz="2000" dirty="0"/>
              <a:t>by negative XCO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anomalies (strongest </a:t>
            </a:r>
            <a:r>
              <a:rPr lang="en-US" sz="2000" dirty="0"/>
              <a:t>during </a:t>
            </a:r>
            <a:r>
              <a:rPr lang="en-US" sz="2000" dirty="0" smtClean="0"/>
              <a:t>JJA)</a:t>
            </a:r>
            <a:endParaRPr lang="en-US" sz="2000" dirty="0"/>
          </a:p>
          <a:p>
            <a:pPr marL="574675" lvl="1" indent="-234950"/>
            <a:r>
              <a:rPr lang="en-US" sz="2000" dirty="0" err="1"/>
              <a:t>Biospheric</a:t>
            </a:r>
            <a:r>
              <a:rPr lang="en-US" sz="2000" dirty="0"/>
              <a:t> CO</a:t>
            </a:r>
            <a:r>
              <a:rPr lang="en-US" sz="2000" baseline="-25000" dirty="0"/>
              <a:t>2</a:t>
            </a:r>
            <a:r>
              <a:rPr lang="en-US" sz="2000" dirty="0"/>
              <a:t> uptake reverses the positive XCO</a:t>
            </a:r>
            <a:r>
              <a:rPr lang="en-US" sz="2000" baseline="-25000" dirty="0"/>
              <a:t>2</a:t>
            </a:r>
            <a:r>
              <a:rPr lang="en-US" sz="2000" dirty="0"/>
              <a:t> anomalies over northeast U.S. and east Asia during JJA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3E7F-314A-4ED7-A68C-26C1A00B097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9552" y="1388637"/>
            <a:ext cx="3382448" cy="4198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87321" y="1062051"/>
            <a:ext cx="2051652" cy="38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29" dirty="0"/>
              <a:t>Annual Averages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1058" y="1390989"/>
            <a:ext cx="2743269" cy="41569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49069" y="1062051"/>
            <a:ext cx="2312941" cy="38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29" dirty="0"/>
              <a:t>Seasonal Averages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37"/>
          <a:stretch/>
        </p:blipFill>
        <p:spPr>
          <a:xfrm>
            <a:off x="7559952" y="5547926"/>
            <a:ext cx="2886409" cy="10422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46362" y="5658637"/>
            <a:ext cx="1101905" cy="686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29" dirty="0"/>
              <a:t>4-year </a:t>
            </a:r>
          </a:p>
          <a:p>
            <a:r>
              <a:rPr lang="en-US" sz="1929" dirty="0"/>
              <a:t>Average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574" y="5910076"/>
            <a:ext cx="612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Hakkarainen</a:t>
            </a:r>
            <a:r>
              <a:rPr lang="en-US" sz="1600" dirty="0"/>
              <a:t>, J., et al., Global XCO</a:t>
            </a:r>
            <a:r>
              <a:rPr lang="en-US" sz="1600" baseline="-25000" dirty="0"/>
              <a:t>2</a:t>
            </a:r>
            <a:r>
              <a:rPr lang="en-US" sz="1600" dirty="0"/>
              <a:t> anomalies as seen by Orbiting Carbon Observatory-2, Remote Sensing, in review, 2019.</a:t>
            </a:r>
          </a:p>
        </p:txBody>
      </p:sp>
    </p:spTree>
    <p:extLst>
      <p:ext uri="{BB962C8B-B14F-4D97-AF65-F5344CB8AC3E}">
        <p14:creationId xmlns:p14="http://schemas.microsoft.com/office/powerpoint/2010/main" val="11274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2015-2016 Fluxes as seen by OCO-2 and the Global in situ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99" y="1274147"/>
            <a:ext cx="8499101" cy="5348049"/>
          </a:xfrm>
        </p:spPr>
        <p:txBody>
          <a:bodyPr/>
          <a:lstStyle/>
          <a:p>
            <a:r>
              <a:rPr lang="en-US" dirty="0" smtClean="0"/>
              <a:t>The OCO-2 team has been running a global multi-model </a:t>
            </a:r>
            <a:r>
              <a:rPr lang="en-US" dirty="0" err="1" smtClean="0"/>
              <a:t>intercomparison</a:t>
            </a:r>
            <a:r>
              <a:rPr lang="en-US" dirty="0" smtClean="0"/>
              <a:t> to improve our ability to retrieve CO</a:t>
            </a:r>
            <a:r>
              <a:rPr lang="en-US" baseline="-25000" dirty="0" smtClean="0"/>
              <a:t>2</a:t>
            </a:r>
            <a:r>
              <a:rPr lang="en-US" dirty="0" smtClean="0"/>
              <a:t> sources and sinks on regional scales from in situ and OCO-2 observations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OCO-2 v7 data and in situ data indicate a global annual carbon sink of 3.7±0.5 </a:t>
            </a:r>
            <a:r>
              <a:rPr lang="en-US" dirty="0" err="1" smtClean="0"/>
              <a:t>PgC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Land contribution is 1.5±0.6 </a:t>
            </a:r>
            <a:r>
              <a:rPr lang="en-US" dirty="0" err="1" smtClean="0"/>
              <a:t>PgC</a:t>
            </a:r>
            <a:endParaRPr lang="en-US" dirty="0" smtClean="0"/>
          </a:p>
          <a:p>
            <a:pPr lvl="1"/>
            <a:r>
              <a:rPr lang="en-US" dirty="0" smtClean="0"/>
              <a:t>Agreement is best in northern hemisphere </a:t>
            </a:r>
            <a:r>
              <a:rPr lang="en-US" dirty="0" err="1" smtClean="0"/>
              <a:t>extratropics</a:t>
            </a:r>
            <a:r>
              <a:rPr lang="en-US" dirty="0" smtClean="0"/>
              <a:t>, which are well sampled by the surface networks</a:t>
            </a:r>
          </a:p>
          <a:p>
            <a:pPr lvl="1"/>
            <a:r>
              <a:rPr lang="en-US" dirty="0" smtClean="0"/>
              <a:t>The largest difference occur over tropical Africa where there are few in situ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3E7F-314A-4ED7-A68C-26C1A00B097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949" y="1373507"/>
            <a:ext cx="3211460" cy="53802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3543" y="6356352"/>
            <a:ext cx="4880567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4" dirty="0">
                <a:solidFill>
                  <a:schemeClr val="bg1">
                    <a:lumMod val="50000"/>
                  </a:schemeClr>
                </a:solidFill>
              </a:rPr>
              <a:t>Crowell et al. Atmos. Chem. Phys. Discuss </a:t>
            </a:r>
            <a:r>
              <a:rPr lang="en-US" sz="1714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en-US" sz="1714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2890</TotalTime>
  <Words>2747</Words>
  <Application>Microsoft Office PowerPoint</Application>
  <PresentationFormat>Widescreen</PresentationFormat>
  <Paragraphs>239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1_Default</vt:lpstr>
      <vt:lpstr>   CEOS/CGMS status on GHG monitoring </vt:lpstr>
      <vt:lpstr>An Architecture for Monitoring CO2 and CH4 from Space</vt:lpstr>
      <vt:lpstr>The CEOS AC-VC GHG White Paper</vt:lpstr>
      <vt:lpstr>PowerPoint Presentation</vt:lpstr>
      <vt:lpstr>Actions Proposed in the AC-VC GHG White Paper</vt:lpstr>
      <vt:lpstr>GHG Mission Timeline</vt:lpstr>
      <vt:lpstr>Endorsement of the AC-VC GHG White Paper</vt:lpstr>
      <vt:lpstr>State of the Art – CO2 Anomalies</vt:lpstr>
      <vt:lpstr>2015-2016 Fluxes as seen by OCO-2 and the Global in situ Network</vt:lpstr>
      <vt:lpstr>Implementation Approach</vt:lpstr>
      <vt:lpstr>Approach for Implementing GHG Actions</vt:lpstr>
      <vt:lpstr>CEOS GHG Monitoring Actions</vt:lpstr>
      <vt:lpstr>Objective </vt:lpstr>
      <vt:lpstr>AC-VC GHG Activities and Interaction with WGClimate </vt:lpstr>
      <vt:lpstr>AC-VC GHG Activities and Interaction with WGCV </vt:lpstr>
      <vt:lpstr>AC-VC Coordination of Spaceborne GHG Sensor Development </vt:lpstr>
      <vt:lpstr>AC-VC Coordination of GHG Product (L1&amp;2) Development </vt:lpstr>
      <vt:lpstr>AC-VC Coordination of GHG Flux Estimation Development</vt:lpstr>
      <vt:lpstr>Near-term AC-VC Output</vt:lpstr>
      <vt:lpstr>Progress with Interfaces in the GHG Communities</vt:lpstr>
      <vt:lpstr>Future Meetings</vt:lpstr>
      <vt:lpstr>Backup</vt:lpstr>
      <vt:lpstr>A Candidate Operational CO2/CH4 Constellation Architecture </vt:lpstr>
      <vt:lpstr>Other Needs: Calibration Advances </vt:lpstr>
      <vt:lpstr>Other Needs: Validation Advances</vt:lpstr>
      <vt:lpstr>Other Needs: Science advances needed to support GHG monitoring 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Recent NASA Contribution to CARB-19 : Land Product Validation Listing – Carbon-related products have been validated according to CEOS LPV standards and documented on the CEOS LPV website</dc:title>
  <dc:creator>MARGOLIS, HANK A. (HQ-DK000)</dc:creator>
  <cp:lastModifiedBy>Crisp, David (3290)</cp:lastModifiedBy>
  <cp:revision>79</cp:revision>
  <cp:lastPrinted>2017-08-23T16:50:31Z</cp:lastPrinted>
  <dcterms:created xsi:type="dcterms:W3CDTF">2017-04-07T17:29:45Z</dcterms:created>
  <dcterms:modified xsi:type="dcterms:W3CDTF">2019-03-20T09:46:09Z</dcterms:modified>
</cp:coreProperties>
</file>