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70" r:id="rId3"/>
    <p:sldId id="272" r:id="rId4"/>
    <p:sldId id="271" r:id="rId5"/>
    <p:sldId id="268" r:id="rId6"/>
    <p:sldId id="266" r:id="rId7"/>
    <p:sldId id="275" r:id="rId8"/>
    <p:sldId id="27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5405" autoAdjust="0"/>
  </p:normalViewPr>
  <p:slideViewPr>
    <p:cSldViewPr snapToGrid="0">
      <p:cViewPr varScale="1">
        <p:scale>
          <a:sx n="84" d="100"/>
          <a:sy n="84" d="100"/>
        </p:scale>
        <p:origin x="744" y="82"/>
      </p:cViewPr>
      <p:guideLst/>
    </p:cSldViewPr>
  </p:slideViewPr>
  <p:notesTextViewPr>
    <p:cViewPr>
      <p:scale>
        <a:sx n="1" d="1"/>
        <a:sy n="1" d="1"/>
      </p:scale>
      <p:origin x="0" y="0"/>
    </p:cViewPr>
  </p:notesTextViewPr>
  <p:sorterViewPr>
    <p:cViewPr>
      <p:scale>
        <a:sx n="75" d="100"/>
        <a:sy n="75" d="100"/>
      </p:scale>
      <p:origin x="0" y="-6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19/03/2019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eos.org/agencie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eohandbook.com/eohb2012/case_studies_global_forest_observations_for_carbon_tracking.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CEOS (the Committee on Earth Observation Satellites): </a:t>
            </a:r>
            <a:r>
              <a:rPr lang="en-GB" sz="1200" b="1" i="0" kern="1200" dirty="0" smtClean="0">
                <a:solidFill>
                  <a:schemeClr val="tx1"/>
                </a:solidFill>
                <a:effectLst/>
                <a:latin typeface="+mn-lt"/>
                <a:ea typeface="+mn-ea"/>
                <a:cs typeface="+mn-cs"/>
              </a:rPr>
              <a:t>September, 1984</a:t>
            </a:r>
            <a:r>
              <a:rPr lang="en-GB"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is made up of </a:t>
            </a:r>
            <a:r>
              <a:rPr lang="en-US" sz="1200" b="0" i="0" u="none" strike="noStrike" kern="1200" dirty="0" smtClean="0">
                <a:solidFill>
                  <a:schemeClr val="tx1"/>
                </a:solidFill>
                <a:effectLst/>
                <a:latin typeface="+mn-lt"/>
                <a:ea typeface="+mn-ea"/>
                <a:cs typeface="+mn-cs"/>
                <a:hlinkClick r:id="rId3"/>
              </a:rPr>
              <a:t>55 Agencies</a:t>
            </a:r>
            <a:r>
              <a:rPr lang="en-US" sz="1200" b="0" i="0" kern="1200" dirty="0" smtClean="0">
                <a:solidFill>
                  <a:schemeClr val="tx1"/>
                </a:solidFill>
                <a:effectLst/>
                <a:latin typeface="+mn-lt"/>
                <a:ea typeface="+mn-ea"/>
                <a:cs typeface="+mn-cs"/>
              </a:rPr>
              <a:t> from all around the world committed to coordinating their satellite Earth observation programs and sharing data for a more sustainable and prosperous future. These satellite observations are critical for environmental monitoring, meteorology, disaster response, agriculture and many other applications (take a look at these </a:t>
            </a:r>
            <a:r>
              <a:rPr lang="en-US" sz="1200" b="0" i="0" u="none" strike="noStrike" kern="1200" dirty="0" smtClean="0">
                <a:solidFill>
                  <a:schemeClr val="tx1"/>
                </a:solidFill>
                <a:effectLst/>
                <a:latin typeface="+mn-lt"/>
                <a:ea typeface="+mn-ea"/>
                <a:cs typeface="+mn-cs"/>
                <a:hlinkClick r:id="rId4"/>
              </a:rPr>
              <a:t>case studies</a:t>
            </a:r>
            <a:r>
              <a:rPr lang="en-US" sz="1200" b="0" i="0" kern="1200" dirty="0" smtClean="0">
                <a:solidFill>
                  <a:schemeClr val="tx1"/>
                </a:solidFill>
                <a:effectLst/>
                <a:latin typeface="+mn-lt"/>
                <a:ea typeface="+mn-ea"/>
                <a:cs typeface="+mn-cs"/>
              </a:rPr>
              <a:t>) that can improve life on Earth and save lives.</a:t>
            </a:r>
          </a:p>
          <a:p>
            <a:pPr fontAlgn="base"/>
            <a:r>
              <a:rPr lang="en-US" sz="1200" b="0" i="0" kern="1200" dirty="0" smtClean="0">
                <a:solidFill>
                  <a:schemeClr val="tx1"/>
                </a:solidFill>
                <a:effectLst/>
                <a:latin typeface="+mn-lt"/>
                <a:ea typeface="+mn-ea"/>
                <a:cs typeface="+mn-cs"/>
              </a:rPr>
              <a:t>CEOS organizations currently operate </a:t>
            </a:r>
            <a:r>
              <a:rPr lang="en-US" sz="1200" b="1" i="0" kern="1200" dirty="0" smtClean="0">
                <a:solidFill>
                  <a:schemeClr val="tx1"/>
                </a:solidFill>
                <a:effectLst/>
                <a:latin typeface="+mn-lt"/>
                <a:ea typeface="+mn-ea"/>
                <a:cs typeface="+mn-cs"/>
              </a:rPr>
              <a:t>112 satellites</a:t>
            </a:r>
            <a:r>
              <a:rPr lang="en-US" sz="1200" b="0" i="0" kern="1200" dirty="0" smtClean="0">
                <a:solidFill>
                  <a:schemeClr val="tx1"/>
                </a:solidFill>
                <a:effectLst/>
                <a:latin typeface="+mn-lt"/>
                <a:ea typeface="+mn-ea"/>
                <a:cs typeface="+mn-cs"/>
              </a:rPr>
              <a:t>. These satellites and their related systems operate simultaneously and serve both interdisciplinary and international activities; therefore, international discussion and cooperation are critical to their success.</a:t>
            </a:r>
          </a:p>
          <a:p>
            <a:endParaRPr lang="en-GB" dirty="0" smtClean="0"/>
          </a:p>
          <a:p>
            <a:r>
              <a:rPr lang="en-US" sz="1200" b="0" i="0" kern="1200" dirty="0" smtClean="0">
                <a:solidFill>
                  <a:schemeClr val="tx1"/>
                </a:solidFill>
                <a:effectLst/>
                <a:latin typeface="+mn-lt"/>
                <a:ea typeface="+mn-ea"/>
                <a:cs typeface="+mn-cs"/>
              </a:rPr>
              <a:t>CGMS: </a:t>
            </a:r>
            <a:r>
              <a:rPr lang="en-GB" sz="1200" b="1" i="0" kern="1200" dirty="0" smtClean="0">
                <a:solidFill>
                  <a:schemeClr val="tx1"/>
                </a:solidFill>
                <a:effectLst/>
                <a:latin typeface="+mn-lt"/>
                <a:ea typeface="+mn-ea"/>
                <a:cs typeface="+mn-cs"/>
              </a:rPr>
              <a:t>19 September 1972</a:t>
            </a:r>
            <a:r>
              <a:rPr lang="en-GB"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16 members + 6 observers</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coordinates the meteorological observing system. T</a:t>
            </a:r>
            <a:r>
              <a:rPr lang="en-US" sz="1200" b="0" i="0" kern="1200" dirty="0" smtClean="0">
                <a:solidFill>
                  <a:schemeClr val="tx1"/>
                </a:solidFill>
                <a:effectLst/>
                <a:latin typeface="+mn-lt"/>
                <a:ea typeface="+mn-ea"/>
                <a:cs typeface="+mn-cs"/>
              </a:rPr>
              <a:t>he main goals of the coordination activities of the Coordination Group for Meteorological Satellites are to support operational weather monitoring and forecasting as well as climate monitoring, in response to requirements formulated by WMO, its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and other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jointly supported by WMO and other international agencies.</a:t>
            </a:r>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smtClean="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00220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897064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607744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3109071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7" name="Picture 6"/>
          <p:cNvPicPr>
            <a:picLocks noChangeArrowheads="1"/>
          </p:cNvPicPr>
          <p:nvPr/>
        </p:nvPicPr>
        <p:blipFill>
          <a:blip r:embed="rId13"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4"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smtClean="0">
                <a:solidFill>
                  <a:srgbClr val="676A55"/>
                </a:solidFill>
                <a:latin typeface="Tahoma" pitchFamily="34" charset="0"/>
              </a:rPr>
              <a:t>Joint CEOS/CGMS </a:t>
            </a:r>
            <a:r>
              <a:rPr lang="en-GB" sz="1000" b="1" dirty="0" err="1" smtClean="0">
                <a:solidFill>
                  <a:srgbClr val="676A55"/>
                </a:solidFill>
                <a:latin typeface="Tahoma" pitchFamily="34" charset="0"/>
              </a:rPr>
              <a:t>WGClimate</a:t>
            </a:r>
            <a:r>
              <a:rPr lang="en-GB" sz="1000" b="1" baseline="0" dirty="0" smtClean="0">
                <a:solidFill>
                  <a:srgbClr val="676A55"/>
                </a:solidFill>
                <a:latin typeface="Tahoma" pitchFamily="34" charset="0"/>
              </a:rPr>
              <a:t> #10</a:t>
            </a:r>
            <a:r>
              <a:rPr lang="en-GB" sz="1000" b="1" dirty="0" smtClean="0">
                <a:solidFill>
                  <a:srgbClr val="676A55"/>
                </a:solidFill>
                <a:latin typeface="Tahoma" pitchFamily="34" charset="0"/>
              </a:rPr>
              <a:t>,  18-22</a:t>
            </a:r>
            <a:r>
              <a:rPr lang="en-GB" sz="1000" b="1" baseline="0" dirty="0" smtClean="0">
                <a:solidFill>
                  <a:srgbClr val="676A55"/>
                </a:solidFill>
                <a:latin typeface="Tahoma" pitchFamily="34" charset="0"/>
              </a:rPr>
              <a:t> March</a:t>
            </a:r>
            <a:r>
              <a:rPr lang="en-GB" sz="1000" b="1" dirty="0" smtClean="0">
                <a:solidFill>
                  <a:srgbClr val="676A55"/>
                </a:solidFill>
                <a:latin typeface="Tahoma" pitchFamily="34" charset="0"/>
              </a:rPr>
              <a:t> 2019, </a:t>
            </a:r>
            <a:r>
              <a:rPr lang="en-GB" sz="1000" b="1" dirty="0" err="1" smtClean="0">
                <a:solidFill>
                  <a:srgbClr val="676A55"/>
                </a:solidFill>
                <a:latin typeface="Tahoma" pitchFamily="34" charset="0"/>
              </a:rPr>
              <a:t>Es</a:t>
            </a:r>
            <a:r>
              <a:rPr lang="en-GB" sz="1000" b="1" dirty="0" smtClean="0">
                <a:solidFill>
                  <a:srgbClr val="676A55"/>
                </a:solidFill>
                <a:latin typeface="Tahoma" pitchFamily="34" charset="0"/>
              </a:rPr>
              <a:t> </a:t>
            </a:r>
            <a:r>
              <a:rPr lang="en-GB" sz="1000" b="1" dirty="0" err="1" smtClean="0">
                <a:solidFill>
                  <a:srgbClr val="676A55"/>
                </a:solidFill>
                <a:latin typeface="Tahoma" pitchFamily="34" charset="0"/>
              </a:rPr>
              <a:t>Saadi</a:t>
            </a:r>
            <a:r>
              <a:rPr lang="en-GB" sz="1000" b="1" dirty="0" smtClean="0">
                <a:solidFill>
                  <a:srgbClr val="676A55"/>
                </a:solidFill>
                <a:latin typeface="Tahoma" pitchFamily="34" charset="0"/>
              </a:rPr>
              <a:t> Hotel, Marrakech, Morocco</a:t>
            </a:r>
            <a:endParaRPr lang="en-GB" sz="1000" b="1" dirty="0">
              <a:solidFill>
                <a:srgbClr val="676A55"/>
              </a:solidFill>
              <a:latin typeface="Tahoma" pitchFamily="34" charset="0"/>
            </a:endParaRPr>
          </a:p>
        </p:txBody>
      </p:sp>
      <p:pic>
        <p:nvPicPr>
          <p:cNvPr id="13" name="Picture 12"/>
          <p:cNvPicPr>
            <a:picLocks/>
          </p:cNvPicPr>
          <p:nvPr userDrawn="1"/>
        </p:nvPicPr>
        <p:blipFill>
          <a:blip r:embed="rId15"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1879661"/>
            <a:ext cx="11524592" cy="1470025"/>
          </a:xfrm>
        </p:spPr>
        <p:txBody>
          <a:bodyPr>
            <a:noAutofit/>
          </a:bodyPr>
          <a:lstStyle/>
          <a:p>
            <a:r>
              <a:rPr lang="en-GB" sz="4533" b="1" dirty="0"/>
              <a:t>O</a:t>
            </a:r>
            <a:r>
              <a:rPr lang="en-GB" sz="4533" b="1" dirty="0" smtClean="0"/>
              <a:t>rganisation </a:t>
            </a:r>
            <a:r>
              <a:rPr lang="en-GB" sz="4533" b="1" dirty="0"/>
              <a:t>for GHG monitoring in </a:t>
            </a:r>
            <a:r>
              <a:rPr lang="en-GB" sz="4533" b="1" dirty="0" err="1" smtClean="0"/>
              <a:t>WGClimate</a:t>
            </a:r>
            <a:r>
              <a:rPr lang="en-GB" sz="4533" b="1" dirty="0" smtClean="0"/>
              <a:t> following Discussion at Plenaries</a:t>
            </a:r>
            <a:r>
              <a:rPr lang="en-GB" sz="4533" b="1" cap="all" dirty="0"/>
              <a:t/>
            </a:r>
            <a:br>
              <a:rPr lang="en-GB" sz="4533" b="1" cap="all" dirty="0"/>
            </a:br>
            <a:r>
              <a:rPr lang="en-GB" sz="4533" b="1" dirty="0" smtClean="0"/>
              <a:t>CGMS-46 and CEOS-32</a:t>
            </a:r>
            <a:endParaRPr lang="en-GB" sz="4533"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Jörg </a:t>
            </a:r>
            <a:r>
              <a:rPr lang="en-GB" sz="2400" b="1" dirty="0">
                <a:solidFill>
                  <a:srgbClr val="1F497D">
                    <a:lumMod val="60000"/>
                    <a:lumOff val="40000"/>
                  </a:srgbClr>
                </a:solidFill>
                <a:ea typeface="Arial Bold"/>
                <a:cs typeface="Arial Bold"/>
                <a:sym typeface="Arial Bold"/>
              </a:rPr>
              <a:t>Schulz, </a:t>
            </a:r>
            <a:r>
              <a:rPr lang="en-GB" sz="2400" b="1" dirty="0" smtClean="0">
                <a:solidFill>
                  <a:srgbClr val="1F497D">
                    <a:lumMod val="60000"/>
                    <a:lumOff val="40000"/>
                  </a:srgbClr>
                </a:solidFill>
                <a:ea typeface="Arial Bold"/>
                <a:cs typeface="Arial Bold"/>
                <a:sym typeface="Arial Bold"/>
              </a:rPr>
              <a:t>EUMETSAT</a:t>
            </a:r>
          </a:p>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Chair </a:t>
            </a:r>
            <a:r>
              <a:rPr lang="en-GB" sz="2400" b="1" dirty="0">
                <a:solidFill>
                  <a:srgbClr val="1F497D">
                    <a:lumMod val="60000"/>
                    <a:lumOff val="40000"/>
                  </a:srgbClr>
                </a:solidFill>
                <a:ea typeface="Arial Bold"/>
                <a:cs typeface="Arial Bold"/>
                <a:sym typeface="Arial Bold"/>
              </a:rPr>
              <a:t>Joint CEOS/CGMS Working Group on </a:t>
            </a:r>
            <a:r>
              <a:rPr lang="en-GB" sz="2400" b="1" dirty="0" smtClean="0">
                <a:solidFill>
                  <a:srgbClr val="1F497D">
                    <a:lumMod val="60000"/>
                    <a:lumOff val="40000"/>
                  </a:srgbClr>
                </a:solidFill>
                <a:ea typeface="Arial Bold"/>
                <a:cs typeface="Arial Bold"/>
                <a:sym typeface="Arial Bold"/>
              </a:rPr>
              <a:t>Climate</a:t>
            </a:r>
          </a:p>
        </p:txBody>
      </p:sp>
      <p:pic>
        <p:nvPicPr>
          <p:cNvPr id="7" name="Picture 6"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4788328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CGMS-46</a:t>
            </a:r>
            <a:endParaRPr lang="en-GB" dirty="0"/>
          </a:p>
        </p:txBody>
      </p:sp>
      <p:pic>
        <p:nvPicPr>
          <p:cNvPr id="4" name="Picture 3"/>
          <p:cNvPicPr>
            <a:picLocks noChangeAspect="1"/>
          </p:cNvPicPr>
          <p:nvPr/>
        </p:nvPicPr>
        <p:blipFill>
          <a:blip r:embed="rId2"/>
          <a:stretch>
            <a:fillRect/>
          </a:stretch>
        </p:blipFill>
        <p:spPr>
          <a:xfrm>
            <a:off x="3663125" y="1595370"/>
            <a:ext cx="7044500" cy="4384806"/>
          </a:xfrm>
          <a:prstGeom prst="rect">
            <a:avLst/>
          </a:prstGeom>
        </p:spPr>
      </p:pic>
      <p:sp>
        <p:nvSpPr>
          <p:cNvPr id="5" name="Content Placeholder 2"/>
          <p:cNvSpPr>
            <a:spLocks noGrp="1"/>
          </p:cNvSpPr>
          <p:nvPr>
            <p:ph idx="1"/>
          </p:nvPr>
        </p:nvSpPr>
        <p:spPr>
          <a:xfrm>
            <a:off x="353568" y="3340604"/>
            <a:ext cx="2572512" cy="571499"/>
          </a:xfrm>
        </p:spPr>
        <p:txBody>
          <a:bodyPr>
            <a:normAutofit fontScale="85000" lnSpcReduction="10000"/>
          </a:bodyPr>
          <a:lstStyle/>
          <a:p>
            <a:pPr marL="0" indent="0">
              <a:buNone/>
            </a:pPr>
            <a:r>
              <a:rPr lang="en-GB" dirty="0" smtClean="0"/>
              <a:t>GHG Monitoring</a:t>
            </a:r>
            <a:endParaRPr lang="en-GB" dirty="0"/>
          </a:p>
        </p:txBody>
      </p:sp>
    </p:spTree>
    <p:extLst>
      <p:ext uri="{BB962C8B-B14F-4D97-AF65-F5344CB8AC3E}">
        <p14:creationId xmlns:p14="http://schemas.microsoft.com/office/powerpoint/2010/main" val="531906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CEOS-32 Plenary</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On GHG Monitoring it was proposed:</a:t>
            </a:r>
          </a:p>
          <a:p>
            <a:r>
              <a:rPr lang="en-US" dirty="0"/>
              <a:t>Create a well-identified task within </a:t>
            </a:r>
            <a:r>
              <a:rPr lang="en-US" dirty="0" err="1"/>
              <a:t>WGClimate</a:t>
            </a:r>
            <a:r>
              <a:rPr lang="en-US" dirty="0"/>
              <a:t> addressing GHG monitoring (action </a:t>
            </a:r>
            <a:r>
              <a:rPr lang="en-US" dirty="0" err="1"/>
              <a:t>WGClimate</a:t>
            </a:r>
            <a:r>
              <a:rPr lang="en-US" dirty="0"/>
              <a:t> to decide how this would be implemented, by SIT-34</a:t>
            </a:r>
            <a:r>
              <a:rPr lang="en-US" dirty="0" smtClean="0"/>
              <a:t>). </a:t>
            </a:r>
          </a:p>
          <a:p>
            <a:r>
              <a:rPr lang="en-US" dirty="0" err="1" smtClean="0"/>
              <a:t>WGClimate</a:t>
            </a:r>
            <a:r>
              <a:rPr lang="en-US" dirty="0" smtClean="0"/>
              <a:t> </a:t>
            </a:r>
            <a:r>
              <a:rPr lang="en-US" dirty="0"/>
              <a:t>to detail a roadmap based on activities from the AC-VC white paper and the outputs from the JRC GHG workshop (draft by SIT-34). </a:t>
            </a:r>
            <a:endParaRPr lang="en-US" dirty="0" smtClean="0"/>
          </a:p>
          <a:p>
            <a:r>
              <a:rPr lang="en-US" dirty="0" err="1" smtClean="0"/>
              <a:t>WGClimate</a:t>
            </a:r>
            <a:r>
              <a:rPr lang="en-US" dirty="0" smtClean="0"/>
              <a:t> </a:t>
            </a:r>
            <a:r>
              <a:rPr lang="en-US" dirty="0"/>
              <a:t>to establish appropriate links and cross-representation with AC-VC and the WGCV Atmospheric Composition </a:t>
            </a:r>
            <a:r>
              <a:rPr lang="en-US" dirty="0" smtClean="0"/>
              <a:t>subgroup.</a:t>
            </a:r>
          </a:p>
          <a:p>
            <a:r>
              <a:rPr lang="en-US" dirty="0" smtClean="0"/>
              <a:t>Relevant </a:t>
            </a:r>
            <a:r>
              <a:rPr lang="en-US" dirty="0"/>
              <a:t>CEOS Agencies to dedicate appropriate </a:t>
            </a:r>
            <a:r>
              <a:rPr lang="en-US" dirty="0" smtClean="0"/>
              <a:t>resources.</a:t>
            </a:r>
          </a:p>
          <a:p>
            <a:r>
              <a:rPr lang="en-US" dirty="0" smtClean="0"/>
              <a:t>The </a:t>
            </a:r>
            <a:r>
              <a:rPr lang="en-US" dirty="0"/>
              <a:t>task would also include the existing coordination layer for the CEOS Carbon </a:t>
            </a:r>
            <a:r>
              <a:rPr lang="en-US" dirty="0" smtClean="0"/>
              <a:t>Strategy.</a:t>
            </a:r>
          </a:p>
          <a:p>
            <a:r>
              <a:rPr lang="en-US" dirty="0" smtClean="0"/>
              <a:t>Update </a:t>
            </a:r>
            <a:r>
              <a:rPr lang="en-US" dirty="0"/>
              <a:t>the </a:t>
            </a:r>
            <a:r>
              <a:rPr lang="en-US" dirty="0" err="1"/>
              <a:t>WGClimate</a:t>
            </a:r>
            <a:r>
              <a:rPr lang="en-US" dirty="0"/>
              <a:t> terms of reference (to also be confirmed by CGMS).</a:t>
            </a:r>
            <a:endParaRPr lang="en-GB" dirty="0"/>
          </a:p>
        </p:txBody>
      </p:sp>
    </p:spTree>
    <p:extLst>
      <p:ext uri="{BB962C8B-B14F-4D97-AF65-F5344CB8AC3E}">
        <p14:creationId xmlns:p14="http://schemas.microsoft.com/office/powerpoint/2010/main" val="368129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CEOS-32 Plenary</a:t>
            </a:r>
            <a:endParaRPr lang="en-GB" dirty="0"/>
          </a:p>
        </p:txBody>
      </p:sp>
      <p:sp>
        <p:nvSpPr>
          <p:cNvPr id="3" name="Content Placeholder 2"/>
          <p:cNvSpPr>
            <a:spLocks noGrp="1"/>
          </p:cNvSpPr>
          <p:nvPr>
            <p:ph idx="1"/>
          </p:nvPr>
        </p:nvSpPr>
        <p:spPr>
          <a:xfrm>
            <a:off x="353568" y="3340604"/>
            <a:ext cx="2572512" cy="571499"/>
          </a:xfrm>
        </p:spPr>
        <p:txBody>
          <a:bodyPr>
            <a:normAutofit fontScale="85000" lnSpcReduction="10000"/>
          </a:bodyPr>
          <a:lstStyle/>
          <a:p>
            <a:pPr marL="0" indent="0">
              <a:buNone/>
            </a:pPr>
            <a:r>
              <a:rPr lang="en-GB" dirty="0" smtClean="0"/>
              <a:t>GHG Monitoring</a:t>
            </a:r>
            <a:endParaRPr lang="en-GB" dirty="0"/>
          </a:p>
        </p:txBody>
      </p:sp>
      <p:pic>
        <p:nvPicPr>
          <p:cNvPr id="4" name="Picture 3"/>
          <p:cNvPicPr>
            <a:picLocks noChangeAspect="1"/>
          </p:cNvPicPr>
          <p:nvPr/>
        </p:nvPicPr>
        <p:blipFill>
          <a:blip r:embed="rId2"/>
          <a:stretch>
            <a:fillRect/>
          </a:stretch>
        </p:blipFill>
        <p:spPr>
          <a:xfrm>
            <a:off x="3182112" y="2737629"/>
            <a:ext cx="7899084" cy="3471147"/>
          </a:xfrm>
          <a:prstGeom prst="rect">
            <a:avLst/>
          </a:prstGeom>
        </p:spPr>
      </p:pic>
      <p:pic>
        <p:nvPicPr>
          <p:cNvPr id="6" name="Picture 5"/>
          <p:cNvPicPr>
            <a:picLocks noChangeAspect="1"/>
          </p:cNvPicPr>
          <p:nvPr/>
        </p:nvPicPr>
        <p:blipFill>
          <a:blip r:embed="rId3"/>
          <a:stretch>
            <a:fillRect/>
          </a:stretch>
        </p:blipFill>
        <p:spPr>
          <a:xfrm>
            <a:off x="3289130" y="1435624"/>
            <a:ext cx="8707798" cy="1807423"/>
          </a:xfrm>
          <a:prstGeom prst="rect">
            <a:avLst/>
          </a:prstGeom>
        </p:spPr>
      </p:pic>
    </p:spTree>
    <p:extLst>
      <p:ext uri="{BB962C8B-B14F-4D97-AF65-F5344CB8AC3E}">
        <p14:creationId xmlns:p14="http://schemas.microsoft.com/office/powerpoint/2010/main" val="4215492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TOR </a:t>
            </a:r>
            <a:r>
              <a:rPr lang="en-GB" b="1" dirty="0"/>
              <a:t>of </a:t>
            </a:r>
            <a:r>
              <a:rPr lang="en-GB" b="1" dirty="0" err="1"/>
              <a:t>WGClimate</a:t>
            </a:r>
            <a:endParaRPr lang="en-GB" b="1" dirty="0"/>
          </a:p>
        </p:txBody>
      </p:sp>
      <p:sp>
        <p:nvSpPr>
          <p:cNvPr id="3" name="Content Placeholder 2"/>
          <p:cNvSpPr>
            <a:spLocks noGrp="1"/>
          </p:cNvSpPr>
          <p:nvPr>
            <p:ph idx="1"/>
          </p:nvPr>
        </p:nvSpPr>
        <p:spPr/>
        <p:txBody>
          <a:bodyPr>
            <a:normAutofit lnSpcReduction="10000"/>
          </a:bodyPr>
          <a:lstStyle/>
          <a:p>
            <a:pPr marL="0" lvl="0" indent="0">
              <a:buNone/>
            </a:pPr>
            <a:r>
              <a:rPr lang="en-GB" dirty="0" smtClean="0"/>
              <a:t>Terms of Reference as agreed at 32</a:t>
            </a:r>
            <a:r>
              <a:rPr lang="en-GB" baseline="30000" dirty="0" smtClean="0"/>
              <a:t>nd</a:t>
            </a:r>
            <a:r>
              <a:rPr lang="en-GB" dirty="0" smtClean="0"/>
              <a:t> CEOS Plenary:</a:t>
            </a:r>
          </a:p>
          <a:p>
            <a:pPr lvl="0"/>
            <a:r>
              <a:rPr lang="en-GB" dirty="0" smtClean="0"/>
              <a:t>Coordinate </a:t>
            </a:r>
            <a:r>
              <a:rPr lang="en-GB" dirty="0"/>
              <a:t>activities of CEOS and CGMS defining and implementing an integrated global carbon observing system including a targeted observing system for monitoring the column concentrations of CO</a:t>
            </a:r>
            <a:r>
              <a:rPr lang="en-GB" baseline="-25000" dirty="0"/>
              <a:t>2</a:t>
            </a:r>
            <a:r>
              <a:rPr lang="en-GB" dirty="0"/>
              <a:t>, CH</a:t>
            </a:r>
            <a:r>
              <a:rPr lang="en-GB" baseline="-25000" dirty="0"/>
              <a:t>4</a:t>
            </a:r>
            <a:r>
              <a:rPr lang="en-GB" dirty="0"/>
              <a:t> and other greenhouse gases from space as well as ensuring that these activities are integrated into a broader approach on greenhouse gas monitoring, i.e. WMO IG</a:t>
            </a:r>
            <a:r>
              <a:rPr lang="en-GB" baseline="30000" dirty="0"/>
              <a:t>3</a:t>
            </a:r>
            <a:r>
              <a:rPr lang="en-GB" dirty="0"/>
              <a:t>IS, GCOS, and GEO-C;</a:t>
            </a:r>
          </a:p>
          <a:p>
            <a:pPr lvl="0"/>
            <a:r>
              <a:rPr lang="en-GB" dirty="0"/>
              <a:t>Oversee the implementation of the CEOS Carbon </a:t>
            </a:r>
            <a:r>
              <a:rPr lang="en-GB" dirty="0" smtClean="0"/>
              <a:t>strategy</a:t>
            </a:r>
            <a:r>
              <a:rPr lang="en-GB" dirty="0"/>
              <a:t>.</a:t>
            </a:r>
          </a:p>
        </p:txBody>
      </p:sp>
    </p:spTree>
    <p:extLst>
      <p:ext uri="{BB962C8B-B14F-4D97-AF65-F5344CB8AC3E}">
        <p14:creationId xmlns:p14="http://schemas.microsoft.com/office/powerpoint/2010/main" val="2396816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Rationale for </a:t>
            </a:r>
            <a:r>
              <a:rPr lang="en-GB" b="1" dirty="0"/>
              <a:t>O</a:t>
            </a:r>
            <a:r>
              <a:rPr lang="en-GB" b="1" dirty="0" smtClean="0"/>
              <a:t>rganisation</a:t>
            </a:r>
            <a:endParaRPr lang="en-GB" b="1" dirty="0"/>
          </a:p>
        </p:txBody>
      </p:sp>
      <p:sp>
        <p:nvSpPr>
          <p:cNvPr id="3" name="Content Placeholder 2"/>
          <p:cNvSpPr txBox="1">
            <a:spLocks/>
          </p:cNvSpPr>
          <p:nvPr/>
        </p:nvSpPr>
        <p:spPr>
          <a:xfrm>
            <a:off x="604344" y="1572768"/>
            <a:ext cx="10983311" cy="4398264"/>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000" dirty="0" smtClean="0"/>
              <a:t>CEOS </a:t>
            </a:r>
            <a:r>
              <a:rPr lang="en-GB" sz="2000" dirty="0"/>
              <a:t>has a coordination structure </a:t>
            </a:r>
            <a:r>
              <a:rPr lang="en-GB" sz="2000" dirty="0" smtClean="0"/>
              <a:t>(</a:t>
            </a:r>
            <a:r>
              <a:rPr lang="en-GB" sz="2000" dirty="0" err="1" smtClean="0"/>
              <a:t>WGClimate</a:t>
            </a:r>
            <a:r>
              <a:rPr lang="en-GB" sz="2000" dirty="0" smtClean="0"/>
              <a:t>, WGCV, </a:t>
            </a:r>
            <a:r>
              <a:rPr lang="en-GB" sz="2000" dirty="0"/>
              <a:t>AC </a:t>
            </a:r>
            <a:r>
              <a:rPr lang="en-GB" sz="2000" dirty="0" smtClean="0"/>
              <a:t>VC, …) </a:t>
            </a:r>
            <a:r>
              <a:rPr lang="en-GB" sz="2000" dirty="0"/>
              <a:t>that has successfully been used to write the GHG Monitoring </a:t>
            </a:r>
            <a:r>
              <a:rPr lang="en-GB" sz="2000" dirty="0" smtClean="0"/>
              <a:t>Constellation White </a:t>
            </a:r>
            <a:r>
              <a:rPr lang="en-GB" sz="2000" dirty="0"/>
              <a:t>paper;</a:t>
            </a:r>
          </a:p>
          <a:p>
            <a:r>
              <a:rPr lang="en-GB" sz="2000" dirty="0"/>
              <a:t>CGMS has well established coordination structures to define products (WG II) and to develop interoperability (GSICS</a:t>
            </a:r>
            <a:r>
              <a:rPr lang="en-GB" sz="2000" dirty="0" smtClean="0"/>
              <a:t>);</a:t>
            </a:r>
          </a:p>
          <a:p>
            <a:r>
              <a:rPr lang="en-GB" sz="2000" dirty="0" err="1" smtClean="0"/>
              <a:t>WGClimate</a:t>
            </a:r>
            <a:r>
              <a:rPr lang="en-GB" sz="2000" dirty="0" smtClean="0"/>
              <a:t> </a:t>
            </a:r>
            <a:r>
              <a:rPr lang="en-GB" sz="2000" dirty="0"/>
              <a:t>needs to:</a:t>
            </a:r>
          </a:p>
          <a:p>
            <a:pPr lvl="1"/>
            <a:r>
              <a:rPr lang="en-GB" sz="2000" dirty="0" smtClean="0"/>
              <a:t>Develop and </a:t>
            </a:r>
            <a:r>
              <a:rPr lang="en-GB" sz="2000" dirty="0" smtClean="0"/>
              <a:t>maintain </a:t>
            </a:r>
            <a:r>
              <a:rPr lang="en-GB" sz="2000" dirty="0"/>
              <a:t>the roadmap, i.e., the overall </a:t>
            </a:r>
            <a:r>
              <a:rPr lang="en-GB" sz="2000" dirty="0" smtClean="0"/>
              <a:t>distributed </a:t>
            </a:r>
            <a:r>
              <a:rPr lang="en-GB" sz="2000" dirty="0" err="1" smtClean="0"/>
              <a:t>workplan</a:t>
            </a:r>
            <a:r>
              <a:rPr lang="en-GB" sz="2000" dirty="0"/>
              <a:t>;</a:t>
            </a:r>
          </a:p>
          <a:p>
            <a:pPr lvl="1"/>
            <a:r>
              <a:rPr lang="en-GB" sz="2000" dirty="0"/>
              <a:t>Coordinate CEOS and CGMS bodies </a:t>
            </a:r>
            <a:r>
              <a:rPr lang="en-GB" sz="2000" dirty="0" smtClean="0"/>
              <a:t>in executing the distributed </a:t>
            </a:r>
            <a:r>
              <a:rPr lang="en-GB" sz="2000" dirty="0" err="1" smtClean="0"/>
              <a:t>workplan</a:t>
            </a:r>
            <a:r>
              <a:rPr lang="en-GB" sz="2000" dirty="0" smtClean="0"/>
              <a:t>;</a:t>
            </a:r>
            <a:endParaRPr lang="en-GB" sz="2000" dirty="0"/>
          </a:p>
          <a:p>
            <a:pPr lvl="1"/>
            <a:r>
              <a:rPr lang="en-GB" sz="2000" dirty="0"/>
              <a:t>Provide links to UNFCCC, GCOS, WCRP, GEO, IG3IS and perform communication of </a:t>
            </a:r>
            <a:r>
              <a:rPr lang="en-GB" sz="2000" dirty="0" smtClean="0"/>
              <a:t>results;</a:t>
            </a:r>
          </a:p>
          <a:p>
            <a:pPr lvl="1"/>
            <a:r>
              <a:rPr lang="en-GB" sz="2000" dirty="0" smtClean="0"/>
              <a:t>Oversee the implementation of the CEOS carbon strategy (remaining actions</a:t>
            </a:r>
            <a:r>
              <a:rPr lang="en-GB" sz="2000" dirty="0" smtClean="0"/>
              <a:t>).</a:t>
            </a:r>
          </a:p>
          <a:p>
            <a:r>
              <a:rPr lang="en-GB" sz="2000" dirty="0"/>
              <a:t>Organisation in </a:t>
            </a:r>
            <a:r>
              <a:rPr lang="en-GB" sz="2000" dirty="0" err="1"/>
              <a:t>WGClimate</a:t>
            </a:r>
            <a:r>
              <a:rPr lang="en-GB" sz="2000" dirty="0"/>
              <a:t> shall not duplicate </a:t>
            </a:r>
            <a:r>
              <a:rPr lang="en-GB" sz="2000" dirty="0" smtClean="0"/>
              <a:t>activities of contributing </a:t>
            </a:r>
            <a:r>
              <a:rPr lang="en-GB" sz="2000" dirty="0"/>
              <a:t>coordination structures;</a:t>
            </a:r>
          </a:p>
          <a:p>
            <a:r>
              <a:rPr lang="en-GB" sz="2000" dirty="0" smtClean="0"/>
              <a:t>Involved </a:t>
            </a:r>
            <a:r>
              <a:rPr lang="en-GB" sz="2000" dirty="0"/>
              <a:t>bodies will have </a:t>
            </a:r>
            <a:r>
              <a:rPr lang="en-GB" sz="2000" dirty="0" smtClean="0"/>
              <a:t>some extra </a:t>
            </a:r>
            <a:r>
              <a:rPr lang="en-GB" sz="2000" dirty="0"/>
              <a:t>efforts ensuring the </a:t>
            </a:r>
            <a:r>
              <a:rPr lang="en-GB" sz="2000" dirty="0" smtClean="0"/>
              <a:t>coordination</a:t>
            </a:r>
            <a:r>
              <a:rPr lang="en-GB" sz="2000" dirty="0"/>
              <a:t>;</a:t>
            </a:r>
            <a:endParaRPr lang="en-GB" sz="2000" dirty="0" smtClean="0"/>
          </a:p>
          <a:p>
            <a:r>
              <a:rPr lang="en-GB" sz="2000" dirty="0" smtClean="0"/>
              <a:t>Need a structure that is able to execute the coordination work and ensures balanced representation of involved bodies and needed skills.</a:t>
            </a:r>
            <a:endParaRPr lang="en-GB" sz="2000" dirty="0" smtClean="0"/>
          </a:p>
        </p:txBody>
      </p:sp>
    </p:spTree>
    <p:extLst>
      <p:ext uri="{BB962C8B-B14F-4D97-AF65-F5344CB8AC3E}">
        <p14:creationId xmlns:p14="http://schemas.microsoft.com/office/powerpoint/2010/main" val="306318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Implementation I</a:t>
            </a:r>
            <a:endParaRPr lang="en-GB" b="1" dirty="0"/>
          </a:p>
        </p:txBody>
      </p:sp>
      <p:sp>
        <p:nvSpPr>
          <p:cNvPr id="3" name="Content Placeholder 2"/>
          <p:cNvSpPr txBox="1">
            <a:spLocks/>
          </p:cNvSpPr>
          <p:nvPr/>
        </p:nvSpPr>
        <p:spPr>
          <a:xfrm>
            <a:off x="129540" y="1421492"/>
            <a:ext cx="11932920" cy="4814716"/>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200" dirty="0"/>
              <a:t>F</a:t>
            </a:r>
            <a:r>
              <a:rPr lang="en-GB" sz="2200" dirty="0" smtClean="0"/>
              <a:t>ormally establish a task team as requested </a:t>
            </a:r>
            <a:r>
              <a:rPr lang="en-GB" sz="2200" dirty="0" smtClean="0"/>
              <a:t>by CEOS Plenary</a:t>
            </a:r>
            <a:r>
              <a:rPr lang="en-GB" sz="2200" dirty="0" smtClean="0"/>
              <a:t>;</a:t>
            </a:r>
            <a:endParaRPr lang="en-GB" sz="2200" dirty="0" smtClean="0"/>
          </a:p>
          <a:p>
            <a:r>
              <a:rPr lang="en-GB" sz="2200" dirty="0" smtClean="0"/>
              <a:t>The </a:t>
            </a:r>
            <a:r>
              <a:rPr lang="en-GB" sz="2200" dirty="0"/>
              <a:t>Task Team </a:t>
            </a:r>
            <a:r>
              <a:rPr lang="en-GB" sz="2200" dirty="0" smtClean="0"/>
              <a:t>consists of</a:t>
            </a:r>
            <a:r>
              <a:rPr lang="en-GB" sz="2200" dirty="0" smtClean="0"/>
              <a:t> </a:t>
            </a:r>
            <a:r>
              <a:rPr lang="en-GB" sz="2200" dirty="0"/>
              <a:t>a leader and a deputy with </a:t>
            </a:r>
            <a:r>
              <a:rPr lang="en-GB" sz="2200" dirty="0"/>
              <a:t>nominal terms of 2 </a:t>
            </a:r>
            <a:r>
              <a:rPr lang="en-GB" sz="2200" dirty="0" smtClean="0"/>
              <a:t>years;</a:t>
            </a:r>
            <a:endParaRPr lang="en-GB" sz="2200" dirty="0"/>
          </a:p>
          <a:p>
            <a:r>
              <a:rPr lang="en-GB" sz="2200" dirty="0"/>
              <a:t>The task </a:t>
            </a:r>
            <a:r>
              <a:rPr lang="en-GB" sz="2200" dirty="0" smtClean="0"/>
              <a:t>team leader </a:t>
            </a:r>
            <a:r>
              <a:rPr lang="en-GB" sz="2200" dirty="0"/>
              <a:t>is </a:t>
            </a:r>
            <a:r>
              <a:rPr lang="en-GB" sz="2200" dirty="0" smtClean="0"/>
              <a:t>proposed </a:t>
            </a:r>
            <a:r>
              <a:rPr lang="en-GB" sz="2200" dirty="0"/>
              <a:t>by the </a:t>
            </a:r>
            <a:r>
              <a:rPr lang="en-GB" sz="2200" dirty="0" err="1" smtClean="0"/>
              <a:t>WGClimate</a:t>
            </a:r>
            <a:r>
              <a:rPr lang="en-GB" sz="2200" dirty="0"/>
              <a:t> </a:t>
            </a:r>
            <a:r>
              <a:rPr lang="en-GB" sz="2200" dirty="0" smtClean="0"/>
              <a:t>Chair to the </a:t>
            </a:r>
            <a:r>
              <a:rPr lang="en-GB" sz="2200" dirty="0" err="1" smtClean="0"/>
              <a:t>WGClimate</a:t>
            </a:r>
            <a:r>
              <a:rPr lang="en-GB" sz="2200" dirty="0" smtClean="0"/>
              <a:t> after consultation with contributing bodies</a:t>
            </a:r>
            <a:r>
              <a:rPr lang="en-GB" sz="2200" dirty="0" smtClean="0"/>
              <a:t>. The </a:t>
            </a:r>
            <a:r>
              <a:rPr lang="en-GB" sz="2200" dirty="0"/>
              <a:t>deputy </a:t>
            </a:r>
            <a:r>
              <a:rPr lang="en-GB" sz="2200" dirty="0" smtClean="0"/>
              <a:t>should </a:t>
            </a:r>
            <a:r>
              <a:rPr lang="en-GB" sz="2200" dirty="0"/>
              <a:t>be the </a:t>
            </a:r>
            <a:r>
              <a:rPr lang="en-GB" sz="2200" dirty="0" err="1"/>
              <a:t>ViceChair</a:t>
            </a:r>
            <a:r>
              <a:rPr lang="en-GB" sz="2200" dirty="0"/>
              <a:t> of the </a:t>
            </a:r>
            <a:r>
              <a:rPr lang="en-GB" sz="2200" dirty="0" err="1" smtClean="0"/>
              <a:t>WGClimate</a:t>
            </a:r>
            <a:r>
              <a:rPr lang="en-GB" sz="2200" dirty="0" smtClean="0"/>
              <a:t>;</a:t>
            </a:r>
          </a:p>
          <a:p>
            <a:r>
              <a:rPr lang="en-GB" sz="2200" dirty="0"/>
              <a:t>R</a:t>
            </a:r>
            <a:r>
              <a:rPr lang="en-GB" sz="2200" dirty="0" smtClean="0"/>
              <a:t>epresentation of bodies is achieved by identifying </a:t>
            </a:r>
            <a:r>
              <a:rPr lang="en-US" sz="2200" dirty="0" err="1" smtClean="0"/>
              <a:t>PoCs</a:t>
            </a:r>
            <a:r>
              <a:rPr lang="en-US" sz="2200" dirty="0" smtClean="0"/>
              <a:t> for tasks </a:t>
            </a:r>
            <a:r>
              <a:rPr lang="en-US" sz="2200" dirty="0"/>
              <a:t>in the </a:t>
            </a:r>
            <a:r>
              <a:rPr lang="en-US" sz="2200" dirty="0" smtClean="0"/>
              <a:t>contributing </a:t>
            </a:r>
            <a:r>
              <a:rPr lang="en-US" sz="2200" dirty="0"/>
              <a:t>CEOS and CGMS </a:t>
            </a:r>
            <a:r>
              <a:rPr lang="en-US" sz="2200" dirty="0" smtClean="0"/>
              <a:t>bodies</a:t>
            </a:r>
            <a:r>
              <a:rPr lang="en-GB" sz="2200" dirty="0" smtClean="0"/>
              <a:t>;</a:t>
            </a:r>
          </a:p>
          <a:p>
            <a:r>
              <a:rPr lang="en-GB" sz="2200" dirty="0" smtClean="0"/>
              <a:t>Need a “white smoke” initial meeting involving the contributors to develop the spreadsheet (including temporal dimension) and then to put tasks into </a:t>
            </a:r>
            <a:r>
              <a:rPr lang="en-GB" sz="2200" dirty="0"/>
              <a:t>VC/WG work </a:t>
            </a:r>
            <a:r>
              <a:rPr lang="en-GB" sz="2200" dirty="0" smtClean="0"/>
              <a:t>plans;</a:t>
            </a:r>
            <a:endParaRPr lang="en-GB" sz="2200" dirty="0" smtClean="0"/>
          </a:p>
          <a:p>
            <a:r>
              <a:rPr lang="en-GB" sz="2200" dirty="0" err="1" smtClean="0"/>
              <a:t>WGClimate</a:t>
            </a:r>
            <a:r>
              <a:rPr lang="en-GB" sz="2200" dirty="0" smtClean="0"/>
              <a:t> reviews progress at every </a:t>
            </a:r>
            <a:r>
              <a:rPr lang="en-GB" sz="2200" dirty="0" err="1" smtClean="0"/>
              <a:t>WGClimate</a:t>
            </a:r>
            <a:r>
              <a:rPr lang="en-GB" sz="2200" dirty="0" smtClean="0"/>
              <a:t> meeting. At those meetings we shall reserve a </a:t>
            </a:r>
            <a:r>
              <a:rPr lang="en-US" sz="2200" dirty="0" smtClean="0"/>
              <a:t>day for </a:t>
            </a:r>
            <a:r>
              <a:rPr lang="en-US" sz="2200" dirty="0"/>
              <a:t>GHG so </a:t>
            </a:r>
            <a:r>
              <a:rPr lang="en-US" sz="2200" dirty="0" smtClean="0"/>
              <a:t>that status review of </a:t>
            </a:r>
            <a:r>
              <a:rPr lang="en-US" sz="2200" dirty="0"/>
              <a:t>tasks </a:t>
            </a:r>
            <a:r>
              <a:rPr lang="en-US" sz="2200" dirty="0" smtClean="0"/>
              <a:t>is </a:t>
            </a:r>
            <a:r>
              <a:rPr lang="en-US" sz="2200" dirty="0"/>
              <a:t>ensured including the </a:t>
            </a:r>
            <a:r>
              <a:rPr lang="en-US" sz="2200" dirty="0" err="1"/>
              <a:t>PoCs</a:t>
            </a:r>
            <a:r>
              <a:rPr lang="en-US" sz="2200" dirty="0"/>
              <a:t>’ reporting </a:t>
            </a:r>
            <a:r>
              <a:rPr lang="en-US" sz="2200" dirty="0" smtClean="0"/>
              <a:t>(so not </a:t>
            </a:r>
            <a:r>
              <a:rPr lang="en-US" sz="2200" dirty="0"/>
              <a:t>only through coordinators</a:t>
            </a:r>
            <a:r>
              <a:rPr lang="en-US" sz="2200" dirty="0" smtClean="0"/>
              <a:t>);</a:t>
            </a:r>
            <a:endParaRPr lang="en-US" sz="2200" dirty="0"/>
          </a:p>
          <a:p>
            <a:r>
              <a:rPr lang="en-US" sz="2200" dirty="0" smtClean="0"/>
              <a:t>This shall allow </a:t>
            </a:r>
            <a:r>
              <a:rPr lang="en-US" sz="2200" dirty="0"/>
              <a:t>other agencies to share via </a:t>
            </a:r>
            <a:r>
              <a:rPr lang="en-US" sz="2200" dirty="0" err="1"/>
              <a:t>WGClimate</a:t>
            </a:r>
            <a:r>
              <a:rPr lang="en-US" sz="2200" dirty="0"/>
              <a:t> meetings the </a:t>
            </a:r>
            <a:r>
              <a:rPr lang="en-US" sz="2200" dirty="0" smtClean="0"/>
              <a:t>activities (transparency</a:t>
            </a:r>
            <a:r>
              <a:rPr lang="en-US" sz="2200" dirty="0"/>
              <a:t>) in terms of </a:t>
            </a:r>
            <a:r>
              <a:rPr lang="en-US" sz="2200" dirty="0" smtClean="0"/>
              <a:t>reporting.</a:t>
            </a:r>
            <a:endParaRPr lang="en-GB" sz="2200" dirty="0"/>
          </a:p>
          <a:p>
            <a:endParaRPr lang="en-GB" dirty="0" smtClean="0"/>
          </a:p>
          <a:p>
            <a:endParaRPr lang="en-GB" dirty="0" smtClean="0">
              <a:solidFill>
                <a:srgbClr val="4F81BD">
                  <a:lumMod val="75000"/>
                </a:srgbClr>
              </a:solidFill>
              <a:ea typeface="Arial Bold"/>
              <a:cs typeface="Arial" panose="020B0604020202020204" pitchFamily="34" charset="0"/>
            </a:endParaRPr>
          </a:p>
        </p:txBody>
      </p:sp>
    </p:spTree>
    <p:extLst>
      <p:ext uri="{BB962C8B-B14F-4D97-AF65-F5344CB8AC3E}">
        <p14:creationId xmlns:p14="http://schemas.microsoft.com/office/powerpoint/2010/main" val="429242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Implementation </a:t>
            </a:r>
            <a:r>
              <a:rPr lang="en-GB" b="1" dirty="0" smtClean="0"/>
              <a:t>II</a:t>
            </a:r>
            <a:endParaRPr lang="en-GB" dirty="0"/>
          </a:p>
        </p:txBody>
      </p:sp>
      <p:sp>
        <p:nvSpPr>
          <p:cNvPr id="3" name="Content Placeholder 2"/>
          <p:cNvSpPr txBox="1">
            <a:spLocks/>
          </p:cNvSpPr>
          <p:nvPr/>
        </p:nvSpPr>
        <p:spPr>
          <a:xfrm>
            <a:off x="522048" y="1768964"/>
            <a:ext cx="11365152" cy="4229500"/>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smtClean="0"/>
              <a:t>Links to bodies outside of CEOS and CGMS:</a:t>
            </a:r>
          </a:p>
          <a:p>
            <a:pPr lvl="1"/>
            <a:r>
              <a:rPr lang="en-GB" sz="2400" dirty="0" smtClean="0"/>
              <a:t>UNFCCC – </a:t>
            </a:r>
            <a:r>
              <a:rPr lang="en-GB" sz="2400" dirty="0" err="1" smtClean="0"/>
              <a:t>WGClimate</a:t>
            </a:r>
            <a:r>
              <a:rPr lang="en-GB" sz="2400" dirty="0" smtClean="0"/>
              <a:t> Chair</a:t>
            </a:r>
          </a:p>
          <a:p>
            <a:pPr lvl="1"/>
            <a:r>
              <a:rPr lang="en-GB" sz="2400" dirty="0" smtClean="0"/>
              <a:t>GCOS – </a:t>
            </a:r>
            <a:r>
              <a:rPr lang="en-GB" sz="2400" dirty="0" err="1" smtClean="0"/>
              <a:t>WGClimate</a:t>
            </a:r>
            <a:r>
              <a:rPr lang="en-GB" sz="2400" dirty="0" smtClean="0"/>
              <a:t> Chair</a:t>
            </a:r>
          </a:p>
          <a:p>
            <a:pPr lvl="1"/>
            <a:r>
              <a:rPr lang="en-GB" sz="2400" dirty="0" smtClean="0"/>
              <a:t>WCRP – </a:t>
            </a:r>
            <a:r>
              <a:rPr lang="en-GB" sz="2400" dirty="0" err="1" smtClean="0"/>
              <a:t>WGClimate</a:t>
            </a:r>
            <a:r>
              <a:rPr lang="en-GB" sz="2400" dirty="0" smtClean="0"/>
              <a:t> Chair via WDAC (if still existing after WCRP reorganisation)</a:t>
            </a:r>
          </a:p>
          <a:p>
            <a:pPr lvl="1"/>
            <a:r>
              <a:rPr lang="en-GB" sz="2400" dirty="0" smtClean="0"/>
              <a:t>GEO – The GEO-C activity is inactive at the moment, but if revived task team </a:t>
            </a:r>
          </a:p>
          <a:p>
            <a:pPr lvl="1"/>
            <a:r>
              <a:rPr lang="en-GB" sz="2400" dirty="0" smtClean="0"/>
              <a:t>IPCC (Inventory and guidelines) – Task team</a:t>
            </a:r>
          </a:p>
          <a:p>
            <a:pPr lvl="1"/>
            <a:r>
              <a:rPr lang="en-GB" sz="2400" dirty="0" smtClean="0"/>
              <a:t>IG3IS – Task team</a:t>
            </a:r>
          </a:p>
        </p:txBody>
      </p:sp>
    </p:spTree>
    <p:extLst>
      <p:ext uri="{BB962C8B-B14F-4D97-AF65-F5344CB8AC3E}">
        <p14:creationId xmlns:p14="http://schemas.microsoft.com/office/powerpoint/2010/main" val="282399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Implementation I</a:t>
            </a:r>
            <a:endParaRPr lang="en-GB" b="1" dirty="0"/>
          </a:p>
        </p:txBody>
      </p:sp>
      <p:sp>
        <p:nvSpPr>
          <p:cNvPr id="3" name="Content Placeholder 2"/>
          <p:cNvSpPr txBox="1">
            <a:spLocks/>
          </p:cNvSpPr>
          <p:nvPr/>
        </p:nvSpPr>
        <p:spPr>
          <a:xfrm>
            <a:off x="100584" y="1522076"/>
            <a:ext cx="11932920" cy="4814716"/>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F</a:t>
            </a:r>
            <a:r>
              <a:rPr lang="en-GB" dirty="0" smtClean="0"/>
              <a:t>ormally establish a task team as requested </a:t>
            </a:r>
            <a:r>
              <a:rPr lang="en-GB" dirty="0" smtClean="0"/>
              <a:t>by CEOS Plenary</a:t>
            </a:r>
            <a:r>
              <a:rPr lang="en-GB" dirty="0" smtClean="0"/>
              <a:t>;</a:t>
            </a:r>
            <a:endParaRPr lang="en-GB" dirty="0" smtClean="0"/>
          </a:p>
          <a:p>
            <a:r>
              <a:rPr lang="en-GB" dirty="0" smtClean="0"/>
              <a:t>The </a:t>
            </a:r>
            <a:r>
              <a:rPr lang="en-GB" dirty="0"/>
              <a:t>Task Team shall have a leader and a deputy with terms of maximum 2 years each;</a:t>
            </a:r>
          </a:p>
          <a:p>
            <a:r>
              <a:rPr lang="en-GB" dirty="0"/>
              <a:t>The task </a:t>
            </a:r>
            <a:r>
              <a:rPr lang="en-GB" dirty="0" smtClean="0"/>
              <a:t>team leader </a:t>
            </a:r>
            <a:r>
              <a:rPr lang="en-GB" dirty="0"/>
              <a:t>is identified by the </a:t>
            </a:r>
            <a:r>
              <a:rPr lang="en-GB" dirty="0" err="1"/>
              <a:t>WGClimate</a:t>
            </a:r>
            <a:r>
              <a:rPr lang="en-GB" dirty="0"/>
              <a:t> Chair in collaboration with chairs of contributing bodies in CEOS and </a:t>
            </a:r>
            <a:r>
              <a:rPr lang="en-GB" dirty="0" smtClean="0"/>
              <a:t>CGMS. The </a:t>
            </a:r>
            <a:r>
              <a:rPr lang="en-GB" dirty="0"/>
              <a:t>deputy shall be the </a:t>
            </a:r>
            <a:r>
              <a:rPr lang="en-GB" dirty="0" err="1"/>
              <a:t>ViceChair</a:t>
            </a:r>
            <a:r>
              <a:rPr lang="en-GB" dirty="0"/>
              <a:t> of the </a:t>
            </a:r>
            <a:r>
              <a:rPr lang="en-GB" dirty="0" err="1" smtClean="0"/>
              <a:t>WGClimate</a:t>
            </a:r>
            <a:r>
              <a:rPr lang="en-GB" dirty="0" smtClean="0"/>
              <a:t>;</a:t>
            </a:r>
          </a:p>
          <a:p>
            <a:r>
              <a:rPr lang="en-GB" dirty="0" smtClean="0"/>
              <a:t>Explicit representation of bodies in task team is useful to ensure additional resources from agencies;</a:t>
            </a:r>
          </a:p>
          <a:p>
            <a:r>
              <a:rPr lang="en-GB" dirty="0"/>
              <a:t>R</a:t>
            </a:r>
            <a:r>
              <a:rPr lang="en-GB" dirty="0" smtClean="0"/>
              <a:t>epresentation of bodies can be ensured by 1 AC-VC, 1 WGCV, 1 GSICS, 1 CEOS and 1 CGMS agency representatives;</a:t>
            </a:r>
          </a:p>
          <a:p>
            <a:r>
              <a:rPr lang="en-GB" dirty="0" smtClean="0"/>
              <a:t>No agency shall have more than 1 person regardless of role;</a:t>
            </a:r>
            <a:endParaRPr lang="en-GB" dirty="0" smtClean="0"/>
          </a:p>
          <a:p>
            <a:r>
              <a:rPr lang="en-GB" dirty="0" err="1" smtClean="0"/>
              <a:t>WGClimate</a:t>
            </a:r>
            <a:r>
              <a:rPr lang="en-GB" dirty="0" smtClean="0"/>
              <a:t> shall review (output, size, and membership) every two years with the appointment of a new leader.</a:t>
            </a:r>
            <a:endParaRPr lang="en-GB" dirty="0" smtClean="0"/>
          </a:p>
          <a:p>
            <a:endParaRPr lang="en-GB" dirty="0" smtClean="0">
              <a:solidFill>
                <a:srgbClr val="4F81BD">
                  <a:lumMod val="75000"/>
                </a:srgbClr>
              </a:solidFill>
              <a:ea typeface="Arial Bold"/>
              <a:cs typeface="Arial" panose="020B0604020202020204" pitchFamily="34" charset="0"/>
            </a:endParaRPr>
          </a:p>
        </p:txBody>
      </p:sp>
    </p:spTree>
    <p:extLst>
      <p:ext uri="{BB962C8B-B14F-4D97-AF65-F5344CB8AC3E}">
        <p14:creationId xmlns:p14="http://schemas.microsoft.com/office/powerpoint/2010/main" val="474545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2872</TotalTime>
  <Words>756</Words>
  <Application>Microsoft Office PowerPoint</Application>
  <PresentationFormat>Widescreen</PresentationFormat>
  <Paragraphs>60</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Bold</vt:lpstr>
      <vt:lpstr>Calibri</vt:lpstr>
      <vt:lpstr>Tahoma</vt:lpstr>
      <vt:lpstr>WGClimate</vt:lpstr>
      <vt:lpstr>Organisation for GHG monitoring in WGClimate following Discussion at Plenaries CGMS-46 and CEOS-32</vt:lpstr>
      <vt:lpstr>CGMS-46</vt:lpstr>
      <vt:lpstr>CEOS-32 Plenary</vt:lpstr>
      <vt:lpstr>CEOS-32 Plenary</vt:lpstr>
      <vt:lpstr>TOR of WGClimate</vt:lpstr>
      <vt:lpstr>Rationale for Organisation</vt:lpstr>
      <vt:lpstr>Implementation I</vt:lpstr>
      <vt:lpstr>Implementation II</vt:lpstr>
      <vt:lpstr>Implementation I</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Joerg Schulz</cp:lastModifiedBy>
  <cp:revision>73</cp:revision>
  <dcterms:created xsi:type="dcterms:W3CDTF">2018-08-22T09:20:06Z</dcterms:created>
  <dcterms:modified xsi:type="dcterms:W3CDTF">2019-03-20T09:21:45Z</dcterms:modified>
</cp:coreProperties>
</file>