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88" r:id="rId3"/>
    <p:sldId id="282" r:id="rId4"/>
    <p:sldId id="280" r:id="rId5"/>
    <p:sldId id="281" r:id="rId6"/>
    <p:sldId id="290" r:id="rId7"/>
    <p:sldId id="291" r:id="rId8"/>
    <p:sldId id="655" r:id="rId9"/>
    <p:sldId id="663" r:id="rId10"/>
    <p:sldId id="593" r:id="rId11"/>
    <p:sldId id="667" r:id="rId12"/>
    <p:sldId id="666" r:id="rId13"/>
    <p:sldId id="292" r:id="rId14"/>
    <p:sldId id="283" r:id="rId15"/>
    <p:sldId id="669" r:id="rId16"/>
    <p:sldId id="284" r:id="rId17"/>
    <p:sldId id="671" r:id="rId18"/>
    <p:sldId id="670" r:id="rId19"/>
    <p:sldId id="672" r:id="rId2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19" autoAdjust="0"/>
    <p:restoredTop sz="94716"/>
  </p:normalViewPr>
  <p:slideViewPr>
    <p:cSldViewPr>
      <p:cViewPr varScale="1">
        <p:scale>
          <a:sx n="84" d="100"/>
          <a:sy n="84" d="100"/>
        </p:scale>
        <p:origin x="88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36"/>
          <p:cNvSpPr>
            <a:spLocks noGrp="1" noChangeArrowheads="1"/>
          </p:cNvSpPr>
          <p:nvPr>
            <p:ph type="sldNum" sz="quarter" idx="10"/>
          </p:nvPr>
        </p:nvSpPr>
        <p:spPr>
          <a:xfrm>
            <a:off x="7239000" y="6546850"/>
            <a:ext cx="1905000" cy="246221"/>
          </a:xfrm>
          <a:ln/>
        </p:spPr>
        <p:txBody>
          <a:bodyPr/>
          <a:lstStyle>
            <a:lvl1pPr>
              <a:defRPr/>
            </a:lvl1pPr>
          </a:lstStyle>
          <a:p>
            <a:pPr>
              <a:defRPr/>
            </a:pPr>
            <a:fld id="{AA7D4827-4C93-4F94-BB81-DAE4C57F0460}" type="slidenum">
              <a:rPr lang="en-US" altLang="ja-JP"/>
              <a:pPr>
                <a:defRPr/>
              </a:pPr>
              <a:t>‹#›</a:t>
            </a:fld>
            <a:endParaRPr lang="en-US" altLang="ja-JP"/>
          </a:p>
        </p:txBody>
      </p:sp>
    </p:spTree>
    <p:extLst>
      <p:ext uri="{BB962C8B-B14F-4D97-AF65-F5344CB8AC3E}">
        <p14:creationId xmlns:p14="http://schemas.microsoft.com/office/powerpoint/2010/main" val="331533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512590" cy="854075"/>
          </a:xfrm>
        </p:spPr>
        <p:txBody>
          <a:bodyPr/>
          <a:lstStyle>
            <a:lvl1pPr marL="166158">
              <a:defRPr/>
            </a:lvl1p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marL="232621" indent="-232621">
              <a:spcBef>
                <a:spcPts val="0"/>
              </a:spcBef>
              <a:defRPr/>
            </a:lvl1pPr>
            <a:lvl2pPr>
              <a:defRPr/>
            </a:lvl2pPr>
            <a:lvl3pP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1896872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
        <p:nvSpPr>
          <p:cNvPr id="3" name="TextBox 2">
            <a:extLst>
              <a:ext uri="{FF2B5EF4-FFF2-40B4-BE49-F238E27FC236}">
                <a16:creationId xmlns:a16="http://schemas.microsoft.com/office/drawing/2014/main" id="{1ECD54D3-B6E1-564D-8EDB-76488FD4CFB2}"/>
              </a:ext>
            </a:extLst>
          </p:cNvPr>
          <p:cNvSpPr txBox="1"/>
          <p:nvPr userDrawn="1"/>
        </p:nvSpPr>
        <p:spPr>
          <a:xfrm>
            <a:off x="118640" y="6553200"/>
            <a:ext cx="620596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GB" sz="1000" dirty="0" err="1">
                <a:solidFill>
                  <a:srgbClr val="002569"/>
                </a:solidFill>
                <a:latin typeface="Calibri"/>
                <a:cs typeface="Calibri"/>
                <a:sym typeface="Calibri"/>
              </a:rPr>
              <a:t>WGClimate</a:t>
            </a:r>
            <a:r>
              <a:rPr lang="en-GB" sz="1000" dirty="0">
                <a:solidFill>
                  <a:srgbClr val="002569"/>
                </a:solidFill>
                <a:latin typeface="Calibri"/>
                <a:cs typeface="Calibri"/>
                <a:sym typeface="Calibri"/>
              </a:rPr>
              <a:t> 10, Marrakech, 20 March 2019</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860745"/>
            <a:ext cx="77724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 sz="2400" dirty="0"/>
              <a:t>Activities of CEOS WGCV Atmospheric Composition Subgroup and the CGMS GSICS</a:t>
            </a:r>
            <a:br>
              <a:rPr lang="en" sz="2400" dirty="0"/>
            </a:br>
            <a:r>
              <a:rPr lang="en" sz="2400" dirty="0"/>
              <a:t/>
            </a:r>
            <a:br>
              <a:rPr lang="en" sz="2400" dirty="0"/>
            </a:br>
            <a:r>
              <a:rPr lang="en" sz="2400" i="1" dirty="0"/>
              <a:t>and Towards an operational GHG monitoring system </a:t>
            </a:r>
            <a:r>
              <a:rPr lang="en" sz="3600" i="1" dirty="0"/>
              <a:t/>
            </a:r>
            <a:br>
              <a:rPr lang="en" sz="3600" i="1" dirty="0"/>
            </a:br>
            <a:r>
              <a:rPr lang="en" sz="3200" dirty="0"/>
              <a:t> </a:t>
            </a:r>
          </a:p>
        </p:txBody>
      </p:sp>
      <p:sp>
        <p:nvSpPr>
          <p:cNvPr id="11" name="Shape 11"/>
          <p:cNvSpPr/>
          <p:nvPr/>
        </p:nvSpPr>
        <p:spPr>
          <a:xfrm>
            <a:off x="457200" y="3886200"/>
            <a:ext cx="5105400" cy="1295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sz="2400" dirty="0">
                <a:solidFill>
                  <a:srgbClr val="FFFFFF"/>
                </a:solidFill>
                <a:latin typeface="+mj-lt"/>
                <a:ea typeface="Arial Bold"/>
                <a:cs typeface="Arial Bold"/>
                <a:sym typeface="Arial Bold"/>
              </a:rPr>
              <a:t>B. Bojkov (WGCV/ACSG), R. Munro (CGMS/GSICS), A. </a:t>
            </a:r>
            <a:r>
              <a:rPr lang="en-US" sz="2400" dirty="0" err="1">
                <a:solidFill>
                  <a:srgbClr val="FFFFFF"/>
                </a:solidFill>
                <a:latin typeface="+mj-lt"/>
                <a:ea typeface="Arial Bold"/>
                <a:cs typeface="Arial Bold"/>
                <a:sym typeface="Arial Bold"/>
              </a:rPr>
              <a:t>Kuze</a:t>
            </a:r>
            <a:r>
              <a:rPr lang="en-US" sz="2400" dirty="0">
                <a:solidFill>
                  <a:srgbClr val="FFFFFF"/>
                </a:solidFill>
                <a:latin typeface="+mj-lt"/>
                <a:ea typeface="Arial Bold"/>
                <a:cs typeface="Arial Bold"/>
                <a:sym typeface="Arial Bold"/>
              </a:rPr>
              <a:t> (WGCV)</a:t>
            </a:r>
          </a:p>
          <a:p>
            <a:pPr lvl="0" defTabSz="914400">
              <a:lnSpc>
                <a:spcPct val="150000"/>
              </a:lnSpc>
              <a:defRPr>
                <a:solidFill>
                  <a:srgbClr val="000000"/>
                </a:solidFill>
              </a:defRPr>
            </a:pPr>
            <a:r>
              <a:rPr lang="en-US" sz="2000" dirty="0">
                <a:solidFill>
                  <a:srgbClr val="FFFFFF"/>
                </a:solidFill>
                <a:latin typeface="+mj-lt"/>
                <a:ea typeface="Arial Bold"/>
                <a:cs typeface="Arial Bold"/>
                <a:sym typeface="Arial Bold"/>
              </a:rPr>
              <a:t>CEOS </a:t>
            </a:r>
            <a:r>
              <a:rPr lang="en-US" sz="2000" dirty="0" err="1">
                <a:solidFill>
                  <a:srgbClr val="FFFFFF"/>
                </a:solidFill>
                <a:latin typeface="+mj-lt"/>
                <a:ea typeface="Arial Bold"/>
                <a:cs typeface="Arial Bold"/>
                <a:sym typeface="Arial Bold"/>
              </a:rPr>
              <a:t>WGClimate</a:t>
            </a:r>
            <a:r>
              <a:rPr lang="en-US" sz="2000" dirty="0">
                <a:solidFill>
                  <a:srgbClr val="FFFFFF"/>
                </a:solidFill>
                <a:latin typeface="+mj-lt"/>
                <a:ea typeface="Arial Bold"/>
                <a:cs typeface="Arial Bold"/>
                <a:sym typeface="Arial Bold"/>
              </a:rPr>
              <a:t> 10</a:t>
            </a:r>
          </a:p>
          <a:p>
            <a:pPr lvl="0" defTabSz="914400">
              <a:lnSpc>
                <a:spcPct val="150000"/>
              </a:lnSpc>
              <a:defRPr>
                <a:solidFill>
                  <a:srgbClr val="000000"/>
                </a:solidFill>
              </a:defRPr>
            </a:pPr>
            <a:r>
              <a:rPr lang="en-US" sz="2000" dirty="0">
                <a:solidFill>
                  <a:srgbClr val="FFFFFF"/>
                </a:solidFill>
                <a:latin typeface="+mj-lt"/>
                <a:ea typeface="Arial Bold"/>
                <a:cs typeface="Arial Bold"/>
                <a:sym typeface="Arial Bold"/>
              </a:rPr>
              <a:t>Marrakech, Morocco</a:t>
            </a:r>
          </a:p>
          <a:p>
            <a:pPr lvl="0" defTabSz="914400">
              <a:lnSpc>
                <a:spcPct val="150000"/>
              </a:lnSpc>
              <a:defRPr>
                <a:solidFill>
                  <a:srgbClr val="000000"/>
                </a:solidFill>
              </a:defRPr>
            </a:pPr>
            <a:r>
              <a:rPr lang="en-US" sz="2000" dirty="0">
                <a:solidFill>
                  <a:srgbClr val="FFFFFF"/>
                </a:solidFill>
                <a:latin typeface="+mj-lt"/>
                <a:ea typeface="Arial Bold"/>
                <a:cs typeface="Arial Bold"/>
                <a:sym typeface="Arial Bold"/>
              </a:rPr>
              <a:t>20 March 2019</a:t>
            </a:r>
          </a:p>
        </p:txBody>
      </p:sp>
      <p:pic>
        <p:nvPicPr>
          <p:cNvPr id="12" name="ceos_logo.png"/>
          <p:cNvPicPr/>
          <p:nvPr/>
        </p:nvPicPr>
        <p:blipFill>
          <a:blip r:embed="rId2">
            <a:extLst/>
          </a:blip>
          <a:stretch>
            <a:fillRect/>
          </a:stretch>
        </p:blipFill>
        <p:spPr>
          <a:xfrm>
            <a:off x="457200" y="259044"/>
            <a:ext cx="2507906" cy="993132"/>
          </a:xfrm>
          <a:prstGeom prst="rect">
            <a:avLst/>
          </a:prstGeom>
          <a:ln w="12700">
            <a:miter lim="400000"/>
          </a:ln>
        </p:spPr>
      </p:pic>
      <p:sp>
        <p:nvSpPr>
          <p:cNvPr id="5" name="Shape 10"/>
          <p:cNvSpPr txBox="1">
            <a:spLocks/>
          </p:cNvSpPr>
          <p:nvPr/>
        </p:nvSpPr>
        <p:spPr>
          <a:xfrm>
            <a:off x="457200" y="1288273"/>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7" name="Picture 6" descr="cgms_logo.png">
            <a:extLst>
              <a:ext uri="{FF2B5EF4-FFF2-40B4-BE49-F238E27FC236}">
                <a16:creationId xmlns:a16="http://schemas.microsoft.com/office/drawing/2014/main" id="{FF6E3164-B575-7349-9AE2-287A5A9B6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355" y="381000"/>
            <a:ext cx="1218245" cy="131864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791200" cy="838200"/>
          </a:xfrm>
        </p:spPr>
        <p:txBody>
          <a:bodyPr/>
          <a:lstStyle/>
          <a:p>
            <a:pPr algn="ctr"/>
            <a:r>
              <a:rPr lang="en-US" dirty="0"/>
              <a:t>OLCI: Oa01@400nm</a:t>
            </a:r>
            <a:endParaRPr lang="en-GB" dirty="0"/>
          </a:p>
        </p:txBody>
      </p:sp>
      <p:pic>
        <p:nvPicPr>
          <p:cNvPr id="13" name="Picture 12" descr="A screenshot of a cell phone&#10;&#10;Description automatically generated">
            <a:extLst>
              <a:ext uri="{FF2B5EF4-FFF2-40B4-BE49-F238E27FC236}">
                <a16:creationId xmlns:a16="http://schemas.microsoft.com/office/drawing/2014/main" id="{FE3CDC02-83EC-AE47-BAAF-73A11006D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181100"/>
            <a:ext cx="8610600" cy="5372100"/>
          </a:xfrm>
          <a:prstGeom prst="rect">
            <a:avLst/>
          </a:prstGeom>
        </p:spPr>
      </p:pic>
      <p:pic>
        <p:nvPicPr>
          <p:cNvPr id="6" name="Picture 5">
            <a:extLst>
              <a:ext uri="{FF2B5EF4-FFF2-40B4-BE49-F238E27FC236}">
                <a16:creationId xmlns:a16="http://schemas.microsoft.com/office/drawing/2014/main" id="{3D24B5AA-7972-7248-8FC5-662FF35A88AC}"/>
              </a:ext>
            </a:extLst>
          </p:cNvPr>
          <p:cNvPicPr>
            <a:picLocks noChangeAspect="1"/>
          </p:cNvPicPr>
          <p:nvPr/>
        </p:nvPicPr>
        <p:blipFill rotWithShape="1">
          <a:blip r:embed="rId3"/>
          <a:srcRect t="14785"/>
          <a:stretch/>
        </p:blipFill>
        <p:spPr>
          <a:xfrm>
            <a:off x="7543800" y="1172718"/>
            <a:ext cx="1600200" cy="656082"/>
          </a:xfrm>
          <a:prstGeom prst="rect">
            <a:avLst/>
          </a:prstGeom>
        </p:spPr>
      </p:pic>
      <p:sp>
        <p:nvSpPr>
          <p:cNvPr id="14" name="TextBox 13">
            <a:extLst>
              <a:ext uri="{FF2B5EF4-FFF2-40B4-BE49-F238E27FC236}">
                <a16:creationId xmlns:a16="http://schemas.microsoft.com/office/drawing/2014/main" id="{E4B12914-EE0F-684B-A83E-9B7CD828EAC1}"/>
              </a:ext>
            </a:extLst>
          </p:cNvPr>
          <p:cNvSpPr txBox="1"/>
          <p:nvPr/>
        </p:nvSpPr>
        <p:spPr>
          <a:xfrm>
            <a:off x="4028685" y="6096000"/>
            <a:ext cx="4792497" cy="291170"/>
          </a:xfrm>
          <a:prstGeom prst="rect">
            <a:avLst/>
          </a:prstGeom>
          <a:noFill/>
        </p:spPr>
        <p:txBody>
          <a:bodyPr wrap="square" rtlCol="0">
            <a:spAutoFit/>
          </a:bodyPr>
          <a:lstStyle/>
          <a:p>
            <a:pPr algn="r"/>
            <a:r>
              <a:rPr lang="en-GB" sz="1292" i="1" dirty="0">
                <a:solidFill>
                  <a:schemeClr val="tx2"/>
                </a:solidFill>
                <a:latin typeface="Arial" pitchFamily="34" charset="0"/>
                <a:cs typeface="Arial" pitchFamily="34" charset="0"/>
              </a:rPr>
              <a:t>A. </a:t>
            </a:r>
            <a:r>
              <a:rPr lang="en-GB" sz="1292" i="1" dirty="0" err="1">
                <a:solidFill>
                  <a:schemeClr val="tx2"/>
                </a:solidFill>
                <a:latin typeface="Arial" pitchFamily="34" charset="0"/>
                <a:cs typeface="Arial" pitchFamily="34" charset="0"/>
              </a:rPr>
              <a:t>Burrini</a:t>
            </a:r>
            <a:r>
              <a:rPr lang="en-GB" sz="1292" i="1" dirty="0">
                <a:solidFill>
                  <a:schemeClr val="tx2"/>
                </a:solidFill>
                <a:latin typeface="Arial" pitchFamily="34" charset="0"/>
                <a:cs typeface="Arial" pitchFamily="34" charset="0"/>
              </a:rPr>
              <a:t>, EUMETSAT</a:t>
            </a:r>
          </a:p>
        </p:txBody>
      </p:sp>
    </p:spTree>
    <p:extLst>
      <p:ext uri="{BB962C8B-B14F-4D97-AF65-F5344CB8AC3E}">
        <p14:creationId xmlns:p14="http://schemas.microsoft.com/office/powerpoint/2010/main" val="39757920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
            <a:ext cx="5867400" cy="854075"/>
          </a:xfrm>
        </p:spPr>
        <p:txBody>
          <a:bodyPr/>
          <a:lstStyle/>
          <a:p>
            <a:pPr algn="ctr"/>
            <a:r>
              <a:rPr lang="en-US" dirty="0"/>
              <a:t>OLCI: Inter-band Evolution per Camera (reflectance)</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6351"/>
          <a:stretch/>
        </p:blipFill>
        <p:spPr>
          <a:xfrm>
            <a:off x="0" y="1219200"/>
            <a:ext cx="9144000" cy="5352004"/>
          </a:xfrm>
          <a:prstGeom prst="rect">
            <a:avLst/>
          </a:prstGeom>
        </p:spPr>
      </p:pic>
      <p:pic>
        <p:nvPicPr>
          <p:cNvPr id="4" name="Picture 3">
            <a:extLst>
              <a:ext uri="{FF2B5EF4-FFF2-40B4-BE49-F238E27FC236}">
                <a16:creationId xmlns:a16="http://schemas.microsoft.com/office/drawing/2014/main" id="{AF49A490-1F3B-E942-9F55-40EB3DF9BEC4}"/>
              </a:ext>
            </a:extLst>
          </p:cNvPr>
          <p:cNvPicPr>
            <a:picLocks noChangeAspect="1"/>
          </p:cNvPicPr>
          <p:nvPr/>
        </p:nvPicPr>
        <p:blipFill rotWithShape="1">
          <a:blip r:embed="rId3"/>
          <a:srcRect t="14785"/>
          <a:stretch/>
        </p:blipFill>
        <p:spPr>
          <a:xfrm>
            <a:off x="7543800" y="1172718"/>
            <a:ext cx="1600200" cy="656082"/>
          </a:xfrm>
          <a:prstGeom prst="rect">
            <a:avLst/>
          </a:prstGeom>
        </p:spPr>
      </p:pic>
      <p:sp>
        <p:nvSpPr>
          <p:cNvPr id="5" name="TextBox 4">
            <a:extLst>
              <a:ext uri="{FF2B5EF4-FFF2-40B4-BE49-F238E27FC236}">
                <a16:creationId xmlns:a16="http://schemas.microsoft.com/office/drawing/2014/main" id="{8EAE1ED9-D068-6F47-B02E-1117D5FC6741}"/>
              </a:ext>
            </a:extLst>
          </p:cNvPr>
          <p:cNvSpPr txBox="1"/>
          <p:nvPr/>
        </p:nvSpPr>
        <p:spPr>
          <a:xfrm>
            <a:off x="4028685" y="6096000"/>
            <a:ext cx="4792497" cy="291170"/>
          </a:xfrm>
          <a:prstGeom prst="rect">
            <a:avLst/>
          </a:prstGeom>
          <a:noFill/>
        </p:spPr>
        <p:txBody>
          <a:bodyPr wrap="square" rtlCol="0">
            <a:spAutoFit/>
          </a:bodyPr>
          <a:lstStyle/>
          <a:p>
            <a:pPr algn="r"/>
            <a:r>
              <a:rPr lang="en-GB" sz="1292" i="1" dirty="0">
                <a:solidFill>
                  <a:schemeClr val="tx2"/>
                </a:solidFill>
                <a:latin typeface="Arial" pitchFamily="34" charset="0"/>
                <a:cs typeface="Arial" pitchFamily="34" charset="0"/>
              </a:rPr>
              <a:t>A. </a:t>
            </a:r>
            <a:r>
              <a:rPr lang="en-GB" sz="1292" i="1" dirty="0" err="1">
                <a:solidFill>
                  <a:schemeClr val="tx2"/>
                </a:solidFill>
                <a:latin typeface="Arial" pitchFamily="34" charset="0"/>
                <a:cs typeface="Arial" pitchFamily="34" charset="0"/>
              </a:rPr>
              <a:t>Burrini</a:t>
            </a:r>
            <a:r>
              <a:rPr lang="en-GB" sz="1292" i="1" dirty="0">
                <a:solidFill>
                  <a:schemeClr val="tx2"/>
                </a:solidFill>
                <a:latin typeface="Arial" pitchFamily="34" charset="0"/>
                <a:cs typeface="Arial" pitchFamily="34" charset="0"/>
              </a:rPr>
              <a:t>, EUMETSAT</a:t>
            </a:r>
          </a:p>
        </p:txBody>
      </p:sp>
    </p:spTree>
    <p:extLst>
      <p:ext uri="{BB962C8B-B14F-4D97-AF65-F5344CB8AC3E}">
        <p14:creationId xmlns:p14="http://schemas.microsoft.com/office/powerpoint/2010/main" val="17573418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
            <a:ext cx="5791200" cy="1121647"/>
          </a:xfrm>
        </p:spPr>
        <p:txBody>
          <a:bodyPr/>
          <a:lstStyle/>
          <a:p>
            <a:pPr algn="ctr"/>
            <a:r>
              <a:rPr lang="en-US" dirty="0"/>
              <a:t>OLCI: Relative Time Evolution (no O</a:t>
            </a:r>
            <a:r>
              <a:rPr lang="en-US" baseline="-25000" dirty="0"/>
              <a:t>2</a:t>
            </a:r>
            <a:r>
              <a:rPr lang="en-US" dirty="0"/>
              <a:t> bands)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6484"/>
          <a:stretch/>
        </p:blipFill>
        <p:spPr>
          <a:xfrm>
            <a:off x="0" y="1121648"/>
            <a:ext cx="9144000" cy="5344467"/>
          </a:xfrm>
          <a:prstGeom prst="rect">
            <a:avLst/>
          </a:prstGeom>
        </p:spPr>
      </p:pic>
      <p:sp>
        <p:nvSpPr>
          <p:cNvPr id="5" name="Content Placeholder 2"/>
          <p:cNvSpPr>
            <a:spLocks noGrp="1"/>
          </p:cNvSpPr>
          <p:nvPr/>
        </p:nvSpPr>
        <p:spPr bwMode="auto">
          <a:xfrm>
            <a:off x="7162800" y="4126928"/>
            <a:ext cx="1872136" cy="227387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252000" indent="-252000" algn="l" rtl="0" eaLnBrk="1" fontAlgn="base" hangingPunct="1">
              <a:spcBef>
                <a:spcPts val="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a:lstStyle>
          <a:p>
            <a:pPr marL="0" indent="0">
              <a:buNone/>
            </a:pPr>
            <a:r>
              <a:rPr lang="en-US" sz="1200" dirty="0"/>
              <a:t>Analysis of 1 full day every ~2 weeks:</a:t>
            </a:r>
          </a:p>
          <a:p>
            <a:pPr lvl="1"/>
            <a:r>
              <a:rPr lang="en-US" sz="1100" dirty="0"/>
              <a:t>2018-06-23</a:t>
            </a:r>
          </a:p>
          <a:p>
            <a:pPr lvl="1"/>
            <a:r>
              <a:rPr lang="en-US" sz="1100" dirty="0"/>
              <a:t>2018-07-04</a:t>
            </a:r>
          </a:p>
          <a:p>
            <a:pPr lvl="1"/>
            <a:r>
              <a:rPr lang="en-US" sz="1100" dirty="0"/>
              <a:t>2018-07-14</a:t>
            </a:r>
          </a:p>
          <a:p>
            <a:pPr lvl="1"/>
            <a:r>
              <a:rPr lang="en-US" sz="1100" dirty="0"/>
              <a:t>2018-07-28</a:t>
            </a:r>
          </a:p>
          <a:p>
            <a:pPr lvl="1"/>
            <a:r>
              <a:rPr lang="en-US" sz="1100" dirty="0"/>
              <a:t>2018-08-08</a:t>
            </a:r>
          </a:p>
          <a:p>
            <a:pPr lvl="1"/>
            <a:r>
              <a:rPr lang="en-US" sz="1100" dirty="0"/>
              <a:t>2018-08-19</a:t>
            </a:r>
          </a:p>
          <a:p>
            <a:pPr lvl="1"/>
            <a:r>
              <a:rPr lang="en-US" sz="1100" dirty="0"/>
              <a:t>2018-08-31</a:t>
            </a:r>
            <a:endParaRPr lang="en-GB" sz="1292" dirty="0"/>
          </a:p>
        </p:txBody>
      </p:sp>
      <p:pic>
        <p:nvPicPr>
          <p:cNvPr id="6" name="Picture 5">
            <a:extLst>
              <a:ext uri="{FF2B5EF4-FFF2-40B4-BE49-F238E27FC236}">
                <a16:creationId xmlns:a16="http://schemas.microsoft.com/office/drawing/2014/main" id="{5004D9D7-D1B6-394D-8936-774A6BDAB1CD}"/>
              </a:ext>
            </a:extLst>
          </p:cNvPr>
          <p:cNvPicPr>
            <a:picLocks noChangeAspect="1"/>
          </p:cNvPicPr>
          <p:nvPr/>
        </p:nvPicPr>
        <p:blipFill rotWithShape="1">
          <a:blip r:embed="rId3"/>
          <a:srcRect t="14785"/>
          <a:stretch/>
        </p:blipFill>
        <p:spPr>
          <a:xfrm>
            <a:off x="7543800" y="1172718"/>
            <a:ext cx="1600200" cy="656082"/>
          </a:xfrm>
          <a:prstGeom prst="rect">
            <a:avLst/>
          </a:prstGeom>
        </p:spPr>
      </p:pic>
      <p:sp>
        <p:nvSpPr>
          <p:cNvPr id="8" name="TextBox 7">
            <a:extLst>
              <a:ext uri="{FF2B5EF4-FFF2-40B4-BE49-F238E27FC236}">
                <a16:creationId xmlns:a16="http://schemas.microsoft.com/office/drawing/2014/main" id="{92793E62-7A67-7B42-9A65-9028E7236016}"/>
              </a:ext>
            </a:extLst>
          </p:cNvPr>
          <p:cNvSpPr txBox="1"/>
          <p:nvPr/>
        </p:nvSpPr>
        <p:spPr>
          <a:xfrm>
            <a:off x="4028685" y="6096000"/>
            <a:ext cx="4792497" cy="291170"/>
          </a:xfrm>
          <a:prstGeom prst="rect">
            <a:avLst/>
          </a:prstGeom>
          <a:noFill/>
        </p:spPr>
        <p:txBody>
          <a:bodyPr wrap="square" rtlCol="0">
            <a:spAutoFit/>
          </a:bodyPr>
          <a:lstStyle/>
          <a:p>
            <a:pPr algn="r"/>
            <a:r>
              <a:rPr lang="en-GB" sz="1292" i="1" dirty="0">
                <a:solidFill>
                  <a:schemeClr val="tx2"/>
                </a:solidFill>
                <a:latin typeface="Arial" pitchFamily="34" charset="0"/>
                <a:cs typeface="Arial" pitchFamily="34" charset="0"/>
              </a:rPr>
              <a:t>A. </a:t>
            </a:r>
            <a:r>
              <a:rPr lang="en-GB" sz="1292" i="1" dirty="0" err="1">
                <a:solidFill>
                  <a:schemeClr val="tx2"/>
                </a:solidFill>
                <a:latin typeface="Arial" pitchFamily="34" charset="0"/>
                <a:cs typeface="Arial" pitchFamily="34" charset="0"/>
              </a:rPr>
              <a:t>Burrini</a:t>
            </a:r>
            <a:r>
              <a:rPr lang="en-GB" sz="1292" i="1" dirty="0">
                <a:solidFill>
                  <a:schemeClr val="tx2"/>
                </a:solidFill>
                <a:latin typeface="Arial" pitchFamily="34" charset="0"/>
                <a:cs typeface="Arial" pitchFamily="34" charset="0"/>
              </a:rPr>
              <a:t>, EUMETSAT</a:t>
            </a:r>
          </a:p>
        </p:txBody>
      </p:sp>
    </p:spTree>
    <p:extLst>
      <p:ext uri="{BB962C8B-B14F-4D97-AF65-F5344CB8AC3E}">
        <p14:creationId xmlns:p14="http://schemas.microsoft.com/office/powerpoint/2010/main" val="22114977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135F6A-792A-C24D-8E3F-0EB8066911AE}"/>
              </a:ext>
            </a:extLst>
          </p:cNvPr>
          <p:cNvSpPr>
            <a:spLocks noGrp="1"/>
          </p:cNvSpPr>
          <p:nvPr>
            <p:ph type="sldNum" sz="quarter" idx="10"/>
          </p:nvPr>
        </p:nvSpPr>
        <p:spPr/>
        <p:txBody>
          <a:bodyPr/>
          <a:lstStyle/>
          <a:p>
            <a:pPr>
              <a:defRPr/>
            </a:pPr>
            <a:fld id="{AA7D4827-4C93-4F94-BB81-DAE4C57F0460}" type="slidenum">
              <a:rPr lang="en-US" altLang="ja-JP" smtClean="0"/>
              <a:pPr>
                <a:defRPr/>
              </a:pPr>
              <a:t>13</a:t>
            </a:fld>
            <a:endParaRPr lang="en-US" altLang="ja-JP"/>
          </a:p>
        </p:txBody>
      </p:sp>
      <p:sp>
        <p:nvSpPr>
          <p:cNvPr id="3" name="Rectangle 4">
            <a:extLst>
              <a:ext uri="{FF2B5EF4-FFF2-40B4-BE49-F238E27FC236}">
                <a16:creationId xmlns:a16="http://schemas.microsoft.com/office/drawing/2014/main" id="{73BA390A-7C23-7240-BF74-4917ACA849CE}"/>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US" altLang="ja-JP" sz="3200" b="1" dirty="0">
                <a:solidFill>
                  <a:schemeClr val="bg1"/>
                </a:solidFill>
                <a:latin typeface="Arial Unicode MS" pitchFamily="50" charset="-128"/>
                <a:ea typeface="Arial Unicode MS" pitchFamily="50" charset="-128"/>
                <a:cs typeface="Arial Unicode MS" pitchFamily="50" charset="-128"/>
              </a:rPr>
              <a:t>GSICS support for GHG</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sp>
        <p:nvSpPr>
          <p:cNvPr id="4" name="Rectangle 3">
            <a:extLst>
              <a:ext uri="{FF2B5EF4-FFF2-40B4-BE49-F238E27FC236}">
                <a16:creationId xmlns:a16="http://schemas.microsoft.com/office/drawing/2014/main" id="{944720C2-88E4-9E4A-BB8A-2F85A9573DFE}"/>
              </a:ext>
            </a:extLst>
          </p:cNvPr>
          <p:cNvSpPr/>
          <p:nvPr/>
        </p:nvSpPr>
        <p:spPr>
          <a:xfrm>
            <a:off x="304800" y="1599486"/>
            <a:ext cx="8534400" cy="4801314"/>
          </a:xfrm>
          <a:prstGeom prst="rect">
            <a:avLst/>
          </a:prstGeom>
        </p:spPr>
        <p:txBody>
          <a:bodyPr wrap="square">
            <a:spAutoFit/>
          </a:bodyPr>
          <a:lstStyle/>
          <a:p>
            <a:r>
              <a:rPr lang="en" dirty="0"/>
              <a:t>Support to GHG </a:t>
            </a:r>
            <a:r>
              <a:rPr lang="de-DE" dirty="0" err="1"/>
              <a:t>instrument</a:t>
            </a:r>
            <a:r>
              <a:rPr lang="en" dirty="0"/>
              <a:t> calibration in GSCICS falls under the</a:t>
            </a:r>
            <a:br>
              <a:rPr lang="en" dirty="0"/>
            </a:br>
            <a:r>
              <a:rPr lang="en" dirty="0"/>
              <a:t>newly renamed Reflective Solar Spectrometers Subgroup (GSICS/UVSG)</a:t>
            </a:r>
          </a:p>
          <a:p>
            <a:endParaRPr lang="en" dirty="0"/>
          </a:p>
          <a:p>
            <a:r>
              <a:rPr lang="en" dirty="0"/>
              <a:t>The scope of the subgroup is </a:t>
            </a:r>
            <a:r>
              <a:rPr lang="en" b="1" dirty="0"/>
              <a:t>addressing </a:t>
            </a:r>
            <a:r>
              <a:rPr lang="en" b="1" u="sng" dirty="0"/>
              <a:t>spectrometers</a:t>
            </a:r>
            <a:r>
              <a:rPr lang="en" b="1" dirty="0"/>
              <a:t> operating in the </a:t>
            </a:r>
            <a:r>
              <a:rPr lang="en" b="1" u="sng" dirty="0"/>
              <a:t>UV –SWIR</a:t>
            </a:r>
            <a:r>
              <a:rPr lang="en" b="1" dirty="0"/>
              <a:t> range, with the following focus areas:</a:t>
            </a:r>
          </a:p>
          <a:p>
            <a:endParaRPr lang="en" b="1" dirty="0"/>
          </a:p>
          <a:p>
            <a:pPr marL="342900" indent="-342900">
              <a:buFont typeface="+mj-lt"/>
              <a:buAutoNum type="arabicPeriod"/>
            </a:pPr>
            <a:r>
              <a:rPr lang="en" dirty="0"/>
              <a:t>Pre-launch calibration and </a:t>
            </a:r>
            <a:r>
              <a:rPr lang="en" dirty="0" err="1"/>
              <a:t>characterisation</a:t>
            </a:r>
            <a:r>
              <a:rPr lang="en" dirty="0"/>
              <a:t> is a major focus area, for all but particularly for GHG missions;</a:t>
            </a:r>
          </a:p>
          <a:p>
            <a:pPr marL="342900" indent="-342900">
              <a:buFont typeface="+mj-lt"/>
              <a:buAutoNum type="arabicPeriod"/>
            </a:pPr>
            <a:r>
              <a:rPr lang="en" dirty="0"/>
              <a:t>Solar calibration including interactions with the solar community which have already been initiated;</a:t>
            </a:r>
          </a:p>
          <a:p>
            <a:pPr marL="342900" indent="-342900">
              <a:buFont typeface="+mj-lt"/>
              <a:buAutoNum type="arabicPeriod"/>
            </a:pPr>
            <a:r>
              <a:rPr lang="en" dirty="0"/>
              <a:t>Lunar calibration where the focus will be on UV and spectrally resolved data, contributing to other lunar calibration activities;</a:t>
            </a:r>
          </a:p>
          <a:p>
            <a:pPr marL="342900" indent="-342900">
              <a:buFont typeface="+mj-lt"/>
              <a:buAutoNum type="arabicPeriod"/>
            </a:pPr>
            <a:r>
              <a:rPr lang="en" dirty="0"/>
              <a:t>Polarization (also for lunar calibration where possible);</a:t>
            </a:r>
          </a:p>
          <a:p>
            <a:pPr marL="342900" indent="-342900">
              <a:buFont typeface="+mj-lt"/>
              <a:buAutoNum type="arabicPeriod"/>
            </a:pPr>
            <a:r>
              <a:rPr lang="en" dirty="0"/>
              <a:t>Inter-calibration and development of common methods for use of pseudo-invariant targets &amp; vicarious calibration sites (with a homogeneous surface over a sufficiently large area) will be further developed. </a:t>
            </a:r>
            <a:r>
              <a:rPr lang="en" i="1" dirty="0"/>
              <a:t>Noting that the focus is on the atmospheric absorption.</a:t>
            </a:r>
          </a:p>
        </p:txBody>
      </p:sp>
      <p:pic>
        <p:nvPicPr>
          <p:cNvPr id="5" name="Picture 4">
            <a:extLst>
              <a:ext uri="{FF2B5EF4-FFF2-40B4-BE49-F238E27FC236}">
                <a16:creationId xmlns:a16="http://schemas.microsoft.com/office/drawing/2014/main" id="{DA9AAD8B-DDAB-754F-91B3-D4F332459BE7}"/>
              </a:ext>
            </a:extLst>
          </p:cNvPr>
          <p:cNvPicPr>
            <a:picLocks noChangeAspect="1"/>
          </p:cNvPicPr>
          <p:nvPr/>
        </p:nvPicPr>
        <p:blipFill rotWithShape="1">
          <a:blip r:embed="rId2"/>
          <a:srcRect t="14785"/>
          <a:stretch/>
        </p:blipFill>
        <p:spPr>
          <a:xfrm>
            <a:off x="7543800" y="1172718"/>
            <a:ext cx="1600200" cy="656082"/>
          </a:xfrm>
          <a:prstGeom prst="rect">
            <a:avLst/>
          </a:prstGeom>
        </p:spPr>
      </p:pic>
    </p:spTree>
    <p:extLst>
      <p:ext uri="{BB962C8B-B14F-4D97-AF65-F5344CB8AC3E}">
        <p14:creationId xmlns:p14="http://schemas.microsoft.com/office/powerpoint/2010/main" val="386155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653AE-DF8F-BA41-9988-028766E66185}"/>
              </a:ext>
            </a:extLst>
          </p:cNvPr>
          <p:cNvSpPr>
            <a:spLocks noGrp="1"/>
          </p:cNvSpPr>
          <p:nvPr>
            <p:ph type="sldNum" sz="quarter" idx="10"/>
          </p:nvPr>
        </p:nvSpPr>
        <p:spPr/>
        <p:txBody>
          <a:bodyPr/>
          <a:lstStyle/>
          <a:p>
            <a:pPr>
              <a:defRPr/>
            </a:pPr>
            <a:fld id="{AA7D4827-4C93-4F94-BB81-DAE4C57F0460}" type="slidenum">
              <a:rPr lang="en-US" altLang="ja-JP" smtClean="0"/>
              <a:pPr>
                <a:defRPr/>
              </a:pPr>
              <a:t>14</a:t>
            </a:fld>
            <a:endParaRPr lang="en-US" altLang="ja-JP"/>
          </a:p>
        </p:txBody>
      </p:sp>
      <p:sp>
        <p:nvSpPr>
          <p:cNvPr id="3" name="Rectangle 4">
            <a:extLst>
              <a:ext uri="{FF2B5EF4-FFF2-40B4-BE49-F238E27FC236}">
                <a16:creationId xmlns:a16="http://schemas.microsoft.com/office/drawing/2014/main" id="{7AA4C888-4EAC-1646-A63E-29F32344528D}"/>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 sz="3200" dirty="0">
                <a:solidFill>
                  <a:schemeClr val="bg1"/>
                </a:solidFill>
              </a:rPr>
              <a:t>Towards an operational GHG monitoring system - </a:t>
            </a:r>
            <a:r>
              <a:rPr lang="en" sz="3200" i="1" dirty="0">
                <a:solidFill>
                  <a:schemeClr val="bg1"/>
                </a:solidFill>
              </a:rPr>
              <a:t>Context</a:t>
            </a:r>
            <a:endParaRPr lang="en-US" altLang="ja-JP" sz="1600" b="1" i="1" dirty="0">
              <a:solidFill>
                <a:schemeClr val="bg1"/>
              </a:solidFill>
              <a:latin typeface="Arial Unicode MS" pitchFamily="50" charset="-128"/>
              <a:ea typeface="Arial Unicode MS" pitchFamily="50" charset="-128"/>
              <a:cs typeface="Arial Unicode MS" pitchFamily="50" charset="-128"/>
            </a:endParaRPr>
          </a:p>
        </p:txBody>
      </p:sp>
      <p:sp>
        <p:nvSpPr>
          <p:cNvPr id="4" name="正方形/長方形 3">
            <a:extLst>
              <a:ext uri="{FF2B5EF4-FFF2-40B4-BE49-F238E27FC236}">
                <a16:creationId xmlns:a16="http://schemas.microsoft.com/office/drawing/2014/main" id="{D46D6554-2C3C-A347-9C61-45A207315394}"/>
              </a:ext>
            </a:extLst>
          </p:cNvPr>
          <p:cNvSpPr/>
          <p:nvPr/>
        </p:nvSpPr>
        <p:spPr>
          <a:xfrm>
            <a:off x="789117" y="1371600"/>
            <a:ext cx="7690538" cy="1420325"/>
          </a:xfrm>
          <a:prstGeom prst="rect">
            <a:avLst/>
          </a:prstGeom>
        </p:spPr>
        <p:txBody>
          <a:bodyPr wrap="square">
            <a:spAutoFit/>
          </a:bodyPr>
          <a:lstStyle/>
          <a:p>
            <a:pPr marL="457200" indent="-457200" algn="just">
              <a:lnSpc>
                <a:spcPct val="150000"/>
              </a:lnSpc>
              <a:buFont typeface="Arial" panose="020B0604020202020204" pitchFamily="34" charset="0"/>
              <a:buChar char="•"/>
            </a:pPr>
            <a:endParaRPr lang="en-GB" sz="2000" i="1" dirty="0">
              <a:sym typeface="Wingdings" pitchFamily="2" charset="2"/>
            </a:endParaRPr>
          </a:p>
          <a:p>
            <a:pPr marL="457200" indent="-457200" algn="just">
              <a:lnSpc>
                <a:spcPct val="150000"/>
              </a:lnSpc>
              <a:buFont typeface="Arial" panose="020B0604020202020204" pitchFamily="34" charset="0"/>
              <a:buChar char="•"/>
            </a:pPr>
            <a:endParaRPr lang="en-GB" sz="2000" i="1" dirty="0">
              <a:sym typeface="Wingdings" pitchFamily="2" charset="2"/>
            </a:endParaRPr>
          </a:p>
          <a:p>
            <a:pPr marL="457200" indent="-457200" algn="just">
              <a:lnSpc>
                <a:spcPct val="150000"/>
              </a:lnSpc>
              <a:buFont typeface="Arial" panose="020B0604020202020204" pitchFamily="34" charset="0"/>
              <a:buChar char="•"/>
            </a:pPr>
            <a:endParaRPr lang="en-GB" sz="2000" i="1" dirty="0">
              <a:sym typeface="Wingdings" pitchFamily="2" charset="2"/>
            </a:endParaRPr>
          </a:p>
        </p:txBody>
      </p:sp>
      <p:sp>
        <p:nvSpPr>
          <p:cNvPr id="5" name="正方形/長方形 3">
            <a:extLst>
              <a:ext uri="{FF2B5EF4-FFF2-40B4-BE49-F238E27FC236}">
                <a16:creationId xmlns:a16="http://schemas.microsoft.com/office/drawing/2014/main" id="{C573E9D8-6571-0641-8460-24938FD715F0}"/>
              </a:ext>
            </a:extLst>
          </p:cNvPr>
          <p:cNvSpPr/>
          <p:nvPr/>
        </p:nvSpPr>
        <p:spPr>
          <a:xfrm>
            <a:off x="577260" y="1295400"/>
            <a:ext cx="8033340" cy="5113579"/>
          </a:xfrm>
          <a:prstGeom prst="rect">
            <a:avLst/>
          </a:prstGeom>
        </p:spPr>
        <p:txBody>
          <a:bodyPr wrap="square">
            <a:spAutoFit/>
          </a:bodyPr>
          <a:lstStyle/>
          <a:p>
            <a:pPr algn="l">
              <a:lnSpc>
                <a:spcPct val="150000"/>
              </a:lnSpc>
            </a:pPr>
            <a:r>
              <a:rPr lang="en" sz="2000" b="1" dirty="0">
                <a:solidFill>
                  <a:srgbClr val="C00000"/>
                </a:solidFill>
              </a:rPr>
              <a:t>Disclaimer: </a:t>
            </a:r>
          </a:p>
          <a:p>
            <a:pPr algn="l">
              <a:lnSpc>
                <a:spcPct val="150000"/>
              </a:lnSpc>
            </a:pPr>
            <a:r>
              <a:rPr lang="en" sz="2000" b="1" i="1" dirty="0">
                <a:solidFill>
                  <a:srgbClr val="C00000"/>
                </a:solidFill>
              </a:rPr>
              <a:t>“Towards an operational GHG monitoring system” is here </a:t>
            </a:r>
            <a:r>
              <a:rPr lang="en" sz="2000" b="1" i="1" u="sng" dirty="0">
                <a:solidFill>
                  <a:srgbClr val="C00000"/>
                </a:solidFill>
              </a:rPr>
              <a:t>within the scope of the satellite systems, specifically addressing the </a:t>
            </a:r>
            <a:r>
              <a:rPr lang="en" sz="2000" b="1" i="1" u="sng" dirty="0" err="1">
                <a:solidFill>
                  <a:srgbClr val="C00000"/>
                </a:solidFill>
              </a:rPr>
              <a:t>measurem</a:t>
            </a:r>
            <a:r>
              <a:rPr lang="de-DE" sz="2000" b="1" i="1" u="sng" dirty="0" err="1">
                <a:solidFill>
                  <a:srgbClr val="C00000"/>
                </a:solidFill>
              </a:rPr>
              <a:t>e</a:t>
            </a:r>
            <a:r>
              <a:rPr lang="en" sz="2000" b="1" i="1" u="sng" dirty="0" err="1">
                <a:solidFill>
                  <a:srgbClr val="C00000"/>
                </a:solidFill>
              </a:rPr>
              <a:t>nt</a:t>
            </a:r>
            <a:r>
              <a:rPr lang="en" sz="2000" b="1" i="1" u="sng" dirty="0">
                <a:solidFill>
                  <a:srgbClr val="C00000"/>
                </a:solidFill>
              </a:rPr>
              <a:t> capabilities </a:t>
            </a:r>
            <a:r>
              <a:rPr lang="en" sz="2000" b="1" i="1" u="sng">
                <a:solidFill>
                  <a:srgbClr val="C00000"/>
                </a:solidFill>
              </a:rPr>
              <a:t>and performances</a:t>
            </a:r>
            <a:endParaRPr lang="en-GB" sz="2000" b="1" i="1" dirty="0">
              <a:solidFill>
                <a:srgbClr val="C00000"/>
              </a:solidFill>
            </a:endParaRPr>
          </a:p>
          <a:p>
            <a:pPr algn="just">
              <a:lnSpc>
                <a:spcPct val="150000"/>
              </a:lnSpc>
            </a:pPr>
            <a:endParaRPr lang="en-GB" sz="2000" b="1" dirty="0"/>
          </a:p>
          <a:p>
            <a:pPr marL="342900" indent="-342900" algn="just">
              <a:lnSpc>
                <a:spcPct val="150000"/>
              </a:lnSpc>
              <a:buFont typeface="Arial" panose="020B0604020202020204" pitchFamily="34" charset="0"/>
              <a:buChar char="•"/>
            </a:pPr>
            <a:r>
              <a:rPr lang="en-GB" sz="2000" b="1" dirty="0"/>
              <a:t>CEOS WP CV-18: </a:t>
            </a:r>
            <a:r>
              <a:rPr lang="en-US" sz="2000" b="1" dirty="0"/>
              <a:t>Greenhouse gas reference standards for interoperability</a:t>
            </a:r>
            <a:r>
              <a:rPr lang="en-GB" sz="2000" dirty="0"/>
              <a:t> – “</a:t>
            </a:r>
            <a:r>
              <a:rPr lang="en-US" sz="2000" i="1" dirty="0"/>
              <a:t>Develop list of reference standards for CO</a:t>
            </a:r>
            <a:r>
              <a:rPr lang="en-US" sz="2000" i="1" baseline="-25000" dirty="0"/>
              <a:t>2</a:t>
            </a:r>
            <a:r>
              <a:rPr lang="en-US" sz="2000" i="1" dirty="0"/>
              <a:t> and CH</a:t>
            </a:r>
            <a:r>
              <a:rPr lang="en-US" sz="2000" i="1" baseline="-25000" dirty="0"/>
              <a:t>4</a:t>
            </a:r>
            <a:r>
              <a:rPr lang="en-US" sz="2000" i="1" dirty="0"/>
              <a:t> products that are suitable for use in </a:t>
            </a:r>
            <a:r>
              <a:rPr lang="en-US" sz="2000" i="1" dirty="0" err="1"/>
              <a:t>intercomparison</a:t>
            </a:r>
            <a:r>
              <a:rPr lang="en-US" sz="2000" i="1" dirty="0"/>
              <a:t> of multiple missions</a:t>
            </a:r>
            <a:r>
              <a:rPr lang="en-US" sz="2000" dirty="0"/>
              <a:t>”</a:t>
            </a:r>
            <a:r>
              <a:rPr lang="de-DE" sz="2000" dirty="0"/>
              <a:t> </a:t>
            </a:r>
            <a:r>
              <a:rPr lang="en-GB" sz="2000" dirty="0"/>
              <a:t>with reporting deadline </a:t>
            </a:r>
            <a:r>
              <a:rPr lang="en-GB" sz="2000" u="sng" dirty="0"/>
              <a:t>Q4/2019</a:t>
            </a:r>
          </a:p>
          <a:p>
            <a:pPr algn="just">
              <a:lnSpc>
                <a:spcPct val="150000"/>
              </a:lnSpc>
            </a:pPr>
            <a:endParaRPr lang="en-GB" sz="2000" dirty="0"/>
          </a:p>
          <a:p>
            <a:pPr marL="342900" indent="-342900" algn="just">
              <a:lnSpc>
                <a:spcPct val="150000"/>
              </a:lnSpc>
              <a:buFont typeface="Arial" panose="020B0604020202020204" pitchFamily="34" charset="0"/>
              <a:buChar char="•"/>
            </a:pPr>
            <a:r>
              <a:rPr lang="en-GB" sz="2000" b="1" dirty="0"/>
              <a:t>Release of the CEOS AC-VC GHG Whitepaper in Q3/2018</a:t>
            </a:r>
          </a:p>
        </p:txBody>
      </p:sp>
    </p:spTree>
    <p:extLst>
      <p:ext uri="{BB962C8B-B14F-4D97-AF65-F5344CB8AC3E}">
        <p14:creationId xmlns:p14="http://schemas.microsoft.com/office/powerpoint/2010/main" val="235913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653AE-DF8F-BA41-9988-028766E66185}"/>
              </a:ext>
            </a:extLst>
          </p:cNvPr>
          <p:cNvSpPr>
            <a:spLocks noGrp="1"/>
          </p:cNvSpPr>
          <p:nvPr>
            <p:ph type="sldNum" sz="quarter" idx="10"/>
          </p:nvPr>
        </p:nvSpPr>
        <p:spPr/>
        <p:txBody>
          <a:bodyPr/>
          <a:lstStyle/>
          <a:p>
            <a:pPr>
              <a:defRPr/>
            </a:pPr>
            <a:fld id="{AA7D4827-4C93-4F94-BB81-DAE4C57F0460}" type="slidenum">
              <a:rPr lang="en-US" altLang="ja-JP" smtClean="0"/>
              <a:pPr>
                <a:defRPr/>
              </a:pPr>
              <a:t>15</a:t>
            </a:fld>
            <a:endParaRPr lang="en-US" altLang="ja-JP"/>
          </a:p>
        </p:txBody>
      </p:sp>
      <p:sp>
        <p:nvSpPr>
          <p:cNvPr id="3" name="Rectangle 4">
            <a:extLst>
              <a:ext uri="{FF2B5EF4-FFF2-40B4-BE49-F238E27FC236}">
                <a16:creationId xmlns:a16="http://schemas.microsoft.com/office/drawing/2014/main" id="{7AA4C888-4EAC-1646-A63E-29F32344528D}"/>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 sz="3200" dirty="0">
                <a:solidFill>
                  <a:schemeClr val="bg1"/>
                </a:solidFill>
              </a:rPr>
              <a:t>Towards an operational GHG monitoring system (</a:t>
            </a:r>
            <a:r>
              <a:rPr lang="en" sz="3200" dirty="0" err="1">
                <a:solidFill>
                  <a:schemeClr val="bg1"/>
                </a:solidFill>
              </a:rPr>
              <a:t>i</a:t>
            </a:r>
            <a:r>
              <a:rPr lang="en" sz="3200" dirty="0">
                <a:solidFill>
                  <a:schemeClr val="bg1"/>
                </a:solidFill>
              </a:rPr>
              <a:t>)</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sp>
        <p:nvSpPr>
          <p:cNvPr id="4" name="正方形/長方形 3">
            <a:extLst>
              <a:ext uri="{FF2B5EF4-FFF2-40B4-BE49-F238E27FC236}">
                <a16:creationId xmlns:a16="http://schemas.microsoft.com/office/drawing/2014/main" id="{D46D6554-2C3C-A347-9C61-45A207315394}"/>
              </a:ext>
            </a:extLst>
          </p:cNvPr>
          <p:cNvSpPr/>
          <p:nvPr/>
        </p:nvSpPr>
        <p:spPr>
          <a:xfrm>
            <a:off x="789117" y="1371600"/>
            <a:ext cx="7690538" cy="1420325"/>
          </a:xfrm>
          <a:prstGeom prst="rect">
            <a:avLst/>
          </a:prstGeom>
        </p:spPr>
        <p:txBody>
          <a:bodyPr wrap="square">
            <a:spAutoFit/>
          </a:bodyPr>
          <a:lstStyle/>
          <a:p>
            <a:pPr marL="457200" indent="-457200" algn="just">
              <a:lnSpc>
                <a:spcPct val="150000"/>
              </a:lnSpc>
              <a:buFont typeface="Arial" panose="020B0604020202020204" pitchFamily="34" charset="0"/>
              <a:buChar char="•"/>
            </a:pPr>
            <a:endParaRPr lang="en-GB" sz="2000" i="1" dirty="0">
              <a:sym typeface="Wingdings" pitchFamily="2" charset="2"/>
            </a:endParaRPr>
          </a:p>
          <a:p>
            <a:pPr marL="457200" indent="-457200" algn="just">
              <a:lnSpc>
                <a:spcPct val="150000"/>
              </a:lnSpc>
              <a:buFont typeface="Arial" panose="020B0604020202020204" pitchFamily="34" charset="0"/>
              <a:buChar char="•"/>
            </a:pPr>
            <a:endParaRPr lang="en-GB" sz="2000" i="1" dirty="0">
              <a:sym typeface="Wingdings" pitchFamily="2" charset="2"/>
            </a:endParaRPr>
          </a:p>
          <a:p>
            <a:pPr marL="457200" indent="-457200" algn="just">
              <a:lnSpc>
                <a:spcPct val="150000"/>
              </a:lnSpc>
              <a:buFont typeface="Arial" panose="020B0604020202020204" pitchFamily="34" charset="0"/>
              <a:buChar char="•"/>
            </a:pPr>
            <a:endParaRPr lang="en-GB" sz="2000" i="1" dirty="0">
              <a:sym typeface="Wingdings" pitchFamily="2" charset="2"/>
            </a:endParaRPr>
          </a:p>
        </p:txBody>
      </p:sp>
      <p:sp>
        <p:nvSpPr>
          <p:cNvPr id="5" name="正方形/長方形 3">
            <a:extLst>
              <a:ext uri="{FF2B5EF4-FFF2-40B4-BE49-F238E27FC236}">
                <a16:creationId xmlns:a16="http://schemas.microsoft.com/office/drawing/2014/main" id="{C573E9D8-6571-0641-8460-24938FD715F0}"/>
              </a:ext>
            </a:extLst>
          </p:cNvPr>
          <p:cNvSpPr/>
          <p:nvPr/>
        </p:nvSpPr>
        <p:spPr>
          <a:xfrm>
            <a:off x="457200" y="1371600"/>
            <a:ext cx="8153399" cy="4657622"/>
          </a:xfrm>
          <a:prstGeom prst="rect">
            <a:avLst/>
          </a:prstGeom>
        </p:spPr>
        <p:txBody>
          <a:bodyPr wrap="square">
            <a:spAutoFit/>
          </a:bodyPr>
          <a:lstStyle/>
          <a:p>
            <a:pPr algn="just">
              <a:lnSpc>
                <a:spcPct val="150000"/>
              </a:lnSpc>
            </a:pPr>
            <a:endParaRPr lang="en-GB" b="1" dirty="0"/>
          </a:p>
          <a:p>
            <a:pPr algn="just">
              <a:lnSpc>
                <a:spcPct val="150000"/>
              </a:lnSpc>
            </a:pPr>
            <a:r>
              <a:rPr lang="en-GB" sz="2000" b="1" dirty="0"/>
              <a:t>Short-term: </a:t>
            </a:r>
          </a:p>
          <a:p>
            <a:pPr marL="457200" lvl="1" indent="-457200" algn="just">
              <a:lnSpc>
                <a:spcPct val="150000"/>
              </a:lnSpc>
              <a:buAutoNum type="arabicPeriod"/>
            </a:pPr>
            <a:r>
              <a:rPr lang="en-GB" dirty="0"/>
              <a:t>Address the WP action CV-18 with respect to CO</a:t>
            </a:r>
            <a:r>
              <a:rPr lang="en-GB" baseline="-25000" dirty="0"/>
              <a:t>2</a:t>
            </a:r>
            <a:r>
              <a:rPr lang="en-GB" dirty="0"/>
              <a:t>, CH</a:t>
            </a:r>
            <a:r>
              <a:rPr lang="en-GB" baseline="-25000" dirty="0"/>
              <a:t>4</a:t>
            </a:r>
            <a:r>
              <a:rPr lang="en-GB" dirty="0"/>
              <a:t> (and CO, N</a:t>
            </a:r>
            <a:r>
              <a:rPr lang="en-GB" baseline="-25000" dirty="0"/>
              <a:t>2</a:t>
            </a:r>
            <a:r>
              <a:rPr lang="en-GB" dirty="0"/>
              <a:t>O) Level-2 products</a:t>
            </a:r>
          </a:p>
          <a:p>
            <a:pPr marL="457200" lvl="1" indent="-457200" algn="just">
              <a:lnSpc>
                <a:spcPct val="150000"/>
              </a:lnSpc>
              <a:buAutoNum type="arabicPeriod"/>
            </a:pPr>
            <a:endParaRPr lang="en-GB" dirty="0"/>
          </a:p>
          <a:p>
            <a:pPr marL="457200" lvl="1" indent="-457200" algn="just">
              <a:lnSpc>
                <a:spcPct val="150000"/>
              </a:lnSpc>
              <a:buAutoNum type="arabicPeriod"/>
            </a:pPr>
            <a:r>
              <a:rPr lang="en-GB" dirty="0"/>
              <a:t>Identify the current shortcomings/gaps/sustainability in GHG Cal/Val, and formulate recommendations on the medium- to long-term way forward </a:t>
            </a:r>
            <a:r>
              <a:rPr lang="en-GB" dirty="0">
                <a:sym typeface="Wingdings" pitchFamily="2" charset="2"/>
              </a:rPr>
              <a:t> </a:t>
            </a:r>
            <a:r>
              <a:rPr lang="en-GB" i="1" dirty="0">
                <a:sym typeface="Wingdings" pitchFamily="2" charset="2"/>
              </a:rPr>
              <a:t>i.e. specific focus on GHG Fiducial Reference Measurement (FRM)</a:t>
            </a:r>
          </a:p>
          <a:p>
            <a:pPr marL="457200" lvl="1" indent="-457200" algn="just">
              <a:lnSpc>
                <a:spcPct val="150000"/>
              </a:lnSpc>
              <a:buAutoNum type="arabicPeriod"/>
            </a:pPr>
            <a:endParaRPr lang="en-GB" dirty="0">
              <a:sym typeface="Wingdings" pitchFamily="2" charset="2"/>
            </a:endParaRPr>
          </a:p>
          <a:p>
            <a:pPr marL="457200" lvl="1" indent="-457200" algn="just">
              <a:lnSpc>
                <a:spcPct val="150000"/>
              </a:lnSpc>
              <a:buAutoNum type="arabicPeriod"/>
            </a:pPr>
            <a:r>
              <a:rPr lang="en-GB" dirty="0">
                <a:sym typeface="Wingdings" pitchFamily="2" charset="2"/>
              </a:rPr>
              <a:t>Prepare a position/way forward paper to close the action CV-18 by mid-2020</a:t>
            </a:r>
          </a:p>
        </p:txBody>
      </p:sp>
    </p:spTree>
    <p:extLst>
      <p:ext uri="{BB962C8B-B14F-4D97-AF65-F5344CB8AC3E}">
        <p14:creationId xmlns:p14="http://schemas.microsoft.com/office/powerpoint/2010/main" val="30701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653AE-DF8F-BA41-9988-028766E66185}"/>
              </a:ext>
            </a:extLst>
          </p:cNvPr>
          <p:cNvSpPr>
            <a:spLocks noGrp="1"/>
          </p:cNvSpPr>
          <p:nvPr>
            <p:ph type="sldNum" sz="quarter" idx="10"/>
          </p:nvPr>
        </p:nvSpPr>
        <p:spPr/>
        <p:txBody>
          <a:bodyPr/>
          <a:lstStyle/>
          <a:p>
            <a:pPr>
              <a:defRPr/>
            </a:pPr>
            <a:fld id="{AA7D4827-4C93-4F94-BB81-DAE4C57F0460}" type="slidenum">
              <a:rPr lang="en-US" altLang="ja-JP" smtClean="0"/>
              <a:pPr>
                <a:defRPr/>
              </a:pPr>
              <a:t>16</a:t>
            </a:fld>
            <a:endParaRPr lang="en-US" altLang="ja-JP"/>
          </a:p>
        </p:txBody>
      </p:sp>
      <p:sp>
        <p:nvSpPr>
          <p:cNvPr id="4" name="正方形/長方形 3">
            <a:extLst>
              <a:ext uri="{FF2B5EF4-FFF2-40B4-BE49-F238E27FC236}">
                <a16:creationId xmlns:a16="http://schemas.microsoft.com/office/drawing/2014/main" id="{D46D6554-2C3C-A347-9C61-45A207315394}"/>
              </a:ext>
            </a:extLst>
          </p:cNvPr>
          <p:cNvSpPr/>
          <p:nvPr/>
        </p:nvSpPr>
        <p:spPr>
          <a:xfrm>
            <a:off x="789117" y="1371600"/>
            <a:ext cx="7690538" cy="1420325"/>
          </a:xfrm>
          <a:prstGeom prst="rect">
            <a:avLst/>
          </a:prstGeom>
        </p:spPr>
        <p:txBody>
          <a:bodyPr wrap="square">
            <a:spAutoFit/>
          </a:bodyPr>
          <a:lstStyle/>
          <a:p>
            <a:pPr marL="457200" indent="-457200" algn="just">
              <a:lnSpc>
                <a:spcPct val="150000"/>
              </a:lnSpc>
              <a:buFont typeface="Arial" panose="020B0604020202020204" pitchFamily="34" charset="0"/>
              <a:buChar char="•"/>
            </a:pPr>
            <a:endParaRPr lang="en-GB" sz="2000" i="1" dirty="0">
              <a:sym typeface="Wingdings" pitchFamily="2" charset="2"/>
            </a:endParaRPr>
          </a:p>
          <a:p>
            <a:pPr marL="457200" indent="-457200" algn="just">
              <a:lnSpc>
                <a:spcPct val="150000"/>
              </a:lnSpc>
              <a:buFont typeface="Arial" panose="020B0604020202020204" pitchFamily="34" charset="0"/>
              <a:buChar char="•"/>
            </a:pPr>
            <a:endParaRPr lang="en-GB" sz="2000" i="1" dirty="0">
              <a:sym typeface="Wingdings" pitchFamily="2" charset="2"/>
            </a:endParaRPr>
          </a:p>
          <a:p>
            <a:pPr marL="457200" indent="-457200" algn="just">
              <a:lnSpc>
                <a:spcPct val="150000"/>
              </a:lnSpc>
              <a:buFont typeface="Arial" panose="020B0604020202020204" pitchFamily="34" charset="0"/>
              <a:buChar char="•"/>
            </a:pPr>
            <a:endParaRPr lang="en-GB" sz="2000" i="1" dirty="0">
              <a:sym typeface="Wingdings" pitchFamily="2" charset="2"/>
            </a:endParaRPr>
          </a:p>
        </p:txBody>
      </p:sp>
      <p:sp>
        <p:nvSpPr>
          <p:cNvPr id="5" name="正方形/長方形 3">
            <a:extLst>
              <a:ext uri="{FF2B5EF4-FFF2-40B4-BE49-F238E27FC236}">
                <a16:creationId xmlns:a16="http://schemas.microsoft.com/office/drawing/2014/main" id="{C573E9D8-6571-0641-8460-24938FD715F0}"/>
              </a:ext>
            </a:extLst>
          </p:cNvPr>
          <p:cNvSpPr/>
          <p:nvPr/>
        </p:nvSpPr>
        <p:spPr>
          <a:xfrm>
            <a:off x="457200" y="1188126"/>
            <a:ext cx="8153399" cy="5344476"/>
          </a:xfrm>
          <a:prstGeom prst="rect">
            <a:avLst/>
          </a:prstGeom>
        </p:spPr>
        <p:txBody>
          <a:bodyPr wrap="square">
            <a:spAutoFit/>
          </a:bodyPr>
          <a:lstStyle/>
          <a:p>
            <a:pPr algn="just">
              <a:lnSpc>
                <a:spcPct val="150000"/>
              </a:lnSpc>
            </a:pPr>
            <a:r>
              <a:rPr lang="en-GB" sz="2000" b="1" dirty="0"/>
              <a:t>Medium to long term: </a:t>
            </a:r>
          </a:p>
          <a:p>
            <a:pPr marL="457200" lvl="1" indent="-457200" algn="just">
              <a:lnSpc>
                <a:spcPct val="150000"/>
              </a:lnSpc>
              <a:buAutoNum type="arabicPeriod"/>
            </a:pPr>
            <a:r>
              <a:rPr lang="en-GB" dirty="0"/>
              <a:t>Based on the expected outcome of the short-term, address a) improvements/gaps in the (inter-)calibration of sensors (in cooperation with GSICS), b) the level-2 validation infrastructures (GB algorithm inter-comparisons, and geographical/geophysical gaps for FRMs</a:t>
            </a:r>
          </a:p>
          <a:p>
            <a:pPr marL="457200" lvl="1" indent="-457200" algn="just">
              <a:lnSpc>
                <a:spcPct val="150000"/>
              </a:lnSpc>
              <a:buAutoNum type="arabicPeriod"/>
            </a:pPr>
            <a:endParaRPr lang="en-GB" sz="1400" dirty="0"/>
          </a:p>
          <a:p>
            <a:pPr marL="457200" lvl="1" indent="-457200" algn="just">
              <a:lnSpc>
                <a:spcPct val="150000"/>
              </a:lnSpc>
              <a:buAutoNum type="arabicPeriod"/>
            </a:pPr>
            <a:r>
              <a:rPr lang="en-GB" dirty="0"/>
              <a:t>Identify long-term validation needs (2025-on) and potential process study needs (e.g. aircraft campaigns to characterise sources, challenging geophysical conditions)</a:t>
            </a:r>
          </a:p>
          <a:p>
            <a:pPr marL="457200" lvl="1" indent="-457200" algn="just">
              <a:lnSpc>
                <a:spcPct val="150000"/>
              </a:lnSpc>
              <a:buAutoNum type="arabicPeriod"/>
            </a:pPr>
            <a:endParaRPr lang="en-GB" sz="1400" dirty="0"/>
          </a:p>
          <a:p>
            <a:pPr marL="457200" lvl="1" indent="-457200" algn="just">
              <a:lnSpc>
                <a:spcPct val="150000"/>
              </a:lnSpc>
              <a:buAutoNum type="arabicPeriod"/>
            </a:pPr>
            <a:r>
              <a:rPr lang="en-GB" dirty="0">
                <a:sym typeface="Wingdings" pitchFamily="2" charset="2"/>
              </a:rPr>
              <a:t>Work towards an operational reporting on the quality of space-borne GHG measurements and the underlying Cal/Val infrastructure</a:t>
            </a:r>
          </a:p>
          <a:p>
            <a:pPr lvl="1" indent="0" algn="just">
              <a:lnSpc>
                <a:spcPct val="150000"/>
              </a:lnSpc>
            </a:pPr>
            <a:endParaRPr lang="en-GB" sz="2000" i="1" dirty="0">
              <a:sym typeface="Wingdings" pitchFamily="2" charset="2"/>
            </a:endParaRPr>
          </a:p>
        </p:txBody>
      </p:sp>
      <p:sp>
        <p:nvSpPr>
          <p:cNvPr id="7" name="Rectangle 4">
            <a:extLst>
              <a:ext uri="{FF2B5EF4-FFF2-40B4-BE49-F238E27FC236}">
                <a16:creationId xmlns:a16="http://schemas.microsoft.com/office/drawing/2014/main" id="{E6ADB1DC-C5AE-5044-A234-078F8698DD7A}"/>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 sz="3200" dirty="0">
                <a:solidFill>
                  <a:schemeClr val="bg1"/>
                </a:solidFill>
              </a:rPr>
              <a:t>Towards an operational GHG monitoring system (ii)</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39094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C122D-E560-B64B-93C4-B51119032D3B}"/>
              </a:ext>
            </a:extLst>
          </p:cNvPr>
          <p:cNvSpPr>
            <a:spLocks noGrp="1"/>
          </p:cNvSpPr>
          <p:nvPr>
            <p:ph type="sldNum" sz="quarter" idx="10"/>
          </p:nvPr>
        </p:nvSpPr>
        <p:spPr>
          <a:xfrm>
            <a:off x="7315200" y="6699250"/>
            <a:ext cx="1905000" cy="246221"/>
          </a:xfrm>
        </p:spPr>
        <p:txBody>
          <a:bodyPr/>
          <a:lstStyle/>
          <a:p>
            <a:pPr>
              <a:defRPr/>
            </a:pPr>
            <a:fld id="{AA7D4827-4C93-4F94-BB81-DAE4C57F0460}" type="slidenum">
              <a:rPr lang="en-US" altLang="ja-JP" smtClean="0"/>
              <a:pPr>
                <a:defRPr/>
              </a:pPr>
              <a:t>17</a:t>
            </a:fld>
            <a:endParaRPr lang="en-US" altLang="ja-JP"/>
          </a:p>
        </p:txBody>
      </p:sp>
      <p:sp>
        <p:nvSpPr>
          <p:cNvPr id="3" name="Rectangle 4">
            <a:extLst>
              <a:ext uri="{FF2B5EF4-FFF2-40B4-BE49-F238E27FC236}">
                <a16:creationId xmlns:a16="http://schemas.microsoft.com/office/drawing/2014/main" id="{5335D5E8-0182-964E-973C-E4617B1EBF1D}"/>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 sz="3200" dirty="0">
                <a:solidFill>
                  <a:schemeClr val="bg1"/>
                </a:solidFill>
              </a:rPr>
              <a:t>Towards an operational GHG monitoring system (iii)</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pic>
        <p:nvPicPr>
          <p:cNvPr id="4" name="Picture 3">
            <a:extLst>
              <a:ext uri="{FF2B5EF4-FFF2-40B4-BE49-F238E27FC236}">
                <a16:creationId xmlns:a16="http://schemas.microsoft.com/office/drawing/2014/main" id="{7F8DB51C-7DF9-7240-AB18-41DA4545ABDF}"/>
              </a:ext>
            </a:extLst>
          </p:cNvPr>
          <p:cNvPicPr>
            <a:picLocks noChangeAspect="1"/>
          </p:cNvPicPr>
          <p:nvPr/>
        </p:nvPicPr>
        <p:blipFill>
          <a:blip r:embed="rId2"/>
          <a:stretch>
            <a:fillRect/>
          </a:stretch>
        </p:blipFill>
        <p:spPr>
          <a:xfrm>
            <a:off x="932790" y="1535699"/>
            <a:ext cx="7126010" cy="5017501"/>
          </a:xfrm>
          <a:prstGeom prst="rect">
            <a:avLst/>
          </a:prstGeom>
        </p:spPr>
      </p:pic>
      <p:sp>
        <p:nvSpPr>
          <p:cNvPr id="5" name="Rounded Rectangle 4">
            <a:extLst>
              <a:ext uri="{FF2B5EF4-FFF2-40B4-BE49-F238E27FC236}">
                <a16:creationId xmlns:a16="http://schemas.microsoft.com/office/drawing/2014/main" id="{374CE6D8-495E-CB4F-B450-8ACC79D9CFD6}"/>
              </a:ext>
            </a:extLst>
          </p:cNvPr>
          <p:cNvSpPr/>
          <p:nvPr/>
        </p:nvSpPr>
        <p:spPr bwMode="auto">
          <a:xfrm>
            <a:off x="6271564" y="1751417"/>
            <a:ext cx="1787236" cy="4954183"/>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hangingPunct="0">
              <a:spcBef>
                <a:spcPct val="50000"/>
              </a:spcBef>
            </a:pPr>
            <a:r>
              <a:rPr lang="en-GB" sz="1200">
                <a:solidFill>
                  <a:srgbClr val="00205B"/>
                </a:solidFill>
              </a:rPr>
              <a:t>MPSTAR-3MI/CO2</a:t>
            </a:r>
            <a:endParaRPr lang="en-GB" sz="1200" dirty="0">
              <a:solidFill>
                <a:srgbClr val="00205B"/>
              </a:solidFill>
            </a:endParaRPr>
          </a:p>
        </p:txBody>
      </p:sp>
      <p:sp>
        <p:nvSpPr>
          <p:cNvPr id="6" name="Rounded Rectangle 5">
            <a:extLst>
              <a:ext uri="{FF2B5EF4-FFF2-40B4-BE49-F238E27FC236}">
                <a16:creationId xmlns:a16="http://schemas.microsoft.com/office/drawing/2014/main" id="{5DD9AAD2-25D3-E84D-B327-F0911BC0D7D1}"/>
              </a:ext>
            </a:extLst>
          </p:cNvPr>
          <p:cNvSpPr/>
          <p:nvPr/>
        </p:nvSpPr>
        <p:spPr bwMode="auto">
          <a:xfrm>
            <a:off x="6621793" y="2346037"/>
            <a:ext cx="933627" cy="3796639"/>
          </a:xfrm>
          <a:prstGeom prst="roundRect">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hangingPunct="0">
              <a:spcBef>
                <a:spcPct val="50000"/>
              </a:spcBef>
            </a:pPr>
            <a:r>
              <a:rPr lang="en-GB" sz="1100" dirty="0"/>
              <a:t>DB Schema L2</a:t>
            </a:r>
          </a:p>
          <a:p>
            <a:pPr eaLnBrk="0" hangingPunct="0">
              <a:spcBef>
                <a:spcPct val="50000"/>
              </a:spcBef>
            </a:pPr>
            <a:r>
              <a:rPr lang="en-GB" sz="1100" dirty="0"/>
              <a:t>All platforms</a:t>
            </a:r>
          </a:p>
          <a:p>
            <a:pPr eaLnBrk="0" hangingPunct="0">
              <a:spcBef>
                <a:spcPct val="50000"/>
              </a:spcBef>
            </a:pPr>
            <a:endParaRPr lang="en-GB" sz="1100" dirty="0"/>
          </a:p>
        </p:txBody>
      </p:sp>
      <p:sp>
        <p:nvSpPr>
          <p:cNvPr id="7" name="TextBox 6">
            <a:extLst>
              <a:ext uri="{FF2B5EF4-FFF2-40B4-BE49-F238E27FC236}">
                <a16:creationId xmlns:a16="http://schemas.microsoft.com/office/drawing/2014/main" id="{77E724FB-0B92-B74E-B996-A8A0FD44EE29}"/>
              </a:ext>
            </a:extLst>
          </p:cNvPr>
          <p:cNvSpPr txBox="1"/>
          <p:nvPr/>
        </p:nvSpPr>
        <p:spPr>
          <a:xfrm>
            <a:off x="5948364" y="3859174"/>
            <a:ext cx="2433636" cy="738664"/>
          </a:xfrm>
          <a:prstGeom prst="rect">
            <a:avLst/>
          </a:prstGeom>
          <a:solidFill>
            <a:schemeClr val="accent1">
              <a:lumMod val="60000"/>
              <a:lumOff val="40000"/>
            </a:schemeClr>
          </a:solidFill>
        </p:spPr>
        <p:txBody>
          <a:bodyPr wrap="square" rtlCol="0">
            <a:spAutoFit/>
          </a:bodyPr>
          <a:lstStyle/>
          <a:p>
            <a:pPr algn="ctr"/>
            <a:r>
              <a:rPr lang="en-GB" sz="1400" b="0" dirty="0">
                <a:solidFill>
                  <a:srgbClr val="00205B"/>
                </a:solidFill>
              </a:rPr>
              <a:t>Define continuous Cal/Val and vicarious calibration needs.</a:t>
            </a:r>
          </a:p>
        </p:txBody>
      </p:sp>
      <p:sp>
        <p:nvSpPr>
          <p:cNvPr id="8" name="Rounded Rectangle 7">
            <a:extLst>
              <a:ext uri="{FF2B5EF4-FFF2-40B4-BE49-F238E27FC236}">
                <a16:creationId xmlns:a16="http://schemas.microsoft.com/office/drawing/2014/main" id="{0F599765-1206-F645-AEBE-F611D92634CA}"/>
              </a:ext>
            </a:extLst>
          </p:cNvPr>
          <p:cNvSpPr/>
          <p:nvPr/>
        </p:nvSpPr>
        <p:spPr bwMode="auto">
          <a:xfrm>
            <a:off x="4388789" y="2031773"/>
            <a:ext cx="1099127" cy="1306895"/>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hangingPunct="0">
              <a:spcBef>
                <a:spcPct val="50000"/>
              </a:spcBef>
            </a:pPr>
            <a:r>
              <a:rPr lang="en-GB" sz="1050" dirty="0">
                <a:solidFill>
                  <a:srgbClr val="00205B"/>
                </a:solidFill>
              </a:rPr>
              <a:t>Level-2</a:t>
            </a:r>
          </a:p>
          <a:p>
            <a:pPr eaLnBrk="0" hangingPunct="0">
              <a:spcBef>
                <a:spcPct val="50000"/>
              </a:spcBef>
            </a:pPr>
            <a:r>
              <a:rPr lang="en-GB" sz="1050" dirty="0">
                <a:solidFill>
                  <a:srgbClr val="00205B"/>
                </a:solidFill>
              </a:rPr>
              <a:t>Algorithm 1</a:t>
            </a:r>
          </a:p>
        </p:txBody>
      </p:sp>
      <p:sp>
        <p:nvSpPr>
          <p:cNvPr id="9" name="Rounded Rectangle 8">
            <a:extLst>
              <a:ext uri="{FF2B5EF4-FFF2-40B4-BE49-F238E27FC236}">
                <a16:creationId xmlns:a16="http://schemas.microsoft.com/office/drawing/2014/main" id="{55E412B7-95C2-EF46-B04D-703CBD36E28F}"/>
              </a:ext>
            </a:extLst>
          </p:cNvPr>
          <p:cNvSpPr/>
          <p:nvPr/>
        </p:nvSpPr>
        <p:spPr bwMode="auto">
          <a:xfrm>
            <a:off x="4388789" y="3556847"/>
            <a:ext cx="1099127" cy="1306895"/>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hangingPunct="0">
              <a:spcBef>
                <a:spcPct val="50000"/>
              </a:spcBef>
            </a:pPr>
            <a:r>
              <a:rPr lang="en-GB" sz="1050" dirty="0">
                <a:solidFill>
                  <a:srgbClr val="00205B"/>
                </a:solidFill>
              </a:rPr>
              <a:t>Level-2</a:t>
            </a:r>
          </a:p>
          <a:p>
            <a:pPr eaLnBrk="0" hangingPunct="0">
              <a:spcBef>
                <a:spcPct val="50000"/>
              </a:spcBef>
            </a:pPr>
            <a:r>
              <a:rPr lang="en-GB" sz="1050" dirty="0">
                <a:solidFill>
                  <a:srgbClr val="00205B"/>
                </a:solidFill>
              </a:rPr>
              <a:t>Algorithm 2</a:t>
            </a:r>
          </a:p>
        </p:txBody>
      </p:sp>
      <p:sp>
        <p:nvSpPr>
          <p:cNvPr id="10" name="Rounded Rectangle 9">
            <a:extLst>
              <a:ext uri="{FF2B5EF4-FFF2-40B4-BE49-F238E27FC236}">
                <a16:creationId xmlns:a16="http://schemas.microsoft.com/office/drawing/2014/main" id="{EFFA2068-985D-9941-9746-E90CFEA30090}"/>
              </a:ext>
            </a:extLst>
          </p:cNvPr>
          <p:cNvSpPr/>
          <p:nvPr/>
        </p:nvSpPr>
        <p:spPr bwMode="auto">
          <a:xfrm>
            <a:off x="4388789" y="5081921"/>
            <a:ext cx="1099127" cy="1306895"/>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hangingPunct="0">
              <a:spcBef>
                <a:spcPct val="50000"/>
              </a:spcBef>
            </a:pPr>
            <a:r>
              <a:rPr lang="en-GB" sz="1050" dirty="0">
                <a:solidFill>
                  <a:srgbClr val="00205B"/>
                </a:solidFill>
              </a:rPr>
              <a:t>Level-2</a:t>
            </a:r>
          </a:p>
          <a:p>
            <a:pPr eaLnBrk="0" hangingPunct="0">
              <a:spcBef>
                <a:spcPct val="50000"/>
              </a:spcBef>
            </a:pPr>
            <a:r>
              <a:rPr lang="en-GB" sz="1050" dirty="0">
                <a:solidFill>
                  <a:srgbClr val="00205B"/>
                </a:solidFill>
              </a:rPr>
              <a:t>Algorithm 3</a:t>
            </a:r>
          </a:p>
        </p:txBody>
      </p:sp>
      <p:sp>
        <p:nvSpPr>
          <p:cNvPr id="11" name="TextBox 10">
            <a:extLst>
              <a:ext uri="{FF2B5EF4-FFF2-40B4-BE49-F238E27FC236}">
                <a16:creationId xmlns:a16="http://schemas.microsoft.com/office/drawing/2014/main" id="{9B5A34DC-2F62-4648-A38E-B153CA628DEF}"/>
              </a:ext>
            </a:extLst>
          </p:cNvPr>
          <p:cNvSpPr txBox="1"/>
          <p:nvPr/>
        </p:nvSpPr>
        <p:spPr>
          <a:xfrm>
            <a:off x="381000" y="1200092"/>
            <a:ext cx="612924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2569"/>
                </a:solidFill>
                <a:effectLst/>
                <a:uFillTx/>
              </a:rPr>
              <a:t>Example from EUMETSAT 3MI/CO2M G/S concepts:</a:t>
            </a:r>
          </a:p>
        </p:txBody>
      </p:sp>
      <p:sp>
        <p:nvSpPr>
          <p:cNvPr id="12" name="TextBox 11">
            <a:extLst>
              <a:ext uri="{FF2B5EF4-FFF2-40B4-BE49-F238E27FC236}">
                <a16:creationId xmlns:a16="http://schemas.microsoft.com/office/drawing/2014/main" id="{07938A88-DB59-9C4A-B685-855A5AB6C1FD}"/>
              </a:ext>
            </a:extLst>
          </p:cNvPr>
          <p:cNvSpPr txBox="1"/>
          <p:nvPr/>
        </p:nvSpPr>
        <p:spPr>
          <a:xfrm>
            <a:off x="-381000" y="6566830"/>
            <a:ext cx="4792497" cy="291170"/>
          </a:xfrm>
          <a:prstGeom prst="rect">
            <a:avLst/>
          </a:prstGeom>
          <a:noFill/>
        </p:spPr>
        <p:txBody>
          <a:bodyPr wrap="square" rtlCol="0">
            <a:spAutoFit/>
          </a:bodyPr>
          <a:lstStyle/>
          <a:p>
            <a:pPr algn="r"/>
            <a:r>
              <a:rPr lang="en-GB" sz="1292" i="1" dirty="0">
                <a:solidFill>
                  <a:schemeClr val="tx2"/>
                </a:solidFill>
                <a:latin typeface="Arial" pitchFamily="34" charset="0"/>
                <a:cs typeface="Arial" pitchFamily="34" charset="0"/>
              </a:rPr>
              <a:t>R. Lang, EUMETSAT</a:t>
            </a:r>
          </a:p>
        </p:txBody>
      </p:sp>
    </p:spTree>
    <p:extLst>
      <p:ext uri="{BB962C8B-B14F-4D97-AF65-F5344CB8AC3E}">
        <p14:creationId xmlns:p14="http://schemas.microsoft.com/office/powerpoint/2010/main" val="322969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FC993-9AAD-6F44-A120-F8A1352D89F8}"/>
              </a:ext>
            </a:extLst>
          </p:cNvPr>
          <p:cNvSpPr>
            <a:spLocks noGrp="1"/>
          </p:cNvSpPr>
          <p:nvPr>
            <p:ph type="sldNum" sz="quarter" idx="10"/>
          </p:nvPr>
        </p:nvSpPr>
        <p:spPr/>
        <p:txBody>
          <a:bodyPr/>
          <a:lstStyle/>
          <a:p>
            <a:pPr>
              <a:defRPr/>
            </a:pPr>
            <a:fld id="{AA7D4827-4C93-4F94-BB81-DAE4C57F0460}" type="slidenum">
              <a:rPr lang="en-US" altLang="ja-JP" smtClean="0"/>
              <a:pPr>
                <a:defRPr/>
              </a:pPr>
              <a:t>18</a:t>
            </a:fld>
            <a:endParaRPr lang="en-US" altLang="ja-JP"/>
          </a:p>
        </p:txBody>
      </p:sp>
      <p:sp>
        <p:nvSpPr>
          <p:cNvPr id="3" name="正方形/長方形 3">
            <a:extLst>
              <a:ext uri="{FF2B5EF4-FFF2-40B4-BE49-F238E27FC236}">
                <a16:creationId xmlns:a16="http://schemas.microsoft.com/office/drawing/2014/main" id="{9EAC6C16-9723-B648-9E7A-69BA44F27874}"/>
              </a:ext>
            </a:extLst>
          </p:cNvPr>
          <p:cNvSpPr/>
          <p:nvPr/>
        </p:nvSpPr>
        <p:spPr>
          <a:xfrm>
            <a:off x="381000" y="1612490"/>
            <a:ext cx="8382000" cy="4559710"/>
          </a:xfrm>
          <a:prstGeom prst="rect">
            <a:avLst/>
          </a:prstGeom>
        </p:spPr>
        <p:txBody>
          <a:bodyPr wrap="square">
            <a:spAutoFit/>
          </a:bodyPr>
          <a:lstStyle/>
          <a:p>
            <a:pPr lvl="1" indent="0" algn="just">
              <a:lnSpc>
                <a:spcPct val="150000"/>
              </a:lnSpc>
            </a:pPr>
            <a:r>
              <a:rPr lang="en-GB" dirty="0">
                <a:sym typeface="Wingdings" pitchFamily="2" charset="2"/>
              </a:rPr>
              <a:t>Numerous preparation meetings/telecons on FRMs have taken place since Summer 2018, in particular </a:t>
            </a:r>
            <a:r>
              <a:rPr lang="en-GB" dirty="0" err="1">
                <a:sym typeface="Wingdings" pitchFamily="2" charset="2"/>
              </a:rPr>
              <a:t>wrt</a:t>
            </a:r>
            <a:r>
              <a:rPr lang="en-GB" dirty="0">
                <a:sym typeface="Wingdings" pitchFamily="2" charset="2"/>
              </a:rPr>
              <a:t> GHGs FRMs, with JAXA, NASA, ESA, EC, EEA </a:t>
            </a:r>
            <a:r>
              <a:rPr lang="en-GB" i="1" dirty="0">
                <a:sym typeface="Wingdings" pitchFamily="2" charset="2"/>
              </a:rPr>
              <a:t> general consensus on the way forward addressing the </a:t>
            </a:r>
            <a:r>
              <a:rPr lang="en-GB" i="1" dirty="0"/>
              <a:t>“</a:t>
            </a:r>
            <a:r>
              <a:rPr lang="en-US" i="1" dirty="0"/>
              <a:t>Greenhouse gas reference standards for interoperability” </a:t>
            </a:r>
            <a:r>
              <a:rPr lang="en-US" i="1"/>
              <a:t>for the long-term</a:t>
            </a:r>
            <a:endParaRPr lang="en-GB" i="1" dirty="0">
              <a:sym typeface="Wingdings" pitchFamily="2" charset="2"/>
            </a:endParaRPr>
          </a:p>
          <a:p>
            <a:pPr lvl="1" indent="0" algn="just">
              <a:lnSpc>
                <a:spcPct val="150000"/>
              </a:lnSpc>
            </a:pPr>
            <a:endParaRPr lang="en-GB" sz="1400" dirty="0">
              <a:sym typeface="Wingdings" pitchFamily="2" charset="2"/>
            </a:endParaRPr>
          </a:p>
          <a:p>
            <a:pPr marL="342900" lvl="1" indent="-342900" algn="just">
              <a:lnSpc>
                <a:spcPct val="150000"/>
              </a:lnSpc>
              <a:buFont typeface="Arial" panose="020B0604020202020204" pitchFamily="34" charset="0"/>
              <a:buChar char="•"/>
            </a:pPr>
            <a:r>
              <a:rPr lang="en-GB" i="1" dirty="0">
                <a:sym typeface="Wingdings" pitchFamily="2" charset="2"/>
              </a:rPr>
              <a:t>1</a:t>
            </a:r>
            <a:r>
              <a:rPr lang="en-GB" i="1" baseline="30000" dirty="0">
                <a:sym typeface="Wingdings" pitchFamily="2" charset="2"/>
              </a:rPr>
              <a:t>st</a:t>
            </a:r>
            <a:r>
              <a:rPr lang="en-GB" i="1" dirty="0">
                <a:sym typeface="Wingdings" pitchFamily="2" charset="2"/>
              </a:rPr>
              <a:t> European coordination meeting on GHG FRMs, with focus on the current status and long-term sustainability of the European component, planned for 15 April at EUMETSAT</a:t>
            </a:r>
          </a:p>
          <a:p>
            <a:pPr lvl="1" indent="0" algn="just">
              <a:lnSpc>
                <a:spcPct val="150000"/>
              </a:lnSpc>
            </a:pPr>
            <a:endParaRPr lang="en-GB" sz="1400" i="1" dirty="0">
              <a:sym typeface="Wingdings" pitchFamily="2" charset="2"/>
            </a:endParaRPr>
          </a:p>
          <a:p>
            <a:pPr marL="342900" lvl="1" indent="-342900" algn="just">
              <a:lnSpc>
                <a:spcPct val="150000"/>
              </a:lnSpc>
              <a:buFont typeface="Arial" panose="020B0604020202020204" pitchFamily="34" charset="0"/>
              <a:buChar char="•"/>
            </a:pPr>
            <a:r>
              <a:rPr lang="en-GB" i="1" dirty="0">
                <a:sym typeface="Wingdings" pitchFamily="2" charset="2"/>
              </a:rPr>
              <a:t>Dedicated WGCV/ACSG meeting dedicated to the GHG FRMs planned at JAXA next October  close the action CV-18 by mid-2020</a:t>
            </a:r>
          </a:p>
        </p:txBody>
      </p:sp>
      <p:sp>
        <p:nvSpPr>
          <p:cNvPr id="6" name="Rectangle 4">
            <a:extLst>
              <a:ext uri="{FF2B5EF4-FFF2-40B4-BE49-F238E27FC236}">
                <a16:creationId xmlns:a16="http://schemas.microsoft.com/office/drawing/2014/main" id="{3C74A2FA-0946-8A40-A7C9-646783C38E90}"/>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 sz="3200" dirty="0">
                <a:solidFill>
                  <a:schemeClr val="bg1"/>
                </a:solidFill>
              </a:rPr>
              <a:t>Towards an operational GHG monitoring system - </a:t>
            </a:r>
            <a:r>
              <a:rPr lang="en" sz="3200" i="1" dirty="0">
                <a:solidFill>
                  <a:schemeClr val="bg1"/>
                </a:solidFill>
              </a:rPr>
              <a:t>Milestones</a:t>
            </a:r>
            <a:endParaRPr lang="en-US" altLang="ja-JP" sz="1600" b="1" i="1" dirty="0">
              <a:solidFill>
                <a:schemeClr val="bg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205545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E29AD0-E13F-5345-8271-506E11F97DAD}"/>
              </a:ext>
            </a:extLst>
          </p:cNvPr>
          <p:cNvSpPr>
            <a:spLocks noGrp="1"/>
          </p:cNvSpPr>
          <p:nvPr>
            <p:ph type="sldNum" sz="quarter" idx="10"/>
          </p:nvPr>
        </p:nvSpPr>
        <p:spPr/>
        <p:txBody>
          <a:bodyPr/>
          <a:lstStyle/>
          <a:p>
            <a:pPr>
              <a:defRPr/>
            </a:pPr>
            <a:fld id="{AA7D4827-4C93-4F94-BB81-DAE4C57F0460}" type="slidenum">
              <a:rPr lang="en-US" altLang="ja-JP" smtClean="0"/>
              <a:pPr>
                <a:defRPr/>
              </a:pPr>
              <a:t>19</a:t>
            </a:fld>
            <a:endParaRPr lang="en-US" altLang="ja-JP"/>
          </a:p>
        </p:txBody>
      </p:sp>
      <p:sp>
        <p:nvSpPr>
          <p:cNvPr id="4" name="正方形/長方形 3">
            <a:extLst>
              <a:ext uri="{FF2B5EF4-FFF2-40B4-BE49-F238E27FC236}">
                <a16:creationId xmlns:a16="http://schemas.microsoft.com/office/drawing/2014/main" id="{C44FD100-1618-6B46-9158-CF6BF7B7E03F}"/>
              </a:ext>
            </a:extLst>
          </p:cNvPr>
          <p:cNvSpPr/>
          <p:nvPr/>
        </p:nvSpPr>
        <p:spPr>
          <a:xfrm>
            <a:off x="381000" y="1914099"/>
            <a:ext cx="8382000" cy="4144661"/>
          </a:xfrm>
          <a:prstGeom prst="rect">
            <a:avLst/>
          </a:prstGeom>
        </p:spPr>
        <p:txBody>
          <a:bodyPr wrap="square">
            <a:spAutoFit/>
          </a:bodyPr>
          <a:lstStyle/>
          <a:p>
            <a:pPr lvl="1" indent="0" algn="just">
              <a:lnSpc>
                <a:spcPct val="150000"/>
              </a:lnSpc>
            </a:pPr>
            <a:r>
              <a:rPr lang="en-GB" sz="3600" i="1" dirty="0">
                <a:sym typeface="Wingdings" pitchFamily="2" charset="2"/>
              </a:rPr>
              <a:t>Thank you for your attention…</a:t>
            </a:r>
          </a:p>
          <a:p>
            <a:pPr lvl="1" indent="0" algn="just">
              <a:lnSpc>
                <a:spcPct val="150000"/>
              </a:lnSpc>
            </a:pPr>
            <a:endParaRPr lang="en-GB" sz="3600" i="1" dirty="0">
              <a:sym typeface="Wingdings" pitchFamily="2" charset="2"/>
            </a:endParaRPr>
          </a:p>
          <a:p>
            <a:pPr lvl="1" indent="0" algn="just">
              <a:lnSpc>
                <a:spcPct val="150000"/>
              </a:lnSpc>
            </a:pPr>
            <a:endParaRPr lang="en-GB" sz="3600" i="1" dirty="0">
              <a:sym typeface="Wingdings" pitchFamily="2" charset="2"/>
            </a:endParaRPr>
          </a:p>
          <a:p>
            <a:pPr lvl="1" indent="0" algn="just">
              <a:lnSpc>
                <a:spcPct val="150000"/>
              </a:lnSpc>
            </a:pPr>
            <a:endParaRPr lang="en-GB" sz="3600" i="1" dirty="0">
              <a:sym typeface="Wingdings" pitchFamily="2" charset="2"/>
            </a:endParaRPr>
          </a:p>
          <a:p>
            <a:pPr lvl="1" indent="0" algn="r">
              <a:lnSpc>
                <a:spcPct val="150000"/>
              </a:lnSpc>
            </a:pPr>
            <a:r>
              <a:rPr lang="en-GB" sz="3600" i="1" dirty="0">
                <a:sym typeface="Wingdings" pitchFamily="2" charset="2"/>
              </a:rPr>
              <a:t>Questions?</a:t>
            </a:r>
          </a:p>
        </p:txBody>
      </p:sp>
    </p:spTree>
    <p:extLst>
      <p:ext uri="{BB962C8B-B14F-4D97-AF65-F5344CB8AC3E}">
        <p14:creationId xmlns:p14="http://schemas.microsoft.com/office/powerpoint/2010/main" val="399668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9FE1E-6F86-E54F-8B66-1FA8F1A40BBC}"/>
              </a:ext>
            </a:extLst>
          </p:cNvPr>
          <p:cNvSpPr>
            <a:spLocks noGrp="1"/>
          </p:cNvSpPr>
          <p:nvPr>
            <p:ph type="sldNum" sz="quarter" idx="10"/>
          </p:nvPr>
        </p:nvSpPr>
        <p:spPr/>
        <p:txBody>
          <a:bodyPr/>
          <a:lstStyle/>
          <a:p>
            <a:pPr>
              <a:defRPr/>
            </a:pPr>
            <a:fld id="{AA7D4827-4C93-4F94-BB81-DAE4C57F0460}" type="slidenum">
              <a:rPr lang="en-US" altLang="ja-JP" smtClean="0"/>
              <a:pPr>
                <a:defRPr/>
              </a:pPr>
              <a:t>2</a:t>
            </a:fld>
            <a:endParaRPr lang="en-US" altLang="ja-JP"/>
          </a:p>
        </p:txBody>
      </p:sp>
      <p:sp>
        <p:nvSpPr>
          <p:cNvPr id="3" name="正方形/長方形 3">
            <a:extLst>
              <a:ext uri="{FF2B5EF4-FFF2-40B4-BE49-F238E27FC236}">
                <a16:creationId xmlns:a16="http://schemas.microsoft.com/office/drawing/2014/main" id="{051F94B5-D949-5745-89E3-0FDFF2947D4E}"/>
              </a:ext>
            </a:extLst>
          </p:cNvPr>
          <p:cNvSpPr/>
          <p:nvPr/>
        </p:nvSpPr>
        <p:spPr>
          <a:xfrm>
            <a:off x="789117" y="1600200"/>
            <a:ext cx="7690538" cy="4536755"/>
          </a:xfrm>
          <a:prstGeom prst="rect">
            <a:avLst/>
          </a:prstGeom>
        </p:spPr>
        <p:txBody>
          <a:bodyPr wrap="square">
            <a:spAutoFit/>
          </a:bodyPr>
          <a:lstStyle/>
          <a:p>
            <a:pPr algn="just">
              <a:lnSpc>
                <a:spcPct val="150000"/>
              </a:lnSpc>
            </a:pPr>
            <a:endParaRPr lang="en-GB" sz="2400" dirty="0"/>
          </a:p>
          <a:p>
            <a:pPr marL="457200" indent="-457200" algn="l">
              <a:lnSpc>
                <a:spcPct val="150000"/>
              </a:lnSpc>
              <a:buFont typeface="+mj-lt"/>
              <a:buAutoNum type="arabicPeriod"/>
            </a:pPr>
            <a:r>
              <a:rPr lang="en-GB" sz="2400" dirty="0"/>
              <a:t>CEOS/WGCV/ACSG Activities</a:t>
            </a:r>
          </a:p>
          <a:p>
            <a:pPr marL="457200" indent="-457200" algn="l">
              <a:lnSpc>
                <a:spcPct val="150000"/>
              </a:lnSpc>
              <a:buFont typeface="+mj-lt"/>
              <a:buAutoNum type="arabicPeriod"/>
            </a:pPr>
            <a:endParaRPr lang="en-GB" sz="2400" dirty="0"/>
          </a:p>
          <a:p>
            <a:pPr marL="457200" indent="-457200" algn="l">
              <a:lnSpc>
                <a:spcPct val="150000"/>
              </a:lnSpc>
              <a:buFont typeface="+mj-lt"/>
              <a:buAutoNum type="arabicPeriod"/>
            </a:pPr>
            <a:r>
              <a:rPr lang="en-GB" sz="2400" dirty="0"/>
              <a:t>CGMS/GSICS Activities pertinent to GHG monitoring</a:t>
            </a:r>
          </a:p>
          <a:p>
            <a:pPr marL="457200" indent="-457200" algn="l">
              <a:lnSpc>
                <a:spcPct val="150000"/>
              </a:lnSpc>
              <a:buFont typeface="+mj-lt"/>
              <a:buAutoNum type="arabicPeriod"/>
            </a:pPr>
            <a:endParaRPr lang="en-GB" sz="2400" dirty="0"/>
          </a:p>
          <a:p>
            <a:pPr marL="457200" indent="-457200" algn="l">
              <a:lnSpc>
                <a:spcPct val="150000"/>
              </a:lnSpc>
              <a:buFont typeface="+mj-lt"/>
              <a:buAutoNum type="arabicPeriod"/>
            </a:pPr>
            <a:r>
              <a:rPr lang="en" sz="2400" dirty="0"/>
              <a:t>Towards an operational GHG monitoring system </a:t>
            </a:r>
          </a:p>
          <a:p>
            <a:pPr algn="just">
              <a:lnSpc>
                <a:spcPct val="150000"/>
              </a:lnSpc>
            </a:pPr>
            <a:endParaRPr lang="en-GB" sz="2800" dirty="0"/>
          </a:p>
        </p:txBody>
      </p:sp>
      <p:sp>
        <p:nvSpPr>
          <p:cNvPr id="4" name="Rectangle 4">
            <a:extLst>
              <a:ext uri="{FF2B5EF4-FFF2-40B4-BE49-F238E27FC236}">
                <a16:creationId xmlns:a16="http://schemas.microsoft.com/office/drawing/2014/main" id="{D9C1ADD4-5F12-AC45-B6EE-C0FDD379D503}"/>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US" altLang="ja-JP" sz="3200" b="1" dirty="0">
                <a:solidFill>
                  <a:schemeClr val="bg1"/>
                </a:solidFill>
                <a:latin typeface="Arial Unicode MS" pitchFamily="50" charset="-128"/>
                <a:ea typeface="Arial Unicode MS" pitchFamily="50" charset="-128"/>
                <a:cs typeface="Arial Unicode MS" pitchFamily="50" charset="-128"/>
              </a:rPr>
              <a:t>Outline</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pic>
        <p:nvPicPr>
          <p:cNvPr id="5" name="Picture 4" descr="cgms_logo.png">
            <a:extLst>
              <a:ext uri="{FF2B5EF4-FFF2-40B4-BE49-F238E27FC236}">
                <a16:creationId xmlns:a16="http://schemas.microsoft.com/office/drawing/2014/main" id="{95FF0080-D29F-9D4D-819D-993D33186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4755" y="3276600"/>
            <a:ext cx="913445" cy="988725"/>
          </a:xfrm>
          <a:prstGeom prst="rect">
            <a:avLst/>
          </a:prstGeom>
        </p:spPr>
      </p:pic>
    </p:spTree>
    <p:extLst>
      <p:ext uri="{BB962C8B-B14F-4D97-AF65-F5344CB8AC3E}">
        <p14:creationId xmlns:p14="http://schemas.microsoft.com/office/powerpoint/2010/main" val="260780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653AE-DF8F-BA41-9988-028766E66185}"/>
              </a:ext>
            </a:extLst>
          </p:cNvPr>
          <p:cNvSpPr>
            <a:spLocks noGrp="1"/>
          </p:cNvSpPr>
          <p:nvPr>
            <p:ph type="sldNum" sz="quarter" idx="10"/>
          </p:nvPr>
        </p:nvSpPr>
        <p:spPr/>
        <p:txBody>
          <a:bodyPr/>
          <a:lstStyle/>
          <a:p>
            <a:pPr>
              <a:defRPr/>
            </a:pPr>
            <a:fld id="{AA7D4827-4C93-4F94-BB81-DAE4C57F0460}" type="slidenum">
              <a:rPr lang="en-US" altLang="ja-JP" smtClean="0"/>
              <a:pPr>
                <a:defRPr/>
              </a:pPr>
              <a:t>3</a:t>
            </a:fld>
            <a:endParaRPr lang="en-US" altLang="ja-JP"/>
          </a:p>
        </p:txBody>
      </p:sp>
      <p:sp>
        <p:nvSpPr>
          <p:cNvPr id="3" name="Rectangle 4">
            <a:extLst>
              <a:ext uri="{FF2B5EF4-FFF2-40B4-BE49-F238E27FC236}">
                <a16:creationId xmlns:a16="http://schemas.microsoft.com/office/drawing/2014/main" id="{7AA4C888-4EAC-1646-A63E-29F32344528D}"/>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US" altLang="ja-JP" sz="3200" b="1" dirty="0">
                <a:solidFill>
                  <a:schemeClr val="bg1"/>
                </a:solidFill>
                <a:latin typeface="Arial Unicode MS" pitchFamily="50" charset="-128"/>
                <a:ea typeface="Arial Unicode MS" pitchFamily="50" charset="-128"/>
                <a:cs typeface="Arial Unicode MS" pitchFamily="50" charset="-128"/>
              </a:rPr>
              <a:t>WGCV/ACSG Mission</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sp>
        <p:nvSpPr>
          <p:cNvPr id="5" name="正方形/長方形 3">
            <a:extLst>
              <a:ext uri="{FF2B5EF4-FFF2-40B4-BE49-F238E27FC236}">
                <a16:creationId xmlns:a16="http://schemas.microsoft.com/office/drawing/2014/main" id="{5AE34287-AF6A-9C4A-99C2-33620541DE17}"/>
              </a:ext>
            </a:extLst>
          </p:cNvPr>
          <p:cNvSpPr/>
          <p:nvPr/>
        </p:nvSpPr>
        <p:spPr>
          <a:xfrm>
            <a:off x="789117" y="1600200"/>
            <a:ext cx="7690538" cy="2793842"/>
          </a:xfrm>
          <a:prstGeom prst="rect">
            <a:avLst/>
          </a:prstGeom>
        </p:spPr>
        <p:txBody>
          <a:bodyPr wrap="square">
            <a:spAutoFit/>
          </a:bodyPr>
          <a:lstStyle/>
          <a:p>
            <a:pPr algn="just">
              <a:lnSpc>
                <a:spcPct val="150000"/>
              </a:lnSpc>
            </a:pPr>
            <a:r>
              <a:rPr lang="en-GB" sz="2400" dirty="0"/>
              <a:t>To ensure accurate and traceable calibration of remotely-sensed atmospheric composition radiance data and validation of higher level products, for application to atmospheric composition, land, ocean, and climate research.</a:t>
            </a:r>
          </a:p>
        </p:txBody>
      </p:sp>
      <p:sp>
        <p:nvSpPr>
          <p:cNvPr id="6" name="正方形/長方形 3">
            <a:extLst>
              <a:ext uri="{FF2B5EF4-FFF2-40B4-BE49-F238E27FC236}">
                <a16:creationId xmlns:a16="http://schemas.microsoft.com/office/drawing/2014/main" id="{53863BBB-1F68-D046-92DC-D442A7457F0B}"/>
              </a:ext>
            </a:extLst>
          </p:cNvPr>
          <p:cNvSpPr/>
          <p:nvPr/>
        </p:nvSpPr>
        <p:spPr>
          <a:xfrm>
            <a:off x="767662" y="4562554"/>
            <a:ext cx="7690538" cy="1685846"/>
          </a:xfrm>
          <a:prstGeom prst="rect">
            <a:avLst/>
          </a:prstGeom>
        </p:spPr>
        <p:txBody>
          <a:bodyPr wrap="square">
            <a:spAutoFit/>
          </a:bodyPr>
          <a:lstStyle/>
          <a:p>
            <a:pPr algn="ctr">
              <a:lnSpc>
                <a:spcPct val="150000"/>
              </a:lnSpc>
            </a:pPr>
            <a:r>
              <a:rPr lang="en-GB" sz="2400" b="1" i="1" dirty="0">
                <a:solidFill>
                  <a:srgbClr val="C00000"/>
                </a:solidFill>
              </a:rPr>
              <a:t>Reminder: </a:t>
            </a:r>
            <a:r>
              <a:rPr lang="en-GB" sz="2400" i="1" dirty="0">
                <a:solidFill>
                  <a:srgbClr val="C00000"/>
                </a:solidFill>
              </a:rPr>
              <a:t>the framework/cooperation/best practises in AC validation exists for 30+ years (onset of O</a:t>
            </a:r>
            <a:r>
              <a:rPr lang="en-GB" sz="2400" i="1" baseline="-25000" dirty="0">
                <a:solidFill>
                  <a:srgbClr val="C00000"/>
                </a:solidFill>
              </a:rPr>
              <a:t>3</a:t>
            </a:r>
            <a:r>
              <a:rPr lang="en-GB" sz="2400" i="1" dirty="0">
                <a:solidFill>
                  <a:srgbClr val="C00000"/>
                </a:solidFill>
              </a:rPr>
              <a:t> trend reports in the 1980s, WMO/GAW, NDACC, … ) </a:t>
            </a:r>
            <a:endParaRPr lang="en-GB" altLang="ja-JP" sz="2400" i="1" dirty="0">
              <a:solidFill>
                <a:srgbClr val="C00000"/>
              </a:solidFill>
            </a:endParaRPr>
          </a:p>
        </p:txBody>
      </p:sp>
    </p:spTree>
    <p:extLst>
      <p:ext uri="{BB962C8B-B14F-4D97-AF65-F5344CB8AC3E}">
        <p14:creationId xmlns:p14="http://schemas.microsoft.com/office/powerpoint/2010/main" val="130353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653AE-DF8F-BA41-9988-028766E66185}"/>
              </a:ext>
            </a:extLst>
          </p:cNvPr>
          <p:cNvSpPr>
            <a:spLocks noGrp="1"/>
          </p:cNvSpPr>
          <p:nvPr>
            <p:ph type="sldNum" sz="quarter" idx="10"/>
          </p:nvPr>
        </p:nvSpPr>
        <p:spPr/>
        <p:txBody>
          <a:bodyPr/>
          <a:lstStyle/>
          <a:p>
            <a:pPr>
              <a:defRPr/>
            </a:pPr>
            <a:fld id="{AA7D4827-4C93-4F94-BB81-DAE4C57F0460}" type="slidenum">
              <a:rPr lang="en-US" altLang="ja-JP" smtClean="0"/>
              <a:pPr>
                <a:defRPr/>
              </a:pPr>
              <a:t>4</a:t>
            </a:fld>
            <a:endParaRPr lang="en-US" altLang="ja-JP"/>
          </a:p>
        </p:txBody>
      </p:sp>
      <p:sp>
        <p:nvSpPr>
          <p:cNvPr id="3" name="Rectangle 4">
            <a:extLst>
              <a:ext uri="{FF2B5EF4-FFF2-40B4-BE49-F238E27FC236}">
                <a16:creationId xmlns:a16="http://schemas.microsoft.com/office/drawing/2014/main" id="{7AA4C888-4EAC-1646-A63E-29F32344528D}"/>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US" altLang="ja-JP" sz="3200" b="1" dirty="0">
                <a:solidFill>
                  <a:schemeClr val="bg1"/>
                </a:solidFill>
                <a:latin typeface="Arial Unicode MS" pitchFamily="50" charset="-128"/>
                <a:ea typeface="Arial Unicode MS" pitchFamily="50" charset="-128"/>
                <a:cs typeface="Arial Unicode MS" pitchFamily="50" charset="-128"/>
              </a:rPr>
              <a:t>ACSG activities 2017-2019</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sp>
        <p:nvSpPr>
          <p:cNvPr id="4" name="正方形/長方形 3">
            <a:extLst>
              <a:ext uri="{FF2B5EF4-FFF2-40B4-BE49-F238E27FC236}">
                <a16:creationId xmlns:a16="http://schemas.microsoft.com/office/drawing/2014/main" id="{D46D6554-2C3C-A347-9C61-45A207315394}"/>
              </a:ext>
            </a:extLst>
          </p:cNvPr>
          <p:cNvSpPr/>
          <p:nvPr/>
        </p:nvSpPr>
        <p:spPr>
          <a:xfrm>
            <a:off x="381000" y="1460218"/>
            <a:ext cx="8098655" cy="5102166"/>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en-GB" sz="2000" dirty="0"/>
              <a:t>WGCV/ACSG sub-group works as a “task team”  - </a:t>
            </a:r>
            <a:r>
              <a:rPr lang="en-GB" sz="2000" i="1" dirty="0"/>
              <a:t>numerous thematic meetings with members throughout the year in related fora, including the AC-VC, GSCIS-UVSG, NDACC SG, AEROSAT, Cal/Val </a:t>
            </a:r>
            <a:r>
              <a:rPr lang="en-GB" sz="2000" i="1" dirty="0" err="1"/>
              <a:t>anf</a:t>
            </a:r>
            <a:r>
              <a:rPr lang="en-GB" sz="2000" i="1" dirty="0"/>
              <a:t> FRM meetings, etc.</a:t>
            </a:r>
          </a:p>
          <a:p>
            <a:pPr algn="just">
              <a:lnSpc>
                <a:spcPct val="150000"/>
              </a:lnSpc>
            </a:pPr>
            <a:endParaRPr lang="en-GB" altLang="ja-JP" sz="1600" dirty="0"/>
          </a:p>
          <a:p>
            <a:pPr marL="457200" indent="-457200" algn="just">
              <a:lnSpc>
                <a:spcPct val="150000"/>
              </a:lnSpc>
              <a:buFont typeface="Arial" panose="020B0604020202020204" pitchFamily="34" charset="0"/>
              <a:buChar char="•"/>
            </a:pPr>
            <a:r>
              <a:rPr lang="en-GB" altLang="ja-JP" sz="2000" dirty="0"/>
              <a:t>WGCV/ACSG participated/organised: </a:t>
            </a:r>
            <a:r>
              <a:rPr lang="en-GB" altLang="ja-JP" sz="2000" i="1" dirty="0"/>
              <a:t>cloud masking for medium-resolution sensors </a:t>
            </a:r>
            <a:r>
              <a:rPr lang="en-GB" altLang="ja-JP" sz="2000" i="1" dirty="0" err="1"/>
              <a:t>ws</a:t>
            </a:r>
            <a:r>
              <a:rPr lang="en-GB" altLang="ja-JP" sz="2000" i="1" dirty="0"/>
              <a:t>, AQ FRM coordination (@AGU 2017 &amp; 2018),  CEOS/CGMS MW imager gap task group (AGU, CGMS Plenary), ground-based AQ FRM gap analysis (Feb. ‘18), German Cal/Val Symposium (June ‘18)</a:t>
            </a:r>
            <a:r>
              <a:rPr lang="en-GB" altLang="ja-JP" sz="2000" dirty="0"/>
              <a:t>, etc.</a:t>
            </a:r>
          </a:p>
          <a:p>
            <a:pPr marL="457200" indent="-457200" algn="just">
              <a:lnSpc>
                <a:spcPct val="150000"/>
              </a:lnSpc>
              <a:buFont typeface="Arial" panose="020B0604020202020204" pitchFamily="34" charset="0"/>
              <a:buChar char="•"/>
            </a:pPr>
            <a:endParaRPr lang="en-GB" altLang="ja-JP" sz="2400" dirty="0"/>
          </a:p>
        </p:txBody>
      </p:sp>
    </p:spTree>
    <p:extLst>
      <p:ext uri="{BB962C8B-B14F-4D97-AF65-F5344CB8AC3E}">
        <p14:creationId xmlns:p14="http://schemas.microsoft.com/office/powerpoint/2010/main" val="44625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653AE-DF8F-BA41-9988-028766E66185}"/>
              </a:ext>
            </a:extLst>
          </p:cNvPr>
          <p:cNvSpPr>
            <a:spLocks noGrp="1"/>
          </p:cNvSpPr>
          <p:nvPr>
            <p:ph type="sldNum" sz="quarter" idx="10"/>
          </p:nvPr>
        </p:nvSpPr>
        <p:spPr/>
        <p:txBody>
          <a:bodyPr/>
          <a:lstStyle/>
          <a:p>
            <a:pPr>
              <a:defRPr/>
            </a:pPr>
            <a:fld id="{AA7D4827-4C93-4F94-BB81-DAE4C57F0460}" type="slidenum">
              <a:rPr lang="en-US" altLang="ja-JP" smtClean="0"/>
              <a:pPr>
                <a:defRPr/>
              </a:pPr>
              <a:t>5</a:t>
            </a:fld>
            <a:endParaRPr lang="en-US" altLang="ja-JP"/>
          </a:p>
        </p:txBody>
      </p:sp>
      <p:sp>
        <p:nvSpPr>
          <p:cNvPr id="3" name="Rectangle 4">
            <a:extLst>
              <a:ext uri="{FF2B5EF4-FFF2-40B4-BE49-F238E27FC236}">
                <a16:creationId xmlns:a16="http://schemas.microsoft.com/office/drawing/2014/main" id="{7AA4C888-4EAC-1646-A63E-29F32344528D}"/>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US" altLang="ja-JP" sz="3200" b="1" dirty="0">
                <a:solidFill>
                  <a:schemeClr val="bg1"/>
                </a:solidFill>
                <a:latin typeface="Arial Unicode MS" pitchFamily="50" charset="-128"/>
                <a:ea typeface="Arial Unicode MS" pitchFamily="50" charset="-128"/>
                <a:cs typeface="Arial Unicode MS" pitchFamily="50" charset="-128"/>
              </a:rPr>
              <a:t>WGCV/ACSG Considerations</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sp>
        <p:nvSpPr>
          <p:cNvPr id="4" name="正方形/長方形 3">
            <a:extLst>
              <a:ext uri="{FF2B5EF4-FFF2-40B4-BE49-F238E27FC236}">
                <a16:creationId xmlns:a16="http://schemas.microsoft.com/office/drawing/2014/main" id="{D46D6554-2C3C-A347-9C61-45A207315394}"/>
              </a:ext>
            </a:extLst>
          </p:cNvPr>
          <p:cNvSpPr/>
          <p:nvPr/>
        </p:nvSpPr>
        <p:spPr>
          <a:xfrm>
            <a:off x="381000" y="1287156"/>
            <a:ext cx="8098655" cy="5113644"/>
          </a:xfrm>
          <a:prstGeom prst="rect">
            <a:avLst/>
          </a:prstGeom>
        </p:spPr>
        <p:txBody>
          <a:bodyPr wrap="square">
            <a:spAutoFit/>
          </a:bodyPr>
          <a:lstStyle/>
          <a:p>
            <a:pPr marL="457200" indent="-457200" algn="l">
              <a:lnSpc>
                <a:spcPct val="150000"/>
              </a:lnSpc>
              <a:buFont typeface="Arial" panose="020B0604020202020204" pitchFamily="34" charset="0"/>
              <a:buChar char="•"/>
            </a:pPr>
            <a:r>
              <a:rPr lang="en-GB" sz="2000" dirty="0"/>
              <a:t>Participation/interest in ACSG has always been challenging… </a:t>
            </a:r>
            <a:r>
              <a:rPr lang="en-GB" sz="2000" i="1" dirty="0">
                <a:sym typeface="Wingdings" pitchFamily="2" charset="2"/>
              </a:rPr>
              <a:t>focus by agencies in the last 10-15 years has been shifting from research missions to operational missions addressing air quality, green house gases, and down-stream services</a:t>
            </a:r>
          </a:p>
          <a:p>
            <a:pPr marL="457200" indent="-457200" algn="l">
              <a:lnSpc>
                <a:spcPct val="150000"/>
              </a:lnSpc>
              <a:buFont typeface="Arial" panose="020B0604020202020204" pitchFamily="34" charset="0"/>
              <a:buChar char="•"/>
            </a:pPr>
            <a:endParaRPr lang="en-GB" sz="2000" dirty="0">
              <a:sym typeface="Wingdings" pitchFamily="2" charset="2"/>
            </a:endParaRPr>
          </a:p>
          <a:p>
            <a:pPr marL="457200" indent="-457200" algn="l">
              <a:lnSpc>
                <a:spcPct val="150000"/>
              </a:lnSpc>
              <a:buFont typeface="Arial" panose="020B0604020202020204" pitchFamily="34" charset="0"/>
              <a:buChar char="•"/>
            </a:pPr>
            <a:r>
              <a:rPr lang="en-GB" sz="2000" dirty="0">
                <a:sym typeface="Wingdings" pitchFamily="2" charset="2"/>
              </a:rPr>
              <a:t>CGMS/GSICS-UVSG addresses many activities for the operational AC missions… with the benefit of the inter-calibration activities</a:t>
            </a:r>
          </a:p>
          <a:p>
            <a:pPr marL="457200" indent="-457200" algn="l">
              <a:lnSpc>
                <a:spcPct val="150000"/>
              </a:lnSpc>
              <a:buFont typeface="Arial" panose="020B0604020202020204" pitchFamily="34" charset="0"/>
              <a:buChar char="•"/>
            </a:pPr>
            <a:endParaRPr lang="en-GB" sz="2000" dirty="0">
              <a:sym typeface="Wingdings" pitchFamily="2" charset="2"/>
            </a:endParaRPr>
          </a:p>
          <a:p>
            <a:pPr marL="457200" indent="-457200" algn="l">
              <a:lnSpc>
                <a:spcPct val="150000"/>
              </a:lnSpc>
              <a:buFont typeface="Arial" panose="020B0604020202020204" pitchFamily="34" charset="0"/>
              <a:buChar char="•"/>
            </a:pPr>
            <a:r>
              <a:rPr lang="en-GB" sz="2000" dirty="0">
                <a:sym typeface="Wingdings" pitchFamily="2" charset="2"/>
              </a:rPr>
              <a:t>GHG mission interoperability is critical especially in the next years as operational missions will be launched…</a:t>
            </a:r>
            <a:endParaRPr lang="en-GB" sz="2000" i="1" dirty="0">
              <a:sym typeface="Wingdings" pitchFamily="2" charset="2"/>
            </a:endParaRPr>
          </a:p>
        </p:txBody>
      </p:sp>
    </p:spTree>
    <p:extLst>
      <p:ext uri="{BB962C8B-B14F-4D97-AF65-F5344CB8AC3E}">
        <p14:creationId xmlns:p14="http://schemas.microsoft.com/office/powerpoint/2010/main" val="17735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DDC17-1EE9-E84F-BB07-40671135A619}"/>
              </a:ext>
            </a:extLst>
          </p:cNvPr>
          <p:cNvSpPr>
            <a:spLocks noGrp="1"/>
          </p:cNvSpPr>
          <p:nvPr>
            <p:ph type="sldNum" sz="quarter" idx="10"/>
          </p:nvPr>
        </p:nvSpPr>
        <p:spPr/>
        <p:txBody>
          <a:bodyPr/>
          <a:lstStyle/>
          <a:p>
            <a:pPr>
              <a:defRPr/>
            </a:pPr>
            <a:fld id="{AA7D4827-4C93-4F94-BB81-DAE4C57F0460}" type="slidenum">
              <a:rPr lang="en-US" altLang="ja-JP" smtClean="0"/>
              <a:pPr>
                <a:defRPr/>
              </a:pPr>
              <a:t>6</a:t>
            </a:fld>
            <a:endParaRPr lang="en-US" altLang="ja-JP"/>
          </a:p>
        </p:txBody>
      </p:sp>
      <p:sp>
        <p:nvSpPr>
          <p:cNvPr id="3" name="Rectangle 4">
            <a:extLst>
              <a:ext uri="{FF2B5EF4-FFF2-40B4-BE49-F238E27FC236}">
                <a16:creationId xmlns:a16="http://schemas.microsoft.com/office/drawing/2014/main" id="{19CBCC7B-7DA5-734D-8452-06E000832CF4}"/>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US" altLang="ja-JP" sz="3200" b="1" dirty="0">
                <a:solidFill>
                  <a:schemeClr val="bg1"/>
                </a:solidFill>
                <a:latin typeface="Arial Unicode MS" pitchFamily="50" charset="-128"/>
                <a:ea typeface="Arial Unicode MS" pitchFamily="50" charset="-128"/>
                <a:cs typeface="Arial Unicode MS" pitchFamily="50" charset="-128"/>
              </a:rPr>
              <a:t>CGMS/GSICS Mission (</a:t>
            </a:r>
            <a:r>
              <a:rPr lang="en-US" altLang="ja-JP" sz="3200" b="1" dirty="0" err="1">
                <a:solidFill>
                  <a:schemeClr val="bg1"/>
                </a:solidFill>
                <a:latin typeface="Arial Unicode MS" pitchFamily="50" charset="-128"/>
                <a:ea typeface="Arial Unicode MS" pitchFamily="50" charset="-128"/>
                <a:cs typeface="Arial Unicode MS" pitchFamily="50" charset="-128"/>
              </a:rPr>
              <a:t>i</a:t>
            </a:r>
            <a:r>
              <a:rPr lang="en-US" altLang="ja-JP" sz="3200" b="1" dirty="0">
                <a:solidFill>
                  <a:schemeClr val="bg1"/>
                </a:solidFill>
                <a:latin typeface="Arial Unicode MS" pitchFamily="50" charset="-128"/>
                <a:ea typeface="Arial Unicode MS" pitchFamily="50" charset="-128"/>
                <a:cs typeface="Arial Unicode MS" pitchFamily="50" charset="-128"/>
              </a:rPr>
              <a:t>)</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sp>
        <p:nvSpPr>
          <p:cNvPr id="4" name="Rectangle 3">
            <a:extLst>
              <a:ext uri="{FF2B5EF4-FFF2-40B4-BE49-F238E27FC236}">
                <a16:creationId xmlns:a16="http://schemas.microsoft.com/office/drawing/2014/main" id="{6BCF6A45-BFFB-3F49-87A6-AEE2778E13FF}"/>
              </a:ext>
            </a:extLst>
          </p:cNvPr>
          <p:cNvSpPr/>
          <p:nvPr/>
        </p:nvSpPr>
        <p:spPr>
          <a:xfrm>
            <a:off x="609600" y="1557278"/>
            <a:ext cx="7924800" cy="3785652"/>
          </a:xfrm>
          <a:prstGeom prst="rect">
            <a:avLst/>
          </a:prstGeom>
        </p:spPr>
        <p:txBody>
          <a:bodyPr wrap="square">
            <a:spAutoFit/>
          </a:bodyPr>
          <a:lstStyle/>
          <a:p>
            <a:endParaRPr lang="en-GB" sz="2000" dirty="0"/>
          </a:p>
          <a:p>
            <a:r>
              <a:rPr lang="en-GB" sz="2000" b="1" dirty="0"/>
              <a:t>Global Space-based Inter-Calibration System (GSICS)</a:t>
            </a:r>
            <a:r>
              <a:rPr lang="en-GB" sz="2000" dirty="0"/>
              <a:t> is an international collaborative effort initiated in 2005 by the World Meteorological Organization (WMO) and the Coordination Group for Meteorological Satellites (CGMS) to </a:t>
            </a:r>
            <a:r>
              <a:rPr lang="en-GB" sz="2000" b="1" dirty="0"/>
              <a:t>1-monitor, 2-improve and 3-harmonize the quality of observations from operational weather and environmental satellites </a:t>
            </a:r>
            <a:r>
              <a:rPr lang="en-GB" sz="2000" dirty="0"/>
              <a:t>of the Global Observing System (GOS).</a:t>
            </a:r>
          </a:p>
          <a:p>
            <a:endParaRPr lang="en-GB" sz="2000" dirty="0"/>
          </a:p>
          <a:p>
            <a:r>
              <a:rPr lang="en" sz="2000" b="1" dirty="0"/>
              <a:t>GSICS aims </a:t>
            </a:r>
            <a:r>
              <a:rPr lang="en" sz="2000" dirty="0"/>
              <a:t>at ensuring consistent </a:t>
            </a:r>
            <a:r>
              <a:rPr lang="en" sz="2000" b="1" dirty="0"/>
              <a:t>accuracy among space-based observations worldwide for climate monitoring, weather forecasting, and environmental applications</a:t>
            </a:r>
            <a:r>
              <a:rPr lang="en" sz="2000" dirty="0"/>
              <a:t>.</a:t>
            </a:r>
          </a:p>
        </p:txBody>
      </p:sp>
      <p:pic>
        <p:nvPicPr>
          <p:cNvPr id="5" name="Picture 4">
            <a:extLst>
              <a:ext uri="{FF2B5EF4-FFF2-40B4-BE49-F238E27FC236}">
                <a16:creationId xmlns:a16="http://schemas.microsoft.com/office/drawing/2014/main" id="{9AA6E891-3D01-9C4B-B57A-FF8707C6B017}"/>
              </a:ext>
            </a:extLst>
          </p:cNvPr>
          <p:cNvPicPr>
            <a:picLocks noChangeAspect="1"/>
          </p:cNvPicPr>
          <p:nvPr/>
        </p:nvPicPr>
        <p:blipFill rotWithShape="1">
          <a:blip r:embed="rId2"/>
          <a:srcRect t="14785"/>
          <a:stretch/>
        </p:blipFill>
        <p:spPr>
          <a:xfrm>
            <a:off x="7543800" y="1172718"/>
            <a:ext cx="1600200" cy="656082"/>
          </a:xfrm>
          <a:prstGeom prst="rect">
            <a:avLst/>
          </a:prstGeom>
        </p:spPr>
      </p:pic>
    </p:spTree>
    <p:extLst>
      <p:ext uri="{BB962C8B-B14F-4D97-AF65-F5344CB8AC3E}">
        <p14:creationId xmlns:p14="http://schemas.microsoft.com/office/powerpoint/2010/main" val="312084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DDC17-1EE9-E84F-BB07-40671135A619}"/>
              </a:ext>
            </a:extLst>
          </p:cNvPr>
          <p:cNvSpPr>
            <a:spLocks noGrp="1"/>
          </p:cNvSpPr>
          <p:nvPr>
            <p:ph type="sldNum" sz="quarter" idx="10"/>
          </p:nvPr>
        </p:nvSpPr>
        <p:spPr/>
        <p:txBody>
          <a:bodyPr/>
          <a:lstStyle/>
          <a:p>
            <a:pPr>
              <a:defRPr/>
            </a:pPr>
            <a:fld id="{AA7D4827-4C93-4F94-BB81-DAE4C57F0460}" type="slidenum">
              <a:rPr lang="en-US" altLang="ja-JP" smtClean="0"/>
              <a:pPr>
                <a:defRPr/>
              </a:pPr>
              <a:t>7</a:t>
            </a:fld>
            <a:endParaRPr lang="en-US" altLang="ja-JP"/>
          </a:p>
        </p:txBody>
      </p:sp>
      <p:sp>
        <p:nvSpPr>
          <p:cNvPr id="3" name="Rectangle 4">
            <a:extLst>
              <a:ext uri="{FF2B5EF4-FFF2-40B4-BE49-F238E27FC236}">
                <a16:creationId xmlns:a16="http://schemas.microsoft.com/office/drawing/2014/main" id="{19CBCC7B-7DA5-734D-8452-06E000832CF4}"/>
              </a:ext>
            </a:extLst>
          </p:cNvPr>
          <p:cNvSpPr>
            <a:spLocks noChangeArrowheads="1"/>
          </p:cNvSpPr>
          <p:nvPr/>
        </p:nvSpPr>
        <p:spPr bwMode="auto">
          <a:xfrm>
            <a:off x="1220666" y="210942"/>
            <a:ext cx="6773008" cy="7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3527" tIns="41031" rIns="83527" bIns="41031" anchor="ctr"/>
          <a:lstStyle/>
          <a:p>
            <a:pPr algn="ctr" eaLnBrk="0" hangingPunct="0"/>
            <a:r>
              <a:rPr lang="en-US" altLang="ja-JP" sz="3200" b="1" dirty="0">
                <a:solidFill>
                  <a:schemeClr val="bg1"/>
                </a:solidFill>
                <a:latin typeface="Arial Unicode MS" pitchFamily="50" charset="-128"/>
                <a:ea typeface="Arial Unicode MS" pitchFamily="50" charset="-128"/>
                <a:cs typeface="Arial Unicode MS" pitchFamily="50" charset="-128"/>
              </a:rPr>
              <a:t>CGMS/GSICS Mission (ii)</a:t>
            </a:r>
            <a:endParaRPr lang="en-US" altLang="ja-JP" sz="1600" b="1" dirty="0">
              <a:solidFill>
                <a:schemeClr val="bg1"/>
              </a:solidFill>
              <a:latin typeface="Arial Unicode MS" pitchFamily="50" charset="-128"/>
              <a:ea typeface="Arial Unicode MS" pitchFamily="50" charset="-128"/>
              <a:cs typeface="Arial Unicode MS" pitchFamily="50" charset="-128"/>
            </a:endParaRPr>
          </a:p>
        </p:txBody>
      </p:sp>
      <p:sp>
        <p:nvSpPr>
          <p:cNvPr id="4" name="Rectangle 3">
            <a:extLst>
              <a:ext uri="{FF2B5EF4-FFF2-40B4-BE49-F238E27FC236}">
                <a16:creationId xmlns:a16="http://schemas.microsoft.com/office/drawing/2014/main" id="{6BCF6A45-BFFB-3F49-87A6-AEE2778E13FF}"/>
              </a:ext>
            </a:extLst>
          </p:cNvPr>
          <p:cNvSpPr/>
          <p:nvPr/>
        </p:nvSpPr>
        <p:spPr>
          <a:xfrm>
            <a:off x="609600" y="1447800"/>
            <a:ext cx="7924800" cy="5078313"/>
          </a:xfrm>
          <a:prstGeom prst="rect">
            <a:avLst/>
          </a:prstGeom>
        </p:spPr>
        <p:txBody>
          <a:bodyPr wrap="square">
            <a:spAutoFit/>
          </a:bodyPr>
          <a:lstStyle/>
          <a:p>
            <a:endParaRPr lang="en" dirty="0"/>
          </a:p>
          <a:p>
            <a:r>
              <a:rPr lang="en" dirty="0"/>
              <a:t>This is achieved through a </a:t>
            </a:r>
            <a:r>
              <a:rPr lang="en" b="1" dirty="0"/>
              <a:t>comprehensive calibration strategy</a:t>
            </a:r>
            <a:r>
              <a:rPr lang="en" dirty="0"/>
              <a:t> which involves:</a:t>
            </a:r>
          </a:p>
          <a:p>
            <a:pPr marL="893763" lvl="7" indent="-350838">
              <a:buFont typeface="Arial" panose="020B0604020202020204" pitchFamily="34" charset="0"/>
              <a:buChar char="•"/>
            </a:pPr>
            <a:r>
              <a:rPr lang="en" b="1" dirty="0"/>
              <a:t>monitoring instrument performances,</a:t>
            </a:r>
          </a:p>
          <a:p>
            <a:pPr marL="893763" lvl="3" indent="-350838">
              <a:buFont typeface="Arial" panose="020B0604020202020204" pitchFamily="34" charset="0"/>
              <a:buChar char="•"/>
            </a:pPr>
            <a:r>
              <a:rPr lang="en" b="1" dirty="0"/>
              <a:t>operational inter-calibration of satellite instruments,</a:t>
            </a:r>
          </a:p>
          <a:p>
            <a:pPr marL="893763" lvl="3" indent="-350838">
              <a:buFont typeface="Arial" panose="020B0604020202020204" pitchFamily="34" charset="0"/>
              <a:buChar char="•"/>
            </a:pPr>
            <a:r>
              <a:rPr lang="en" b="1" dirty="0"/>
              <a:t>tying the measurements to absolute references and standards, and</a:t>
            </a:r>
          </a:p>
          <a:p>
            <a:pPr marL="893763" lvl="3" indent="-350838">
              <a:buFont typeface="Arial" panose="020B0604020202020204" pitchFamily="34" charset="0"/>
              <a:buChar char="•"/>
            </a:pPr>
            <a:r>
              <a:rPr lang="en" b="1" dirty="0"/>
              <a:t>recalibration of archived data.</a:t>
            </a:r>
          </a:p>
          <a:p>
            <a:endParaRPr lang="en" dirty="0"/>
          </a:p>
          <a:p>
            <a:r>
              <a:rPr lang="en" b="1" dirty="0"/>
              <a:t>GSICS delivers calibration corrections needed for accurately integrating data from multiple observing systems into products, applications and services. </a:t>
            </a:r>
          </a:p>
          <a:p>
            <a:endParaRPr lang="en" dirty="0"/>
          </a:p>
          <a:p>
            <a:r>
              <a:rPr lang="en" dirty="0"/>
              <a:t>GSICS contributes to the integration of satellite data within the WMO Integrated Global Observing Systems (WIGOS) and within the Global Earth Observation System of Systems (GEOSS) of the Group on Earth Observations (GEO).</a:t>
            </a:r>
          </a:p>
          <a:p>
            <a:endParaRPr lang="en-GB" dirty="0"/>
          </a:p>
        </p:txBody>
      </p:sp>
      <p:pic>
        <p:nvPicPr>
          <p:cNvPr id="5" name="Picture 4">
            <a:extLst>
              <a:ext uri="{FF2B5EF4-FFF2-40B4-BE49-F238E27FC236}">
                <a16:creationId xmlns:a16="http://schemas.microsoft.com/office/drawing/2014/main" id="{AC2EAB9D-27ED-FA4A-9D50-53A4B1B82959}"/>
              </a:ext>
            </a:extLst>
          </p:cNvPr>
          <p:cNvPicPr>
            <a:picLocks noChangeAspect="1"/>
          </p:cNvPicPr>
          <p:nvPr/>
        </p:nvPicPr>
        <p:blipFill rotWithShape="1">
          <a:blip r:embed="rId2"/>
          <a:srcRect t="14785"/>
          <a:stretch/>
        </p:blipFill>
        <p:spPr>
          <a:xfrm>
            <a:off x="7543800" y="1172718"/>
            <a:ext cx="1600200" cy="656082"/>
          </a:xfrm>
          <a:prstGeom prst="rect">
            <a:avLst/>
          </a:prstGeom>
        </p:spPr>
      </p:pic>
    </p:spTree>
    <p:extLst>
      <p:ext uri="{BB962C8B-B14F-4D97-AF65-F5344CB8AC3E}">
        <p14:creationId xmlns:p14="http://schemas.microsoft.com/office/powerpoint/2010/main" val="377227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5791200" cy="1018162"/>
          </a:xfrm>
        </p:spPr>
        <p:txBody>
          <a:bodyPr/>
          <a:lstStyle/>
          <a:p>
            <a:pPr algn="ctr"/>
            <a:r>
              <a:rPr lang="en-US" dirty="0"/>
              <a:t>Sentinel-a3/SLSTR:</a:t>
            </a:r>
            <a:br>
              <a:rPr lang="en-US" dirty="0"/>
            </a:br>
            <a:r>
              <a:rPr lang="en-US" dirty="0"/>
              <a:t>first calibration check</a:t>
            </a:r>
            <a:endParaRPr lang="en-GB" dirty="0"/>
          </a:p>
        </p:txBody>
      </p:sp>
      <p:pic>
        <p:nvPicPr>
          <p:cNvPr id="4" name="Picture 2" descr="C:\Users\tomazic\Projects\20150100_L1_intercomparisons\pics\SLSTR_IASI_matchup_ALL.png"/>
          <p:cNvPicPr>
            <a:picLocks noChangeAspect="1" noChangeArrowheads="1"/>
          </p:cNvPicPr>
          <p:nvPr/>
        </p:nvPicPr>
        <p:blipFill>
          <a:blip r:embed="rId2" cstate="print"/>
          <a:srcRect l="15853" r="11277" b="5266"/>
          <a:stretch>
            <a:fillRect/>
          </a:stretch>
        </p:blipFill>
        <p:spPr bwMode="auto">
          <a:xfrm>
            <a:off x="4501658" y="1776039"/>
            <a:ext cx="4843305" cy="4356313"/>
          </a:xfrm>
          <a:prstGeom prst="rect">
            <a:avLst/>
          </a:prstGeom>
          <a:noFill/>
        </p:spPr>
      </p:pic>
      <p:pic>
        <p:nvPicPr>
          <p:cNvPr id="5" name="Picture 3" descr="C:\Users\tomazic\Projects\20150100_L1_intercomparisons\pics\analyses_S8.png"/>
          <p:cNvPicPr>
            <a:picLocks noChangeAspect="1" noChangeArrowheads="1"/>
          </p:cNvPicPr>
          <p:nvPr/>
        </p:nvPicPr>
        <p:blipFill>
          <a:blip r:embed="rId3" cstate="print"/>
          <a:srcRect r="50931" b="49682"/>
          <a:stretch>
            <a:fillRect/>
          </a:stretch>
        </p:blipFill>
        <p:spPr bwMode="auto">
          <a:xfrm>
            <a:off x="4578946" y="2375908"/>
            <a:ext cx="4458546" cy="3190261"/>
          </a:xfrm>
          <a:prstGeom prst="rect">
            <a:avLst/>
          </a:prstGeom>
          <a:noFill/>
        </p:spPr>
      </p:pic>
      <p:sp>
        <p:nvSpPr>
          <p:cNvPr id="6" name="TextBox 5"/>
          <p:cNvSpPr txBox="1"/>
          <p:nvPr/>
        </p:nvSpPr>
        <p:spPr>
          <a:xfrm>
            <a:off x="4028685" y="6307222"/>
            <a:ext cx="4792497" cy="291170"/>
          </a:xfrm>
          <a:prstGeom prst="rect">
            <a:avLst/>
          </a:prstGeom>
          <a:noFill/>
        </p:spPr>
        <p:txBody>
          <a:bodyPr wrap="square" rtlCol="0">
            <a:spAutoFit/>
          </a:bodyPr>
          <a:lstStyle/>
          <a:p>
            <a:pPr algn="r"/>
            <a:r>
              <a:rPr lang="en-GB" sz="1292" i="1" dirty="0" err="1">
                <a:solidFill>
                  <a:schemeClr val="tx2"/>
                </a:solidFill>
                <a:latin typeface="Arial" pitchFamily="34" charset="0"/>
                <a:cs typeface="Arial" pitchFamily="34" charset="0"/>
              </a:rPr>
              <a:t>I.Tomazic</a:t>
            </a:r>
            <a:r>
              <a:rPr lang="en-GB" sz="1292" i="1" dirty="0">
                <a:solidFill>
                  <a:schemeClr val="tx2"/>
                </a:solidFill>
                <a:latin typeface="Arial" pitchFamily="34" charset="0"/>
                <a:cs typeface="Arial" pitchFamily="34" charset="0"/>
              </a:rPr>
              <a:t>, EUMETSAT</a:t>
            </a:r>
          </a:p>
        </p:txBody>
      </p:sp>
      <p:pic>
        <p:nvPicPr>
          <p:cNvPr id="7" name="Picture 6">
            <a:extLst>
              <a:ext uri="{FF2B5EF4-FFF2-40B4-BE49-F238E27FC236}">
                <a16:creationId xmlns:a16="http://schemas.microsoft.com/office/drawing/2014/main" id="{BEF777A1-37FC-C346-80EC-4BB4F66911D3}"/>
              </a:ext>
            </a:extLst>
          </p:cNvPr>
          <p:cNvPicPr>
            <a:picLocks noChangeAspect="1"/>
          </p:cNvPicPr>
          <p:nvPr/>
        </p:nvPicPr>
        <p:blipFill rotWithShape="1">
          <a:blip r:embed="rId4"/>
          <a:srcRect t="14785"/>
          <a:stretch/>
        </p:blipFill>
        <p:spPr>
          <a:xfrm>
            <a:off x="7543800" y="1172718"/>
            <a:ext cx="1600200" cy="656082"/>
          </a:xfrm>
          <a:prstGeom prst="rect">
            <a:avLst/>
          </a:prstGeom>
        </p:spPr>
      </p:pic>
      <p:sp>
        <p:nvSpPr>
          <p:cNvPr id="3" name="Content Placeholder 2"/>
          <p:cNvSpPr>
            <a:spLocks noGrp="1"/>
          </p:cNvSpPr>
          <p:nvPr>
            <p:ph idx="1"/>
          </p:nvPr>
        </p:nvSpPr>
        <p:spPr>
          <a:xfrm>
            <a:off x="152400" y="1447800"/>
            <a:ext cx="4523433" cy="4976446"/>
          </a:xfrm>
        </p:spPr>
        <p:txBody>
          <a:bodyPr>
            <a:normAutofit fontScale="92500" lnSpcReduction="10000"/>
          </a:bodyPr>
          <a:lstStyle/>
          <a:p>
            <a:pPr lvl="1"/>
            <a:endParaRPr lang="en-US" sz="1662" dirty="0"/>
          </a:p>
          <a:p>
            <a:r>
              <a:rPr lang="en-US" sz="1846" dirty="0"/>
              <a:t>Apply GSICS Simultaneous Nadir Observations (SNO) methodology to </a:t>
            </a:r>
            <a:r>
              <a:rPr lang="en-US" sz="1846" dirty="0" err="1"/>
              <a:t>intercompare</a:t>
            </a:r>
            <a:r>
              <a:rPr lang="en-US" sz="1846" dirty="0"/>
              <a:t> the Sentinel-3/SLSTR with </a:t>
            </a:r>
            <a:r>
              <a:rPr lang="en-US" sz="1846" dirty="0" err="1"/>
              <a:t>Metop</a:t>
            </a:r>
            <a:r>
              <a:rPr lang="en-US" sz="1846" dirty="0"/>
              <a:t>-IASI instruments as a first check:</a:t>
            </a:r>
          </a:p>
          <a:p>
            <a:pPr lvl="1"/>
            <a:r>
              <a:rPr lang="en-US" sz="1477" i="1" dirty="0"/>
              <a:t>10 min. satellite co-location, pixel aggregation without stray-light correction</a:t>
            </a:r>
          </a:p>
          <a:p>
            <a:pPr lvl="1"/>
            <a:endParaRPr lang="en-US" sz="1662" dirty="0"/>
          </a:p>
          <a:p>
            <a:r>
              <a:rPr lang="en-US" sz="1846" dirty="0"/>
              <a:t>Extremely challenging process because</a:t>
            </a:r>
            <a:br>
              <a:rPr lang="en-US" sz="1846" dirty="0"/>
            </a:br>
            <a:r>
              <a:rPr lang="en-US" sz="1846" dirty="0"/>
              <a:t>of the data volumes involved and the complexity of the matching of the instrument fields of view</a:t>
            </a:r>
            <a:endParaRPr lang="en-US" sz="2215" dirty="0"/>
          </a:p>
          <a:p>
            <a:pPr lvl="1"/>
            <a:endParaRPr lang="en-US" sz="1662" dirty="0"/>
          </a:p>
          <a:p>
            <a:pPr>
              <a:buNone/>
            </a:pPr>
            <a:r>
              <a:rPr lang="en-US" sz="1846" b="1" dirty="0">
                <a:solidFill>
                  <a:srgbClr val="C00000"/>
                </a:solidFill>
              </a:rPr>
              <a:t>	</a:t>
            </a:r>
            <a:r>
              <a:rPr lang="en-US" sz="1846" b="1" i="1" dirty="0">
                <a:solidFill>
                  <a:srgbClr val="C00000"/>
                </a:solidFill>
              </a:rPr>
              <a:t>This pragmatic approach to monitor</a:t>
            </a:r>
            <a:br>
              <a:rPr lang="en-US" sz="1846" b="1" i="1" dirty="0">
                <a:solidFill>
                  <a:srgbClr val="C00000"/>
                </a:solidFill>
              </a:rPr>
            </a:br>
            <a:r>
              <a:rPr lang="en-US" sz="1846" b="1" i="1" dirty="0">
                <a:solidFill>
                  <a:srgbClr val="C00000"/>
                </a:solidFill>
              </a:rPr>
              <a:t>the performance of the Sentinel-3/SLSTR using accepted international best practices (SNO) should be implemented into operational chains – especially in light of the launch of future sensors</a:t>
            </a:r>
            <a:endParaRPr lang="en-US" sz="1477" b="1" i="1" dirty="0">
              <a:solidFill>
                <a:srgbClr val="C00000"/>
              </a:solidFill>
            </a:endParaRPr>
          </a:p>
          <a:p>
            <a:pPr lvl="1"/>
            <a:endParaRPr lang="en-US" sz="1477" dirty="0"/>
          </a:p>
        </p:txBody>
      </p:sp>
    </p:spTree>
    <p:extLst>
      <p:ext uri="{BB962C8B-B14F-4D97-AF65-F5344CB8AC3E}">
        <p14:creationId xmlns:p14="http://schemas.microsoft.com/office/powerpoint/2010/main" val="1436116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05001" y="1216214"/>
            <a:ext cx="2054531" cy="5020518"/>
            <a:chOff x="2850729" y="854075"/>
            <a:chExt cx="2225741" cy="5438895"/>
          </a:xfrm>
        </p:grpSpPr>
        <p:pic>
          <p:nvPicPr>
            <p:cNvPr id="6" name="Picture 5" descr="C:\Users\Burini\AppData\Local\Temp\Mxt105\RemoteFiles\132898_3_8\OL_S3B_Italy_20180808_resiz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937303" y="854075"/>
              <a:ext cx="2139167" cy="5400000"/>
            </a:xfrm>
            <a:prstGeom prst="rect">
              <a:avLst/>
            </a:prstGeom>
            <a:noFill/>
            <a:ln>
              <a:noFill/>
            </a:ln>
          </p:spPr>
        </p:pic>
        <p:sp>
          <p:nvSpPr>
            <p:cNvPr id="12" name="TextBox 11"/>
            <p:cNvSpPr txBox="1"/>
            <p:nvPr/>
          </p:nvSpPr>
          <p:spPr>
            <a:xfrm>
              <a:off x="2850729" y="5892860"/>
              <a:ext cx="1234225" cy="400110"/>
            </a:xfrm>
            <a:prstGeom prst="rect">
              <a:avLst/>
            </a:prstGeom>
            <a:noFill/>
          </p:spPr>
          <p:txBody>
            <a:bodyPr wrap="square" rtlCol="0">
              <a:spAutoFit/>
            </a:bodyPr>
            <a:lstStyle/>
            <a:p>
              <a:pPr algn="ctr"/>
              <a:r>
                <a:rPr lang="en-US" i="1" dirty="0">
                  <a:solidFill>
                    <a:schemeClr val="tx2">
                      <a:lumMod val="75000"/>
                    </a:schemeClr>
                  </a:solidFill>
                </a:rPr>
                <a:t>OLCI-B</a:t>
              </a:r>
              <a:endParaRPr lang="en-GB" i="1" dirty="0">
                <a:solidFill>
                  <a:schemeClr val="tx2">
                    <a:lumMod val="75000"/>
                  </a:schemeClr>
                </a:solidFill>
              </a:endParaRPr>
            </a:p>
          </p:txBody>
        </p:sp>
        <p:pic>
          <p:nvPicPr>
            <p:cNvPr id="14" name="Picture 2" descr="http://oiswww.eumetsat.int/IPPS/html/bin/logo/EUMETSATLogo_hor_noTagline_solid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278" y="6021918"/>
              <a:ext cx="1081192" cy="2674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51312" y="1216215"/>
            <a:ext cx="1976278" cy="5020517"/>
            <a:chOff x="280438" y="854075"/>
            <a:chExt cx="2140968" cy="5438893"/>
          </a:xfrm>
        </p:grpSpPr>
        <p:pic>
          <p:nvPicPr>
            <p:cNvPr id="4" name="Picture 3" descr="C:\Users\Burini\AppData\Local\Temp\Mxt105\RemoteFiles\132898_3_7\OL_S3A_Italy_20180808_resiz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80438" y="854075"/>
              <a:ext cx="2140968" cy="5400000"/>
            </a:xfrm>
            <a:prstGeom prst="rect">
              <a:avLst/>
            </a:prstGeom>
            <a:noFill/>
            <a:ln>
              <a:noFill/>
            </a:ln>
          </p:spPr>
        </p:pic>
        <p:sp>
          <p:nvSpPr>
            <p:cNvPr id="11" name="TextBox 10"/>
            <p:cNvSpPr txBox="1"/>
            <p:nvPr/>
          </p:nvSpPr>
          <p:spPr>
            <a:xfrm>
              <a:off x="309364" y="5892858"/>
              <a:ext cx="1071186" cy="400110"/>
            </a:xfrm>
            <a:prstGeom prst="rect">
              <a:avLst/>
            </a:prstGeom>
            <a:noFill/>
          </p:spPr>
          <p:txBody>
            <a:bodyPr wrap="square" rtlCol="0">
              <a:spAutoFit/>
            </a:bodyPr>
            <a:lstStyle/>
            <a:p>
              <a:pPr algn="ctr"/>
              <a:r>
                <a:rPr lang="en-US" i="1" dirty="0">
                  <a:solidFill>
                    <a:schemeClr val="tx2">
                      <a:lumMod val="75000"/>
                    </a:schemeClr>
                  </a:solidFill>
                </a:rPr>
                <a:t>OLCI-A</a:t>
              </a:r>
              <a:endParaRPr lang="en-GB" i="1" dirty="0">
                <a:solidFill>
                  <a:schemeClr val="tx2">
                    <a:lumMod val="75000"/>
                  </a:schemeClr>
                </a:solidFill>
              </a:endParaRPr>
            </a:p>
          </p:txBody>
        </p:sp>
        <p:pic>
          <p:nvPicPr>
            <p:cNvPr id="366594" name="Picture 2" descr="http://oiswww.eumetsat.int/IPPS/html/bin/logo/EUMETSATLogo_hor_noTagline_solid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214" y="6017959"/>
              <a:ext cx="1081192" cy="26741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1676400" y="145477"/>
            <a:ext cx="5791200" cy="854075"/>
          </a:xfrm>
        </p:spPr>
        <p:txBody>
          <a:bodyPr/>
          <a:lstStyle/>
          <a:p>
            <a:pPr algn="ctr"/>
            <a:r>
              <a:rPr lang="en-US" dirty="0"/>
              <a:t>Sentinel-3 Tandem Scenario</a:t>
            </a:r>
            <a:endParaRPr lang="en-GB" dirty="0"/>
          </a:p>
        </p:txBody>
      </p:sp>
      <p:cxnSp>
        <p:nvCxnSpPr>
          <p:cNvPr id="8" name="Straight Connector 7"/>
          <p:cNvCxnSpPr/>
          <p:nvPr/>
        </p:nvCxnSpPr>
        <p:spPr bwMode="auto">
          <a:xfrm>
            <a:off x="398065" y="2409874"/>
            <a:ext cx="3413928" cy="0"/>
          </a:xfrm>
          <a:prstGeom prst="line">
            <a:avLst/>
          </a:prstGeom>
          <a:ln w="12700">
            <a:solidFill>
              <a:srgbClr val="FF0000"/>
            </a:solidFill>
            <a:prstDash val="dashDot"/>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bwMode="auto">
          <a:xfrm>
            <a:off x="428129" y="4570270"/>
            <a:ext cx="3413928" cy="0"/>
          </a:xfrm>
          <a:prstGeom prst="line">
            <a:avLst/>
          </a:prstGeom>
          <a:ln w="12700">
            <a:solidFill>
              <a:srgbClr val="FF0000"/>
            </a:solidFill>
            <a:prstDash val="dashDot"/>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bwMode="auto">
          <a:xfrm>
            <a:off x="338186" y="5683126"/>
            <a:ext cx="3413928" cy="0"/>
          </a:xfrm>
          <a:prstGeom prst="line">
            <a:avLst/>
          </a:prstGeom>
          <a:ln w="12700">
            <a:solidFill>
              <a:srgbClr val="FF0000"/>
            </a:solidFill>
            <a:prstDash val="dashDot"/>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3" name="TextBox 12"/>
          <p:cNvSpPr txBox="1"/>
          <p:nvPr/>
        </p:nvSpPr>
        <p:spPr>
          <a:xfrm>
            <a:off x="990600" y="6248400"/>
            <a:ext cx="2080709" cy="338554"/>
          </a:xfrm>
          <a:prstGeom prst="rect">
            <a:avLst/>
          </a:prstGeom>
          <a:noFill/>
        </p:spPr>
        <p:txBody>
          <a:bodyPr wrap="square" rtlCol="0">
            <a:spAutoFit/>
          </a:bodyPr>
          <a:lstStyle/>
          <a:p>
            <a:pPr algn="ctr"/>
            <a:r>
              <a:rPr lang="en-US" sz="1600" i="1" dirty="0">
                <a:solidFill>
                  <a:schemeClr val="tx2">
                    <a:lumMod val="75000"/>
                  </a:schemeClr>
                </a:solidFill>
              </a:rPr>
              <a:t>08.08.2018</a:t>
            </a:r>
            <a:endParaRPr lang="en-GB" sz="1600" i="1" dirty="0">
              <a:solidFill>
                <a:schemeClr val="tx2">
                  <a:lumMod val="75000"/>
                </a:schemeClr>
              </a:solidFill>
            </a:endParaRPr>
          </a:p>
        </p:txBody>
      </p:sp>
      <p:sp>
        <p:nvSpPr>
          <p:cNvPr id="3" name="Rectangle 2"/>
          <p:cNvSpPr/>
          <p:nvPr/>
        </p:nvSpPr>
        <p:spPr>
          <a:xfrm>
            <a:off x="4138918" y="3352800"/>
            <a:ext cx="4598870" cy="1683025"/>
          </a:xfrm>
          <a:prstGeom prst="rect">
            <a:avLst/>
          </a:prstGeom>
        </p:spPr>
        <p:txBody>
          <a:bodyPr wrap="square">
            <a:spAutoFit/>
          </a:bodyPr>
          <a:lstStyle/>
          <a:p>
            <a:r>
              <a:rPr lang="en-US" sz="1292" dirty="0">
                <a:solidFill>
                  <a:srgbClr val="00205B"/>
                </a:solidFill>
                <a:latin typeface="Arial" panose="020B0604020202020204" pitchFamily="34" charset="0"/>
                <a:cs typeface="Arial" panose="020B0604020202020204" pitchFamily="34" charset="0"/>
              </a:rPr>
              <a:t>Objective: </a:t>
            </a:r>
          </a:p>
          <a:p>
            <a:pPr marL="263776" indent="-263776">
              <a:buFontTx/>
              <a:buChar char="-"/>
            </a:pPr>
            <a:r>
              <a:rPr lang="en-US" sz="1292" dirty="0">
                <a:solidFill>
                  <a:srgbClr val="00205B"/>
                </a:solidFill>
                <a:latin typeface="Arial" panose="020B0604020202020204" pitchFamily="34" charset="0"/>
                <a:cs typeface="Arial" panose="020B0604020202020204" pitchFamily="34" charset="0"/>
              </a:rPr>
              <a:t>To identify the mutual behavior of OLCI-B vs OLCI-A and SLSTR-B vs SLSTR-A</a:t>
            </a:r>
          </a:p>
          <a:p>
            <a:endParaRPr lang="en-US" sz="1292" dirty="0">
              <a:solidFill>
                <a:srgbClr val="00205B"/>
              </a:solidFill>
              <a:latin typeface="Arial" panose="020B0604020202020204" pitchFamily="34" charset="0"/>
              <a:cs typeface="Arial" panose="020B0604020202020204" pitchFamily="34" charset="0"/>
            </a:endParaRPr>
          </a:p>
          <a:p>
            <a:r>
              <a:rPr lang="en-US" sz="1292" dirty="0">
                <a:solidFill>
                  <a:srgbClr val="00205B"/>
                </a:solidFill>
                <a:latin typeface="Arial" panose="020B0604020202020204" pitchFamily="34" charset="0"/>
                <a:cs typeface="Arial" panose="020B0604020202020204" pitchFamily="34" charset="0"/>
              </a:rPr>
              <a:t>Constraints: </a:t>
            </a:r>
          </a:p>
          <a:p>
            <a:pPr marL="263776" indent="-263776">
              <a:buFontTx/>
              <a:buChar char="-"/>
            </a:pPr>
            <a:r>
              <a:rPr lang="en-US" sz="1292" dirty="0">
                <a:solidFill>
                  <a:srgbClr val="00205B"/>
                </a:solidFill>
                <a:latin typeface="Arial" panose="020B0604020202020204" pitchFamily="34" charset="0"/>
                <a:cs typeface="Arial" panose="020B0604020202020204" pitchFamily="34" charset="0"/>
              </a:rPr>
              <a:t>To run a systematic </a:t>
            </a:r>
            <a:r>
              <a:rPr lang="en-US" sz="1292" dirty="0" err="1">
                <a:solidFill>
                  <a:srgbClr val="00205B"/>
                </a:solidFill>
                <a:latin typeface="Arial" panose="020B0604020202020204" pitchFamily="34" charset="0"/>
                <a:cs typeface="Arial" panose="020B0604020202020204" pitchFamily="34" charset="0"/>
              </a:rPr>
              <a:t>intercomparison</a:t>
            </a:r>
            <a:r>
              <a:rPr lang="en-US" sz="1292" dirty="0">
                <a:solidFill>
                  <a:srgbClr val="00205B"/>
                </a:solidFill>
                <a:latin typeface="Arial" panose="020B0604020202020204" pitchFamily="34" charset="0"/>
                <a:cs typeface="Arial" panose="020B0604020202020204" pitchFamily="34" charset="0"/>
              </a:rPr>
              <a:t> over large dataset </a:t>
            </a:r>
          </a:p>
          <a:p>
            <a:pPr marL="263776" indent="-263776">
              <a:buFontTx/>
              <a:buChar char="-"/>
            </a:pPr>
            <a:r>
              <a:rPr lang="en-US" sz="1292" dirty="0">
                <a:solidFill>
                  <a:srgbClr val="00205B"/>
                </a:solidFill>
                <a:latin typeface="Arial" panose="020B0604020202020204" pitchFamily="34" charset="0"/>
                <a:cs typeface="Arial" panose="020B0604020202020204" pitchFamily="34" charset="0"/>
              </a:rPr>
              <a:t>To minimize the manipulation of radiances</a:t>
            </a:r>
          </a:p>
          <a:p>
            <a:pPr marL="263776" indent="-263776">
              <a:buFontTx/>
              <a:buChar char="-"/>
            </a:pPr>
            <a:endParaRPr lang="en-US" sz="1292" dirty="0">
              <a:solidFill>
                <a:srgbClr val="00205B"/>
              </a:solidFill>
              <a:latin typeface="Arial" panose="020B0604020202020204" pitchFamily="34" charset="0"/>
              <a:cs typeface="Arial" panose="020B0604020202020204" pitchFamily="34" charset="0"/>
            </a:endParaRPr>
          </a:p>
        </p:txBody>
      </p:sp>
      <p:sp>
        <p:nvSpPr>
          <p:cNvPr id="22" name="Content Placeholder 4"/>
          <p:cNvSpPr>
            <a:spLocks noGrp="1"/>
          </p:cNvSpPr>
          <p:nvPr/>
        </p:nvSpPr>
        <p:spPr bwMode="auto">
          <a:xfrm>
            <a:off x="4138918" y="1828800"/>
            <a:ext cx="4598870" cy="158873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252000" indent="-252000" algn="l" rtl="0" eaLnBrk="1" fontAlgn="base" hangingPunct="1">
              <a:spcBef>
                <a:spcPts val="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a:lstStyle>
          <a:p>
            <a:r>
              <a:rPr lang="en-US" sz="1292" dirty="0"/>
              <a:t>Sentinel-3a and Sentinel-3b have been operated in “tandem” configuration from June to September 2018. The two platforms are flying with ~30s separation on the same orbit.</a:t>
            </a:r>
          </a:p>
          <a:p>
            <a:endParaRPr lang="en-US" sz="1292" dirty="0"/>
          </a:p>
          <a:p>
            <a:r>
              <a:rPr lang="en-US" sz="1292" dirty="0"/>
              <a:t>The main purpose of this configuration is to allow inter-calibration activities</a:t>
            </a:r>
          </a:p>
          <a:p>
            <a:endParaRPr lang="en-US" sz="1292" dirty="0"/>
          </a:p>
          <a:p>
            <a:endParaRPr lang="en-GB" sz="1292" dirty="0"/>
          </a:p>
        </p:txBody>
      </p:sp>
      <p:pic>
        <p:nvPicPr>
          <p:cNvPr id="23" name="Picture 22" descr="Risultati immagini per 3d orbit view sentinel3 tandem"/>
          <p:cNvPicPr/>
          <p:nvPr/>
        </p:nvPicPr>
        <p:blipFill>
          <a:blip r:embed="rId5">
            <a:extLst>
              <a:ext uri="{28A0092B-C50C-407E-A947-70E740481C1C}">
                <a14:useLocalDpi xmlns:a14="http://schemas.microsoft.com/office/drawing/2010/main" val="0"/>
              </a:ext>
            </a:extLst>
          </a:blip>
          <a:stretch>
            <a:fillRect/>
          </a:stretch>
        </p:blipFill>
        <p:spPr bwMode="auto">
          <a:xfrm>
            <a:off x="4295530" y="4990801"/>
            <a:ext cx="2441285" cy="1511235"/>
          </a:xfrm>
          <a:prstGeom prst="rect">
            <a:avLst/>
          </a:prstGeom>
          <a:noFill/>
          <a:ln>
            <a:noFill/>
          </a:ln>
        </p:spPr>
      </p:pic>
      <p:sp>
        <p:nvSpPr>
          <p:cNvPr id="24" name="TextBox 15"/>
          <p:cNvSpPr txBox="1"/>
          <p:nvPr/>
        </p:nvSpPr>
        <p:spPr>
          <a:xfrm>
            <a:off x="4785162" y="6466212"/>
            <a:ext cx="1577427" cy="220188"/>
          </a:xfrm>
          <a:prstGeom prst="rect">
            <a:avLst/>
          </a:prstGeom>
          <a:noFill/>
        </p:spPr>
        <p:txBody>
          <a:bodyPr wrap="square" rtlCol="0">
            <a:spAutoFit/>
          </a:bodyPr>
          <a:ls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a:lstStyle>
          <a:p>
            <a:pPr algn="ctr"/>
            <a:r>
              <a:rPr lang="en-US" sz="831" i="1" dirty="0">
                <a:solidFill>
                  <a:schemeClr val="tx2">
                    <a:lumMod val="75000"/>
                  </a:schemeClr>
                </a:solidFill>
              </a:rPr>
              <a:t>Courtesy of ESA</a:t>
            </a:r>
            <a:endParaRPr lang="en-GB" sz="831" i="1" dirty="0">
              <a:solidFill>
                <a:schemeClr val="tx2">
                  <a:lumMod val="75000"/>
                </a:schemeClr>
              </a:solidFill>
            </a:endParaRPr>
          </a:p>
        </p:txBody>
      </p:sp>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6010" r="5534"/>
          <a:stretch/>
        </p:blipFill>
        <p:spPr>
          <a:xfrm>
            <a:off x="6801063" y="4990801"/>
            <a:ext cx="2143343" cy="1511234"/>
          </a:xfrm>
          <a:prstGeom prst="rect">
            <a:avLst/>
          </a:prstGeom>
        </p:spPr>
      </p:pic>
      <p:sp>
        <p:nvSpPr>
          <p:cNvPr id="26" name="TextBox 14"/>
          <p:cNvSpPr txBox="1"/>
          <p:nvPr/>
        </p:nvSpPr>
        <p:spPr>
          <a:xfrm>
            <a:off x="7150051" y="6485412"/>
            <a:ext cx="1577427" cy="220188"/>
          </a:xfrm>
          <a:prstGeom prst="rect">
            <a:avLst/>
          </a:prstGeom>
          <a:noFill/>
        </p:spPr>
        <p:txBody>
          <a:bodyPr wrap="square" rtlCol="0">
            <a:spAutoFit/>
          </a:bodyPr>
          <a:ls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a:lstStyle>
          <a:p>
            <a:pPr algn="ctr"/>
            <a:r>
              <a:rPr lang="en-US" sz="831" dirty="0">
                <a:solidFill>
                  <a:schemeClr val="tx2">
                    <a:lumMod val="75000"/>
                  </a:schemeClr>
                </a:solidFill>
              </a:rPr>
              <a:t>Scenario Details</a:t>
            </a:r>
            <a:endParaRPr lang="en-GB" sz="831" dirty="0">
              <a:solidFill>
                <a:schemeClr val="tx2">
                  <a:lumMod val="75000"/>
                </a:schemeClr>
              </a:solidFill>
            </a:endParaRPr>
          </a:p>
        </p:txBody>
      </p:sp>
      <p:pic>
        <p:nvPicPr>
          <p:cNvPr id="21" name="Picture 20">
            <a:extLst>
              <a:ext uri="{FF2B5EF4-FFF2-40B4-BE49-F238E27FC236}">
                <a16:creationId xmlns:a16="http://schemas.microsoft.com/office/drawing/2014/main" id="{DCFC53FD-79C1-0946-BC10-09EF3AE19CDB}"/>
              </a:ext>
            </a:extLst>
          </p:cNvPr>
          <p:cNvPicPr>
            <a:picLocks noChangeAspect="1"/>
          </p:cNvPicPr>
          <p:nvPr/>
        </p:nvPicPr>
        <p:blipFill rotWithShape="1">
          <a:blip r:embed="rId7"/>
          <a:srcRect t="14785"/>
          <a:stretch/>
        </p:blipFill>
        <p:spPr>
          <a:xfrm>
            <a:off x="7543800" y="1172718"/>
            <a:ext cx="1600200" cy="656082"/>
          </a:xfrm>
          <a:prstGeom prst="rect">
            <a:avLst/>
          </a:prstGeom>
        </p:spPr>
      </p:pic>
    </p:spTree>
    <p:extLst>
      <p:ext uri="{BB962C8B-B14F-4D97-AF65-F5344CB8AC3E}">
        <p14:creationId xmlns:p14="http://schemas.microsoft.com/office/powerpoint/2010/main" val="2313818904"/>
      </p:ext>
    </p:extLst>
  </p:cSld>
  <p:clrMapOvr>
    <a:masterClrMapping/>
  </p:clrMapOvr>
  <p:transition/>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22608</TotalTime>
  <Words>1034</Words>
  <Application>Microsoft Office PowerPoint</Application>
  <PresentationFormat>On-screen Show (4:3)</PresentationFormat>
  <Paragraphs>152</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Bold</vt:lpstr>
      <vt:lpstr>Arial Unicode MS</vt:lpstr>
      <vt:lpstr>Avenir Roman</vt:lpstr>
      <vt:lpstr>Calibri</vt:lpstr>
      <vt:lpstr>Droid Serif</vt:lpstr>
      <vt:lpstr>Helvetica</vt:lpstr>
      <vt:lpstr>Tahoma</vt:lpstr>
      <vt:lpstr>Wingdings</vt:lpstr>
      <vt:lpstr>Default</vt:lpstr>
      <vt:lpstr>Activities of CEOS WGCV Atmospheric Composition Subgroup and the CGMS GSICS  and Towards an operational GHG monitoring system   </vt:lpstr>
      <vt:lpstr>PowerPoint Presentation</vt:lpstr>
      <vt:lpstr>PowerPoint Presentation</vt:lpstr>
      <vt:lpstr>PowerPoint Presentation</vt:lpstr>
      <vt:lpstr>PowerPoint Presentation</vt:lpstr>
      <vt:lpstr>PowerPoint Presentation</vt:lpstr>
      <vt:lpstr>PowerPoint Presentation</vt:lpstr>
      <vt:lpstr>Sentinel-a3/SLSTR: first calibration check</vt:lpstr>
      <vt:lpstr>Sentinel-3 Tandem Scenario</vt:lpstr>
      <vt:lpstr>OLCI: Oa01@400nm</vt:lpstr>
      <vt:lpstr>OLCI: Inter-band Evolution per Camera (reflectance)</vt:lpstr>
      <vt:lpstr>OLCI: Relative Time Evolution (no O2 bands)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Joerg Schulz</cp:lastModifiedBy>
  <cp:revision>358</cp:revision>
  <dcterms:modified xsi:type="dcterms:W3CDTF">2019-05-21T05:53:08Z</dcterms:modified>
</cp:coreProperties>
</file>