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1"/>
    <p:sldMasterId id="2147483948" r:id="rId2"/>
    <p:sldMasterId id="2147483937" r:id="rId3"/>
    <p:sldMasterId id="2147483976" r:id="rId4"/>
    <p:sldMasterId id="2147483982" r:id="rId5"/>
    <p:sldMasterId id="2147483987" r:id="rId6"/>
    <p:sldMasterId id="2147483999" r:id="rId7"/>
    <p:sldMasterId id="2147484002" r:id="rId8"/>
  </p:sldMasterIdLst>
  <p:notesMasterIdLst>
    <p:notesMasterId r:id="rId36"/>
  </p:notesMasterIdLst>
  <p:sldIdLst>
    <p:sldId id="321" r:id="rId9"/>
    <p:sldId id="327" r:id="rId10"/>
    <p:sldId id="386" r:id="rId11"/>
    <p:sldId id="336" r:id="rId12"/>
    <p:sldId id="385" r:id="rId13"/>
    <p:sldId id="342" r:id="rId14"/>
    <p:sldId id="384" r:id="rId15"/>
    <p:sldId id="405" r:id="rId16"/>
    <p:sldId id="406" r:id="rId17"/>
    <p:sldId id="407" r:id="rId18"/>
    <p:sldId id="408" r:id="rId19"/>
    <p:sldId id="409" r:id="rId20"/>
    <p:sldId id="410" r:id="rId21"/>
    <p:sldId id="411" r:id="rId22"/>
    <p:sldId id="383" r:id="rId23"/>
    <p:sldId id="413" r:id="rId24"/>
    <p:sldId id="379" r:id="rId25"/>
    <p:sldId id="401" r:id="rId26"/>
    <p:sldId id="402" r:id="rId27"/>
    <p:sldId id="403" r:id="rId28"/>
    <p:sldId id="404" r:id="rId29"/>
    <p:sldId id="392" r:id="rId30"/>
    <p:sldId id="393" r:id="rId31"/>
    <p:sldId id="394" r:id="rId32"/>
    <p:sldId id="396" r:id="rId33"/>
    <p:sldId id="412" r:id="rId34"/>
    <p:sldId id="397" r:id="rId35"/>
  </p:sldIdLst>
  <p:sldSz cx="10160000" cy="5715000"/>
  <p:notesSz cx="7099300" cy="10234613"/>
  <p:defaultTextStyle>
    <a:defPPr>
      <a:defRPr lang="fr-FR"/>
    </a:defPPr>
    <a:lvl1pPr marL="0" algn="l" defTabSz="797174" rtl="0" eaLnBrk="1" latinLnBrk="0" hangingPunct="1">
      <a:defRPr sz="1569" kern="1200">
        <a:solidFill>
          <a:schemeClr val="tx1"/>
        </a:solidFill>
        <a:latin typeface="+mn-lt"/>
        <a:ea typeface="+mn-ea"/>
        <a:cs typeface="+mn-cs"/>
      </a:defRPr>
    </a:lvl1pPr>
    <a:lvl2pPr marL="398587" algn="l" defTabSz="797174" rtl="0" eaLnBrk="1" latinLnBrk="0" hangingPunct="1">
      <a:defRPr sz="1569" kern="1200">
        <a:solidFill>
          <a:schemeClr val="tx1"/>
        </a:solidFill>
        <a:latin typeface="+mn-lt"/>
        <a:ea typeface="+mn-ea"/>
        <a:cs typeface="+mn-cs"/>
      </a:defRPr>
    </a:lvl2pPr>
    <a:lvl3pPr marL="797174" algn="l" defTabSz="797174" rtl="0" eaLnBrk="1" latinLnBrk="0" hangingPunct="1">
      <a:defRPr sz="1569" kern="1200">
        <a:solidFill>
          <a:schemeClr val="tx1"/>
        </a:solidFill>
        <a:latin typeface="+mn-lt"/>
        <a:ea typeface="+mn-ea"/>
        <a:cs typeface="+mn-cs"/>
      </a:defRPr>
    </a:lvl3pPr>
    <a:lvl4pPr marL="1195761" algn="l" defTabSz="797174" rtl="0" eaLnBrk="1" latinLnBrk="0" hangingPunct="1">
      <a:defRPr sz="1569" kern="1200">
        <a:solidFill>
          <a:schemeClr val="tx1"/>
        </a:solidFill>
        <a:latin typeface="+mn-lt"/>
        <a:ea typeface="+mn-ea"/>
        <a:cs typeface="+mn-cs"/>
      </a:defRPr>
    </a:lvl4pPr>
    <a:lvl5pPr marL="1594348" algn="l" defTabSz="797174" rtl="0" eaLnBrk="1" latinLnBrk="0" hangingPunct="1">
      <a:defRPr sz="1569" kern="1200">
        <a:solidFill>
          <a:schemeClr val="tx1"/>
        </a:solidFill>
        <a:latin typeface="+mn-lt"/>
        <a:ea typeface="+mn-ea"/>
        <a:cs typeface="+mn-cs"/>
      </a:defRPr>
    </a:lvl5pPr>
    <a:lvl6pPr marL="1992935" algn="l" defTabSz="797174" rtl="0" eaLnBrk="1" latinLnBrk="0" hangingPunct="1">
      <a:defRPr sz="1569" kern="1200">
        <a:solidFill>
          <a:schemeClr val="tx1"/>
        </a:solidFill>
        <a:latin typeface="+mn-lt"/>
        <a:ea typeface="+mn-ea"/>
        <a:cs typeface="+mn-cs"/>
      </a:defRPr>
    </a:lvl6pPr>
    <a:lvl7pPr marL="2391522" algn="l" defTabSz="797174" rtl="0" eaLnBrk="1" latinLnBrk="0" hangingPunct="1">
      <a:defRPr sz="1569" kern="1200">
        <a:solidFill>
          <a:schemeClr val="tx1"/>
        </a:solidFill>
        <a:latin typeface="+mn-lt"/>
        <a:ea typeface="+mn-ea"/>
        <a:cs typeface="+mn-cs"/>
      </a:defRPr>
    </a:lvl7pPr>
    <a:lvl8pPr marL="2790109" algn="l" defTabSz="797174" rtl="0" eaLnBrk="1" latinLnBrk="0" hangingPunct="1">
      <a:defRPr sz="1569" kern="1200">
        <a:solidFill>
          <a:schemeClr val="tx1"/>
        </a:solidFill>
        <a:latin typeface="+mn-lt"/>
        <a:ea typeface="+mn-ea"/>
        <a:cs typeface="+mn-cs"/>
      </a:defRPr>
    </a:lvl8pPr>
    <a:lvl9pPr marL="3188696" algn="l" defTabSz="797174" rtl="0" eaLnBrk="1" latinLnBrk="0" hangingPunct="1">
      <a:defRPr sz="15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F528F"/>
    <a:srgbClr val="1F497D"/>
    <a:srgbClr val="F0F7EC"/>
    <a:srgbClr val="FFFF99"/>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83314" autoAdjust="0"/>
  </p:normalViewPr>
  <p:slideViewPr>
    <p:cSldViewPr snapToGrid="0" snapToObjects="1">
      <p:cViewPr>
        <p:scale>
          <a:sx n="150" d="100"/>
          <a:sy n="150" d="100"/>
        </p:scale>
        <p:origin x="86" y="-1066"/>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7CCCC-C1F8-46AC-8753-0343ED2F089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fr-FR"/>
        </a:p>
      </dgm:t>
    </dgm:pt>
    <dgm:pt modelId="{D8B6B80B-5DB9-4B45-B3CC-0AEE6FCE0F74}">
      <dgm:prSet phldrT="[Texte]"/>
      <dgm:spPr>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r>
            <a:rPr lang="fr-FR"/>
            <a:t> </a:t>
          </a:r>
        </a:p>
      </dgm:t>
    </dgm:pt>
    <dgm:pt modelId="{1298E4E4-AE3F-49F8-BAA9-69DCF527FEEF}" type="parTrans" cxnId="{6B61CB79-38CC-4EDF-A73F-E9CF0F717D94}">
      <dgm:prSet/>
      <dgm:spPr/>
      <dgm:t>
        <a:bodyPr/>
        <a:lstStyle/>
        <a:p>
          <a:endParaRPr lang="fr-FR"/>
        </a:p>
      </dgm:t>
    </dgm:pt>
    <dgm:pt modelId="{FB24E1D3-4F47-45F8-8F4B-9200D9F520F0}" type="sibTrans" cxnId="{6B61CB79-38CC-4EDF-A73F-E9CF0F717D94}">
      <dgm:prSet/>
      <dgm:spPr/>
      <dgm:t>
        <a:bodyPr/>
        <a:lstStyle/>
        <a:p>
          <a:endParaRPr lang="fr-FR"/>
        </a:p>
      </dgm:t>
    </dgm:pt>
    <dgm:pt modelId="{8DAF1E97-1160-4608-9CC7-02E9EB31AB0E}">
      <dgm:prSet phldrT="[Texte]"/>
      <dgm:spPr>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dgm:spPr>
      <dgm:t>
        <a:bodyPr/>
        <a:lstStyle/>
        <a:p>
          <a:r>
            <a:rPr lang="fr-FR"/>
            <a:t> </a:t>
          </a:r>
        </a:p>
      </dgm:t>
    </dgm:pt>
    <dgm:pt modelId="{2799F833-0ADC-425E-91A8-BB7875849F27}" type="parTrans" cxnId="{6D9BE559-9605-4624-9E75-61AC85E4C8C7}">
      <dgm:prSet/>
      <dgm:spPr/>
      <dgm:t>
        <a:bodyPr/>
        <a:lstStyle/>
        <a:p>
          <a:endParaRPr lang="fr-FR"/>
        </a:p>
      </dgm:t>
    </dgm:pt>
    <dgm:pt modelId="{A49D6D70-ECBA-4F8C-A1B5-5393FF74D359}" type="sibTrans" cxnId="{6D9BE559-9605-4624-9E75-61AC85E4C8C7}">
      <dgm:prSet/>
      <dgm:spPr/>
      <dgm:t>
        <a:bodyPr/>
        <a:lstStyle/>
        <a:p>
          <a:endParaRPr lang="fr-FR"/>
        </a:p>
      </dgm:t>
    </dgm:pt>
    <dgm:pt modelId="{0E80745C-B2FD-4D49-A52E-319203F7FC5D}">
      <dgm:prSet phldrT="[Texte]"/>
      <dgm:spPr>
        <a:blipFill rotWithShape="0">
          <a:blip xmlns:r="http://schemas.openxmlformats.org/officeDocument/2006/relationships" r:embed="rId3" cstate="screen">
            <a:extLst>
              <a:ext uri="{28A0092B-C50C-407E-A947-70E740481C1C}">
                <a14:useLocalDpi xmlns:a14="http://schemas.microsoft.com/office/drawing/2010/main" val="0"/>
              </a:ext>
            </a:extLst>
          </a:blip>
          <a:stretch>
            <a:fillRect/>
          </a:stretch>
        </a:blipFill>
      </dgm:spPr>
      <dgm:t>
        <a:bodyPr/>
        <a:lstStyle/>
        <a:p>
          <a:r>
            <a:rPr lang="fr-FR"/>
            <a:t> </a:t>
          </a:r>
        </a:p>
      </dgm:t>
    </dgm:pt>
    <dgm:pt modelId="{9FD76BB7-9347-497E-A208-FB18A7AD7786}" type="parTrans" cxnId="{1BEBFF4B-BF1B-494D-8F2E-53AE05705E75}">
      <dgm:prSet/>
      <dgm:spPr/>
      <dgm:t>
        <a:bodyPr/>
        <a:lstStyle/>
        <a:p>
          <a:endParaRPr lang="fr-FR"/>
        </a:p>
      </dgm:t>
    </dgm:pt>
    <dgm:pt modelId="{D6F6C120-00FF-4585-8C4A-37F167451818}" type="sibTrans" cxnId="{1BEBFF4B-BF1B-494D-8F2E-53AE05705E75}">
      <dgm:prSet/>
      <dgm:spPr/>
      <dgm:t>
        <a:bodyPr/>
        <a:lstStyle/>
        <a:p>
          <a:endParaRPr lang="fr-FR"/>
        </a:p>
      </dgm:t>
    </dgm:pt>
    <dgm:pt modelId="{2B33D60A-2ADE-4CEF-8EB9-03A23B91E7B7}">
      <dgm:prSet phldrT="[Texte]"/>
      <dgm:spPr>
        <a:blipFill rotWithShape="0">
          <a:blip xmlns:r="http://schemas.openxmlformats.org/officeDocument/2006/relationships" r:embed="rId4" cstate="screen">
            <a:extLst>
              <a:ext uri="{28A0092B-C50C-407E-A947-70E740481C1C}">
                <a14:useLocalDpi xmlns:a14="http://schemas.microsoft.com/office/drawing/2010/main" val="0"/>
              </a:ext>
            </a:extLst>
          </a:blip>
          <a:stretch>
            <a:fillRect/>
          </a:stretch>
        </a:blipFill>
      </dgm:spPr>
      <dgm:t>
        <a:bodyPr/>
        <a:lstStyle/>
        <a:p>
          <a:r>
            <a:rPr lang="fr-FR"/>
            <a:t> </a:t>
          </a:r>
        </a:p>
      </dgm:t>
    </dgm:pt>
    <dgm:pt modelId="{666726F4-0402-4F16-AE92-993286750D3D}" type="parTrans" cxnId="{97DC1F58-4248-4D74-87A7-3083863A00A1}">
      <dgm:prSet/>
      <dgm:spPr/>
      <dgm:t>
        <a:bodyPr/>
        <a:lstStyle/>
        <a:p>
          <a:endParaRPr lang="fr-FR"/>
        </a:p>
      </dgm:t>
    </dgm:pt>
    <dgm:pt modelId="{7C7F3ADD-6353-4752-8729-BF4D1C13DA6A}" type="sibTrans" cxnId="{97DC1F58-4248-4D74-87A7-3083863A00A1}">
      <dgm:prSet/>
      <dgm:spPr/>
      <dgm:t>
        <a:bodyPr/>
        <a:lstStyle/>
        <a:p>
          <a:endParaRPr lang="fr-FR"/>
        </a:p>
      </dgm:t>
    </dgm:pt>
    <dgm:pt modelId="{2063CBD1-90C1-44CA-BAA1-DFE25BA92667}">
      <dgm:prSet phldrT="[Texte]"/>
      <dgm:spPr>
        <a:blipFill rotWithShape="0">
          <a:blip xmlns:r="http://schemas.openxmlformats.org/officeDocument/2006/relationships" r:embed="rId5" cstate="screen">
            <a:extLst>
              <a:ext uri="{28A0092B-C50C-407E-A947-70E740481C1C}">
                <a14:useLocalDpi xmlns:a14="http://schemas.microsoft.com/office/drawing/2010/main" val="0"/>
              </a:ext>
            </a:extLst>
          </a:blip>
          <a:stretch>
            <a:fillRect/>
          </a:stretch>
        </a:blipFill>
      </dgm:spPr>
      <dgm:t>
        <a:bodyPr/>
        <a:lstStyle/>
        <a:p>
          <a:endParaRPr lang="fr-FR"/>
        </a:p>
      </dgm:t>
    </dgm:pt>
    <dgm:pt modelId="{92A14C96-F951-4D49-9DBC-4495A404A22E}" type="parTrans" cxnId="{66BE0D88-ABCA-49BC-8F0E-C9DFE4945DC2}">
      <dgm:prSet/>
      <dgm:spPr/>
      <dgm:t>
        <a:bodyPr/>
        <a:lstStyle/>
        <a:p>
          <a:endParaRPr lang="fr-FR"/>
        </a:p>
      </dgm:t>
    </dgm:pt>
    <dgm:pt modelId="{9DE7770D-DC7B-4DD0-83D8-2C70F7BB360F}" type="sibTrans" cxnId="{66BE0D88-ABCA-49BC-8F0E-C9DFE4945DC2}">
      <dgm:prSet/>
      <dgm:spPr/>
      <dgm:t>
        <a:bodyPr/>
        <a:lstStyle/>
        <a:p>
          <a:endParaRPr lang="fr-FR"/>
        </a:p>
      </dgm:t>
    </dgm:pt>
    <dgm:pt modelId="{418F79D3-DA9B-427F-A5EF-AB742391AD24}" type="pres">
      <dgm:prSet presAssocID="{D487CCCC-C1F8-46AC-8753-0343ED2F0895}" presName="CompostProcess" presStyleCnt="0">
        <dgm:presLayoutVars>
          <dgm:dir/>
          <dgm:resizeHandles val="exact"/>
        </dgm:presLayoutVars>
      </dgm:prSet>
      <dgm:spPr/>
      <dgm:t>
        <a:bodyPr/>
        <a:lstStyle/>
        <a:p>
          <a:endParaRPr lang="fr-FR"/>
        </a:p>
      </dgm:t>
    </dgm:pt>
    <dgm:pt modelId="{76B667F4-F222-478A-84F1-262A09B1D612}" type="pres">
      <dgm:prSet presAssocID="{D487CCCC-C1F8-46AC-8753-0343ED2F0895}" presName="arrow" presStyleLbl="bgShp" presStyleIdx="0" presStyleCnt="1"/>
      <dgm:spPr/>
    </dgm:pt>
    <dgm:pt modelId="{4635A1D0-8EEE-4A6C-B01F-B8BDFE524705}" type="pres">
      <dgm:prSet presAssocID="{D487CCCC-C1F8-46AC-8753-0343ED2F0895}" presName="linearProcess" presStyleCnt="0"/>
      <dgm:spPr/>
    </dgm:pt>
    <dgm:pt modelId="{14480B7A-8B21-4A4B-ADA2-0FB1AB74AF29}" type="pres">
      <dgm:prSet presAssocID="{D8B6B80B-5DB9-4B45-B3CC-0AEE6FCE0F74}" presName="textNode" presStyleLbl="node1" presStyleIdx="0" presStyleCnt="5">
        <dgm:presLayoutVars>
          <dgm:bulletEnabled val="1"/>
        </dgm:presLayoutVars>
      </dgm:prSet>
      <dgm:spPr/>
      <dgm:t>
        <a:bodyPr/>
        <a:lstStyle/>
        <a:p>
          <a:endParaRPr lang="fr-FR"/>
        </a:p>
      </dgm:t>
    </dgm:pt>
    <dgm:pt modelId="{EECA03E3-0F4E-4632-BF4D-DD59B39A6812}" type="pres">
      <dgm:prSet presAssocID="{FB24E1D3-4F47-45F8-8F4B-9200D9F520F0}" presName="sibTrans" presStyleCnt="0"/>
      <dgm:spPr/>
    </dgm:pt>
    <dgm:pt modelId="{C9B6621F-3472-4A10-9D0C-2FF7ADA1A74A}" type="pres">
      <dgm:prSet presAssocID="{8DAF1E97-1160-4608-9CC7-02E9EB31AB0E}" presName="textNode" presStyleLbl="node1" presStyleIdx="1" presStyleCnt="5">
        <dgm:presLayoutVars>
          <dgm:bulletEnabled val="1"/>
        </dgm:presLayoutVars>
      </dgm:prSet>
      <dgm:spPr/>
      <dgm:t>
        <a:bodyPr/>
        <a:lstStyle/>
        <a:p>
          <a:endParaRPr lang="fr-FR"/>
        </a:p>
      </dgm:t>
    </dgm:pt>
    <dgm:pt modelId="{EF3BF2B1-22B6-4115-BA0B-FE0E9443BE4C}" type="pres">
      <dgm:prSet presAssocID="{A49D6D70-ECBA-4F8C-A1B5-5393FF74D359}" presName="sibTrans" presStyleCnt="0"/>
      <dgm:spPr/>
    </dgm:pt>
    <dgm:pt modelId="{8B1C4295-9D82-4D46-B28D-E9C7FE5C6070}" type="pres">
      <dgm:prSet presAssocID="{0E80745C-B2FD-4D49-A52E-319203F7FC5D}" presName="textNode" presStyleLbl="node1" presStyleIdx="2" presStyleCnt="5">
        <dgm:presLayoutVars>
          <dgm:bulletEnabled val="1"/>
        </dgm:presLayoutVars>
      </dgm:prSet>
      <dgm:spPr/>
      <dgm:t>
        <a:bodyPr/>
        <a:lstStyle/>
        <a:p>
          <a:endParaRPr lang="fr-FR"/>
        </a:p>
      </dgm:t>
    </dgm:pt>
    <dgm:pt modelId="{E740F71C-2341-428E-A42B-4BDFFBC5E91A}" type="pres">
      <dgm:prSet presAssocID="{D6F6C120-00FF-4585-8C4A-37F167451818}" presName="sibTrans" presStyleCnt="0"/>
      <dgm:spPr/>
    </dgm:pt>
    <dgm:pt modelId="{EBE9C048-AAFF-489E-9CDF-8EA863046F50}" type="pres">
      <dgm:prSet presAssocID="{2B33D60A-2ADE-4CEF-8EB9-03A23B91E7B7}" presName="textNode" presStyleLbl="node1" presStyleIdx="3" presStyleCnt="5">
        <dgm:presLayoutVars>
          <dgm:bulletEnabled val="1"/>
        </dgm:presLayoutVars>
      </dgm:prSet>
      <dgm:spPr/>
      <dgm:t>
        <a:bodyPr/>
        <a:lstStyle/>
        <a:p>
          <a:endParaRPr lang="fr-FR"/>
        </a:p>
      </dgm:t>
    </dgm:pt>
    <dgm:pt modelId="{FC0C7146-B0CA-41CC-84E4-FC662CBFBB67}" type="pres">
      <dgm:prSet presAssocID="{7C7F3ADD-6353-4752-8729-BF4D1C13DA6A}" presName="sibTrans" presStyleCnt="0"/>
      <dgm:spPr/>
    </dgm:pt>
    <dgm:pt modelId="{F37D8976-C459-45BB-8B35-22812FF7E91D}" type="pres">
      <dgm:prSet presAssocID="{2063CBD1-90C1-44CA-BAA1-DFE25BA92667}" presName="textNode" presStyleLbl="node1" presStyleIdx="4" presStyleCnt="5">
        <dgm:presLayoutVars>
          <dgm:bulletEnabled val="1"/>
        </dgm:presLayoutVars>
      </dgm:prSet>
      <dgm:spPr/>
      <dgm:t>
        <a:bodyPr/>
        <a:lstStyle/>
        <a:p>
          <a:endParaRPr lang="fr-FR"/>
        </a:p>
      </dgm:t>
    </dgm:pt>
  </dgm:ptLst>
  <dgm:cxnLst>
    <dgm:cxn modelId="{C2C92E99-247C-4C7B-95A9-1E6190004976}" type="presOf" srcId="{2063CBD1-90C1-44CA-BAA1-DFE25BA92667}" destId="{F37D8976-C459-45BB-8B35-22812FF7E91D}" srcOrd="0" destOrd="0" presId="urn:microsoft.com/office/officeart/2005/8/layout/hProcess9"/>
    <dgm:cxn modelId="{1F689229-3A98-4F63-A59A-7AA88FD187A4}" type="presOf" srcId="{D487CCCC-C1F8-46AC-8753-0343ED2F0895}" destId="{418F79D3-DA9B-427F-A5EF-AB742391AD24}" srcOrd="0" destOrd="0" presId="urn:microsoft.com/office/officeart/2005/8/layout/hProcess9"/>
    <dgm:cxn modelId="{66BE0D88-ABCA-49BC-8F0E-C9DFE4945DC2}" srcId="{D487CCCC-C1F8-46AC-8753-0343ED2F0895}" destId="{2063CBD1-90C1-44CA-BAA1-DFE25BA92667}" srcOrd="4" destOrd="0" parTransId="{92A14C96-F951-4D49-9DBC-4495A404A22E}" sibTransId="{9DE7770D-DC7B-4DD0-83D8-2C70F7BB360F}"/>
    <dgm:cxn modelId="{0D9E33C4-C835-4B89-8327-7703D74738FF}" type="presOf" srcId="{0E80745C-B2FD-4D49-A52E-319203F7FC5D}" destId="{8B1C4295-9D82-4D46-B28D-E9C7FE5C6070}" srcOrd="0" destOrd="0" presId="urn:microsoft.com/office/officeart/2005/8/layout/hProcess9"/>
    <dgm:cxn modelId="{6B61CB79-38CC-4EDF-A73F-E9CF0F717D94}" srcId="{D487CCCC-C1F8-46AC-8753-0343ED2F0895}" destId="{D8B6B80B-5DB9-4B45-B3CC-0AEE6FCE0F74}" srcOrd="0" destOrd="0" parTransId="{1298E4E4-AE3F-49F8-BAA9-69DCF527FEEF}" sibTransId="{FB24E1D3-4F47-45F8-8F4B-9200D9F520F0}"/>
    <dgm:cxn modelId="{14FD5F31-D4B4-4808-ABCE-D9B54A57D72A}" type="presOf" srcId="{D8B6B80B-5DB9-4B45-B3CC-0AEE6FCE0F74}" destId="{14480B7A-8B21-4A4B-ADA2-0FB1AB74AF29}" srcOrd="0" destOrd="0" presId="urn:microsoft.com/office/officeart/2005/8/layout/hProcess9"/>
    <dgm:cxn modelId="{6D9BE559-9605-4624-9E75-61AC85E4C8C7}" srcId="{D487CCCC-C1F8-46AC-8753-0343ED2F0895}" destId="{8DAF1E97-1160-4608-9CC7-02E9EB31AB0E}" srcOrd="1" destOrd="0" parTransId="{2799F833-0ADC-425E-91A8-BB7875849F27}" sibTransId="{A49D6D70-ECBA-4F8C-A1B5-5393FF74D359}"/>
    <dgm:cxn modelId="{804801F6-4F0B-4C26-A061-E2217DA7AFAA}" type="presOf" srcId="{2B33D60A-2ADE-4CEF-8EB9-03A23B91E7B7}" destId="{EBE9C048-AAFF-489E-9CDF-8EA863046F50}" srcOrd="0" destOrd="0" presId="urn:microsoft.com/office/officeart/2005/8/layout/hProcess9"/>
    <dgm:cxn modelId="{1BEBFF4B-BF1B-494D-8F2E-53AE05705E75}" srcId="{D487CCCC-C1F8-46AC-8753-0343ED2F0895}" destId="{0E80745C-B2FD-4D49-A52E-319203F7FC5D}" srcOrd="2" destOrd="0" parTransId="{9FD76BB7-9347-497E-A208-FB18A7AD7786}" sibTransId="{D6F6C120-00FF-4585-8C4A-37F167451818}"/>
    <dgm:cxn modelId="{269AEC97-BBD0-476E-9981-B1CFE444C365}" type="presOf" srcId="{8DAF1E97-1160-4608-9CC7-02E9EB31AB0E}" destId="{C9B6621F-3472-4A10-9D0C-2FF7ADA1A74A}" srcOrd="0" destOrd="0" presId="urn:microsoft.com/office/officeart/2005/8/layout/hProcess9"/>
    <dgm:cxn modelId="{97DC1F58-4248-4D74-87A7-3083863A00A1}" srcId="{D487CCCC-C1F8-46AC-8753-0343ED2F0895}" destId="{2B33D60A-2ADE-4CEF-8EB9-03A23B91E7B7}" srcOrd="3" destOrd="0" parTransId="{666726F4-0402-4F16-AE92-993286750D3D}" sibTransId="{7C7F3ADD-6353-4752-8729-BF4D1C13DA6A}"/>
    <dgm:cxn modelId="{A01F9CE6-F27E-4AF5-AAFC-FBBA58030523}" type="presParOf" srcId="{418F79D3-DA9B-427F-A5EF-AB742391AD24}" destId="{76B667F4-F222-478A-84F1-262A09B1D612}" srcOrd="0" destOrd="0" presId="urn:microsoft.com/office/officeart/2005/8/layout/hProcess9"/>
    <dgm:cxn modelId="{85092AEA-F715-4AFC-B90D-84D72DBFD0A8}" type="presParOf" srcId="{418F79D3-DA9B-427F-A5EF-AB742391AD24}" destId="{4635A1D0-8EEE-4A6C-B01F-B8BDFE524705}" srcOrd="1" destOrd="0" presId="urn:microsoft.com/office/officeart/2005/8/layout/hProcess9"/>
    <dgm:cxn modelId="{7DC8F73C-4051-4428-805F-E9B14CF493A4}" type="presParOf" srcId="{4635A1D0-8EEE-4A6C-B01F-B8BDFE524705}" destId="{14480B7A-8B21-4A4B-ADA2-0FB1AB74AF29}" srcOrd="0" destOrd="0" presId="urn:microsoft.com/office/officeart/2005/8/layout/hProcess9"/>
    <dgm:cxn modelId="{4295158D-9DB1-471C-B513-EE353353A5E1}" type="presParOf" srcId="{4635A1D0-8EEE-4A6C-B01F-B8BDFE524705}" destId="{EECA03E3-0F4E-4632-BF4D-DD59B39A6812}" srcOrd="1" destOrd="0" presId="urn:microsoft.com/office/officeart/2005/8/layout/hProcess9"/>
    <dgm:cxn modelId="{57608F84-5301-4100-87E9-87C080F847E5}" type="presParOf" srcId="{4635A1D0-8EEE-4A6C-B01F-B8BDFE524705}" destId="{C9B6621F-3472-4A10-9D0C-2FF7ADA1A74A}" srcOrd="2" destOrd="0" presId="urn:microsoft.com/office/officeart/2005/8/layout/hProcess9"/>
    <dgm:cxn modelId="{A6E301F3-156F-4AF6-9AFC-3CEA1F937170}" type="presParOf" srcId="{4635A1D0-8EEE-4A6C-B01F-B8BDFE524705}" destId="{EF3BF2B1-22B6-4115-BA0B-FE0E9443BE4C}" srcOrd="3" destOrd="0" presId="urn:microsoft.com/office/officeart/2005/8/layout/hProcess9"/>
    <dgm:cxn modelId="{EFA05B8E-086D-4E67-B3CE-541876908C19}" type="presParOf" srcId="{4635A1D0-8EEE-4A6C-B01F-B8BDFE524705}" destId="{8B1C4295-9D82-4D46-B28D-E9C7FE5C6070}" srcOrd="4" destOrd="0" presId="urn:microsoft.com/office/officeart/2005/8/layout/hProcess9"/>
    <dgm:cxn modelId="{BC2A3D37-610F-4004-BDDE-C0B8E121C6A5}" type="presParOf" srcId="{4635A1D0-8EEE-4A6C-B01F-B8BDFE524705}" destId="{E740F71C-2341-428E-A42B-4BDFFBC5E91A}" srcOrd="5" destOrd="0" presId="urn:microsoft.com/office/officeart/2005/8/layout/hProcess9"/>
    <dgm:cxn modelId="{1F348832-BB72-454A-9713-B65FB26703A9}" type="presParOf" srcId="{4635A1D0-8EEE-4A6C-B01F-B8BDFE524705}" destId="{EBE9C048-AAFF-489E-9CDF-8EA863046F50}" srcOrd="6" destOrd="0" presId="urn:microsoft.com/office/officeart/2005/8/layout/hProcess9"/>
    <dgm:cxn modelId="{0206C4A2-53B9-40B9-993B-888A4720B782}" type="presParOf" srcId="{4635A1D0-8EEE-4A6C-B01F-B8BDFE524705}" destId="{FC0C7146-B0CA-41CC-84E4-FC662CBFBB67}" srcOrd="7" destOrd="0" presId="urn:microsoft.com/office/officeart/2005/8/layout/hProcess9"/>
    <dgm:cxn modelId="{67AC3AE2-F692-4225-820D-0CA0187153DA}" type="presParOf" srcId="{4635A1D0-8EEE-4A6C-B01F-B8BDFE524705}" destId="{F37D8976-C459-45BB-8B35-22812FF7E91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667F4-F222-478A-84F1-262A09B1D612}">
      <dsp:nvSpPr>
        <dsp:cNvPr id="0" name=""/>
        <dsp:cNvSpPr/>
      </dsp:nvSpPr>
      <dsp:spPr>
        <a:xfrm>
          <a:off x="578265" y="0"/>
          <a:ext cx="6553671" cy="332088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80B7A-8B21-4A4B-ADA2-0FB1AB74AF29}">
      <dsp:nvSpPr>
        <dsp:cNvPr id="0" name=""/>
        <dsp:cNvSpPr/>
      </dsp:nvSpPr>
      <dsp:spPr>
        <a:xfrm>
          <a:off x="2258" y="996265"/>
          <a:ext cx="1359826" cy="1328354"/>
        </a:xfrm>
        <a:prstGeom prst="roundRect">
          <a:avLst/>
        </a:prstGeom>
        <a:blipFill rotWithShape="0">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a:t> </a:t>
          </a:r>
        </a:p>
      </dsp:txBody>
      <dsp:txXfrm>
        <a:off x="67103" y="1061110"/>
        <a:ext cx="1230136" cy="1198664"/>
      </dsp:txXfrm>
    </dsp:sp>
    <dsp:sp modelId="{C9B6621F-3472-4A10-9D0C-2FF7ADA1A74A}">
      <dsp:nvSpPr>
        <dsp:cNvPr id="0" name=""/>
        <dsp:cNvSpPr/>
      </dsp:nvSpPr>
      <dsp:spPr>
        <a:xfrm>
          <a:off x="1588723" y="996265"/>
          <a:ext cx="1359826" cy="1328354"/>
        </a:xfrm>
        <a:prstGeom prst="roundRect">
          <a:avLst/>
        </a:prstGeom>
        <a:blipFill rotWithShape="0">
          <a:blip xmlns:r="http://schemas.openxmlformats.org/officeDocument/2006/relationships" r:embed="rId2">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a:t> </a:t>
          </a:r>
        </a:p>
      </dsp:txBody>
      <dsp:txXfrm>
        <a:off x="1653568" y="1061110"/>
        <a:ext cx="1230136" cy="1198664"/>
      </dsp:txXfrm>
    </dsp:sp>
    <dsp:sp modelId="{8B1C4295-9D82-4D46-B28D-E9C7FE5C6070}">
      <dsp:nvSpPr>
        <dsp:cNvPr id="0" name=""/>
        <dsp:cNvSpPr/>
      </dsp:nvSpPr>
      <dsp:spPr>
        <a:xfrm>
          <a:off x="3175187" y="996265"/>
          <a:ext cx="1359826" cy="1328354"/>
        </a:xfrm>
        <a:prstGeom prst="roundRect">
          <a:avLst/>
        </a:prstGeom>
        <a:blipFill rotWithShape="0">
          <a:blip xmlns:r="http://schemas.openxmlformats.org/officeDocument/2006/relationships" r:embed="rId3" cstate="screen">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a:t> </a:t>
          </a:r>
        </a:p>
      </dsp:txBody>
      <dsp:txXfrm>
        <a:off x="3240032" y="1061110"/>
        <a:ext cx="1230136" cy="1198664"/>
      </dsp:txXfrm>
    </dsp:sp>
    <dsp:sp modelId="{EBE9C048-AAFF-489E-9CDF-8EA863046F50}">
      <dsp:nvSpPr>
        <dsp:cNvPr id="0" name=""/>
        <dsp:cNvSpPr/>
      </dsp:nvSpPr>
      <dsp:spPr>
        <a:xfrm>
          <a:off x="4761652" y="996265"/>
          <a:ext cx="1359826" cy="1328354"/>
        </a:xfrm>
        <a:prstGeom prst="roundRect">
          <a:avLst/>
        </a:prstGeom>
        <a:blipFill rotWithShape="0">
          <a:blip xmlns:r="http://schemas.openxmlformats.org/officeDocument/2006/relationships" r:embed="rId4" cstate="screen">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fr-FR" sz="5700" kern="1200"/>
            <a:t> </a:t>
          </a:r>
        </a:p>
      </dsp:txBody>
      <dsp:txXfrm>
        <a:off x="4826497" y="1061110"/>
        <a:ext cx="1230136" cy="1198664"/>
      </dsp:txXfrm>
    </dsp:sp>
    <dsp:sp modelId="{F37D8976-C459-45BB-8B35-22812FF7E91D}">
      <dsp:nvSpPr>
        <dsp:cNvPr id="0" name=""/>
        <dsp:cNvSpPr/>
      </dsp:nvSpPr>
      <dsp:spPr>
        <a:xfrm>
          <a:off x="6348116" y="996265"/>
          <a:ext cx="1359826" cy="1328354"/>
        </a:xfrm>
        <a:prstGeom prst="roundRect">
          <a:avLst/>
        </a:prstGeom>
        <a:blipFill rotWithShape="0">
          <a:blip xmlns:r="http://schemas.openxmlformats.org/officeDocument/2006/relationships" r:embed="rId5" cstate="screen">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endParaRPr lang="fr-FR" sz="5700" kern="1200"/>
        </a:p>
      </dsp:txBody>
      <dsp:txXfrm>
        <a:off x="6412961" y="1061110"/>
        <a:ext cx="1230136" cy="11986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1B93242-A1A9-CC43-A2EE-9EE798A2CEAF}" type="datetimeFigureOut">
              <a:rPr lang="fr-FR" smtClean="0"/>
              <a:t>19/03/2019</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10E462F-C152-3342-BD7F-580EF8FAFC2F}" type="slidenum">
              <a:rPr lang="fr-FR" smtClean="0"/>
              <a:t>‹N°›</a:t>
            </a:fld>
            <a:endParaRPr lang="fr-FR"/>
          </a:p>
        </p:txBody>
      </p:sp>
    </p:spTree>
    <p:extLst>
      <p:ext uri="{BB962C8B-B14F-4D97-AF65-F5344CB8AC3E}">
        <p14:creationId xmlns:p14="http://schemas.microsoft.com/office/powerpoint/2010/main" val="769379439"/>
      </p:ext>
    </p:extLst>
  </p:cSld>
  <p:clrMap bg1="lt1" tx1="dk1" bg2="lt2" tx2="dk2" accent1="accent1" accent2="accent2" accent3="accent3" accent4="accent4" accent5="accent5" accent6="accent6" hlink="hlink" folHlink="folHlink"/>
  <p:notesStyle>
    <a:lvl1pPr marL="0" algn="l" defTabSz="797174" rtl="0" eaLnBrk="1" latinLnBrk="0" hangingPunct="1">
      <a:defRPr sz="1046" kern="1200">
        <a:solidFill>
          <a:schemeClr val="tx1"/>
        </a:solidFill>
        <a:latin typeface="+mn-lt"/>
        <a:ea typeface="+mn-ea"/>
        <a:cs typeface="+mn-cs"/>
      </a:defRPr>
    </a:lvl1pPr>
    <a:lvl2pPr marL="398587" algn="l" defTabSz="797174" rtl="0" eaLnBrk="1" latinLnBrk="0" hangingPunct="1">
      <a:defRPr sz="1046" kern="1200">
        <a:solidFill>
          <a:schemeClr val="tx1"/>
        </a:solidFill>
        <a:latin typeface="+mn-lt"/>
        <a:ea typeface="+mn-ea"/>
        <a:cs typeface="+mn-cs"/>
      </a:defRPr>
    </a:lvl2pPr>
    <a:lvl3pPr marL="797174" algn="l" defTabSz="797174" rtl="0" eaLnBrk="1" latinLnBrk="0" hangingPunct="1">
      <a:defRPr sz="1046" kern="1200">
        <a:solidFill>
          <a:schemeClr val="tx1"/>
        </a:solidFill>
        <a:latin typeface="+mn-lt"/>
        <a:ea typeface="+mn-ea"/>
        <a:cs typeface="+mn-cs"/>
      </a:defRPr>
    </a:lvl3pPr>
    <a:lvl4pPr marL="1195761" algn="l" defTabSz="797174" rtl="0" eaLnBrk="1" latinLnBrk="0" hangingPunct="1">
      <a:defRPr sz="1046" kern="1200">
        <a:solidFill>
          <a:schemeClr val="tx1"/>
        </a:solidFill>
        <a:latin typeface="+mn-lt"/>
        <a:ea typeface="+mn-ea"/>
        <a:cs typeface="+mn-cs"/>
      </a:defRPr>
    </a:lvl4pPr>
    <a:lvl5pPr marL="1594348" algn="l" defTabSz="797174" rtl="0" eaLnBrk="1" latinLnBrk="0" hangingPunct="1">
      <a:defRPr sz="1046" kern="1200">
        <a:solidFill>
          <a:schemeClr val="tx1"/>
        </a:solidFill>
        <a:latin typeface="+mn-lt"/>
        <a:ea typeface="+mn-ea"/>
        <a:cs typeface="+mn-cs"/>
      </a:defRPr>
    </a:lvl5pPr>
    <a:lvl6pPr marL="1992935" algn="l" defTabSz="797174" rtl="0" eaLnBrk="1" latinLnBrk="0" hangingPunct="1">
      <a:defRPr sz="1046" kern="1200">
        <a:solidFill>
          <a:schemeClr val="tx1"/>
        </a:solidFill>
        <a:latin typeface="+mn-lt"/>
        <a:ea typeface="+mn-ea"/>
        <a:cs typeface="+mn-cs"/>
      </a:defRPr>
    </a:lvl6pPr>
    <a:lvl7pPr marL="2391522" algn="l" defTabSz="797174" rtl="0" eaLnBrk="1" latinLnBrk="0" hangingPunct="1">
      <a:defRPr sz="1046" kern="1200">
        <a:solidFill>
          <a:schemeClr val="tx1"/>
        </a:solidFill>
        <a:latin typeface="+mn-lt"/>
        <a:ea typeface="+mn-ea"/>
        <a:cs typeface="+mn-cs"/>
      </a:defRPr>
    </a:lvl7pPr>
    <a:lvl8pPr marL="2790109" algn="l" defTabSz="797174" rtl="0" eaLnBrk="1" latinLnBrk="0" hangingPunct="1">
      <a:defRPr sz="1046" kern="1200">
        <a:solidFill>
          <a:schemeClr val="tx1"/>
        </a:solidFill>
        <a:latin typeface="+mn-lt"/>
        <a:ea typeface="+mn-ea"/>
        <a:cs typeface="+mn-cs"/>
      </a:defRPr>
    </a:lvl8pPr>
    <a:lvl9pPr marL="3188696" algn="l" defTabSz="797174" rtl="0" eaLnBrk="1" latinLnBrk="0" hangingPunct="1">
      <a:defRPr sz="10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NES - couvertur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itre 1"/>
          <p:cNvSpPr>
            <a:spLocks noGrp="1"/>
          </p:cNvSpPr>
          <p:nvPr>
            <p:ph type="title" hasCustomPrompt="1"/>
          </p:nvPr>
        </p:nvSpPr>
        <p:spPr>
          <a:xfrm>
            <a:off x="2399323" y="1233099"/>
            <a:ext cx="7619999" cy="844177"/>
          </a:xfrm>
          <a:prstGeom prst="rect">
            <a:avLst/>
          </a:prstGeom>
        </p:spPr>
        <p:txBody>
          <a:bodyPr vert="horz" lIns="91440" tIns="45720" rIns="91440" bIns="45720" rtlCol="0" anchor="ctr">
            <a:normAutofit/>
          </a:bodyPr>
          <a:lstStyle>
            <a:lvl1pPr>
              <a:lnSpc>
                <a:spcPct val="100000"/>
              </a:lnSpc>
              <a:defRPr sz="2400"/>
            </a:lvl1pPr>
          </a:lstStyle>
          <a:p>
            <a:r>
              <a:rPr lang="fr-FR" dirty="0"/>
              <a:t>MODIFIER TITRE</a:t>
            </a:r>
          </a:p>
        </p:txBody>
      </p:sp>
      <p:sp>
        <p:nvSpPr>
          <p:cNvPr id="6" name="Sous-titre 2"/>
          <p:cNvSpPr>
            <a:spLocks noGrp="1"/>
          </p:cNvSpPr>
          <p:nvPr>
            <p:ph type="subTitle" idx="1" hasCustomPrompt="1"/>
          </p:nvPr>
        </p:nvSpPr>
        <p:spPr>
          <a:xfrm>
            <a:off x="840544" y="2363827"/>
            <a:ext cx="7833556" cy="757130"/>
          </a:xfrm>
          <a:prstGeom prst="rect">
            <a:avLst/>
          </a:prstGeom>
        </p:spPr>
        <p:txBody>
          <a:bodyPr wrap="square">
            <a:spAutoFit/>
          </a:bodyPr>
          <a:lstStyle>
            <a:lvl1pPr marL="0" indent="0" algn="r">
              <a:lnSpc>
                <a:spcPct val="90000"/>
              </a:lnSpc>
              <a:spcBef>
                <a:spcPts val="0"/>
              </a:spcBef>
              <a:buNone/>
              <a:defRPr lang="fr-FR" sz="2400" b="1" i="1" kern="1200" dirty="0">
                <a:solidFill>
                  <a:schemeClr val="accent2"/>
                </a:solidFill>
                <a:latin typeface="+mj-lt"/>
                <a:ea typeface="Arial Black" charset="0"/>
                <a:cs typeface="Arial Black"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MODIFIER REUNION / PRESENTATION</a:t>
            </a:r>
          </a:p>
          <a:p>
            <a:r>
              <a:rPr lang="fr-FR" dirty="0"/>
              <a:t>DATE</a:t>
            </a:r>
          </a:p>
        </p:txBody>
      </p:sp>
      <p:sp>
        <p:nvSpPr>
          <p:cNvPr id="7" name="Espace réservé du contenu 2"/>
          <p:cNvSpPr>
            <a:spLocks noGrp="1"/>
          </p:cNvSpPr>
          <p:nvPr>
            <p:ph idx="10" hasCustomPrompt="1"/>
          </p:nvPr>
        </p:nvSpPr>
        <p:spPr>
          <a:xfrm>
            <a:off x="1799620" y="3409554"/>
            <a:ext cx="7620000" cy="377327"/>
          </a:xfrm>
          <a:prstGeom prst="rect">
            <a:avLst/>
          </a:prstGeom>
        </p:spPr>
        <p:txBody>
          <a:bodyPr>
            <a:noAutofit/>
          </a:bodyPr>
          <a:lstStyle>
            <a:lvl1pPr algn="r">
              <a:lnSpc>
                <a:spcPct val="100000"/>
              </a:lnSpc>
              <a:spcBef>
                <a:spcPts val="0"/>
              </a:spcBef>
              <a:defRPr sz="2000" b="0">
                <a:latin typeface="+mj-lt"/>
              </a:defRPr>
            </a:lvl1pPr>
            <a:lvl2pPr algn="r">
              <a:lnSpc>
                <a:spcPct val="100000"/>
              </a:lnSpc>
              <a:spcBef>
                <a:spcPts val="0"/>
              </a:spcBef>
              <a:defRPr sz="2000" b="0">
                <a:latin typeface="+mj-lt"/>
              </a:defRPr>
            </a:lvl2pPr>
          </a:lstStyle>
          <a:p>
            <a:pPr lvl="0"/>
            <a:r>
              <a:rPr lang="fr-FR" dirty="0"/>
              <a:t>Modifier l’auteur</a:t>
            </a:r>
          </a:p>
        </p:txBody>
      </p:sp>
      <p:sp>
        <p:nvSpPr>
          <p:cNvPr id="10" name="Espace réservé du contenu 2"/>
          <p:cNvSpPr>
            <a:spLocks noGrp="1"/>
          </p:cNvSpPr>
          <p:nvPr>
            <p:ph idx="11" hasCustomPrompt="1"/>
          </p:nvPr>
        </p:nvSpPr>
        <p:spPr>
          <a:xfrm>
            <a:off x="1799620" y="3786881"/>
            <a:ext cx="7620000" cy="288597"/>
          </a:xfrm>
          <a:prstGeom prst="rect">
            <a:avLst/>
          </a:prstGeom>
        </p:spPr>
        <p:txBody>
          <a:bodyPr>
            <a:noAutofit/>
          </a:bodyPr>
          <a:lstStyle>
            <a:lvl1pPr algn="r">
              <a:lnSpc>
                <a:spcPct val="100000"/>
              </a:lnSpc>
              <a:spcBef>
                <a:spcPts val="0"/>
              </a:spcBef>
              <a:defRPr sz="1400" b="0">
                <a:solidFill>
                  <a:schemeClr val="accent2"/>
                </a:solidFill>
                <a:latin typeface="+mj-lt"/>
              </a:defRPr>
            </a:lvl1pPr>
            <a:lvl2pPr algn="r">
              <a:lnSpc>
                <a:spcPct val="100000"/>
              </a:lnSpc>
              <a:spcBef>
                <a:spcPts val="0"/>
              </a:spcBef>
              <a:defRPr sz="2000" b="0">
                <a:latin typeface="+mj-lt"/>
              </a:defRPr>
            </a:lvl2pPr>
          </a:lstStyle>
          <a:p>
            <a:pPr lvl="0"/>
            <a:r>
              <a:rPr lang="fr-FR" dirty="0"/>
              <a:t>Modifier l’entité</a:t>
            </a:r>
          </a:p>
        </p:txBody>
      </p:sp>
    </p:spTree>
    <p:extLst>
      <p:ext uri="{BB962C8B-B14F-4D97-AF65-F5344CB8AC3E}">
        <p14:creationId xmlns:p14="http://schemas.microsoft.com/office/powerpoint/2010/main" val="13658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Espace réservé du contenu 7"/>
          <p:cNvSpPr>
            <a:spLocks noGrp="1"/>
          </p:cNvSpPr>
          <p:nvPr>
            <p:ph sz="quarter" idx="13"/>
          </p:nvPr>
        </p:nvSpPr>
        <p:spPr>
          <a:xfrm>
            <a:off x="331612"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2" name="Espace réservé du contenu 7"/>
          <p:cNvSpPr>
            <a:spLocks noGrp="1"/>
          </p:cNvSpPr>
          <p:nvPr>
            <p:ph sz="quarter" idx="17"/>
          </p:nvPr>
        </p:nvSpPr>
        <p:spPr>
          <a:xfrm>
            <a:off x="5262004"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3" name="Titre 2"/>
          <p:cNvSpPr>
            <a:spLocks noGrp="1"/>
          </p:cNvSpPr>
          <p:nvPr>
            <p:ph type="title"/>
          </p:nvPr>
        </p:nvSpPr>
        <p:spPr>
          <a:xfrm>
            <a:off x="317500" y="128366"/>
            <a:ext cx="7188893" cy="369332"/>
          </a:xfrm>
          <a:prstGeom prst="rect">
            <a:avLst/>
          </a:prstGeom>
        </p:spPr>
        <p:txBody>
          <a:bodyPr/>
          <a:lstStyle/>
          <a:p>
            <a:r>
              <a:rPr lang="en-US" noProof="0" dirty="0" err="1"/>
              <a:t>Modifiez</a:t>
            </a:r>
            <a:r>
              <a:rPr lang="en-US" noProof="0" dirty="0"/>
              <a:t> le style du </a:t>
            </a:r>
            <a:r>
              <a:rPr lang="en-US" noProof="0" dirty="0" err="1"/>
              <a:t>titre</a:t>
            </a:r>
            <a:endParaRPr lang="en-US" noProof="0" dirty="0"/>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Modifier le style du sous-</a:t>
            </a:r>
            <a:r>
              <a:rPr lang="en-US" noProof="0" dirty="0" err="1"/>
              <a:t>titre</a:t>
            </a:r>
            <a:endParaRPr lang="en-US" noProof="0" dirty="0"/>
          </a:p>
        </p:txBody>
      </p:sp>
      <p:sp>
        <p:nvSpPr>
          <p:cNvPr id="2" name="Espace réservé de la date 1"/>
          <p:cNvSpPr>
            <a:spLocks noGrp="1"/>
          </p:cNvSpPr>
          <p:nvPr>
            <p:ph type="dt" sz="half" idx="18"/>
          </p:nvPr>
        </p:nvSpPr>
        <p:spPr/>
        <p:txBody>
          <a:bodyPr/>
          <a:lstStyle/>
          <a:p>
            <a:pPr>
              <a:defRPr/>
            </a:pPr>
            <a:fld id="{A6DEF44A-BE0A-4827-9446-C7276AF9EE19}" type="datetime1">
              <a:rPr lang="fr-FR" noProof="0" smtClean="0"/>
              <a:t>20/03/2019</a:t>
            </a:fld>
            <a:endParaRPr lang="en-US" noProof="0"/>
          </a:p>
        </p:txBody>
      </p:sp>
      <p:sp>
        <p:nvSpPr>
          <p:cNvPr id="3" name="Espace réservé du pied de page 2"/>
          <p:cNvSpPr>
            <a:spLocks noGrp="1"/>
          </p:cNvSpPr>
          <p:nvPr>
            <p:ph type="ftr" sz="quarter" idx="19"/>
          </p:nvPr>
        </p:nvSpPr>
        <p:spPr/>
        <p:txBody>
          <a:bodyPr/>
          <a:lstStyle/>
          <a:p>
            <a:pPr>
              <a:defRPr/>
            </a:pPr>
            <a:r>
              <a:rPr lang="en-US" noProof="0" smtClean="0"/>
              <a:t>WG Climate Meeting - Marrakech</a:t>
            </a:r>
            <a:endParaRPr lang="en-US" noProof="0"/>
          </a:p>
        </p:txBody>
      </p:sp>
      <p:sp>
        <p:nvSpPr>
          <p:cNvPr id="4" name="Espace réservé du numéro de diapositive 3"/>
          <p:cNvSpPr>
            <a:spLocks noGrp="1"/>
          </p:cNvSpPr>
          <p:nvPr>
            <p:ph type="sldNum" sz="quarter" idx="20"/>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335594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a:prstGeom prst="rect">
            <a:avLst/>
          </a:prstGeom>
        </p:spPr>
        <p:txBody>
          <a:bodyPr/>
          <a:lstStyle/>
          <a:p>
            <a:r>
              <a:rPr lang="en-US" noProof="0" dirty="0" err="1"/>
              <a:t>Cliquez</a:t>
            </a:r>
            <a:r>
              <a:rPr lang="en-US" noProof="0" dirty="0"/>
              <a:t> et </a:t>
            </a:r>
            <a:r>
              <a:rPr lang="en-US" noProof="0" dirty="0" err="1"/>
              <a:t>modifiez</a:t>
            </a:r>
            <a:r>
              <a:rPr lang="en-US" noProof="0" dirty="0"/>
              <a:t> le </a:t>
            </a:r>
            <a:r>
              <a:rPr lang="en-US" noProof="0" dirty="0" err="1"/>
              <a:t>titre</a:t>
            </a:r>
            <a:endParaRPr lang="en-US" noProof="0" dirty="0"/>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en-US" noProof="0"/>
              <a:t>Faire </a:t>
            </a:r>
            <a:r>
              <a:rPr lang="en-US" noProof="0" err="1"/>
              <a:t>glisser</a:t>
            </a:r>
            <a:r>
              <a:rPr lang="en-US" noProof="0"/>
              <a:t> </a:t>
            </a:r>
            <a:r>
              <a:rPr lang="en-US" noProof="0" err="1"/>
              <a:t>l'image</a:t>
            </a:r>
            <a:r>
              <a:rPr lang="en-US" noProof="0"/>
              <a:t> </a:t>
            </a:r>
            <a:r>
              <a:rPr lang="en-US" noProof="0" err="1"/>
              <a:t>vers</a:t>
            </a:r>
            <a:r>
              <a:rPr lang="en-US" noProof="0"/>
              <a:t> </a:t>
            </a:r>
            <a:r>
              <a:rPr lang="en-US" noProof="0" err="1"/>
              <a:t>l'espace</a:t>
            </a:r>
            <a:r>
              <a:rPr lang="en-US" noProof="0"/>
              <a:t> </a:t>
            </a:r>
            <a:r>
              <a:rPr lang="en-US" noProof="0" err="1"/>
              <a:t>réservé</a:t>
            </a:r>
            <a:r>
              <a:rPr lang="en-US" noProof="0"/>
              <a:t> </a:t>
            </a:r>
            <a:r>
              <a:rPr lang="en-US" noProof="0" err="1"/>
              <a:t>ou</a:t>
            </a:r>
            <a:r>
              <a:rPr lang="en-US" noProof="0"/>
              <a:t> </a:t>
            </a:r>
            <a:r>
              <a:rPr lang="en-US" noProof="0" err="1"/>
              <a:t>cliquer</a:t>
            </a:r>
            <a:r>
              <a:rPr lang="en-US" noProof="0"/>
              <a:t> sur </a:t>
            </a:r>
            <a:r>
              <a:rPr lang="en-US" noProof="0" err="1"/>
              <a:t>l'icône</a:t>
            </a:r>
            <a:r>
              <a:rPr lang="en-US" noProof="0"/>
              <a:t> pour </a:t>
            </a:r>
            <a:r>
              <a:rPr lang="en-US" noProof="0" err="1"/>
              <a:t>l'ajouter</a:t>
            </a:r>
            <a:endParaRPr lang="en-US" noProof="0"/>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INDIQUEZ L’OBJET DE LA PRESENTATION - DATE</a:t>
            </a:r>
          </a:p>
        </p:txBody>
      </p:sp>
      <p:sp>
        <p:nvSpPr>
          <p:cNvPr id="4" name="Espace réservé de la date 3"/>
          <p:cNvSpPr>
            <a:spLocks noGrp="1"/>
          </p:cNvSpPr>
          <p:nvPr>
            <p:ph type="dt" sz="half" idx="15"/>
          </p:nvPr>
        </p:nvSpPr>
        <p:spPr/>
        <p:txBody>
          <a:bodyPr/>
          <a:lstStyle/>
          <a:p>
            <a:pPr>
              <a:defRPr/>
            </a:pPr>
            <a:fld id="{300A113B-0E87-41B8-82CC-94A9953EA13A}" type="datetime1">
              <a:rPr lang="fr-FR" noProof="0" smtClean="0"/>
              <a:t>20/03/2019</a:t>
            </a:fld>
            <a:endParaRPr lang="en-US" noProof="0"/>
          </a:p>
        </p:txBody>
      </p:sp>
      <p:sp>
        <p:nvSpPr>
          <p:cNvPr id="5" name="Espace réservé du pied de page 4"/>
          <p:cNvSpPr>
            <a:spLocks noGrp="1"/>
          </p:cNvSpPr>
          <p:nvPr>
            <p:ph type="ftr" sz="quarter" idx="16"/>
          </p:nvPr>
        </p:nvSpPr>
        <p:spPr/>
        <p:txBody>
          <a:bodyPr/>
          <a:lstStyle/>
          <a:p>
            <a:pPr>
              <a:defRPr/>
            </a:pPr>
            <a:r>
              <a:rPr lang="en-US" noProof="0" smtClean="0"/>
              <a:t>WG Climate Meeting - Marrakech</a:t>
            </a:r>
            <a:endParaRPr lang="en-US" noProof="0"/>
          </a:p>
        </p:txBody>
      </p:sp>
      <p:sp>
        <p:nvSpPr>
          <p:cNvPr id="6" name="Espace réservé du numéro de diapositive 5"/>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7858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defRPr/>
            </a:pPr>
            <a:fld id="{74D18324-1A73-4DCC-BE44-E87F84114272}" type="datetime1">
              <a:rPr lang="fr-FR" noProof="0" smtClean="0"/>
              <a:t>20/03/2019</a:t>
            </a:fld>
            <a:endParaRPr lang="en-US" noProof="0"/>
          </a:p>
        </p:txBody>
      </p:sp>
      <p:sp>
        <p:nvSpPr>
          <p:cNvPr id="6" name="Espace réservé du pied de page 5"/>
          <p:cNvSpPr>
            <a:spLocks noGrp="1"/>
          </p:cNvSpPr>
          <p:nvPr>
            <p:ph type="ftr" sz="quarter" idx="11"/>
          </p:nvPr>
        </p:nvSpPr>
        <p:spPr/>
        <p:txBody>
          <a:bodyPr/>
          <a:lstStyle/>
          <a:p>
            <a:pPr>
              <a:defRPr/>
            </a:pPr>
            <a:r>
              <a:rPr lang="en-US" noProof="0" smtClean="0"/>
              <a:t>WG Climate Meeting - Marrakech</a:t>
            </a:r>
            <a:endParaRPr lang="en-US" noProof="0"/>
          </a:p>
        </p:txBody>
      </p:sp>
      <p:sp>
        <p:nvSpPr>
          <p:cNvPr id="7" name="Espace réservé du numéro de diapositive 6"/>
          <p:cNvSpPr>
            <a:spLocks noGrp="1"/>
          </p:cNvSpPr>
          <p:nvPr>
            <p:ph type="sldNum" sz="quarter" idx="12"/>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168478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3" name="Titre 2"/>
          <p:cNvSpPr>
            <a:spLocks noGrp="1"/>
          </p:cNvSpPr>
          <p:nvPr>
            <p:ph type="title"/>
          </p:nvPr>
        </p:nvSpPr>
        <p:spPr>
          <a:xfrm>
            <a:off x="317500" y="128366"/>
            <a:ext cx="7188893" cy="369332"/>
          </a:xfrm>
        </p:spPr>
        <p:txBody>
          <a:bodyPr/>
          <a:lstStyle/>
          <a:p>
            <a:r>
              <a:rPr lang="fr-FR"/>
              <a:t>Modifiez le style du titre</a:t>
            </a:r>
          </a:p>
        </p:txBody>
      </p:sp>
      <p:sp>
        <p:nvSpPr>
          <p:cNvPr id="10" name="Espace réservé de la date 1"/>
          <p:cNvSpPr>
            <a:spLocks noGrp="1"/>
          </p:cNvSpPr>
          <p:nvPr>
            <p:ph type="dt" sz="half" idx="10"/>
          </p:nvPr>
        </p:nvSpPr>
        <p:spPr>
          <a:xfrm>
            <a:off x="7240764" y="5503024"/>
            <a:ext cx="1409347" cy="211976"/>
          </a:xfrm>
          <a:prstGeom prst="rect">
            <a:avLst/>
          </a:prstGeom>
        </p:spPr>
        <p:txBody>
          <a:bodyPr anchor="ctr"/>
          <a:lstStyle>
            <a:lvl1pPr>
              <a:defRPr sz="1050">
                <a:solidFill>
                  <a:schemeClr val="bg1"/>
                </a:solidFill>
              </a:defRPr>
            </a:lvl1pPr>
          </a:lstStyle>
          <a:p>
            <a:pPr>
              <a:defRPr/>
            </a:pPr>
            <a:fld id="{C0EA17DE-A0B9-4051-B5F4-B1026B199000}" type="datetime1">
              <a:rPr lang="fr-FR" smtClean="0"/>
              <a:t>20/03/2019</a:t>
            </a:fld>
            <a:endParaRPr lang="en-US"/>
          </a:p>
        </p:txBody>
      </p:sp>
      <p:sp>
        <p:nvSpPr>
          <p:cNvPr id="11" name="Espace réservé du pied de page 7"/>
          <p:cNvSpPr>
            <a:spLocks noGrp="1"/>
          </p:cNvSpPr>
          <p:nvPr>
            <p:ph type="ftr" sz="quarter" idx="11"/>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WG Climate Meeting - Marrakech</a:t>
            </a:r>
            <a:endParaRPr lang="en-US"/>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Modifier le style du sous-titre</a:t>
            </a:r>
          </a:p>
        </p:txBody>
      </p:sp>
    </p:spTree>
    <p:extLst>
      <p:ext uri="{BB962C8B-B14F-4D97-AF65-F5344CB8AC3E}">
        <p14:creationId xmlns:p14="http://schemas.microsoft.com/office/powerpoint/2010/main" val="2856035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3" name="Titre 2"/>
          <p:cNvSpPr>
            <a:spLocks noGrp="1"/>
          </p:cNvSpPr>
          <p:nvPr>
            <p:ph type="title"/>
          </p:nvPr>
        </p:nvSpPr>
        <p:spPr>
          <a:xfrm>
            <a:off x="317500" y="128366"/>
            <a:ext cx="7188893" cy="369332"/>
          </a:xfrm>
        </p:spPr>
        <p:txBody>
          <a:bodyPr/>
          <a:lstStyle/>
          <a:p>
            <a:r>
              <a:rPr lang="fr-FR"/>
              <a:t>Modifiez le style du titre</a:t>
            </a:r>
          </a:p>
        </p:txBody>
      </p:sp>
      <p:sp>
        <p:nvSpPr>
          <p:cNvPr id="10" name="Espace réservé de la date 1"/>
          <p:cNvSpPr>
            <a:spLocks noGrp="1"/>
          </p:cNvSpPr>
          <p:nvPr>
            <p:ph type="dt" sz="half" idx="10"/>
          </p:nvPr>
        </p:nvSpPr>
        <p:spPr>
          <a:xfrm>
            <a:off x="7240764" y="5503024"/>
            <a:ext cx="1409347" cy="211976"/>
          </a:xfrm>
          <a:prstGeom prst="rect">
            <a:avLst/>
          </a:prstGeom>
        </p:spPr>
        <p:txBody>
          <a:bodyPr anchor="ctr"/>
          <a:lstStyle>
            <a:lvl1pPr>
              <a:defRPr sz="1050">
                <a:solidFill>
                  <a:schemeClr val="bg1"/>
                </a:solidFill>
              </a:defRPr>
            </a:lvl1pPr>
          </a:lstStyle>
          <a:p>
            <a:pPr>
              <a:defRPr/>
            </a:pPr>
            <a:fld id="{F937B4F4-9107-4E88-A65F-0A87846CE4A5}" type="datetime1">
              <a:rPr lang="fr-FR" smtClean="0"/>
              <a:t>20/03/2019</a:t>
            </a:fld>
            <a:endParaRPr lang="en-US"/>
          </a:p>
        </p:txBody>
      </p:sp>
      <p:sp>
        <p:nvSpPr>
          <p:cNvPr id="11" name="Espace réservé du pied de page 7"/>
          <p:cNvSpPr>
            <a:spLocks noGrp="1"/>
          </p:cNvSpPr>
          <p:nvPr>
            <p:ph type="ftr" sz="quarter" idx="11"/>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WG Climate Meeting - Marrakech</a:t>
            </a:r>
            <a:endParaRPr lang="en-US"/>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Modifier le style du sous-titre</a:t>
            </a:r>
          </a:p>
        </p:txBody>
      </p:sp>
      <p:sp>
        <p:nvSpPr>
          <p:cNvPr id="13" name="Espace réservé du contenu 7"/>
          <p:cNvSpPr>
            <a:spLocks noGrp="1"/>
          </p:cNvSpPr>
          <p:nvPr>
            <p:ph sz="quarter" idx="13"/>
          </p:nvPr>
        </p:nvSpPr>
        <p:spPr>
          <a:xfrm>
            <a:off x="331612" y="962604"/>
            <a:ext cx="9491398" cy="4310062"/>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916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10" name="Espace réservé du contenu 7"/>
          <p:cNvSpPr>
            <a:spLocks noGrp="1"/>
          </p:cNvSpPr>
          <p:nvPr>
            <p:ph sz="quarter" idx="13"/>
          </p:nvPr>
        </p:nvSpPr>
        <p:spPr>
          <a:xfrm>
            <a:off x="331612" y="962604"/>
            <a:ext cx="4573640" cy="4380783"/>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7"/>
          <p:cNvSpPr>
            <a:spLocks noGrp="1"/>
          </p:cNvSpPr>
          <p:nvPr>
            <p:ph sz="quarter" idx="17"/>
          </p:nvPr>
        </p:nvSpPr>
        <p:spPr>
          <a:xfrm>
            <a:off x="5262004" y="962604"/>
            <a:ext cx="4573640" cy="4380783"/>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Titre 2"/>
          <p:cNvSpPr>
            <a:spLocks noGrp="1"/>
          </p:cNvSpPr>
          <p:nvPr>
            <p:ph type="title"/>
          </p:nvPr>
        </p:nvSpPr>
        <p:spPr>
          <a:xfrm>
            <a:off x="317500" y="128366"/>
            <a:ext cx="7188893" cy="369332"/>
          </a:xfrm>
        </p:spPr>
        <p:txBody>
          <a:bodyPr/>
          <a:lstStyle/>
          <a:p>
            <a:r>
              <a:rPr lang="fr-FR"/>
              <a:t>Modifiez le style du titre</a:t>
            </a:r>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Modifier le style du sous-titre</a:t>
            </a:r>
          </a:p>
        </p:txBody>
      </p:sp>
      <p:sp>
        <p:nvSpPr>
          <p:cNvPr id="15" name="Espace réservé de la date 1"/>
          <p:cNvSpPr>
            <a:spLocks noGrp="1"/>
          </p:cNvSpPr>
          <p:nvPr>
            <p:ph type="dt" sz="half" idx="10"/>
          </p:nvPr>
        </p:nvSpPr>
        <p:spPr>
          <a:xfrm>
            <a:off x="7240764" y="5503024"/>
            <a:ext cx="1409347" cy="211976"/>
          </a:xfrm>
          <a:prstGeom prst="rect">
            <a:avLst/>
          </a:prstGeom>
        </p:spPr>
        <p:txBody>
          <a:bodyPr anchor="ctr"/>
          <a:lstStyle>
            <a:lvl1pPr>
              <a:defRPr sz="1050">
                <a:solidFill>
                  <a:schemeClr val="bg1"/>
                </a:solidFill>
              </a:defRPr>
            </a:lvl1pPr>
          </a:lstStyle>
          <a:p>
            <a:pPr>
              <a:defRPr/>
            </a:pPr>
            <a:fld id="{CF372CE5-3634-4205-A6E6-803669859840}" type="datetime1">
              <a:rPr lang="fr-FR" smtClean="0"/>
              <a:t>20/03/2019</a:t>
            </a:fld>
            <a:endParaRPr lang="en-US"/>
          </a:p>
        </p:txBody>
      </p:sp>
      <p:sp>
        <p:nvSpPr>
          <p:cNvPr id="16" name="Espace réservé du pied de page 7"/>
          <p:cNvSpPr>
            <a:spLocks noGrp="1"/>
          </p:cNvSpPr>
          <p:nvPr>
            <p:ph type="ftr" sz="quarter" idx="11"/>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it-IT" smtClean="0"/>
              <a:t>WG Climate Meeting - Marrakech</a:t>
            </a:r>
            <a:endParaRPr lang="en-US"/>
          </a:p>
        </p:txBody>
      </p:sp>
    </p:spTree>
    <p:extLst>
      <p:ext uri="{BB962C8B-B14F-4D97-AF65-F5344CB8AC3E}">
        <p14:creationId xmlns:p14="http://schemas.microsoft.com/office/powerpoint/2010/main" val="260427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p:spPr>
        <p:txBody>
          <a:bodyPr/>
          <a:lstStyle/>
          <a:p>
            <a:r>
              <a:rPr lang="fr-FR" dirty="0"/>
              <a:t>Cliquez et modifiez le titre</a:t>
            </a:r>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a:t>Faire glisser l'image vers l'espace réservé ou cliquer sur l'icône pour l'ajouter</a:t>
            </a:r>
            <a:endParaRPr lang="en-US"/>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252296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3" name="Titre 2"/>
          <p:cNvSpPr>
            <a:spLocks noGrp="1"/>
          </p:cNvSpPr>
          <p:nvPr>
            <p:ph type="title"/>
          </p:nvPr>
        </p:nvSpPr>
        <p:spPr>
          <a:xfrm>
            <a:off x="317500" y="128366"/>
            <a:ext cx="7188893" cy="369332"/>
          </a:xfrm>
        </p:spPr>
        <p:txBody>
          <a:bodyPr/>
          <a:lstStyle/>
          <a:p>
            <a:r>
              <a:rPr lang="fr-FR"/>
              <a:t>Modifiez le style du titre</a:t>
            </a:r>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Modifier le style du sous-titre</a:t>
            </a:r>
          </a:p>
        </p:txBody>
      </p:sp>
      <p:sp>
        <p:nvSpPr>
          <p:cNvPr id="8" name="Espace réservé de la date 1"/>
          <p:cNvSpPr>
            <a:spLocks noGrp="1"/>
          </p:cNvSpPr>
          <p:nvPr>
            <p:ph type="dt" sz="half" idx="2"/>
          </p:nvPr>
        </p:nvSpPr>
        <p:spPr>
          <a:xfrm>
            <a:off x="5819686" y="5503024"/>
            <a:ext cx="2830425" cy="211976"/>
          </a:xfrm>
          <a:prstGeom prst="rect">
            <a:avLst/>
          </a:prstGeom>
        </p:spPr>
        <p:txBody>
          <a:bodyPr anchor="ctr"/>
          <a:lstStyle>
            <a:lvl1pPr>
              <a:defRPr sz="1050">
                <a:solidFill>
                  <a:schemeClr val="bg1"/>
                </a:solidFill>
              </a:defRPr>
            </a:lvl1pPr>
          </a:lstStyle>
          <a:p>
            <a:pPr>
              <a:defRPr/>
            </a:pPr>
            <a:fld id="{CEC38350-760B-44E8-A109-A0A8C9C3C499}" type="datetime1">
              <a:rPr lang="fr-FR" smtClean="0"/>
              <a:t>20/03/2019</a:t>
            </a:fld>
            <a:endParaRPr lang="en-US"/>
          </a:p>
        </p:txBody>
      </p:sp>
      <p:sp>
        <p:nvSpPr>
          <p:cNvPr id="9" name="Espace réservé du pied de page 7"/>
          <p:cNvSpPr>
            <a:spLocks noGrp="1"/>
          </p:cNvSpPr>
          <p:nvPr>
            <p:ph type="ftr" sz="quarter" idx="3"/>
          </p:nvPr>
        </p:nvSpPr>
        <p:spPr>
          <a:xfrm>
            <a:off x="670278" y="5503024"/>
            <a:ext cx="4995584" cy="211975"/>
          </a:xfrm>
          <a:prstGeom prst="rect">
            <a:avLst/>
          </a:prstGeom>
        </p:spPr>
        <p:txBody>
          <a:bodyPr anchor="ctr"/>
          <a:lstStyle>
            <a:lvl1pPr>
              <a:defRPr sz="1050">
                <a:solidFill>
                  <a:schemeClr val="bg1"/>
                </a:solidFill>
              </a:defRPr>
            </a:lvl1pPr>
          </a:lstStyle>
          <a:p>
            <a:pPr>
              <a:defRPr/>
            </a:pPr>
            <a:r>
              <a:rPr lang="en-US" smtClean="0"/>
              <a:t>WG Climate Meeting - Marrakech</a:t>
            </a:r>
            <a:endParaRPr lang="en-US"/>
          </a:p>
        </p:txBody>
      </p:sp>
    </p:spTree>
    <p:extLst>
      <p:ext uri="{BB962C8B-B14F-4D97-AF65-F5344CB8AC3E}">
        <p14:creationId xmlns:p14="http://schemas.microsoft.com/office/powerpoint/2010/main" val="129225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
        <p:nvSpPr>
          <p:cNvPr id="3" name="Titre 2"/>
          <p:cNvSpPr>
            <a:spLocks noGrp="1"/>
          </p:cNvSpPr>
          <p:nvPr>
            <p:ph type="title"/>
          </p:nvPr>
        </p:nvSpPr>
        <p:spPr>
          <a:xfrm>
            <a:off x="317500" y="128366"/>
            <a:ext cx="7188893" cy="369332"/>
          </a:xfrm>
        </p:spPr>
        <p:txBody>
          <a:bodyPr/>
          <a:lstStyle/>
          <a:p>
            <a:r>
              <a:rPr lang="en-US" noProof="0" dirty="0" err="1"/>
              <a:t>Modifiez</a:t>
            </a:r>
            <a:r>
              <a:rPr lang="en-US" noProof="0" dirty="0"/>
              <a:t> le style du </a:t>
            </a:r>
            <a:r>
              <a:rPr lang="en-US" noProof="0" dirty="0" err="1"/>
              <a:t>titre</a:t>
            </a:r>
            <a:endParaRPr lang="en-US"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Modifier le style du sous-</a:t>
            </a:r>
            <a:r>
              <a:rPr lang="en-US" noProof="0" dirty="0" err="1"/>
              <a:t>titre</a:t>
            </a:r>
            <a:endParaRPr lang="en-US" noProof="0" dirty="0"/>
          </a:p>
        </p:txBody>
      </p:sp>
      <p:sp>
        <p:nvSpPr>
          <p:cNvPr id="13" name="Espace réservé du contenu 7"/>
          <p:cNvSpPr>
            <a:spLocks noGrp="1"/>
          </p:cNvSpPr>
          <p:nvPr>
            <p:ph sz="quarter" idx="13"/>
          </p:nvPr>
        </p:nvSpPr>
        <p:spPr>
          <a:xfrm>
            <a:off x="331612" y="962604"/>
            <a:ext cx="9491398" cy="4310062"/>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8" name="Espace réservé de la date 1"/>
          <p:cNvSpPr>
            <a:spLocks noGrp="1"/>
          </p:cNvSpPr>
          <p:nvPr>
            <p:ph type="dt" sz="half" idx="2"/>
          </p:nvPr>
        </p:nvSpPr>
        <p:spPr>
          <a:xfrm>
            <a:off x="5819686" y="5503024"/>
            <a:ext cx="2830425" cy="211976"/>
          </a:xfrm>
          <a:prstGeom prst="rect">
            <a:avLst/>
          </a:prstGeom>
        </p:spPr>
        <p:txBody>
          <a:bodyPr anchor="ctr"/>
          <a:lstStyle>
            <a:lvl1pPr>
              <a:defRPr sz="1050">
                <a:solidFill>
                  <a:schemeClr val="bg1"/>
                </a:solidFill>
              </a:defRPr>
            </a:lvl1pPr>
          </a:lstStyle>
          <a:p>
            <a:pPr>
              <a:defRPr/>
            </a:pPr>
            <a:fld id="{EFFBCF2C-BE95-439A-A5D5-39DF62CFDF07}" type="datetime1">
              <a:rPr lang="fr-FR" noProof="0" smtClean="0"/>
              <a:t>20/03/2019</a:t>
            </a:fld>
            <a:endParaRPr lang="en-US" noProof="0"/>
          </a:p>
        </p:txBody>
      </p:sp>
      <p:sp>
        <p:nvSpPr>
          <p:cNvPr id="9" name="Espace réservé du pied de page 7"/>
          <p:cNvSpPr>
            <a:spLocks noGrp="1"/>
          </p:cNvSpPr>
          <p:nvPr>
            <p:ph type="ftr" sz="quarter" idx="3"/>
          </p:nvPr>
        </p:nvSpPr>
        <p:spPr>
          <a:xfrm>
            <a:off x="670278" y="5503024"/>
            <a:ext cx="4995584" cy="211975"/>
          </a:xfrm>
          <a:prstGeom prst="rect">
            <a:avLst/>
          </a:prstGeom>
        </p:spPr>
        <p:txBody>
          <a:bodyPr anchor="ctr"/>
          <a:lstStyle>
            <a:lvl1pPr>
              <a:defRPr sz="1050">
                <a:solidFill>
                  <a:schemeClr val="bg1"/>
                </a:solidFill>
              </a:defRPr>
            </a:lvl1pPr>
          </a:lstStyle>
          <a:p>
            <a:pPr>
              <a:defRPr/>
            </a:pPr>
            <a:r>
              <a:rPr lang="en-US" noProof="0" smtClean="0"/>
              <a:t>WG Climate Meeting - Marrakech</a:t>
            </a:r>
            <a:endParaRPr lang="en-US" noProof="0"/>
          </a:p>
        </p:txBody>
      </p:sp>
    </p:spTree>
    <p:extLst>
      <p:ext uri="{BB962C8B-B14F-4D97-AF65-F5344CB8AC3E}">
        <p14:creationId xmlns:p14="http://schemas.microsoft.com/office/powerpoint/2010/main" val="313970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
        <p:nvSpPr>
          <p:cNvPr id="10" name="Espace réservé du contenu 7"/>
          <p:cNvSpPr>
            <a:spLocks noGrp="1"/>
          </p:cNvSpPr>
          <p:nvPr>
            <p:ph sz="quarter" idx="13"/>
          </p:nvPr>
        </p:nvSpPr>
        <p:spPr>
          <a:xfrm>
            <a:off x="331612" y="962604"/>
            <a:ext cx="4573640" cy="4380783"/>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2" name="Espace réservé du contenu 7"/>
          <p:cNvSpPr>
            <a:spLocks noGrp="1"/>
          </p:cNvSpPr>
          <p:nvPr>
            <p:ph sz="quarter" idx="17"/>
          </p:nvPr>
        </p:nvSpPr>
        <p:spPr>
          <a:xfrm>
            <a:off x="5262004" y="962604"/>
            <a:ext cx="4573640" cy="4380783"/>
          </a:xfr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3" name="Titre 2"/>
          <p:cNvSpPr>
            <a:spLocks noGrp="1"/>
          </p:cNvSpPr>
          <p:nvPr>
            <p:ph type="title"/>
          </p:nvPr>
        </p:nvSpPr>
        <p:spPr>
          <a:xfrm>
            <a:off x="317500" y="128366"/>
            <a:ext cx="7188893" cy="369332"/>
          </a:xfrm>
        </p:spPr>
        <p:txBody>
          <a:bodyPr/>
          <a:lstStyle/>
          <a:p>
            <a:r>
              <a:rPr lang="en-US" noProof="0" dirty="0" err="1"/>
              <a:t>Modifiez</a:t>
            </a:r>
            <a:r>
              <a:rPr lang="en-US" noProof="0" dirty="0"/>
              <a:t> le style du </a:t>
            </a:r>
            <a:r>
              <a:rPr lang="en-US" noProof="0" dirty="0" err="1"/>
              <a:t>titre</a:t>
            </a:r>
            <a:endParaRPr lang="en-US" noProof="0" dirty="0"/>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Modifier le style du sous-</a:t>
            </a:r>
            <a:r>
              <a:rPr lang="en-US" noProof="0" dirty="0" err="1"/>
              <a:t>titre</a:t>
            </a:r>
            <a:endParaRPr lang="en-US" noProof="0" dirty="0"/>
          </a:p>
        </p:txBody>
      </p:sp>
      <p:sp>
        <p:nvSpPr>
          <p:cNvPr id="9" name="Espace réservé de la date 1"/>
          <p:cNvSpPr>
            <a:spLocks noGrp="1"/>
          </p:cNvSpPr>
          <p:nvPr>
            <p:ph type="dt" sz="half" idx="2"/>
          </p:nvPr>
        </p:nvSpPr>
        <p:spPr>
          <a:xfrm>
            <a:off x="5819686" y="5503024"/>
            <a:ext cx="2830425" cy="211976"/>
          </a:xfrm>
          <a:prstGeom prst="rect">
            <a:avLst/>
          </a:prstGeom>
        </p:spPr>
        <p:txBody>
          <a:bodyPr anchor="ctr"/>
          <a:lstStyle>
            <a:lvl1pPr>
              <a:defRPr sz="1050">
                <a:solidFill>
                  <a:schemeClr val="bg1"/>
                </a:solidFill>
              </a:defRPr>
            </a:lvl1pPr>
          </a:lstStyle>
          <a:p>
            <a:pPr>
              <a:defRPr/>
            </a:pPr>
            <a:fld id="{2E7D896B-8383-437E-82CB-39EA932B56A0}" type="datetime1">
              <a:rPr lang="fr-FR" noProof="0" smtClean="0"/>
              <a:t>20/03/2019</a:t>
            </a:fld>
            <a:endParaRPr lang="en-US" noProof="0"/>
          </a:p>
        </p:txBody>
      </p:sp>
      <p:sp>
        <p:nvSpPr>
          <p:cNvPr id="11" name="Espace réservé du pied de page 7"/>
          <p:cNvSpPr>
            <a:spLocks noGrp="1"/>
          </p:cNvSpPr>
          <p:nvPr>
            <p:ph type="ftr" sz="quarter" idx="3"/>
          </p:nvPr>
        </p:nvSpPr>
        <p:spPr>
          <a:xfrm>
            <a:off x="670278" y="5503024"/>
            <a:ext cx="4995584" cy="211975"/>
          </a:xfrm>
          <a:prstGeom prst="rect">
            <a:avLst/>
          </a:prstGeom>
        </p:spPr>
        <p:txBody>
          <a:bodyPr anchor="ctr"/>
          <a:lstStyle>
            <a:lvl1pPr>
              <a:defRPr sz="1050">
                <a:solidFill>
                  <a:schemeClr val="bg1"/>
                </a:solidFill>
              </a:defRPr>
            </a:lvl1pPr>
          </a:lstStyle>
          <a:p>
            <a:pPr>
              <a:defRPr/>
            </a:pPr>
            <a:r>
              <a:rPr lang="en-US" noProof="0" smtClean="0"/>
              <a:t>WG Climate Meeting - Marrakech</a:t>
            </a:r>
            <a:endParaRPr lang="en-US" noProof="0"/>
          </a:p>
        </p:txBody>
      </p:sp>
    </p:spTree>
    <p:extLst>
      <p:ext uri="{BB962C8B-B14F-4D97-AF65-F5344CB8AC3E}">
        <p14:creationId xmlns:p14="http://schemas.microsoft.com/office/powerpoint/2010/main" val="173779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SOMMAIRE</a:t>
            </a:r>
          </a:p>
        </p:txBody>
      </p:sp>
      <p:sp>
        <p:nvSpPr>
          <p:cNvPr id="9" name="Espace réservé du contenu 7"/>
          <p:cNvSpPr>
            <a:spLocks noGrp="1"/>
          </p:cNvSpPr>
          <p:nvPr>
            <p:ph sz="quarter" idx="13"/>
          </p:nvPr>
        </p:nvSpPr>
        <p:spPr>
          <a:xfrm>
            <a:off x="755374" y="811033"/>
            <a:ext cx="9067636" cy="446163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4"/>
          </p:nvPr>
        </p:nvSpPr>
        <p:spPr/>
        <p:txBody>
          <a:bodyPr/>
          <a:lstStyle/>
          <a:p>
            <a:pPr>
              <a:defRPr/>
            </a:pPr>
            <a:fld id="{D5B322B5-533C-4EAD-92DF-18AF141483B2}" type="datetime1">
              <a:rPr lang="fr-FR" smtClean="0"/>
              <a:t>20/03/2019</a:t>
            </a:fld>
            <a:endParaRPr lang="en-US"/>
          </a:p>
        </p:txBody>
      </p:sp>
      <p:sp>
        <p:nvSpPr>
          <p:cNvPr id="7" name="Espace réservé du pied de page 6"/>
          <p:cNvSpPr>
            <a:spLocks noGrp="1"/>
          </p:cNvSpPr>
          <p:nvPr>
            <p:ph type="ftr" sz="quarter" idx="15"/>
          </p:nvPr>
        </p:nvSpPr>
        <p:spPr/>
        <p:txBody>
          <a:bodyPr/>
          <a:lstStyle/>
          <a:p>
            <a:pPr>
              <a:defRPr/>
            </a:pPr>
            <a:r>
              <a:rPr lang="en-US" smtClean="0"/>
              <a:t>WG Climate Meeting - Marrakech</a:t>
            </a:r>
            <a:endParaRPr lang="en-US"/>
          </a:p>
        </p:txBody>
      </p:sp>
      <p:sp>
        <p:nvSpPr>
          <p:cNvPr id="8" name="Espace réservé du numéro de diapositive 7"/>
          <p:cNvSpPr>
            <a:spLocks noGrp="1"/>
          </p:cNvSpPr>
          <p:nvPr>
            <p:ph type="sldNum" sz="quarter" idx="16"/>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3884593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p:spPr>
        <p:txBody>
          <a:bodyPr/>
          <a:lstStyle/>
          <a:p>
            <a:r>
              <a:rPr lang="en-US" noProof="0" dirty="0" err="1"/>
              <a:t>Cliquez</a:t>
            </a:r>
            <a:r>
              <a:rPr lang="en-US" noProof="0" dirty="0"/>
              <a:t> et </a:t>
            </a:r>
            <a:r>
              <a:rPr lang="en-US" noProof="0" dirty="0" err="1"/>
              <a:t>modifiez</a:t>
            </a:r>
            <a:r>
              <a:rPr lang="en-US" noProof="0" dirty="0"/>
              <a:t> le </a:t>
            </a:r>
            <a:r>
              <a:rPr lang="en-US" noProof="0" dirty="0" err="1"/>
              <a:t>titre</a:t>
            </a:r>
            <a:endParaRPr lang="en-US" noProof="0" dirty="0"/>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en-US" noProof="0"/>
              <a:t>Faire </a:t>
            </a:r>
            <a:r>
              <a:rPr lang="en-US" noProof="0" err="1"/>
              <a:t>glisser</a:t>
            </a:r>
            <a:r>
              <a:rPr lang="en-US" noProof="0"/>
              <a:t> </a:t>
            </a:r>
            <a:r>
              <a:rPr lang="en-US" noProof="0" err="1"/>
              <a:t>l'image</a:t>
            </a:r>
            <a:r>
              <a:rPr lang="en-US" noProof="0"/>
              <a:t> </a:t>
            </a:r>
            <a:r>
              <a:rPr lang="en-US" noProof="0" err="1"/>
              <a:t>vers</a:t>
            </a:r>
            <a:r>
              <a:rPr lang="en-US" noProof="0"/>
              <a:t> </a:t>
            </a:r>
            <a:r>
              <a:rPr lang="en-US" noProof="0" err="1"/>
              <a:t>l'espace</a:t>
            </a:r>
            <a:r>
              <a:rPr lang="en-US" noProof="0"/>
              <a:t> </a:t>
            </a:r>
            <a:r>
              <a:rPr lang="en-US" noProof="0" err="1"/>
              <a:t>réservé</a:t>
            </a:r>
            <a:r>
              <a:rPr lang="en-US" noProof="0"/>
              <a:t> </a:t>
            </a:r>
            <a:r>
              <a:rPr lang="en-US" noProof="0" err="1"/>
              <a:t>ou</a:t>
            </a:r>
            <a:r>
              <a:rPr lang="en-US" noProof="0"/>
              <a:t> </a:t>
            </a:r>
            <a:r>
              <a:rPr lang="en-US" noProof="0" err="1"/>
              <a:t>cliquer</a:t>
            </a:r>
            <a:r>
              <a:rPr lang="en-US" noProof="0"/>
              <a:t> sur </a:t>
            </a:r>
            <a:r>
              <a:rPr lang="en-US" noProof="0" err="1"/>
              <a:t>l'icône</a:t>
            </a:r>
            <a:r>
              <a:rPr lang="en-US" noProof="0"/>
              <a:t> pour </a:t>
            </a:r>
            <a:r>
              <a:rPr lang="en-US" noProof="0" err="1"/>
              <a:t>l'ajouter</a:t>
            </a:r>
            <a:endParaRPr lang="en-US" noProof="0"/>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INDIQUEZ L’OBJET DE LA PRESENTATION - DATE</a:t>
            </a:r>
          </a:p>
        </p:txBody>
      </p:sp>
      <p:sp>
        <p:nvSpPr>
          <p:cNvPr id="11"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759182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18978" y="516297"/>
            <a:ext cx="8761523" cy="757130"/>
          </a:xfrm>
        </p:spPr>
        <p:txBody>
          <a:bodyPr>
            <a:noAutofit/>
          </a:bodyPr>
          <a:lstStyle/>
          <a:p>
            <a:r>
              <a:rPr lang="fr-FR" dirty="0"/>
              <a:t>Cliquez </a:t>
            </a:r>
            <a:br>
              <a:rPr lang="fr-FR" dirty="0"/>
            </a:br>
            <a:r>
              <a:rPr lang="fr-FR" dirty="0"/>
              <a:t>et modifiez le titre</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t>‹N°›</a:t>
            </a:fld>
            <a:endParaRPr lang="fr-FR"/>
          </a:p>
        </p:txBody>
      </p:sp>
      <p:sp>
        <p:nvSpPr>
          <p:cNvPr id="8" name="Sous-titre 2"/>
          <p:cNvSpPr>
            <a:spLocks noGrp="1"/>
          </p:cNvSpPr>
          <p:nvPr>
            <p:ph type="subTitle" idx="14" hasCustomPrompt="1"/>
          </p:nvPr>
        </p:nvSpPr>
        <p:spPr>
          <a:xfrm>
            <a:off x="318978" y="251261"/>
            <a:ext cx="7974418" cy="265037"/>
          </a:xfrm>
        </p:spPr>
        <p:txBody>
          <a:bodyPr>
            <a:noAutofit/>
          </a:bodyPr>
          <a:lstStyle>
            <a:lvl1pPr marL="0" indent="0" algn="l">
              <a:buNone/>
              <a:defRPr lang="fr-FR" sz="1083" b="0" kern="1200" cap="all" baseline="0">
                <a:solidFill>
                  <a:srgbClr val="002060"/>
                </a:solidFill>
                <a:latin typeface="Arial" charset="0"/>
                <a:ea typeface="Arial" charset="0"/>
                <a:cs typeface="Arial" charset="0"/>
              </a:defRPr>
            </a:lvl1pPr>
            <a:lvl2pPr marL="412721" indent="0" algn="ctr">
              <a:buNone/>
              <a:defRPr sz="1806"/>
            </a:lvl2pPr>
            <a:lvl3pPr marL="825442" indent="0" algn="ctr">
              <a:buNone/>
              <a:defRPr sz="1625"/>
            </a:lvl3pPr>
            <a:lvl4pPr marL="1238162" indent="0" algn="ctr">
              <a:buNone/>
              <a:defRPr sz="1444"/>
            </a:lvl4pPr>
            <a:lvl5pPr marL="1650883" indent="0" algn="ctr">
              <a:buNone/>
              <a:defRPr sz="1444"/>
            </a:lvl5pPr>
            <a:lvl6pPr marL="2063604" indent="0" algn="ctr">
              <a:buNone/>
              <a:defRPr sz="1444"/>
            </a:lvl6pPr>
            <a:lvl7pPr marL="2476325" indent="0" algn="ctr">
              <a:buNone/>
              <a:defRPr sz="1444"/>
            </a:lvl7pPr>
            <a:lvl8pPr marL="2889045" indent="0" algn="ctr">
              <a:buNone/>
              <a:defRPr sz="1444"/>
            </a:lvl8pPr>
            <a:lvl9pPr marL="3301766" indent="0" algn="ctr">
              <a:buNone/>
              <a:defRPr sz="1444"/>
            </a:lvl9pPr>
          </a:lstStyle>
          <a:p>
            <a:r>
              <a:rPr lang="fr-FR" dirty="0"/>
              <a:t>CHAPITRE - DATE</a:t>
            </a:r>
          </a:p>
        </p:txBody>
      </p:sp>
      <p:sp>
        <p:nvSpPr>
          <p:cNvPr id="9" name="Espace réservé du contenu 2"/>
          <p:cNvSpPr>
            <a:spLocks noGrp="1"/>
          </p:cNvSpPr>
          <p:nvPr>
            <p:ph idx="15"/>
          </p:nvPr>
        </p:nvSpPr>
        <p:spPr>
          <a:xfrm>
            <a:off x="318978" y="1549400"/>
            <a:ext cx="4586274" cy="3627438"/>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11" name="Espace réservé du contenu 2"/>
          <p:cNvSpPr>
            <a:spLocks noGrp="1"/>
          </p:cNvSpPr>
          <p:nvPr>
            <p:ph idx="16"/>
          </p:nvPr>
        </p:nvSpPr>
        <p:spPr>
          <a:xfrm>
            <a:off x="5296590" y="1549400"/>
            <a:ext cx="4586274" cy="3627438"/>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851180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30792" y="543997"/>
            <a:ext cx="8749709" cy="369332"/>
          </a:xfrm>
        </p:spPr>
        <p:txBody>
          <a:bodyPr/>
          <a:lstStyle/>
          <a:p>
            <a:r>
              <a:rPr lang="fr-FR" dirty="0"/>
              <a:t>Cliquez et modifiez le titre</a:t>
            </a:r>
          </a:p>
        </p:txBody>
      </p:sp>
      <p:sp>
        <p:nvSpPr>
          <p:cNvPr id="8" name="Sous-titre 2"/>
          <p:cNvSpPr>
            <a:spLocks noGrp="1"/>
          </p:cNvSpPr>
          <p:nvPr>
            <p:ph type="subTitle" idx="14" hasCustomPrompt="1"/>
          </p:nvPr>
        </p:nvSpPr>
        <p:spPr>
          <a:xfrm>
            <a:off x="330791" y="251261"/>
            <a:ext cx="7962604" cy="265037"/>
          </a:xfrm>
          <a:prstGeom prst="rect">
            <a:avLst/>
          </a:prstGeom>
        </p:spPr>
        <p:txBody>
          <a:bodyPr>
            <a:normAutofit/>
          </a:bodyPr>
          <a:lstStyle>
            <a:lvl1pPr marL="0" indent="0" algn="l">
              <a:buNone/>
              <a:defRPr lang="fr-FR" sz="894" b="0" kern="1200" baseline="0">
                <a:solidFill>
                  <a:srgbClr val="002060"/>
                </a:solidFill>
                <a:latin typeface="Arial" charset="0"/>
                <a:ea typeface="Arial" charset="0"/>
                <a:cs typeface="Arial" charset="0"/>
              </a:defRPr>
            </a:lvl1pPr>
            <a:lvl2pPr marL="412729" indent="0" algn="ctr">
              <a:buNone/>
              <a:defRPr sz="1805"/>
            </a:lvl2pPr>
            <a:lvl3pPr marL="825459" indent="0" algn="ctr">
              <a:buNone/>
              <a:defRPr sz="1625"/>
            </a:lvl3pPr>
            <a:lvl4pPr marL="1238188" indent="0" algn="ctr">
              <a:buNone/>
              <a:defRPr sz="1445"/>
            </a:lvl4pPr>
            <a:lvl5pPr marL="1650918" indent="0" algn="ctr">
              <a:buNone/>
              <a:defRPr sz="1445"/>
            </a:lvl5pPr>
            <a:lvl6pPr marL="2063647" indent="0" algn="ctr">
              <a:buNone/>
              <a:defRPr sz="1445"/>
            </a:lvl6pPr>
            <a:lvl7pPr marL="2476377" indent="0" algn="ctr">
              <a:buNone/>
              <a:defRPr sz="1445"/>
            </a:lvl7pPr>
            <a:lvl8pPr marL="2889105" indent="0" algn="ctr">
              <a:buNone/>
              <a:defRPr sz="1445"/>
            </a:lvl8pPr>
            <a:lvl9pPr marL="3301835" indent="0" algn="ctr">
              <a:buNone/>
              <a:defRPr sz="1445"/>
            </a:lvl9pPr>
          </a:lstStyle>
          <a:p>
            <a:r>
              <a:rPr lang="fr-FR" dirty="0"/>
              <a:t>INDIQUEZ L’OBJET DE LA PRESENTATION - DATE</a:t>
            </a:r>
          </a:p>
        </p:txBody>
      </p:sp>
      <p:sp>
        <p:nvSpPr>
          <p:cNvPr id="9" name="Espace réservé du contenu 8"/>
          <p:cNvSpPr>
            <a:spLocks noGrp="1"/>
          </p:cNvSpPr>
          <p:nvPr>
            <p:ph sz="quarter" idx="15"/>
          </p:nvPr>
        </p:nvSpPr>
        <p:spPr>
          <a:xfrm>
            <a:off x="331612" y="1206500"/>
            <a:ext cx="9209267" cy="3971556"/>
          </a:xfrm>
        </p:spPr>
        <p:txBody>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7" name="Espace réservé du numéro de diapositive 5"/>
          <p:cNvSpPr>
            <a:spLocks noGrp="1"/>
          </p:cNvSpPr>
          <p:nvPr>
            <p:ph type="sldNum" sz="quarter" idx="4"/>
          </p:nvPr>
        </p:nvSpPr>
        <p:spPr>
          <a:xfrm>
            <a:off x="9188824" y="5343387"/>
            <a:ext cx="371886" cy="303212"/>
          </a:xfrm>
          <a:prstGeom prst="rect">
            <a:avLst/>
          </a:prstGeom>
        </p:spPr>
        <p:txBody>
          <a:bodyPr vert="horz" lIns="91440" tIns="45720" rIns="91440" bIns="45720" rtlCol="0" anchor="ctr"/>
          <a:lstStyle>
            <a:lvl1pPr algn="ctr">
              <a:defRPr sz="487">
                <a:solidFill>
                  <a:srgbClr val="002060"/>
                </a:solidFill>
                <a:latin typeface="Arial" charset="0"/>
                <a:ea typeface="Arial" charset="0"/>
                <a:cs typeface="Arial" charset="0"/>
              </a:defRPr>
            </a:lvl1pPr>
          </a:lstStyle>
          <a:p>
            <a:fld id="{EB81167D-292E-8142-ABF3-3BDF0609D345}" type="slidenum">
              <a:rPr lang="fr-FR" smtClean="0"/>
              <a:pPr/>
              <a:t>‹N°›</a:t>
            </a:fld>
            <a:endParaRPr lang="fr-FR"/>
          </a:p>
        </p:txBody>
      </p:sp>
      <p:sp>
        <p:nvSpPr>
          <p:cNvPr id="10" name="Espace réservé du pied de page 2"/>
          <p:cNvSpPr>
            <a:spLocks noGrp="1"/>
          </p:cNvSpPr>
          <p:nvPr>
            <p:ph type="ftr" sz="quarter" idx="3"/>
          </p:nvPr>
        </p:nvSpPr>
        <p:spPr>
          <a:xfrm>
            <a:off x="80976" y="5215010"/>
            <a:ext cx="3429000" cy="303212"/>
          </a:xfrm>
          <a:prstGeom prst="rect">
            <a:avLst/>
          </a:prstGeom>
        </p:spPr>
        <p:txBody>
          <a:bodyPr vert="horz" lIns="91440" tIns="45720" rIns="91440" bIns="45720" rtlCol="0" anchor="ctr"/>
          <a:lstStyle>
            <a:lvl1pPr algn="l">
              <a:defRPr sz="732">
                <a:solidFill>
                  <a:schemeClr val="tx1">
                    <a:tint val="75000"/>
                  </a:schemeClr>
                </a:solidFill>
              </a:defRPr>
            </a:lvl1pPr>
          </a:lstStyle>
          <a:p>
            <a:r>
              <a:rPr lang="en-US" smtClean="0"/>
              <a:t>WG Climate Meeting - Marrakech</a:t>
            </a:r>
            <a:endParaRPr lang="fr-FR"/>
          </a:p>
        </p:txBody>
      </p:sp>
    </p:spTree>
    <p:extLst>
      <p:ext uri="{BB962C8B-B14F-4D97-AF65-F5344CB8AC3E}">
        <p14:creationId xmlns:p14="http://schemas.microsoft.com/office/powerpoint/2010/main" val="1082508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e + imag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778250" y="516297"/>
            <a:ext cx="5302251" cy="757130"/>
          </a:xfrm>
        </p:spPr>
        <p:txBody>
          <a:bodyPr anchor="t">
            <a:noAutofit/>
          </a:bodyPr>
          <a:lstStyle/>
          <a:p>
            <a:r>
              <a:rPr lang="fr-FR" dirty="0"/>
              <a:t>Cliquez et </a:t>
            </a:r>
            <a:br>
              <a:rPr lang="fr-FR" dirty="0"/>
            </a:br>
            <a:r>
              <a:rPr lang="fr-FR" dirty="0"/>
              <a:t>modifiez le titre</a:t>
            </a:r>
          </a:p>
        </p:txBody>
      </p:sp>
      <p:sp>
        <p:nvSpPr>
          <p:cNvPr id="3" name="Espace réservé du contenu 2"/>
          <p:cNvSpPr>
            <a:spLocks noGrp="1"/>
          </p:cNvSpPr>
          <p:nvPr>
            <p:ph idx="1"/>
          </p:nvPr>
        </p:nvSpPr>
        <p:spPr>
          <a:xfrm>
            <a:off x="3778250" y="1549400"/>
            <a:ext cx="5762629" cy="3627438"/>
          </a:xfrm>
        </p:spPr>
        <p:txBody>
          <a:bodyPr>
            <a:no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12"/>
          </p:nvPr>
        </p:nvSpPr>
        <p:spPr/>
        <p:txBody>
          <a:bodyPr>
            <a:noAutofit/>
          </a:bodyPr>
          <a:lstStyle/>
          <a:p>
            <a:fld id="{62B8EFC2-1E6F-E543-8F2B-2782CBB9317F}" type="slidenum">
              <a:rPr lang="fr-FR" smtClean="0"/>
              <a:pPr/>
              <a:t>‹N°›</a:t>
            </a:fld>
            <a:endParaRPr lang="fr-FR"/>
          </a:p>
        </p:txBody>
      </p:sp>
      <p:sp>
        <p:nvSpPr>
          <p:cNvPr id="7" name="Picture Placeholder 2"/>
          <p:cNvSpPr>
            <a:spLocks noGrp="1" noChangeAspect="1"/>
          </p:cNvSpPr>
          <p:nvPr>
            <p:ph type="pic" idx="13" hasCustomPrompt="1"/>
          </p:nvPr>
        </p:nvSpPr>
        <p:spPr>
          <a:xfrm>
            <a:off x="243127" y="145400"/>
            <a:ext cx="3184308" cy="1394033"/>
          </a:xfrm>
        </p:spPr>
        <p:txBody>
          <a:bodyPr anchor="t">
            <a:noAutofit/>
          </a:bodyPr>
          <a:lstStyle>
            <a:lvl1pPr marL="0" indent="0">
              <a:buNone/>
              <a:defRPr sz="2167" i="1">
                <a:solidFill>
                  <a:srgbClr val="002060"/>
                </a:solidFill>
              </a:defRPr>
            </a:lvl1pPr>
            <a:lvl2pPr marL="309541" indent="0">
              <a:buNone/>
              <a:defRPr sz="1896"/>
            </a:lvl2pPr>
            <a:lvl3pPr marL="619081" indent="0">
              <a:buNone/>
              <a:defRPr sz="1625"/>
            </a:lvl3pPr>
            <a:lvl4pPr marL="928622" indent="0">
              <a:buNone/>
              <a:defRPr sz="1354"/>
            </a:lvl4pPr>
            <a:lvl5pPr marL="1238162" indent="0">
              <a:buNone/>
              <a:defRPr sz="1354"/>
            </a:lvl5pPr>
            <a:lvl6pPr marL="1547703" indent="0">
              <a:buNone/>
              <a:defRPr sz="1354"/>
            </a:lvl6pPr>
            <a:lvl7pPr marL="1857243" indent="0">
              <a:buNone/>
              <a:defRPr sz="1354"/>
            </a:lvl7pPr>
            <a:lvl8pPr marL="2166784" indent="0">
              <a:buNone/>
              <a:defRPr sz="1354"/>
            </a:lvl8pPr>
            <a:lvl9pPr marL="2476325" indent="0">
              <a:buNone/>
              <a:defRPr sz="1354"/>
            </a:lvl9pPr>
          </a:lstStyle>
          <a:p>
            <a:r>
              <a:rPr lang="fr-FR"/>
              <a:t>Image</a:t>
            </a:r>
            <a:endParaRPr lang="en-US"/>
          </a:p>
        </p:txBody>
      </p:sp>
      <p:sp>
        <p:nvSpPr>
          <p:cNvPr id="8" name="Sous-titre 2"/>
          <p:cNvSpPr>
            <a:spLocks noGrp="1"/>
          </p:cNvSpPr>
          <p:nvPr>
            <p:ph type="subTitle" idx="14" hasCustomPrompt="1"/>
          </p:nvPr>
        </p:nvSpPr>
        <p:spPr>
          <a:xfrm>
            <a:off x="3778249" y="251261"/>
            <a:ext cx="4515147" cy="265037"/>
          </a:xfrm>
        </p:spPr>
        <p:txBody>
          <a:bodyPr>
            <a:noAutofit/>
          </a:bodyPr>
          <a:lstStyle>
            <a:lvl1pPr marL="0" indent="0" algn="l">
              <a:buNone/>
              <a:defRPr lang="fr-FR" sz="1083" b="0" kern="1200" cap="all" baseline="0">
                <a:solidFill>
                  <a:srgbClr val="002060"/>
                </a:solidFill>
                <a:latin typeface="Arial" charset="0"/>
                <a:ea typeface="Arial" charset="0"/>
                <a:cs typeface="Arial" charset="0"/>
              </a:defRPr>
            </a:lvl1pPr>
            <a:lvl2pPr marL="412721" indent="0" algn="ctr">
              <a:buNone/>
              <a:defRPr sz="1806"/>
            </a:lvl2pPr>
            <a:lvl3pPr marL="825442" indent="0" algn="ctr">
              <a:buNone/>
              <a:defRPr sz="1625"/>
            </a:lvl3pPr>
            <a:lvl4pPr marL="1238162" indent="0" algn="ctr">
              <a:buNone/>
              <a:defRPr sz="1444"/>
            </a:lvl4pPr>
            <a:lvl5pPr marL="1650883" indent="0" algn="ctr">
              <a:buNone/>
              <a:defRPr sz="1444"/>
            </a:lvl5pPr>
            <a:lvl6pPr marL="2063604" indent="0" algn="ctr">
              <a:buNone/>
              <a:defRPr sz="1444"/>
            </a:lvl6pPr>
            <a:lvl7pPr marL="2476325" indent="0" algn="ctr">
              <a:buNone/>
              <a:defRPr sz="1444"/>
            </a:lvl7pPr>
            <a:lvl8pPr marL="2889045" indent="0" algn="ctr">
              <a:buNone/>
              <a:defRPr sz="1444"/>
            </a:lvl8pPr>
            <a:lvl9pPr marL="3301766" indent="0" algn="ctr">
              <a:buNone/>
              <a:defRPr sz="1444"/>
            </a:lvl9pPr>
          </a:lstStyle>
          <a:p>
            <a:r>
              <a:rPr lang="fr-FR" dirty="0"/>
              <a:t>CHAPITRE - DATE</a:t>
            </a:r>
          </a:p>
        </p:txBody>
      </p:sp>
      <p:sp>
        <p:nvSpPr>
          <p:cNvPr id="9" name="Rectangle 8"/>
          <p:cNvSpPr/>
          <p:nvPr userDrawn="1"/>
        </p:nvSpPr>
        <p:spPr>
          <a:xfrm>
            <a:off x="106670" y="383778"/>
            <a:ext cx="3741543" cy="2116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25">
              <a:solidFill>
                <a:srgbClr val="FFFFFF"/>
              </a:solidFill>
            </a:endParaRPr>
          </a:p>
        </p:txBody>
      </p:sp>
      <p:sp>
        <p:nvSpPr>
          <p:cNvPr id="5" name="Espace réservé du texte 4"/>
          <p:cNvSpPr>
            <a:spLocks noGrp="1"/>
          </p:cNvSpPr>
          <p:nvPr>
            <p:ph type="body" sz="quarter" idx="17" hasCustomPrompt="1"/>
          </p:nvPr>
        </p:nvSpPr>
        <p:spPr>
          <a:xfrm>
            <a:off x="243417" y="1538288"/>
            <a:ext cx="3183821" cy="349250"/>
          </a:xfrm>
        </p:spPr>
        <p:txBody>
          <a:bodyPr/>
          <a:lstStyle>
            <a:lvl1pPr algn="l">
              <a:defRPr sz="722" b="0" i="0">
                <a:solidFill>
                  <a:schemeClr val="accent1"/>
                </a:solidFill>
                <a:latin typeface="Arial" charset="0"/>
                <a:ea typeface="Arial" charset="0"/>
                <a:cs typeface="Arial" charset="0"/>
              </a:defRPr>
            </a:lvl1pPr>
          </a:lstStyle>
          <a:p>
            <a:pPr algn="l"/>
            <a:r>
              <a:rPr lang="fr-FR" sz="722" dirty="0">
                <a:solidFill>
                  <a:schemeClr val="accent1"/>
                </a:solidFill>
              </a:rPr>
              <a:t>Légendes</a:t>
            </a:r>
            <a:endParaRPr lang="fr-FR" sz="722" b="1" dirty="0">
              <a:solidFill>
                <a:schemeClr val="accent1"/>
              </a:solidFill>
            </a:endParaRPr>
          </a:p>
        </p:txBody>
      </p:sp>
      <p:sp>
        <p:nvSpPr>
          <p:cNvPr id="18" name="Picture Placeholder 2"/>
          <p:cNvSpPr>
            <a:spLocks noGrp="1" noChangeAspect="1"/>
          </p:cNvSpPr>
          <p:nvPr>
            <p:ph type="pic" idx="15" hasCustomPrompt="1"/>
          </p:nvPr>
        </p:nvSpPr>
        <p:spPr>
          <a:xfrm>
            <a:off x="243127" y="1887954"/>
            <a:ext cx="3184308" cy="1394033"/>
          </a:xfrm>
        </p:spPr>
        <p:txBody>
          <a:bodyPr anchor="t">
            <a:noAutofit/>
          </a:bodyPr>
          <a:lstStyle>
            <a:lvl1pPr marL="0" indent="0">
              <a:buNone/>
              <a:defRPr sz="2167" i="1">
                <a:solidFill>
                  <a:srgbClr val="002060"/>
                </a:solidFill>
              </a:defRPr>
            </a:lvl1pPr>
            <a:lvl2pPr marL="309541" indent="0">
              <a:buNone/>
              <a:defRPr sz="1896"/>
            </a:lvl2pPr>
            <a:lvl3pPr marL="619081" indent="0">
              <a:buNone/>
              <a:defRPr sz="1625"/>
            </a:lvl3pPr>
            <a:lvl4pPr marL="928622" indent="0">
              <a:buNone/>
              <a:defRPr sz="1354"/>
            </a:lvl4pPr>
            <a:lvl5pPr marL="1238162" indent="0">
              <a:buNone/>
              <a:defRPr sz="1354"/>
            </a:lvl5pPr>
            <a:lvl6pPr marL="1547703" indent="0">
              <a:buNone/>
              <a:defRPr sz="1354"/>
            </a:lvl6pPr>
            <a:lvl7pPr marL="1857243" indent="0">
              <a:buNone/>
              <a:defRPr sz="1354"/>
            </a:lvl7pPr>
            <a:lvl8pPr marL="2166784" indent="0">
              <a:buNone/>
              <a:defRPr sz="1354"/>
            </a:lvl8pPr>
            <a:lvl9pPr marL="2476325" indent="0">
              <a:buNone/>
              <a:defRPr sz="1354"/>
            </a:lvl9pPr>
          </a:lstStyle>
          <a:p>
            <a:r>
              <a:rPr lang="fr-FR"/>
              <a:t>Image</a:t>
            </a:r>
            <a:endParaRPr lang="en-US"/>
          </a:p>
        </p:txBody>
      </p:sp>
      <p:sp>
        <p:nvSpPr>
          <p:cNvPr id="20" name="Espace réservé du texte 4"/>
          <p:cNvSpPr>
            <a:spLocks noGrp="1"/>
          </p:cNvSpPr>
          <p:nvPr>
            <p:ph type="body" sz="quarter" idx="18" hasCustomPrompt="1"/>
          </p:nvPr>
        </p:nvSpPr>
        <p:spPr>
          <a:xfrm>
            <a:off x="243417" y="3286471"/>
            <a:ext cx="3183821" cy="349250"/>
          </a:xfrm>
        </p:spPr>
        <p:txBody>
          <a:bodyPr/>
          <a:lstStyle>
            <a:lvl1pPr algn="l">
              <a:defRPr sz="722" b="0" i="0">
                <a:solidFill>
                  <a:schemeClr val="accent1"/>
                </a:solidFill>
                <a:latin typeface="Arial" charset="0"/>
                <a:ea typeface="Arial" charset="0"/>
                <a:cs typeface="Arial" charset="0"/>
              </a:defRPr>
            </a:lvl1pPr>
          </a:lstStyle>
          <a:p>
            <a:pPr algn="l"/>
            <a:r>
              <a:rPr lang="fr-FR" sz="722" dirty="0">
                <a:solidFill>
                  <a:schemeClr val="accent1"/>
                </a:solidFill>
              </a:rPr>
              <a:t>Légendes</a:t>
            </a:r>
            <a:endParaRPr lang="fr-FR" sz="722" b="1" dirty="0">
              <a:solidFill>
                <a:schemeClr val="accent1"/>
              </a:solidFill>
            </a:endParaRPr>
          </a:p>
        </p:txBody>
      </p:sp>
      <p:sp>
        <p:nvSpPr>
          <p:cNvPr id="21" name="Picture Placeholder 2"/>
          <p:cNvSpPr>
            <a:spLocks noGrp="1" noChangeAspect="1"/>
          </p:cNvSpPr>
          <p:nvPr>
            <p:ph type="pic" idx="16" hasCustomPrompt="1"/>
          </p:nvPr>
        </p:nvSpPr>
        <p:spPr>
          <a:xfrm>
            <a:off x="243127" y="3693605"/>
            <a:ext cx="3184308" cy="1394033"/>
          </a:xfrm>
        </p:spPr>
        <p:txBody>
          <a:bodyPr anchor="t">
            <a:noAutofit/>
          </a:bodyPr>
          <a:lstStyle>
            <a:lvl1pPr marL="0" indent="0">
              <a:buNone/>
              <a:defRPr sz="2167" i="1">
                <a:solidFill>
                  <a:srgbClr val="002060"/>
                </a:solidFill>
              </a:defRPr>
            </a:lvl1pPr>
            <a:lvl2pPr marL="309541" indent="0">
              <a:buNone/>
              <a:defRPr sz="1896"/>
            </a:lvl2pPr>
            <a:lvl3pPr marL="619081" indent="0">
              <a:buNone/>
              <a:defRPr sz="1625"/>
            </a:lvl3pPr>
            <a:lvl4pPr marL="928622" indent="0">
              <a:buNone/>
              <a:defRPr sz="1354"/>
            </a:lvl4pPr>
            <a:lvl5pPr marL="1238162" indent="0">
              <a:buNone/>
              <a:defRPr sz="1354"/>
            </a:lvl5pPr>
            <a:lvl6pPr marL="1547703" indent="0">
              <a:buNone/>
              <a:defRPr sz="1354"/>
            </a:lvl6pPr>
            <a:lvl7pPr marL="1857243" indent="0">
              <a:buNone/>
              <a:defRPr sz="1354"/>
            </a:lvl7pPr>
            <a:lvl8pPr marL="2166784" indent="0">
              <a:buNone/>
              <a:defRPr sz="1354"/>
            </a:lvl8pPr>
            <a:lvl9pPr marL="2476325" indent="0">
              <a:buNone/>
              <a:defRPr sz="1354"/>
            </a:lvl9pPr>
          </a:lstStyle>
          <a:p>
            <a:r>
              <a:rPr lang="fr-FR"/>
              <a:t>Image</a:t>
            </a:r>
            <a:endParaRPr lang="en-US"/>
          </a:p>
        </p:txBody>
      </p:sp>
      <p:sp>
        <p:nvSpPr>
          <p:cNvPr id="22" name="Espace réservé du texte 4"/>
          <p:cNvSpPr>
            <a:spLocks noGrp="1"/>
          </p:cNvSpPr>
          <p:nvPr>
            <p:ph type="body" sz="quarter" idx="19" hasCustomPrompt="1"/>
          </p:nvPr>
        </p:nvSpPr>
        <p:spPr>
          <a:xfrm>
            <a:off x="243417" y="5087638"/>
            <a:ext cx="3183821" cy="349250"/>
          </a:xfrm>
        </p:spPr>
        <p:txBody>
          <a:bodyPr/>
          <a:lstStyle>
            <a:lvl1pPr algn="l">
              <a:defRPr sz="722" b="0" i="0">
                <a:solidFill>
                  <a:schemeClr val="accent1"/>
                </a:solidFill>
                <a:latin typeface="Arial" charset="0"/>
                <a:ea typeface="Arial" charset="0"/>
                <a:cs typeface="Arial" charset="0"/>
              </a:defRPr>
            </a:lvl1pPr>
          </a:lstStyle>
          <a:p>
            <a:pPr algn="l"/>
            <a:r>
              <a:rPr lang="fr-FR" sz="722" dirty="0">
                <a:solidFill>
                  <a:schemeClr val="accent1"/>
                </a:solidFill>
              </a:rPr>
              <a:t>Légendes</a:t>
            </a:r>
            <a:endParaRPr lang="fr-FR" sz="722" b="1" dirty="0">
              <a:solidFill>
                <a:schemeClr val="accent1"/>
              </a:solidFill>
            </a:endParaRPr>
          </a:p>
        </p:txBody>
      </p:sp>
    </p:spTree>
    <p:extLst>
      <p:ext uri="{BB962C8B-B14F-4D97-AF65-F5344CB8AC3E}">
        <p14:creationId xmlns:p14="http://schemas.microsoft.com/office/powerpoint/2010/main" val="880663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e - Bleu 1">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4660" y="607795"/>
            <a:ext cx="5178736" cy="369332"/>
          </a:xfr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4" hasCustomPrompt="1"/>
          </p:nvPr>
        </p:nvSpPr>
        <p:spPr>
          <a:xfrm>
            <a:off x="3114660" y="304427"/>
            <a:ext cx="5178736" cy="265037"/>
          </a:xfrm>
          <a:prstGeom prst="rect">
            <a:avLst/>
          </a:prstGeom>
        </p:spPr>
        <p:txBody>
          <a:bodyPr>
            <a:normAutofit/>
          </a:bodyPr>
          <a:lstStyle>
            <a:lvl1pPr marL="0" indent="0" algn="l">
              <a:buNone/>
              <a:defRPr lang="fr-FR" sz="1100" b="0" kern="1200" baseline="0">
                <a:solidFill>
                  <a:schemeClr val="bg1"/>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dirty="0"/>
              <a:t>INDIQUEZ L’OBJET DE LA PRESENTATION - DATE</a:t>
            </a:r>
          </a:p>
        </p:txBody>
      </p:sp>
      <p:sp>
        <p:nvSpPr>
          <p:cNvPr id="11" name="Espace réservé du contenu 2"/>
          <p:cNvSpPr>
            <a:spLocks noGrp="1"/>
          </p:cNvSpPr>
          <p:nvPr>
            <p:ph idx="16"/>
          </p:nvPr>
        </p:nvSpPr>
        <p:spPr>
          <a:xfrm>
            <a:off x="3114668" y="1201485"/>
            <a:ext cx="6768203" cy="397535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Espace réservé du numéro de diapositive 5"/>
          <p:cNvSpPr>
            <a:spLocks noGrp="1"/>
          </p:cNvSpPr>
          <p:nvPr>
            <p:ph type="sldNum" sz="quarter" idx="4"/>
          </p:nvPr>
        </p:nvSpPr>
        <p:spPr>
          <a:xfrm>
            <a:off x="9090218" y="537924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fld id="{EB81167D-292E-8142-ABF3-3BDF0609D345}" type="slidenum">
              <a:rPr lang="fr-FR" smtClean="0"/>
              <a:pPr/>
              <a:t>‹N°›</a:t>
            </a:fld>
            <a:endParaRPr lang="fr-FR"/>
          </a:p>
        </p:txBody>
      </p:sp>
    </p:spTree>
    <p:extLst>
      <p:ext uri="{BB962C8B-B14F-4D97-AF65-F5344CB8AC3E}">
        <p14:creationId xmlns:p14="http://schemas.microsoft.com/office/powerpoint/2010/main" val="133287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et contenu C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6549760" y="5439000"/>
            <a:ext cx="2370667" cy="180000"/>
          </a:xfrm>
          <a:prstGeom prst="rect">
            <a:avLst/>
          </a:prstGeom>
        </p:spPr>
        <p:txBody>
          <a:bodyPr/>
          <a:lstStyle>
            <a:lvl1pPr>
              <a:defRPr lang="fr-FR" sz="667" kern="1200" smtClean="0">
                <a:solidFill>
                  <a:schemeClr val="tx1"/>
                </a:solidFill>
                <a:latin typeface="Arial" pitchFamily="34" charset="0"/>
                <a:ea typeface="+mn-ea"/>
                <a:cs typeface="Arial" pitchFamily="34" charset="0"/>
              </a:defRPr>
            </a:lvl1pPr>
          </a:lstStyle>
          <a:p>
            <a:fld id="{6EAC4835-0D81-48B1-AD33-BE12E6D755C2}" type="datetime1">
              <a:rPr lang="fr-FR" smtClean="0"/>
              <a:t>20/03/2019</a:t>
            </a:fld>
            <a:endParaRPr lang="fr-FR"/>
          </a:p>
        </p:txBody>
      </p:sp>
      <p:sp>
        <p:nvSpPr>
          <p:cNvPr id="4" name="Espace réservé du pied de page 3"/>
          <p:cNvSpPr>
            <a:spLocks noGrp="1"/>
          </p:cNvSpPr>
          <p:nvPr>
            <p:ph type="ftr" sz="quarter" idx="11"/>
          </p:nvPr>
        </p:nvSpPr>
        <p:spPr>
          <a:xfrm>
            <a:off x="519493" y="5439000"/>
            <a:ext cx="6000000" cy="180000"/>
          </a:xfrm>
          <a:prstGeom prst="rect">
            <a:avLst/>
          </a:prstGeom>
        </p:spPr>
        <p:txBody>
          <a:bodyPr/>
          <a:lstStyle>
            <a:lvl1pPr>
              <a:defRPr lang="fr-FR" sz="667" kern="1200" dirty="0">
                <a:solidFill>
                  <a:schemeClr val="tx1"/>
                </a:solidFill>
                <a:latin typeface="Arial" pitchFamily="34" charset="0"/>
                <a:ea typeface="+mn-ea"/>
                <a:cs typeface="Arial" pitchFamily="34" charset="0"/>
              </a:defRPr>
            </a:lvl1pPr>
          </a:lstStyle>
          <a:p>
            <a:r>
              <a:rPr lang="fr-FR" smtClean="0"/>
              <a:t>WG Climate Meeting - Marrakech</a:t>
            </a:r>
            <a:endParaRPr lang="fr-FR"/>
          </a:p>
        </p:txBody>
      </p:sp>
      <p:sp>
        <p:nvSpPr>
          <p:cNvPr id="5" name="Espace réservé du numéro de diapositive 4"/>
          <p:cNvSpPr>
            <a:spLocks noGrp="1"/>
          </p:cNvSpPr>
          <p:nvPr>
            <p:ph type="sldNum" sz="quarter" idx="12"/>
          </p:nvPr>
        </p:nvSpPr>
        <p:spPr>
          <a:xfrm>
            <a:off x="0" y="5439000"/>
            <a:ext cx="480000" cy="180000"/>
          </a:xfrm>
          <a:prstGeom prst="rect">
            <a:avLst/>
          </a:prstGeom>
        </p:spPr>
        <p:txBody>
          <a:bodyPr/>
          <a:lstStyle>
            <a:lvl1pPr>
              <a:defRPr lang="fr-FR" sz="667" kern="1200" smtClean="0">
                <a:solidFill>
                  <a:schemeClr val="tx1"/>
                </a:solidFill>
                <a:latin typeface="Arial" pitchFamily="34" charset="0"/>
                <a:ea typeface="+mn-ea"/>
                <a:cs typeface="Arial" pitchFamily="34" charset="0"/>
              </a:defRPr>
            </a:lvl1pPr>
          </a:lstStyle>
          <a:p>
            <a:fld id="{0CF0C526-BD89-4144-8E0F-45126FE564DF}" type="slidenum">
              <a:rPr lang="fr-FR" smtClean="0"/>
              <a:pPr/>
              <a:t>‹N°›</a:t>
            </a:fld>
            <a:endParaRPr lang="fr-FR"/>
          </a:p>
        </p:txBody>
      </p:sp>
      <p:sp>
        <p:nvSpPr>
          <p:cNvPr id="7" name="Line 6"/>
          <p:cNvSpPr>
            <a:spLocks noChangeShapeType="1"/>
          </p:cNvSpPr>
          <p:nvPr userDrawn="1"/>
        </p:nvSpPr>
        <p:spPr bwMode="gray">
          <a:xfrm rot="5400000">
            <a:off x="5080000" y="-3752674"/>
            <a:ext cx="0" cy="8960556"/>
          </a:xfrm>
          <a:prstGeom prst="line">
            <a:avLst/>
          </a:prstGeom>
          <a:noFill/>
          <a:ln w="31750">
            <a:solidFill>
              <a:srgbClr val="C0C0C0"/>
            </a:solidFill>
            <a:round/>
            <a:headEnd/>
            <a:tailEnd/>
          </a:ln>
        </p:spPr>
        <p:txBody>
          <a:bodyPr/>
          <a:lstStyle/>
          <a:p>
            <a:pPr>
              <a:defRPr/>
            </a:pPr>
            <a:endParaRPr lang="fr-FR" sz="1500">
              <a:latin typeface="Arial" charset="0"/>
              <a:cs typeface="Arial" charset="0"/>
            </a:endParaRPr>
          </a:p>
        </p:txBody>
      </p:sp>
      <p:sp>
        <p:nvSpPr>
          <p:cNvPr id="8" name="Oval 5"/>
          <p:cNvSpPr>
            <a:spLocks noChangeArrowheads="1"/>
          </p:cNvSpPr>
          <p:nvPr userDrawn="1"/>
        </p:nvSpPr>
        <p:spPr bwMode="gray">
          <a:xfrm rot="5400000">
            <a:off x="9424680" y="612731"/>
            <a:ext cx="149490" cy="199319"/>
          </a:xfrm>
          <a:prstGeom prst="ellipse">
            <a:avLst/>
          </a:prstGeom>
          <a:solidFill>
            <a:srgbClr val="C0C0C0"/>
          </a:solidFill>
          <a:ln w="9525">
            <a:noFill/>
            <a:round/>
            <a:headEnd/>
            <a:tailEnd/>
          </a:ln>
        </p:spPr>
        <p:txBody>
          <a:bodyPr rot="10800000" vert="eaVert" wrap="none" anchor="ctr"/>
          <a:lstStyle/>
          <a:p>
            <a:pPr>
              <a:defRPr/>
            </a:pPr>
            <a:endParaRPr lang="fr-FR" sz="1500">
              <a:latin typeface="Arial" charset="0"/>
              <a:cs typeface="Arial" charset="0"/>
            </a:endParaRPr>
          </a:p>
        </p:txBody>
      </p:sp>
      <p:sp>
        <p:nvSpPr>
          <p:cNvPr id="9" name="Oval 7"/>
          <p:cNvSpPr>
            <a:spLocks noChangeArrowheads="1"/>
          </p:cNvSpPr>
          <p:nvPr userDrawn="1"/>
        </p:nvSpPr>
        <p:spPr bwMode="gray">
          <a:xfrm rot="5400000">
            <a:off x="585831" y="612732"/>
            <a:ext cx="149490" cy="199320"/>
          </a:xfrm>
          <a:prstGeom prst="ellipse">
            <a:avLst/>
          </a:prstGeom>
          <a:solidFill>
            <a:srgbClr val="C0C0C0"/>
          </a:solidFill>
          <a:ln w="9525">
            <a:noFill/>
            <a:round/>
            <a:headEnd/>
            <a:tailEnd/>
          </a:ln>
        </p:spPr>
        <p:txBody>
          <a:bodyPr rot="10800000" vert="eaVert" wrap="none" anchor="ctr"/>
          <a:lstStyle/>
          <a:p>
            <a:pPr>
              <a:defRPr/>
            </a:pPr>
            <a:endParaRPr lang="fr-FR" sz="1500">
              <a:latin typeface="Arial" charset="0"/>
              <a:cs typeface="Arial" charset="0"/>
            </a:endParaRPr>
          </a:p>
        </p:txBody>
      </p:sp>
      <p:pic>
        <p:nvPicPr>
          <p:cNvPr id="19" name="Picture 12" descr="suite"/>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gray">
          <a:xfrm>
            <a:off x="8320265" y="4832615"/>
            <a:ext cx="1839735" cy="8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9"/>
          <p:cNvSpPr>
            <a:spLocks noGrp="1"/>
          </p:cNvSpPr>
          <p:nvPr>
            <p:ph sz="quarter" idx="16"/>
          </p:nvPr>
        </p:nvSpPr>
        <p:spPr>
          <a:xfrm>
            <a:off x="599724" y="1117307"/>
            <a:ext cx="8960555" cy="3900433"/>
          </a:xfrm>
          <a:prstGeom prst="rect">
            <a:avLst/>
          </a:prstGeom>
        </p:spPr>
        <p:txBody>
          <a:bodyPr/>
          <a:lstStyle>
            <a:lvl1pPr>
              <a:defRPr sz="1667">
                <a:solidFill>
                  <a:srgbClr val="EC7305"/>
                </a:solidFill>
              </a:defRPr>
            </a:lvl1pPr>
            <a:lvl2pPr marL="0" indent="0">
              <a:buNone/>
              <a:defRPr/>
            </a:lvl2pPr>
            <a:lvl3pPr marL="299988" indent="-190492">
              <a:buSzPct val="80000"/>
              <a:buFont typeface="Wingdings 2" pitchFamily="18" charset="2"/>
              <a:buChar char=""/>
              <a:defRPr sz="1500"/>
            </a:lvl3pPr>
            <a:lvl4pPr marL="449982" indent="-190492">
              <a:buFont typeface="Wingdings 2" pitchFamily="18" charset="2"/>
              <a:buChar char="è"/>
              <a:defRPr sz="1333"/>
            </a:lvl4pPr>
            <a:lvl5pPr marL="599976">
              <a:buClr>
                <a:srgbClr val="EC7305"/>
              </a:buClr>
              <a:defRPr sz="1167">
                <a:latin typeface="Arial" pitchFamily="34" charset="0"/>
                <a:cs typeface="Arial"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04749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re 1"/>
          <p:cNvSpPr>
            <a:spLocks noGrp="1"/>
          </p:cNvSpPr>
          <p:nvPr>
            <p:ph type="title" hasCustomPrompt="1"/>
          </p:nvPr>
        </p:nvSpPr>
        <p:spPr>
          <a:xfrm>
            <a:off x="886115" y="96578"/>
            <a:ext cx="9074428" cy="420666"/>
          </a:xfrm>
        </p:spPr>
        <p:txBody>
          <a:bodyPr>
            <a:noAutofit/>
          </a:bodyPr>
          <a:lstStyle>
            <a:lvl1pPr marL="0" marR="0" indent="0" defTabSz="703374" rtl="0" eaLnBrk="0" fontAlgn="base" latinLnBrk="0" hangingPunct="0">
              <a:lnSpc>
                <a:spcPct val="100000"/>
              </a:lnSpc>
              <a:spcBef>
                <a:spcPct val="0"/>
              </a:spcBef>
              <a:spcAft>
                <a:spcPct val="0"/>
              </a:spcAft>
              <a:tabLst/>
              <a:defRPr lang="fr-FR" sz="2462" b="1" dirty="0">
                <a:solidFill>
                  <a:schemeClr val="tx2"/>
                </a:solidFill>
                <a:latin typeface="+mj-lt"/>
                <a:ea typeface="+mj-ea"/>
                <a:cs typeface="+mj-cs"/>
              </a:defRPr>
            </a:lvl1pPr>
          </a:lstStyle>
          <a:p>
            <a:pPr marL="0" marR="0" lvl="0" indent="0" algn="r" defTabSz="703374" rtl="0" eaLnBrk="0" fontAlgn="base" latinLnBrk="0" hangingPunct="0">
              <a:lnSpc>
                <a:spcPct val="100000"/>
              </a:lnSpc>
              <a:spcBef>
                <a:spcPct val="0"/>
              </a:spcBef>
              <a:spcAft>
                <a:spcPct val="0"/>
              </a:spcAft>
              <a:tabLst/>
              <a:defRPr/>
            </a:pPr>
            <a:r>
              <a:rPr lang="fr-FR" dirty="0"/>
              <a:t>Cliquez pour modifier le style du titre</a:t>
            </a:r>
          </a:p>
        </p:txBody>
      </p:sp>
    </p:spTree>
    <p:extLst>
      <p:ext uri="{BB962C8B-B14F-4D97-AF65-F5344CB8AC3E}">
        <p14:creationId xmlns:p14="http://schemas.microsoft.com/office/powerpoint/2010/main" val="1043197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a:t>SOMMAIRE</a:t>
            </a:r>
          </a:p>
        </p:txBody>
      </p:sp>
      <p:sp>
        <p:nvSpPr>
          <p:cNvPr id="9" name="Espace réservé du contenu 7"/>
          <p:cNvSpPr>
            <a:spLocks noGrp="1"/>
          </p:cNvSpPr>
          <p:nvPr>
            <p:ph sz="quarter" idx="13"/>
          </p:nvPr>
        </p:nvSpPr>
        <p:spPr>
          <a:xfrm>
            <a:off x="755374" y="811033"/>
            <a:ext cx="9067636" cy="446163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5"/>
          <p:cNvSpPr>
            <a:spLocks noGrp="1"/>
          </p:cNvSpPr>
          <p:nvPr>
            <p:ph type="dt" sz="half" idx="14"/>
          </p:nvPr>
        </p:nvSpPr>
        <p:spPr/>
        <p:txBody>
          <a:bodyPr/>
          <a:lstStyle/>
          <a:p>
            <a:pPr>
              <a:defRPr/>
            </a:pPr>
            <a:fld id="{28EA0EC1-D001-4B85-8C8B-62C4E8FD139A}" type="datetime1">
              <a:rPr lang="fr-FR" smtClean="0"/>
              <a:t>20/03/2019</a:t>
            </a:fld>
            <a:endParaRPr lang="en-US"/>
          </a:p>
        </p:txBody>
      </p:sp>
      <p:sp>
        <p:nvSpPr>
          <p:cNvPr id="7" name="Espace réservé du pied de page 6"/>
          <p:cNvSpPr>
            <a:spLocks noGrp="1"/>
          </p:cNvSpPr>
          <p:nvPr>
            <p:ph type="ftr" sz="quarter" idx="15"/>
          </p:nvPr>
        </p:nvSpPr>
        <p:spPr/>
        <p:txBody>
          <a:bodyPr/>
          <a:lstStyle/>
          <a:p>
            <a:pPr>
              <a:defRPr/>
            </a:pPr>
            <a:r>
              <a:rPr lang="en-US" smtClean="0"/>
              <a:t>WG Climate Meeting - Marrakech</a:t>
            </a:r>
            <a:endParaRPr lang="en-US"/>
          </a:p>
        </p:txBody>
      </p:sp>
      <p:sp>
        <p:nvSpPr>
          <p:cNvPr id="8" name="Espace réservé du numéro de diapositive 7"/>
          <p:cNvSpPr>
            <a:spLocks noGrp="1"/>
          </p:cNvSpPr>
          <p:nvPr>
            <p:ph type="sldNum" sz="quarter" idx="16"/>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746141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fr-FR" noProof="0" dirty="0"/>
              <a:t>Modifiez le style du titre</a:t>
            </a:r>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Modifier le style du sous-titre</a:t>
            </a:r>
          </a:p>
        </p:txBody>
      </p:sp>
      <p:sp>
        <p:nvSpPr>
          <p:cNvPr id="2" name="Espace réservé de la date 1"/>
          <p:cNvSpPr>
            <a:spLocks noGrp="1"/>
          </p:cNvSpPr>
          <p:nvPr>
            <p:ph type="dt" sz="half" idx="15"/>
          </p:nvPr>
        </p:nvSpPr>
        <p:spPr/>
        <p:txBody>
          <a:bodyPr/>
          <a:lstStyle/>
          <a:p>
            <a:pPr>
              <a:defRPr/>
            </a:pPr>
            <a:fld id="{BF1A8BDF-EE65-4CF4-9A18-D8222811D24D}" type="datetime1">
              <a:rPr lang="fr-FR" noProof="0" smtClean="0"/>
              <a:t>20/03/2019</a:t>
            </a:fld>
            <a:endParaRPr lang="fr-FR" noProof="0"/>
          </a:p>
        </p:txBody>
      </p:sp>
      <p:sp>
        <p:nvSpPr>
          <p:cNvPr id="4" name="Espace réservé du pied de page 3"/>
          <p:cNvSpPr>
            <a:spLocks noGrp="1"/>
          </p:cNvSpPr>
          <p:nvPr>
            <p:ph type="ftr" sz="quarter" idx="16"/>
          </p:nvPr>
        </p:nvSpPr>
        <p:spPr/>
        <p:txBody>
          <a:bodyPr/>
          <a:lstStyle/>
          <a:p>
            <a:pPr>
              <a:defRPr/>
            </a:pPr>
            <a:r>
              <a:rPr lang="fr-FR" noProof="0" smtClean="0"/>
              <a:t>WG Climate Meeting - Marrakech</a:t>
            </a:r>
            <a:endParaRPr lang="fr-FR" noProof="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425601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fr-FR"/>
              <a:t>Modifiez le style du titre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96" indent="0" algn="ctr">
              <a:buNone/>
              <a:defRPr sz="1667"/>
            </a:lvl2pPr>
            <a:lvl3pPr marL="761992" indent="0" algn="ctr">
              <a:buNone/>
              <a:defRPr sz="1500"/>
            </a:lvl3pPr>
            <a:lvl4pPr marL="1142989" indent="0" algn="ctr">
              <a:buNone/>
              <a:defRPr sz="1333"/>
            </a:lvl4pPr>
            <a:lvl5pPr marL="1523985" indent="0" algn="ctr">
              <a:buNone/>
              <a:defRPr sz="1333"/>
            </a:lvl5pPr>
            <a:lvl6pPr marL="1904981" indent="0" algn="ctr">
              <a:buNone/>
              <a:defRPr sz="1333"/>
            </a:lvl6pPr>
            <a:lvl7pPr marL="2285977" indent="0" algn="ctr">
              <a:buNone/>
              <a:defRPr sz="1333"/>
            </a:lvl7pPr>
            <a:lvl8pPr marL="2666973" indent="0" algn="ctr">
              <a:buNone/>
              <a:defRPr sz="1333"/>
            </a:lvl8pPr>
            <a:lvl9pPr marL="3047970" indent="0" algn="ctr">
              <a:buNone/>
              <a:defRPr sz="133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75EC124-7B96-4398-9E57-514EC28BF226}" type="datetime1">
              <a:rPr lang="fr-FR" smtClean="0"/>
              <a:t>20/03/2019</a:t>
            </a:fld>
            <a:endParaRPr lang="en-US"/>
          </a:p>
        </p:txBody>
      </p:sp>
      <p:sp>
        <p:nvSpPr>
          <p:cNvPr id="5" name="Footer Placeholder 4"/>
          <p:cNvSpPr>
            <a:spLocks noGrp="1"/>
          </p:cNvSpPr>
          <p:nvPr>
            <p:ph type="ftr" sz="quarter" idx="11"/>
          </p:nvPr>
        </p:nvSpPr>
        <p:spPr/>
        <p:txBody>
          <a:bodyPr/>
          <a:lstStyle/>
          <a:p>
            <a:r>
              <a:rPr lang="en-US" smtClean="0"/>
              <a:t>WG Climate Meeting - Marrakech</a:t>
            </a:r>
            <a:endParaRPr lang="en-US"/>
          </a:p>
        </p:txBody>
      </p:sp>
      <p:sp>
        <p:nvSpPr>
          <p:cNvPr id="6" name="Slide Number Placeholder 5"/>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245768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fr-FR" noProof="0" dirty="0"/>
              <a:t>Modifiez le style du titre</a:t>
            </a:r>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Modifier le style du sous-titre</a:t>
            </a:r>
          </a:p>
        </p:txBody>
      </p:sp>
      <p:sp>
        <p:nvSpPr>
          <p:cNvPr id="2" name="Espace réservé de la date 1"/>
          <p:cNvSpPr>
            <a:spLocks noGrp="1"/>
          </p:cNvSpPr>
          <p:nvPr>
            <p:ph type="dt" sz="half" idx="15"/>
          </p:nvPr>
        </p:nvSpPr>
        <p:spPr/>
        <p:txBody>
          <a:bodyPr/>
          <a:lstStyle/>
          <a:p>
            <a:pPr>
              <a:defRPr/>
            </a:pPr>
            <a:fld id="{AFDDA936-CA85-45BE-9C7B-DC2156681E64}" type="datetime1">
              <a:rPr lang="fr-FR" noProof="0" smtClean="0"/>
              <a:t>20/03/2019</a:t>
            </a:fld>
            <a:endParaRPr lang="fr-FR" noProof="0"/>
          </a:p>
        </p:txBody>
      </p:sp>
      <p:sp>
        <p:nvSpPr>
          <p:cNvPr id="4" name="Espace réservé du pied de page 3"/>
          <p:cNvSpPr>
            <a:spLocks noGrp="1"/>
          </p:cNvSpPr>
          <p:nvPr>
            <p:ph type="ftr" sz="quarter" idx="16"/>
          </p:nvPr>
        </p:nvSpPr>
        <p:spPr/>
        <p:txBody>
          <a:bodyPr/>
          <a:lstStyle/>
          <a:p>
            <a:pPr>
              <a:defRPr/>
            </a:pPr>
            <a:r>
              <a:rPr lang="fr-FR" noProof="0" smtClean="0"/>
              <a:t>WG Climate Meeting - Marrakech</a:t>
            </a:r>
            <a:endParaRPr lang="fr-FR" noProof="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6701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0B02EE3C-357E-4309-85CF-CE02977FB384}" type="datetime1">
              <a:rPr lang="fr-FR" smtClean="0"/>
              <a:t>20/03/2019</a:t>
            </a:fld>
            <a:endParaRPr lang="en-US"/>
          </a:p>
        </p:txBody>
      </p:sp>
      <p:sp>
        <p:nvSpPr>
          <p:cNvPr id="5" name="Footer Placeholder 4"/>
          <p:cNvSpPr>
            <a:spLocks noGrp="1"/>
          </p:cNvSpPr>
          <p:nvPr>
            <p:ph type="ftr" sz="quarter" idx="11"/>
          </p:nvPr>
        </p:nvSpPr>
        <p:spPr/>
        <p:txBody>
          <a:bodyPr/>
          <a:lstStyle/>
          <a:p>
            <a:r>
              <a:rPr lang="en-US" smtClean="0"/>
              <a:t>WG Climate Meeting - Marrakech</a:t>
            </a:r>
            <a:endParaRPr lang="en-US"/>
          </a:p>
        </p:txBody>
      </p:sp>
      <p:sp>
        <p:nvSpPr>
          <p:cNvPr id="6" name="Slide Number Placeholder 5"/>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1841831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93209" y="1424783"/>
            <a:ext cx="8763000" cy="2377281"/>
          </a:xfrm>
        </p:spPr>
        <p:txBody>
          <a:bodyPr anchor="b"/>
          <a:lstStyle>
            <a:lvl1pPr>
              <a:defRPr sz="5000"/>
            </a:lvl1pPr>
          </a:lstStyle>
          <a:p>
            <a:r>
              <a:rPr lang="fr-FR"/>
              <a:t>Modifiez le style du titre</a:t>
            </a:r>
            <a:endParaRPr lang="en-US" dirty="0"/>
          </a:p>
        </p:txBody>
      </p:sp>
      <p:sp>
        <p:nvSpPr>
          <p:cNvPr id="3" name="Text Placeholder 2"/>
          <p:cNvSpPr>
            <a:spLocks noGrp="1"/>
          </p:cNvSpPr>
          <p:nvPr>
            <p:ph type="body" idx="1"/>
          </p:nvPr>
        </p:nvSpPr>
        <p:spPr>
          <a:xfrm>
            <a:off x="693209" y="3824553"/>
            <a:ext cx="8763000" cy="1250156"/>
          </a:xfrm>
        </p:spPr>
        <p:txBody>
          <a:bodyPr/>
          <a:lstStyle>
            <a:lvl1pPr marL="0" indent="0">
              <a:buNone/>
              <a:defRPr sz="2000">
                <a:solidFill>
                  <a:schemeClr val="tx1">
                    <a:tint val="75000"/>
                  </a:schemeClr>
                </a:solidFill>
              </a:defRPr>
            </a:lvl1pPr>
            <a:lvl2pPr marL="380996" indent="0">
              <a:buNone/>
              <a:defRPr sz="1667">
                <a:solidFill>
                  <a:schemeClr val="tx1">
                    <a:tint val="75000"/>
                  </a:schemeClr>
                </a:solidFill>
              </a:defRPr>
            </a:lvl2pPr>
            <a:lvl3pPr marL="761992" indent="0">
              <a:buNone/>
              <a:defRPr sz="1500">
                <a:solidFill>
                  <a:schemeClr val="tx1">
                    <a:tint val="75000"/>
                  </a:schemeClr>
                </a:solidFill>
              </a:defRPr>
            </a:lvl3pPr>
            <a:lvl4pPr marL="1142989" indent="0">
              <a:buNone/>
              <a:defRPr sz="1333">
                <a:solidFill>
                  <a:schemeClr val="tx1">
                    <a:tint val="75000"/>
                  </a:schemeClr>
                </a:solidFill>
              </a:defRPr>
            </a:lvl4pPr>
            <a:lvl5pPr marL="1523985" indent="0">
              <a:buNone/>
              <a:defRPr sz="1333">
                <a:solidFill>
                  <a:schemeClr val="tx1">
                    <a:tint val="75000"/>
                  </a:schemeClr>
                </a:solidFill>
              </a:defRPr>
            </a:lvl5pPr>
            <a:lvl6pPr marL="1904981" indent="0">
              <a:buNone/>
              <a:defRPr sz="1333">
                <a:solidFill>
                  <a:schemeClr val="tx1">
                    <a:tint val="75000"/>
                  </a:schemeClr>
                </a:solidFill>
              </a:defRPr>
            </a:lvl6pPr>
            <a:lvl7pPr marL="2285977" indent="0">
              <a:buNone/>
              <a:defRPr sz="1333">
                <a:solidFill>
                  <a:schemeClr val="tx1">
                    <a:tint val="75000"/>
                  </a:schemeClr>
                </a:solidFill>
              </a:defRPr>
            </a:lvl7pPr>
            <a:lvl8pPr marL="2666973" indent="0">
              <a:buNone/>
              <a:defRPr sz="1333">
                <a:solidFill>
                  <a:schemeClr val="tx1">
                    <a:tint val="75000"/>
                  </a:schemeClr>
                </a:solidFill>
              </a:defRPr>
            </a:lvl8pPr>
            <a:lvl9pPr marL="3047970" indent="0">
              <a:buNone/>
              <a:defRPr sz="1333">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8F476FC-69CE-443E-9EC9-ABA73F0F191C}" type="datetime1">
              <a:rPr lang="fr-FR" smtClean="0"/>
              <a:t>20/03/2019</a:t>
            </a:fld>
            <a:endParaRPr lang="en-US"/>
          </a:p>
        </p:txBody>
      </p:sp>
      <p:sp>
        <p:nvSpPr>
          <p:cNvPr id="5" name="Footer Placeholder 4"/>
          <p:cNvSpPr>
            <a:spLocks noGrp="1"/>
          </p:cNvSpPr>
          <p:nvPr>
            <p:ph type="ftr" sz="quarter" idx="11"/>
          </p:nvPr>
        </p:nvSpPr>
        <p:spPr/>
        <p:txBody>
          <a:bodyPr/>
          <a:lstStyle/>
          <a:p>
            <a:r>
              <a:rPr lang="en-US" smtClean="0"/>
              <a:t>WG Climate Meeting - Marrakech</a:t>
            </a:r>
            <a:endParaRPr lang="en-US"/>
          </a:p>
        </p:txBody>
      </p:sp>
      <p:sp>
        <p:nvSpPr>
          <p:cNvPr id="6" name="Slide Number Placeholder 5"/>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2765486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98500" y="1521354"/>
            <a:ext cx="4318000" cy="3626116"/>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143500" y="1521354"/>
            <a:ext cx="4318000" cy="3626116"/>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43EA0861-3403-481D-99FE-C4240DB7A00C}" type="datetime1">
              <a:rPr lang="fr-FR" smtClean="0"/>
              <a:t>20/03/2019</a:t>
            </a:fld>
            <a:endParaRPr lang="en-US"/>
          </a:p>
        </p:txBody>
      </p:sp>
      <p:sp>
        <p:nvSpPr>
          <p:cNvPr id="6" name="Footer Placeholder 5"/>
          <p:cNvSpPr>
            <a:spLocks noGrp="1"/>
          </p:cNvSpPr>
          <p:nvPr>
            <p:ph type="ftr" sz="quarter" idx="11"/>
          </p:nvPr>
        </p:nvSpPr>
        <p:spPr/>
        <p:txBody>
          <a:bodyPr/>
          <a:lstStyle/>
          <a:p>
            <a:r>
              <a:rPr lang="en-US" smtClean="0"/>
              <a:t>WG Climate Meeting - Marrakech</a:t>
            </a:r>
            <a:endParaRPr lang="en-US"/>
          </a:p>
        </p:txBody>
      </p:sp>
      <p:sp>
        <p:nvSpPr>
          <p:cNvPr id="7" name="Slide Number Placeholder 6"/>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3159350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fr-FR"/>
              <a:t>Modifiez le style du titre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96" indent="0">
              <a:buNone/>
              <a:defRPr sz="1667" b="1"/>
            </a:lvl2pPr>
            <a:lvl3pPr marL="761992" indent="0">
              <a:buNone/>
              <a:defRPr sz="1500" b="1"/>
            </a:lvl3pPr>
            <a:lvl4pPr marL="1142989" indent="0">
              <a:buNone/>
              <a:defRPr sz="1333" b="1"/>
            </a:lvl4pPr>
            <a:lvl5pPr marL="1523985" indent="0">
              <a:buNone/>
              <a:defRPr sz="1333" b="1"/>
            </a:lvl5pPr>
            <a:lvl6pPr marL="1904981" indent="0">
              <a:buNone/>
              <a:defRPr sz="1333" b="1"/>
            </a:lvl6pPr>
            <a:lvl7pPr marL="2285977" indent="0">
              <a:buNone/>
              <a:defRPr sz="1333" b="1"/>
            </a:lvl7pPr>
            <a:lvl8pPr marL="2666973" indent="0">
              <a:buNone/>
              <a:defRPr sz="1333" b="1"/>
            </a:lvl8pPr>
            <a:lvl9pPr marL="3047970" indent="0">
              <a:buNone/>
              <a:defRPr sz="1333"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99824" y="2087563"/>
            <a:ext cx="4298156" cy="3070490"/>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5143501" y="1400969"/>
            <a:ext cx="4319323" cy="686593"/>
          </a:xfrm>
        </p:spPr>
        <p:txBody>
          <a:bodyPr anchor="b"/>
          <a:lstStyle>
            <a:lvl1pPr marL="0" indent="0">
              <a:buNone/>
              <a:defRPr sz="2000" b="1"/>
            </a:lvl1pPr>
            <a:lvl2pPr marL="380996" indent="0">
              <a:buNone/>
              <a:defRPr sz="1667" b="1"/>
            </a:lvl2pPr>
            <a:lvl3pPr marL="761992" indent="0">
              <a:buNone/>
              <a:defRPr sz="1500" b="1"/>
            </a:lvl3pPr>
            <a:lvl4pPr marL="1142989" indent="0">
              <a:buNone/>
              <a:defRPr sz="1333" b="1"/>
            </a:lvl4pPr>
            <a:lvl5pPr marL="1523985" indent="0">
              <a:buNone/>
              <a:defRPr sz="1333" b="1"/>
            </a:lvl5pPr>
            <a:lvl6pPr marL="1904981" indent="0">
              <a:buNone/>
              <a:defRPr sz="1333" b="1"/>
            </a:lvl6pPr>
            <a:lvl7pPr marL="2285977" indent="0">
              <a:buNone/>
              <a:defRPr sz="1333" b="1"/>
            </a:lvl7pPr>
            <a:lvl8pPr marL="2666973" indent="0">
              <a:buNone/>
              <a:defRPr sz="1333" b="1"/>
            </a:lvl8pPr>
            <a:lvl9pPr marL="3047970" indent="0">
              <a:buNone/>
              <a:defRPr sz="1333"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143501" y="2087563"/>
            <a:ext cx="4319323" cy="3070490"/>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DF8719D8-98D4-4769-BB87-7399515C7C88}" type="datetime1">
              <a:rPr lang="fr-FR" smtClean="0"/>
              <a:t>20/03/2019</a:t>
            </a:fld>
            <a:endParaRPr lang="en-US"/>
          </a:p>
        </p:txBody>
      </p:sp>
      <p:sp>
        <p:nvSpPr>
          <p:cNvPr id="8" name="Footer Placeholder 7"/>
          <p:cNvSpPr>
            <a:spLocks noGrp="1"/>
          </p:cNvSpPr>
          <p:nvPr>
            <p:ph type="ftr" sz="quarter" idx="11"/>
          </p:nvPr>
        </p:nvSpPr>
        <p:spPr/>
        <p:txBody>
          <a:bodyPr/>
          <a:lstStyle/>
          <a:p>
            <a:r>
              <a:rPr lang="en-US" smtClean="0"/>
              <a:t>WG Climate Meeting - Marrakech</a:t>
            </a:r>
            <a:endParaRPr lang="en-US"/>
          </a:p>
        </p:txBody>
      </p:sp>
      <p:sp>
        <p:nvSpPr>
          <p:cNvPr id="9" name="Slide Number Placeholder 8"/>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3944820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C286DD-E3DB-4F6B-A00D-8746189382D0}" type="datetime1">
              <a:rPr lang="fr-FR" smtClean="0"/>
              <a:t>20/03/2019</a:t>
            </a:fld>
            <a:endParaRPr lang="en-US"/>
          </a:p>
        </p:txBody>
      </p:sp>
      <p:sp>
        <p:nvSpPr>
          <p:cNvPr id="4" name="Footer Placeholder 3"/>
          <p:cNvSpPr>
            <a:spLocks noGrp="1"/>
          </p:cNvSpPr>
          <p:nvPr>
            <p:ph type="ftr" sz="quarter" idx="11"/>
          </p:nvPr>
        </p:nvSpPr>
        <p:spPr/>
        <p:txBody>
          <a:bodyPr/>
          <a:lstStyle/>
          <a:p>
            <a:r>
              <a:rPr lang="en-US" smtClean="0"/>
              <a:t>WG Climate Meeting - Marrakech</a:t>
            </a:r>
            <a:endParaRPr lang="en-US"/>
          </a:p>
        </p:txBody>
      </p:sp>
      <p:sp>
        <p:nvSpPr>
          <p:cNvPr id="5" name="Slide Number Placeholder 4"/>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2791888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77D1A-2E0F-4B25-ACC8-0E14953D0C44}" type="datetime1">
              <a:rPr lang="fr-FR" smtClean="0"/>
              <a:t>20/03/2019</a:t>
            </a:fld>
            <a:endParaRPr lang="en-US"/>
          </a:p>
        </p:txBody>
      </p:sp>
      <p:sp>
        <p:nvSpPr>
          <p:cNvPr id="3" name="Footer Placeholder 2"/>
          <p:cNvSpPr>
            <a:spLocks noGrp="1"/>
          </p:cNvSpPr>
          <p:nvPr>
            <p:ph type="ftr" sz="quarter" idx="11"/>
          </p:nvPr>
        </p:nvSpPr>
        <p:spPr/>
        <p:txBody>
          <a:bodyPr/>
          <a:lstStyle/>
          <a:p>
            <a:r>
              <a:rPr lang="en-US" smtClean="0"/>
              <a:t>WG Climate Meeting - Marrakech</a:t>
            </a:r>
            <a:endParaRPr lang="en-US"/>
          </a:p>
        </p:txBody>
      </p:sp>
      <p:sp>
        <p:nvSpPr>
          <p:cNvPr id="4" name="Slide Number Placeholder 3"/>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1087752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fr-FR"/>
              <a:t>Modifiez le style du titre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99824" y="1714501"/>
            <a:ext cx="3276864" cy="3176323"/>
          </a:xfrm>
        </p:spPr>
        <p:txBody>
          <a:bodyPr/>
          <a:lstStyle>
            <a:lvl1pPr marL="0" indent="0">
              <a:buNone/>
              <a:defRPr sz="1333"/>
            </a:lvl1pPr>
            <a:lvl2pPr marL="380996" indent="0">
              <a:buNone/>
              <a:defRPr sz="1167"/>
            </a:lvl2pPr>
            <a:lvl3pPr marL="761992" indent="0">
              <a:buNone/>
              <a:defRPr sz="1000"/>
            </a:lvl3pPr>
            <a:lvl4pPr marL="1142989" indent="0">
              <a:buNone/>
              <a:defRPr sz="833"/>
            </a:lvl4pPr>
            <a:lvl5pPr marL="1523985" indent="0">
              <a:buNone/>
              <a:defRPr sz="833"/>
            </a:lvl5pPr>
            <a:lvl6pPr marL="1904981" indent="0">
              <a:buNone/>
              <a:defRPr sz="833"/>
            </a:lvl6pPr>
            <a:lvl7pPr marL="2285977" indent="0">
              <a:buNone/>
              <a:defRPr sz="833"/>
            </a:lvl7pPr>
            <a:lvl8pPr marL="2666973" indent="0">
              <a:buNone/>
              <a:defRPr sz="833"/>
            </a:lvl8pPr>
            <a:lvl9pPr marL="3047970" indent="0">
              <a:buNone/>
              <a:defRPr sz="833"/>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0D6144E6-D02C-4CBE-9C49-E81228348A60}" type="datetime1">
              <a:rPr lang="fr-FR" smtClean="0"/>
              <a:t>20/03/2019</a:t>
            </a:fld>
            <a:endParaRPr lang="en-US"/>
          </a:p>
        </p:txBody>
      </p:sp>
      <p:sp>
        <p:nvSpPr>
          <p:cNvPr id="6" name="Footer Placeholder 5"/>
          <p:cNvSpPr>
            <a:spLocks noGrp="1"/>
          </p:cNvSpPr>
          <p:nvPr>
            <p:ph type="ftr" sz="quarter" idx="11"/>
          </p:nvPr>
        </p:nvSpPr>
        <p:spPr/>
        <p:txBody>
          <a:bodyPr/>
          <a:lstStyle/>
          <a:p>
            <a:r>
              <a:rPr lang="en-US" smtClean="0"/>
              <a:t>WG Climate Meeting - Marrakech</a:t>
            </a:r>
            <a:endParaRPr lang="en-US"/>
          </a:p>
        </p:txBody>
      </p:sp>
      <p:sp>
        <p:nvSpPr>
          <p:cNvPr id="7" name="Slide Number Placeholder 6"/>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2946151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fr-FR"/>
              <a:t>Modifiez le style du titre</a:t>
            </a:r>
            <a:endParaRPr lang="en-US" dirty="0"/>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a:t>Cliquez sur l'icône pour ajouter une image</a:t>
            </a:r>
            <a:endParaRPr lang="en-US" dirty="0"/>
          </a:p>
        </p:txBody>
      </p:sp>
      <p:sp>
        <p:nvSpPr>
          <p:cNvPr id="4" name="Text Placeholder 3"/>
          <p:cNvSpPr>
            <a:spLocks noGrp="1"/>
          </p:cNvSpPr>
          <p:nvPr>
            <p:ph type="body" sz="half" idx="2"/>
          </p:nvPr>
        </p:nvSpPr>
        <p:spPr>
          <a:xfrm>
            <a:off x="699824" y="1714501"/>
            <a:ext cx="3276864" cy="3176323"/>
          </a:xfrm>
        </p:spPr>
        <p:txBody>
          <a:bodyPr/>
          <a:lstStyle>
            <a:lvl1pPr marL="0" indent="0">
              <a:buNone/>
              <a:defRPr sz="1333"/>
            </a:lvl1pPr>
            <a:lvl2pPr marL="380996" indent="0">
              <a:buNone/>
              <a:defRPr sz="1167"/>
            </a:lvl2pPr>
            <a:lvl3pPr marL="761992" indent="0">
              <a:buNone/>
              <a:defRPr sz="1000"/>
            </a:lvl3pPr>
            <a:lvl4pPr marL="1142989" indent="0">
              <a:buNone/>
              <a:defRPr sz="833"/>
            </a:lvl4pPr>
            <a:lvl5pPr marL="1523985" indent="0">
              <a:buNone/>
              <a:defRPr sz="833"/>
            </a:lvl5pPr>
            <a:lvl6pPr marL="1904981" indent="0">
              <a:buNone/>
              <a:defRPr sz="833"/>
            </a:lvl6pPr>
            <a:lvl7pPr marL="2285977" indent="0">
              <a:buNone/>
              <a:defRPr sz="833"/>
            </a:lvl7pPr>
            <a:lvl8pPr marL="2666973" indent="0">
              <a:buNone/>
              <a:defRPr sz="833"/>
            </a:lvl8pPr>
            <a:lvl9pPr marL="3047970" indent="0">
              <a:buNone/>
              <a:defRPr sz="833"/>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D32250E3-68E1-4288-B848-773FBC3EA42D}" type="datetime1">
              <a:rPr lang="fr-FR" smtClean="0"/>
              <a:t>20/03/2019</a:t>
            </a:fld>
            <a:endParaRPr lang="en-US"/>
          </a:p>
        </p:txBody>
      </p:sp>
      <p:sp>
        <p:nvSpPr>
          <p:cNvPr id="6" name="Footer Placeholder 5"/>
          <p:cNvSpPr>
            <a:spLocks noGrp="1"/>
          </p:cNvSpPr>
          <p:nvPr>
            <p:ph type="ftr" sz="quarter" idx="11"/>
          </p:nvPr>
        </p:nvSpPr>
        <p:spPr/>
        <p:txBody>
          <a:bodyPr/>
          <a:lstStyle/>
          <a:p>
            <a:r>
              <a:rPr lang="en-US" smtClean="0"/>
              <a:t>WG Climate Meeting - Marrakech</a:t>
            </a:r>
            <a:endParaRPr lang="en-US"/>
          </a:p>
        </p:txBody>
      </p:sp>
      <p:sp>
        <p:nvSpPr>
          <p:cNvPr id="7" name="Slide Number Placeholder 6"/>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1240873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A7CA48C1-2F70-4850-8A8A-791C56C746D3}" type="datetime1">
              <a:rPr lang="fr-FR" smtClean="0"/>
              <a:t>20/03/2019</a:t>
            </a:fld>
            <a:endParaRPr lang="en-US"/>
          </a:p>
        </p:txBody>
      </p:sp>
      <p:sp>
        <p:nvSpPr>
          <p:cNvPr id="5" name="Footer Placeholder 4"/>
          <p:cNvSpPr>
            <a:spLocks noGrp="1"/>
          </p:cNvSpPr>
          <p:nvPr>
            <p:ph type="ftr" sz="quarter" idx="11"/>
          </p:nvPr>
        </p:nvSpPr>
        <p:spPr/>
        <p:txBody>
          <a:bodyPr/>
          <a:lstStyle/>
          <a:p>
            <a:r>
              <a:rPr lang="en-US" smtClean="0"/>
              <a:t>WG Climate Meeting - Marrakech</a:t>
            </a:r>
            <a:endParaRPr lang="en-US"/>
          </a:p>
        </p:txBody>
      </p:sp>
      <p:sp>
        <p:nvSpPr>
          <p:cNvPr id="6" name="Slide Number Placeholder 5"/>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2052082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1" y="304272"/>
            <a:ext cx="2190750" cy="484319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98501" y="304272"/>
            <a:ext cx="6445250" cy="48431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22223AB3-C589-49E7-BC32-576726CECBCC}" type="datetime1">
              <a:rPr lang="fr-FR" smtClean="0"/>
              <a:t>20/03/2019</a:t>
            </a:fld>
            <a:endParaRPr lang="en-US"/>
          </a:p>
        </p:txBody>
      </p:sp>
      <p:sp>
        <p:nvSpPr>
          <p:cNvPr id="5" name="Footer Placeholder 4"/>
          <p:cNvSpPr>
            <a:spLocks noGrp="1"/>
          </p:cNvSpPr>
          <p:nvPr>
            <p:ph type="ftr" sz="quarter" idx="11"/>
          </p:nvPr>
        </p:nvSpPr>
        <p:spPr/>
        <p:txBody>
          <a:bodyPr/>
          <a:lstStyle/>
          <a:p>
            <a:r>
              <a:rPr lang="en-US" smtClean="0"/>
              <a:t>WG Climate Meeting - Marrakech</a:t>
            </a:r>
            <a:endParaRPr lang="en-US"/>
          </a:p>
        </p:txBody>
      </p:sp>
      <p:sp>
        <p:nvSpPr>
          <p:cNvPr id="6" name="Slide Number Placeholder 5"/>
          <p:cNvSpPr>
            <a:spLocks noGrp="1"/>
          </p:cNvSpPr>
          <p:nvPr>
            <p:ph type="sldNum" sz="quarter" idx="12"/>
          </p:nvPr>
        </p:nvSpPr>
        <p:spPr/>
        <p:txBody>
          <a:bodyPr/>
          <a:lstStyle/>
          <a:p>
            <a:fld id="{92C6345E-B769-0A46-8191-15463075FFA8}" type="slidenum">
              <a:rPr lang="en-US" smtClean="0"/>
              <a:t>‹N°›</a:t>
            </a:fld>
            <a:endParaRPr lang="en-US"/>
          </a:p>
        </p:txBody>
      </p:sp>
    </p:spTree>
    <p:extLst>
      <p:ext uri="{BB962C8B-B14F-4D97-AF65-F5344CB8AC3E}">
        <p14:creationId xmlns:p14="http://schemas.microsoft.com/office/powerpoint/2010/main" val="278815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fr-FR" noProof="0" dirty="0"/>
              <a:t>Modifiez le style du titre</a:t>
            </a:r>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Modifier le style du sous-titre</a:t>
            </a:r>
          </a:p>
        </p:txBody>
      </p:sp>
      <p:sp>
        <p:nvSpPr>
          <p:cNvPr id="13" name="Espace réservé du contenu 7"/>
          <p:cNvSpPr>
            <a:spLocks noGrp="1"/>
          </p:cNvSpPr>
          <p:nvPr>
            <p:ph sz="quarter" idx="13"/>
          </p:nvPr>
        </p:nvSpPr>
        <p:spPr>
          <a:xfrm>
            <a:off x="331612" y="962604"/>
            <a:ext cx="9491398" cy="4310062"/>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2" name="Espace réservé de la date 1"/>
          <p:cNvSpPr>
            <a:spLocks noGrp="1"/>
          </p:cNvSpPr>
          <p:nvPr>
            <p:ph type="dt" sz="half" idx="15"/>
          </p:nvPr>
        </p:nvSpPr>
        <p:spPr/>
        <p:txBody>
          <a:bodyPr/>
          <a:lstStyle/>
          <a:p>
            <a:pPr>
              <a:defRPr/>
            </a:pPr>
            <a:fld id="{D9B2EDB4-4D7A-4D3A-AFB8-B5E81D216C71}" type="datetime1">
              <a:rPr lang="fr-FR" noProof="0" smtClean="0"/>
              <a:t>20/03/2019</a:t>
            </a:fld>
            <a:endParaRPr lang="fr-FR" noProof="0"/>
          </a:p>
        </p:txBody>
      </p:sp>
      <p:sp>
        <p:nvSpPr>
          <p:cNvPr id="4" name="Espace réservé du pied de page 3"/>
          <p:cNvSpPr>
            <a:spLocks noGrp="1"/>
          </p:cNvSpPr>
          <p:nvPr>
            <p:ph type="ftr" sz="quarter" idx="16"/>
          </p:nvPr>
        </p:nvSpPr>
        <p:spPr/>
        <p:txBody>
          <a:bodyPr/>
          <a:lstStyle/>
          <a:p>
            <a:pPr>
              <a:defRPr/>
            </a:pPr>
            <a:r>
              <a:rPr lang="fr-FR" noProof="0" smtClean="0"/>
              <a:t>WG Climate Meeting - Marrakech</a:t>
            </a:r>
            <a:endParaRPr lang="fr-FR" noProof="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789936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fr-FR" noProof="0" dirty="0"/>
              <a:t>Modifiez le style du titre</a:t>
            </a:r>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Modifier le style du sous-titre</a:t>
            </a:r>
          </a:p>
        </p:txBody>
      </p:sp>
      <p:sp>
        <p:nvSpPr>
          <p:cNvPr id="13" name="Espace réservé du contenu 7"/>
          <p:cNvSpPr>
            <a:spLocks noGrp="1"/>
          </p:cNvSpPr>
          <p:nvPr>
            <p:ph sz="quarter" idx="13"/>
          </p:nvPr>
        </p:nvSpPr>
        <p:spPr>
          <a:xfrm>
            <a:off x="331612" y="962604"/>
            <a:ext cx="9491398" cy="4310062"/>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2" name="Espace réservé de la date 1"/>
          <p:cNvSpPr>
            <a:spLocks noGrp="1"/>
          </p:cNvSpPr>
          <p:nvPr>
            <p:ph type="dt" sz="half" idx="15"/>
          </p:nvPr>
        </p:nvSpPr>
        <p:spPr/>
        <p:txBody>
          <a:bodyPr/>
          <a:lstStyle/>
          <a:p>
            <a:pPr>
              <a:defRPr/>
            </a:pPr>
            <a:fld id="{C4FE2C37-B4FA-4493-B65A-5B0608739A76}" type="datetime1">
              <a:rPr lang="fr-FR" noProof="0" smtClean="0"/>
              <a:t>20/03/2019</a:t>
            </a:fld>
            <a:endParaRPr lang="fr-FR" noProof="0"/>
          </a:p>
        </p:txBody>
      </p:sp>
      <p:sp>
        <p:nvSpPr>
          <p:cNvPr id="4" name="Espace réservé du pied de page 3"/>
          <p:cNvSpPr>
            <a:spLocks noGrp="1"/>
          </p:cNvSpPr>
          <p:nvPr>
            <p:ph type="ftr" sz="quarter" idx="16"/>
          </p:nvPr>
        </p:nvSpPr>
        <p:spPr/>
        <p:txBody>
          <a:bodyPr/>
          <a:lstStyle/>
          <a:p>
            <a:pPr>
              <a:defRPr/>
            </a:pPr>
            <a:r>
              <a:rPr lang="fr-FR" noProof="0" smtClean="0"/>
              <a:t>WG Climate Meeting - Marrakech</a:t>
            </a:r>
            <a:endParaRPr lang="fr-FR" noProof="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104523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Espace réservé du contenu 7"/>
          <p:cNvSpPr>
            <a:spLocks noGrp="1"/>
          </p:cNvSpPr>
          <p:nvPr>
            <p:ph sz="quarter" idx="13"/>
          </p:nvPr>
        </p:nvSpPr>
        <p:spPr>
          <a:xfrm>
            <a:off x="331612"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2" name="Espace réservé du contenu 7"/>
          <p:cNvSpPr>
            <a:spLocks noGrp="1"/>
          </p:cNvSpPr>
          <p:nvPr>
            <p:ph sz="quarter" idx="17"/>
          </p:nvPr>
        </p:nvSpPr>
        <p:spPr>
          <a:xfrm>
            <a:off x="5262004" y="962604"/>
            <a:ext cx="4573640" cy="4380783"/>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3" name="Titre 2"/>
          <p:cNvSpPr>
            <a:spLocks noGrp="1"/>
          </p:cNvSpPr>
          <p:nvPr>
            <p:ph type="title"/>
          </p:nvPr>
        </p:nvSpPr>
        <p:spPr>
          <a:xfrm>
            <a:off x="317500" y="128366"/>
            <a:ext cx="7188893" cy="369332"/>
          </a:xfrm>
          <a:prstGeom prst="rect">
            <a:avLst/>
          </a:prstGeom>
        </p:spPr>
        <p:txBody>
          <a:bodyPr/>
          <a:lstStyle/>
          <a:p>
            <a:r>
              <a:rPr lang="fr-FR" noProof="0" dirty="0"/>
              <a:t>Modifiez le style du titre</a:t>
            </a:r>
          </a:p>
        </p:txBody>
      </p:sp>
      <p:sp>
        <p:nvSpPr>
          <p:cNvPr id="14"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Modifier le style du sous-titre</a:t>
            </a:r>
          </a:p>
        </p:txBody>
      </p:sp>
      <p:sp>
        <p:nvSpPr>
          <p:cNvPr id="2" name="Espace réservé de la date 1"/>
          <p:cNvSpPr>
            <a:spLocks noGrp="1"/>
          </p:cNvSpPr>
          <p:nvPr>
            <p:ph type="dt" sz="half" idx="18"/>
          </p:nvPr>
        </p:nvSpPr>
        <p:spPr/>
        <p:txBody>
          <a:bodyPr/>
          <a:lstStyle/>
          <a:p>
            <a:pPr>
              <a:defRPr/>
            </a:pPr>
            <a:fld id="{61ED1212-A118-4EBC-A2AC-3B6762222C06}" type="datetime1">
              <a:rPr lang="fr-FR" noProof="0" smtClean="0"/>
              <a:t>20/03/2019</a:t>
            </a:fld>
            <a:endParaRPr lang="fr-FR" noProof="0"/>
          </a:p>
        </p:txBody>
      </p:sp>
      <p:sp>
        <p:nvSpPr>
          <p:cNvPr id="3" name="Espace réservé du pied de page 2"/>
          <p:cNvSpPr>
            <a:spLocks noGrp="1"/>
          </p:cNvSpPr>
          <p:nvPr>
            <p:ph type="ftr" sz="quarter" idx="19"/>
          </p:nvPr>
        </p:nvSpPr>
        <p:spPr/>
        <p:txBody>
          <a:bodyPr/>
          <a:lstStyle/>
          <a:p>
            <a:pPr>
              <a:defRPr/>
            </a:pPr>
            <a:r>
              <a:rPr lang="fr-FR" noProof="0" smtClean="0"/>
              <a:t>WG Climate Meeting - Marrakech</a:t>
            </a:r>
            <a:endParaRPr lang="fr-FR" noProof="0"/>
          </a:p>
        </p:txBody>
      </p:sp>
      <p:sp>
        <p:nvSpPr>
          <p:cNvPr id="4" name="Espace réservé du numéro de diapositive 3"/>
          <p:cNvSpPr>
            <a:spLocks noGrp="1"/>
          </p:cNvSpPr>
          <p:nvPr>
            <p:ph type="sldNum" sz="quarter" idx="20"/>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5479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778250" y="544000"/>
            <a:ext cx="5302251" cy="369332"/>
          </a:xfrm>
          <a:prstGeom prst="rect">
            <a:avLst/>
          </a:prstGeom>
        </p:spPr>
        <p:txBody>
          <a:bodyPr/>
          <a:lstStyle/>
          <a:p>
            <a:r>
              <a:rPr lang="fr-FR" noProof="0" dirty="0"/>
              <a:t>Cliquez et modifiez le titre</a:t>
            </a:r>
          </a:p>
        </p:txBody>
      </p:sp>
      <p:sp>
        <p:nvSpPr>
          <p:cNvPr id="3" name="Espace réservé du contenu 2"/>
          <p:cNvSpPr>
            <a:spLocks noGrp="1"/>
          </p:cNvSpPr>
          <p:nvPr>
            <p:ph idx="1"/>
          </p:nvPr>
        </p:nvSpPr>
        <p:spPr>
          <a:xfrm>
            <a:off x="3778251" y="1206066"/>
            <a:ext cx="5762629" cy="3970772"/>
          </a:xfrm>
          <a:prstGeom prst="rect">
            <a:avLst/>
          </a:prstGeom>
        </p:spPr>
        <p:txBody>
          <a:bodyPr/>
          <a:lstStyle/>
          <a:p>
            <a:pPr lvl="0"/>
            <a:r>
              <a:rPr lang="fr-FR" noProof="0" dirty="0"/>
              <a:t>Cliquez pour modifier les styles du texte du masque</a:t>
            </a:r>
          </a:p>
          <a:p>
            <a:pPr lvl="1"/>
            <a:r>
              <a:rPr lang="fr-FR" noProof="0" dirty="0"/>
              <a:t>Deuxième niveau</a:t>
            </a:r>
          </a:p>
          <a:p>
            <a:pPr lvl="2"/>
            <a:r>
              <a:rPr lang="fr-FR" noProof="0" dirty="0"/>
              <a:t>Troisième niveau</a:t>
            </a:r>
          </a:p>
        </p:txBody>
      </p:sp>
      <p:sp>
        <p:nvSpPr>
          <p:cNvPr id="7" name="Picture Placeholder 2"/>
          <p:cNvSpPr>
            <a:spLocks noGrp="1" noChangeAspect="1"/>
          </p:cNvSpPr>
          <p:nvPr>
            <p:ph type="pic" idx="13"/>
          </p:nvPr>
        </p:nvSpPr>
        <p:spPr>
          <a:xfrm>
            <a:off x="1" y="0"/>
            <a:ext cx="3535122" cy="5715000"/>
          </a:xfrm>
          <a:prstGeom prst="rect">
            <a:avLst/>
          </a:prstGeom>
        </p:spPr>
        <p:txBody>
          <a:bodyPr anchor="t"/>
          <a:lstStyle>
            <a:lvl1pPr marL="0" indent="0">
              <a:buNone/>
              <a:defRPr sz="2667" i="1">
                <a:solidFill>
                  <a:srgbClr val="002060"/>
                </a:solidFill>
              </a:defRPr>
            </a:lvl1pPr>
            <a:lvl2pPr marL="380996" indent="0">
              <a:buNone/>
              <a:defRPr sz="2333"/>
            </a:lvl2pPr>
            <a:lvl3pPr marL="761992" indent="0">
              <a:buNone/>
              <a:defRPr sz="2000"/>
            </a:lvl3pPr>
            <a:lvl4pPr marL="1142989" indent="0">
              <a:buNone/>
              <a:defRPr sz="1667"/>
            </a:lvl4pPr>
            <a:lvl5pPr marL="1523985" indent="0">
              <a:buNone/>
              <a:defRPr sz="1667"/>
            </a:lvl5pPr>
            <a:lvl6pPr marL="1904981" indent="0">
              <a:buNone/>
              <a:defRPr sz="1667"/>
            </a:lvl6pPr>
            <a:lvl7pPr marL="2285977" indent="0">
              <a:buNone/>
              <a:defRPr sz="1667"/>
            </a:lvl7pPr>
            <a:lvl8pPr marL="2666973" indent="0">
              <a:buNone/>
              <a:defRPr sz="1667"/>
            </a:lvl8pPr>
            <a:lvl9pPr marL="3047970" indent="0">
              <a:buNone/>
              <a:defRPr sz="1667"/>
            </a:lvl9pPr>
          </a:lstStyle>
          <a:p>
            <a:r>
              <a:rPr lang="fr-FR" noProof="0"/>
              <a:t>Faire glisser l'image vers l'espace réservé ou cliquer sur l'icône pour l'ajouter</a:t>
            </a:r>
          </a:p>
        </p:txBody>
      </p:sp>
      <p:sp>
        <p:nvSpPr>
          <p:cNvPr id="8" name="Sous-titre 2"/>
          <p:cNvSpPr>
            <a:spLocks noGrp="1"/>
          </p:cNvSpPr>
          <p:nvPr>
            <p:ph type="subTitle" idx="14" hasCustomPrompt="1"/>
          </p:nvPr>
        </p:nvSpPr>
        <p:spPr>
          <a:xfrm>
            <a:off x="3778251" y="251261"/>
            <a:ext cx="4515147" cy="265037"/>
          </a:xfrm>
          <a:prstGeom prst="rect">
            <a:avLst/>
          </a:prstGeom>
        </p:spPr>
        <p:txBody>
          <a:bodyPr>
            <a:normAutofit/>
          </a:bodyPr>
          <a:lstStyle>
            <a:lvl1pPr marL="0" indent="0" algn="l">
              <a:buNone/>
              <a:defRPr lang="fr-FR" sz="1100" b="0" kern="1200" baseline="0">
                <a:solidFill>
                  <a:srgbClr val="002060"/>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fr-FR" noProof="0" dirty="0"/>
              <a:t>INDIQUEZ L’OBJET DE LA PRESENTATION - DATE</a:t>
            </a:r>
          </a:p>
        </p:txBody>
      </p:sp>
      <p:sp>
        <p:nvSpPr>
          <p:cNvPr id="4" name="Espace réservé de la date 3"/>
          <p:cNvSpPr>
            <a:spLocks noGrp="1"/>
          </p:cNvSpPr>
          <p:nvPr>
            <p:ph type="dt" sz="half" idx="15"/>
          </p:nvPr>
        </p:nvSpPr>
        <p:spPr/>
        <p:txBody>
          <a:bodyPr/>
          <a:lstStyle/>
          <a:p>
            <a:pPr>
              <a:defRPr/>
            </a:pPr>
            <a:fld id="{3F3DE316-757D-47C8-933F-27B1920510EA}" type="datetime1">
              <a:rPr lang="fr-FR" noProof="0" smtClean="0"/>
              <a:t>20/03/2019</a:t>
            </a:fld>
            <a:endParaRPr lang="fr-FR" noProof="0"/>
          </a:p>
        </p:txBody>
      </p:sp>
      <p:sp>
        <p:nvSpPr>
          <p:cNvPr id="5" name="Espace réservé du pied de page 4"/>
          <p:cNvSpPr>
            <a:spLocks noGrp="1"/>
          </p:cNvSpPr>
          <p:nvPr>
            <p:ph type="ftr" sz="quarter" idx="16"/>
          </p:nvPr>
        </p:nvSpPr>
        <p:spPr/>
        <p:txBody>
          <a:bodyPr/>
          <a:lstStyle/>
          <a:p>
            <a:pPr>
              <a:defRPr/>
            </a:pPr>
            <a:r>
              <a:rPr lang="fr-FR" noProof="0" smtClean="0"/>
              <a:t>WG Climate Meeting - Marrakech</a:t>
            </a:r>
            <a:endParaRPr lang="fr-FR" noProof="0"/>
          </a:p>
        </p:txBody>
      </p:sp>
      <p:sp>
        <p:nvSpPr>
          <p:cNvPr id="6" name="Espace réservé du numéro de diapositive 5"/>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6062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EE4FDC9-77AA-4F86-9BCB-9083F96D3B85}" type="datetime1">
              <a:rPr lang="fr-FR" smtClean="0"/>
              <a:t>20/03/2019</a:t>
            </a:fld>
            <a:endParaRPr lang="fr-FR"/>
          </a:p>
        </p:txBody>
      </p:sp>
      <p:sp>
        <p:nvSpPr>
          <p:cNvPr id="5" name="Espace réservé du pied de page 4"/>
          <p:cNvSpPr>
            <a:spLocks noGrp="1"/>
          </p:cNvSpPr>
          <p:nvPr>
            <p:ph type="ftr" sz="quarter" idx="11"/>
          </p:nvPr>
        </p:nvSpPr>
        <p:spPr/>
        <p:txBody>
          <a:bodyPr/>
          <a:lstStyle/>
          <a:p>
            <a:r>
              <a:rPr lang="fr-FR" smtClean="0"/>
              <a:t>WG Climate Meeting - Marrakech</a:t>
            </a:r>
            <a:endParaRPr lang="fr-FR"/>
          </a:p>
        </p:txBody>
      </p:sp>
      <p:sp>
        <p:nvSpPr>
          <p:cNvPr id="6" name="Espace réservé du numéro de diapositive 5"/>
          <p:cNvSpPr>
            <a:spLocks noGrp="1"/>
          </p:cNvSpPr>
          <p:nvPr>
            <p:ph type="sldNum" sz="quarter" idx="12"/>
          </p:nvPr>
        </p:nvSpPr>
        <p:spPr/>
        <p:txBody>
          <a:bodyPr/>
          <a:lstStyle/>
          <a:p>
            <a:fld id="{F97D4E13-E27F-49B7-A3E9-C62205A2102C}" type="slidenum">
              <a:rPr lang="fr-FR" smtClean="0"/>
              <a:t>‹N°›</a:t>
            </a:fld>
            <a:endParaRPr lang="fr-FR"/>
          </a:p>
        </p:txBody>
      </p:sp>
    </p:spTree>
    <p:extLst>
      <p:ext uri="{BB962C8B-B14F-4D97-AF65-F5344CB8AC3E}">
        <p14:creationId xmlns:p14="http://schemas.microsoft.com/office/powerpoint/2010/main" val="213502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er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en-US" noProof="0" dirty="0" err="1"/>
              <a:t>Modifiez</a:t>
            </a:r>
            <a:r>
              <a:rPr lang="en-US" noProof="0" dirty="0"/>
              <a:t> le style du </a:t>
            </a:r>
            <a:r>
              <a:rPr lang="en-US" noProof="0" dirty="0" err="1"/>
              <a:t>titre</a:t>
            </a:r>
            <a:endParaRPr lang="en-US"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Modifier le style du sous-</a:t>
            </a:r>
            <a:r>
              <a:rPr lang="en-US" noProof="0" dirty="0" err="1"/>
              <a:t>titre</a:t>
            </a:r>
            <a:endParaRPr lang="en-US" noProof="0" dirty="0"/>
          </a:p>
        </p:txBody>
      </p:sp>
      <p:sp>
        <p:nvSpPr>
          <p:cNvPr id="2" name="Espace réservé de la date 1"/>
          <p:cNvSpPr>
            <a:spLocks noGrp="1"/>
          </p:cNvSpPr>
          <p:nvPr>
            <p:ph type="dt" sz="half" idx="15"/>
          </p:nvPr>
        </p:nvSpPr>
        <p:spPr/>
        <p:txBody>
          <a:bodyPr/>
          <a:lstStyle/>
          <a:p>
            <a:pPr>
              <a:defRPr/>
            </a:pPr>
            <a:fld id="{05A6F6B0-1F2E-4F0B-97A8-21CBFDE84140}" type="datetime1">
              <a:rPr lang="fr-FR" noProof="0" smtClean="0"/>
              <a:t>20/03/2019</a:t>
            </a:fld>
            <a:endParaRPr lang="en-US" noProof="0"/>
          </a:p>
        </p:txBody>
      </p:sp>
      <p:sp>
        <p:nvSpPr>
          <p:cNvPr id="4" name="Espace réservé du pied de page 3"/>
          <p:cNvSpPr>
            <a:spLocks noGrp="1"/>
          </p:cNvSpPr>
          <p:nvPr>
            <p:ph type="ftr" sz="quarter" idx="16"/>
          </p:nvPr>
        </p:nvSpPr>
        <p:spPr/>
        <p:txBody>
          <a:bodyPr/>
          <a:lstStyle/>
          <a:p>
            <a:pPr>
              <a:defRPr/>
            </a:pPr>
            <a:r>
              <a:rPr lang="en-US" noProof="0" smtClean="0"/>
              <a:t>WG Climate Meeting - Marrakech</a:t>
            </a:r>
            <a:endParaRPr lang="en-US" noProof="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85116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317500" y="128366"/>
            <a:ext cx="7188893" cy="369332"/>
          </a:xfrm>
          <a:prstGeom prst="rect">
            <a:avLst/>
          </a:prstGeom>
        </p:spPr>
        <p:txBody>
          <a:bodyPr/>
          <a:lstStyle/>
          <a:p>
            <a:r>
              <a:rPr lang="en-US" noProof="0" dirty="0" err="1"/>
              <a:t>Modifiez</a:t>
            </a:r>
            <a:r>
              <a:rPr lang="en-US" noProof="0" dirty="0"/>
              <a:t> le style du </a:t>
            </a:r>
            <a:r>
              <a:rPr lang="en-US" noProof="0" dirty="0" err="1"/>
              <a:t>titre</a:t>
            </a:r>
            <a:endParaRPr lang="en-US" noProof="0" dirty="0"/>
          </a:p>
        </p:txBody>
      </p:sp>
      <p:sp>
        <p:nvSpPr>
          <p:cNvPr id="12" name="Sous-titre 2"/>
          <p:cNvSpPr>
            <a:spLocks noGrp="1"/>
          </p:cNvSpPr>
          <p:nvPr>
            <p:ph type="subTitle" idx="14" hasCustomPrompt="1"/>
          </p:nvPr>
        </p:nvSpPr>
        <p:spPr>
          <a:xfrm>
            <a:off x="331612" y="497698"/>
            <a:ext cx="7174781" cy="298627"/>
          </a:xfrm>
          <a:prstGeom prst="rect">
            <a:avLst/>
          </a:prstGeom>
        </p:spPr>
        <p:txBody>
          <a:bodyPr>
            <a:noAutofit/>
          </a:bodyPr>
          <a:lstStyle>
            <a:lvl1pPr marL="0" indent="0" algn="l">
              <a:buNone/>
              <a:defRPr lang="fr-FR" sz="1600" b="0" kern="1200" baseline="0">
                <a:solidFill>
                  <a:schemeClr val="accent2"/>
                </a:solidFill>
                <a:latin typeface="Arial" charset="0"/>
                <a:ea typeface="Arial" charset="0"/>
                <a:cs typeface="Arial" charset="0"/>
              </a:defRPr>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noProof="0" dirty="0"/>
              <a:t>Modifier le style du sous-</a:t>
            </a:r>
            <a:r>
              <a:rPr lang="en-US" noProof="0" dirty="0" err="1"/>
              <a:t>titre</a:t>
            </a:r>
            <a:endParaRPr lang="en-US" noProof="0" dirty="0"/>
          </a:p>
        </p:txBody>
      </p:sp>
      <p:sp>
        <p:nvSpPr>
          <p:cNvPr id="13" name="Espace réservé du contenu 7"/>
          <p:cNvSpPr>
            <a:spLocks noGrp="1"/>
          </p:cNvSpPr>
          <p:nvPr>
            <p:ph sz="quarter" idx="13"/>
          </p:nvPr>
        </p:nvSpPr>
        <p:spPr>
          <a:xfrm>
            <a:off x="331612" y="962604"/>
            <a:ext cx="9491398" cy="4310062"/>
          </a:xfrm>
          <a:prstGeom prst="rect">
            <a:avLst/>
          </a:prstGeom>
        </p:spPr>
        <p:txBody>
          <a:bodyPr/>
          <a:lstStyle>
            <a:lvl1pPr>
              <a:spcAft>
                <a:spcPts val="500"/>
              </a:spcAft>
              <a:defRPr/>
            </a:lvl1pPr>
            <a:lvl2pPr marL="271463" indent="-271463">
              <a:lnSpc>
                <a:spcPct val="120000"/>
              </a:lnSpc>
              <a:spcBef>
                <a:spcPts val="0"/>
              </a:spcBef>
              <a:spcAft>
                <a:spcPts val="0"/>
              </a:spcAft>
              <a:defRPr/>
            </a:lvl2pPr>
            <a:lvl3pPr marL="442913" indent="-252413">
              <a:lnSpc>
                <a:spcPct val="120000"/>
              </a:lnSpc>
              <a:spcBef>
                <a:spcPts val="0"/>
              </a:spcBef>
              <a:spcAft>
                <a:spcPts val="0"/>
              </a:spcAft>
              <a:defRPr/>
            </a:lvl3pPr>
            <a:lvl4pPr marL="625475" indent="-252413">
              <a:lnSpc>
                <a:spcPct val="120000"/>
              </a:lnSpc>
              <a:spcBef>
                <a:spcPts val="0"/>
              </a:spcBef>
              <a:spcAft>
                <a:spcPts val="0"/>
              </a:spcAft>
              <a:buClr>
                <a:srgbClr val="00B0F0"/>
              </a:buClr>
              <a:buFont typeface="Arial" panose="020B0604020202020204" pitchFamily="34" charset="0"/>
              <a:buChar char="»"/>
              <a:defRPr sz="1400"/>
            </a:lvl4pPr>
            <a:lvl5pPr marL="806450" indent="-252413">
              <a:lnSpc>
                <a:spcPct val="120000"/>
              </a:lnSpc>
              <a:spcBef>
                <a:spcPts val="0"/>
              </a:spcBef>
              <a:spcAft>
                <a:spcPts val="0"/>
              </a:spcAft>
              <a:buClr>
                <a:srgbClr val="00B0F0"/>
              </a:buClr>
              <a:defRPr sz="1200"/>
            </a:lvl5p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2" name="Espace réservé de la date 1"/>
          <p:cNvSpPr>
            <a:spLocks noGrp="1"/>
          </p:cNvSpPr>
          <p:nvPr>
            <p:ph type="dt" sz="half" idx="15"/>
          </p:nvPr>
        </p:nvSpPr>
        <p:spPr/>
        <p:txBody>
          <a:bodyPr/>
          <a:lstStyle/>
          <a:p>
            <a:pPr>
              <a:defRPr/>
            </a:pPr>
            <a:fld id="{5E03ECBD-FBB9-4FF9-ACCF-89235098CDF1}" type="datetime1">
              <a:rPr lang="fr-FR" noProof="0" smtClean="0"/>
              <a:t>20/03/2019</a:t>
            </a:fld>
            <a:endParaRPr lang="en-US" noProof="0"/>
          </a:p>
        </p:txBody>
      </p:sp>
      <p:sp>
        <p:nvSpPr>
          <p:cNvPr id="4" name="Espace réservé du pied de page 3"/>
          <p:cNvSpPr>
            <a:spLocks noGrp="1"/>
          </p:cNvSpPr>
          <p:nvPr>
            <p:ph type="ftr" sz="quarter" idx="16"/>
          </p:nvPr>
        </p:nvSpPr>
        <p:spPr/>
        <p:txBody>
          <a:bodyPr/>
          <a:lstStyle/>
          <a:p>
            <a:pPr>
              <a:defRPr/>
            </a:pPr>
            <a:r>
              <a:rPr lang="en-US" noProof="0" smtClean="0"/>
              <a:t>WG Climate Meeting - Marrakech</a:t>
            </a:r>
            <a:endParaRPr lang="en-US" noProof="0"/>
          </a:p>
        </p:txBody>
      </p:sp>
      <p:sp>
        <p:nvSpPr>
          <p:cNvPr id="5" name="Espace réservé du numéro de diapositive 4"/>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en-US"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4126335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6.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8.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43004"/>
      </p:ext>
    </p:extLst>
  </p:cSld>
  <p:clrMap bg1="lt1" tx1="dk1" bg2="lt2" tx2="dk2" accent1="accent1" accent2="accent2" accent3="accent3" accent4="accent4" accent5="accent5" accent6="accent6" hlink="hlink" folHlink="folHlink"/>
  <p:sldLayoutIdLst>
    <p:sldLayoutId id="2147483951" r:id="rId1"/>
  </p:sldLayoutIdLst>
  <p:hf hdr="0"/>
  <p:txStyles>
    <p:titleStyle>
      <a:lvl1pPr algn="ctr" defTabSz="1015990" rtl="0" eaLnBrk="1" latinLnBrk="0" hangingPunct="1">
        <a:lnSpc>
          <a:spcPct val="90000"/>
        </a:lnSpc>
        <a:spcBef>
          <a:spcPct val="0"/>
        </a:spcBef>
        <a:buNone/>
        <a:defRPr lang="fr-FR" sz="1800" b="1" i="0" kern="1200" dirty="0">
          <a:solidFill>
            <a:schemeClr val="bg1"/>
          </a:solidFill>
          <a:latin typeface="Arial Black" charset="0"/>
          <a:ea typeface="Arial Black" charset="0"/>
          <a:cs typeface="Arial Black" charset="0"/>
        </a:defRPr>
      </a:lvl1pPr>
    </p:titleStyle>
    <p:bodyStyle>
      <a:lvl1pPr marL="0" indent="0" algn="ctr" defTabSz="1015990" rtl="0" eaLnBrk="1" latinLnBrk="0" hangingPunct="1">
        <a:lnSpc>
          <a:spcPct val="100000"/>
        </a:lnSpc>
        <a:spcBef>
          <a:spcPts val="1111"/>
        </a:spcBef>
        <a:buFont typeface="Arial"/>
        <a:buNone/>
        <a:defRPr sz="1800" b="1" i="0" kern="1200">
          <a:solidFill>
            <a:schemeClr val="bg1"/>
          </a:solidFill>
          <a:latin typeface="Arial Black" charset="0"/>
          <a:ea typeface="Arial Black" charset="0"/>
          <a:cs typeface="Arial Black" charset="0"/>
        </a:defRPr>
      </a:lvl1pPr>
      <a:lvl2pPr marL="0" indent="0" algn="ctr" defTabSz="761992" rtl="0" eaLnBrk="1" latinLnBrk="0" hangingPunct="1">
        <a:lnSpc>
          <a:spcPct val="100000"/>
        </a:lnSpc>
        <a:spcBef>
          <a:spcPts val="0"/>
        </a:spcBef>
        <a:buFont typeface="Arial" panose="020B0604020202020204" pitchFamily="34" charset="0"/>
        <a:buNone/>
        <a:defRPr lang="fr-FR" sz="1800" b="1" i="0" kern="1200" dirty="0" smtClean="0">
          <a:solidFill>
            <a:srgbClr val="00B0F0"/>
          </a:solidFill>
          <a:latin typeface="Arial" charset="0"/>
          <a:ea typeface="Arial" charset="0"/>
          <a:cs typeface="Arial" charset="0"/>
        </a:defRPr>
      </a:lvl2pPr>
      <a:lvl3pPr marL="1269987" indent="-253997" algn="l" defTabSz="1015990" rtl="0" eaLnBrk="1" latinLnBrk="0" hangingPunct="1">
        <a:lnSpc>
          <a:spcPct val="90000"/>
        </a:lnSpc>
        <a:spcBef>
          <a:spcPts val="556"/>
        </a:spcBef>
        <a:buFont typeface="Arial"/>
        <a:buChar char="•"/>
        <a:defRPr sz="2222" kern="1200">
          <a:solidFill>
            <a:schemeClr val="bg1"/>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chemeClr val="bg1"/>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7537"/>
            <a:ext cx="8763000" cy="369332"/>
          </a:xfrm>
          <a:prstGeom prst="rect">
            <a:avLst/>
          </a:prstGeom>
        </p:spPr>
        <p:txBody>
          <a:bodyPr vert="horz" lIns="91440" tIns="45720" rIns="91440" bIns="45720" rtlCol="0" anchor="ctr">
            <a:spAutoFit/>
          </a:bodyPr>
          <a:lstStyle/>
          <a:p>
            <a:r>
              <a:rPr lang="fr-FR" dirty="0"/>
              <a:t>SOMMAIRE</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pic>
        <p:nvPicPr>
          <p:cNvPr id="6" name="Imag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17500" y="1456029"/>
            <a:ext cx="220143" cy="3023856"/>
          </a:xfrm>
          <a:prstGeom prst="rect">
            <a:avLst/>
          </a:prstGeom>
        </p:spPr>
      </p:pic>
      <p:sp>
        <p:nvSpPr>
          <p:cNvPr id="10"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fld id="{1307A71D-4061-4B85-A566-189868994DF7}" type="datetime1">
              <a:rPr lang="fr-FR" smtClean="0"/>
              <a:t>20/03/2019</a:t>
            </a:fld>
            <a:endParaRPr lang="en-US"/>
          </a:p>
        </p:txBody>
      </p:sp>
      <p:sp>
        <p:nvSpPr>
          <p:cNvPr id="11"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en-US" smtClean="0"/>
              <a:t>WG Climate Meeting - Marrakech</a:t>
            </a:r>
            <a:endParaRPr lang="en-US"/>
          </a:p>
        </p:txBody>
      </p:sp>
      <p:pic>
        <p:nvPicPr>
          <p:cNvPr id="12" name="Image 1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374770" y="128123"/>
            <a:ext cx="770428" cy="720000"/>
          </a:xfrm>
          <a:prstGeom prst="rect">
            <a:avLst/>
          </a:prstGeom>
        </p:spPr>
      </p:pic>
    </p:spTree>
    <p:extLst>
      <p:ext uri="{BB962C8B-B14F-4D97-AF65-F5344CB8AC3E}">
        <p14:creationId xmlns:p14="http://schemas.microsoft.com/office/powerpoint/2010/main" val="1759469586"/>
      </p:ext>
    </p:extLst>
  </p:cSld>
  <p:clrMap bg1="lt1" tx1="dk1" bg2="lt2" tx2="dk2" accent1="accent1" accent2="accent2" accent3="accent3" accent4="accent4" accent5="accent5" accent6="accent6" hlink="hlink" folHlink="folHlink"/>
  <p:sldLayoutIdLst>
    <p:sldLayoutId id="2147483949" r:id="rId1"/>
  </p:sldLayoutIdLst>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7"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fld id="{DF70012C-25AE-4173-9EAA-493FA147CE94}" type="datetime1">
              <a:rPr lang="fr-FR" noProof="0" smtClean="0"/>
              <a:t>20/03/2019</a:t>
            </a:fld>
            <a:endParaRPr lang="fr-FR" noProof="0"/>
          </a:p>
        </p:txBody>
      </p:sp>
      <p:sp>
        <p:nvSpPr>
          <p:cNvPr id="8"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fr-FR" noProof="0" smtClean="0"/>
              <a:t>WG Climate Meeting - Marrakech</a:t>
            </a:r>
            <a:endParaRPr lang="fr-FR" noProof="0"/>
          </a:p>
        </p:txBody>
      </p:sp>
    </p:spTree>
    <p:extLst>
      <p:ext uri="{BB962C8B-B14F-4D97-AF65-F5344CB8AC3E}">
        <p14:creationId xmlns:p14="http://schemas.microsoft.com/office/powerpoint/2010/main" val="1541816563"/>
      </p:ext>
    </p:extLst>
  </p:cSld>
  <p:clrMap bg1="lt1" tx1="dk1" bg2="lt2" tx2="dk2" accent1="accent1" accent2="accent2" accent3="accent3" accent4="accent4" accent5="accent5" accent6="accent6" hlink="hlink" folHlink="folHlink"/>
  <p:sldLayoutIdLst>
    <p:sldLayoutId id="2147483939" r:id="rId1"/>
    <p:sldLayoutId id="2147483952" r:id="rId2"/>
    <p:sldLayoutId id="2147483941" r:id="rId3"/>
    <p:sldLayoutId id="2147483940" r:id="rId4"/>
    <p:sldLayoutId id="2147483998" r:id="rId5"/>
  </p:sldLayoutIdLst>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7"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fld id="{B17FF3A0-B73D-4F01-89DE-C4BD67788426}" type="datetime1">
              <a:rPr lang="fr-FR" smtClean="0"/>
              <a:t>20/03/2019</a:t>
            </a:fld>
            <a:endParaRPr lang="en-US"/>
          </a:p>
        </p:txBody>
      </p:sp>
      <p:sp>
        <p:nvSpPr>
          <p:cNvPr id="8"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en-US" smtClean="0"/>
              <a:t>WG Climate Meeting - Marrakech</a:t>
            </a:r>
            <a:endParaRPr lang="en-US"/>
          </a:p>
        </p:txBody>
      </p:sp>
    </p:spTree>
    <p:extLst>
      <p:ext uri="{BB962C8B-B14F-4D97-AF65-F5344CB8AC3E}">
        <p14:creationId xmlns:p14="http://schemas.microsoft.com/office/powerpoint/2010/main" val="82473264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Lst>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8366"/>
            <a:ext cx="8763000" cy="369332"/>
          </a:xfrm>
          <a:prstGeom prst="rect">
            <a:avLst/>
          </a:prstGeom>
        </p:spPr>
        <p:txBody>
          <a:bodyPr vert="horz" lIns="91440" tIns="45720" rIns="91440" bIns="45720" rtlCol="0" anchor="ctr">
            <a:spAutoFit/>
          </a:bodyPr>
          <a:lstStyle/>
          <a:p>
            <a:r>
              <a:rPr lang="fr-FR" dirty="0"/>
              <a:t>CLIQUEZ ET MODIFIEZ LE TITRE</a:t>
            </a:r>
          </a:p>
        </p:txBody>
      </p:sp>
      <p:sp>
        <p:nvSpPr>
          <p:cNvPr id="4" name="Espace réservé du texte 3"/>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224418375"/>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Lst>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8366"/>
            <a:ext cx="8763000" cy="369332"/>
          </a:xfrm>
          <a:prstGeom prst="rect">
            <a:avLst/>
          </a:prstGeom>
        </p:spPr>
        <p:txBody>
          <a:bodyPr vert="horz" lIns="91440" tIns="45720" rIns="91440" bIns="45720" rtlCol="0" anchor="ctr">
            <a:spAutoFit/>
          </a:bodyPr>
          <a:lstStyle/>
          <a:p>
            <a:r>
              <a:rPr lang="fr-FR" dirty="0"/>
              <a:t>CLIQUEZ ET MODIFIEZ LE TITRE</a:t>
            </a:r>
          </a:p>
        </p:txBody>
      </p:sp>
      <p:sp>
        <p:nvSpPr>
          <p:cNvPr id="4" name="Espace réservé du texte 3"/>
          <p:cNvSpPr>
            <a:spLocks noGrp="1"/>
          </p:cNvSpPr>
          <p:nvPr>
            <p:ph type="body" idx="1"/>
          </p:nvPr>
        </p:nvSpPr>
        <p:spPr>
          <a:xfrm>
            <a:off x="698500" y="1520825"/>
            <a:ext cx="8763000" cy="36274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Tree>
    <p:extLst>
      <p:ext uri="{BB962C8B-B14F-4D97-AF65-F5344CB8AC3E}">
        <p14:creationId xmlns:p14="http://schemas.microsoft.com/office/powerpoint/2010/main" val="62243306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Lst>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17500" y="127537"/>
            <a:ext cx="8763000" cy="369332"/>
          </a:xfrm>
          <a:prstGeom prst="rect">
            <a:avLst/>
          </a:prstGeom>
        </p:spPr>
        <p:txBody>
          <a:bodyPr vert="horz" lIns="91440" tIns="45720" rIns="91440" bIns="45720" rtlCol="0" anchor="ctr">
            <a:spAutoFit/>
          </a:bodyPr>
          <a:lstStyle/>
          <a:p>
            <a:r>
              <a:rPr lang="fr-FR" dirty="0"/>
              <a:t>SOMMAIRE</a:t>
            </a:r>
          </a:p>
        </p:txBody>
      </p:sp>
      <p:sp>
        <p:nvSpPr>
          <p:cNvPr id="5" name="Espace réservé du numéro de diapositive 5"/>
          <p:cNvSpPr>
            <a:spLocks noGrp="1"/>
          </p:cNvSpPr>
          <p:nvPr>
            <p:ph type="sldNum" sz="quarter" idx="4"/>
          </p:nvPr>
        </p:nvSpPr>
        <p:spPr>
          <a:xfrm>
            <a:off x="9188827" y="5343387"/>
            <a:ext cx="371886" cy="303212"/>
          </a:xfrm>
          <a:prstGeom prst="rect">
            <a:avLst/>
          </a:prstGeom>
        </p:spPr>
        <p:txBody>
          <a:bodyPr vert="horz" lIns="91440" tIns="45720" rIns="91440" bIns="45720" rtlCol="0" anchor="ctr"/>
          <a:lstStyle>
            <a:lvl1pPr algn="ctr">
              <a:defRPr sz="600">
                <a:solidFill>
                  <a:srgbClr val="002060"/>
                </a:solidFill>
                <a:latin typeface="Arial" charset="0"/>
                <a:ea typeface="Arial" charset="0"/>
                <a:cs typeface="Arial" charset="0"/>
              </a:defRPr>
            </a:lvl1p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‹N°›</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pic>
        <p:nvPicPr>
          <p:cNvPr id="6" name="Image 5"/>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17500" y="1456029"/>
            <a:ext cx="220143" cy="3023856"/>
          </a:xfrm>
          <a:prstGeom prst="rect">
            <a:avLst/>
          </a:prstGeom>
        </p:spPr>
      </p:pic>
      <p:sp>
        <p:nvSpPr>
          <p:cNvPr id="10" name="Espace réservé de la date 1"/>
          <p:cNvSpPr>
            <a:spLocks noGrp="1"/>
          </p:cNvSpPr>
          <p:nvPr>
            <p:ph type="dt" sz="half" idx="2"/>
          </p:nvPr>
        </p:nvSpPr>
        <p:spPr>
          <a:xfrm>
            <a:off x="7240764" y="5503024"/>
            <a:ext cx="1409347" cy="211976"/>
          </a:xfrm>
          <a:prstGeom prst="rect">
            <a:avLst/>
          </a:prstGeom>
        </p:spPr>
        <p:txBody>
          <a:bodyPr anchor="ctr"/>
          <a:lstStyle>
            <a:lvl1pPr>
              <a:defRPr sz="1050">
                <a:solidFill>
                  <a:schemeClr val="bg1"/>
                </a:solidFill>
              </a:defRPr>
            </a:lvl1pPr>
          </a:lstStyle>
          <a:p>
            <a:pPr>
              <a:defRPr/>
            </a:pPr>
            <a:fld id="{FCBC1A8D-C58A-41E6-95FC-A3034F7C70E5}" type="datetime1">
              <a:rPr lang="fr-FR" smtClean="0"/>
              <a:t>20/03/2019</a:t>
            </a:fld>
            <a:endParaRPr lang="en-US"/>
          </a:p>
        </p:txBody>
      </p:sp>
      <p:sp>
        <p:nvSpPr>
          <p:cNvPr id="11" name="Espace réservé du pied de page 7"/>
          <p:cNvSpPr>
            <a:spLocks noGrp="1"/>
          </p:cNvSpPr>
          <p:nvPr>
            <p:ph type="ftr" sz="quarter" idx="3"/>
          </p:nvPr>
        </p:nvSpPr>
        <p:spPr>
          <a:xfrm>
            <a:off x="670278" y="5503024"/>
            <a:ext cx="6489348" cy="211975"/>
          </a:xfrm>
          <a:prstGeom prst="rect">
            <a:avLst/>
          </a:prstGeom>
        </p:spPr>
        <p:txBody>
          <a:bodyPr anchor="ctr"/>
          <a:lstStyle>
            <a:lvl1pPr>
              <a:defRPr sz="1050">
                <a:solidFill>
                  <a:schemeClr val="bg1"/>
                </a:solidFill>
              </a:defRPr>
            </a:lvl1pPr>
          </a:lstStyle>
          <a:p>
            <a:pPr>
              <a:defRPr/>
            </a:pPr>
            <a:r>
              <a:rPr lang="en-US" smtClean="0"/>
              <a:t>WG Climate Meeting - Marrakech</a:t>
            </a:r>
            <a:endParaRPr lang="en-US"/>
          </a:p>
        </p:txBody>
      </p:sp>
    </p:spTree>
    <p:extLst>
      <p:ext uri="{BB962C8B-B14F-4D97-AF65-F5344CB8AC3E}">
        <p14:creationId xmlns:p14="http://schemas.microsoft.com/office/powerpoint/2010/main" val="3549607778"/>
      </p:ext>
    </p:extLst>
  </p:cSld>
  <p:clrMap bg1="lt1" tx1="dk1" bg2="lt2" tx2="dk2" accent1="accent1" accent2="accent2" accent3="accent3" accent4="accent4" accent5="accent5" accent6="accent6" hlink="hlink" folHlink="folHlink"/>
  <p:sldLayoutIdLst>
    <p:sldLayoutId id="2147484000" r:id="rId1"/>
    <p:sldLayoutId id="2147484001" r:id="rId2"/>
  </p:sldLayoutIdLst>
  <p:hf hdr="0"/>
  <p:txStyles>
    <p:titleStyle>
      <a:lvl1pPr algn="l" defTabSz="1015990" rtl="0" eaLnBrk="1" latinLnBrk="0" hangingPunct="1">
        <a:lnSpc>
          <a:spcPct val="90000"/>
        </a:lnSpc>
        <a:spcBef>
          <a:spcPct val="0"/>
        </a:spcBef>
        <a:buNone/>
        <a:defRPr lang="fr-FR" sz="2000" b="1" i="0" kern="1200" smtClean="0">
          <a:solidFill>
            <a:srgbClr val="002060"/>
          </a:solidFill>
          <a:latin typeface="Arial Black" charset="0"/>
          <a:ea typeface="Arial Black" charset="0"/>
          <a:cs typeface="Arial Black" charset="0"/>
        </a:defRPr>
      </a:lvl1pPr>
    </p:titleStyle>
    <p:bodyStyle>
      <a:lvl1pPr marL="0" indent="0" algn="l" defTabSz="1015990" rtl="0" eaLnBrk="1" latinLnBrk="0" hangingPunct="1">
        <a:lnSpc>
          <a:spcPct val="100000"/>
        </a:lnSpc>
        <a:spcBef>
          <a:spcPts val="0"/>
        </a:spcBef>
        <a:spcAft>
          <a:spcPts val="1333"/>
        </a:spcAft>
        <a:buFont typeface="Arial"/>
        <a:buNone/>
        <a:defRPr lang="fr-FR" sz="1800" b="1" kern="1200" dirty="0" smtClean="0">
          <a:solidFill>
            <a:srgbClr val="002060"/>
          </a:solidFill>
          <a:latin typeface="Arial" charset="0"/>
          <a:ea typeface="Arial" charset="0"/>
          <a:cs typeface="Arial" charset="0"/>
        </a:defRPr>
      </a:lvl1pPr>
      <a:lvl2pPr marL="399996"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v"/>
        <a:defRPr sz="1800" kern="1200">
          <a:solidFill>
            <a:srgbClr val="002060"/>
          </a:solidFill>
          <a:latin typeface="Arial" charset="0"/>
          <a:ea typeface="Arial" charset="0"/>
          <a:cs typeface="Arial" charset="0"/>
        </a:defRPr>
      </a:lvl2pPr>
      <a:lvl3pPr marL="679993" indent="-253997" algn="l" defTabSz="1015990" rtl="0" eaLnBrk="1" latinLnBrk="0" hangingPunct="1">
        <a:lnSpc>
          <a:spcPct val="100000"/>
        </a:lnSpc>
        <a:spcBef>
          <a:spcPts val="0"/>
        </a:spcBef>
        <a:spcAft>
          <a:spcPts val="1333"/>
        </a:spcAft>
        <a:buClr>
          <a:srgbClr val="00B0F0"/>
        </a:buClr>
        <a:buFont typeface="Wingdings" panose="05000000000000000000" pitchFamily="2" charset="2"/>
        <a:buChar char="Ø"/>
        <a:defRPr sz="1600" kern="1200">
          <a:solidFill>
            <a:srgbClr val="002060"/>
          </a:solidFill>
          <a:latin typeface="Arial" charset="0"/>
          <a:ea typeface="Arial" charset="0"/>
          <a:cs typeface="Arial" charset="0"/>
        </a:defRPr>
      </a:lvl3pPr>
      <a:lvl4pPr marL="1777982"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4pPr>
      <a:lvl5pPr marL="2285977" indent="-253997" algn="l" defTabSz="1015990" rtl="0" eaLnBrk="1" latinLnBrk="0" hangingPunct="1">
        <a:lnSpc>
          <a:spcPct val="90000"/>
        </a:lnSpc>
        <a:spcBef>
          <a:spcPts val="556"/>
        </a:spcBef>
        <a:buFont typeface="Arial"/>
        <a:buChar char="•"/>
        <a:defRPr sz="2000" kern="1200">
          <a:solidFill>
            <a:srgbClr val="002060"/>
          </a:solidFill>
          <a:latin typeface="Arial" charset="0"/>
          <a:ea typeface="Arial" charset="0"/>
          <a:cs typeface="Arial" charset="0"/>
        </a:defRPr>
      </a:lvl5pPr>
      <a:lvl6pPr marL="279397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a:buChar char="•"/>
        <a:defRPr sz="2000" kern="1200">
          <a:solidFill>
            <a:schemeClr val="tx1"/>
          </a:solidFill>
          <a:latin typeface="+mn-lt"/>
          <a:ea typeface="+mn-ea"/>
          <a:cs typeface="+mn-cs"/>
        </a:defRPr>
      </a:lvl9pPr>
    </p:bodyStyle>
    <p:otherStyle>
      <a:defPPr>
        <a:defRPr lang="fr-FR"/>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98500" y="1521354"/>
            <a:ext cx="8763000" cy="3626116"/>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646CB401-1567-4EEE-A90D-54430101D0B0}" type="datetime1">
              <a:rPr lang="fr-FR" smtClean="0"/>
              <a:t>20/03/2019</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smtClean="0"/>
              <a:t>WG Climate Meeting - Marrakech</a:t>
            </a:r>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92C6345E-B769-0A46-8191-15463075FFA8}" type="slidenum">
              <a:rPr lang="en-US" smtClean="0"/>
              <a:t>‹N°›</a:t>
            </a:fld>
            <a:endParaRPr lang="en-US"/>
          </a:p>
        </p:txBody>
      </p:sp>
    </p:spTree>
    <p:extLst>
      <p:ext uri="{BB962C8B-B14F-4D97-AF65-F5344CB8AC3E}">
        <p14:creationId xmlns:p14="http://schemas.microsoft.com/office/powerpoint/2010/main" val="195524569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hf hdr="0"/>
  <p:txStyles>
    <p:titleStyle>
      <a:lvl1pPr algn="l" defTabSz="761992"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8" indent="-190498" algn="l" defTabSz="761992"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94" indent="-190498" algn="l" defTabSz="761992"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90" indent="-190498" algn="l" defTabSz="761992"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87"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83"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79"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75"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71"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68" indent="-190498" algn="l" defTabSz="76199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92" rtl="0" eaLnBrk="1" latinLnBrk="0" hangingPunct="1">
        <a:defRPr sz="1500" kern="1200">
          <a:solidFill>
            <a:schemeClr val="tx1"/>
          </a:solidFill>
          <a:latin typeface="+mn-lt"/>
          <a:ea typeface="+mn-ea"/>
          <a:cs typeface="+mn-cs"/>
        </a:defRPr>
      </a:lvl1pPr>
      <a:lvl2pPr marL="380996" algn="l" defTabSz="761992" rtl="0" eaLnBrk="1" latinLnBrk="0" hangingPunct="1">
        <a:defRPr sz="1500" kern="1200">
          <a:solidFill>
            <a:schemeClr val="tx1"/>
          </a:solidFill>
          <a:latin typeface="+mn-lt"/>
          <a:ea typeface="+mn-ea"/>
          <a:cs typeface="+mn-cs"/>
        </a:defRPr>
      </a:lvl2pPr>
      <a:lvl3pPr marL="761992" algn="l" defTabSz="761992" rtl="0" eaLnBrk="1" latinLnBrk="0" hangingPunct="1">
        <a:defRPr sz="1500" kern="1200">
          <a:solidFill>
            <a:schemeClr val="tx1"/>
          </a:solidFill>
          <a:latin typeface="+mn-lt"/>
          <a:ea typeface="+mn-ea"/>
          <a:cs typeface="+mn-cs"/>
        </a:defRPr>
      </a:lvl3pPr>
      <a:lvl4pPr marL="1142989" algn="l" defTabSz="761992" rtl="0" eaLnBrk="1" latinLnBrk="0" hangingPunct="1">
        <a:defRPr sz="1500" kern="1200">
          <a:solidFill>
            <a:schemeClr val="tx1"/>
          </a:solidFill>
          <a:latin typeface="+mn-lt"/>
          <a:ea typeface="+mn-ea"/>
          <a:cs typeface="+mn-cs"/>
        </a:defRPr>
      </a:lvl4pPr>
      <a:lvl5pPr marL="1523985" algn="l" defTabSz="761992" rtl="0" eaLnBrk="1" latinLnBrk="0" hangingPunct="1">
        <a:defRPr sz="1500" kern="1200">
          <a:solidFill>
            <a:schemeClr val="tx1"/>
          </a:solidFill>
          <a:latin typeface="+mn-lt"/>
          <a:ea typeface="+mn-ea"/>
          <a:cs typeface="+mn-cs"/>
        </a:defRPr>
      </a:lvl5pPr>
      <a:lvl6pPr marL="1904981" algn="l" defTabSz="761992" rtl="0" eaLnBrk="1" latinLnBrk="0" hangingPunct="1">
        <a:defRPr sz="1500" kern="1200">
          <a:solidFill>
            <a:schemeClr val="tx1"/>
          </a:solidFill>
          <a:latin typeface="+mn-lt"/>
          <a:ea typeface="+mn-ea"/>
          <a:cs typeface="+mn-cs"/>
        </a:defRPr>
      </a:lvl6pPr>
      <a:lvl7pPr marL="2285977" algn="l" defTabSz="761992" rtl="0" eaLnBrk="1" latinLnBrk="0" hangingPunct="1">
        <a:defRPr sz="1500" kern="1200">
          <a:solidFill>
            <a:schemeClr val="tx1"/>
          </a:solidFill>
          <a:latin typeface="+mn-lt"/>
          <a:ea typeface="+mn-ea"/>
          <a:cs typeface="+mn-cs"/>
        </a:defRPr>
      </a:lvl7pPr>
      <a:lvl8pPr marL="2666973" algn="l" defTabSz="761992" rtl="0" eaLnBrk="1" latinLnBrk="0" hangingPunct="1">
        <a:defRPr sz="1500" kern="1200">
          <a:solidFill>
            <a:schemeClr val="tx1"/>
          </a:solidFill>
          <a:latin typeface="+mn-lt"/>
          <a:ea typeface="+mn-ea"/>
          <a:cs typeface="+mn-cs"/>
        </a:defRPr>
      </a:lvl8pPr>
      <a:lvl9pPr marL="3047970" algn="l" defTabSz="76199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tiff"/><Relationship Id="rId2" Type="http://schemas.openxmlformats.org/officeDocument/2006/relationships/image" Target="../media/image10.tiff"/><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tiff"/></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4.png"/><Relationship Id="rId2" Type="http://schemas.openxmlformats.org/officeDocument/2006/relationships/image" Target="../media/image40.png"/><Relationship Id="rId16" Type="http://schemas.openxmlformats.org/officeDocument/2006/relationships/image" Target="../media/image53.gif"/><Relationship Id="rId1" Type="http://schemas.openxmlformats.org/officeDocument/2006/relationships/slideLayout" Target="../slideLayouts/slideLayout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2.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jpeg"/><Relationship Id="rId1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10.tiff"/><Relationship Id="rId5" Type="http://schemas.openxmlformats.org/officeDocument/2006/relationships/image" Target="../media/image58.tiff"/><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4.xml"/><Relationship Id="rId5" Type="http://schemas.openxmlformats.org/officeDocument/2006/relationships/image" Target="../media/image10.tiff"/><Relationship Id="rId4" Type="http://schemas.openxmlformats.org/officeDocument/2006/relationships/image" Target="../media/image61.jpg"/></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tiff"/><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9.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4.tif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tiff"/><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tiff"/><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6.png"/><Relationship Id="rId5" Type="http://schemas.openxmlformats.org/officeDocument/2006/relationships/diagramQuickStyle" Target="../diagrams/quickStyle1.xml"/><Relationship Id="rId10" Type="http://schemas.openxmlformats.org/officeDocument/2006/relationships/image" Target="../media/image25.jpeg"/><Relationship Id="rId4" Type="http://schemas.openxmlformats.org/officeDocument/2006/relationships/diagramLayout" Target="../diagrams/layout1.xml"/><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4717" y="2442571"/>
            <a:ext cx="7619999" cy="635937"/>
          </a:xfrm>
        </p:spPr>
        <p:txBody>
          <a:bodyPr>
            <a:normAutofit/>
          </a:bodyPr>
          <a:lstStyle/>
          <a:p>
            <a:r>
              <a:rPr lang="fr-FR" dirty="0" err="1" smtClean="0"/>
              <a:t>Space</a:t>
            </a:r>
            <a:r>
              <a:rPr lang="fr-FR" dirty="0" smtClean="0"/>
              <a:t> </a:t>
            </a:r>
            <a:r>
              <a:rPr lang="fr-FR" dirty="0" err="1" smtClean="0"/>
              <a:t>Climate</a:t>
            </a:r>
            <a:r>
              <a:rPr lang="fr-FR" dirty="0" smtClean="0"/>
              <a:t> </a:t>
            </a:r>
            <a:r>
              <a:rPr lang="fr-FR" dirty="0" err="1" smtClean="0"/>
              <a:t>Observatory</a:t>
            </a:r>
            <a:endParaRPr lang="fr-FR" sz="2000" dirty="0"/>
          </a:p>
        </p:txBody>
      </p:sp>
      <p:sp>
        <p:nvSpPr>
          <p:cNvPr id="4" name="Espace réservé du contenu 3"/>
          <p:cNvSpPr>
            <a:spLocks noGrp="1"/>
          </p:cNvSpPr>
          <p:nvPr>
            <p:ph idx="10"/>
          </p:nvPr>
        </p:nvSpPr>
        <p:spPr>
          <a:xfrm>
            <a:off x="4138493" y="4465995"/>
            <a:ext cx="5509116" cy="340550"/>
          </a:xfrm>
        </p:spPr>
        <p:txBody>
          <a:bodyPr/>
          <a:lstStyle/>
          <a:p>
            <a:r>
              <a:rPr lang="fr-FR" dirty="0" smtClean="0"/>
              <a:t>Dr. Selma Cherchali</a:t>
            </a:r>
            <a:endParaRPr lang="fr-FR" dirty="0"/>
          </a:p>
        </p:txBody>
      </p:sp>
      <p:sp>
        <p:nvSpPr>
          <p:cNvPr id="5" name="Espace réservé du contenu 4"/>
          <p:cNvSpPr>
            <a:spLocks noGrp="1"/>
          </p:cNvSpPr>
          <p:nvPr>
            <p:ph idx="11"/>
          </p:nvPr>
        </p:nvSpPr>
        <p:spPr>
          <a:xfrm>
            <a:off x="4147457" y="4836359"/>
            <a:ext cx="5491188" cy="288597"/>
          </a:xfrm>
        </p:spPr>
        <p:txBody>
          <a:bodyPr/>
          <a:lstStyle/>
          <a:p>
            <a:r>
              <a:rPr lang="en-US" sz="1600" dirty="0"/>
              <a:t>CNES, SCO Program Director</a:t>
            </a:r>
          </a:p>
          <a:p>
            <a:endParaRPr lang="fr-FR" sz="1600" dirty="0"/>
          </a:p>
        </p:txBody>
      </p:sp>
      <p:pic>
        <p:nvPicPr>
          <p:cNvPr id="7" name="Image 6">
            <a:extLst>
              <a:ext uri="{FF2B5EF4-FFF2-40B4-BE49-F238E27FC236}">
                <a16:creationId xmlns:a16="http://schemas.microsoft.com/office/drawing/2014/main" id="{CE9EFA14-3317-CE48-84E7-C527C4373C2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72166" y="0"/>
            <a:ext cx="2587834" cy="1830959"/>
          </a:xfrm>
          <a:prstGeom prst="rect">
            <a:avLst/>
          </a:prstGeom>
        </p:spPr>
      </p:pic>
      <p:sp>
        <p:nvSpPr>
          <p:cNvPr id="6" name="Sous-titre 2"/>
          <p:cNvSpPr txBox="1">
            <a:spLocks/>
          </p:cNvSpPr>
          <p:nvPr/>
        </p:nvSpPr>
        <p:spPr>
          <a:xfrm>
            <a:off x="1240971" y="2965206"/>
            <a:ext cx="6720907" cy="286232"/>
          </a:xfrm>
          <a:prstGeom prst="rect">
            <a:avLst/>
          </a:prstGeom>
        </p:spPr>
        <p:txBody>
          <a:bodyPr wrap="square">
            <a:spAutoFit/>
          </a:bodyPr>
          <a:lstStyle>
            <a:lvl1pPr marL="0" indent="0" algn="r" defTabSz="1015990" rtl="0" eaLnBrk="1" latinLnBrk="0" hangingPunct="1">
              <a:lnSpc>
                <a:spcPct val="90000"/>
              </a:lnSpc>
              <a:spcBef>
                <a:spcPts val="0"/>
              </a:spcBef>
              <a:buFont typeface="Arial"/>
              <a:buNone/>
              <a:defRPr lang="fr-FR" sz="2400" b="1" i="1" kern="1200" dirty="0">
                <a:solidFill>
                  <a:schemeClr val="accent2"/>
                </a:solidFill>
                <a:latin typeface="+mj-lt"/>
                <a:ea typeface="Arial Black" charset="0"/>
                <a:cs typeface="Arial Black" charset="0"/>
              </a:defRPr>
            </a:lvl1pPr>
            <a:lvl2pPr marL="507995" indent="0" algn="ctr" defTabSz="761992" rtl="0" eaLnBrk="1" latinLnBrk="0" hangingPunct="1">
              <a:lnSpc>
                <a:spcPct val="100000"/>
              </a:lnSpc>
              <a:spcBef>
                <a:spcPts val="0"/>
              </a:spcBef>
              <a:buFont typeface="Arial" panose="020B0604020202020204" pitchFamily="34" charset="0"/>
              <a:buNone/>
              <a:defRPr lang="fr-FR" sz="2222" b="1" i="0" kern="1200">
                <a:solidFill>
                  <a:srgbClr val="00B0F0"/>
                </a:solidFill>
                <a:latin typeface="Arial" charset="0"/>
                <a:ea typeface="Arial" charset="0"/>
                <a:cs typeface="Arial" charset="0"/>
              </a:defRPr>
            </a:lvl2pPr>
            <a:lvl3pPr marL="1015990" indent="0" algn="ctr" defTabSz="1015990" rtl="0" eaLnBrk="1" latinLnBrk="0" hangingPunct="1">
              <a:lnSpc>
                <a:spcPct val="90000"/>
              </a:lnSpc>
              <a:spcBef>
                <a:spcPts val="556"/>
              </a:spcBef>
              <a:buFont typeface="Arial"/>
              <a:buNone/>
              <a:defRPr sz="2000" kern="1200">
                <a:solidFill>
                  <a:schemeClr val="bg1"/>
                </a:solidFill>
                <a:latin typeface="Arial" charset="0"/>
                <a:ea typeface="Arial" charset="0"/>
                <a:cs typeface="Arial" charset="0"/>
              </a:defRPr>
            </a:lvl3pPr>
            <a:lvl4pPr marL="1523985" indent="0" algn="ctr" defTabSz="1015990" rtl="0" eaLnBrk="1" latinLnBrk="0" hangingPunct="1">
              <a:lnSpc>
                <a:spcPct val="90000"/>
              </a:lnSpc>
              <a:spcBef>
                <a:spcPts val="556"/>
              </a:spcBef>
              <a:buFont typeface="Arial"/>
              <a:buNone/>
              <a:defRPr sz="1778" kern="1200">
                <a:solidFill>
                  <a:schemeClr val="bg1"/>
                </a:solidFill>
                <a:latin typeface="Arial" charset="0"/>
                <a:ea typeface="Arial" charset="0"/>
                <a:cs typeface="Arial" charset="0"/>
              </a:defRPr>
            </a:lvl4pPr>
            <a:lvl5pPr marL="2031980" indent="0" algn="ctr" defTabSz="1015990" rtl="0" eaLnBrk="1" latinLnBrk="0" hangingPunct="1">
              <a:lnSpc>
                <a:spcPct val="90000"/>
              </a:lnSpc>
              <a:spcBef>
                <a:spcPts val="556"/>
              </a:spcBef>
              <a:buFont typeface="Arial"/>
              <a:buNone/>
              <a:defRPr sz="1778" kern="1200">
                <a:solidFill>
                  <a:schemeClr val="bg1"/>
                </a:solidFill>
                <a:latin typeface="Arial" charset="0"/>
                <a:ea typeface="Arial" charset="0"/>
                <a:cs typeface="Arial" charset="0"/>
              </a:defRPr>
            </a:lvl5pPr>
            <a:lvl6pPr marL="2539975"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6pPr>
            <a:lvl7pPr marL="3047970"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7pPr>
            <a:lvl8pPr marL="3555964"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8pPr>
            <a:lvl9pPr marL="4063959" indent="0" algn="ctr" defTabSz="1015990" rtl="0" eaLnBrk="1" latinLnBrk="0" hangingPunct="1">
              <a:lnSpc>
                <a:spcPct val="90000"/>
              </a:lnSpc>
              <a:spcBef>
                <a:spcPts val="556"/>
              </a:spcBef>
              <a:buFont typeface="Arial"/>
              <a:buNone/>
              <a:defRPr sz="1778" kern="1200">
                <a:solidFill>
                  <a:schemeClr val="tx1"/>
                </a:solidFill>
                <a:latin typeface="+mn-lt"/>
                <a:ea typeface="+mn-ea"/>
                <a:cs typeface="+mn-cs"/>
              </a:defRPr>
            </a:lvl9pPr>
          </a:lstStyle>
          <a:p>
            <a:r>
              <a:rPr lang="en-US" sz="1400" b="0" dirty="0" smtClean="0"/>
              <a:t>WG Climate Meeting </a:t>
            </a:r>
            <a:r>
              <a:rPr lang="en-US" sz="1400" b="0" dirty="0"/>
              <a:t>– </a:t>
            </a:r>
            <a:r>
              <a:rPr lang="en-US" sz="1400" b="0" dirty="0" smtClean="0"/>
              <a:t>Marrakech, </a:t>
            </a:r>
            <a:r>
              <a:rPr lang="en-US" sz="1400" b="0" dirty="0" smtClean="0"/>
              <a:t>20</a:t>
            </a:r>
            <a:r>
              <a:rPr lang="en-US" sz="1400" b="0" baseline="30000" dirty="0" smtClean="0"/>
              <a:t>th</a:t>
            </a:r>
            <a:r>
              <a:rPr lang="en-US" sz="1400" b="0" dirty="0" smtClean="0"/>
              <a:t> March </a:t>
            </a:r>
            <a:r>
              <a:rPr lang="en-US" sz="1400" b="0" dirty="0"/>
              <a:t>2019</a:t>
            </a:r>
          </a:p>
        </p:txBody>
      </p:sp>
    </p:spTree>
    <p:extLst>
      <p:ext uri="{BB962C8B-B14F-4D97-AF65-F5344CB8AC3E}">
        <p14:creationId xmlns:p14="http://schemas.microsoft.com/office/powerpoint/2010/main" val="3985021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331612" y="796325"/>
            <a:ext cx="9491398" cy="4476341"/>
          </a:xfrm>
        </p:spPr>
        <p:txBody>
          <a:bodyPr/>
          <a:lstStyle/>
          <a:p>
            <a:pPr algn="just"/>
            <a:r>
              <a:rPr lang="en-GB" sz="1600" dirty="0"/>
              <a:t>By making full access, use and benefit of multi-source </a:t>
            </a:r>
            <a:r>
              <a:rPr lang="en-GB" sz="1600" dirty="0" smtClean="0"/>
              <a:t>data</a:t>
            </a:r>
            <a:endParaRPr lang="en-GB" sz="1600" dirty="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8" name="Titre 2"/>
          <p:cNvSpPr>
            <a:spLocks noGrp="1"/>
          </p:cNvSpPr>
          <p:nvPr>
            <p:ph type="title"/>
          </p:nvPr>
        </p:nvSpPr>
        <p:spPr/>
        <p:txBody>
          <a:bodyPr/>
          <a:lstStyle/>
          <a:p>
            <a:r>
              <a:rPr lang="en-US" dirty="0"/>
              <a:t>Space Climate Observatory</a:t>
            </a:r>
          </a:p>
        </p:txBody>
      </p:sp>
      <p:pic>
        <p:nvPicPr>
          <p:cNvPr id="9" name="Image 8">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2" name="Espace réservé de la date 1"/>
          <p:cNvSpPr>
            <a:spLocks noGrp="1"/>
          </p:cNvSpPr>
          <p:nvPr>
            <p:ph type="dt" sz="half" idx="15"/>
          </p:nvPr>
        </p:nvSpPr>
        <p:spPr/>
        <p:txBody>
          <a:bodyPr/>
          <a:lstStyle/>
          <a:p>
            <a:pPr>
              <a:defRPr/>
            </a:pPr>
            <a:fld id="{9AB3F23B-B477-4C22-B6F3-69E536CAE6AF}" type="datetime1">
              <a:rPr lang="fr-FR" smtClean="0"/>
              <a:t>20/03/2019</a:t>
            </a:fld>
            <a:endParaRPr lang="en-US" dirty="0"/>
          </a:p>
        </p:txBody>
      </p:sp>
      <p:sp>
        <p:nvSpPr>
          <p:cNvPr id="10" name="Espace réservé du pied de page 9"/>
          <p:cNvSpPr>
            <a:spLocks noGrp="1"/>
          </p:cNvSpPr>
          <p:nvPr>
            <p:ph type="ftr" sz="quarter" idx="16"/>
          </p:nvPr>
        </p:nvSpPr>
        <p:spPr/>
        <p:txBody>
          <a:bodyPr/>
          <a:lstStyle/>
          <a:p>
            <a:pPr>
              <a:defRPr/>
            </a:pPr>
            <a:r>
              <a:rPr lang="en-US" smtClean="0"/>
              <a:t>WG Climate Meeting - Marrakech</a:t>
            </a:r>
            <a:endParaRPr lang="en-US" dirty="0"/>
          </a:p>
        </p:txBody>
      </p:sp>
      <p:sp>
        <p:nvSpPr>
          <p:cNvPr id="5" name="Rectangle à coins arrondis 4"/>
          <p:cNvSpPr/>
          <p:nvPr/>
        </p:nvSpPr>
        <p:spPr>
          <a:xfrm>
            <a:off x="317500" y="1399592"/>
            <a:ext cx="2808255" cy="2721907"/>
          </a:xfrm>
          <a:prstGeom prst="roundRect">
            <a:avLst/>
          </a:prstGeom>
          <a:ln w="28575">
            <a:solidFill>
              <a:schemeClr val="accent3">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1800" b="1" dirty="0" smtClean="0">
                <a:solidFill>
                  <a:schemeClr val="accent1"/>
                </a:solidFill>
                <a:latin typeface="Calibri" panose="020F0502020204030204" pitchFamily="34" charset="0"/>
              </a:rPr>
              <a:t>Satellite EO data</a:t>
            </a:r>
          </a:p>
          <a:p>
            <a:r>
              <a:rPr lang="en-US" sz="1600" dirty="0" smtClean="0">
                <a:solidFill>
                  <a:schemeClr val="accent1"/>
                </a:solidFill>
                <a:latin typeface="Calibri" panose="020F0502020204030204" pitchFamily="34" charset="0"/>
              </a:rPr>
              <a:t>(global &amp; fine scales)</a:t>
            </a:r>
          </a:p>
          <a:p>
            <a:r>
              <a:rPr lang="en-US" sz="1800" b="1" dirty="0" smtClean="0">
                <a:solidFill>
                  <a:schemeClr val="accent1"/>
                </a:solidFill>
                <a:latin typeface="Calibri" panose="020F0502020204030204" pitchFamily="34" charset="0"/>
              </a:rPr>
              <a:t>Derived EO Products</a:t>
            </a:r>
          </a:p>
          <a:p>
            <a:r>
              <a:rPr lang="en-US" sz="1600" dirty="0" smtClean="0">
                <a:solidFill>
                  <a:schemeClr val="accent1"/>
                </a:solidFill>
                <a:latin typeface="Calibri" panose="020F0502020204030204" pitchFamily="34" charset="0"/>
              </a:rPr>
              <a:t>(Land use, DEM, water…)</a:t>
            </a:r>
          </a:p>
          <a:p>
            <a:r>
              <a:rPr lang="en-US" sz="1800" b="1" dirty="0" smtClean="0">
                <a:solidFill>
                  <a:schemeClr val="accent1"/>
                </a:solidFill>
                <a:latin typeface="Calibri" panose="020F0502020204030204" pitchFamily="34" charset="0"/>
              </a:rPr>
              <a:t>ECVs</a:t>
            </a:r>
          </a:p>
          <a:p>
            <a:endParaRPr lang="en-US" sz="1800" dirty="0" smtClean="0">
              <a:latin typeface="Calibri" panose="020F0502020204030204" pitchFamily="34" charset="0"/>
            </a:endParaRPr>
          </a:p>
          <a:p>
            <a:r>
              <a:rPr lang="en-US" sz="1800" b="1" dirty="0" smtClean="0">
                <a:solidFill>
                  <a:schemeClr val="accent6">
                    <a:lumMod val="75000"/>
                  </a:schemeClr>
                </a:solidFill>
                <a:latin typeface="Calibri" panose="020F0502020204030204" pitchFamily="34" charset="0"/>
              </a:rPr>
              <a:t>In-situ data</a:t>
            </a:r>
          </a:p>
          <a:p>
            <a:r>
              <a:rPr lang="en-US" sz="1800" b="1" dirty="0" smtClean="0">
                <a:latin typeface="Calibri" panose="020F0502020204030204" pitchFamily="34" charset="0"/>
              </a:rPr>
              <a:t>Models data</a:t>
            </a:r>
          </a:p>
          <a:p>
            <a:r>
              <a:rPr lang="en-US" sz="1800" b="1" dirty="0" smtClean="0">
                <a:solidFill>
                  <a:schemeClr val="accent4">
                    <a:lumMod val="75000"/>
                  </a:schemeClr>
                </a:solidFill>
                <a:latin typeface="Calibri" panose="020F0502020204030204" pitchFamily="34" charset="0"/>
              </a:rPr>
              <a:t>Climate Data Records</a:t>
            </a:r>
            <a:endParaRPr lang="en-US" sz="1800" b="1" dirty="0">
              <a:solidFill>
                <a:schemeClr val="accent4">
                  <a:lumMod val="75000"/>
                </a:schemeClr>
              </a:solidFill>
              <a:latin typeface="Calibri" panose="020F0502020204030204" pitchFamily="34" charset="0"/>
            </a:endParaRPr>
          </a:p>
        </p:txBody>
      </p:sp>
      <p:sp>
        <p:nvSpPr>
          <p:cNvPr id="12" name="Rectangle à coins arrondis 11"/>
          <p:cNvSpPr/>
          <p:nvPr/>
        </p:nvSpPr>
        <p:spPr>
          <a:xfrm>
            <a:off x="331612" y="4287778"/>
            <a:ext cx="2794143" cy="461456"/>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r>
              <a:rPr lang="en-US" sz="1800" b="1" dirty="0" smtClean="0">
                <a:solidFill>
                  <a:schemeClr val="accent2"/>
                </a:solidFill>
                <a:latin typeface="Calibri" panose="020F0502020204030204" pitchFamily="34" charset="0"/>
              </a:rPr>
              <a:t>  Climate Projections</a:t>
            </a:r>
            <a:endParaRPr lang="en-US" sz="1800" dirty="0">
              <a:solidFill>
                <a:schemeClr val="accent2"/>
              </a:solidFill>
              <a:latin typeface="Calibri" panose="020F0502020204030204" pitchFamily="34" charset="0"/>
            </a:endParaRPr>
          </a:p>
        </p:txBody>
      </p:sp>
      <p:sp>
        <p:nvSpPr>
          <p:cNvPr id="15" name="Rectangle 14"/>
          <p:cNvSpPr/>
          <p:nvPr/>
        </p:nvSpPr>
        <p:spPr>
          <a:xfrm>
            <a:off x="4485411" y="2771258"/>
            <a:ext cx="2443298" cy="369332"/>
          </a:xfrm>
          <a:prstGeom prst="rect">
            <a:avLst/>
          </a:prstGeom>
        </p:spPr>
        <p:txBody>
          <a:bodyPr wrap="none">
            <a:spAutoFit/>
          </a:bodyPr>
          <a:lstStyle/>
          <a:p>
            <a:r>
              <a:rPr lang="en-US" sz="1800" b="1" kern="0" dirty="0" smtClean="0">
                <a:solidFill>
                  <a:schemeClr val="accent6">
                    <a:lumMod val="50000"/>
                  </a:schemeClr>
                </a:solidFill>
                <a:latin typeface="Calibri" panose="020F0502020204030204" pitchFamily="34" charset="0"/>
              </a:rPr>
              <a:t>Climate Change Impact </a:t>
            </a:r>
            <a:endParaRPr lang="en-US" sz="1800" b="1" dirty="0">
              <a:solidFill>
                <a:schemeClr val="accent6">
                  <a:lumMod val="50000"/>
                </a:schemeClr>
              </a:solidFill>
              <a:latin typeface="Calibri" panose="020F0502020204030204" pitchFamily="34" charset="0"/>
            </a:endParaRPr>
          </a:p>
        </p:txBody>
      </p:sp>
      <p:cxnSp>
        <p:nvCxnSpPr>
          <p:cNvPr id="17" name="Connecteur en angle 16"/>
          <p:cNvCxnSpPr>
            <a:stCxn id="12" idx="3"/>
            <a:endCxn id="15" idx="1"/>
          </p:cNvCxnSpPr>
          <p:nvPr/>
        </p:nvCxnSpPr>
        <p:spPr>
          <a:xfrm flipV="1">
            <a:off x="3125755" y="2955924"/>
            <a:ext cx="1359656" cy="15625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564232" y="3108304"/>
            <a:ext cx="285656" cy="333809"/>
          </a:xfrm>
          <a:prstGeom prst="rect">
            <a:avLst/>
          </a:prstGeom>
          <a:noFill/>
        </p:spPr>
        <p:txBody>
          <a:bodyPr wrap="none" rtlCol="0">
            <a:spAutoFit/>
          </a:bodyPr>
          <a:lstStyle/>
          <a:p>
            <a:r>
              <a:rPr lang="en-US" dirty="0" smtClean="0">
                <a:latin typeface="Calibri" panose="020F0502020204030204" pitchFamily="34" charset="0"/>
              </a:rPr>
              <a:t>+</a:t>
            </a:r>
            <a:endParaRPr lang="en-US" dirty="0">
              <a:latin typeface="Calibri" panose="020F0502020204030204" pitchFamily="34" charset="0"/>
            </a:endParaRPr>
          </a:p>
        </p:txBody>
      </p:sp>
      <p:sp>
        <p:nvSpPr>
          <p:cNvPr id="19" name="Rectangle à coins arrondis 18"/>
          <p:cNvSpPr/>
          <p:nvPr/>
        </p:nvSpPr>
        <p:spPr>
          <a:xfrm>
            <a:off x="4526738" y="3541074"/>
            <a:ext cx="2360645" cy="461456"/>
          </a:xfrm>
          <a:prstGeom prst="roundRect">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b="1" dirty="0" smtClean="0">
                <a:solidFill>
                  <a:srgbClr val="00B0F0"/>
                </a:solidFill>
                <a:latin typeface="Calibri" panose="020F0502020204030204" pitchFamily="34" charset="0"/>
              </a:rPr>
              <a:t>Socioeconomic data</a:t>
            </a:r>
            <a:endParaRPr lang="en-US" sz="1800" dirty="0">
              <a:solidFill>
                <a:srgbClr val="00B0F0"/>
              </a:solidFill>
              <a:latin typeface="Calibri" panose="020F0502020204030204" pitchFamily="34" charset="0"/>
            </a:endParaRPr>
          </a:p>
        </p:txBody>
      </p:sp>
      <p:sp>
        <p:nvSpPr>
          <p:cNvPr id="20" name="Accolade fermante 19"/>
          <p:cNvSpPr/>
          <p:nvPr/>
        </p:nvSpPr>
        <p:spPr>
          <a:xfrm>
            <a:off x="7159626" y="1363785"/>
            <a:ext cx="346767" cy="379333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Calibri" panose="020F0502020204030204" pitchFamily="34" charset="0"/>
            </a:endParaRPr>
          </a:p>
        </p:txBody>
      </p:sp>
      <p:sp>
        <p:nvSpPr>
          <p:cNvPr id="21" name="Rectangle 20"/>
          <p:cNvSpPr/>
          <p:nvPr/>
        </p:nvSpPr>
        <p:spPr>
          <a:xfrm>
            <a:off x="7828411" y="2813543"/>
            <a:ext cx="1643399" cy="923330"/>
          </a:xfrm>
          <a:prstGeom prst="rect">
            <a:avLst/>
          </a:prstGeom>
          <a:ln w="28575">
            <a:solidFill>
              <a:schemeClr val="accent6">
                <a:lumMod val="50000"/>
              </a:schemeClr>
            </a:solidFill>
          </a:ln>
        </p:spPr>
        <p:txBody>
          <a:bodyPr wrap="none">
            <a:spAutoFit/>
          </a:bodyPr>
          <a:lstStyle/>
          <a:p>
            <a:pPr lvl="0" algn="ctr" defTabSz="914400">
              <a:defRPr/>
            </a:pPr>
            <a:r>
              <a:rPr lang="en-US" sz="1800" b="1" kern="0" dirty="0">
                <a:solidFill>
                  <a:schemeClr val="accent6">
                    <a:lumMod val="50000"/>
                  </a:schemeClr>
                </a:solidFill>
                <a:latin typeface="Calibri" panose="020F0502020204030204" pitchFamily="34" charset="0"/>
              </a:rPr>
              <a:t>Maps </a:t>
            </a:r>
            <a:r>
              <a:rPr lang="en-US" sz="1800" b="1" kern="0" dirty="0" smtClean="0">
                <a:solidFill>
                  <a:schemeClr val="accent6">
                    <a:lumMod val="50000"/>
                  </a:schemeClr>
                </a:solidFill>
                <a:latin typeface="Calibri" panose="020F0502020204030204" pitchFamily="34" charset="0"/>
              </a:rPr>
              <a:t>&amp; </a:t>
            </a:r>
          </a:p>
          <a:p>
            <a:pPr lvl="0" algn="ctr" defTabSz="914400">
              <a:defRPr/>
            </a:pPr>
            <a:r>
              <a:rPr lang="en-US" sz="1800" b="1" kern="0" dirty="0" smtClean="0">
                <a:solidFill>
                  <a:schemeClr val="accent6">
                    <a:lumMod val="50000"/>
                  </a:schemeClr>
                </a:solidFill>
                <a:latin typeface="Calibri" panose="020F0502020204030204" pitchFamily="34" charset="0"/>
              </a:rPr>
              <a:t>Indicators </a:t>
            </a:r>
          </a:p>
          <a:p>
            <a:pPr lvl="0" algn="ctr" defTabSz="914400">
              <a:defRPr/>
            </a:pPr>
            <a:r>
              <a:rPr lang="en-US" sz="1800" b="1" kern="0" dirty="0" smtClean="0">
                <a:solidFill>
                  <a:schemeClr val="accent6">
                    <a:lumMod val="50000"/>
                  </a:schemeClr>
                </a:solidFill>
                <a:latin typeface="Calibri" panose="020F0502020204030204" pitchFamily="34" charset="0"/>
              </a:rPr>
              <a:t>of </a:t>
            </a:r>
            <a:r>
              <a:rPr lang="en-US" sz="1800" b="1" kern="0" dirty="0">
                <a:solidFill>
                  <a:schemeClr val="accent6">
                    <a:lumMod val="50000"/>
                  </a:schemeClr>
                </a:solidFill>
                <a:latin typeface="Calibri" panose="020F0502020204030204" pitchFamily="34" charset="0"/>
              </a:rPr>
              <a:t>Impact of </a:t>
            </a:r>
            <a:r>
              <a:rPr lang="en-US" sz="1800" b="1" kern="0" dirty="0" smtClean="0">
                <a:solidFill>
                  <a:schemeClr val="accent6">
                    <a:lumMod val="50000"/>
                  </a:schemeClr>
                </a:solidFill>
                <a:latin typeface="Calibri" panose="020F0502020204030204" pitchFamily="34" charset="0"/>
              </a:rPr>
              <a:t>CC</a:t>
            </a:r>
            <a:endParaRPr lang="en-US" sz="1800" b="1" kern="0" dirty="0">
              <a:solidFill>
                <a:schemeClr val="accent6">
                  <a:lumMod val="50000"/>
                </a:schemeClr>
              </a:solidFill>
              <a:latin typeface="Calibri" panose="020F0502020204030204" pitchFamily="34" charset="0"/>
            </a:endParaRPr>
          </a:p>
        </p:txBody>
      </p:sp>
      <p:cxnSp>
        <p:nvCxnSpPr>
          <p:cNvPr id="31" name="Connecteur en angle 30"/>
          <p:cNvCxnSpPr>
            <a:stCxn id="5" idx="3"/>
            <a:endCxn id="15" idx="1"/>
          </p:cNvCxnSpPr>
          <p:nvPr/>
        </p:nvCxnSpPr>
        <p:spPr>
          <a:xfrm>
            <a:off x="3125755" y="2760546"/>
            <a:ext cx="1359656" cy="1953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Sous-titre 5"/>
          <p:cNvSpPr>
            <a:spLocks noGrp="1"/>
          </p:cNvSpPr>
          <p:nvPr>
            <p:ph type="subTitle" idx="14"/>
          </p:nvPr>
        </p:nvSpPr>
        <p:spPr>
          <a:xfrm>
            <a:off x="331612" y="497698"/>
            <a:ext cx="7174781" cy="298627"/>
          </a:xfrm>
        </p:spPr>
        <p:txBody>
          <a:bodyPr/>
          <a:lstStyle/>
          <a:p>
            <a:r>
              <a:rPr lang="en-US" dirty="0"/>
              <a:t>2 – Data access</a:t>
            </a:r>
          </a:p>
        </p:txBody>
      </p:sp>
    </p:spTree>
    <p:extLst>
      <p:ext uri="{BB962C8B-B14F-4D97-AF65-F5344CB8AC3E}">
        <p14:creationId xmlns:p14="http://schemas.microsoft.com/office/powerpoint/2010/main" val="145384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Connecteur droit avec flèche 46"/>
          <p:cNvCxnSpPr/>
          <p:nvPr/>
        </p:nvCxnSpPr>
        <p:spPr>
          <a:xfrm flipV="1">
            <a:off x="1544266" y="4013764"/>
            <a:ext cx="5736435" cy="27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565934" y="3004155"/>
            <a:ext cx="5736435" cy="148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itre 2"/>
          <p:cNvSpPr>
            <a:spLocks noGrp="1"/>
          </p:cNvSpPr>
          <p:nvPr>
            <p:ph type="title"/>
          </p:nvPr>
        </p:nvSpPr>
        <p:spPr/>
        <p:txBody>
          <a:bodyPr/>
          <a:lstStyle/>
          <a:p>
            <a:r>
              <a:rPr lang="en-US" dirty="0"/>
              <a:t>Space Climate Observatory</a:t>
            </a:r>
          </a:p>
        </p:txBody>
      </p:sp>
      <p:sp>
        <p:nvSpPr>
          <p:cNvPr id="6" name="Sous-titre 5"/>
          <p:cNvSpPr>
            <a:spLocks noGrp="1"/>
          </p:cNvSpPr>
          <p:nvPr>
            <p:ph type="subTitle" idx="14"/>
          </p:nvPr>
        </p:nvSpPr>
        <p:spPr/>
        <p:txBody>
          <a:bodyPr/>
          <a:lstStyle/>
          <a:p>
            <a:r>
              <a:rPr lang="en-US"/>
              <a:t>3 – Products &amp; Services</a:t>
            </a:r>
          </a:p>
        </p:txBody>
      </p:sp>
      <p:sp>
        <p:nvSpPr>
          <p:cNvPr id="9" name="Rectangle 8"/>
          <p:cNvSpPr/>
          <p:nvPr/>
        </p:nvSpPr>
        <p:spPr>
          <a:xfrm>
            <a:off x="7302370" y="1389923"/>
            <a:ext cx="944602" cy="3939528"/>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b="1"/>
              <a:t>Products &amp; Services Access</a:t>
            </a:r>
          </a:p>
        </p:txBody>
      </p:sp>
      <p:sp>
        <p:nvSpPr>
          <p:cNvPr id="65" name="Rectangle 64"/>
          <p:cNvSpPr/>
          <p:nvPr/>
        </p:nvSpPr>
        <p:spPr>
          <a:xfrm>
            <a:off x="9006399" y="1081978"/>
            <a:ext cx="521076" cy="4256102"/>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b="1"/>
              <a:t>End Users</a:t>
            </a:r>
            <a:endParaRPr lang="en-US"/>
          </a:p>
        </p:txBody>
      </p:sp>
      <p:sp>
        <p:nvSpPr>
          <p:cNvPr id="66" name="Flèche droite 65"/>
          <p:cNvSpPr/>
          <p:nvPr/>
        </p:nvSpPr>
        <p:spPr>
          <a:xfrm rot="10800000">
            <a:off x="8246970" y="2970822"/>
            <a:ext cx="759428" cy="44888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7" name="Rectangle 36"/>
          <p:cNvSpPr/>
          <p:nvPr/>
        </p:nvSpPr>
        <p:spPr>
          <a:xfrm>
            <a:off x="621332" y="2687672"/>
            <a:ext cx="944602" cy="2576566"/>
          </a:xfrm>
          <a:prstGeom prst="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b="1"/>
              <a:t>“New” developments</a:t>
            </a:r>
            <a:endParaRPr lang="en-US"/>
          </a:p>
        </p:txBody>
      </p:sp>
      <p:sp>
        <p:nvSpPr>
          <p:cNvPr id="8" name="Rectangle à coins arrondis 7"/>
          <p:cNvSpPr/>
          <p:nvPr/>
        </p:nvSpPr>
        <p:spPr>
          <a:xfrm>
            <a:off x="621333" y="1052339"/>
            <a:ext cx="944602" cy="1365832"/>
          </a:xfrm>
          <a:prstGeom prst="round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dirty="0" smtClean="0">
                <a:solidFill>
                  <a:schemeClr val="accent1"/>
                </a:solidFill>
              </a:rPr>
              <a:t>Example</a:t>
            </a:r>
          </a:p>
          <a:p>
            <a:pPr algn="ctr"/>
            <a:r>
              <a:rPr lang="en-US" dirty="0" smtClean="0">
                <a:solidFill>
                  <a:schemeClr val="accent1"/>
                </a:solidFill>
              </a:rPr>
              <a:t>“C3S”</a:t>
            </a:r>
            <a:endParaRPr lang="en-US" dirty="0">
              <a:solidFill>
                <a:schemeClr val="accent1"/>
              </a:solidFill>
            </a:endParaRPr>
          </a:p>
        </p:txBody>
      </p:sp>
      <p:sp>
        <p:nvSpPr>
          <p:cNvPr id="10" name="Rectangle à coins arrondis 9"/>
          <p:cNvSpPr/>
          <p:nvPr/>
        </p:nvSpPr>
        <p:spPr>
          <a:xfrm>
            <a:off x="2254723" y="2690619"/>
            <a:ext cx="4288220" cy="6438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t>Adapted at the scale of </a:t>
            </a:r>
            <a:r>
              <a:rPr lang="en-US" dirty="0" smtClean="0"/>
              <a:t>Regional/National/Local scales</a:t>
            </a:r>
            <a:endParaRPr lang="en-US" dirty="0"/>
          </a:p>
        </p:txBody>
      </p:sp>
      <p:sp>
        <p:nvSpPr>
          <p:cNvPr id="42" name="Rectangle à coins arrondis 41"/>
          <p:cNvSpPr/>
          <p:nvPr/>
        </p:nvSpPr>
        <p:spPr>
          <a:xfrm>
            <a:off x="2254723" y="3517407"/>
            <a:ext cx="4288220" cy="116644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b="1"/>
              <a:t>Co-construction</a:t>
            </a:r>
          </a:p>
          <a:p>
            <a:pPr lvl="1"/>
            <a:r>
              <a:rPr lang="en-US" sz="1400"/>
              <a:t>Communities of development</a:t>
            </a:r>
          </a:p>
          <a:p>
            <a:pPr lvl="1"/>
            <a:r>
              <a:rPr lang="en-US" sz="1400"/>
              <a:t>Make available to others, freely</a:t>
            </a:r>
          </a:p>
          <a:p>
            <a:pPr lvl="1"/>
            <a:r>
              <a:rPr lang="en-US" sz="1400"/>
              <a:t>Exchange of use, best practices</a:t>
            </a:r>
          </a:p>
        </p:txBody>
      </p:sp>
      <p:cxnSp>
        <p:nvCxnSpPr>
          <p:cNvPr id="48" name="Connecteur droit avec flèche 47"/>
          <p:cNvCxnSpPr>
            <a:stCxn id="8" idx="3"/>
          </p:cNvCxnSpPr>
          <p:nvPr/>
        </p:nvCxnSpPr>
        <p:spPr>
          <a:xfrm>
            <a:off x="1565935" y="1735255"/>
            <a:ext cx="57364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flipV="1">
            <a:off x="1565934" y="5045249"/>
            <a:ext cx="5736435" cy="27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à coins arrondis 57"/>
          <p:cNvSpPr/>
          <p:nvPr/>
        </p:nvSpPr>
        <p:spPr>
          <a:xfrm>
            <a:off x="2254723" y="4866783"/>
            <a:ext cx="4288220" cy="3841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a:t>Scenario, future projections</a:t>
            </a:r>
          </a:p>
        </p:txBody>
      </p:sp>
      <p:pic>
        <p:nvPicPr>
          <p:cNvPr id="19" name="Image 18">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7" name="Flèche courbée vers le bas 6"/>
          <p:cNvSpPr/>
          <p:nvPr/>
        </p:nvSpPr>
        <p:spPr>
          <a:xfrm flipH="1">
            <a:off x="8033657" y="1856811"/>
            <a:ext cx="1180689" cy="335179"/>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solidFill>
                <a:schemeClr val="tx1"/>
              </a:solidFill>
            </a:endParaRPr>
          </a:p>
        </p:txBody>
      </p:sp>
      <p:sp>
        <p:nvSpPr>
          <p:cNvPr id="23" name="Rectangle 22"/>
          <p:cNvSpPr/>
          <p:nvPr/>
        </p:nvSpPr>
        <p:spPr>
          <a:xfrm>
            <a:off x="8225991" y="2001777"/>
            <a:ext cx="893193" cy="276999"/>
          </a:xfrm>
          <a:prstGeom prst="rect">
            <a:avLst/>
          </a:prstGeom>
        </p:spPr>
        <p:txBody>
          <a:bodyPr wrap="none">
            <a:spAutoFit/>
          </a:bodyPr>
          <a:lstStyle/>
          <a:p>
            <a:pPr algn="ctr"/>
            <a:r>
              <a:rPr lang="en-US" sz="1200" b="1" dirty="0">
                <a:solidFill>
                  <a:schemeClr val="accent2"/>
                </a:solidFill>
              </a:rPr>
              <a:t>Feedback</a:t>
            </a:r>
          </a:p>
        </p:txBody>
      </p:sp>
      <p:sp>
        <p:nvSpPr>
          <p:cNvPr id="25" name="Flèche courbée vers le bas 24"/>
          <p:cNvSpPr/>
          <p:nvPr/>
        </p:nvSpPr>
        <p:spPr>
          <a:xfrm flipH="1">
            <a:off x="948322" y="2261699"/>
            <a:ext cx="6354047" cy="528793"/>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26" name="Rectangle 25"/>
          <p:cNvSpPr/>
          <p:nvPr/>
        </p:nvSpPr>
        <p:spPr>
          <a:xfrm>
            <a:off x="3923750" y="635246"/>
            <a:ext cx="893193" cy="276999"/>
          </a:xfrm>
          <a:prstGeom prst="rect">
            <a:avLst/>
          </a:prstGeom>
        </p:spPr>
        <p:txBody>
          <a:bodyPr wrap="none">
            <a:spAutoFit/>
          </a:bodyPr>
          <a:lstStyle/>
          <a:p>
            <a:pPr algn="ctr"/>
            <a:r>
              <a:rPr lang="en-US" sz="1200" b="1" dirty="0">
                <a:solidFill>
                  <a:schemeClr val="accent2"/>
                </a:solidFill>
              </a:rPr>
              <a:t>Feedback</a:t>
            </a:r>
          </a:p>
        </p:txBody>
      </p:sp>
      <p:sp>
        <p:nvSpPr>
          <p:cNvPr id="29" name="ZoneTexte 28"/>
          <p:cNvSpPr txBox="1"/>
          <p:nvPr/>
        </p:nvSpPr>
        <p:spPr>
          <a:xfrm rot="16200000">
            <a:off x="8204352" y="3746403"/>
            <a:ext cx="936475" cy="333809"/>
          </a:xfrm>
          <a:prstGeom prst="rect">
            <a:avLst/>
          </a:prstGeom>
          <a:noFill/>
        </p:spPr>
        <p:txBody>
          <a:bodyPr wrap="none" rtlCol="0">
            <a:spAutoFit/>
          </a:bodyPr>
          <a:lstStyle/>
          <a:p>
            <a:r>
              <a:rPr lang="en-US" dirty="0"/>
              <a:t>Request</a:t>
            </a:r>
          </a:p>
        </p:txBody>
      </p:sp>
      <p:sp>
        <p:nvSpPr>
          <p:cNvPr id="31" name="Flèche courbée vers le bas 30"/>
          <p:cNvSpPr/>
          <p:nvPr/>
        </p:nvSpPr>
        <p:spPr>
          <a:xfrm flipH="1">
            <a:off x="1044859" y="899077"/>
            <a:ext cx="6254682" cy="528793"/>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tx1"/>
              </a:solidFill>
            </a:endParaRPr>
          </a:p>
        </p:txBody>
      </p:sp>
      <p:sp>
        <p:nvSpPr>
          <p:cNvPr id="11" name="Espace réservé de la date 10"/>
          <p:cNvSpPr>
            <a:spLocks noGrp="1"/>
          </p:cNvSpPr>
          <p:nvPr>
            <p:ph type="dt" sz="half" idx="15"/>
          </p:nvPr>
        </p:nvSpPr>
        <p:spPr/>
        <p:txBody>
          <a:bodyPr/>
          <a:lstStyle/>
          <a:p>
            <a:pPr>
              <a:defRPr/>
            </a:pPr>
            <a:fld id="{25F89788-D862-4492-B842-DBD981838CF6}" type="datetime1">
              <a:rPr lang="fr-FR" noProof="0" smtClean="0"/>
              <a:t>20/03/2019</a:t>
            </a:fld>
            <a:endParaRPr lang="fr-FR" noProof="0"/>
          </a:p>
        </p:txBody>
      </p:sp>
      <p:sp>
        <p:nvSpPr>
          <p:cNvPr id="13" name="Espace réservé du pied de page 12"/>
          <p:cNvSpPr>
            <a:spLocks noGrp="1"/>
          </p:cNvSpPr>
          <p:nvPr>
            <p:ph type="ftr" sz="quarter" idx="16"/>
          </p:nvPr>
        </p:nvSpPr>
        <p:spPr/>
        <p:txBody>
          <a:bodyPr/>
          <a:lstStyle/>
          <a:p>
            <a:pPr>
              <a:defRPr/>
            </a:pPr>
            <a:r>
              <a:rPr lang="fr-FR" noProof="0" smtClean="0"/>
              <a:t>WG Climate Meeting - Marrakech</a:t>
            </a:r>
            <a:endParaRPr lang="fr-FR" noProof="0"/>
          </a:p>
        </p:txBody>
      </p:sp>
      <p:sp>
        <p:nvSpPr>
          <p:cNvPr id="14" name="Espace réservé du numéro de diapositive 13"/>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11</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cxnSp>
        <p:nvCxnSpPr>
          <p:cNvPr id="30" name="Connecteur droit avec flèche 29"/>
          <p:cNvCxnSpPr/>
          <p:nvPr/>
        </p:nvCxnSpPr>
        <p:spPr>
          <a:xfrm flipH="1">
            <a:off x="1565936" y="1253173"/>
            <a:ext cx="7440463" cy="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8229404" y="1735255"/>
            <a:ext cx="7769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118636" y="1232141"/>
            <a:ext cx="893193" cy="276999"/>
          </a:xfrm>
          <a:prstGeom prst="rect">
            <a:avLst/>
          </a:prstGeom>
        </p:spPr>
        <p:txBody>
          <a:bodyPr wrap="none">
            <a:spAutoFit/>
          </a:bodyPr>
          <a:lstStyle/>
          <a:p>
            <a:pPr algn="ctr"/>
            <a:r>
              <a:rPr lang="en-US" sz="1200" b="1" dirty="0">
                <a:solidFill>
                  <a:schemeClr val="accent2"/>
                </a:solidFill>
              </a:rPr>
              <a:t>Feedback</a:t>
            </a:r>
          </a:p>
        </p:txBody>
      </p:sp>
    </p:spTree>
    <p:extLst>
      <p:ext uri="{BB962C8B-B14F-4D97-AF65-F5344CB8AC3E}">
        <p14:creationId xmlns:p14="http://schemas.microsoft.com/office/powerpoint/2010/main" val="2682218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4"/>
          </p:nvPr>
        </p:nvSpPr>
        <p:spPr/>
        <p:txBody>
          <a:bodyPr/>
          <a:lstStyle/>
          <a:p>
            <a:r>
              <a:rPr lang="en-US" dirty="0" smtClean="0"/>
              <a:t>Illustration of future scenario and international contributions</a:t>
            </a:r>
            <a:endParaRPr lang="en-US" dirty="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8" name="Titre 2"/>
          <p:cNvSpPr>
            <a:spLocks noGrp="1"/>
          </p:cNvSpPr>
          <p:nvPr>
            <p:ph type="title"/>
          </p:nvPr>
        </p:nvSpPr>
        <p:spPr/>
        <p:txBody>
          <a:bodyPr/>
          <a:lstStyle/>
          <a:p>
            <a:r>
              <a:rPr lang="en-US" dirty="0"/>
              <a:t>Space Climate Observatory</a:t>
            </a:r>
          </a:p>
        </p:txBody>
      </p:sp>
      <p:pic>
        <p:nvPicPr>
          <p:cNvPr id="9" name="Image 8">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806" y="2513828"/>
            <a:ext cx="3206205" cy="2335792"/>
          </a:xfrm>
          <a:prstGeom prst="rect">
            <a:avLst/>
          </a:prstGeom>
        </p:spPr>
      </p:pic>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4537" y="1356582"/>
            <a:ext cx="3093673" cy="2361621"/>
          </a:xfrm>
          <a:prstGeom prst="rect">
            <a:avLst/>
          </a:prstGeom>
        </p:spPr>
      </p:pic>
      <p:sp>
        <p:nvSpPr>
          <p:cNvPr id="5" name="ZoneTexte 4"/>
          <p:cNvSpPr txBox="1"/>
          <p:nvPr/>
        </p:nvSpPr>
        <p:spPr>
          <a:xfrm>
            <a:off x="52987" y="4881722"/>
            <a:ext cx="4119846" cy="461665"/>
          </a:xfrm>
          <a:prstGeom prst="rect">
            <a:avLst/>
          </a:prstGeom>
          <a:noFill/>
        </p:spPr>
        <p:txBody>
          <a:bodyPr wrap="none" rtlCol="0">
            <a:spAutoFit/>
          </a:bodyPr>
          <a:lstStyle/>
          <a:p>
            <a:pPr algn="ctr"/>
            <a:r>
              <a:rPr lang="en-US" sz="1200" dirty="0" smtClean="0">
                <a:solidFill>
                  <a:schemeClr val="accent6">
                    <a:lumMod val="75000"/>
                  </a:schemeClr>
                </a:solidFill>
              </a:rPr>
              <a:t>Coordinator: Vietnam (VAST-VNSC-Mekong Commission)</a:t>
            </a:r>
          </a:p>
          <a:p>
            <a:pPr algn="ctr"/>
            <a:r>
              <a:rPr lang="en-US" sz="1200" dirty="0" smtClean="0">
                <a:solidFill>
                  <a:schemeClr val="accent6">
                    <a:lumMod val="75000"/>
                  </a:schemeClr>
                </a:solidFill>
              </a:rPr>
              <a:t>User needs: Foot security (Rice), Forest…</a:t>
            </a:r>
            <a:endParaRPr lang="en-US" sz="1200" dirty="0">
              <a:solidFill>
                <a:schemeClr val="accent6">
                  <a:lumMod val="75000"/>
                </a:schemeClr>
              </a:solidFill>
            </a:endParaRPr>
          </a:p>
        </p:txBody>
      </p:sp>
      <p:sp>
        <p:nvSpPr>
          <p:cNvPr id="14" name="ZoneTexte 13"/>
          <p:cNvSpPr txBox="1"/>
          <p:nvPr/>
        </p:nvSpPr>
        <p:spPr>
          <a:xfrm>
            <a:off x="5970178" y="874483"/>
            <a:ext cx="3822393" cy="461665"/>
          </a:xfrm>
          <a:prstGeom prst="rect">
            <a:avLst/>
          </a:prstGeom>
          <a:noFill/>
        </p:spPr>
        <p:txBody>
          <a:bodyPr wrap="none" rtlCol="0">
            <a:spAutoFit/>
          </a:bodyPr>
          <a:lstStyle/>
          <a:p>
            <a:pPr algn="ctr"/>
            <a:r>
              <a:rPr lang="en-US" sz="1200" dirty="0" smtClean="0">
                <a:solidFill>
                  <a:schemeClr val="accent2"/>
                </a:solidFill>
              </a:rPr>
              <a:t>Coordinator: Australia (CSIRO)</a:t>
            </a:r>
          </a:p>
          <a:p>
            <a:pPr algn="ctr"/>
            <a:r>
              <a:rPr lang="en-US" sz="1200" dirty="0" smtClean="0">
                <a:solidFill>
                  <a:schemeClr val="accent2"/>
                </a:solidFill>
              </a:rPr>
              <a:t>User needs: Coastal areas, Water quantity &amp; quality…</a:t>
            </a:r>
            <a:endParaRPr lang="en-US" sz="1200" dirty="0">
              <a:solidFill>
                <a:schemeClr val="accent2"/>
              </a:solidFill>
            </a:endParaRPr>
          </a:p>
        </p:txBody>
      </p:sp>
      <p:sp>
        <p:nvSpPr>
          <p:cNvPr id="6" name="Flèche droite 5"/>
          <p:cNvSpPr/>
          <p:nvPr/>
        </p:nvSpPr>
        <p:spPr>
          <a:xfrm flipH="1">
            <a:off x="5970178" y="2375107"/>
            <a:ext cx="757060" cy="33643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7" name="Flèche droite 16"/>
          <p:cNvSpPr/>
          <p:nvPr/>
        </p:nvSpPr>
        <p:spPr>
          <a:xfrm>
            <a:off x="3351653" y="3513505"/>
            <a:ext cx="757060" cy="336437"/>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7652" y="2783203"/>
            <a:ext cx="401799" cy="401799"/>
          </a:xfrm>
          <a:prstGeom prst="rect">
            <a:avLst/>
          </a:prstGeom>
        </p:spPr>
      </p:pic>
      <p:pic>
        <p:nvPicPr>
          <p:cNvPr id="19"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8887" y="3665124"/>
            <a:ext cx="401799" cy="401799"/>
          </a:xfrm>
          <a:prstGeom prst="rect">
            <a:avLst/>
          </a:prstGeom>
        </p:spPr>
      </p:pic>
      <p:pic>
        <p:nvPicPr>
          <p:cNvPr id="21" name="Imag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9806" y="1012669"/>
            <a:ext cx="1516870" cy="1447921"/>
          </a:xfrm>
          <a:prstGeom prst="rect">
            <a:avLst/>
          </a:prstGeom>
        </p:spPr>
      </p:pic>
      <p:pic>
        <p:nvPicPr>
          <p:cNvPr id="22" name="Image 2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82345" y="1012669"/>
            <a:ext cx="1433666" cy="1436297"/>
          </a:xfrm>
          <a:prstGeom prst="rect">
            <a:avLst/>
          </a:prstGeom>
        </p:spPr>
      </p:pic>
      <p:pic>
        <p:nvPicPr>
          <p:cNvPr id="23" name="Picture 2" descr="Cube_Layers.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54722" y="4013458"/>
            <a:ext cx="915732" cy="1286474"/>
          </a:xfrm>
          <a:prstGeom prst="rect">
            <a:avLst/>
          </a:prstGeom>
        </p:spPr>
      </p:pic>
      <p:pic>
        <p:nvPicPr>
          <p:cNvPr id="24" name="Imag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86276" y="948982"/>
            <a:ext cx="1852624" cy="1278311"/>
          </a:xfrm>
          <a:prstGeom prst="rect">
            <a:avLst/>
          </a:prstGeom>
        </p:spPr>
      </p:pic>
      <p:pic>
        <p:nvPicPr>
          <p:cNvPr id="27" name="Image 2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34536" y="3839761"/>
            <a:ext cx="1879397" cy="1130061"/>
          </a:xfrm>
          <a:prstGeom prst="rect">
            <a:avLst/>
          </a:prstGeom>
        </p:spPr>
      </p:pic>
      <p:pic>
        <p:nvPicPr>
          <p:cNvPr id="26" name="Image 2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98733" y="4176195"/>
            <a:ext cx="1610065" cy="1088840"/>
          </a:xfrm>
          <a:prstGeom prst="rect">
            <a:avLst/>
          </a:prstGeom>
        </p:spPr>
      </p:pic>
      <p:grpSp>
        <p:nvGrpSpPr>
          <p:cNvPr id="30" name="Groupe 29"/>
          <p:cNvGrpSpPr/>
          <p:nvPr/>
        </p:nvGrpSpPr>
        <p:grpSpPr>
          <a:xfrm>
            <a:off x="957321" y="4280674"/>
            <a:ext cx="744114" cy="521230"/>
            <a:chOff x="852818" y="1864910"/>
            <a:chExt cx="744114" cy="521230"/>
          </a:xfrm>
        </p:grpSpPr>
        <p:pic>
          <p:nvPicPr>
            <p:cNvPr id="31" name="Espace réservé du contenu 20">
              <a:extLst>
                <a:ext uri="{FF2B5EF4-FFF2-40B4-BE49-F238E27FC236}">
                  <a16:creationId xmlns:a16="http://schemas.microsoft.com/office/drawing/2014/main" id="{CE9EFA14-3317-CE48-84E7-C527C4373C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37408" y="1864910"/>
              <a:ext cx="374935" cy="251273"/>
            </a:xfrm>
            <a:prstGeom prst="rect">
              <a:avLst/>
            </a:prstGeom>
          </p:spPr>
        </p:pic>
        <p:sp>
          <p:nvSpPr>
            <p:cNvPr id="32" name="ZoneTexte 31"/>
            <p:cNvSpPr txBox="1"/>
            <p:nvPr/>
          </p:nvSpPr>
          <p:spPr>
            <a:xfrm>
              <a:off x="852818" y="2124530"/>
              <a:ext cx="744114" cy="261610"/>
            </a:xfrm>
            <a:prstGeom prst="rect">
              <a:avLst/>
            </a:prstGeom>
            <a:noFill/>
          </p:spPr>
          <p:txBody>
            <a:bodyPr wrap="none" rtlCol="0">
              <a:spAutoFit/>
            </a:bodyPr>
            <a:lstStyle/>
            <a:p>
              <a:r>
                <a:rPr lang="en-US" sz="1100" dirty="0" smtClean="0">
                  <a:solidFill>
                    <a:srgbClr val="C00000"/>
                  </a:solidFill>
                </a:rPr>
                <a:t>Regional</a:t>
              </a:r>
              <a:endParaRPr lang="en-US" sz="1100" dirty="0">
                <a:solidFill>
                  <a:srgbClr val="C00000"/>
                </a:solidFill>
              </a:endParaRPr>
            </a:p>
          </p:txBody>
        </p:sp>
      </p:grpSp>
      <p:grpSp>
        <p:nvGrpSpPr>
          <p:cNvPr id="33" name="Groupe 32"/>
          <p:cNvGrpSpPr/>
          <p:nvPr/>
        </p:nvGrpSpPr>
        <p:grpSpPr>
          <a:xfrm>
            <a:off x="6902177" y="3066575"/>
            <a:ext cx="744114" cy="521230"/>
            <a:chOff x="852818" y="1864910"/>
            <a:chExt cx="744114" cy="521230"/>
          </a:xfrm>
        </p:grpSpPr>
        <p:pic>
          <p:nvPicPr>
            <p:cNvPr id="34" name="Espace réservé du contenu 20">
              <a:extLst>
                <a:ext uri="{FF2B5EF4-FFF2-40B4-BE49-F238E27FC236}">
                  <a16:creationId xmlns:a16="http://schemas.microsoft.com/office/drawing/2014/main" id="{CE9EFA14-3317-CE48-84E7-C527C4373C24}"/>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37408" y="1864910"/>
              <a:ext cx="374935" cy="251273"/>
            </a:xfrm>
            <a:prstGeom prst="rect">
              <a:avLst/>
            </a:prstGeom>
          </p:spPr>
        </p:pic>
        <p:sp>
          <p:nvSpPr>
            <p:cNvPr id="35" name="ZoneTexte 34"/>
            <p:cNvSpPr txBox="1"/>
            <p:nvPr/>
          </p:nvSpPr>
          <p:spPr>
            <a:xfrm>
              <a:off x="852818" y="2124530"/>
              <a:ext cx="744114" cy="261610"/>
            </a:xfrm>
            <a:prstGeom prst="rect">
              <a:avLst/>
            </a:prstGeom>
            <a:noFill/>
          </p:spPr>
          <p:txBody>
            <a:bodyPr wrap="none" rtlCol="0">
              <a:spAutoFit/>
            </a:bodyPr>
            <a:lstStyle/>
            <a:p>
              <a:r>
                <a:rPr lang="en-US" sz="1100" dirty="0" smtClean="0">
                  <a:solidFill>
                    <a:srgbClr val="C00000"/>
                  </a:solidFill>
                </a:rPr>
                <a:t>Regional</a:t>
              </a:r>
              <a:endParaRPr lang="en-US" sz="1100" dirty="0">
                <a:solidFill>
                  <a:srgbClr val="C00000"/>
                </a:solidFill>
              </a:endParaRPr>
            </a:p>
          </p:txBody>
        </p:sp>
      </p:grpSp>
      <p:cxnSp>
        <p:nvCxnSpPr>
          <p:cNvPr id="37" name="Connecteur droit avec flèche 36"/>
          <p:cNvCxnSpPr/>
          <p:nvPr/>
        </p:nvCxnSpPr>
        <p:spPr>
          <a:xfrm>
            <a:off x="6043982" y="3066575"/>
            <a:ext cx="60945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H="1">
            <a:off x="3351653" y="3133115"/>
            <a:ext cx="60945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0" name="Espace réservé du contenu 49"/>
          <p:cNvPicPr>
            <a:picLocks noGrp="1" noChangeAspect="1"/>
          </p:cNvPicPr>
          <p:nvPr>
            <p:ph sz="quarter" idx="13"/>
          </p:nvPr>
        </p:nvPicPr>
        <p:blipFill>
          <a:blip r:embed="rId13" cstate="screen">
            <a:extLst>
              <a:ext uri="{28A0092B-C50C-407E-A947-70E740481C1C}">
                <a14:useLocalDpi xmlns:a14="http://schemas.microsoft.com/office/drawing/2010/main"/>
              </a:ext>
            </a:extLst>
          </a:blip>
          <a:stretch>
            <a:fillRect/>
          </a:stretch>
        </p:blipFill>
        <p:spPr>
          <a:xfrm>
            <a:off x="2416188" y="3849942"/>
            <a:ext cx="394715" cy="177935"/>
          </a:xfrm>
        </p:spPr>
      </p:pic>
      <p:pic>
        <p:nvPicPr>
          <p:cNvPr id="45" name="Espace réservé du contenu 20">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324894" y="2392805"/>
            <a:ext cx="1575389" cy="1055790"/>
          </a:xfrm>
          <a:prstGeom prst="rect">
            <a:avLst/>
          </a:prstGeom>
        </p:spPr>
      </p:pic>
      <p:sp>
        <p:nvSpPr>
          <p:cNvPr id="46" name="ZoneTexte 45"/>
          <p:cNvSpPr txBox="1"/>
          <p:nvPr/>
        </p:nvSpPr>
        <p:spPr>
          <a:xfrm>
            <a:off x="4415119" y="3421430"/>
            <a:ext cx="1394934" cy="276999"/>
          </a:xfrm>
          <a:prstGeom prst="rect">
            <a:avLst/>
          </a:prstGeom>
          <a:noFill/>
        </p:spPr>
        <p:txBody>
          <a:bodyPr wrap="none" rtlCol="0">
            <a:spAutoFit/>
          </a:bodyPr>
          <a:lstStyle/>
          <a:p>
            <a:r>
              <a:rPr lang="en-US" sz="1200" dirty="0" smtClean="0">
                <a:solidFill>
                  <a:srgbClr val="C00000"/>
                </a:solidFill>
              </a:rPr>
              <a:t>International HUB</a:t>
            </a:r>
            <a:endParaRPr lang="en-US" sz="1200" dirty="0">
              <a:solidFill>
                <a:srgbClr val="C00000"/>
              </a:solidFill>
            </a:endParaRPr>
          </a:p>
        </p:txBody>
      </p:sp>
      <p:sp>
        <p:nvSpPr>
          <p:cNvPr id="47" name="ZoneTexte 46"/>
          <p:cNvSpPr txBox="1"/>
          <p:nvPr/>
        </p:nvSpPr>
        <p:spPr>
          <a:xfrm>
            <a:off x="4120166" y="3682876"/>
            <a:ext cx="1984839" cy="246221"/>
          </a:xfrm>
          <a:prstGeom prst="rect">
            <a:avLst/>
          </a:prstGeom>
          <a:noFill/>
        </p:spPr>
        <p:txBody>
          <a:bodyPr wrap="none" rtlCol="0">
            <a:spAutoFit/>
          </a:bodyPr>
          <a:lstStyle/>
          <a:p>
            <a:pPr algn="ctr"/>
            <a:r>
              <a:rPr lang="en-US" sz="1000" i="1" dirty="0" smtClean="0">
                <a:solidFill>
                  <a:srgbClr val="0070C0"/>
                </a:solidFill>
              </a:rPr>
              <a:t>Tools, Data, Products, Scenario</a:t>
            </a:r>
            <a:endParaRPr lang="en-US" sz="1000" i="1" dirty="0">
              <a:solidFill>
                <a:srgbClr val="0070C0"/>
              </a:solidFill>
            </a:endParaRPr>
          </a:p>
        </p:txBody>
      </p:sp>
      <p:pic>
        <p:nvPicPr>
          <p:cNvPr id="51" name="Espace réservé du contenu 4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3857" y="3139913"/>
            <a:ext cx="394715" cy="177935"/>
          </a:xfrm>
          <a:prstGeom prst="rect">
            <a:avLst/>
          </a:prstGeom>
        </p:spPr>
      </p:pic>
      <p:sp>
        <p:nvSpPr>
          <p:cNvPr id="2" name="Espace réservé de la date 1"/>
          <p:cNvSpPr>
            <a:spLocks noGrp="1"/>
          </p:cNvSpPr>
          <p:nvPr>
            <p:ph type="dt" sz="half" idx="15"/>
          </p:nvPr>
        </p:nvSpPr>
        <p:spPr/>
        <p:txBody>
          <a:bodyPr/>
          <a:lstStyle/>
          <a:p>
            <a:pPr>
              <a:defRPr/>
            </a:pPr>
            <a:fld id="{DA9E8A6F-61B6-4F09-AE88-A0003EA246CC}" type="datetime1">
              <a:rPr lang="fr-FR" noProof="0" smtClean="0"/>
              <a:t>20/03/2019</a:t>
            </a:fld>
            <a:endParaRPr lang="fr-FR" noProof="0"/>
          </a:p>
        </p:txBody>
      </p:sp>
      <p:sp>
        <p:nvSpPr>
          <p:cNvPr id="4" name="Espace réservé du pied de page 3"/>
          <p:cNvSpPr>
            <a:spLocks noGrp="1"/>
          </p:cNvSpPr>
          <p:nvPr>
            <p:ph type="ftr" sz="quarter" idx="16"/>
          </p:nvPr>
        </p:nvSpPr>
        <p:spPr/>
        <p:txBody>
          <a:bodyPr/>
          <a:lstStyle/>
          <a:p>
            <a:pPr>
              <a:defRPr/>
            </a:pPr>
            <a:r>
              <a:rPr lang="fr-FR" noProof="0" smtClean="0"/>
              <a:t>WG Climate Meeting - Marrakech</a:t>
            </a:r>
            <a:endParaRPr lang="fr-FR" noProof="0"/>
          </a:p>
        </p:txBody>
      </p:sp>
    </p:spTree>
    <p:extLst>
      <p:ext uri="{BB962C8B-B14F-4D97-AF65-F5344CB8AC3E}">
        <p14:creationId xmlns:p14="http://schemas.microsoft.com/office/powerpoint/2010/main" val="170256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3" name="Titre 2"/>
          <p:cNvSpPr>
            <a:spLocks noGrp="1"/>
          </p:cNvSpPr>
          <p:nvPr>
            <p:ph type="title"/>
          </p:nvPr>
        </p:nvSpPr>
        <p:spPr/>
        <p:txBody>
          <a:bodyPr/>
          <a:lstStyle/>
          <a:p>
            <a:r>
              <a:rPr lang="en-US" dirty="0"/>
              <a:t>Space Climate Observatory</a:t>
            </a:r>
          </a:p>
        </p:txBody>
      </p:sp>
      <p:sp>
        <p:nvSpPr>
          <p:cNvPr id="22" name="Rectangle 21"/>
          <p:cNvSpPr/>
          <p:nvPr/>
        </p:nvSpPr>
        <p:spPr>
          <a:xfrm>
            <a:off x="331611" y="3814495"/>
            <a:ext cx="9436231" cy="816820"/>
          </a:xfrm>
          <a:prstGeom prst="rect">
            <a:avLst/>
          </a:prstGeom>
        </p:spPr>
        <p:style>
          <a:lnRef idx="0">
            <a:schemeClr val="accent2"/>
          </a:lnRef>
          <a:fillRef idx="3">
            <a:schemeClr val="accent2"/>
          </a:fillRef>
          <a:effectRef idx="3">
            <a:schemeClr val="accent2"/>
          </a:effectRef>
          <a:fontRef idx="minor">
            <a:schemeClr val="lt1"/>
          </a:fontRef>
        </p:style>
        <p:txBody>
          <a:bodyPr vert="horz" rtlCol="0" anchor="ctr"/>
          <a:lstStyle/>
          <a:p>
            <a:pPr algn="ctr"/>
            <a:r>
              <a:rPr lang="en-US" b="1" dirty="0"/>
              <a:t>SCO – </a:t>
            </a:r>
            <a:r>
              <a:rPr lang="en-US" b="1" dirty="0" smtClean="0"/>
              <a:t>HUB</a:t>
            </a:r>
            <a:endParaRPr lang="en-US" b="1" dirty="0"/>
          </a:p>
          <a:p>
            <a:pPr algn="ctr"/>
            <a:r>
              <a:rPr lang="en-US" dirty="0"/>
              <a:t>Data access, Information, Products &amp; </a:t>
            </a:r>
            <a:r>
              <a:rPr lang="en-US" dirty="0" smtClean="0"/>
              <a:t>associated Services</a:t>
            </a:r>
            <a:endParaRPr lang="en-US" dirty="0"/>
          </a:p>
        </p:txBody>
      </p:sp>
      <p:sp>
        <p:nvSpPr>
          <p:cNvPr id="26" name="Rectangle 25"/>
          <p:cNvSpPr/>
          <p:nvPr/>
        </p:nvSpPr>
        <p:spPr>
          <a:xfrm>
            <a:off x="331612" y="4790952"/>
            <a:ext cx="9436231" cy="466975"/>
          </a:xfrm>
          <a:prstGeom prst="rect">
            <a:avLst/>
          </a:prstGeom>
        </p:spPr>
        <p:style>
          <a:lnRef idx="0">
            <a:schemeClr val="accent4"/>
          </a:lnRef>
          <a:fillRef idx="3">
            <a:schemeClr val="accent4"/>
          </a:fillRef>
          <a:effectRef idx="3">
            <a:schemeClr val="accent4"/>
          </a:effectRef>
          <a:fontRef idx="minor">
            <a:schemeClr val="lt1"/>
          </a:fontRef>
        </p:style>
        <p:txBody>
          <a:bodyPr vert="horz" rtlCol="0" anchor="ctr"/>
          <a:lstStyle/>
          <a:p>
            <a:pPr algn="ctr"/>
            <a:r>
              <a:rPr lang="en-US" b="1"/>
              <a:t>End Users</a:t>
            </a:r>
            <a:endParaRPr lang="en-US"/>
          </a:p>
        </p:txBody>
      </p:sp>
      <p:sp>
        <p:nvSpPr>
          <p:cNvPr id="7" name="Rectangle à coins arrondis 6"/>
          <p:cNvSpPr/>
          <p:nvPr/>
        </p:nvSpPr>
        <p:spPr>
          <a:xfrm>
            <a:off x="4995973" y="897524"/>
            <a:ext cx="2274856" cy="255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t>Space Agencies</a:t>
            </a:r>
          </a:p>
        </p:txBody>
      </p:sp>
      <p:sp>
        <p:nvSpPr>
          <p:cNvPr id="28" name="Rectangle à coins arrondis 27"/>
          <p:cNvSpPr/>
          <p:nvPr/>
        </p:nvSpPr>
        <p:spPr>
          <a:xfrm>
            <a:off x="7492987" y="897524"/>
            <a:ext cx="2274856" cy="25557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International</a:t>
            </a:r>
          </a:p>
          <a:p>
            <a:pPr algn="ctr"/>
            <a:r>
              <a:rPr lang="en-US" dirty="0" smtClean="0"/>
              <a:t>Organization</a:t>
            </a:r>
            <a:endParaRPr lang="en-US" dirty="0"/>
          </a:p>
        </p:txBody>
      </p:sp>
      <p:sp>
        <p:nvSpPr>
          <p:cNvPr id="30" name="Rectangle à coins arrondis 29"/>
          <p:cNvSpPr/>
          <p:nvPr/>
        </p:nvSpPr>
        <p:spPr>
          <a:xfrm>
            <a:off x="331613" y="897524"/>
            <a:ext cx="4402762" cy="2555715"/>
          </a:xfrm>
          <a:prstGeom prst="round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sz="1600"/>
              <a:t>National SCO</a:t>
            </a:r>
          </a:p>
          <a:p>
            <a:r>
              <a:rPr lang="en-US" sz="1600"/>
              <a:t>Data Center</a:t>
            </a:r>
          </a:p>
        </p:txBody>
      </p:sp>
      <p:pic>
        <p:nvPicPr>
          <p:cNvPr id="10" name="Image 9"/>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39242" y="1529668"/>
            <a:ext cx="1113577" cy="590196"/>
          </a:xfrm>
          <a:prstGeom prst="rect">
            <a:avLst/>
          </a:prstGeom>
        </p:spPr>
      </p:pic>
      <p:pic>
        <p:nvPicPr>
          <p:cNvPr id="35" name="Image 3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06980" y="2729252"/>
            <a:ext cx="1126837" cy="326971"/>
          </a:xfrm>
          <a:prstGeom prst="rect">
            <a:avLst/>
          </a:prstGeom>
        </p:spPr>
      </p:pic>
      <p:pic>
        <p:nvPicPr>
          <p:cNvPr id="44" name="Image 4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53252" y="2228717"/>
            <a:ext cx="428980" cy="430895"/>
          </a:xfrm>
          <a:prstGeom prst="rect">
            <a:avLst/>
          </a:prstGeom>
        </p:spPr>
      </p:pic>
      <p:sp>
        <p:nvSpPr>
          <p:cNvPr id="48" name="Rectangle 47"/>
          <p:cNvSpPr/>
          <p:nvPr/>
        </p:nvSpPr>
        <p:spPr>
          <a:xfrm>
            <a:off x="9188827" y="2809401"/>
            <a:ext cx="399155" cy="4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a:t>
            </a:r>
          </a:p>
        </p:txBody>
      </p:sp>
      <p:pic>
        <p:nvPicPr>
          <p:cNvPr id="49" name="Image 48"/>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5563568" y="2235961"/>
            <a:ext cx="449380" cy="427011"/>
          </a:xfrm>
          <a:prstGeom prst="rect">
            <a:avLst/>
          </a:prstGeom>
        </p:spPr>
      </p:pic>
      <p:sp>
        <p:nvSpPr>
          <p:cNvPr id="50" name="Rectangle 49"/>
          <p:cNvSpPr/>
          <p:nvPr/>
        </p:nvSpPr>
        <p:spPr>
          <a:xfrm>
            <a:off x="6694365" y="2806172"/>
            <a:ext cx="399155" cy="4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solidFill>
              </a:rPr>
              <a:t>…</a:t>
            </a:r>
          </a:p>
        </p:txBody>
      </p:sp>
      <p:grpSp>
        <p:nvGrpSpPr>
          <p:cNvPr id="60" name="Groupe 59"/>
          <p:cNvGrpSpPr/>
          <p:nvPr/>
        </p:nvGrpSpPr>
        <p:grpSpPr>
          <a:xfrm>
            <a:off x="2291603" y="1038259"/>
            <a:ext cx="1973821" cy="880422"/>
            <a:chOff x="712119" y="2133159"/>
            <a:chExt cx="1973821" cy="880422"/>
          </a:xfrm>
        </p:grpSpPr>
        <p:pic>
          <p:nvPicPr>
            <p:cNvPr id="31" name="Imag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441" y="2249263"/>
              <a:ext cx="651419" cy="405990"/>
            </a:xfrm>
            <a:prstGeom prst="rect">
              <a:avLst/>
            </a:prstGeom>
          </p:spPr>
        </p:pic>
        <p:pic>
          <p:nvPicPr>
            <p:cNvPr id="32" name="Image 31"/>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307562" y="2541054"/>
              <a:ext cx="762712" cy="472527"/>
            </a:xfrm>
            <a:prstGeom prst="rect">
              <a:avLst/>
            </a:prstGeom>
          </p:spPr>
        </p:pic>
        <p:pic>
          <p:nvPicPr>
            <p:cNvPr id="33" name="Image 32"/>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1958981" y="2232786"/>
              <a:ext cx="726959" cy="450376"/>
            </a:xfrm>
            <a:prstGeom prst="rect">
              <a:avLst/>
            </a:prstGeom>
          </p:spPr>
        </p:pic>
        <p:pic>
          <p:nvPicPr>
            <p:cNvPr id="54" name="Image 5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119" y="2185114"/>
              <a:ext cx="294997" cy="201778"/>
            </a:xfrm>
            <a:prstGeom prst="rect">
              <a:avLst/>
            </a:prstGeom>
          </p:spPr>
        </p:pic>
        <p:pic>
          <p:nvPicPr>
            <p:cNvPr id="55" name="Image 54"/>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92681" y="2424519"/>
              <a:ext cx="341311" cy="285587"/>
            </a:xfrm>
            <a:prstGeom prst="rect">
              <a:avLst/>
            </a:prstGeom>
          </p:spPr>
        </p:pic>
        <p:pic>
          <p:nvPicPr>
            <p:cNvPr id="56" name="Image 5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778981" y="2133159"/>
              <a:ext cx="422888" cy="253733"/>
            </a:xfrm>
            <a:prstGeom prst="rect">
              <a:avLst/>
            </a:prstGeom>
          </p:spPr>
        </p:pic>
      </p:grpSp>
      <p:pic>
        <p:nvPicPr>
          <p:cNvPr id="57" name="Image 56"/>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666351" y="2184306"/>
            <a:ext cx="691094" cy="489037"/>
          </a:xfrm>
          <a:prstGeom prst="rect">
            <a:avLst/>
          </a:prstGeom>
          <a:solidFill>
            <a:schemeClr val="bg1"/>
          </a:solidFill>
        </p:spPr>
      </p:pic>
      <p:sp>
        <p:nvSpPr>
          <p:cNvPr id="59" name="Rectangle à coins arrondis 58"/>
          <p:cNvSpPr/>
          <p:nvPr/>
        </p:nvSpPr>
        <p:spPr>
          <a:xfrm>
            <a:off x="521293" y="2214225"/>
            <a:ext cx="3997513" cy="10173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t>National SCO</a:t>
            </a:r>
          </a:p>
          <a:p>
            <a:pPr algn="ctr"/>
            <a:r>
              <a:rPr lang="en-US"/>
              <a:t>Products &amp; Services</a:t>
            </a:r>
          </a:p>
        </p:txBody>
      </p:sp>
      <p:sp>
        <p:nvSpPr>
          <p:cNvPr id="61" name="Flèche vers le bas 60"/>
          <p:cNvSpPr/>
          <p:nvPr/>
        </p:nvSpPr>
        <p:spPr>
          <a:xfrm>
            <a:off x="2291603" y="310987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2" name="Flèche vers le bas 61"/>
          <p:cNvSpPr/>
          <p:nvPr/>
        </p:nvSpPr>
        <p:spPr>
          <a:xfrm>
            <a:off x="5891840" y="310987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3" name="Flèche vers le bas 62"/>
          <p:cNvSpPr/>
          <p:nvPr/>
        </p:nvSpPr>
        <p:spPr>
          <a:xfrm>
            <a:off x="8429106" y="3091991"/>
            <a:ext cx="483121" cy="68673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4" name="Double flèche horizontale 63"/>
          <p:cNvSpPr/>
          <p:nvPr/>
        </p:nvSpPr>
        <p:spPr>
          <a:xfrm>
            <a:off x="4445424" y="1116323"/>
            <a:ext cx="733810" cy="17566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Double flèche horizontale 65"/>
          <p:cNvSpPr/>
          <p:nvPr/>
        </p:nvSpPr>
        <p:spPr>
          <a:xfrm>
            <a:off x="7027417" y="1103268"/>
            <a:ext cx="733810" cy="175669"/>
          </a:xfrm>
          <a:prstGeom prst="lef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68" name="Image 67"/>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21293" y="1997547"/>
            <a:ext cx="1425842" cy="462340"/>
          </a:xfrm>
          <a:prstGeom prst="rect">
            <a:avLst/>
          </a:prstGeom>
        </p:spPr>
      </p:pic>
      <p:pic>
        <p:nvPicPr>
          <p:cNvPr id="36" name="Image 35">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pic>
        <p:nvPicPr>
          <p:cNvPr id="37" name="Image 36">
            <a:extLst>
              <a:ext uri="{FF2B5EF4-FFF2-40B4-BE49-F238E27FC236}">
                <a16:creationId xmlns:a16="http://schemas.microsoft.com/office/drawing/2014/main" id="{CE9EFA14-3317-CE48-84E7-C527C4373C24}"/>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2694992" y="2368642"/>
            <a:ext cx="495656" cy="337593"/>
          </a:xfrm>
          <a:prstGeom prst="rect">
            <a:avLst/>
          </a:prstGeom>
        </p:spPr>
      </p:pic>
      <p:pic>
        <p:nvPicPr>
          <p:cNvPr id="8" name="Image 7"/>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205190" y="1529386"/>
            <a:ext cx="542607" cy="595804"/>
          </a:xfrm>
          <a:prstGeom prst="rect">
            <a:avLst/>
          </a:prstGeom>
        </p:spPr>
      </p:pic>
      <p:pic>
        <p:nvPicPr>
          <p:cNvPr id="9" name="Image 8"/>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8453099" y="2184306"/>
            <a:ext cx="935305" cy="400845"/>
          </a:xfrm>
          <a:prstGeom prst="rect">
            <a:avLst/>
          </a:prstGeom>
        </p:spPr>
      </p:pic>
      <p:sp>
        <p:nvSpPr>
          <p:cNvPr id="15" name="Flèche courbée vers la gauche 14">
            <a:extLst>
              <a:ext uri="{FF2B5EF4-FFF2-40B4-BE49-F238E27FC236}">
                <a16:creationId xmlns:a16="http://schemas.microsoft.com/office/drawing/2014/main" id="{DBC45060-42B1-9246-A1A8-BB59BDDB9F0B}"/>
              </a:ext>
            </a:extLst>
          </p:cNvPr>
          <p:cNvSpPr/>
          <p:nvPr/>
        </p:nvSpPr>
        <p:spPr>
          <a:xfrm flipV="1">
            <a:off x="9639942" y="3238254"/>
            <a:ext cx="383889" cy="1805416"/>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42" name="Flèche courbée vers la gauche 41">
            <a:extLst>
              <a:ext uri="{FF2B5EF4-FFF2-40B4-BE49-F238E27FC236}">
                <a16:creationId xmlns:a16="http://schemas.microsoft.com/office/drawing/2014/main" id="{B2F146B5-AE0E-714E-BDB7-5C9853D613F8}"/>
              </a:ext>
            </a:extLst>
          </p:cNvPr>
          <p:cNvSpPr/>
          <p:nvPr/>
        </p:nvSpPr>
        <p:spPr>
          <a:xfrm flipH="1" flipV="1">
            <a:off x="114798" y="3238254"/>
            <a:ext cx="383889" cy="1805416"/>
          </a:xfrm>
          <a:prstGeom prst="curved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17" name="Rectangle 16">
            <a:extLst>
              <a:ext uri="{FF2B5EF4-FFF2-40B4-BE49-F238E27FC236}">
                <a16:creationId xmlns:a16="http://schemas.microsoft.com/office/drawing/2014/main" id="{66E1DB64-9267-0448-8FD5-FF8CB80E5198}"/>
              </a:ext>
            </a:extLst>
          </p:cNvPr>
          <p:cNvSpPr/>
          <p:nvPr/>
        </p:nvSpPr>
        <p:spPr>
          <a:xfrm rot="16200000">
            <a:off x="-458553" y="4056000"/>
            <a:ext cx="1194558" cy="333809"/>
          </a:xfrm>
          <a:prstGeom prst="rect">
            <a:avLst/>
          </a:prstGeom>
        </p:spPr>
        <p:txBody>
          <a:bodyPr wrap="none">
            <a:spAutoFit/>
          </a:bodyPr>
          <a:lstStyle/>
          <a:p>
            <a:r>
              <a:rPr lang="en-US"/>
              <a:t> but always</a:t>
            </a:r>
          </a:p>
        </p:txBody>
      </p:sp>
      <p:sp>
        <p:nvSpPr>
          <p:cNvPr id="45" name="Rectangle 44">
            <a:extLst>
              <a:ext uri="{FF2B5EF4-FFF2-40B4-BE49-F238E27FC236}">
                <a16:creationId xmlns:a16="http://schemas.microsoft.com/office/drawing/2014/main" id="{08C6E6C7-4D26-CB4E-9D9B-16F56494AA59}"/>
              </a:ext>
            </a:extLst>
          </p:cNvPr>
          <p:cNvSpPr/>
          <p:nvPr/>
        </p:nvSpPr>
        <p:spPr>
          <a:xfrm rot="16200000">
            <a:off x="9387377" y="4115411"/>
            <a:ext cx="1194558" cy="333809"/>
          </a:xfrm>
          <a:prstGeom prst="rect">
            <a:avLst/>
          </a:prstGeom>
        </p:spPr>
        <p:txBody>
          <a:bodyPr wrap="none">
            <a:spAutoFit/>
          </a:bodyPr>
          <a:lstStyle/>
          <a:p>
            <a:r>
              <a:rPr lang="en-US"/>
              <a:t> but always</a:t>
            </a:r>
          </a:p>
        </p:txBody>
      </p:sp>
      <p:pic>
        <p:nvPicPr>
          <p:cNvPr id="41"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8022" y="1669551"/>
            <a:ext cx="1518462" cy="3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e la date 10"/>
          <p:cNvSpPr>
            <a:spLocks noGrp="1"/>
          </p:cNvSpPr>
          <p:nvPr>
            <p:ph type="dt" sz="half" idx="15"/>
          </p:nvPr>
        </p:nvSpPr>
        <p:spPr/>
        <p:txBody>
          <a:bodyPr/>
          <a:lstStyle/>
          <a:p>
            <a:pPr>
              <a:defRPr/>
            </a:pPr>
            <a:fld id="{BB7C878D-1AE7-4140-A2D7-5DEC7D85CEAE}" type="datetime1">
              <a:rPr lang="fr-FR" noProof="0" smtClean="0"/>
              <a:t>20/03/2019</a:t>
            </a:fld>
            <a:endParaRPr lang="fr-FR" noProof="0" dirty="0"/>
          </a:p>
        </p:txBody>
      </p:sp>
      <p:sp>
        <p:nvSpPr>
          <p:cNvPr id="12" name="Espace réservé du pied de page 11"/>
          <p:cNvSpPr>
            <a:spLocks noGrp="1"/>
          </p:cNvSpPr>
          <p:nvPr>
            <p:ph type="ftr" sz="quarter" idx="16"/>
          </p:nvPr>
        </p:nvSpPr>
        <p:spPr/>
        <p:txBody>
          <a:bodyPr/>
          <a:lstStyle/>
          <a:p>
            <a:pPr>
              <a:defRPr/>
            </a:pPr>
            <a:r>
              <a:rPr lang="fr-FR" noProof="0" smtClean="0"/>
              <a:t>WG Climate Meeting - Marrakech</a:t>
            </a:r>
            <a:endParaRPr lang="fr-FR" noProof="0" dirty="0"/>
          </a:p>
        </p:txBody>
      </p:sp>
      <p:sp>
        <p:nvSpPr>
          <p:cNvPr id="43" name="Sous-titre 7"/>
          <p:cNvSpPr>
            <a:spLocks noGrp="1"/>
          </p:cNvSpPr>
          <p:nvPr>
            <p:ph type="subTitle" idx="14"/>
          </p:nvPr>
        </p:nvSpPr>
        <p:spPr>
          <a:xfrm>
            <a:off x="331612" y="497698"/>
            <a:ext cx="7174781" cy="298627"/>
          </a:xfrm>
        </p:spPr>
        <p:txBody>
          <a:bodyPr/>
          <a:lstStyle/>
          <a:p>
            <a:r>
              <a:rPr lang="en-US" dirty="0"/>
              <a:t>SCO Concepts – SCO the international landscape</a:t>
            </a:r>
          </a:p>
        </p:txBody>
      </p:sp>
    </p:spTree>
    <p:extLst>
      <p:ext uri="{BB962C8B-B14F-4D97-AF65-F5344CB8AC3E}">
        <p14:creationId xmlns:p14="http://schemas.microsoft.com/office/powerpoint/2010/main" val="1281047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17"/>
          <p:cNvSpPr/>
          <p:nvPr/>
        </p:nvSpPr>
        <p:spPr>
          <a:xfrm>
            <a:off x="5209609" y="686507"/>
            <a:ext cx="2495372" cy="3633566"/>
          </a:xfrm>
          <a:prstGeom prst="roundRect">
            <a:avLst/>
          </a:prstGeom>
          <a:solidFill>
            <a:schemeClr val="accent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5" name="Flèche courbée vers le haut 24"/>
          <p:cNvSpPr/>
          <p:nvPr/>
        </p:nvSpPr>
        <p:spPr>
          <a:xfrm flipH="1">
            <a:off x="1570294" y="3639616"/>
            <a:ext cx="2400300" cy="522148"/>
          </a:xfrm>
          <a:prstGeom prst="curved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800">
              <a:solidFill>
                <a:schemeClr val="tx1"/>
              </a:solidFill>
            </a:endParaRPr>
          </a:p>
        </p:txBody>
      </p:sp>
      <p:sp>
        <p:nvSpPr>
          <p:cNvPr id="30" name="Titre 2"/>
          <p:cNvSpPr>
            <a:spLocks noGrp="1"/>
          </p:cNvSpPr>
          <p:nvPr>
            <p:ph type="title"/>
          </p:nvPr>
        </p:nvSpPr>
        <p:spPr/>
        <p:txBody>
          <a:bodyPr/>
          <a:lstStyle/>
          <a:p>
            <a:r>
              <a:rPr lang="en-US" dirty="0"/>
              <a:t>Space Climate Observatory</a:t>
            </a:r>
          </a:p>
        </p:txBody>
      </p:sp>
      <p:sp>
        <p:nvSpPr>
          <p:cNvPr id="8" name="Sous-titre 7"/>
          <p:cNvSpPr>
            <a:spLocks noGrp="1"/>
          </p:cNvSpPr>
          <p:nvPr>
            <p:ph type="subTitle" idx="14"/>
          </p:nvPr>
        </p:nvSpPr>
        <p:spPr/>
        <p:txBody>
          <a:bodyPr/>
          <a:lstStyle/>
          <a:p>
            <a:r>
              <a:rPr lang="en-US" dirty="0"/>
              <a:t>SCO Concepts – SCO the international landscape</a:t>
            </a:r>
          </a:p>
        </p:txBody>
      </p:sp>
      <p:sp>
        <p:nvSpPr>
          <p:cNvPr id="5" name="Espace réservé de la date 4"/>
          <p:cNvSpPr>
            <a:spLocks noGrp="1"/>
          </p:cNvSpPr>
          <p:nvPr>
            <p:ph type="dt" sz="half" idx="15"/>
          </p:nvPr>
        </p:nvSpPr>
        <p:spPr/>
        <p:txBody>
          <a:bodyPr/>
          <a:lstStyle/>
          <a:p>
            <a:pPr>
              <a:defRPr/>
            </a:pPr>
            <a:fld id="{5DCDF1F2-3B6B-42CF-B563-B8FD2852378A}"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2" name="Espace réservé du numéro de diapositive 1"/>
          <p:cNvSpPr>
            <a:spLocks noGrp="1"/>
          </p:cNvSpPr>
          <p:nvPr>
            <p:ph type="sldNum" sz="quarter" idx="17"/>
          </p:nvPr>
        </p:nvSpPr>
        <p:spPr/>
        <p:txBody>
          <a:bodyPr/>
          <a:lstStyle/>
          <a:p>
            <a:pPr defTabSz="797142">
              <a:defRPr/>
            </a:pPr>
            <a:fld id="{EB81167D-292E-8142-ABF3-3BDF0609D345}" type="slidenum">
              <a:rPr lang="en-US"/>
              <a:pPr defTabSz="797142">
                <a:defRPr/>
              </a:pPr>
              <a:t>14</a:t>
            </a:fld>
            <a:endParaRPr lang="en-US"/>
          </a:p>
        </p:txBody>
      </p:sp>
      <p:sp>
        <p:nvSpPr>
          <p:cNvPr id="15" name="Rectangle 14"/>
          <p:cNvSpPr/>
          <p:nvPr/>
        </p:nvSpPr>
        <p:spPr>
          <a:xfrm>
            <a:off x="7240563" y="3622329"/>
            <a:ext cx="2816797" cy="276999"/>
          </a:xfrm>
          <a:prstGeom prst="rect">
            <a:avLst/>
          </a:prstGeom>
        </p:spPr>
        <p:txBody>
          <a:bodyPr wrap="none">
            <a:spAutoFit/>
          </a:bodyPr>
          <a:lstStyle/>
          <a:p>
            <a:pPr>
              <a:spcBef>
                <a:spcPct val="0"/>
              </a:spcBef>
              <a:buClrTx/>
              <a:buFontTx/>
              <a:buNone/>
            </a:pPr>
            <a:r>
              <a:rPr lang="en-US" altLang="fr-FR" sz="1200" i="1"/>
              <a:t>Adapted from WIGOS-ICG 18/03/2013</a:t>
            </a:r>
          </a:p>
        </p:txBody>
      </p:sp>
      <p:pic>
        <p:nvPicPr>
          <p:cNvPr id="16" name="Image 15"/>
          <p:cNvPicPr>
            <a:picLocks noChangeAspect="1"/>
          </p:cNvPicPr>
          <p:nvPr/>
        </p:nvPicPr>
        <p:blipFill>
          <a:blip r:embed="rId2"/>
          <a:stretch>
            <a:fillRect/>
          </a:stretch>
        </p:blipFill>
        <p:spPr>
          <a:xfrm>
            <a:off x="223721" y="724560"/>
            <a:ext cx="9507277" cy="2915057"/>
          </a:xfrm>
          <a:prstGeom prst="rect">
            <a:avLst/>
          </a:prstGeom>
        </p:spPr>
      </p:pic>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0844" y="1017294"/>
            <a:ext cx="991876" cy="778623"/>
          </a:xfrm>
          <a:prstGeom prst="rect">
            <a:avLst/>
          </a:prstGeom>
        </p:spPr>
      </p:pic>
      <p:pic>
        <p:nvPicPr>
          <p:cNvPr id="21" name="Imag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844" y="2493651"/>
            <a:ext cx="991876" cy="661251"/>
          </a:xfrm>
          <a:prstGeom prst="rect">
            <a:avLst/>
          </a:prstGeom>
        </p:spPr>
      </p:pic>
      <p:sp>
        <p:nvSpPr>
          <p:cNvPr id="19" name="ZoneTexte 18"/>
          <p:cNvSpPr txBox="1"/>
          <p:nvPr/>
        </p:nvSpPr>
        <p:spPr>
          <a:xfrm>
            <a:off x="2869159" y="3585101"/>
            <a:ext cx="2057400" cy="1477328"/>
          </a:xfrm>
          <a:prstGeom prst="rect">
            <a:avLst/>
          </a:prstGeom>
          <a:noFill/>
        </p:spPr>
        <p:txBody>
          <a:bodyPr wrap="square" rtlCol="0">
            <a:spAutoFit/>
          </a:bodyPr>
          <a:lstStyle/>
          <a:p>
            <a:pPr algn="ctr"/>
            <a:r>
              <a:rPr lang="fr-FR" sz="1000" dirty="0"/>
              <a:t>ECV </a:t>
            </a:r>
            <a:r>
              <a:rPr lang="fr-FR" sz="1000" dirty="0" err="1"/>
              <a:t>inventory</a:t>
            </a:r>
            <a:r>
              <a:rPr lang="fr-FR" sz="1000" dirty="0"/>
              <a:t> and gap </a:t>
            </a:r>
            <a:r>
              <a:rPr lang="fr-FR" sz="1000" dirty="0" err="1"/>
              <a:t>analysis</a:t>
            </a:r>
            <a:endParaRPr lang="fr-FR" sz="1000" dirty="0"/>
          </a:p>
          <a:p>
            <a:pPr algn="ctr"/>
            <a:endParaRPr lang="fr-FR" sz="1000" dirty="0"/>
          </a:p>
          <a:p>
            <a:pPr algn="ctr"/>
            <a:r>
              <a:rPr lang="fr-FR" sz="1000" dirty="0"/>
              <a:t>Regular updates </a:t>
            </a:r>
            <a:r>
              <a:rPr lang="fr-FR" sz="1000" dirty="0" err="1"/>
              <a:t>carried</a:t>
            </a:r>
            <a:r>
              <a:rPr lang="fr-FR" sz="1000" dirty="0"/>
              <a:t> by CEOS-CGMS WG </a:t>
            </a:r>
            <a:r>
              <a:rPr lang="fr-FR" sz="1000" dirty="0" err="1"/>
              <a:t>Climate</a:t>
            </a:r>
            <a:r>
              <a:rPr lang="fr-FR" sz="1000" dirty="0"/>
              <a:t> (last </a:t>
            </a:r>
            <a:r>
              <a:rPr lang="fr-FR" sz="1000" dirty="0" err="1"/>
              <a:t>exercise</a:t>
            </a:r>
            <a:r>
              <a:rPr lang="fr-FR" sz="1000" dirty="0"/>
              <a:t> : 2016 - 2017)</a:t>
            </a:r>
          </a:p>
          <a:p>
            <a:pPr algn="ctr"/>
            <a:endParaRPr lang="fr-FR" sz="1000" dirty="0"/>
          </a:p>
          <a:p>
            <a:pPr algn="ctr"/>
            <a:r>
              <a:rPr lang="fr-FR" sz="1000" dirty="0" err="1"/>
              <a:t>Improvement</a:t>
            </a:r>
            <a:r>
              <a:rPr lang="fr-FR" sz="1000" dirty="0"/>
              <a:t> / extension of the </a:t>
            </a:r>
            <a:r>
              <a:rPr lang="fr-FR" sz="1000" dirty="0" err="1"/>
              <a:t>datasets</a:t>
            </a:r>
            <a:r>
              <a:rPr lang="fr-FR" sz="1000" dirty="0"/>
              <a:t> (</a:t>
            </a:r>
            <a:r>
              <a:rPr lang="fr-FR" sz="1000" dirty="0" err="1"/>
              <a:t>e.g</a:t>
            </a:r>
            <a:r>
              <a:rPr lang="fr-FR" sz="1000" dirty="0"/>
              <a:t>. CCI / CCI</a:t>
            </a:r>
            <a:r>
              <a:rPr lang="fr-FR" sz="1000" dirty="0" smtClean="0"/>
              <a:t>+)</a:t>
            </a:r>
          </a:p>
          <a:p>
            <a:pPr algn="ctr"/>
            <a:r>
              <a:rPr lang="fr-FR" sz="1000" dirty="0" smtClean="0"/>
              <a:t>C3S : ECV provider</a:t>
            </a:r>
            <a:endParaRPr lang="fr-FR" sz="1000" dirty="0"/>
          </a:p>
        </p:txBody>
      </p:sp>
      <p:sp>
        <p:nvSpPr>
          <p:cNvPr id="26" name="ZoneTexte 25"/>
          <p:cNvSpPr txBox="1"/>
          <p:nvPr/>
        </p:nvSpPr>
        <p:spPr>
          <a:xfrm>
            <a:off x="1948491" y="3923656"/>
            <a:ext cx="1564047" cy="261610"/>
          </a:xfrm>
          <a:prstGeom prst="rect">
            <a:avLst/>
          </a:prstGeom>
          <a:noFill/>
        </p:spPr>
        <p:txBody>
          <a:bodyPr wrap="square" rtlCol="0">
            <a:spAutoFit/>
          </a:bodyPr>
          <a:lstStyle/>
          <a:p>
            <a:pPr algn="ctr"/>
            <a:r>
              <a:rPr lang="fr-FR" sz="1100"/>
              <a:t>Feedback</a:t>
            </a:r>
          </a:p>
        </p:txBody>
      </p:sp>
      <p:sp>
        <p:nvSpPr>
          <p:cNvPr id="17" name="ZoneTexte 16"/>
          <p:cNvSpPr txBox="1"/>
          <p:nvPr/>
        </p:nvSpPr>
        <p:spPr>
          <a:xfrm>
            <a:off x="5750697" y="4393014"/>
            <a:ext cx="2057400" cy="769441"/>
          </a:xfrm>
          <a:prstGeom prst="rect">
            <a:avLst/>
          </a:prstGeom>
          <a:noFill/>
        </p:spPr>
        <p:txBody>
          <a:bodyPr wrap="square" rtlCol="0">
            <a:spAutoFit/>
          </a:bodyPr>
          <a:lstStyle/>
          <a:p>
            <a:pPr algn="ctr"/>
            <a:r>
              <a:rPr lang="fr-FR" sz="1100"/>
              <a:t>CNES 4th </a:t>
            </a:r>
            <a:r>
              <a:rPr lang="fr-FR" sz="1100" err="1"/>
              <a:t>contributor</a:t>
            </a:r>
            <a:r>
              <a:rPr lang="fr-FR" sz="1100"/>
              <a:t> </a:t>
            </a:r>
            <a:r>
              <a:rPr lang="fr-FR" sz="1100" err="1"/>
              <a:t>after</a:t>
            </a:r>
            <a:r>
              <a:rPr lang="fr-FR" sz="1100"/>
              <a:t> NASA, EUMETSAT and ESA in the last update of the ECV Inventory</a:t>
            </a:r>
          </a:p>
        </p:txBody>
      </p:sp>
      <p:pic>
        <p:nvPicPr>
          <p:cNvPr id="22" name="Image 21">
            <a:extLst>
              <a:ext uri="{FF2B5EF4-FFF2-40B4-BE49-F238E27FC236}">
                <a16:creationId xmlns:a16="http://schemas.microsoft.com/office/drawing/2014/main" id="{CE9EFA14-3317-CE48-84E7-C527C4373C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59533" y="3674055"/>
            <a:ext cx="746183" cy="508228"/>
          </a:xfrm>
          <a:prstGeom prst="rect">
            <a:avLst/>
          </a:prstGeom>
        </p:spPr>
      </p:pic>
      <p:grpSp>
        <p:nvGrpSpPr>
          <p:cNvPr id="23" name="Group 28"/>
          <p:cNvGrpSpPr>
            <a:grpSpLocks/>
          </p:cNvGrpSpPr>
          <p:nvPr/>
        </p:nvGrpSpPr>
        <p:grpSpPr bwMode="auto">
          <a:xfrm rot="10800000">
            <a:off x="4769497" y="2749347"/>
            <a:ext cx="492126" cy="1863725"/>
            <a:chOff x="2500" y="357"/>
            <a:chExt cx="310" cy="1174"/>
          </a:xfrm>
        </p:grpSpPr>
        <p:sp>
          <p:nvSpPr>
            <p:cNvPr id="24" name="Text Box 21"/>
            <p:cNvSpPr txBox="1">
              <a:spLocks noChangeArrowheads="1"/>
            </p:cNvSpPr>
            <p:nvPr/>
          </p:nvSpPr>
          <p:spPr bwMode="auto">
            <a:xfrm>
              <a:off x="2500" y="357"/>
              <a:ext cx="310" cy="492"/>
            </a:xfrm>
            <a:prstGeom prst="rect">
              <a:avLst/>
            </a:prstGeom>
            <a:no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50000"/>
                </a:spcBef>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marL="742950" indent="-285750">
                <a:spcBef>
                  <a:spcPct val="50000"/>
                </a:spcBef>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50000"/>
                </a:spcBef>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3pPr>
              <a:lvl4pPr marL="1600200" indent="-228600">
                <a:spcBef>
                  <a:spcPct val="50000"/>
                </a:spcBef>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4pPr>
              <a:lvl5pPr marL="2057400" indent="-228600">
                <a:spcBef>
                  <a:spcPct val="50000"/>
                </a:spcBef>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buClr>
                  <a:srgbClr val="FF9900"/>
                </a:buClr>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9pPr>
            </a:lstStyle>
            <a:p>
              <a:r>
                <a:rPr lang="fr-FR" altLang="fr-FR" sz="2000" err="1">
                  <a:solidFill>
                    <a:srgbClr val="0070C0"/>
                  </a:solidFill>
                </a:rPr>
                <a:t>ECVs</a:t>
              </a:r>
              <a:endParaRPr lang="en-US" altLang="fr-FR" sz="2000">
                <a:solidFill>
                  <a:srgbClr val="0070C0"/>
                </a:solidFill>
              </a:endParaRPr>
            </a:p>
          </p:txBody>
        </p:sp>
        <p:sp>
          <p:nvSpPr>
            <p:cNvPr id="27" name="Line 27"/>
            <p:cNvSpPr>
              <a:spLocks noChangeShapeType="1"/>
            </p:cNvSpPr>
            <p:nvPr/>
          </p:nvSpPr>
          <p:spPr bwMode="auto">
            <a:xfrm flipH="1">
              <a:off x="2648" y="883"/>
              <a:ext cx="5" cy="648"/>
            </a:xfrm>
            <a:prstGeom prst="line">
              <a:avLst/>
            </a:prstGeom>
            <a:noFill/>
            <a:ln w="571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fr-FR" sz="1800"/>
            </a:p>
          </p:txBody>
        </p:sp>
      </p:grpSp>
      <p:sp>
        <p:nvSpPr>
          <p:cNvPr id="28" name="Flèche courbée vers le bas 27"/>
          <p:cNvSpPr/>
          <p:nvPr/>
        </p:nvSpPr>
        <p:spPr>
          <a:xfrm flipH="1">
            <a:off x="4687815" y="644112"/>
            <a:ext cx="723034" cy="335179"/>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800">
              <a:solidFill>
                <a:schemeClr val="tx1"/>
              </a:solidFill>
            </a:endParaRPr>
          </a:p>
        </p:txBody>
      </p:sp>
      <p:sp>
        <p:nvSpPr>
          <p:cNvPr id="29" name="Rectangle 28"/>
          <p:cNvSpPr/>
          <p:nvPr/>
        </p:nvSpPr>
        <p:spPr>
          <a:xfrm>
            <a:off x="4368430" y="925216"/>
            <a:ext cx="893193" cy="276999"/>
          </a:xfrm>
          <a:prstGeom prst="rect">
            <a:avLst/>
          </a:prstGeom>
        </p:spPr>
        <p:txBody>
          <a:bodyPr wrap="none">
            <a:spAutoFit/>
          </a:bodyPr>
          <a:lstStyle/>
          <a:p>
            <a:pPr algn="ctr"/>
            <a:r>
              <a:rPr lang="en-US" sz="1200" b="1" dirty="0">
                <a:solidFill>
                  <a:schemeClr val="accent2"/>
                </a:solidFill>
              </a:rPr>
              <a:t>Feedback</a:t>
            </a:r>
          </a:p>
        </p:txBody>
      </p:sp>
      <p:sp>
        <p:nvSpPr>
          <p:cNvPr id="3" name="Rectangle 2"/>
          <p:cNvSpPr/>
          <p:nvPr/>
        </p:nvSpPr>
        <p:spPr>
          <a:xfrm>
            <a:off x="71103" y="5186749"/>
            <a:ext cx="7169460" cy="276999"/>
          </a:xfrm>
          <a:prstGeom prst="rect">
            <a:avLst/>
          </a:prstGeom>
        </p:spPr>
        <p:txBody>
          <a:bodyPr wrap="square">
            <a:spAutoFit/>
          </a:bodyPr>
          <a:lstStyle/>
          <a:p>
            <a:r>
              <a:rPr lang="en-US" sz="1200" b="1" dirty="0">
                <a:solidFill>
                  <a:srgbClr val="002060"/>
                </a:solidFill>
              </a:rPr>
              <a:t>Reference Document: “Implementation of the climate monitoring architecture from space”, 2013</a:t>
            </a:r>
          </a:p>
        </p:txBody>
      </p:sp>
      <p:pic>
        <p:nvPicPr>
          <p:cNvPr id="31" name="Image 30">
            <a:extLst>
              <a:ext uri="{FF2B5EF4-FFF2-40B4-BE49-F238E27FC236}">
                <a16:creationId xmlns:a16="http://schemas.microsoft.com/office/drawing/2014/main" id="{CE9EFA14-3317-CE48-84E7-C527C4373C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1168084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5"/>
          </p:nvPr>
        </p:nvSpPr>
        <p:spPr/>
        <p:txBody>
          <a:bodyPr/>
          <a:lstStyle/>
          <a:p>
            <a:pPr>
              <a:defRPr/>
            </a:pPr>
            <a:fld id="{0DE73A08-798C-4513-8C18-16C97E84E20F}"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15</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9" name="Titre 2"/>
          <p:cNvSpPr>
            <a:spLocks noGrp="1"/>
          </p:cNvSpPr>
          <p:nvPr>
            <p:ph type="title"/>
          </p:nvPr>
        </p:nvSpPr>
        <p:spPr/>
        <p:txBody>
          <a:bodyPr/>
          <a:lstStyle/>
          <a:p>
            <a:r>
              <a:rPr lang="en-US" dirty="0"/>
              <a:t>Space Climate Observatory</a:t>
            </a:r>
          </a:p>
        </p:txBody>
      </p:sp>
      <p:pic>
        <p:nvPicPr>
          <p:cNvPr id="10" name="Image 9">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11" name="Sous-titre 2"/>
          <p:cNvSpPr>
            <a:spLocks noGrp="1"/>
          </p:cNvSpPr>
          <p:nvPr>
            <p:ph type="subTitle" idx="14"/>
          </p:nvPr>
        </p:nvSpPr>
        <p:spPr>
          <a:xfrm>
            <a:off x="331612" y="497698"/>
            <a:ext cx="7936088" cy="298627"/>
          </a:xfrm>
        </p:spPr>
        <p:txBody>
          <a:bodyPr/>
          <a:lstStyle/>
          <a:p>
            <a:r>
              <a:rPr lang="en-US" dirty="0"/>
              <a:t>Space Climate Observatory </a:t>
            </a:r>
            <a:r>
              <a:rPr lang="en-US" dirty="0" smtClean="0"/>
              <a:t>Meeting Friday</a:t>
            </a:r>
            <a:r>
              <a:rPr lang="en-US" dirty="0"/>
              <a:t>, 1st February 2019 - CNES, HQ, Paris</a:t>
            </a:r>
            <a:endParaRPr lang="fr-FR" dirty="0"/>
          </a:p>
          <a:p>
            <a:endParaRPr lang="fr-FR" dirty="0"/>
          </a:p>
        </p:txBody>
      </p:sp>
      <p:sp>
        <p:nvSpPr>
          <p:cNvPr id="2" name="Espace réservé du contenu 1"/>
          <p:cNvSpPr>
            <a:spLocks noGrp="1"/>
          </p:cNvSpPr>
          <p:nvPr>
            <p:ph sz="quarter" idx="13"/>
          </p:nvPr>
        </p:nvSpPr>
        <p:spPr/>
        <p:txBody>
          <a:bodyPr/>
          <a:lstStyle/>
          <a:p>
            <a:pPr lvl="1" algn="just"/>
            <a:r>
              <a:rPr lang="en-US" dirty="0"/>
              <a:t>Objective #</a:t>
            </a:r>
            <a:r>
              <a:rPr lang="en-US" dirty="0" smtClean="0"/>
              <a:t>1: Discuss </a:t>
            </a:r>
            <a:r>
              <a:rPr lang="en-US" dirty="0"/>
              <a:t>and converge on the SCO </a:t>
            </a:r>
            <a:r>
              <a:rPr lang="en-US" dirty="0" smtClean="0"/>
              <a:t>concepts</a:t>
            </a:r>
            <a:endParaRPr lang="en-US" dirty="0"/>
          </a:p>
          <a:p>
            <a:pPr lvl="1" algn="just"/>
            <a:endParaRPr lang="en-US" dirty="0" smtClean="0"/>
          </a:p>
          <a:p>
            <a:pPr lvl="1" algn="just"/>
            <a:r>
              <a:rPr lang="en-US" dirty="0" smtClean="0"/>
              <a:t>Objective </a:t>
            </a:r>
            <a:r>
              <a:rPr lang="en-US" dirty="0"/>
              <a:t>#</a:t>
            </a:r>
            <a:r>
              <a:rPr lang="en-US" dirty="0" smtClean="0"/>
              <a:t>2: </a:t>
            </a:r>
            <a:r>
              <a:rPr lang="en-US" dirty="0"/>
              <a:t>Discuss and build on potential contributions and commitments by partners in SCO </a:t>
            </a:r>
            <a:r>
              <a:rPr lang="en-US" dirty="0" smtClean="0"/>
              <a:t>implementation</a:t>
            </a:r>
            <a:endParaRPr lang="en-US" dirty="0"/>
          </a:p>
          <a:p>
            <a:pPr lvl="1" algn="just"/>
            <a:endParaRPr lang="en-US" dirty="0" smtClean="0"/>
          </a:p>
          <a:p>
            <a:pPr lvl="1" algn="just"/>
            <a:r>
              <a:rPr lang="en-US" dirty="0" smtClean="0"/>
              <a:t>Objective </a:t>
            </a:r>
            <a:r>
              <a:rPr lang="en-US" dirty="0"/>
              <a:t>#</a:t>
            </a:r>
            <a:r>
              <a:rPr lang="en-US" dirty="0" smtClean="0"/>
              <a:t>3: Discuss </a:t>
            </a:r>
            <a:r>
              <a:rPr lang="en-US" dirty="0"/>
              <a:t>and converge on implementation and </a:t>
            </a:r>
            <a:r>
              <a:rPr lang="en-US" dirty="0" smtClean="0"/>
              <a:t>planning</a:t>
            </a:r>
            <a:endParaRPr lang="en-US" dirty="0"/>
          </a:p>
          <a:p>
            <a:pPr lvl="1" algn="just"/>
            <a:endParaRPr lang="en-US" dirty="0" smtClean="0"/>
          </a:p>
          <a:p>
            <a:pPr lvl="1" algn="just"/>
            <a:r>
              <a:rPr lang="en-US" dirty="0" smtClean="0"/>
              <a:t>Objective </a:t>
            </a:r>
            <a:r>
              <a:rPr lang="en-US" dirty="0"/>
              <a:t>#</a:t>
            </a:r>
            <a:r>
              <a:rPr lang="en-US" dirty="0" smtClean="0"/>
              <a:t>4: Discuss </a:t>
            </a:r>
            <a:r>
              <a:rPr lang="en-US" dirty="0"/>
              <a:t>and converge on </a:t>
            </a:r>
            <a:r>
              <a:rPr lang="en-US" dirty="0" smtClean="0"/>
              <a:t>governance</a:t>
            </a:r>
            <a:endParaRPr lang="en-US" dirty="0"/>
          </a:p>
          <a:p>
            <a:pPr algn="just"/>
            <a:endParaRPr lang="fr-FR" dirty="0"/>
          </a:p>
        </p:txBody>
      </p:sp>
    </p:spTree>
    <p:extLst>
      <p:ext uri="{BB962C8B-B14F-4D97-AF65-F5344CB8AC3E}">
        <p14:creationId xmlns:p14="http://schemas.microsoft.com/office/powerpoint/2010/main" val="3551320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sz="quarter" idx="13"/>
            <p:extLst>
              <p:ext uri="{D42A27DB-BD31-4B8C-83A1-F6EECF244321}">
                <p14:modId xmlns:p14="http://schemas.microsoft.com/office/powerpoint/2010/main" val="33986567"/>
              </p:ext>
            </p:extLst>
          </p:nvPr>
        </p:nvGraphicFramePr>
        <p:xfrm>
          <a:off x="1844040" y="789322"/>
          <a:ext cx="5821680" cy="4554064"/>
        </p:xfrm>
        <a:graphic>
          <a:graphicData uri="http://schemas.openxmlformats.org/drawingml/2006/table">
            <a:tbl>
              <a:tblPr firstRow="1" firstCol="1">
                <a:tableStyleId>{5C22544A-7EE6-4342-B048-85BDC9FD1C3A}</a:tableStyleId>
              </a:tblPr>
              <a:tblGrid>
                <a:gridCol w="1048895">
                  <a:extLst>
                    <a:ext uri="{9D8B030D-6E8A-4147-A177-3AD203B41FA5}">
                      <a16:colId xmlns:a16="http://schemas.microsoft.com/office/drawing/2014/main" val="2232300950"/>
                    </a:ext>
                  </a:extLst>
                </a:gridCol>
                <a:gridCol w="4772785">
                  <a:extLst>
                    <a:ext uri="{9D8B030D-6E8A-4147-A177-3AD203B41FA5}">
                      <a16:colId xmlns:a16="http://schemas.microsoft.com/office/drawing/2014/main" val="1786778210"/>
                    </a:ext>
                  </a:extLst>
                </a:gridCol>
              </a:tblGrid>
              <a:tr h="413387">
                <a:tc>
                  <a:txBody>
                    <a:bodyPr/>
                    <a:lstStyle/>
                    <a:p>
                      <a:pPr>
                        <a:spcAft>
                          <a:spcPts val="0"/>
                        </a:spcAft>
                      </a:pPr>
                      <a:r>
                        <a:rPr lang="en-US" sz="500">
                          <a:effectLst/>
                        </a:rPr>
                        <a:t> </a:t>
                      </a:r>
                      <a:endParaRPr lang="fr-FR" sz="500">
                        <a:effectLst/>
                      </a:endParaRPr>
                    </a:p>
                    <a:p>
                      <a:pPr>
                        <a:spcAft>
                          <a:spcPts val="0"/>
                        </a:spcAft>
                      </a:pPr>
                      <a:r>
                        <a:rPr lang="en-US" sz="500">
                          <a:effectLst/>
                        </a:rPr>
                        <a:t>9:00</a:t>
                      </a:r>
                      <a:endParaRPr lang="fr-FR" sz="500">
                        <a:effectLst/>
                      </a:endParaRPr>
                    </a:p>
                    <a:p>
                      <a:pPr>
                        <a:spcAft>
                          <a:spcPts val="0"/>
                        </a:spcAft>
                      </a:pPr>
                      <a:r>
                        <a:rPr lang="en-US" sz="500">
                          <a:effectLst/>
                        </a:rPr>
                        <a:t>9:10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228600" indent="-228600" algn="just">
                        <a:lnSpc>
                          <a:spcPct val="107000"/>
                        </a:lnSpc>
                        <a:spcAft>
                          <a:spcPts val="0"/>
                        </a:spcAft>
                      </a:pPr>
                      <a:r>
                        <a:rPr lang="en-US" sz="500">
                          <a:effectLst/>
                        </a:rPr>
                        <a:t>Welcome Remarks</a:t>
                      </a:r>
                      <a:endParaRPr lang="fr-FR" sz="500">
                        <a:effectLst/>
                      </a:endParaRPr>
                    </a:p>
                    <a:p>
                      <a:pPr marL="342900" lvl="0" indent="-342900" algn="just">
                        <a:lnSpc>
                          <a:spcPct val="107000"/>
                        </a:lnSpc>
                        <a:spcAft>
                          <a:spcPts val="0"/>
                        </a:spcAft>
                        <a:buFont typeface="Symbol" panose="05050102010706020507" pitchFamily="18" charset="2"/>
                        <a:buChar char=""/>
                      </a:pPr>
                      <a:r>
                        <a:rPr lang="en-US" sz="500">
                          <a:effectLst/>
                        </a:rPr>
                        <a:t>Jean-Yves Le Gall - CNES President</a:t>
                      </a:r>
                      <a:endParaRPr lang="fr-FR" sz="500">
                        <a:effectLst/>
                      </a:endParaRPr>
                    </a:p>
                    <a:p>
                      <a:pPr marL="342900" lvl="0" indent="-342900" algn="just">
                        <a:lnSpc>
                          <a:spcPct val="107000"/>
                        </a:lnSpc>
                        <a:spcAft>
                          <a:spcPts val="800"/>
                        </a:spcAft>
                        <a:buFont typeface="Symbol" panose="05050102010706020507" pitchFamily="18" charset="2"/>
                        <a:buChar char=""/>
                      </a:pPr>
                      <a:r>
                        <a:rPr lang="en-US" sz="500">
                          <a:effectLst/>
                        </a:rPr>
                        <a:t>Dr. Marie Hélène Vuillemin Tusseau – Scientific Director of Environment, Agronomy, Ecology, Earth System and Universe Sciences for the French Ministry of Higher Education, Research and Innovation</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2028685595"/>
                  </a:ext>
                </a:extLst>
              </a:tr>
              <a:tr h="248032">
                <a:tc>
                  <a:txBody>
                    <a:bodyPr/>
                    <a:lstStyle/>
                    <a:p>
                      <a:pPr>
                        <a:spcAft>
                          <a:spcPts val="0"/>
                        </a:spcAft>
                      </a:pPr>
                      <a:r>
                        <a:rPr lang="en-US" sz="500">
                          <a:effectLst/>
                        </a:rPr>
                        <a:t>9:20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457200" algn="just">
                        <a:lnSpc>
                          <a:spcPct val="107000"/>
                        </a:lnSpc>
                        <a:spcAft>
                          <a:spcPts val="0"/>
                        </a:spcAft>
                      </a:pPr>
                      <a:r>
                        <a:rPr lang="en-US" sz="500">
                          <a:effectLst/>
                        </a:rPr>
                        <a:t>Strategic importance of observing climate change and its Environmental Impacts from Space – Dr. Anny Cazenave – Director for Earth Sciences at the International Space Science Institute (Bern, Switzerland)</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248954585"/>
                  </a:ext>
                </a:extLst>
              </a:tr>
              <a:tr h="139308">
                <a:tc>
                  <a:txBody>
                    <a:bodyPr/>
                    <a:lstStyle/>
                    <a:p>
                      <a:pPr>
                        <a:spcAft>
                          <a:spcPts val="0"/>
                        </a:spcAft>
                      </a:pPr>
                      <a:r>
                        <a:rPr lang="en-US" sz="500">
                          <a:effectLst/>
                        </a:rPr>
                        <a:t>9:30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a:txBody>
                    <a:bodyPr/>
                    <a:lstStyle/>
                    <a:p>
                      <a:pPr marL="228600" indent="-228600">
                        <a:lnSpc>
                          <a:spcPct val="107000"/>
                        </a:lnSpc>
                        <a:spcAft>
                          <a:spcPts val="0"/>
                        </a:spcAft>
                      </a:pPr>
                      <a:r>
                        <a:rPr lang="en-US" sz="500">
                          <a:effectLst/>
                        </a:rPr>
                        <a:t>Objectives of the meeting – Dr. Selma Cherchali (CNES)</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nchor="ctr"/>
                </a:tc>
                <a:extLst>
                  <a:ext uri="{0D108BD9-81ED-4DB2-BD59-A6C34878D82A}">
                    <a16:rowId xmlns:a16="http://schemas.microsoft.com/office/drawing/2014/main" val="3282845146"/>
                  </a:ext>
                </a:extLst>
              </a:tr>
              <a:tr h="538772">
                <a:tc>
                  <a:txBody>
                    <a:bodyPr/>
                    <a:lstStyle/>
                    <a:p>
                      <a:pPr>
                        <a:lnSpc>
                          <a:spcPct val="115000"/>
                        </a:lnSpc>
                        <a:spcAft>
                          <a:spcPts val="0"/>
                        </a:spcAft>
                      </a:pPr>
                      <a:r>
                        <a:rPr lang="en-US" sz="500">
                          <a:effectLst/>
                        </a:rPr>
                        <a:t>9:40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algn="just">
                        <a:spcAft>
                          <a:spcPts val="0"/>
                        </a:spcAft>
                      </a:pPr>
                      <a:r>
                        <a:rPr lang="en-US" sz="500">
                          <a:effectLst/>
                        </a:rPr>
                        <a:t>SCO Concepts (</a:t>
                      </a:r>
                      <a:r>
                        <a:rPr lang="en-US" sz="500">
                          <a:effectLst/>
                          <a:sym typeface="Wingdings" panose="05000000000000000000" pitchFamily="2" charset="2"/>
                        </a:rPr>
                        <a:t></a:t>
                      </a:r>
                      <a:r>
                        <a:rPr lang="en-US" sz="500">
                          <a:effectLst/>
                        </a:rPr>
                        <a:t> SCO Program Definition): Dr. Selma Cherchali</a:t>
                      </a:r>
                      <a:endParaRPr lang="fr-FR" sz="500">
                        <a:effectLst/>
                      </a:endParaRPr>
                    </a:p>
                    <a:p>
                      <a:pPr marL="342900" lvl="0" indent="-342900" algn="just">
                        <a:lnSpc>
                          <a:spcPct val="115000"/>
                        </a:lnSpc>
                        <a:spcAft>
                          <a:spcPts val="0"/>
                        </a:spcAft>
                        <a:buFont typeface="Symbol" panose="05050102010706020507" pitchFamily="18" charset="2"/>
                        <a:buChar char=""/>
                      </a:pPr>
                      <a:r>
                        <a:rPr lang="en-US" sz="500">
                          <a:effectLst/>
                        </a:rPr>
                        <a:t>Need for a coordinated assessment of Climate Change Impacts</a:t>
                      </a:r>
                      <a:endParaRPr lang="fr-FR" sz="500">
                        <a:effectLst/>
                      </a:endParaRPr>
                    </a:p>
                    <a:p>
                      <a:pPr marL="342900" lvl="0" indent="-342900" algn="just">
                        <a:lnSpc>
                          <a:spcPct val="115000"/>
                        </a:lnSpc>
                        <a:spcAft>
                          <a:spcPts val="0"/>
                        </a:spcAft>
                        <a:buFont typeface="Symbol" panose="05050102010706020507" pitchFamily="18" charset="2"/>
                        <a:buChar char=""/>
                      </a:pPr>
                      <a:r>
                        <a:rPr lang="en-US" sz="500">
                          <a:effectLst/>
                        </a:rPr>
                        <a:t>SCO main objectives</a:t>
                      </a:r>
                      <a:endParaRPr lang="fr-FR" sz="500">
                        <a:effectLst/>
                      </a:endParaRPr>
                    </a:p>
                    <a:p>
                      <a:pPr marL="342900" lvl="0" indent="-342900" algn="just">
                        <a:lnSpc>
                          <a:spcPct val="115000"/>
                        </a:lnSpc>
                        <a:spcAft>
                          <a:spcPts val="0"/>
                        </a:spcAft>
                        <a:buFont typeface="Symbol" panose="05050102010706020507" pitchFamily="18" charset="2"/>
                        <a:buChar char=""/>
                      </a:pPr>
                      <a:r>
                        <a:rPr lang="en-US" sz="500">
                          <a:effectLst/>
                        </a:rPr>
                        <a:t>SCO in the international landscape</a:t>
                      </a:r>
                      <a:endParaRPr lang="fr-FR" sz="500">
                        <a:effectLst/>
                      </a:endParaRPr>
                    </a:p>
                    <a:p>
                      <a:pPr marL="342900" lvl="0" indent="-342900" algn="just">
                        <a:lnSpc>
                          <a:spcPct val="115000"/>
                        </a:lnSpc>
                        <a:spcAft>
                          <a:spcPts val="0"/>
                        </a:spcAft>
                        <a:buFont typeface="Symbol" panose="05050102010706020507" pitchFamily="18" charset="2"/>
                        <a:buChar char=""/>
                      </a:pPr>
                      <a:r>
                        <a:rPr lang="en-US" sz="500">
                          <a:effectLst/>
                        </a:rPr>
                        <a:t>SCO Users and Service</a:t>
                      </a:r>
                      <a:endParaRPr lang="fr-FR" sz="500">
                        <a:effectLst/>
                      </a:endParaRPr>
                    </a:p>
                    <a:p>
                      <a:pPr algn="just">
                        <a:lnSpc>
                          <a:spcPct val="115000"/>
                        </a:lnSpc>
                        <a:spcAft>
                          <a:spcPts val="0"/>
                        </a:spcAft>
                      </a:pPr>
                      <a:r>
                        <a:rPr lang="en-US" sz="500">
                          <a:effectLst/>
                        </a:rPr>
                        <a:t>Discussion: All </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extLst>
                  <a:ext uri="{0D108BD9-81ED-4DB2-BD59-A6C34878D82A}">
                    <a16:rowId xmlns:a16="http://schemas.microsoft.com/office/drawing/2014/main" val="4094534103"/>
                  </a:ext>
                </a:extLst>
              </a:tr>
              <a:tr h="143698">
                <a:tc>
                  <a:txBody>
                    <a:bodyPr/>
                    <a:lstStyle/>
                    <a:p>
                      <a:pPr>
                        <a:spcAft>
                          <a:spcPts val="0"/>
                        </a:spcAft>
                      </a:pPr>
                      <a:r>
                        <a:rPr lang="en-US" sz="500">
                          <a:effectLst/>
                        </a:rPr>
                        <a:t>10:30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a:txBody>
                    <a:bodyPr/>
                    <a:lstStyle/>
                    <a:p>
                      <a:pPr algn="just">
                        <a:spcAft>
                          <a:spcPts val="0"/>
                        </a:spcAft>
                      </a:pPr>
                      <a:r>
                        <a:rPr lang="en-US" sz="500">
                          <a:effectLst/>
                        </a:rPr>
                        <a:t>Coffee break – Group Photo</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extLst>
                  <a:ext uri="{0D108BD9-81ED-4DB2-BD59-A6C34878D82A}">
                    <a16:rowId xmlns:a16="http://schemas.microsoft.com/office/drawing/2014/main" val="1308214323"/>
                  </a:ext>
                </a:extLst>
              </a:tr>
              <a:tr h="159636">
                <a:tc>
                  <a:txBody>
                    <a:bodyPr/>
                    <a:lstStyle/>
                    <a:p>
                      <a:pPr>
                        <a:spcAft>
                          <a:spcPts val="0"/>
                        </a:spcAft>
                      </a:pPr>
                      <a:r>
                        <a:rPr lang="en-US" sz="500">
                          <a:effectLst/>
                        </a:rPr>
                        <a:t>11:00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a:txBody>
                    <a:bodyPr/>
                    <a:lstStyle/>
                    <a:p>
                      <a:pPr algn="just">
                        <a:spcAft>
                          <a:spcPts val="0"/>
                        </a:spcAft>
                      </a:pPr>
                      <a:r>
                        <a:rPr lang="en-US" sz="500">
                          <a:effectLst/>
                        </a:rPr>
                        <a:t>SCO Concepts</a:t>
                      </a:r>
                      <a:endParaRPr lang="fr-FR" sz="500">
                        <a:effectLst/>
                      </a:endParaRPr>
                    </a:p>
                    <a:p>
                      <a:pPr algn="just">
                        <a:spcAft>
                          <a:spcPts val="0"/>
                        </a:spcAft>
                      </a:pPr>
                      <a:r>
                        <a:rPr lang="en-US" sz="500">
                          <a:effectLst/>
                        </a:rPr>
                        <a:t>Discussion: All</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extLst>
                  <a:ext uri="{0D108BD9-81ED-4DB2-BD59-A6C34878D82A}">
                    <a16:rowId xmlns:a16="http://schemas.microsoft.com/office/drawing/2014/main" val="3309388961"/>
                  </a:ext>
                </a:extLst>
              </a:tr>
              <a:tr h="201645">
                <a:tc gridSpan="2">
                  <a:txBody>
                    <a:bodyPr/>
                    <a:lstStyle/>
                    <a:p>
                      <a:pPr>
                        <a:spcAft>
                          <a:spcPts val="0"/>
                        </a:spcAft>
                      </a:pPr>
                      <a:r>
                        <a:rPr lang="en-US" sz="500">
                          <a:effectLst/>
                        </a:rPr>
                        <a:t>Significant experiences in Climate Change impact assessment: Presentations</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hMerge="1">
                  <a:txBody>
                    <a:bodyPr/>
                    <a:lstStyle/>
                    <a:p>
                      <a:endParaRPr lang="fr-FR"/>
                    </a:p>
                  </a:txBody>
                  <a:tcPr/>
                </a:tc>
                <a:extLst>
                  <a:ext uri="{0D108BD9-81ED-4DB2-BD59-A6C34878D82A}">
                    <a16:rowId xmlns:a16="http://schemas.microsoft.com/office/drawing/2014/main" val="2993666046"/>
                  </a:ext>
                </a:extLst>
              </a:tr>
              <a:tr h="179402">
                <a:tc>
                  <a:txBody>
                    <a:bodyPr/>
                    <a:lstStyle/>
                    <a:p>
                      <a:pPr>
                        <a:spcAft>
                          <a:spcPts val="0"/>
                        </a:spcAft>
                      </a:pPr>
                      <a:r>
                        <a:rPr lang="en-US" sz="500">
                          <a:effectLst/>
                        </a:rPr>
                        <a:t>11:20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lgn="just">
                        <a:lnSpc>
                          <a:spcPct val="107000"/>
                        </a:lnSpc>
                        <a:spcAft>
                          <a:spcPts val="800"/>
                        </a:spcAft>
                        <a:buFont typeface="Symbol" panose="05050102010706020507" pitchFamily="18" charset="2"/>
                        <a:buChar char=""/>
                      </a:pPr>
                      <a:r>
                        <a:rPr lang="en-US" sz="500">
                          <a:effectLst/>
                        </a:rPr>
                        <a:t>Cooperation opportunities under SCO in the Australia - South Pacific region– Dr. Alex Held (CSIRO)</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2170116985"/>
                  </a:ext>
                </a:extLst>
              </a:tr>
              <a:tr h="168574">
                <a:tc>
                  <a:txBody>
                    <a:bodyPr/>
                    <a:lstStyle/>
                    <a:p>
                      <a:pPr>
                        <a:spcAft>
                          <a:spcPts val="0"/>
                        </a:spcAft>
                      </a:pPr>
                      <a:r>
                        <a:rPr lang="en-US" sz="500">
                          <a:effectLst/>
                        </a:rPr>
                        <a:t>11:30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buFont typeface="Symbol" panose="05050102010706020507" pitchFamily="18" charset="2"/>
                        <a:buChar char=""/>
                      </a:pPr>
                      <a:r>
                        <a:rPr lang="en-US" sz="500">
                          <a:effectLst/>
                        </a:rPr>
                        <a:t>China SCO Data &amp; Information Service Center (DISC)- Dr. Zhengqiang Li (CNSA)</a:t>
                      </a:r>
                      <a:endParaRPr lang="fr-FR" sz="500">
                        <a:solidFill>
                          <a:srgbClr val="000000"/>
                        </a:solidFill>
                        <a:effectLst/>
                        <a:latin typeface="Cambria" panose="02040503050406030204" pitchFamily="18" charset="0"/>
                        <a:ea typeface="Cambria" panose="02040503050406030204" pitchFamily="18" charset="0"/>
                      </a:endParaRPr>
                    </a:p>
                  </a:txBody>
                  <a:tcPr marL="30175" marR="30175" marT="0" marB="0"/>
                </a:tc>
                <a:extLst>
                  <a:ext uri="{0D108BD9-81ED-4DB2-BD59-A6C34878D82A}">
                    <a16:rowId xmlns:a16="http://schemas.microsoft.com/office/drawing/2014/main" val="2052727247"/>
                  </a:ext>
                </a:extLst>
              </a:tr>
              <a:tr h="168574">
                <a:tc>
                  <a:txBody>
                    <a:bodyPr/>
                    <a:lstStyle/>
                    <a:p>
                      <a:pPr>
                        <a:spcAft>
                          <a:spcPts val="0"/>
                        </a:spcAft>
                      </a:pPr>
                      <a:r>
                        <a:rPr lang="en-US" sz="500">
                          <a:effectLst/>
                        </a:rPr>
                        <a:t>11:40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buFont typeface="Symbol" panose="05050102010706020507" pitchFamily="18" charset="2"/>
                        <a:buChar char=""/>
                      </a:pPr>
                      <a:r>
                        <a:rPr lang="en-US" sz="500">
                          <a:effectLst/>
                        </a:rPr>
                        <a:t>European Climate Change Service (C3S) – M. Hugo Zunker (European Commission)</a:t>
                      </a:r>
                      <a:endParaRPr lang="fr-FR" sz="500">
                        <a:solidFill>
                          <a:srgbClr val="000000"/>
                        </a:solidFill>
                        <a:effectLst/>
                        <a:latin typeface="Cambria" panose="02040503050406030204" pitchFamily="18" charset="0"/>
                        <a:ea typeface="Cambria" panose="02040503050406030204" pitchFamily="18" charset="0"/>
                      </a:endParaRPr>
                    </a:p>
                  </a:txBody>
                  <a:tcPr marL="30175" marR="30175" marT="0" marB="0"/>
                </a:tc>
                <a:extLst>
                  <a:ext uri="{0D108BD9-81ED-4DB2-BD59-A6C34878D82A}">
                    <a16:rowId xmlns:a16="http://schemas.microsoft.com/office/drawing/2014/main" val="221271235"/>
                  </a:ext>
                </a:extLst>
              </a:tr>
              <a:tr h="204572">
                <a:tc>
                  <a:txBody>
                    <a:bodyPr/>
                    <a:lstStyle/>
                    <a:p>
                      <a:pPr>
                        <a:spcAft>
                          <a:spcPts val="0"/>
                        </a:spcAft>
                      </a:pPr>
                      <a:r>
                        <a:rPr lang="en-US" sz="500">
                          <a:effectLst/>
                        </a:rPr>
                        <a:t>11:50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lnSpc>
                          <a:spcPct val="107000"/>
                        </a:lnSpc>
                        <a:spcAft>
                          <a:spcPts val="800"/>
                        </a:spcAft>
                        <a:buFont typeface="Symbol" panose="05050102010706020507" pitchFamily="18" charset="2"/>
                        <a:buChar char=""/>
                      </a:pPr>
                      <a:r>
                        <a:rPr lang="en-US" sz="500">
                          <a:effectLst/>
                        </a:rPr>
                        <a:t>Indonesia Satellite Based Meteorological Disaster Early Warning System – M. Halimurrahman (LAPAN)</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2685514960"/>
                  </a:ext>
                </a:extLst>
              </a:tr>
              <a:tr h="165354">
                <a:tc>
                  <a:txBody>
                    <a:bodyPr/>
                    <a:lstStyle/>
                    <a:p>
                      <a:pPr>
                        <a:spcAft>
                          <a:spcPts val="0"/>
                        </a:spcAft>
                      </a:pPr>
                      <a:r>
                        <a:rPr lang="en-US" sz="500">
                          <a:effectLst/>
                        </a:rPr>
                        <a:t>12:00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lnSpc>
                          <a:spcPct val="107000"/>
                        </a:lnSpc>
                        <a:spcAft>
                          <a:spcPts val="800"/>
                        </a:spcAft>
                        <a:buFont typeface="Symbol" panose="05050102010706020507" pitchFamily="18" charset="2"/>
                        <a:buChar char=""/>
                      </a:pPr>
                      <a:r>
                        <a:rPr lang="en-US" sz="500">
                          <a:effectLst/>
                        </a:rPr>
                        <a:t>Climate change impact indicators on water resources in Morocco based on spatial data – Dr. Amal Layachi (CRTS – Maroco)</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3962855048"/>
                  </a:ext>
                </a:extLst>
              </a:tr>
              <a:tr h="203401">
                <a:tc>
                  <a:txBody>
                    <a:bodyPr/>
                    <a:lstStyle/>
                    <a:p>
                      <a:pPr>
                        <a:spcAft>
                          <a:spcPts val="0"/>
                        </a:spcAft>
                      </a:pPr>
                      <a:r>
                        <a:rPr lang="en-US" sz="500">
                          <a:effectLst/>
                        </a:rPr>
                        <a:t>12:10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lgn="just">
                        <a:lnSpc>
                          <a:spcPct val="107000"/>
                        </a:lnSpc>
                        <a:spcAft>
                          <a:spcPts val="800"/>
                        </a:spcAft>
                        <a:buFont typeface="Symbol" panose="05050102010706020507" pitchFamily="18" charset="2"/>
                        <a:buChar char=""/>
                      </a:pPr>
                      <a:r>
                        <a:rPr lang="en-US" sz="500">
                          <a:effectLst/>
                        </a:rPr>
                        <a:t>Mexican Space Application through Eos for monitoring climate impact – Dr. Francisco Javier Mendieta (AEM)</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3582156692"/>
                  </a:ext>
                </a:extLst>
              </a:tr>
              <a:tr h="143698">
                <a:tc>
                  <a:txBody>
                    <a:bodyPr/>
                    <a:lstStyle/>
                    <a:p>
                      <a:pPr>
                        <a:spcAft>
                          <a:spcPts val="0"/>
                        </a:spcAft>
                      </a:pPr>
                      <a:r>
                        <a:rPr lang="en-US" sz="500">
                          <a:effectLst/>
                        </a:rPr>
                        <a:t>12:20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lnSpc>
                          <a:spcPct val="107000"/>
                        </a:lnSpc>
                        <a:spcAft>
                          <a:spcPts val="800"/>
                        </a:spcAft>
                        <a:buFont typeface="Symbol" panose="05050102010706020507" pitchFamily="18" charset="2"/>
                        <a:buChar char=""/>
                      </a:pPr>
                      <a:r>
                        <a:rPr lang="en-US" sz="500">
                          <a:effectLst/>
                        </a:rPr>
                        <a:t>Toward a Space Climate Observatory in Vietnam – Dr. Vu Anh Tuan (VNSC)</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1644580"/>
                  </a:ext>
                </a:extLst>
              </a:tr>
              <a:tr h="165354">
                <a:tc>
                  <a:txBody>
                    <a:bodyPr/>
                    <a:lstStyle/>
                    <a:p>
                      <a:pPr>
                        <a:spcAft>
                          <a:spcPts val="0"/>
                        </a:spcAft>
                      </a:pPr>
                      <a:r>
                        <a:rPr lang="en-US" sz="500">
                          <a:effectLst/>
                        </a:rPr>
                        <a:t>12:30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342900" lvl="0" indent="-342900">
                        <a:lnSpc>
                          <a:spcPct val="107000"/>
                        </a:lnSpc>
                        <a:spcAft>
                          <a:spcPts val="800"/>
                        </a:spcAft>
                        <a:buFont typeface="Symbol" panose="05050102010706020507" pitchFamily="18" charset="2"/>
                        <a:buChar char=""/>
                      </a:pPr>
                      <a:r>
                        <a:rPr lang="en-US" sz="500">
                          <a:effectLst/>
                        </a:rPr>
                        <a:t>Potential UAE Project Contribution towards SCO - M. El Kaissi (Eau, Space Government - United Arab Emirates)</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2497522273"/>
                  </a:ext>
                </a:extLst>
              </a:tr>
              <a:tr h="226814">
                <a:tc gridSpan="2">
                  <a:txBody>
                    <a:bodyPr/>
                    <a:lstStyle/>
                    <a:p>
                      <a:pPr>
                        <a:spcAft>
                          <a:spcPts val="0"/>
                        </a:spcAft>
                      </a:pPr>
                      <a:r>
                        <a:rPr lang="en-US" sz="500">
                          <a:effectLst/>
                        </a:rPr>
                        <a:t>12:35 Lunch Offer</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hMerge="1">
                  <a:txBody>
                    <a:bodyPr/>
                    <a:lstStyle/>
                    <a:p>
                      <a:endParaRPr lang="fr-FR"/>
                    </a:p>
                  </a:txBody>
                  <a:tcPr/>
                </a:tc>
                <a:extLst>
                  <a:ext uri="{0D108BD9-81ED-4DB2-BD59-A6C34878D82A}">
                    <a16:rowId xmlns:a16="http://schemas.microsoft.com/office/drawing/2014/main" val="4146245194"/>
                  </a:ext>
                </a:extLst>
              </a:tr>
              <a:tr h="275372">
                <a:tc>
                  <a:txBody>
                    <a:bodyPr/>
                    <a:lstStyle/>
                    <a:p>
                      <a:pPr>
                        <a:lnSpc>
                          <a:spcPct val="115000"/>
                        </a:lnSpc>
                        <a:spcAft>
                          <a:spcPts val="0"/>
                        </a:spcAft>
                      </a:pPr>
                      <a:r>
                        <a:rPr lang="en-US" sz="500">
                          <a:effectLst/>
                        </a:rPr>
                        <a:t>14:00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algn="just">
                        <a:lnSpc>
                          <a:spcPct val="115000"/>
                        </a:lnSpc>
                        <a:spcAft>
                          <a:spcPts val="0"/>
                        </a:spcAft>
                      </a:pPr>
                      <a:r>
                        <a:rPr lang="en-US" sz="500">
                          <a:effectLst/>
                        </a:rPr>
                        <a:t>SCO implementation and planning</a:t>
                      </a:r>
                      <a:endParaRPr lang="fr-FR" sz="500">
                        <a:effectLst/>
                      </a:endParaRPr>
                    </a:p>
                    <a:p>
                      <a:pPr marL="342900" lvl="0" indent="-342900" algn="just">
                        <a:lnSpc>
                          <a:spcPct val="115000"/>
                        </a:lnSpc>
                        <a:spcAft>
                          <a:spcPts val="0"/>
                        </a:spcAft>
                        <a:buFont typeface="Symbol" panose="05050102010706020507" pitchFamily="18" charset="2"/>
                        <a:buChar char=""/>
                      </a:pPr>
                      <a:r>
                        <a:rPr lang="en-US" sz="500">
                          <a:effectLst/>
                        </a:rPr>
                        <a:t>Presentation of the proposal (</a:t>
                      </a:r>
                      <a:r>
                        <a:rPr lang="en-US" sz="500">
                          <a:effectLst/>
                          <a:sym typeface="Wingdings" panose="05000000000000000000" pitchFamily="2" charset="2"/>
                        </a:rPr>
                        <a:t></a:t>
                      </a:r>
                      <a:r>
                        <a:rPr lang="en-US" sz="500">
                          <a:effectLst/>
                        </a:rPr>
                        <a:t> SCO Program Definition): Dr. Selma Cherchali</a:t>
                      </a:r>
                      <a:endParaRPr lang="fr-FR" sz="500">
                        <a:effectLst/>
                      </a:endParaRPr>
                    </a:p>
                    <a:p>
                      <a:pPr marL="342900" lvl="0" indent="-342900" algn="just">
                        <a:lnSpc>
                          <a:spcPct val="115000"/>
                        </a:lnSpc>
                        <a:spcAft>
                          <a:spcPts val="800"/>
                        </a:spcAft>
                        <a:buFont typeface="Symbol" panose="05050102010706020507" pitchFamily="18" charset="2"/>
                        <a:buChar char=""/>
                      </a:pPr>
                      <a:r>
                        <a:rPr lang="en-US" sz="500">
                          <a:effectLst/>
                        </a:rPr>
                        <a:t>Discussion : All</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4190215154"/>
                  </a:ext>
                </a:extLst>
              </a:tr>
              <a:tr h="256216">
                <a:tc>
                  <a:txBody>
                    <a:bodyPr/>
                    <a:lstStyle/>
                    <a:p>
                      <a:pPr>
                        <a:spcAft>
                          <a:spcPts val="0"/>
                        </a:spcAft>
                      </a:pPr>
                      <a:r>
                        <a:rPr lang="en-US" sz="500">
                          <a:effectLst/>
                        </a:rPr>
                        <a:t>15:15</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marL="228600" indent="-228600" algn="just">
                        <a:lnSpc>
                          <a:spcPct val="107000"/>
                        </a:lnSpc>
                        <a:spcAft>
                          <a:spcPts val="0"/>
                        </a:spcAft>
                      </a:pPr>
                      <a:r>
                        <a:rPr lang="en-US" sz="500">
                          <a:effectLst/>
                        </a:rPr>
                        <a:t>SCO International governance</a:t>
                      </a:r>
                      <a:endParaRPr lang="fr-FR" sz="500">
                        <a:effectLst/>
                      </a:endParaRPr>
                    </a:p>
                    <a:p>
                      <a:pPr marL="342900" lvl="0" indent="-342900" algn="just">
                        <a:lnSpc>
                          <a:spcPct val="107000"/>
                        </a:lnSpc>
                        <a:spcAft>
                          <a:spcPts val="0"/>
                        </a:spcAft>
                        <a:buFont typeface="Symbol" panose="05050102010706020507" pitchFamily="18" charset="2"/>
                        <a:buChar char=""/>
                      </a:pPr>
                      <a:r>
                        <a:rPr lang="en-US" sz="500">
                          <a:effectLst/>
                        </a:rPr>
                        <a:t>Presentation of the proposal (</a:t>
                      </a:r>
                      <a:r>
                        <a:rPr lang="en-US" sz="500">
                          <a:effectLst/>
                          <a:sym typeface="Wingdings" panose="05000000000000000000" pitchFamily="2" charset="2"/>
                        </a:rPr>
                        <a:t></a:t>
                      </a:r>
                      <a:r>
                        <a:rPr lang="en-US" sz="500">
                          <a:effectLst/>
                        </a:rPr>
                        <a:t> SCO Program Definition): Dr. Selma Cherchali</a:t>
                      </a:r>
                      <a:endParaRPr lang="fr-FR" sz="500">
                        <a:effectLst/>
                      </a:endParaRPr>
                    </a:p>
                    <a:p>
                      <a:pPr marL="342900" lvl="0" indent="-342900" algn="just">
                        <a:lnSpc>
                          <a:spcPct val="107000"/>
                        </a:lnSpc>
                        <a:spcAft>
                          <a:spcPts val="800"/>
                        </a:spcAft>
                        <a:buFont typeface="Symbol" panose="05050102010706020507" pitchFamily="18" charset="2"/>
                        <a:buChar char=""/>
                      </a:pPr>
                      <a:r>
                        <a:rPr lang="en-US" sz="500">
                          <a:effectLst/>
                        </a:rPr>
                        <a:t>Discussion on the principles: All</a:t>
                      </a:r>
                      <a:endParaRPr lang="fr-FR" sz="5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30175" marR="30175" marT="0" marB="0"/>
                </a:tc>
                <a:extLst>
                  <a:ext uri="{0D108BD9-81ED-4DB2-BD59-A6C34878D82A}">
                    <a16:rowId xmlns:a16="http://schemas.microsoft.com/office/drawing/2014/main" val="2457320529"/>
                  </a:ext>
                </a:extLst>
              </a:tr>
              <a:tr h="168281">
                <a:tc>
                  <a:txBody>
                    <a:bodyPr/>
                    <a:lstStyle/>
                    <a:p>
                      <a:pPr>
                        <a:lnSpc>
                          <a:spcPct val="115000"/>
                        </a:lnSpc>
                        <a:spcAft>
                          <a:spcPts val="0"/>
                        </a:spcAft>
                      </a:pPr>
                      <a:r>
                        <a:rPr lang="en-US" sz="500">
                          <a:effectLst/>
                        </a:rPr>
                        <a:t>16:30</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a:txBody>
                    <a:bodyPr/>
                    <a:lstStyle/>
                    <a:p>
                      <a:pPr algn="just">
                        <a:lnSpc>
                          <a:spcPct val="115000"/>
                        </a:lnSpc>
                        <a:spcAft>
                          <a:spcPts val="0"/>
                        </a:spcAft>
                      </a:pPr>
                      <a:r>
                        <a:rPr lang="en-US" sz="500">
                          <a:effectLst/>
                        </a:rPr>
                        <a:t>SCO International Protocol Agreement: Emilie Le Bert (CNES)</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extLst>
                  <a:ext uri="{0D108BD9-81ED-4DB2-BD59-A6C34878D82A}">
                    <a16:rowId xmlns:a16="http://schemas.microsoft.com/office/drawing/2014/main" val="3370981004"/>
                  </a:ext>
                </a:extLst>
              </a:tr>
              <a:tr h="162428">
                <a:tc>
                  <a:txBody>
                    <a:bodyPr/>
                    <a:lstStyle/>
                    <a:p>
                      <a:pPr>
                        <a:lnSpc>
                          <a:spcPct val="115000"/>
                        </a:lnSpc>
                        <a:spcAft>
                          <a:spcPts val="0"/>
                        </a:spcAft>
                      </a:pPr>
                      <a:r>
                        <a:rPr lang="en-US" sz="500">
                          <a:effectLst/>
                        </a:rPr>
                        <a:t>16:45</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tc>
                  <a:txBody>
                    <a:bodyPr/>
                    <a:lstStyle/>
                    <a:p>
                      <a:pPr algn="just">
                        <a:spcAft>
                          <a:spcPts val="0"/>
                        </a:spcAft>
                      </a:pPr>
                      <a:r>
                        <a:rPr lang="en-US" sz="500">
                          <a:effectLst/>
                        </a:rPr>
                        <a:t>Coffee break</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nchor="ctr"/>
                </a:tc>
                <a:extLst>
                  <a:ext uri="{0D108BD9-81ED-4DB2-BD59-A6C34878D82A}">
                    <a16:rowId xmlns:a16="http://schemas.microsoft.com/office/drawing/2014/main" val="2595410053"/>
                  </a:ext>
                </a:extLst>
              </a:tr>
              <a:tr h="221546">
                <a:tc>
                  <a:txBody>
                    <a:bodyPr/>
                    <a:lstStyle/>
                    <a:p>
                      <a:pPr>
                        <a:spcAft>
                          <a:spcPts val="0"/>
                        </a:spcAft>
                      </a:pPr>
                      <a:r>
                        <a:rPr lang="en-US" sz="500">
                          <a:effectLst/>
                        </a:rPr>
                        <a:t>17:15</a:t>
                      </a:r>
                      <a:endParaRPr lang="fr-FR" sz="50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tc>
                  <a:txBody>
                    <a:bodyPr/>
                    <a:lstStyle/>
                    <a:p>
                      <a:pPr algn="just">
                        <a:lnSpc>
                          <a:spcPct val="115000"/>
                        </a:lnSpc>
                        <a:spcAft>
                          <a:spcPts val="0"/>
                        </a:spcAft>
                      </a:pPr>
                      <a:r>
                        <a:rPr lang="en-US" sz="500" dirty="0">
                          <a:effectLst/>
                        </a:rPr>
                        <a:t>Summary: Dr. Pierre Tabary (CNES)</a:t>
                      </a:r>
                      <a:endParaRPr lang="fr-FR" sz="500" dirty="0">
                        <a:effectLst/>
                      </a:endParaRPr>
                    </a:p>
                    <a:p>
                      <a:pPr algn="just">
                        <a:lnSpc>
                          <a:spcPct val="115000"/>
                        </a:lnSpc>
                        <a:spcAft>
                          <a:spcPts val="0"/>
                        </a:spcAft>
                      </a:pPr>
                      <a:r>
                        <a:rPr lang="en-US" sz="500" dirty="0">
                          <a:effectLst/>
                        </a:rPr>
                        <a:t>Next steps: Dr. Selma Cherchali (CNES)</a:t>
                      </a:r>
                      <a:endParaRPr lang="fr-FR" sz="500" dirty="0">
                        <a:solidFill>
                          <a:srgbClr val="000000"/>
                        </a:solidFill>
                        <a:effectLst/>
                        <a:latin typeface="Cambria" panose="02040503050406030204" pitchFamily="18" charset="0"/>
                        <a:ea typeface="MS Mincho"/>
                        <a:cs typeface="Times New Roman" panose="02020603050405020304" pitchFamily="18" charset="0"/>
                      </a:endParaRPr>
                    </a:p>
                  </a:txBody>
                  <a:tcPr marL="30175" marR="30175" marT="0" marB="0"/>
                </a:tc>
                <a:extLst>
                  <a:ext uri="{0D108BD9-81ED-4DB2-BD59-A6C34878D82A}">
                    <a16:rowId xmlns:a16="http://schemas.microsoft.com/office/drawing/2014/main" val="1620684939"/>
                  </a:ext>
                </a:extLst>
              </a:tr>
            </a:tbl>
          </a:graphicData>
        </a:graphic>
      </p:graphicFrame>
      <p:sp>
        <p:nvSpPr>
          <p:cNvPr id="5" name="Espace réservé de la date 4"/>
          <p:cNvSpPr>
            <a:spLocks noGrp="1"/>
          </p:cNvSpPr>
          <p:nvPr>
            <p:ph type="dt" sz="half" idx="15"/>
          </p:nvPr>
        </p:nvSpPr>
        <p:spPr/>
        <p:txBody>
          <a:bodyPr/>
          <a:lstStyle/>
          <a:p>
            <a:pPr>
              <a:defRPr/>
            </a:pPr>
            <a:fld id="{B8E4ED0B-67E2-4895-90BC-185C0C9DA664}"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16</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9" name="Titre 2"/>
          <p:cNvSpPr>
            <a:spLocks noGrp="1"/>
          </p:cNvSpPr>
          <p:nvPr>
            <p:ph type="title"/>
          </p:nvPr>
        </p:nvSpPr>
        <p:spPr/>
        <p:txBody>
          <a:bodyPr/>
          <a:lstStyle/>
          <a:p>
            <a:r>
              <a:rPr lang="en-US" dirty="0"/>
              <a:t>Space Climate </a:t>
            </a:r>
            <a:r>
              <a:rPr lang="en-US" dirty="0" smtClean="0"/>
              <a:t>Observatory </a:t>
            </a:r>
            <a:endParaRPr lang="en-US" dirty="0"/>
          </a:p>
        </p:txBody>
      </p:sp>
      <p:sp>
        <p:nvSpPr>
          <p:cNvPr id="10" name="Sous-titre 2"/>
          <p:cNvSpPr>
            <a:spLocks noGrp="1"/>
          </p:cNvSpPr>
          <p:nvPr>
            <p:ph type="subTitle" idx="14"/>
          </p:nvPr>
        </p:nvSpPr>
        <p:spPr>
          <a:xfrm>
            <a:off x="331612" y="497698"/>
            <a:ext cx="7740508" cy="298627"/>
          </a:xfrm>
        </p:spPr>
        <p:txBody>
          <a:bodyPr/>
          <a:lstStyle/>
          <a:p>
            <a:r>
              <a:rPr lang="en-US" dirty="0" smtClean="0"/>
              <a:t>Agenda Meeting </a:t>
            </a:r>
            <a:r>
              <a:rPr lang="en-US" dirty="0" smtClean="0"/>
              <a:t>Friday</a:t>
            </a:r>
            <a:r>
              <a:rPr lang="en-US" dirty="0"/>
              <a:t>, 1st February 2019 - CNES, HQ, Paris</a:t>
            </a:r>
            <a:endParaRPr lang="fr-FR" dirty="0"/>
          </a:p>
          <a:p>
            <a:endParaRPr lang="fr-FR" dirty="0"/>
          </a:p>
        </p:txBody>
      </p:sp>
      <p:pic>
        <p:nvPicPr>
          <p:cNvPr id="11" name="Image 10">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99741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4"/>
          </p:nvPr>
        </p:nvSpPr>
        <p:spPr>
          <a:xfrm>
            <a:off x="331612" y="497698"/>
            <a:ext cx="7726538" cy="298627"/>
          </a:xfrm>
        </p:spPr>
        <p:txBody>
          <a:bodyPr/>
          <a:lstStyle/>
          <a:p>
            <a:r>
              <a:rPr lang="en-US" dirty="0"/>
              <a:t>Space Climate Observatory </a:t>
            </a:r>
            <a:r>
              <a:rPr lang="en-US" dirty="0" smtClean="0"/>
              <a:t>Meeting Friday</a:t>
            </a:r>
            <a:r>
              <a:rPr lang="en-US" dirty="0"/>
              <a:t>, 1st February 2019 - CNES, HQ, Paris</a:t>
            </a:r>
            <a:endParaRPr lang="fr-FR" dirty="0"/>
          </a:p>
          <a:p>
            <a:endParaRPr lang="fr-FR" dirty="0"/>
          </a:p>
        </p:txBody>
      </p:sp>
      <p:pic>
        <p:nvPicPr>
          <p:cNvPr id="8" name="Espace réservé du contenu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8473" y="845301"/>
            <a:ext cx="3294380" cy="2061732"/>
          </a:xfrm>
        </p:spPr>
      </p:pic>
      <p:sp>
        <p:nvSpPr>
          <p:cNvPr id="5" name="Espace réservé de la date 4"/>
          <p:cNvSpPr>
            <a:spLocks noGrp="1"/>
          </p:cNvSpPr>
          <p:nvPr>
            <p:ph type="dt" sz="half" idx="15"/>
          </p:nvPr>
        </p:nvSpPr>
        <p:spPr/>
        <p:txBody>
          <a:bodyPr/>
          <a:lstStyle/>
          <a:p>
            <a:pPr>
              <a:defRPr/>
            </a:pPr>
            <a:fld id="{257D2F27-05BD-454F-B953-AF09658EC284}"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17</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677" y="3149676"/>
            <a:ext cx="3253399" cy="2171644"/>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853" y="845301"/>
            <a:ext cx="3148293" cy="2061731"/>
          </a:xfrm>
          <a:prstGeom prst="rect">
            <a:avLst/>
          </a:prstGeom>
        </p:spPr>
      </p:pic>
      <p:sp>
        <p:nvSpPr>
          <p:cNvPr id="12" name="Titre 2"/>
          <p:cNvSpPr>
            <a:spLocks noGrp="1"/>
          </p:cNvSpPr>
          <p:nvPr>
            <p:ph type="title"/>
          </p:nvPr>
        </p:nvSpPr>
        <p:spPr/>
        <p:txBody>
          <a:bodyPr/>
          <a:lstStyle/>
          <a:p>
            <a:r>
              <a:rPr lang="en-US" dirty="0"/>
              <a:t>Space Climate Observatory</a:t>
            </a:r>
          </a:p>
        </p:txBody>
      </p:sp>
      <p:pic>
        <p:nvPicPr>
          <p:cNvPr id="14" name="Image 13">
            <a:extLst>
              <a:ext uri="{FF2B5EF4-FFF2-40B4-BE49-F238E27FC236}">
                <a16:creationId xmlns:a16="http://schemas.microsoft.com/office/drawing/2014/main" id="{CE9EFA14-3317-CE48-84E7-C527C4373C24}"/>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2" name="ZoneTexte 1"/>
          <p:cNvSpPr txBox="1"/>
          <p:nvPr/>
        </p:nvSpPr>
        <p:spPr>
          <a:xfrm>
            <a:off x="275624" y="2995927"/>
            <a:ext cx="6209151" cy="2850011"/>
          </a:xfrm>
          <a:prstGeom prst="rect">
            <a:avLst/>
          </a:prstGeom>
          <a:noFill/>
        </p:spPr>
        <p:txBody>
          <a:bodyPr wrap="square" rtlCol="0">
            <a:spAutoFit/>
          </a:bodyPr>
          <a:lstStyle/>
          <a:p>
            <a:pPr algn="ctr"/>
            <a:r>
              <a:rPr lang="en-US" sz="1400" i="1" dirty="0"/>
              <a:t>SCO 1st International Meeting – CNES HQ Paris, 1st February </a:t>
            </a:r>
            <a:r>
              <a:rPr lang="en-US" sz="1400" i="1" dirty="0" smtClean="0"/>
              <a:t>2019</a:t>
            </a:r>
          </a:p>
          <a:p>
            <a:pPr algn="ctr"/>
            <a:endParaRPr lang="en-US" sz="1400" i="1" dirty="0"/>
          </a:p>
          <a:p>
            <a:pPr marL="271463" lvl="1" indent="-271463" defTabSz="1015990">
              <a:lnSpc>
                <a:spcPct val="120000"/>
              </a:lnSpc>
              <a:buClr>
                <a:srgbClr val="00B0F0"/>
              </a:buClr>
              <a:buFont typeface="Wingdings" panose="05000000000000000000" pitchFamily="2" charset="2"/>
              <a:buChar char="v"/>
            </a:pPr>
            <a:r>
              <a:rPr lang="en-US" sz="1400" b="1" dirty="0">
                <a:solidFill>
                  <a:srgbClr val="002060"/>
                </a:solidFill>
                <a:latin typeface="Arial" charset="0"/>
                <a:cs typeface="Arial" charset="0"/>
              </a:rPr>
              <a:t>SCO 1</a:t>
            </a:r>
            <a:r>
              <a:rPr lang="en-US" sz="1400" b="1" baseline="30000" dirty="0">
                <a:solidFill>
                  <a:srgbClr val="002060"/>
                </a:solidFill>
                <a:latin typeface="Arial" charset="0"/>
                <a:cs typeface="Arial" charset="0"/>
              </a:rPr>
              <a:t>st</a:t>
            </a:r>
            <a:r>
              <a:rPr lang="en-US" sz="1400" b="1" dirty="0">
                <a:solidFill>
                  <a:srgbClr val="002060"/>
                </a:solidFill>
                <a:latin typeface="Arial" charset="0"/>
                <a:cs typeface="Arial" charset="0"/>
              </a:rPr>
              <a:t> International Meeting </a:t>
            </a:r>
            <a:r>
              <a:rPr lang="en-US" sz="1400" dirty="0">
                <a:solidFill>
                  <a:srgbClr val="002060"/>
                </a:solidFill>
                <a:latin typeface="Arial" charset="0"/>
                <a:cs typeface="Arial" charset="0"/>
              </a:rPr>
              <a:t>– CNES HQ Paris, 1st February 2019</a:t>
            </a:r>
          </a:p>
          <a:p>
            <a:pPr marL="271463" lvl="1" indent="-271463" defTabSz="1015990">
              <a:lnSpc>
                <a:spcPct val="120000"/>
              </a:lnSpc>
              <a:buClr>
                <a:srgbClr val="00B0F0"/>
              </a:buClr>
              <a:buFont typeface="Wingdings" panose="05000000000000000000" pitchFamily="2" charset="2"/>
              <a:buChar char="v"/>
            </a:pPr>
            <a:r>
              <a:rPr lang="en-US" sz="1400" dirty="0">
                <a:solidFill>
                  <a:srgbClr val="002060"/>
                </a:solidFill>
                <a:latin typeface="Arial" charset="0"/>
                <a:cs typeface="Arial" charset="0"/>
              </a:rPr>
              <a:t>More than </a:t>
            </a:r>
            <a:r>
              <a:rPr lang="en-US" sz="1400" b="1" dirty="0">
                <a:solidFill>
                  <a:srgbClr val="002060"/>
                </a:solidFill>
                <a:latin typeface="Arial" charset="0"/>
                <a:cs typeface="Arial" charset="0"/>
              </a:rPr>
              <a:t>50 participants </a:t>
            </a:r>
            <a:r>
              <a:rPr lang="en-US" sz="1400" dirty="0">
                <a:solidFill>
                  <a:srgbClr val="002060"/>
                </a:solidFill>
                <a:latin typeface="Arial" charset="0"/>
                <a:cs typeface="Arial" charset="0"/>
              </a:rPr>
              <a:t>from all over the world</a:t>
            </a:r>
          </a:p>
          <a:p>
            <a:pPr marL="271463" lvl="1" indent="-271463" defTabSz="1015990">
              <a:lnSpc>
                <a:spcPct val="120000"/>
              </a:lnSpc>
              <a:buClr>
                <a:srgbClr val="00B0F0"/>
              </a:buClr>
              <a:buFont typeface="Wingdings" panose="05000000000000000000" pitchFamily="2" charset="2"/>
              <a:buChar char="v"/>
            </a:pPr>
            <a:r>
              <a:rPr lang="en-US" sz="1400" dirty="0">
                <a:solidFill>
                  <a:srgbClr val="002060"/>
                </a:solidFill>
                <a:latin typeface="Arial" charset="0"/>
                <a:cs typeface="Arial" charset="0"/>
              </a:rPr>
              <a:t>Representing more than </a:t>
            </a:r>
            <a:r>
              <a:rPr lang="en-US" sz="1400" b="1" dirty="0">
                <a:solidFill>
                  <a:srgbClr val="002060"/>
                </a:solidFill>
                <a:latin typeface="Arial" charset="0"/>
                <a:cs typeface="Arial" charset="0"/>
              </a:rPr>
              <a:t>25 national space and national agencies</a:t>
            </a:r>
            <a:r>
              <a:rPr lang="en-US" sz="1400" dirty="0">
                <a:solidFill>
                  <a:srgbClr val="002060"/>
                </a:solidFill>
                <a:latin typeface="Arial" charset="0"/>
                <a:cs typeface="Arial" charset="0"/>
              </a:rPr>
              <a:t>, and </a:t>
            </a:r>
            <a:r>
              <a:rPr lang="en-US" sz="1400" b="1" dirty="0">
                <a:solidFill>
                  <a:srgbClr val="002060"/>
                </a:solidFill>
                <a:latin typeface="Arial" charset="0"/>
                <a:cs typeface="Arial" charset="0"/>
              </a:rPr>
              <a:t>4 international </a:t>
            </a:r>
            <a:r>
              <a:rPr lang="en-US" sz="1400" b="1" dirty="0" smtClean="0">
                <a:solidFill>
                  <a:srgbClr val="002060"/>
                </a:solidFill>
                <a:latin typeface="Arial" charset="0"/>
                <a:cs typeface="Arial" charset="0"/>
              </a:rPr>
              <a:t>organizations</a:t>
            </a:r>
            <a:endParaRPr lang="en-US" sz="1400" b="1" dirty="0">
              <a:solidFill>
                <a:srgbClr val="002060"/>
              </a:solidFill>
              <a:latin typeface="Arial" charset="0"/>
              <a:cs typeface="Arial" charset="0"/>
            </a:endParaRPr>
          </a:p>
          <a:p>
            <a:pPr marL="271463" lvl="1" indent="-271463" defTabSz="1015990">
              <a:lnSpc>
                <a:spcPct val="120000"/>
              </a:lnSpc>
              <a:buClr>
                <a:srgbClr val="00B0F0"/>
              </a:buClr>
              <a:buFont typeface="Wingdings" panose="05000000000000000000" pitchFamily="2" charset="2"/>
              <a:buChar char="v"/>
            </a:pPr>
            <a:r>
              <a:rPr lang="en-US" sz="1400" dirty="0">
                <a:solidFill>
                  <a:srgbClr val="002060"/>
                </a:solidFill>
                <a:latin typeface="Arial" charset="0"/>
                <a:cs typeface="Arial" charset="0"/>
              </a:rPr>
              <a:t>Very fruitful interactions which clearly demonstrates a </a:t>
            </a:r>
            <a:r>
              <a:rPr lang="en-US" sz="1400" b="1" dirty="0">
                <a:solidFill>
                  <a:srgbClr val="002060"/>
                </a:solidFill>
                <a:latin typeface="Arial" charset="0"/>
                <a:cs typeface="Arial" charset="0"/>
              </a:rPr>
              <a:t>common willingness to act together towards a common goal </a:t>
            </a:r>
            <a:r>
              <a:rPr lang="en-US" sz="1400" dirty="0">
                <a:solidFill>
                  <a:srgbClr val="002060"/>
                </a:solidFill>
                <a:latin typeface="Arial" charset="0"/>
                <a:cs typeface="Arial" charset="0"/>
                <a:sym typeface="Symbol" panose="05050102010706020507" pitchFamily="18" charset="2"/>
              </a:rPr>
              <a:t> </a:t>
            </a:r>
            <a:r>
              <a:rPr lang="en-US" sz="1400" dirty="0">
                <a:solidFill>
                  <a:srgbClr val="002060"/>
                </a:solidFill>
                <a:latin typeface="Arial" charset="0"/>
                <a:cs typeface="Arial" charset="0"/>
              </a:rPr>
              <a:t>joining forces and collaborating to address the </a:t>
            </a:r>
            <a:r>
              <a:rPr lang="en-US" sz="1400" b="1" dirty="0">
                <a:solidFill>
                  <a:srgbClr val="002060"/>
                </a:solidFill>
                <a:latin typeface="Arial" charset="0"/>
                <a:cs typeface="Arial" charset="0"/>
              </a:rPr>
              <a:t>monitoring of climate change impacts</a:t>
            </a:r>
          </a:p>
          <a:p>
            <a:pPr marL="442913" lvl="2" indent="-252413" algn="just" defTabSz="1015990">
              <a:lnSpc>
                <a:spcPct val="120000"/>
              </a:lnSpc>
              <a:buClr>
                <a:srgbClr val="00B0F0"/>
              </a:buClr>
              <a:buFont typeface="Wingdings" panose="05000000000000000000" pitchFamily="2" charset="2"/>
              <a:buChar char="Ø"/>
            </a:pPr>
            <a:endParaRPr lang="fr-FR" sz="1400" dirty="0" smtClean="0">
              <a:solidFill>
                <a:srgbClr val="002060"/>
              </a:solidFill>
              <a:latin typeface="Arial" charset="0"/>
              <a:cs typeface="Arial" charset="0"/>
            </a:endParaRPr>
          </a:p>
        </p:txBody>
      </p:sp>
      <p:sp>
        <p:nvSpPr>
          <p:cNvPr id="4" name="Rectangle 3"/>
          <p:cNvSpPr/>
          <p:nvPr/>
        </p:nvSpPr>
        <p:spPr>
          <a:xfrm>
            <a:off x="6072712" y="2213054"/>
            <a:ext cx="4260008" cy="954107"/>
          </a:xfrm>
          <a:prstGeom prst="rect">
            <a:avLst/>
          </a:prstGeom>
        </p:spPr>
        <p:txBody>
          <a:bodyPr wrap="square">
            <a:spAutoFit/>
          </a:bodyPr>
          <a:lstStyle/>
          <a:p>
            <a:pPr lvl="2" algn="just"/>
            <a:r>
              <a:rPr lang="en-US" sz="1400" b="1" dirty="0" smtClean="0">
                <a:solidFill>
                  <a:srgbClr val="C00000"/>
                </a:solidFill>
              </a:rPr>
              <a:t>Ceremony Signature of </a:t>
            </a:r>
            <a:r>
              <a:rPr lang="en-US" sz="1400" b="1" dirty="0">
                <a:solidFill>
                  <a:srgbClr val="C00000"/>
                </a:solidFill>
              </a:rPr>
              <a:t>the </a:t>
            </a:r>
            <a:r>
              <a:rPr lang="en-US" sz="1400" b="1" dirty="0" smtClean="0">
                <a:solidFill>
                  <a:srgbClr val="C00000"/>
                </a:solidFill>
              </a:rPr>
              <a:t>SCO</a:t>
            </a:r>
          </a:p>
          <a:p>
            <a:pPr lvl="2" algn="just"/>
            <a:r>
              <a:rPr lang="en-US" sz="1400" b="1" dirty="0" smtClean="0">
                <a:solidFill>
                  <a:srgbClr val="C00000"/>
                </a:solidFill>
              </a:rPr>
              <a:t>Joint </a:t>
            </a:r>
            <a:r>
              <a:rPr lang="en-US" sz="1400" b="1" dirty="0">
                <a:solidFill>
                  <a:srgbClr val="C00000"/>
                </a:solidFill>
              </a:rPr>
              <a:t>Declaration of </a:t>
            </a:r>
            <a:r>
              <a:rPr lang="en-US" sz="1400" b="1" dirty="0" smtClean="0">
                <a:solidFill>
                  <a:srgbClr val="C00000"/>
                </a:solidFill>
              </a:rPr>
              <a:t>Interest, Biarritz</a:t>
            </a:r>
          </a:p>
          <a:p>
            <a:pPr lvl="2" algn="just"/>
            <a:r>
              <a:rPr lang="en-US" sz="1400" b="1" dirty="0" smtClean="0">
                <a:solidFill>
                  <a:srgbClr val="C00000"/>
                </a:solidFill>
              </a:rPr>
              <a:t>August 24-27, 2019</a:t>
            </a:r>
          </a:p>
          <a:p>
            <a:pPr lvl="2" algn="just"/>
            <a:r>
              <a:rPr lang="en-US" sz="1400" b="1" dirty="0" smtClean="0">
                <a:solidFill>
                  <a:srgbClr val="C00000"/>
                </a:solidFill>
              </a:rPr>
              <a:t>Set up of a Steering Committee</a:t>
            </a:r>
            <a:endParaRPr lang="en-US" sz="1400" b="1" dirty="0">
              <a:solidFill>
                <a:srgbClr val="C00000"/>
              </a:solidFill>
            </a:endParaRPr>
          </a:p>
        </p:txBody>
      </p:sp>
    </p:spTree>
    <p:extLst>
      <p:ext uri="{BB962C8B-B14F-4D97-AF65-F5344CB8AC3E}">
        <p14:creationId xmlns:p14="http://schemas.microsoft.com/office/powerpoint/2010/main" val="350818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331612" y="962604"/>
            <a:ext cx="9491398" cy="4310062"/>
          </a:xfrm>
        </p:spPr>
        <p:txBody>
          <a:bodyPr/>
          <a:lstStyle/>
          <a:p>
            <a:pPr lvl="2" algn="just"/>
            <a:r>
              <a:rPr lang="fr-FR" dirty="0">
                <a:latin typeface="Vani"/>
              </a:rPr>
              <a:t>Program </a:t>
            </a:r>
            <a:r>
              <a:rPr lang="fr-FR" dirty="0" err="1">
                <a:latin typeface="Vani"/>
              </a:rPr>
              <a:t>definition</a:t>
            </a:r>
            <a:r>
              <a:rPr lang="fr-FR" dirty="0">
                <a:latin typeface="Vani"/>
              </a:rPr>
              <a:t> document </a:t>
            </a:r>
            <a:r>
              <a:rPr lang="fr-FR" dirty="0" err="1">
                <a:latin typeface="Vani"/>
              </a:rPr>
              <a:t>greatly</a:t>
            </a:r>
            <a:r>
              <a:rPr lang="fr-FR" dirty="0">
                <a:latin typeface="Vani"/>
              </a:rPr>
              <a:t> </a:t>
            </a:r>
            <a:r>
              <a:rPr lang="fr-FR" dirty="0" err="1">
                <a:latin typeface="Vani"/>
              </a:rPr>
              <a:t>appreciated</a:t>
            </a:r>
            <a:endParaRPr lang="fr-FR" dirty="0">
              <a:latin typeface="Vani"/>
            </a:endParaRPr>
          </a:p>
          <a:p>
            <a:pPr lvl="2" algn="just"/>
            <a:r>
              <a:rPr lang="en-US" dirty="0">
                <a:latin typeface="Vani"/>
              </a:rPr>
              <a:t>The scope of SCO is now much clearer. </a:t>
            </a:r>
          </a:p>
          <a:p>
            <a:pPr lvl="2" algn="just"/>
            <a:r>
              <a:rPr lang="en-US" dirty="0">
                <a:latin typeface="Vani"/>
              </a:rPr>
              <a:t>The articulation of SCO with other international programs and initiatives is better understood (“pulling the same rope in the same direction”, “SCO really bridges a gap“, …)</a:t>
            </a:r>
          </a:p>
          <a:p>
            <a:pPr lvl="2" algn="just"/>
            <a:r>
              <a:rPr lang="en-US" dirty="0">
                <a:latin typeface="Vani"/>
              </a:rPr>
              <a:t>The focus on the climate change impacts (pillar 3 of the space-based architecture for climate monitoring) is highly appreciated ;</a:t>
            </a:r>
          </a:p>
          <a:p>
            <a:pPr lvl="2" algn="just"/>
            <a:r>
              <a:rPr lang="en-US" dirty="0">
                <a:latin typeface="Vani"/>
              </a:rPr>
              <a:t>It is recognized that there is a strong need to structure international collaboration on climate change impact monitoring</a:t>
            </a:r>
          </a:p>
          <a:p>
            <a:pPr lvl="2" algn="just"/>
            <a:r>
              <a:rPr lang="en-US" dirty="0">
                <a:latin typeface="Vani"/>
              </a:rPr>
              <a:t>Need to adopt the high-quality standards and guidelines that have ben developed (in particular in the frame of WG Climate for the production of the ECVs) for all information generated within SCO. Important for the credibility of the community and the consistency of the communication.</a:t>
            </a:r>
          </a:p>
        </p:txBody>
      </p:sp>
      <p:sp>
        <p:nvSpPr>
          <p:cNvPr id="5" name="Espace réservé de la date 4"/>
          <p:cNvSpPr>
            <a:spLocks noGrp="1"/>
          </p:cNvSpPr>
          <p:nvPr>
            <p:ph type="dt" sz="half" idx="15"/>
          </p:nvPr>
        </p:nvSpPr>
        <p:spPr/>
        <p:txBody>
          <a:bodyPr/>
          <a:lstStyle/>
          <a:p>
            <a:pPr>
              <a:defRPr/>
            </a:pPr>
            <a:fld id="{48F2459E-F720-4DD7-846E-DFD14CE7A6F8}"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18</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a:xfrm>
            <a:off x="317500" y="128366"/>
            <a:ext cx="7188893" cy="369332"/>
          </a:xfrm>
        </p:spPr>
        <p:txBody>
          <a:bodyPr/>
          <a:lstStyle/>
          <a:p>
            <a:r>
              <a:rPr lang="en-US" dirty="0"/>
              <a:t>Space Climate Observatory</a:t>
            </a:r>
          </a:p>
        </p:txBody>
      </p:sp>
      <p:sp>
        <p:nvSpPr>
          <p:cNvPr id="9" name="Sous-titre 10"/>
          <p:cNvSpPr>
            <a:spLocks noGrp="1"/>
          </p:cNvSpPr>
          <p:nvPr>
            <p:ph type="subTitle" idx="14"/>
          </p:nvPr>
        </p:nvSpPr>
        <p:spPr>
          <a:xfrm>
            <a:off x="331612" y="497698"/>
            <a:ext cx="7174781" cy="298627"/>
          </a:xfrm>
        </p:spPr>
        <p:txBody>
          <a:bodyPr/>
          <a:lstStyle/>
          <a:p>
            <a:r>
              <a:rPr lang="en-US" dirty="0"/>
              <a:t>Summary – Scope and perimeter</a:t>
            </a:r>
          </a:p>
        </p:txBody>
      </p:sp>
      <p:pic>
        <p:nvPicPr>
          <p:cNvPr id="10" name="Image 9">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2387941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331612" y="962604"/>
            <a:ext cx="9491398" cy="4310062"/>
          </a:xfrm>
        </p:spPr>
        <p:txBody>
          <a:bodyPr/>
          <a:lstStyle/>
          <a:p>
            <a:pPr lvl="2" algn="just"/>
            <a:r>
              <a:rPr lang="en-US" dirty="0">
                <a:latin typeface="Vani"/>
              </a:rPr>
              <a:t>SCO seen as a very good way to bridge the gap between science and society, and to develop trans-disciplinary collaborative research and development (</a:t>
            </a:r>
            <a:r>
              <a:rPr lang="en-US" dirty="0" err="1">
                <a:latin typeface="Vani"/>
              </a:rPr>
              <a:t>e;g</a:t>
            </a:r>
            <a:r>
              <a:rPr lang="en-US" dirty="0">
                <a:latin typeface="Vani"/>
              </a:rPr>
              <a:t>. coupling environmental and socio-economic data)</a:t>
            </a:r>
          </a:p>
          <a:p>
            <a:pPr lvl="2" algn="just"/>
            <a:r>
              <a:rPr lang="en-US" dirty="0">
                <a:latin typeface="Vani"/>
              </a:rPr>
              <a:t>Essential to build upon local (e.g. traditional knowledge) / national expertise / tools / initiatives / infrastructures</a:t>
            </a:r>
          </a:p>
          <a:p>
            <a:pPr lvl="2" algn="just"/>
            <a:r>
              <a:rPr lang="en-US" dirty="0">
                <a:latin typeface="Vani"/>
              </a:rPr>
              <a:t>SCO could be a unique opportunity (“multiplier”) to </a:t>
            </a:r>
            <a:r>
              <a:rPr lang="en-US" dirty="0" smtClean="0">
                <a:latin typeface="Vani"/>
              </a:rPr>
              <a:t>“industrialize” or “</a:t>
            </a:r>
            <a:r>
              <a:rPr lang="en-US" dirty="0">
                <a:latin typeface="Vani"/>
              </a:rPr>
              <a:t>replicate” local climate change impacts studies / initiatives and generalize them massively.</a:t>
            </a:r>
          </a:p>
          <a:p>
            <a:pPr lvl="2" algn="just"/>
            <a:r>
              <a:rPr lang="en-US" dirty="0">
                <a:latin typeface="Vani"/>
              </a:rPr>
              <a:t>SCO is seen as a means to also catalyze national coordination and effort on CC impacts;</a:t>
            </a:r>
          </a:p>
          <a:p>
            <a:pPr lvl="2" algn="just"/>
            <a:r>
              <a:rPr lang="en-US" dirty="0">
                <a:latin typeface="Vani"/>
              </a:rPr>
              <a:t>SCO is seen as a very good way to obtain more feedbacks from end-users, maximize the use of CDRs and gain insight into the needs for future space programs (e.g. develop of new indicators).</a:t>
            </a:r>
          </a:p>
          <a:p>
            <a:pPr lvl="2" algn="just"/>
            <a:r>
              <a:rPr lang="en-US" dirty="0">
                <a:latin typeface="Vani"/>
              </a:rPr>
              <a:t>Scope of SCO is wide and ambitious, in particular its communication and outreach component. Will need further discussions.</a:t>
            </a:r>
          </a:p>
          <a:p>
            <a:pPr lvl="2" algn="just"/>
            <a:endParaRPr lang="en-US" dirty="0">
              <a:latin typeface="Vani"/>
            </a:endParaRPr>
          </a:p>
        </p:txBody>
      </p:sp>
      <p:sp>
        <p:nvSpPr>
          <p:cNvPr id="5" name="Espace réservé de la date 4"/>
          <p:cNvSpPr>
            <a:spLocks noGrp="1"/>
          </p:cNvSpPr>
          <p:nvPr>
            <p:ph type="dt" sz="half" idx="15"/>
          </p:nvPr>
        </p:nvSpPr>
        <p:spPr/>
        <p:txBody>
          <a:bodyPr/>
          <a:lstStyle/>
          <a:p>
            <a:pPr>
              <a:defRPr/>
            </a:pPr>
            <a:fld id="{32DBF5EF-7171-4B61-BBB1-34849BEEFE4C}"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19</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a:xfrm>
            <a:off x="317500" y="128366"/>
            <a:ext cx="7188893" cy="369332"/>
          </a:xfrm>
        </p:spPr>
        <p:txBody>
          <a:bodyPr/>
          <a:lstStyle/>
          <a:p>
            <a:r>
              <a:rPr lang="en-US" dirty="0"/>
              <a:t>Space Climate Observatory</a:t>
            </a:r>
          </a:p>
        </p:txBody>
      </p:sp>
      <p:sp>
        <p:nvSpPr>
          <p:cNvPr id="9" name="Sous-titre 10"/>
          <p:cNvSpPr>
            <a:spLocks noGrp="1"/>
          </p:cNvSpPr>
          <p:nvPr>
            <p:ph type="subTitle" idx="14"/>
          </p:nvPr>
        </p:nvSpPr>
        <p:spPr>
          <a:xfrm>
            <a:off x="331612" y="497698"/>
            <a:ext cx="7174781" cy="298627"/>
          </a:xfrm>
        </p:spPr>
        <p:txBody>
          <a:bodyPr/>
          <a:lstStyle/>
          <a:p>
            <a:r>
              <a:rPr lang="en-US" dirty="0"/>
              <a:t>Summary – Scope and perimeter</a:t>
            </a:r>
          </a:p>
        </p:txBody>
      </p:sp>
      <p:pic>
        <p:nvPicPr>
          <p:cNvPr id="10" name="Image 9">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2223322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a:t>Space Climate Observatory</a:t>
            </a:r>
          </a:p>
        </p:txBody>
      </p:sp>
      <p:sp>
        <p:nvSpPr>
          <p:cNvPr id="11" name="Sous-titre 10"/>
          <p:cNvSpPr>
            <a:spLocks noGrp="1"/>
          </p:cNvSpPr>
          <p:nvPr>
            <p:ph type="subTitle" idx="14"/>
          </p:nvPr>
        </p:nvSpPr>
        <p:spPr>
          <a:xfrm>
            <a:off x="331612" y="497698"/>
            <a:ext cx="7590078" cy="298627"/>
          </a:xfrm>
        </p:spPr>
        <p:txBody>
          <a:bodyPr/>
          <a:lstStyle/>
          <a:p>
            <a:r>
              <a:rPr lang="en-US" dirty="0" smtClean="0"/>
              <a:t>SCO Concepts – Need </a:t>
            </a:r>
            <a:r>
              <a:rPr lang="en-US" dirty="0"/>
              <a:t>for a coordinated assessment of Climate Change Impacts</a:t>
            </a:r>
            <a:r>
              <a:rPr lang="en-US" dirty="0" smtClean="0"/>
              <a:t> </a:t>
            </a:r>
            <a:endParaRPr lang="en-US" dirty="0"/>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E92C5966-2EB4-41BB-A650-CCBE80F781D7}"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7500" y="1142349"/>
            <a:ext cx="4049486" cy="4014651"/>
          </a:xfrm>
          <a:prstGeom prst="rect">
            <a:avLst/>
          </a:prstGeom>
        </p:spPr>
      </p:pic>
      <p:sp>
        <p:nvSpPr>
          <p:cNvPr id="13" name="Rectangle 12"/>
          <p:cNvSpPr/>
          <p:nvPr/>
        </p:nvSpPr>
        <p:spPr>
          <a:xfrm>
            <a:off x="93980" y="5166537"/>
            <a:ext cx="4496526" cy="215444"/>
          </a:xfrm>
          <a:prstGeom prst="rect">
            <a:avLst/>
          </a:prstGeom>
        </p:spPr>
        <p:txBody>
          <a:bodyPr wrap="square">
            <a:spAutoFit/>
          </a:bodyPr>
          <a:lstStyle/>
          <a:p>
            <a:r>
              <a:rPr lang="en-US" sz="800" i="1"/>
              <a:t>Source. Climate Change Impacts in the United States: The Third National Climate Assessment</a:t>
            </a:r>
            <a:endParaRPr lang="fr-FR" sz="800" i="1"/>
          </a:p>
        </p:txBody>
      </p:sp>
      <p:pic>
        <p:nvPicPr>
          <p:cNvPr id="14" name="Image 13"/>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71697" y="1150956"/>
            <a:ext cx="5416731" cy="4014651"/>
          </a:xfrm>
          <a:prstGeom prst="rect">
            <a:avLst/>
          </a:prstGeom>
        </p:spPr>
      </p:pic>
      <p:sp>
        <p:nvSpPr>
          <p:cNvPr id="15" name="Rectangle 14"/>
          <p:cNvSpPr/>
          <p:nvPr/>
        </p:nvSpPr>
        <p:spPr>
          <a:xfrm>
            <a:off x="4968347" y="3604996"/>
            <a:ext cx="4262705" cy="1200329"/>
          </a:xfrm>
          <a:prstGeom prst="rect">
            <a:avLst/>
          </a:prstGeom>
        </p:spPr>
        <p:txBody>
          <a:bodyPr wrap="none">
            <a:spAutoFit/>
          </a:bodyPr>
          <a:lstStyle/>
          <a:p>
            <a:pPr algn="ctr"/>
            <a:r>
              <a:rPr lang="fr-FR" sz="3600" b="1" err="1">
                <a:ln w="22225">
                  <a:solidFill>
                    <a:schemeClr val="accent2"/>
                  </a:solidFill>
                  <a:prstDash val="solid"/>
                </a:ln>
                <a:solidFill>
                  <a:schemeClr val="accent2">
                    <a:lumMod val="40000"/>
                    <a:lumOff val="60000"/>
                  </a:schemeClr>
                </a:solidFill>
              </a:rPr>
              <a:t>What</a:t>
            </a:r>
            <a:r>
              <a:rPr lang="fr-FR" sz="3600" b="1">
                <a:ln w="22225">
                  <a:solidFill>
                    <a:schemeClr val="accent2"/>
                  </a:solidFill>
                  <a:prstDash val="solid"/>
                </a:ln>
                <a:solidFill>
                  <a:schemeClr val="accent2">
                    <a:lumMod val="40000"/>
                    <a:lumOff val="60000"/>
                  </a:schemeClr>
                </a:solidFill>
              </a:rPr>
              <a:t> are </a:t>
            </a:r>
            <a:r>
              <a:rPr lang="fr-FR" sz="3600" b="1" err="1">
                <a:ln w="22225">
                  <a:solidFill>
                    <a:schemeClr val="accent2"/>
                  </a:solidFill>
                  <a:prstDash val="solid"/>
                </a:ln>
                <a:solidFill>
                  <a:schemeClr val="accent2">
                    <a:lumMod val="40000"/>
                    <a:lumOff val="60000"/>
                  </a:schemeClr>
                </a:solidFill>
              </a:rPr>
              <a:t>we</a:t>
            </a:r>
            <a:r>
              <a:rPr lang="fr-FR" sz="3600" b="1">
                <a:ln w="22225">
                  <a:solidFill>
                    <a:schemeClr val="accent2"/>
                  </a:solidFill>
                  <a:prstDash val="solid"/>
                </a:ln>
                <a:solidFill>
                  <a:schemeClr val="accent2">
                    <a:lumMod val="40000"/>
                    <a:lumOff val="60000"/>
                  </a:schemeClr>
                </a:solidFill>
              </a:rPr>
              <a:t> </a:t>
            </a:r>
            <a:r>
              <a:rPr lang="fr-FR" sz="3600" b="1" err="1">
                <a:ln w="22225">
                  <a:solidFill>
                    <a:schemeClr val="accent2"/>
                  </a:solidFill>
                  <a:prstDash val="solid"/>
                </a:ln>
                <a:solidFill>
                  <a:schemeClr val="accent2">
                    <a:lumMod val="40000"/>
                    <a:lumOff val="60000"/>
                  </a:schemeClr>
                </a:solidFill>
              </a:rPr>
              <a:t>going</a:t>
            </a:r>
            <a:endParaRPr lang="fr-FR" sz="3600" b="1">
              <a:ln w="22225">
                <a:solidFill>
                  <a:schemeClr val="accent2"/>
                </a:solidFill>
                <a:prstDash val="solid"/>
              </a:ln>
              <a:solidFill>
                <a:schemeClr val="accent2">
                  <a:lumMod val="40000"/>
                  <a:lumOff val="60000"/>
                </a:schemeClr>
              </a:solidFill>
            </a:endParaRPr>
          </a:p>
          <a:p>
            <a:pPr algn="ctr"/>
            <a:r>
              <a:rPr lang="fr-FR" sz="3600" b="1">
                <a:ln w="22225">
                  <a:solidFill>
                    <a:schemeClr val="accent2"/>
                  </a:solidFill>
                  <a:prstDash val="solid"/>
                </a:ln>
                <a:solidFill>
                  <a:schemeClr val="accent2">
                    <a:lumMod val="40000"/>
                    <a:lumOff val="60000"/>
                  </a:schemeClr>
                </a:solidFill>
              </a:rPr>
              <a:t>to do?</a:t>
            </a:r>
          </a:p>
        </p:txBody>
      </p:sp>
      <p:sp>
        <p:nvSpPr>
          <p:cNvPr id="6" name="Rectangle 5"/>
          <p:cNvSpPr/>
          <p:nvPr/>
        </p:nvSpPr>
        <p:spPr>
          <a:xfrm>
            <a:off x="714457" y="843722"/>
            <a:ext cx="3255571" cy="333809"/>
          </a:xfrm>
          <a:prstGeom prst="rect">
            <a:avLst/>
          </a:prstGeom>
        </p:spPr>
        <p:txBody>
          <a:bodyPr wrap="none">
            <a:spAutoFit/>
          </a:bodyPr>
          <a:lstStyle/>
          <a:p>
            <a:r>
              <a:rPr lang="en-US" dirty="0"/>
              <a:t>Potential effects of climate change</a:t>
            </a:r>
          </a:p>
        </p:txBody>
      </p:sp>
    </p:spTree>
    <p:extLst>
      <p:ext uri="{BB962C8B-B14F-4D97-AF65-F5344CB8AC3E}">
        <p14:creationId xmlns:p14="http://schemas.microsoft.com/office/powerpoint/2010/main" val="24985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331612" y="962604"/>
            <a:ext cx="9491398" cy="4310062"/>
          </a:xfrm>
        </p:spPr>
        <p:txBody>
          <a:bodyPr/>
          <a:lstStyle/>
          <a:p>
            <a:pPr marL="285750" indent="-285750">
              <a:buFont typeface="Arial" panose="020B0604020202020204" pitchFamily="34" charset="0"/>
              <a:buChar char="•"/>
            </a:pPr>
            <a:r>
              <a:rPr lang="en-US" sz="1600" b="0" dirty="0"/>
              <a:t>Numerous National plans/strategies in place to understand, monitor and adapt CC impacts;</a:t>
            </a:r>
            <a:endParaRPr lang="fr-FR" sz="1600" b="0" dirty="0"/>
          </a:p>
          <a:p>
            <a:pPr marL="285750" indent="-285750">
              <a:buFont typeface="Arial" panose="020B0604020202020204" pitchFamily="34" charset="0"/>
              <a:buChar char="•"/>
            </a:pPr>
            <a:r>
              <a:rPr lang="en-US" sz="1600" b="0" dirty="0"/>
              <a:t>Contribution of spatial technologies/space capabilities in understanding Climate, for the management of natural resources (SDG goals)</a:t>
            </a:r>
            <a:endParaRPr lang="fr-FR" sz="1600" b="0" dirty="0"/>
          </a:p>
          <a:p>
            <a:pPr marL="285750" indent="-285750">
              <a:buFont typeface="Arial" panose="020B0604020202020204" pitchFamily="34" charset="0"/>
              <a:buChar char="•"/>
            </a:pPr>
            <a:r>
              <a:rPr lang="en-US" sz="1600" b="0" dirty="0"/>
              <a:t>Develop of indicators for decision making processes</a:t>
            </a:r>
            <a:endParaRPr lang="fr-FR" sz="1600" b="0" dirty="0"/>
          </a:p>
          <a:p>
            <a:pPr marL="285750" indent="-285750">
              <a:buFont typeface="Arial" panose="020B0604020202020204" pitchFamily="34" charset="0"/>
              <a:buChar char="•"/>
            </a:pPr>
            <a:r>
              <a:rPr lang="en-US" sz="1600" b="0" dirty="0"/>
              <a:t>Strong involvement of the research community in the </a:t>
            </a:r>
            <a:r>
              <a:rPr lang="en-US" sz="1600" b="0" dirty="0" smtClean="0"/>
              <a:t>development/validation/use </a:t>
            </a:r>
            <a:r>
              <a:rPr lang="en-US" sz="1600" b="0" dirty="0"/>
              <a:t>of indicators;</a:t>
            </a:r>
            <a:endParaRPr lang="fr-FR" sz="1600" b="0" dirty="0"/>
          </a:p>
          <a:p>
            <a:pPr marL="285750" indent="-285750">
              <a:buFontTx/>
              <a:buChar char="-"/>
            </a:pPr>
            <a:r>
              <a:rPr lang="en-US" sz="1600" b="0" dirty="0" smtClean="0"/>
              <a:t>Regional/national/local </a:t>
            </a:r>
            <a:r>
              <a:rPr lang="en-US" sz="1600" b="0" dirty="0"/>
              <a:t>scales of key importance: </a:t>
            </a:r>
            <a:endParaRPr lang="fr-FR" sz="1600" b="0" dirty="0"/>
          </a:p>
          <a:p>
            <a:pPr marL="557213" lvl="1" indent="-285750">
              <a:buFontTx/>
              <a:buChar char="-"/>
            </a:pPr>
            <a:r>
              <a:rPr lang="en-US" sz="1600" b="0" dirty="0"/>
              <a:t>key interests/requests from local stakeholders, </a:t>
            </a:r>
            <a:endParaRPr lang="fr-FR" sz="1600" dirty="0"/>
          </a:p>
          <a:p>
            <a:pPr marL="557213" lvl="1" indent="-285750">
              <a:buFontTx/>
              <a:buChar char="-"/>
            </a:pPr>
            <a:r>
              <a:rPr lang="en-US" sz="1600" b="0" dirty="0"/>
              <a:t>Easier coordination (e.g. implementation of regional RI </a:t>
            </a:r>
            <a:r>
              <a:rPr lang="en-US" sz="1600" b="0" dirty="0" err="1"/>
              <a:t>Datahub</a:t>
            </a:r>
            <a:r>
              <a:rPr lang="en-US" sz="1600" b="0" dirty="0"/>
              <a:t>/platform) </a:t>
            </a:r>
            <a:endParaRPr lang="fr-FR" sz="1600" dirty="0"/>
          </a:p>
          <a:p>
            <a:pPr marL="557213" lvl="1" indent="-285750">
              <a:buFontTx/>
              <a:buChar char="-"/>
            </a:pPr>
            <a:r>
              <a:rPr lang="en-US" sz="1600" b="0" dirty="0"/>
              <a:t>Ready to use applications (end-users requests);</a:t>
            </a:r>
            <a:endParaRPr lang="fr-FR" sz="1600" dirty="0"/>
          </a:p>
          <a:p>
            <a:pPr marL="557213" lvl="1" indent="-285750">
              <a:buFontTx/>
              <a:buChar char="-"/>
            </a:pPr>
            <a:r>
              <a:rPr lang="en-US" sz="1600" b="0" dirty="0"/>
              <a:t>Methods and best practices transferable.</a:t>
            </a:r>
            <a:endParaRPr lang="fr-FR" sz="1600" dirty="0"/>
          </a:p>
          <a:p>
            <a:pPr marL="557213" lvl="1" indent="-285750">
              <a:buFontTx/>
              <a:buChar char="-"/>
            </a:pPr>
            <a:r>
              <a:rPr lang="en-US" sz="1600" dirty="0"/>
              <a:t>Make best use of existing initiatives and </a:t>
            </a:r>
            <a:r>
              <a:rPr lang="en-US" sz="1600" dirty="0" smtClean="0"/>
              <a:t>programs related to impacts CC </a:t>
            </a:r>
            <a:r>
              <a:rPr lang="en-US" sz="1600" dirty="0"/>
              <a:t>(</a:t>
            </a:r>
            <a:r>
              <a:rPr lang="en-US" sz="1600" dirty="0" err="1"/>
              <a:t>e.g</a:t>
            </a:r>
            <a:r>
              <a:rPr lang="en-US" sz="1600" dirty="0"/>
              <a:t> C3S) </a:t>
            </a:r>
            <a:endParaRPr lang="fr-FR" sz="1600" dirty="0"/>
          </a:p>
          <a:p>
            <a:pPr marL="285750" indent="-285750">
              <a:buFont typeface="Arial" panose="020B0604020202020204" pitchFamily="34" charset="0"/>
              <a:buChar char="•"/>
            </a:pPr>
            <a:r>
              <a:rPr lang="en-US" sz="1600" b="0" dirty="0"/>
              <a:t>Free and open data access promoted;</a:t>
            </a:r>
          </a:p>
          <a:p>
            <a:pPr marL="285750" indent="-285750">
              <a:buFont typeface="Arial" panose="020B0604020202020204" pitchFamily="34" charset="0"/>
              <a:buChar char="•"/>
            </a:pPr>
            <a:r>
              <a:rPr lang="en-US" sz="1600" b="0" dirty="0">
                <a:latin typeface="Vani"/>
              </a:rPr>
              <a:t>Interoperability : should use existing standards to be chosen between SCO members (like WMO...)</a:t>
            </a:r>
          </a:p>
          <a:p>
            <a:pPr marL="285750" indent="-285750">
              <a:buFont typeface="Arial" panose="020B0604020202020204" pitchFamily="34" charset="0"/>
              <a:buChar char="•"/>
            </a:pPr>
            <a:endParaRPr lang="fr-FR" sz="1600" b="0" dirty="0"/>
          </a:p>
        </p:txBody>
      </p:sp>
      <p:sp>
        <p:nvSpPr>
          <p:cNvPr id="5" name="Espace réservé de la date 4"/>
          <p:cNvSpPr>
            <a:spLocks noGrp="1"/>
          </p:cNvSpPr>
          <p:nvPr>
            <p:ph type="dt" sz="half" idx="15"/>
          </p:nvPr>
        </p:nvSpPr>
        <p:spPr/>
        <p:txBody>
          <a:bodyPr/>
          <a:lstStyle/>
          <a:p>
            <a:pPr>
              <a:defRPr/>
            </a:pPr>
            <a:fld id="{DD5EC4BD-46E2-4351-B1AE-2EAD0A5E3517}"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20</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a:xfrm>
            <a:off x="317500" y="128366"/>
            <a:ext cx="7188893" cy="369332"/>
          </a:xfrm>
        </p:spPr>
        <p:txBody>
          <a:bodyPr/>
          <a:lstStyle/>
          <a:p>
            <a:r>
              <a:rPr lang="en-US" dirty="0"/>
              <a:t>Space Climate Observatory</a:t>
            </a:r>
          </a:p>
        </p:txBody>
      </p:sp>
      <p:sp>
        <p:nvSpPr>
          <p:cNvPr id="9" name="Sous-titre 10"/>
          <p:cNvSpPr>
            <a:spLocks noGrp="1"/>
          </p:cNvSpPr>
          <p:nvPr>
            <p:ph type="subTitle" idx="14"/>
          </p:nvPr>
        </p:nvSpPr>
        <p:spPr>
          <a:xfrm>
            <a:off x="331612" y="497698"/>
            <a:ext cx="7174781" cy="298627"/>
          </a:xfrm>
        </p:spPr>
        <p:txBody>
          <a:bodyPr/>
          <a:lstStyle/>
          <a:p>
            <a:r>
              <a:rPr lang="en-US" dirty="0"/>
              <a:t>Summary – National experiences in CC impact assessments</a:t>
            </a:r>
          </a:p>
        </p:txBody>
      </p:sp>
      <p:pic>
        <p:nvPicPr>
          <p:cNvPr id="10" name="Image 9">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3783702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331612" y="962604"/>
            <a:ext cx="9491398" cy="4310062"/>
          </a:xfrm>
        </p:spPr>
        <p:txBody>
          <a:bodyPr/>
          <a:lstStyle/>
          <a:p>
            <a:pPr lvl="2" algn="just"/>
            <a:endParaRPr lang="en-US" dirty="0">
              <a:latin typeface="Vani"/>
            </a:endParaRPr>
          </a:p>
          <a:p>
            <a:pPr lvl="2" algn="just"/>
            <a:r>
              <a:rPr lang="en-US" dirty="0" smtClean="0">
                <a:latin typeface="Vani"/>
              </a:rPr>
              <a:t>It is time for action </a:t>
            </a:r>
            <a:r>
              <a:rPr lang="en-US" dirty="0">
                <a:latin typeface="Vani"/>
              </a:rPr>
              <a:t>: Base of the SCO implementation – not only politic</a:t>
            </a:r>
          </a:p>
          <a:p>
            <a:pPr lvl="2" algn="just"/>
            <a:endParaRPr lang="en-US" dirty="0">
              <a:latin typeface="Vani"/>
            </a:endParaRPr>
          </a:p>
          <a:p>
            <a:pPr lvl="2" algn="just"/>
            <a:r>
              <a:rPr lang="en-US" dirty="0">
                <a:latin typeface="Vani"/>
              </a:rPr>
              <a:t>Need to go fast but </a:t>
            </a:r>
            <a:r>
              <a:rPr lang="en-US" dirty="0" smtClean="0">
                <a:latin typeface="Vani"/>
              </a:rPr>
              <a:t>also step </a:t>
            </a:r>
            <a:r>
              <a:rPr lang="en-US" dirty="0">
                <a:latin typeface="Vani"/>
              </a:rPr>
              <a:t>by step – not get locked wit chicken and eggs </a:t>
            </a:r>
            <a:r>
              <a:rPr lang="en-US" dirty="0" smtClean="0">
                <a:latin typeface="Vani"/>
              </a:rPr>
              <a:t>issues</a:t>
            </a:r>
          </a:p>
          <a:p>
            <a:pPr marL="190500" lvl="2" indent="0" algn="just">
              <a:buNone/>
            </a:pPr>
            <a:r>
              <a:rPr lang="en-US" dirty="0" smtClean="0">
                <a:latin typeface="Vani"/>
                <a:sym typeface="Symbol" panose="05050102010706020507" pitchFamily="18" charset="2"/>
              </a:rPr>
              <a:t> Need prompt feedback on the </a:t>
            </a:r>
            <a:r>
              <a:rPr lang="en-US" dirty="0" smtClean="0">
                <a:latin typeface="Vani"/>
              </a:rPr>
              <a:t>SCO program definition document</a:t>
            </a:r>
            <a:endParaRPr lang="en-US" dirty="0">
              <a:latin typeface="Vani"/>
            </a:endParaRPr>
          </a:p>
          <a:p>
            <a:pPr lvl="2" algn="just"/>
            <a:endParaRPr lang="en-US" dirty="0">
              <a:latin typeface="Vani"/>
            </a:endParaRPr>
          </a:p>
          <a:p>
            <a:pPr lvl="2" algn="just"/>
            <a:r>
              <a:rPr lang="en-US" dirty="0">
                <a:latin typeface="Vani"/>
              </a:rPr>
              <a:t>Everybody is invited </a:t>
            </a:r>
            <a:r>
              <a:rPr lang="en-US" dirty="0" smtClean="0">
                <a:latin typeface="Vani"/>
              </a:rPr>
              <a:t>within </a:t>
            </a:r>
            <a:r>
              <a:rPr lang="en-US" dirty="0">
                <a:latin typeface="Vani"/>
              </a:rPr>
              <a:t>the next </a:t>
            </a:r>
            <a:r>
              <a:rPr lang="en-US" dirty="0" smtClean="0">
                <a:latin typeface="Vani"/>
              </a:rPr>
              <a:t>weeks </a:t>
            </a:r>
            <a:r>
              <a:rPr lang="en-US" dirty="0">
                <a:latin typeface="Vani"/>
              </a:rPr>
              <a:t>to </a:t>
            </a:r>
            <a:r>
              <a:rPr lang="en-US" dirty="0" smtClean="0">
                <a:latin typeface="Vani"/>
              </a:rPr>
              <a:t>react to the draft declaration of interest that </a:t>
            </a:r>
            <a:r>
              <a:rPr lang="en-US" dirty="0">
                <a:latin typeface="Vani"/>
              </a:rPr>
              <a:t>will be proposed just after this meeting. </a:t>
            </a:r>
            <a:endParaRPr lang="en-US" dirty="0" smtClean="0">
              <a:latin typeface="Vani"/>
            </a:endParaRPr>
          </a:p>
          <a:p>
            <a:pPr lvl="2" algn="just"/>
            <a:endParaRPr lang="en-US" dirty="0">
              <a:latin typeface="Vani"/>
            </a:endParaRPr>
          </a:p>
          <a:p>
            <a:pPr lvl="2" algn="just"/>
            <a:r>
              <a:rPr lang="en-US" dirty="0">
                <a:latin typeface="Vani"/>
              </a:rPr>
              <a:t>Contribution are based on existing programs and in kind participation at the start – </a:t>
            </a:r>
            <a:r>
              <a:rPr lang="en-US" dirty="0" smtClean="0">
                <a:latin typeface="Vani"/>
              </a:rPr>
              <a:t>This may evolve based </a:t>
            </a:r>
            <a:r>
              <a:rPr lang="en-US" dirty="0">
                <a:latin typeface="Vani"/>
              </a:rPr>
              <a:t>on </a:t>
            </a:r>
            <a:r>
              <a:rPr lang="en-US" dirty="0" smtClean="0">
                <a:latin typeface="Vani"/>
              </a:rPr>
              <a:t>progress</a:t>
            </a:r>
            <a:endParaRPr lang="en-US" dirty="0">
              <a:latin typeface="Vani"/>
            </a:endParaRPr>
          </a:p>
          <a:p>
            <a:pPr lvl="2" algn="just"/>
            <a:endParaRPr lang="en-US" dirty="0">
              <a:latin typeface="Vani"/>
            </a:endParaRPr>
          </a:p>
          <a:p>
            <a:pPr lvl="2" algn="just"/>
            <a:endParaRPr lang="en-US" dirty="0">
              <a:latin typeface="Vani"/>
            </a:endParaRPr>
          </a:p>
          <a:p>
            <a:pPr lvl="2" algn="just"/>
            <a:endParaRPr lang="en-US" dirty="0">
              <a:latin typeface="Vani"/>
            </a:endParaRPr>
          </a:p>
          <a:p>
            <a:pPr lvl="2" algn="just"/>
            <a:endParaRPr lang="en-US" dirty="0">
              <a:latin typeface="Vani"/>
            </a:endParaRPr>
          </a:p>
        </p:txBody>
      </p:sp>
      <p:sp>
        <p:nvSpPr>
          <p:cNvPr id="5" name="Espace réservé de la date 4"/>
          <p:cNvSpPr>
            <a:spLocks noGrp="1"/>
          </p:cNvSpPr>
          <p:nvPr>
            <p:ph type="dt" sz="half" idx="15"/>
          </p:nvPr>
        </p:nvSpPr>
        <p:spPr/>
        <p:txBody>
          <a:bodyPr/>
          <a:lstStyle/>
          <a:p>
            <a:pPr>
              <a:defRPr/>
            </a:pPr>
            <a:fld id="{DCEF16CB-7A8A-4481-A6BC-09C349458296}"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21</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a:xfrm>
            <a:off x="317500" y="128366"/>
            <a:ext cx="7188893" cy="369332"/>
          </a:xfrm>
        </p:spPr>
        <p:txBody>
          <a:bodyPr/>
          <a:lstStyle/>
          <a:p>
            <a:r>
              <a:rPr lang="en-US" dirty="0"/>
              <a:t>Space Climate Observatory</a:t>
            </a:r>
          </a:p>
        </p:txBody>
      </p:sp>
      <p:sp>
        <p:nvSpPr>
          <p:cNvPr id="9" name="Sous-titre 10"/>
          <p:cNvSpPr>
            <a:spLocks noGrp="1"/>
          </p:cNvSpPr>
          <p:nvPr>
            <p:ph type="subTitle" idx="14"/>
          </p:nvPr>
        </p:nvSpPr>
        <p:spPr>
          <a:xfrm>
            <a:off x="331612" y="497698"/>
            <a:ext cx="7174781" cy="298627"/>
          </a:xfrm>
        </p:spPr>
        <p:txBody>
          <a:bodyPr/>
          <a:lstStyle/>
          <a:p>
            <a:r>
              <a:rPr lang="en-US" dirty="0"/>
              <a:t>Summary - Implementation</a:t>
            </a:r>
          </a:p>
        </p:txBody>
      </p:sp>
      <p:pic>
        <p:nvPicPr>
          <p:cNvPr id="10" name="Image 9">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3967044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a:xfrm>
            <a:off x="209862" y="962604"/>
            <a:ext cx="9613148" cy="4310062"/>
          </a:xfrm>
        </p:spPr>
        <p:txBody>
          <a:bodyPr/>
          <a:lstStyle/>
          <a:p>
            <a:r>
              <a:rPr lang="en-US" dirty="0"/>
              <a:t>Technical </a:t>
            </a:r>
            <a:r>
              <a:rPr lang="en-US" dirty="0" smtClean="0"/>
              <a:t>Outcomes</a:t>
            </a:r>
            <a:endParaRPr lang="en-US" dirty="0"/>
          </a:p>
          <a:p>
            <a:pPr lvl="1"/>
            <a:r>
              <a:rPr lang="en-US" b="1" dirty="0"/>
              <a:t>Improved multi-source </a:t>
            </a:r>
            <a:r>
              <a:rPr lang="en-US" b="1" dirty="0" smtClean="0"/>
              <a:t>data web-based </a:t>
            </a:r>
            <a:r>
              <a:rPr lang="en-US" b="1" dirty="0"/>
              <a:t>access </a:t>
            </a:r>
          </a:p>
          <a:p>
            <a:pPr lvl="2"/>
            <a:r>
              <a:rPr lang="en-US" dirty="0" smtClean="0"/>
              <a:t>Free access </a:t>
            </a:r>
            <a:r>
              <a:rPr lang="en-US" dirty="0"/>
              <a:t>to existing Data products generated outside the SCO</a:t>
            </a:r>
          </a:p>
          <a:p>
            <a:pPr lvl="2"/>
            <a:r>
              <a:rPr lang="en-US" dirty="0" smtClean="0"/>
              <a:t>Free </a:t>
            </a:r>
            <a:r>
              <a:rPr lang="en-US" dirty="0"/>
              <a:t>access to Data products generated by the SCO and SCO Contributors </a:t>
            </a:r>
          </a:p>
          <a:p>
            <a:pPr lvl="1"/>
            <a:endParaRPr lang="en-US" dirty="0" smtClean="0"/>
          </a:p>
          <a:p>
            <a:pPr lvl="1"/>
            <a:r>
              <a:rPr lang="en-US" b="1" dirty="0" smtClean="0"/>
              <a:t>Full </a:t>
            </a:r>
            <a:r>
              <a:rPr lang="en-US" b="1" dirty="0"/>
              <a:t>description of Climate Change impact Case Studies performed </a:t>
            </a:r>
            <a:endParaRPr lang="en-US" b="1" dirty="0" smtClean="0"/>
          </a:p>
          <a:p>
            <a:pPr lvl="2"/>
            <a:r>
              <a:rPr lang="en-US" dirty="0" smtClean="0"/>
              <a:t>Climate </a:t>
            </a:r>
            <a:r>
              <a:rPr lang="en-US" dirty="0"/>
              <a:t>change impact descriptive </a:t>
            </a:r>
            <a:r>
              <a:rPr lang="en-US" dirty="0" smtClean="0"/>
              <a:t>sheets</a:t>
            </a:r>
            <a:endParaRPr lang="en-US" dirty="0"/>
          </a:p>
          <a:p>
            <a:pPr lvl="2"/>
            <a:r>
              <a:rPr lang="en-US" dirty="0"/>
              <a:t>Open source code implementing the specifically designed impact </a:t>
            </a:r>
            <a:r>
              <a:rPr lang="en-US" dirty="0" smtClean="0"/>
              <a:t>study</a:t>
            </a:r>
            <a:endParaRPr lang="en-US" dirty="0"/>
          </a:p>
        </p:txBody>
      </p:sp>
      <p:sp>
        <p:nvSpPr>
          <p:cNvPr id="5" name="Espace réservé de la date 4"/>
          <p:cNvSpPr>
            <a:spLocks noGrp="1"/>
          </p:cNvSpPr>
          <p:nvPr>
            <p:ph type="dt" sz="half" idx="15"/>
          </p:nvPr>
        </p:nvSpPr>
        <p:spPr/>
        <p:txBody>
          <a:bodyPr/>
          <a:lstStyle/>
          <a:p>
            <a:pPr>
              <a:defRPr/>
            </a:pPr>
            <a:fld id="{F5E8D706-5F71-4DDB-969C-A2CA6F258680}"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22</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a:xfrm>
            <a:off x="317500" y="128366"/>
            <a:ext cx="7188893" cy="369332"/>
          </a:xfrm>
        </p:spPr>
        <p:txBody>
          <a:bodyPr/>
          <a:lstStyle/>
          <a:p>
            <a:r>
              <a:rPr lang="en-US" dirty="0"/>
              <a:t>Space Climate Observatory</a:t>
            </a:r>
          </a:p>
        </p:txBody>
      </p:sp>
      <p:sp>
        <p:nvSpPr>
          <p:cNvPr id="9" name="Sous-titre 10"/>
          <p:cNvSpPr>
            <a:spLocks noGrp="1"/>
          </p:cNvSpPr>
          <p:nvPr>
            <p:ph type="subTitle" idx="14"/>
          </p:nvPr>
        </p:nvSpPr>
        <p:spPr>
          <a:xfrm>
            <a:off x="331612" y="497698"/>
            <a:ext cx="7174781" cy="298627"/>
          </a:xfrm>
        </p:spPr>
        <p:txBody>
          <a:bodyPr/>
          <a:lstStyle/>
          <a:p>
            <a:r>
              <a:rPr lang="en-US" dirty="0"/>
              <a:t>SCO Concepts- SCO Users and Service</a:t>
            </a:r>
          </a:p>
        </p:txBody>
      </p:sp>
      <p:pic>
        <p:nvPicPr>
          <p:cNvPr id="10" name="Image 9">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1640809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4E9D1D8-8D7C-BF45-8E2E-429FA7FF8A67}"/>
              </a:ext>
            </a:extLst>
          </p:cNvPr>
          <p:cNvSpPr/>
          <p:nvPr/>
        </p:nvSpPr>
        <p:spPr>
          <a:xfrm>
            <a:off x="0" y="1965893"/>
            <a:ext cx="10160000" cy="188686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a:solidFill>
                <a:prstClr val="white"/>
              </a:solidFill>
              <a:latin typeface="Calibri" panose="020F0502020204030204"/>
            </a:endParaRPr>
          </a:p>
        </p:txBody>
      </p:sp>
      <p:sp>
        <p:nvSpPr>
          <p:cNvPr id="5" name="object 7">
            <a:extLst>
              <a:ext uri="{FF2B5EF4-FFF2-40B4-BE49-F238E27FC236}">
                <a16:creationId xmlns:a16="http://schemas.microsoft.com/office/drawing/2014/main" id="{7F6965C9-86AC-C84D-8FD5-F998D23A61A1}"/>
              </a:ext>
            </a:extLst>
          </p:cNvPr>
          <p:cNvSpPr/>
          <p:nvPr/>
        </p:nvSpPr>
        <p:spPr>
          <a:xfrm>
            <a:off x="1481880" y="52695"/>
            <a:ext cx="1195021" cy="661530"/>
          </a:xfrm>
          <a:prstGeom prst="rect">
            <a:avLst/>
          </a:prstGeom>
          <a:blipFill>
            <a:blip r:embed="rId2" cstate="print"/>
            <a:stretch>
              <a:fillRect/>
            </a:stretch>
          </a:blipFill>
        </p:spPr>
        <p:txBody>
          <a:bodyPr wrap="square" lIns="0" tIns="0" rIns="0" bIns="0" rtlCol="0"/>
          <a:lstStyle/>
          <a:p>
            <a:pPr defTabSz="761992"/>
            <a:endParaRPr sz="1126">
              <a:solidFill>
                <a:prstClr val="black"/>
              </a:solidFill>
              <a:latin typeface="Calibri" panose="020F0502020204030204"/>
            </a:endParaRPr>
          </a:p>
        </p:txBody>
      </p:sp>
      <p:sp>
        <p:nvSpPr>
          <p:cNvPr id="6" name="object 10">
            <a:extLst>
              <a:ext uri="{FF2B5EF4-FFF2-40B4-BE49-F238E27FC236}">
                <a16:creationId xmlns:a16="http://schemas.microsoft.com/office/drawing/2014/main" id="{924C9E60-C1D9-B341-9C18-1B79445B0492}"/>
              </a:ext>
            </a:extLst>
          </p:cNvPr>
          <p:cNvSpPr txBox="1"/>
          <p:nvPr/>
        </p:nvSpPr>
        <p:spPr>
          <a:xfrm>
            <a:off x="2675191" y="83798"/>
            <a:ext cx="6381750" cy="452261"/>
          </a:xfrm>
          <a:prstGeom prst="rect">
            <a:avLst/>
          </a:prstGeom>
        </p:spPr>
        <p:txBody>
          <a:bodyPr vert="horz" wrap="square" lIns="0" tIns="8467" rIns="0" bIns="0" rtlCol="0">
            <a:spAutoFit/>
          </a:bodyPr>
          <a:lstStyle/>
          <a:p>
            <a:pPr marL="10583" marR="4233" indent="207960" defTabSz="761992">
              <a:lnSpc>
                <a:spcPct val="100499"/>
              </a:lnSpc>
              <a:spcBef>
                <a:spcPts val="67"/>
              </a:spcBef>
            </a:pPr>
            <a:r>
              <a:rPr lang="fr-FR" sz="1400" b="1" dirty="0">
                <a:solidFill>
                  <a:srgbClr val="FFFFFF"/>
                </a:solidFill>
                <a:latin typeface="Lato-Heavy"/>
                <a:cs typeface="Lato-Heavy"/>
              </a:rPr>
              <a:t>Nairobi 8-10 March 2019 - 2</a:t>
            </a:r>
            <a:r>
              <a:rPr lang="fr-FR" sz="1400" b="1" baseline="30000" dirty="0">
                <a:solidFill>
                  <a:srgbClr val="FFFFFF"/>
                </a:solidFill>
                <a:latin typeface="Lato-Heavy"/>
                <a:cs typeface="Lato-Heavy"/>
              </a:rPr>
              <a:t>nd</a:t>
            </a:r>
            <a:r>
              <a:rPr lang="fr-FR" sz="1400" b="1" dirty="0">
                <a:solidFill>
                  <a:srgbClr val="FFFFFF"/>
                </a:solidFill>
                <a:latin typeface="Lato-Heavy"/>
                <a:cs typeface="Lato-Heavy"/>
              </a:rPr>
              <a:t> Global Session of the </a:t>
            </a:r>
          </a:p>
          <a:p>
            <a:pPr marL="10583" marR="4233" indent="207960" defTabSz="761992">
              <a:lnSpc>
                <a:spcPct val="100499"/>
              </a:lnSpc>
              <a:spcBef>
                <a:spcPts val="67"/>
              </a:spcBef>
            </a:pPr>
            <a:r>
              <a:rPr sz="1400" b="1" dirty="0">
                <a:solidFill>
                  <a:srgbClr val="FFFFFF"/>
                </a:solidFill>
                <a:latin typeface="Lato-Heavy"/>
                <a:cs typeface="Lato-Heavy"/>
              </a:rPr>
              <a:t>UN </a:t>
            </a:r>
            <a:r>
              <a:rPr sz="1400" b="1" spc="-12" dirty="0">
                <a:solidFill>
                  <a:srgbClr val="FFFFFF"/>
                </a:solidFill>
                <a:latin typeface="Lato-Heavy"/>
                <a:cs typeface="Lato-Heavy"/>
              </a:rPr>
              <a:t>SCIENCE-POLICY-BUSINESS  </a:t>
            </a:r>
            <a:r>
              <a:rPr sz="1400" b="1" spc="-9" dirty="0">
                <a:solidFill>
                  <a:srgbClr val="FFFFFF"/>
                </a:solidFill>
                <a:latin typeface="Lato-Heavy"/>
                <a:cs typeface="Lato-Heavy"/>
              </a:rPr>
              <a:t>FORUM </a:t>
            </a:r>
            <a:r>
              <a:rPr sz="1400" b="1" dirty="0">
                <a:solidFill>
                  <a:srgbClr val="FFFFFF"/>
                </a:solidFill>
                <a:latin typeface="Lato-Heavy"/>
                <a:cs typeface="Lato-Heavy"/>
              </a:rPr>
              <a:t>ON </a:t>
            </a:r>
            <a:r>
              <a:rPr sz="1400" b="1" spc="-4" dirty="0">
                <a:solidFill>
                  <a:srgbClr val="FFFFFF"/>
                </a:solidFill>
                <a:latin typeface="Lato-Heavy"/>
                <a:cs typeface="Lato-Heavy"/>
              </a:rPr>
              <a:t>THE</a:t>
            </a:r>
            <a:r>
              <a:rPr sz="1400" b="1" spc="-117" dirty="0">
                <a:solidFill>
                  <a:srgbClr val="FFFFFF"/>
                </a:solidFill>
                <a:latin typeface="Lato-Heavy"/>
                <a:cs typeface="Lato-Heavy"/>
              </a:rPr>
              <a:t> </a:t>
            </a:r>
            <a:r>
              <a:rPr sz="1400" b="1" spc="-9" dirty="0">
                <a:solidFill>
                  <a:srgbClr val="FFFFFF"/>
                </a:solidFill>
                <a:latin typeface="Lato-Heavy"/>
                <a:cs typeface="Lato-Heavy"/>
              </a:rPr>
              <a:t>ENVIRONMENT</a:t>
            </a:r>
            <a:endParaRPr sz="1400" dirty="0">
              <a:solidFill>
                <a:prstClr val="black"/>
              </a:solidFill>
              <a:latin typeface="Lato-Heavy"/>
              <a:cs typeface="Lato-Heavy"/>
            </a:endParaRPr>
          </a:p>
        </p:txBody>
      </p:sp>
      <p:sp>
        <p:nvSpPr>
          <p:cNvPr id="7" name="object 11">
            <a:extLst>
              <a:ext uri="{FF2B5EF4-FFF2-40B4-BE49-F238E27FC236}">
                <a16:creationId xmlns:a16="http://schemas.microsoft.com/office/drawing/2014/main" id="{A6BC4B55-AD83-A04A-9399-184CD6BD00E6}"/>
              </a:ext>
            </a:extLst>
          </p:cNvPr>
          <p:cNvSpPr/>
          <p:nvPr/>
        </p:nvSpPr>
        <p:spPr>
          <a:xfrm>
            <a:off x="84668" y="105827"/>
            <a:ext cx="1154660" cy="632489"/>
          </a:xfrm>
          <a:prstGeom prst="rect">
            <a:avLst/>
          </a:prstGeom>
          <a:blipFill>
            <a:blip r:embed="rId3" cstate="print"/>
            <a:stretch>
              <a:fillRect/>
            </a:stretch>
          </a:blipFill>
        </p:spPr>
        <p:txBody>
          <a:bodyPr wrap="square" lIns="0" tIns="0" rIns="0" bIns="0" rtlCol="0"/>
          <a:lstStyle/>
          <a:p>
            <a:pPr defTabSz="761992"/>
            <a:endParaRPr sz="1126">
              <a:solidFill>
                <a:prstClr val="black"/>
              </a:solidFill>
              <a:latin typeface="Calibri" panose="020F0502020204030204"/>
            </a:endParaRPr>
          </a:p>
        </p:txBody>
      </p:sp>
      <p:sp>
        <p:nvSpPr>
          <p:cNvPr id="8" name="object 13">
            <a:extLst>
              <a:ext uri="{FF2B5EF4-FFF2-40B4-BE49-F238E27FC236}">
                <a16:creationId xmlns:a16="http://schemas.microsoft.com/office/drawing/2014/main" id="{2BFD98C8-58FA-8649-AF49-9AE99BFBAA70}"/>
              </a:ext>
            </a:extLst>
          </p:cNvPr>
          <p:cNvSpPr txBox="1"/>
          <p:nvPr/>
        </p:nvSpPr>
        <p:spPr>
          <a:xfrm>
            <a:off x="1145475" y="721165"/>
            <a:ext cx="9012761" cy="1389269"/>
          </a:xfrm>
          <a:prstGeom prst="rect">
            <a:avLst/>
          </a:prstGeom>
        </p:spPr>
        <p:txBody>
          <a:bodyPr vert="horz" wrap="square" lIns="0" tIns="16933" rIns="0" bIns="0" rtlCol="0">
            <a:spAutoFit/>
          </a:bodyPr>
          <a:lstStyle/>
          <a:p>
            <a:pPr marL="10583" marR="14817" defTabSz="761992">
              <a:lnSpc>
                <a:spcPts val="1083"/>
              </a:lnSpc>
              <a:spcBef>
                <a:spcPts val="133"/>
              </a:spcBef>
            </a:pPr>
            <a:endParaRPr lang="en-US" sz="1556" b="1" spc="-4" dirty="0">
              <a:solidFill>
                <a:srgbClr val="FFFFFF"/>
              </a:solidFill>
              <a:latin typeface="Lato"/>
              <a:cs typeface="Lato"/>
            </a:endParaRPr>
          </a:p>
          <a:p>
            <a:pPr marL="10583" marR="14817" defTabSz="761992">
              <a:lnSpc>
                <a:spcPts val="1083"/>
              </a:lnSpc>
              <a:spcBef>
                <a:spcPts val="133"/>
              </a:spcBef>
            </a:pPr>
            <a:r>
              <a:rPr lang="en-US" sz="1556" b="1" spc="-4" dirty="0">
                <a:solidFill>
                  <a:srgbClr val="FFFFFF"/>
                </a:solidFill>
                <a:latin typeface="Lato"/>
                <a:cs typeface="Lato"/>
              </a:rPr>
              <a:t>SCO Presented at the opening and closing of the 2</a:t>
            </a:r>
            <a:r>
              <a:rPr lang="en-US" sz="1556" b="1" spc="-4" baseline="30000" dirty="0">
                <a:solidFill>
                  <a:srgbClr val="FFFFFF"/>
                </a:solidFill>
                <a:latin typeface="Lato"/>
                <a:cs typeface="Lato"/>
              </a:rPr>
              <a:t>nd</a:t>
            </a:r>
            <a:r>
              <a:rPr lang="en-US" sz="1556" b="1" spc="-4" dirty="0">
                <a:solidFill>
                  <a:srgbClr val="FFFFFF"/>
                </a:solidFill>
                <a:latin typeface="Lato"/>
                <a:cs typeface="Lato"/>
              </a:rPr>
              <a:t> SPB Forum Session</a:t>
            </a:r>
          </a:p>
          <a:p>
            <a:pPr marL="10583" marR="14817" defTabSz="761992">
              <a:lnSpc>
                <a:spcPts val="1083"/>
              </a:lnSpc>
              <a:spcBef>
                <a:spcPts val="133"/>
              </a:spcBef>
            </a:pPr>
            <a:endParaRPr lang="en-US" sz="1556" b="1" spc="-4" dirty="0">
              <a:solidFill>
                <a:srgbClr val="FFFFFF"/>
              </a:solidFill>
              <a:latin typeface="Lato"/>
              <a:cs typeface="Lato"/>
            </a:endParaRPr>
          </a:p>
          <a:p>
            <a:pPr marL="10583" marR="14817" defTabSz="761992">
              <a:lnSpc>
                <a:spcPts val="1083"/>
              </a:lnSpc>
              <a:spcBef>
                <a:spcPts val="133"/>
              </a:spcBef>
            </a:pPr>
            <a:r>
              <a:rPr lang="en-US" sz="1556" b="1" spc="-4" dirty="0">
                <a:solidFill>
                  <a:srgbClr val="FFFFFF"/>
                </a:solidFill>
                <a:latin typeface="Lato"/>
                <a:cs typeface="Lato"/>
              </a:rPr>
              <a:t>SCO Confirmed as a model project by the SPB Forum Data Working Group chaired </a:t>
            </a:r>
            <a:endParaRPr lang="en-US" sz="1556" b="1" spc="-4" dirty="0" smtClean="0">
              <a:solidFill>
                <a:srgbClr val="FFFFFF"/>
              </a:solidFill>
              <a:latin typeface="Lato"/>
              <a:cs typeface="Lato"/>
            </a:endParaRPr>
          </a:p>
          <a:p>
            <a:pPr marL="10583" marR="14817" defTabSz="761992">
              <a:lnSpc>
                <a:spcPts val="1083"/>
              </a:lnSpc>
              <a:spcBef>
                <a:spcPts val="133"/>
              </a:spcBef>
            </a:pPr>
            <a:r>
              <a:rPr lang="en-US" sz="1556" b="1" spc="-4" dirty="0" smtClean="0">
                <a:solidFill>
                  <a:srgbClr val="FFFFFF"/>
                </a:solidFill>
                <a:latin typeface="Lato"/>
                <a:cs typeface="Lato"/>
              </a:rPr>
              <a:t>by </a:t>
            </a:r>
            <a:r>
              <a:rPr lang="en-US" sz="1556" b="1" spc="-4" dirty="0">
                <a:solidFill>
                  <a:srgbClr val="FFFFFF"/>
                </a:solidFill>
                <a:latin typeface="Lato"/>
                <a:cs typeface="Lato"/>
              </a:rPr>
              <a:t>Gilberto </a:t>
            </a:r>
            <a:r>
              <a:rPr lang="en-US" sz="1556" b="1" spc="-4" dirty="0" err="1">
                <a:solidFill>
                  <a:srgbClr val="FFFFFF"/>
                </a:solidFill>
                <a:latin typeface="Lato"/>
                <a:cs typeface="Lato"/>
              </a:rPr>
              <a:t>Camara</a:t>
            </a:r>
            <a:r>
              <a:rPr lang="en-US" sz="1556" b="1" spc="-4" dirty="0">
                <a:solidFill>
                  <a:srgbClr val="FFFFFF"/>
                </a:solidFill>
                <a:latin typeface="Lato"/>
                <a:cs typeface="Lato"/>
              </a:rPr>
              <a:t> (GEO)</a:t>
            </a:r>
          </a:p>
          <a:p>
            <a:pPr marL="10583" marR="14817" defTabSz="761992">
              <a:lnSpc>
                <a:spcPts val="1083"/>
              </a:lnSpc>
              <a:spcBef>
                <a:spcPts val="133"/>
              </a:spcBef>
            </a:pPr>
            <a:endParaRPr lang="en-US" sz="1556" b="1" spc="-4" dirty="0">
              <a:solidFill>
                <a:srgbClr val="FFFFFF"/>
              </a:solidFill>
              <a:latin typeface="Lato"/>
              <a:cs typeface="Lato"/>
            </a:endParaRPr>
          </a:p>
          <a:p>
            <a:pPr marL="10583" marR="14817" defTabSz="761992">
              <a:lnSpc>
                <a:spcPts val="1083"/>
              </a:lnSpc>
              <a:spcBef>
                <a:spcPts val="133"/>
              </a:spcBef>
            </a:pPr>
            <a:r>
              <a:rPr lang="en-US" sz="1556" b="1" spc="-4" dirty="0">
                <a:solidFill>
                  <a:srgbClr val="FFFFFF"/>
                </a:solidFill>
                <a:latin typeface="Lato"/>
                <a:cs typeface="Lato"/>
              </a:rPr>
              <a:t>GEO Secretariat proposed that SCO GEO Initiative (under evaluation) participates </a:t>
            </a:r>
            <a:r>
              <a:rPr lang="en-US" sz="1556" b="1" spc="-4" dirty="0" smtClean="0">
                <a:solidFill>
                  <a:srgbClr val="FFFFFF"/>
                </a:solidFill>
                <a:latin typeface="Lato"/>
                <a:cs typeface="Lato"/>
              </a:rPr>
              <a:t>to</a:t>
            </a:r>
          </a:p>
          <a:p>
            <a:pPr marL="10583" marR="14817" defTabSz="761992">
              <a:lnSpc>
                <a:spcPts val="1083"/>
              </a:lnSpc>
              <a:spcBef>
                <a:spcPts val="133"/>
              </a:spcBef>
            </a:pPr>
            <a:r>
              <a:rPr lang="en-US" sz="1556" b="1" spc="-4" dirty="0" smtClean="0">
                <a:solidFill>
                  <a:srgbClr val="FFFFFF"/>
                </a:solidFill>
                <a:latin typeface="Lato"/>
                <a:cs typeface="Lato"/>
              </a:rPr>
              <a:t> </a:t>
            </a:r>
            <a:r>
              <a:rPr lang="en-US" sz="1556" b="1" spc="-4" dirty="0">
                <a:solidFill>
                  <a:srgbClr val="FFFFFF"/>
                </a:solidFill>
                <a:latin typeface="Lato"/>
                <a:cs typeface="Lato"/>
              </a:rPr>
              <a:t>the GEO Knowledge Hub</a:t>
            </a:r>
          </a:p>
          <a:p>
            <a:pPr marL="10583" marR="14817" defTabSz="761992">
              <a:lnSpc>
                <a:spcPts val="1083"/>
              </a:lnSpc>
              <a:spcBef>
                <a:spcPts val="133"/>
              </a:spcBef>
            </a:pPr>
            <a:endParaRPr lang="en-US" sz="1556" b="1" spc="-4" dirty="0">
              <a:solidFill>
                <a:srgbClr val="FFFFFF"/>
              </a:solidFill>
              <a:latin typeface="Lato"/>
              <a:cs typeface="Lato"/>
            </a:endParaRPr>
          </a:p>
        </p:txBody>
      </p:sp>
      <p:pic>
        <p:nvPicPr>
          <p:cNvPr id="14" name="Image 13">
            <a:extLst>
              <a:ext uri="{FF2B5EF4-FFF2-40B4-BE49-F238E27FC236}">
                <a16:creationId xmlns:a16="http://schemas.microsoft.com/office/drawing/2014/main" id="{BC2433AA-ED27-B548-ADDB-5CED676FAF17}"/>
              </a:ext>
            </a:extLst>
          </p:cNvPr>
          <p:cNvPicPr>
            <a:picLocks noChangeAspect="1"/>
          </p:cNvPicPr>
          <p:nvPr/>
        </p:nvPicPr>
        <p:blipFill>
          <a:blip r:embed="rId4"/>
          <a:stretch>
            <a:fillRect/>
          </a:stretch>
        </p:blipFill>
        <p:spPr>
          <a:xfrm>
            <a:off x="121669" y="2049674"/>
            <a:ext cx="881944" cy="926338"/>
          </a:xfrm>
          <a:prstGeom prst="rect">
            <a:avLst/>
          </a:prstGeom>
        </p:spPr>
      </p:pic>
      <p:sp>
        <p:nvSpPr>
          <p:cNvPr id="16" name="ZoneTexte 15">
            <a:extLst>
              <a:ext uri="{FF2B5EF4-FFF2-40B4-BE49-F238E27FC236}">
                <a16:creationId xmlns:a16="http://schemas.microsoft.com/office/drawing/2014/main" id="{65FEB5FF-DB1A-1546-9FF9-5E90803672E6}"/>
              </a:ext>
            </a:extLst>
          </p:cNvPr>
          <p:cNvSpPr txBox="1"/>
          <p:nvPr/>
        </p:nvSpPr>
        <p:spPr>
          <a:xfrm>
            <a:off x="1145475" y="2419293"/>
            <a:ext cx="7925246" cy="859081"/>
          </a:xfrm>
          <a:prstGeom prst="rect">
            <a:avLst/>
          </a:prstGeom>
          <a:noFill/>
        </p:spPr>
        <p:txBody>
          <a:bodyPr wrap="none" rtlCol="0">
            <a:spAutoFit/>
          </a:bodyPr>
          <a:lstStyle/>
          <a:p>
            <a:pPr marL="10583" marR="14817" defTabSz="761992">
              <a:lnSpc>
                <a:spcPts val="1083"/>
              </a:lnSpc>
              <a:spcBef>
                <a:spcPts val="133"/>
              </a:spcBef>
            </a:pPr>
            <a:r>
              <a:rPr lang="en-US" sz="1400" b="1" spc="-4" dirty="0">
                <a:solidFill>
                  <a:srgbClr val="FFFFFF"/>
                </a:solidFill>
                <a:latin typeface="Lato"/>
                <a:cs typeface="Lato"/>
              </a:rPr>
              <a:t>SCO Presented on the SPB Forum Stand </a:t>
            </a:r>
            <a:r>
              <a:rPr lang="en-US" sz="1400" b="1" spc="-4" dirty="0" smtClean="0">
                <a:solidFill>
                  <a:srgbClr val="FFFFFF"/>
                </a:solidFill>
                <a:latin typeface="Lato"/>
                <a:cs typeface="Lato"/>
              </a:rPr>
              <a:t>with scenarios and use cases presented</a:t>
            </a:r>
            <a:endParaRPr lang="en-US" sz="1400" b="1" spc="-4" dirty="0">
              <a:solidFill>
                <a:srgbClr val="FFFFFF"/>
              </a:solidFill>
              <a:latin typeface="Lato"/>
              <a:cs typeface="Lato"/>
            </a:endParaRPr>
          </a:p>
          <a:p>
            <a:pPr marL="10583" marR="14817" defTabSz="761992">
              <a:lnSpc>
                <a:spcPts val="1083"/>
              </a:lnSpc>
              <a:spcBef>
                <a:spcPts val="133"/>
              </a:spcBef>
            </a:pPr>
            <a:endParaRPr lang="en-US" sz="1400" b="1" spc="-4" dirty="0">
              <a:solidFill>
                <a:srgbClr val="FFFFFF"/>
              </a:solidFill>
              <a:latin typeface="Lato"/>
              <a:cs typeface="Lato"/>
            </a:endParaRPr>
          </a:p>
          <a:p>
            <a:pPr marL="10583" marR="14817" defTabSz="761992">
              <a:lnSpc>
                <a:spcPts val="1083"/>
              </a:lnSpc>
              <a:spcBef>
                <a:spcPts val="133"/>
              </a:spcBef>
            </a:pPr>
            <a:r>
              <a:rPr lang="en-US" sz="1400" b="1" spc="-4" dirty="0">
                <a:solidFill>
                  <a:srgbClr val="FFFFFF"/>
                </a:solidFill>
                <a:latin typeface="Lato"/>
                <a:cs typeface="Lato"/>
              </a:rPr>
              <a:t>SCO Presented on the World Situation Room Stand as an example of scientific &amp; data input</a:t>
            </a:r>
          </a:p>
          <a:p>
            <a:pPr marL="10583" marR="14817" defTabSz="761992">
              <a:lnSpc>
                <a:spcPts val="1083"/>
              </a:lnSpc>
              <a:spcBef>
                <a:spcPts val="133"/>
              </a:spcBef>
            </a:pPr>
            <a:endParaRPr lang="en-US" sz="1400" b="1" spc="-4" dirty="0">
              <a:solidFill>
                <a:srgbClr val="FFFFFF"/>
              </a:solidFill>
              <a:latin typeface="Lato"/>
              <a:cs typeface="Lato"/>
            </a:endParaRPr>
          </a:p>
          <a:p>
            <a:pPr marL="10583" marR="14817" defTabSz="761992">
              <a:lnSpc>
                <a:spcPts val="1083"/>
              </a:lnSpc>
              <a:spcBef>
                <a:spcPts val="133"/>
              </a:spcBef>
            </a:pPr>
            <a:endParaRPr lang="en-US" sz="1556" b="1" spc="-4" dirty="0">
              <a:solidFill>
                <a:srgbClr val="FFFFFF"/>
              </a:solidFill>
              <a:latin typeface="Lato"/>
              <a:cs typeface="Lato"/>
            </a:endParaRPr>
          </a:p>
        </p:txBody>
      </p:sp>
      <p:sp>
        <p:nvSpPr>
          <p:cNvPr id="17" name="Rectangle 16">
            <a:extLst>
              <a:ext uri="{FF2B5EF4-FFF2-40B4-BE49-F238E27FC236}">
                <a16:creationId xmlns:a16="http://schemas.microsoft.com/office/drawing/2014/main" id="{F3BD4A6D-3238-EB45-BE04-42EEA3D2A82A}"/>
              </a:ext>
            </a:extLst>
          </p:cNvPr>
          <p:cNvSpPr/>
          <p:nvPr/>
        </p:nvSpPr>
        <p:spPr>
          <a:xfrm>
            <a:off x="1133943" y="1999539"/>
            <a:ext cx="2523448" cy="331757"/>
          </a:xfrm>
          <a:prstGeom prst="rect">
            <a:avLst/>
          </a:prstGeom>
        </p:spPr>
        <p:txBody>
          <a:bodyPr wrap="none">
            <a:spAutoFit/>
          </a:bodyPr>
          <a:lstStyle/>
          <a:p>
            <a:pPr defTabSz="761992"/>
            <a:r>
              <a:rPr lang="fr-FR" sz="1556" b="1" dirty="0">
                <a:solidFill>
                  <a:srgbClr val="FFFFFF"/>
                </a:solidFill>
                <a:latin typeface="Lato-Heavy"/>
                <a:cs typeface="Lato-Heavy"/>
              </a:rPr>
              <a:t>Nairobi 8-10 March 2019 </a:t>
            </a:r>
            <a:endParaRPr lang="en-US" sz="1500" dirty="0">
              <a:solidFill>
                <a:prstClr val="black"/>
              </a:solidFill>
              <a:latin typeface="Calibri" panose="020F0502020204030204"/>
            </a:endParaRPr>
          </a:p>
        </p:txBody>
      </p:sp>
      <p:sp>
        <p:nvSpPr>
          <p:cNvPr id="18" name="Rectangle 17">
            <a:extLst>
              <a:ext uri="{FF2B5EF4-FFF2-40B4-BE49-F238E27FC236}">
                <a16:creationId xmlns:a16="http://schemas.microsoft.com/office/drawing/2014/main" id="{B07AA513-8855-EA41-9BE2-242700D5434D}"/>
              </a:ext>
            </a:extLst>
          </p:cNvPr>
          <p:cNvSpPr/>
          <p:nvPr/>
        </p:nvSpPr>
        <p:spPr>
          <a:xfrm>
            <a:off x="2538237" y="4413290"/>
            <a:ext cx="5080000" cy="823302"/>
          </a:xfrm>
          <a:prstGeom prst="rect">
            <a:avLst/>
          </a:prstGeom>
        </p:spPr>
        <p:txBody>
          <a:bodyPr>
            <a:spAutoFit/>
          </a:bodyPr>
          <a:lstStyle/>
          <a:p>
            <a:pPr marL="10583" marR="14817" defTabSz="761992">
              <a:lnSpc>
                <a:spcPts val="1083"/>
              </a:lnSpc>
              <a:spcBef>
                <a:spcPts val="133"/>
              </a:spcBef>
            </a:pPr>
            <a:r>
              <a:rPr lang="en-US" sz="1333" b="1" spc="-4" dirty="0">
                <a:solidFill>
                  <a:srgbClr val="FFFFFF"/>
                </a:solidFill>
                <a:latin typeface="Lato"/>
                <a:cs typeface="Lato"/>
              </a:rPr>
              <a:t>SCO cited by </a:t>
            </a:r>
            <a:r>
              <a:rPr lang="en-US" sz="1333" b="1" spc="-4" dirty="0" err="1">
                <a:solidFill>
                  <a:srgbClr val="FFFFFF"/>
                </a:solidFill>
                <a:latin typeface="Lato"/>
                <a:cs typeface="Lato"/>
              </a:rPr>
              <a:t>Arona</a:t>
            </a:r>
            <a:r>
              <a:rPr lang="en-US" sz="1333" b="1" spc="-4" dirty="0">
                <a:solidFill>
                  <a:srgbClr val="FFFFFF"/>
                </a:solidFill>
                <a:latin typeface="Lato"/>
                <a:cs typeface="Lato"/>
              </a:rPr>
              <a:t> </a:t>
            </a:r>
            <a:r>
              <a:rPr lang="en-US" sz="1333" b="1" spc="-4" dirty="0" err="1">
                <a:solidFill>
                  <a:srgbClr val="FFFFFF"/>
                </a:solidFill>
                <a:latin typeface="Lato"/>
                <a:cs typeface="Lato"/>
              </a:rPr>
              <a:t>Diedhiou</a:t>
            </a:r>
            <a:r>
              <a:rPr lang="en-US" sz="1333" b="1" spc="-4" dirty="0">
                <a:solidFill>
                  <a:srgbClr val="FFFFFF"/>
                </a:solidFill>
                <a:latin typeface="Lato"/>
                <a:cs typeface="Lato"/>
              </a:rPr>
              <a:t> (IRD) at the One Planet Summit as the main on-going project on </a:t>
            </a:r>
          </a:p>
          <a:p>
            <a:pPr marL="10583" marR="14817" defTabSz="761992">
              <a:lnSpc>
                <a:spcPts val="1083"/>
              </a:lnSpc>
              <a:spcBef>
                <a:spcPts val="133"/>
              </a:spcBef>
            </a:pPr>
            <a:endParaRPr lang="en-US" sz="1333" b="1" spc="-4" dirty="0">
              <a:solidFill>
                <a:srgbClr val="FFFFFF"/>
              </a:solidFill>
              <a:latin typeface="Lato"/>
              <a:cs typeface="Lato"/>
            </a:endParaRPr>
          </a:p>
          <a:p>
            <a:pPr marL="10583" marR="14817" defTabSz="761992">
              <a:lnSpc>
                <a:spcPts val="1083"/>
              </a:lnSpc>
              <a:spcBef>
                <a:spcPts val="133"/>
              </a:spcBef>
            </a:pPr>
            <a:r>
              <a:rPr lang="en-US" sz="1333" b="1" spc="-4" dirty="0">
                <a:solidFill>
                  <a:srgbClr val="FFFFFF"/>
                </a:solidFill>
                <a:latin typeface="Lato"/>
                <a:cs typeface="Lato"/>
              </a:rPr>
              <a:t>climate change impact together with Make Our Planet Great Again</a:t>
            </a:r>
          </a:p>
        </p:txBody>
      </p:sp>
      <p:sp>
        <p:nvSpPr>
          <p:cNvPr id="19" name="Rectangle 18">
            <a:extLst>
              <a:ext uri="{FF2B5EF4-FFF2-40B4-BE49-F238E27FC236}">
                <a16:creationId xmlns:a16="http://schemas.microsoft.com/office/drawing/2014/main" id="{46764D68-CF35-AB4E-BC03-799A69618AD1}"/>
              </a:ext>
            </a:extLst>
          </p:cNvPr>
          <p:cNvSpPr/>
          <p:nvPr/>
        </p:nvSpPr>
        <p:spPr>
          <a:xfrm>
            <a:off x="-1763" y="3804256"/>
            <a:ext cx="10160000" cy="1886861"/>
          </a:xfrm>
          <a:prstGeom prst="rect">
            <a:avLst/>
          </a:prstGeom>
          <a:solidFill>
            <a:srgbClr val="23F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92"/>
            <a:endParaRPr lang="en-US" sz="1500" dirty="0">
              <a:solidFill>
                <a:prstClr val="white"/>
              </a:solidFill>
              <a:latin typeface="Calibri" panose="020F0502020204030204"/>
            </a:endParaRPr>
          </a:p>
        </p:txBody>
      </p:sp>
      <p:sp>
        <p:nvSpPr>
          <p:cNvPr id="20" name="ZoneTexte 19">
            <a:extLst>
              <a:ext uri="{FF2B5EF4-FFF2-40B4-BE49-F238E27FC236}">
                <a16:creationId xmlns:a16="http://schemas.microsoft.com/office/drawing/2014/main" id="{EEBFA5C2-B5B6-AE4F-B8C8-958CA46B0252}"/>
              </a:ext>
            </a:extLst>
          </p:cNvPr>
          <p:cNvSpPr txBox="1"/>
          <p:nvPr/>
        </p:nvSpPr>
        <p:spPr>
          <a:xfrm>
            <a:off x="1133943" y="4206545"/>
            <a:ext cx="3767378" cy="331757"/>
          </a:xfrm>
          <a:prstGeom prst="rect">
            <a:avLst/>
          </a:prstGeom>
        </p:spPr>
        <p:txBody>
          <a:bodyPr wrap="none">
            <a:spAutoFit/>
          </a:bodyPr>
          <a:lstStyle>
            <a:defPPr>
              <a:defRPr lang="fr-FR"/>
            </a:defPPr>
            <a:lvl1pPr>
              <a:defRPr sz="1400" b="1">
                <a:solidFill>
                  <a:srgbClr val="FFFFFF"/>
                </a:solidFill>
                <a:latin typeface="Lato-Heavy"/>
                <a:cs typeface="Lato-Heavy"/>
              </a:defRPr>
            </a:lvl1pPr>
          </a:lstStyle>
          <a:p>
            <a:pPr defTabSz="761992"/>
            <a:r>
              <a:rPr lang="fr-FR" sz="1556" dirty="0">
                <a:solidFill>
                  <a:srgbClr val="002060"/>
                </a:solidFill>
              </a:rPr>
              <a:t>3rd  Edition of the One </a:t>
            </a:r>
            <a:r>
              <a:rPr lang="fr-FR" sz="1556" dirty="0" err="1">
                <a:solidFill>
                  <a:srgbClr val="002060"/>
                </a:solidFill>
              </a:rPr>
              <a:t>Planet</a:t>
            </a:r>
            <a:r>
              <a:rPr lang="fr-FR" sz="1556" dirty="0">
                <a:solidFill>
                  <a:srgbClr val="002060"/>
                </a:solidFill>
              </a:rPr>
              <a:t> </a:t>
            </a:r>
            <a:r>
              <a:rPr lang="fr-FR" sz="1556" dirty="0" err="1">
                <a:solidFill>
                  <a:srgbClr val="002060"/>
                </a:solidFill>
              </a:rPr>
              <a:t>Summit</a:t>
            </a:r>
            <a:endParaRPr lang="en-US" sz="1556" dirty="0">
              <a:solidFill>
                <a:srgbClr val="002060"/>
              </a:solidFill>
            </a:endParaRPr>
          </a:p>
        </p:txBody>
      </p:sp>
      <p:sp>
        <p:nvSpPr>
          <p:cNvPr id="21" name="Rectangle 20">
            <a:extLst>
              <a:ext uri="{FF2B5EF4-FFF2-40B4-BE49-F238E27FC236}">
                <a16:creationId xmlns:a16="http://schemas.microsoft.com/office/drawing/2014/main" id="{79A5CA6A-6081-3D4E-9F57-F76DADFD9525}"/>
              </a:ext>
            </a:extLst>
          </p:cNvPr>
          <p:cNvSpPr/>
          <p:nvPr/>
        </p:nvSpPr>
        <p:spPr>
          <a:xfrm>
            <a:off x="1133944" y="3922987"/>
            <a:ext cx="2347117" cy="331757"/>
          </a:xfrm>
          <a:prstGeom prst="rect">
            <a:avLst/>
          </a:prstGeom>
        </p:spPr>
        <p:txBody>
          <a:bodyPr wrap="none">
            <a:spAutoFit/>
          </a:bodyPr>
          <a:lstStyle/>
          <a:p>
            <a:pPr defTabSz="761992"/>
            <a:r>
              <a:rPr lang="fr-FR" sz="1556" b="1" dirty="0">
                <a:solidFill>
                  <a:srgbClr val="002060"/>
                </a:solidFill>
                <a:latin typeface="Lato-Heavy"/>
                <a:cs typeface="Lato-Heavy"/>
              </a:rPr>
              <a:t>Nairobi 14 March 2019 </a:t>
            </a:r>
            <a:endParaRPr lang="en-US" sz="1500" dirty="0">
              <a:solidFill>
                <a:srgbClr val="002060"/>
              </a:solidFill>
              <a:latin typeface="Calibri" panose="020F0502020204030204"/>
            </a:endParaRPr>
          </a:p>
        </p:txBody>
      </p:sp>
      <p:pic>
        <p:nvPicPr>
          <p:cNvPr id="23" name="Image 22">
            <a:extLst>
              <a:ext uri="{FF2B5EF4-FFF2-40B4-BE49-F238E27FC236}">
                <a16:creationId xmlns:a16="http://schemas.microsoft.com/office/drawing/2014/main" id="{3257DCBE-FF19-284C-8D08-18C9CF2B2A9A}"/>
              </a:ext>
            </a:extLst>
          </p:cNvPr>
          <p:cNvPicPr>
            <a:picLocks noChangeAspect="1"/>
          </p:cNvPicPr>
          <p:nvPr/>
        </p:nvPicPr>
        <p:blipFill>
          <a:blip r:embed="rId5"/>
          <a:stretch>
            <a:fillRect/>
          </a:stretch>
        </p:blipFill>
        <p:spPr>
          <a:xfrm>
            <a:off x="156569" y="3944722"/>
            <a:ext cx="926190" cy="926190"/>
          </a:xfrm>
          <a:prstGeom prst="rect">
            <a:avLst/>
          </a:prstGeom>
        </p:spPr>
      </p:pic>
      <p:sp>
        <p:nvSpPr>
          <p:cNvPr id="25" name="ZoneTexte 24">
            <a:extLst>
              <a:ext uri="{FF2B5EF4-FFF2-40B4-BE49-F238E27FC236}">
                <a16:creationId xmlns:a16="http://schemas.microsoft.com/office/drawing/2014/main" id="{24D3A14F-797B-7A44-9168-E132C604EBD9}"/>
              </a:ext>
            </a:extLst>
          </p:cNvPr>
          <p:cNvSpPr txBox="1"/>
          <p:nvPr/>
        </p:nvSpPr>
        <p:spPr>
          <a:xfrm>
            <a:off x="1145475" y="4627723"/>
            <a:ext cx="9820252" cy="977319"/>
          </a:xfrm>
          <a:prstGeom prst="rect">
            <a:avLst/>
          </a:prstGeom>
          <a:noFill/>
        </p:spPr>
        <p:txBody>
          <a:bodyPr wrap="none" rtlCol="0">
            <a:spAutoFit/>
          </a:bodyPr>
          <a:lstStyle/>
          <a:p>
            <a:pPr defTabSz="761992">
              <a:spcBef>
                <a:spcPts val="133"/>
              </a:spcBef>
            </a:pPr>
            <a:r>
              <a:rPr lang="en-US" sz="1556" b="1" spc="-4" dirty="0">
                <a:solidFill>
                  <a:srgbClr val="002060"/>
                </a:solidFill>
                <a:latin typeface="Lato"/>
                <a:cs typeface="Lato"/>
              </a:rPr>
              <a:t>Participation of Jean-Yves Le Gall in the French Presidential Delegation to represent the SCO</a:t>
            </a:r>
            <a:endParaRPr lang="en-US" sz="889" b="1" spc="-4" dirty="0">
              <a:solidFill>
                <a:srgbClr val="002060"/>
              </a:solidFill>
              <a:latin typeface="Lato"/>
              <a:cs typeface="Lato"/>
            </a:endParaRPr>
          </a:p>
          <a:p>
            <a:pPr defTabSz="761992">
              <a:spcBef>
                <a:spcPts val="133"/>
              </a:spcBef>
            </a:pPr>
            <a:endParaRPr lang="en-US" sz="889" b="1" spc="-4" dirty="0">
              <a:solidFill>
                <a:srgbClr val="002060"/>
              </a:solidFill>
              <a:latin typeface="Lato"/>
              <a:cs typeface="Lato"/>
            </a:endParaRPr>
          </a:p>
          <a:p>
            <a:pPr defTabSz="761992">
              <a:spcBef>
                <a:spcPts val="133"/>
              </a:spcBef>
            </a:pPr>
            <a:r>
              <a:rPr lang="en-US" sz="1556" b="1" spc="-4" dirty="0" err="1">
                <a:solidFill>
                  <a:srgbClr val="002060"/>
                </a:solidFill>
                <a:latin typeface="Lato"/>
                <a:cs typeface="Lato"/>
              </a:rPr>
              <a:t>Arona</a:t>
            </a:r>
            <a:r>
              <a:rPr lang="en-US" sz="1556" b="1" spc="-4" dirty="0">
                <a:solidFill>
                  <a:srgbClr val="002060"/>
                </a:solidFill>
                <a:latin typeface="Lato"/>
                <a:cs typeface="Lato"/>
              </a:rPr>
              <a:t> </a:t>
            </a:r>
            <a:r>
              <a:rPr lang="en-US" sz="1556" b="1" spc="-4" dirty="0" err="1">
                <a:solidFill>
                  <a:srgbClr val="002060"/>
                </a:solidFill>
                <a:latin typeface="Lato"/>
                <a:cs typeface="Lato"/>
              </a:rPr>
              <a:t>Diedhiou</a:t>
            </a:r>
            <a:r>
              <a:rPr lang="en-US" sz="1556" b="1" spc="-4" dirty="0">
                <a:solidFill>
                  <a:srgbClr val="002060"/>
                </a:solidFill>
                <a:latin typeface="Lato"/>
                <a:cs typeface="Lato"/>
              </a:rPr>
              <a:t> (Climate Expert – IRD, IPCC) cited SCO as a Major Program on Climate Change Issues</a:t>
            </a:r>
          </a:p>
          <a:p>
            <a:pPr defTabSz="761992">
              <a:spcBef>
                <a:spcPts val="133"/>
              </a:spcBef>
            </a:pPr>
            <a:endParaRPr lang="en-US" sz="1500" dirty="0">
              <a:solidFill>
                <a:prstClr val="black"/>
              </a:solidFill>
              <a:latin typeface="Calibri" panose="020F0502020204030204"/>
            </a:endParaRPr>
          </a:p>
        </p:txBody>
      </p:sp>
      <p:sp>
        <p:nvSpPr>
          <p:cNvPr id="26" name="ZoneTexte 25">
            <a:extLst>
              <a:ext uri="{FF2B5EF4-FFF2-40B4-BE49-F238E27FC236}">
                <a16:creationId xmlns:a16="http://schemas.microsoft.com/office/drawing/2014/main" id="{ED6F957C-69B8-5C4D-9390-D0E8CE13CB6C}"/>
              </a:ext>
            </a:extLst>
          </p:cNvPr>
          <p:cNvSpPr txBox="1"/>
          <p:nvPr/>
        </p:nvSpPr>
        <p:spPr>
          <a:xfrm>
            <a:off x="10636898" y="5847184"/>
            <a:ext cx="184731" cy="323165"/>
          </a:xfrm>
          <a:prstGeom prst="rect">
            <a:avLst/>
          </a:prstGeom>
          <a:noFill/>
        </p:spPr>
        <p:txBody>
          <a:bodyPr wrap="none" rtlCol="0">
            <a:spAutoFit/>
          </a:bodyPr>
          <a:lstStyle/>
          <a:p>
            <a:pPr defTabSz="761992"/>
            <a:endParaRPr lang="en-US" sz="1500" dirty="0">
              <a:solidFill>
                <a:prstClr val="black"/>
              </a:solidFill>
              <a:latin typeface="Calibri" panose="020F0502020204030204"/>
            </a:endParaRPr>
          </a:p>
        </p:txBody>
      </p:sp>
      <p:sp>
        <p:nvSpPr>
          <p:cNvPr id="2" name="Espace réservé de la date 1"/>
          <p:cNvSpPr>
            <a:spLocks noGrp="1"/>
          </p:cNvSpPr>
          <p:nvPr>
            <p:ph type="dt" sz="half" idx="10"/>
          </p:nvPr>
        </p:nvSpPr>
        <p:spPr/>
        <p:txBody>
          <a:bodyPr/>
          <a:lstStyle/>
          <a:p>
            <a:fld id="{7FF5F20A-12F5-4FBD-868B-F3A0D99F69F9}" type="datetime1">
              <a:rPr lang="fr-FR" smtClean="0"/>
              <a:t>20/03/2019</a:t>
            </a:fld>
            <a:endParaRPr lang="en-US"/>
          </a:p>
        </p:txBody>
      </p:sp>
      <p:sp>
        <p:nvSpPr>
          <p:cNvPr id="3" name="Espace réservé du pied de page 2"/>
          <p:cNvSpPr>
            <a:spLocks noGrp="1"/>
          </p:cNvSpPr>
          <p:nvPr>
            <p:ph type="ftr" sz="quarter" idx="11"/>
          </p:nvPr>
        </p:nvSpPr>
        <p:spPr/>
        <p:txBody>
          <a:bodyPr/>
          <a:lstStyle/>
          <a:p>
            <a:r>
              <a:rPr lang="en-US" smtClean="0"/>
              <a:t>WG Climate Meeting - Marrakech</a:t>
            </a:r>
            <a:endParaRPr lang="en-US"/>
          </a:p>
        </p:txBody>
      </p:sp>
      <p:sp>
        <p:nvSpPr>
          <p:cNvPr id="4" name="Espace réservé du numéro de diapositive 3"/>
          <p:cNvSpPr>
            <a:spLocks noGrp="1"/>
          </p:cNvSpPr>
          <p:nvPr>
            <p:ph type="sldNum" sz="quarter" idx="12"/>
          </p:nvPr>
        </p:nvSpPr>
        <p:spPr/>
        <p:txBody>
          <a:bodyPr/>
          <a:lstStyle/>
          <a:p>
            <a:fld id="{92C6345E-B769-0A46-8191-15463075FFA8}" type="slidenum">
              <a:rPr lang="en-US" smtClean="0"/>
              <a:t>23</a:t>
            </a:fld>
            <a:endParaRPr lang="en-US"/>
          </a:p>
        </p:txBody>
      </p:sp>
    </p:spTree>
    <p:extLst>
      <p:ext uri="{BB962C8B-B14F-4D97-AF65-F5344CB8AC3E}">
        <p14:creationId xmlns:p14="http://schemas.microsoft.com/office/powerpoint/2010/main" val="404503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24</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noAutofit/>
          </a:bodyPr>
          <a:lstStyle/>
          <a:p>
            <a:r>
              <a:rPr lang="en-US" sz="2000" b="1" dirty="0">
                <a:solidFill>
                  <a:srgbClr val="002060"/>
                </a:solidFill>
                <a:latin typeface="Arial" panose="020B0604020202020204" pitchFamily="34" charset="0"/>
                <a:cs typeface="Arial" panose="020B0604020202020204" pitchFamily="34" charset="0"/>
              </a:rPr>
              <a:t>Space Climate Observatory</a:t>
            </a:r>
          </a:p>
        </p:txBody>
      </p:sp>
      <p:sp>
        <p:nvSpPr>
          <p:cNvPr id="11" name="Sous-titre 10"/>
          <p:cNvSpPr>
            <a:spLocks noGrp="1"/>
          </p:cNvSpPr>
          <p:nvPr>
            <p:ph type="subTitle" idx="14"/>
          </p:nvPr>
        </p:nvSpPr>
        <p:spPr/>
        <p:txBody>
          <a:bodyPr/>
          <a:lstStyle/>
          <a:p>
            <a:r>
              <a:rPr lang="en-US" dirty="0"/>
              <a:t>SCO Concepts – SCO </a:t>
            </a:r>
            <a:r>
              <a:rPr lang="en-US" dirty="0" smtClean="0"/>
              <a:t>the </a:t>
            </a:r>
            <a:r>
              <a:rPr lang="en-US" dirty="0"/>
              <a:t>international landscape</a:t>
            </a: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FA561C7A-A688-4AB4-A11D-E6C9C5908300}"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sp>
        <p:nvSpPr>
          <p:cNvPr id="5" name="Espace réservé du contenu 4"/>
          <p:cNvSpPr>
            <a:spLocks noGrp="1"/>
          </p:cNvSpPr>
          <p:nvPr>
            <p:ph sz="quarter" idx="13"/>
          </p:nvPr>
        </p:nvSpPr>
        <p:spPr/>
        <p:txBody>
          <a:bodyPr>
            <a:normAutofit fontScale="92500"/>
          </a:bodyPr>
          <a:lstStyle/>
          <a:p>
            <a:pPr marL="0" lvl="1" indent="0" algn="just">
              <a:buNone/>
            </a:pPr>
            <a:r>
              <a:rPr lang="en-GB" b="1" dirty="0" smtClean="0">
                <a:solidFill>
                  <a:srgbClr val="1F497D"/>
                </a:solidFill>
                <a:ea typeface="Arial Bold"/>
                <a:cs typeface="Arial" panose="020B0604020202020204" pitchFamily="34" charset="0"/>
                <a:sym typeface="Avenir Roman"/>
              </a:rPr>
              <a:t>Some preliminary feedbacks</a:t>
            </a:r>
          </a:p>
          <a:p>
            <a:pPr lvl="1" algn="just"/>
            <a:r>
              <a:rPr lang="en-GB" dirty="0" smtClean="0">
                <a:solidFill>
                  <a:srgbClr val="1F497D"/>
                </a:solidFill>
                <a:ea typeface="Arial Bold"/>
                <a:cs typeface="Arial" panose="020B0604020202020204" pitchFamily="34" charset="0"/>
                <a:sym typeface="Avenir Roman"/>
              </a:rPr>
              <a:t>WG Climate </a:t>
            </a:r>
            <a:r>
              <a:rPr lang="en-GB" dirty="0">
                <a:solidFill>
                  <a:srgbClr val="1F497D"/>
                </a:solidFill>
                <a:ea typeface="Arial Bold"/>
                <a:cs typeface="Arial" panose="020B0604020202020204" pitchFamily="34" charset="0"/>
                <a:sym typeface="Avenir Roman"/>
              </a:rPr>
              <a:t>Chair </a:t>
            </a:r>
            <a:r>
              <a:rPr lang="en-GB" dirty="0" smtClean="0">
                <a:solidFill>
                  <a:srgbClr val="1F497D"/>
                </a:solidFill>
                <a:ea typeface="Arial Bold"/>
                <a:cs typeface="Arial" panose="020B0604020202020204" pitchFamily="34" charset="0"/>
                <a:sym typeface="Avenir Roman"/>
              </a:rPr>
              <a:t>(CEOS-CGMS-GCOS) recommendations :</a:t>
            </a:r>
          </a:p>
          <a:p>
            <a:pPr lvl="2" algn="just"/>
            <a:r>
              <a:rPr lang="en-GB" b="1" dirty="0" smtClean="0">
                <a:solidFill>
                  <a:srgbClr val="1F497D"/>
                </a:solidFill>
                <a:ea typeface="Arial Bold"/>
                <a:cs typeface="Arial" panose="020B0604020202020204" pitchFamily="34" charset="0"/>
                <a:sym typeface="Avenir Roman"/>
              </a:rPr>
              <a:t>that </a:t>
            </a:r>
            <a:r>
              <a:rPr lang="en-GB" b="1" dirty="0">
                <a:solidFill>
                  <a:srgbClr val="1F497D"/>
                </a:solidFill>
                <a:ea typeface="Arial Bold"/>
                <a:cs typeface="Arial" panose="020B0604020202020204" pitchFamily="34" charset="0"/>
                <a:sym typeface="Avenir Roman"/>
              </a:rPr>
              <a:t>it might be advantageous if SCO were </a:t>
            </a:r>
            <a:r>
              <a:rPr lang="en-GB" b="1" dirty="0">
                <a:solidFill>
                  <a:srgbClr val="1F497D"/>
                </a:solidFill>
                <a:sym typeface="Avenir Roman"/>
              </a:rPr>
              <a:t>to address pillar 3 of the architecture, in order to enhance the uptake of CDRs into applications </a:t>
            </a:r>
          </a:p>
          <a:p>
            <a:pPr lvl="1" algn="just"/>
            <a:endParaRPr lang="en-GB" dirty="0" smtClean="0">
              <a:solidFill>
                <a:srgbClr val="1F497D"/>
              </a:solidFill>
              <a:ea typeface="Arial Bold"/>
              <a:cs typeface="Arial" panose="020B0604020202020204" pitchFamily="34" charset="0"/>
              <a:sym typeface="Avenir Roman"/>
            </a:endParaRPr>
          </a:p>
          <a:p>
            <a:pPr lvl="1" algn="just"/>
            <a:r>
              <a:rPr lang="en-GB" dirty="0">
                <a:solidFill>
                  <a:srgbClr val="1F497D"/>
                </a:solidFill>
                <a:ea typeface="Arial Bold"/>
                <a:cs typeface="Arial" panose="020B0604020202020204" pitchFamily="34" charset="0"/>
                <a:sym typeface="Avenir Roman"/>
              </a:rPr>
              <a:t>GCOS is pleased that it’s role has been recognised and requested that planned feedback mechanisms and the </a:t>
            </a:r>
            <a:r>
              <a:rPr lang="en-GB" b="1" dirty="0">
                <a:solidFill>
                  <a:srgbClr val="1F497D"/>
                </a:solidFill>
                <a:ea typeface="Arial Bold"/>
                <a:cs typeface="Arial" panose="020B0604020202020204" pitchFamily="34" charset="0"/>
                <a:sym typeface="Avenir Roman"/>
              </a:rPr>
              <a:t>advisory role of GCOS </a:t>
            </a:r>
            <a:r>
              <a:rPr lang="en-GB" dirty="0">
                <a:solidFill>
                  <a:srgbClr val="1F497D"/>
                </a:solidFill>
                <a:ea typeface="Arial Bold"/>
                <a:cs typeface="Arial" panose="020B0604020202020204" pitchFamily="34" charset="0"/>
                <a:sym typeface="Avenir Roman"/>
              </a:rPr>
              <a:t>be maintained (See Governance Part)</a:t>
            </a:r>
          </a:p>
          <a:p>
            <a:pPr marL="0" lvl="1" indent="0" algn="just">
              <a:buNone/>
            </a:pPr>
            <a:endParaRPr lang="en-GB" dirty="0" smtClean="0">
              <a:solidFill>
                <a:srgbClr val="1F497D"/>
              </a:solidFill>
              <a:ea typeface="Arial Bold"/>
              <a:cs typeface="Arial" panose="020B0604020202020204" pitchFamily="34" charset="0"/>
              <a:sym typeface="Avenir Roman"/>
            </a:endParaRPr>
          </a:p>
          <a:p>
            <a:pPr lvl="1" algn="just"/>
            <a:r>
              <a:rPr lang="en-GB" dirty="0" smtClean="0">
                <a:solidFill>
                  <a:srgbClr val="1F497D"/>
                </a:solidFill>
                <a:ea typeface="Arial Bold"/>
                <a:cs typeface="Arial" panose="020B0604020202020204" pitchFamily="34" charset="0"/>
                <a:sym typeface="Avenir Roman"/>
              </a:rPr>
              <a:t>WMO </a:t>
            </a:r>
            <a:r>
              <a:rPr lang="en-GB" dirty="0">
                <a:solidFill>
                  <a:srgbClr val="1F497D"/>
                </a:solidFill>
                <a:ea typeface="Arial Bold"/>
                <a:cs typeface="Arial" panose="020B0604020202020204" pitchFamily="34" charset="0"/>
                <a:sym typeface="Avenir Roman"/>
              </a:rPr>
              <a:t>confirmed the finding from the WMO/EC earlier case studies that satellite data fulfils only parts of what is needed for applications. </a:t>
            </a:r>
            <a:r>
              <a:rPr lang="en-GB" i="1" dirty="0">
                <a:solidFill>
                  <a:srgbClr val="1F497D"/>
                </a:solidFill>
                <a:ea typeface="Arial Bold"/>
                <a:cs typeface="Arial" panose="020B0604020202020204" pitchFamily="34" charset="0"/>
                <a:sym typeface="Avenir Roman"/>
              </a:rPr>
              <a:t>These </a:t>
            </a:r>
            <a:r>
              <a:rPr lang="en-GB" i="1" dirty="0">
                <a:solidFill>
                  <a:srgbClr val="1F497D"/>
                </a:solidFill>
                <a:sym typeface="Avenir Roman"/>
              </a:rPr>
              <a:t>original case studies done in 2013 should be seen as very embryonic, and maybe </a:t>
            </a:r>
            <a:r>
              <a:rPr lang="en-GB" b="1" dirty="0">
                <a:solidFill>
                  <a:srgbClr val="1F497D"/>
                </a:solidFill>
                <a:sym typeface="Avenir Roman"/>
              </a:rPr>
              <a:t>the SCO could be used to develop further and more detailed case studies</a:t>
            </a:r>
            <a:r>
              <a:rPr lang="en-GB" dirty="0">
                <a:solidFill>
                  <a:srgbClr val="1F497D"/>
                </a:solidFill>
                <a:sym typeface="Avenir Roman"/>
              </a:rPr>
              <a:t> </a:t>
            </a:r>
            <a:r>
              <a:rPr lang="en-GB" b="1" dirty="0">
                <a:solidFill>
                  <a:srgbClr val="1F497D"/>
                </a:solidFill>
                <a:sym typeface="Avenir Roman"/>
              </a:rPr>
              <a:t>of satellite applications for climate </a:t>
            </a:r>
            <a:r>
              <a:rPr lang="en-GB" b="1" dirty="0" smtClean="0">
                <a:solidFill>
                  <a:srgbClr val="1F497D"/>
                </a:solidFill>
                <a:sym typeface="Avenir Roman"/>
              </a:rPr>
              <a:t>research/services</a:t>
            </a:r>
          </a:p>
          <a:p>
            <a:pPr lvl="1" algn="just"/>
            <a:endParaRPr lang="en-GB" dirty="0" smtClean="0">
              <a:solidFill>
                <a:srgbClr val="1F497D"/>
              </a:solidFill>
              <a:ea typeface="Arial Bold"/>
              <a:cs typeface="Arial" panose="020B0604020202020204" pitchFamily="34" charset="0"/>
              <a:sym typeface="Avenir Roman"/>
            </a:endParaRPr>
          </a:p>
          <a:p>
            <a:pPr lvl="1" algn="just"/>
            <a:endParaRPr lang="en-GB" dirty="0">
              <a:solidFill>
                <a:srgbClr val="1F497D"/>
              </a:solidFill>
              <a:sym typeface="Avenir Roman"/>
            </a:endParaRPr>
          </a:p>
          <a:p>
            <a:pPr algn="just"/>
            <a:endParaRPr lang="en-US" dirty="0"/>
          </a:p>
        </p:txBody>
      </p:sp>
    </p:spTree>
    <p:extLst>
      <p:ext uri="{BB962C8B-B14F-4D97-AF65-F5344CB8AC3E}">
        <p14:creationId xmlns:p14="http://schemas.microsoft.com/office/powerpoint/2010/main" val="130065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p:txBody>
          <a:bodyPr/>
          <a:lstStyle/>
          <a:p>
            <a:pPr defTabSz="914400">
              <a:lnSpc>
                <a:spcPct val="120000"/>
              </a:lnSpc>
            </a:pPr>
            <a:r>
              <a:rPr lang="en-GB" sz="2000" dirty="0">
                <a:solidFill>
                  <a:srgbClr val="1F497D"/>
                </a:solidFill>
                <a:ea typeface="Arial Bold"/>
                <a:cs typeface="Arial" panose="020B0604020202020204" pitchFamily="34" charset="0"/>
                <a:sym typeface="Avenir Roman"/>
              </a:rPr>
              <a:t>From the perspective of </a:t>
            </a:r>
            <a:r>
              <a:rPr lang="en-GB" sz="2000" dirty="0" smtClean="0">
                <a:solidFill>
                  <a:srgbClr val="1F497D"/>
                </a:solidFill>
                <a:ea typeface="Arial Bold"/>
                <a:cs typeface="Arial" panose="020B0604020202020204" pitchFamily="34" charset="0"/>
                <a:sym typeface="Avenir Roman"/>
              </a:rPr>
              <a:t>WG Climate (October 2018), </a:t>
            </a:r>
            <a:r>
              <a:rPr lang="en-GB" sz="2000" dirty="0">
                <a:solidFill>
                  <a:srgbClr val="1F497D"/>
                </a:solidFill>
                <a:ea typeface="Arial Bold"/>
                <a:cs typeface="Arial" panose="020B0604020202020204" pitchFamily="34" charset="0"/>
                <a:sym typeface="Avenir Roman"/>
              </a:rPr>
              <a:t>the SCO might become useful in the context of CEOS/CGMS if it were </a:t>
            </a:r>
            <a:r>
              <a:rPr lang="en-GB" sz="2000" dirty="0" smtClean="0">
                <a:solidFill>
                  <a:srgbClr val="1F497D"/>
                </a:solidFill>
                <a:ea typeface="Arial Bold"/>
                <a:cs typeface="Arial" panose="020B0604020202020204" pitchFamily="34" charset="0"/>
                <a:sym typeface="Avenir Roman"/>
              </a:rPr>
              <a:t>to:</a:t>
            </a:r>
          </a:p>
          <a:p>
            <a:pPr lvl="1" defTabSz="914400"/>
            <a:r>
              <a:rPr lang="en-GB" dirty="0" smtClean="0">
                <a:solidFill>
                  <a:srgbClr val="1F497D"/>
                </a:solidFill>
                <a:ea typeface="Arial Bold"/>
                <a:cs typeface="Arial" panose="020B0604020202020204" pitchFamily="34" charset="0"/>
                <a:sym typeface="Avenir Roman"/>
              </a:rPr>
              <a:t>Focus on impact studies and the tailoring of the associated inputs, with a particular emphasis on the illustration/promotion of the use of CDRs, as well as (where appropriate):</a:t>
            </a:r>
          </a:p>
          <a:p>
            <a:pPr lvl="2" defTabSz="914400"/>
            <a:r>
              <a:rPr lang="en-GB" sz="1800" dirty="0" smtClean="0">
                <a:solidFill>
                  <a:srgbClr val="1F497D"/>
                </a:solidFill>
                <a:ea typeface="Arial Bold"/>
                <a:cs typeface="Arial" panose="020B0604020202020204" pitchFamily="34" charset="0"/>
                <a:sym typeface="Avenir Roman"/>
              </a:rPr>
              <a:t>Identifying </a:t>
            </a:r>
            <a:r>
              <a:rPr lang="en-GB" sz="1800" dirty="0">
                <a:solidFill>
                  <a:srgbClr val="1F497D"/>
                </a:solidFill>
                <a:ea typeface="Arial Bold"/>
                <a:cs typeface="Arial" panose="020B0604020202020204" pitchFamily="34" charset="0"/>
                <a:sym typeface="Avenir Roman"/>
              </a:rPr>
              <a:t>opportunities </a:t>
            </a:r>
            <a:r>
              <a:rPr lang="en-US" sz="1800" dirty="0">
                <a:solidFill>
                  <a:srgbClr val="1F497D"/>
                </a:solidFill>
                <a:ea typeface="Arial Bold"/>
                <a:cs typeface="Arial" panose="020B0604020202020204" pitchFamily="34" charset="0"/>
              </a:rPr>
              <a:t>conditions for delivering further Climate Data </a:t>
            </a:r>
            <a:r>
              <a:rPr lang="en-US" sz="1800" dirty="0" smtClean="0">
                <a:solidFill>
                  <a:srgbClr val="1F497D"/>
                </a:solidFill>
                <a:ea typeface="Arial Bold"/>
                <a:cs typeface="Arial" panose="020B0604020202020204" pitchFamily="34" charset="0"/>
              </a:rPr>
              <a:t>Records</a:t>
            </a:r>
          </a:p>
          <a:p>
            <a:pPr lvl="2" defTabSz="914400"/>
            <a:r>
              <a:rPr lang="en-US" sz="1800" dirty="0" smtClean="0">
                <a:solidFill>
                  <a:srgbClr val="1F497D"/>
                </a:solidFill>
                <a:ea typeface="Arial Bold"/>
                <a:cs typeface="Arial" panose="020B0604020202020204" pitchFamily="34" charset="0"/>
              </a:rPr>
              <a:t>Suggesting optimization </a:t>
            </a:r>
            <a:r>
              <a:rPr lang="en-US" sz="1800" dirty="0">
                <a:solidFill>
                  <a:srgbClr val="1F497D"/>
                </a:solidFill>
                <a:ea typeface="Arial Bold"/>
                <a:cs typeface="Arial" panose="020B0604020202020204" pitchFamily="34" charset="0"/>
              </a:rPr>
              <a:t>of the planning of future satellite missions and constellations to expand existing and planned Climate Data </a:t>
            </a:r>
            <a:r>
              <a:rPr lang="en-US" sz="1800" dirty="0" smtClean="0">
                <a:solidFill>
                  <a:srgbClr val="1F497D"/>
                </a:solidFill>
                <a:ea typeface="Arial Bold"/>
                <a:cs typeface="Arial" panose="020B0604020202020204" pitchFamily="34" charset="0"/>
              </a:rPr>
              <a:t>Records</a:t>
            </a:r>
          </a:p>
          <a:p>
            <a:pPr lvl="2" defTabSz="914400"/>
            <a:r>
              <a:rPr lang="en-US" dirty="0" smtClean="0">
                <a:solidFill>
                  <a:srgbClr val="1F497D"/>
                </a:solidFill>
                <a:ea typeface="Arial Bold"/>
                <a:cs typeface="Arial" panose="020B0604020202020204" pitchFamily="34" charset="0"/>
                <a:sym typeface="Avenir Roman"/>
              </a:rPr>
              <a:t>Support </a:t>
            </a:r>
            <a:r>
              <a:rPr lang="en-US" dirty="0">
                <a:solidFill>
                  <a:srgbClr val="1F497D"/>
                </a:solidFill>
                <a:ea typeface="Arial Bold"/>
                <a:cs typeface="Arial" panose="020B0604020202020204" pitchFamily="34" charset="0"/>
                <a:sym typeface="Avenir Roman"/>
              </a:rPr>
              <a:t>GCOS in defining observational requirements for particular </a:t>
            </a:r>
            <a:r>
              <a:rPr lang="en-US" dirty="0" smtClean="0">
                <a:solidFill>
                  <a:srgbClr val="1F497D"/>
                </a:solidFill>
                <a:ea typeface="Arial Bold"/>
                <a:cs typeface="Arial" panose="020B0604020202020204" pitchFamily="34" charset="0"/>
                <a:sym typeface="Avenir Roman"/>
              </a:rPr>
              <a:t>applications/services</a:t>
            </a:r>
          </a:p>
          <a:p>
            <a:endParaRPr lang="fr-FR" dirty="0"/>
          </a:p>
        </p:txBody>
      </p:sp>
      <p:sp>
        <p:nvSpPr>
          <p:cNvPr id="5" name="Espace réservé de la date 4"/>
          <p:cNvSpPr>
            <a:spLocks noGrp="1"/>
          </p:cNvSpPr>
          <p:nvPr>
            <p:ph type="dt" sz="half" idx="15"/>
          </p:nvPr>
        </p:nvSpPr>
        <p:spPr/>
        <p:txBody>
          <a:bodyPr/>
          <a:lstStyle/>
          <a:p>
            <a:pPr>
              <a:defRPr/>
            </a:pPr>
            <a:fld id="{EAF4541C-D90B-419C-B425-3CA29344B168}"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25</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p:txBody>
          <a:bodyPr>
            <a:normAutofit/>
          </a:bodyPr>
          <a:lstStyle/>
          <a:p>
            <a:r>
              <a:rPr lang="en-US" sz="2000" b="1" dirty="0">
                <a:solidFill>
                  <a:srgbClr val="002060"/>
                </a:solidFill>
                <a:latin typeface="Arial" panose="020B0604020202020204" pitchFamily="34" charset="0"/>
                <a:cs typeface="Arial" panose="020B0604020202020204" pitchFamily="34" charset="0"/>
              </a:rPr>
              <a:t>Space Climate Observatory</a:t>
            </a:r>
          </a:p>
        </p:txBody>
      </p:sp>
      <p:pic>
        <p:nvPicPr>
          <p:cNvPr id="9" name="Image 8">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10" name="Sous-titre 10"/>
          <p:cNvSpPr>
            <a:spLocks noGrp="1"/>
          </p:cNvSpPr>
          <p:nvPr>
            <p:ph type="subTitle" idx="14"/>
          </p:nvPr>
        </p:nvSpPr>
        <p:spPr/>
        <p:txBody>
          <a:bodyPr/>
          <a:lstStyle/>
          <a:p>
            <a:r>
              <a:rPr lang="en-US" dirty="0"/>
              <a:t>SCO Concepts – SCO </a:t>
            </a:r>
            <a:r>
              <a:rPr lang="en-US" dirty="0" smtClean="0"/>
              <a:t>the </a:t>
            </a:r>
            <a:r>
              <a:rPr lang="en-US" dirty="0"/>
              <a:t>international landscape</a:t>
            </a:r>
          </a:p>
        </p:txBody>
      </p:sp>
    </p:spTree>
    <p:extLst>
      <p:ext uri="{BB962C8B-B14F-4D97-AF65-F5344CB8AC3E}">
        <p14:creationId xmlns:p14="http://schemas.microsoft.com/office/powerpoint/2010/main" val="815638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13"/>
          </p:nvPr>
        </p:nvSpPr>
        <p:spPr/>
        <p:txBody>
          <a:bodyPr/>
          <a:lstStyle/>
          <a:p>
            <a:pPr defTabSz="914400">
              <a:lnSpc>
                <a:spcPct val="120000"/>
              </a:lnSpc>
            </a:pPr>
            <a:r>
              <a:rPr lang="en-GB" sz="2000" dirty="0" smtClean="0">
                <a:solidFill>
                  <a:srgbClr val="1F497D"/>
                </a:solidFill>
                <a:ea typeface="Arial Bold"/>
                <a:cs typeface="Arial" panose="020B0604020202020204" pitchFamily="34" charset="0"/>
                <a:sym typeface="Avenir Roman"/>
              </a:rPr>
              <a:t>Signature of the Joint Declaration of interest open for signature from first week of April</a:t>
            </a:r>
          </a:p>
          <a:p>
            <a:pPr defTabSz="914400">
              <a:lnSpc>
                <a:spcPct val="120000"/>
              </a:lnSpc>
            </a:pPr>
            <a:r>
              <a:rPr lang="en-GB" sz="2000" dirty="0" smtClean="0">
                <a:solidFill>
                  <a:srgbClr val="1F497D"/>
                </a:solidFill>
                <a:ea typeface="Arial Bold"/>
                <a:cs typeface="Arial" panose="020B0604020202020204" pitchFamily="34" charset="0"/>
                <a:sym typeface="Avenir Roman"/>
              </a:rPr>
              <a:t>Ceremony of the signature in Biarritz (25-27 August) next to G7 meeting </a:t>
            </a:r>
          </a:p>
          <a:p>
            <a:pPr defTabSz="914400">
              <a:lnSpc>
                <a:spcPct val="120000"/>
              </a:lnSpc>
            </a:pPr>
            <a:r>
              <a:rPr lang="en-GB" sz="2000" dirty="0" smtClean="0">
                <a:solidFill>
                  <a:srgbClr val="1F497D"/>
                </a:solidFill>
                <a:ea typeface="Arial Bold"/>
                <a:cs typeface="Arial" panose="020B0604020202020204" pitchFamily="34" charset="0"/>
                <a:sym typeface="Avenir Roman"/>
              </a:rPr>
              <a:t>Set up the Steering Committee </a:t>
            </a:r>
          </a:p>
          <a:p>
            <a:pPr lvl="2" defTabSz="914400"/>
            <a:r>
              <a:rPr lang="en-GB" sz="1334" dirty="0" smtClean="0">
                <a:solidFill>
                  <a:srgbClr val="1F497D"/>
                </a:solidFill>
                <a:ea typeface="Arial Bold"/>
                <a:cs typeface="Arial" panose="020B0604020202020204" pitchFamily="34" charset="0"/>
                <a:sym typeface="Avenir Roman"/>
              </a:rPr>
              <a:t>Improvement of the Program Definition Document</a:t>
            </a:r>
          </a:p>
          <a:p>
            <a:pPr lvl="2" defTabSz="914400"/>
            <a:r>
              <a:rPr lang="en-GB" sz="1334" dirty="0" smtClean="0">
                <a:solidFill>
                  <a:srgbClr val="1F497D"/>
                </a:solidFill>
                <a:ea typeface="Arial Bold"/>
                <a:cs typeface="Arial" panose="020B0604020202020204" pitchFamily="34" charset="0"/>
                <a:sym typeface="Avenir Roman"/>
              </a:rPr>
              <a:t>Implementation Plan for the next two years </a:t>
            </a:r>
          </a:p>
          <a:p>
            <a:pPr lvl="2" defTabSz="914400"/>
            <a:r>
              <a:rPr lang="en-GB" sz="1334" dirty="0" smtClean="0">
                <a:solidFill>
                  <a:srgbClr val="1F497D"/>
                </a:solidFill>
                <a:ea typeface="Arial Bold"/>
                <a:cs typeface="Arial" panose="020B0604020202020204" pitchFamily="34" charset="0"/>
                <a:sym typeface="Avenir Roman"/>
              </a:rPr>
              <a:t>Governance : </a:t>
            </a:r>
            <a:r>
              <a:rPr lang="en-US" sz="1200" dirty="0" smtClean="0">
                <a:solidFill>
                  <a:srgbClr val="002060"/>
                </a:solidFill>
              </a:rPr>
              <a:t>put </a:t>
            </a:r>
            <a:r>
              <a:rPr lang="en-US" sz="1200" dirty="0">
                <a:solidFill>
                  <a:srgbClr val="002060"/>
                </a:solidFill>
              </a:rPr>
              <a:t>in place the different governing structures (General Assembly, Scientific – Users -Observers Committees).</a:t>
            </a:r>
          </a:p>
          <a:p>
            <a:pPr lvl="2" defTabSz="914400"/>
            <a:r>
              <a:rPr lang="en-US" sz="1200" dirty="0" smtClean="0">
                <a:solidFill>
                  <a:srgbClr val="002060"/>
                </a:solidFill>
              </a:rPr>
              <a:t>Develop </a:t>
            </a:r>
            <a:r>
              <a:rPr lang="en-US" sz="1200" b="1" dirty="0">
                <a:solidFill>
                  <a:srgbClr val="002060"/>
                </a:solidFill>
              </a:rPr>
              <a:t>concrete outputs </a:t>
            </a:r>
            <a:r>
              <a:rPr lang="en-US" sz="1200" dirty="0">
                <a:solidFill>
                  <a:srgbClr val="002060"/>
                </a:solidFill>
              </a:rPr>
              <a:t>(e.g. indicators and scenarios) in targeted areas and defined them as “proofs of concept</a:t>
            </a:r>
            <a:r>
              <a:rPr lang="en-US" sz="1200" dirty="0" smtClean="0">
                <a:solidFill>
                  <a:srgbClr val="002060"/>
                </a:solidFill>
              </a:rPr>
              <a:t>” : pilot use cases </a:t>
            </a:r>
          </a:p>
          <a:p>
            <a:pPr lvl="3" defTabSz="914400"/>
            <a:r>
              <a:rPr lang="en-GB" sz="933" dirty="0">
                <a:solidFill>
                  <a:srgbClr val="002060"/>
                </a:solidFill>
              </a:rPr>
              <a:t>Develop an “extensive” knowledge on </a:t>
            </a:r>
            <a:r>
              <a:rPr lang="en-US" sz="933" b="1" dirty="0">
                <a:solidFill>
                  <a:srgbClr val="002060"/>
                </a:solidFill>
              </a:rPr>
              <a:t>impact case studies </a:t>
            </a:r>
            <a:r>
              <a:rPr lang="fr-FR" sz="933" b="1" dirty="0" err="1" smtClean="0">
                <a:solidFill>
                  <a:srgbClr val="002060"/>
                </a:solidFill>
              </a:rPr>
              <a:t>worldwide</a:t>
            </a:r>
            <a:endParaRPr lang="fr-FR" sz="933" b="1" dirty="0" smtClean="0">
              <a:solidFill>
                <a:srgbClr val="002060"/>
              </a:solidFill>
            </a:endParaRPr>
          </a:p>
          <a:p>
            <a:pPr lvl="3" defTabSz="914400"/>
            <a:endParaRPr lang="fr-FR" sz="933" b="1" dirty="0">
              <a:solidFill>
                <a:srgbClr val="002060"/>
              </a:solidFill>
            </a:endParaRPr>
          </a:p>
          <a:p>
            <a:pPr lvl="1" defTabSz="914400"/>
            <a:endParaRPr lang="en-GB" sz="1533" b="1" dirty="0">
              <a:solidFill>
                <a:srgbClr val="002060"/>
              </a:solidFill>
            </a:endParaRPr>
          </a:p>
          <a:p>
            <a:pPr lvl="2" defTabSz="914400"/>
            <a:endParaRPr lang="en-US" sz="1200" dirty="0" smtClean="0">
              <a:solidFill>
                <a:srgbClr val="002060"/>
              </a:solidFill>
            </a:endParaRPr>
          </a:p>
          <a:p>
            <a:pPr lvl="2" defTabSz="914400"/>
            <a:endParaRPr lang="en-US" sz="1200" dirty="0">
              <a:solidFill>
                <a:srgbClr val="002060"/>
              </a:solidFill>
            </a:endParaRPr>
          </a:p>
          <a:p>
            <a:pPr lvl="2" defTabSz="914400"/>
            <a:endParaRPr lang="en-GB" sz="1334" dirty="0" smtClean="0">
              <a:solidFill>
                <a:srgbClr val="1F497D"/>
              </a:solidFill>
              <a:ea typeface="Arial Bold"/>
              <a:cs typeface="Arial" panose="020B0604020202020204" pitchFamily="34" charset="0"/>
              <a:sym typeface="Avenir Roman"/>
            </a:endParaRPr>
          </a:p>
          <a:p>
            <a:pPr marL="0" indent="0">
              <a:buNone/>
            </a:pPr>
            <a:endParaRPr lang="fr-FR" dirty="0"/>
          </a:p>
        </p:txBody>
      </p:sp>
      <p:sp>
        <p:nvSpPr>
          <p:cNvPr id="5" name="Espace réservé de la date 4"/>
          <p:cNvSpPr>
            <a:spLocks noGrp="1"/>
          </p:cNvSpPr>
          <p:nvPr>
            <p:ph type="dt" sz="half" idx="15"/>
          </p:nvPr>
        </p:nvSpPr>
        <p:spPr/>
        <p:txBody>
          <a:bodyPr/>
          <a:lstStyle/>
          <a:p>
            <a:pPr>
              <a:defRPr/>
            </a:pPr>
            <a:fld id="{85910E5E-8AE8-448A-B000-CF847B90248C}" type="datetime1">
              <a:rPr lang="fr-FR" noProof="0" smtClean="0"/>
              <a:t>20/03/2019</a:t>
            </a:fld>
            <a:endParaRPr lang="fr-FR" noProof="0"/>
          </a:p>
        </p:txBody>
      </p:sp>
      <p:sp>
        <p:nvSpPr>
          <p:cNvPr id="6" name="Espace réservé du pied de page 5"/>
          <p:cNvSpPr>
            <a:spLocks noGrp="1"/>
          </p:cNvSpPr>
          <p:nvPr>
            <p:ph type="ftr" sz="quarter" idx="16"/>
          </p:nvPr>
        </p:nvSpPr>
        <p:spPr/>
        <p:txBody>
          <a:bodyPr/>
          <a:lstStyle/>
          <a:p>
            <a:pPr>
              <a:defRPr/>
            </a:pPr>
            <a:r>
              <a:rPr lang="fr-FR" noProof="0" smtClean="0"/>
              <a:t>WG Climate Meeting - Marrakech</a:t>
            </a:r>
            <a:endParaRPr lang="fr-FR" noProof="0"/>
          </a:p>
        </p:txBody>
      </p:sp>
      <p:sp>
        <p:nvSpPr>
          <p:cNvPr id="7" name="Espace réservé du numéro de diapositive 6"/>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fr-FR" sz="600" b="0" i="0" u="none" strike="noStrike" kern="1200" cap="none" spc="0" normalizeH="0" baseline="0" noProof="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26</a:t>
            </a:fld>
            <a:endParaRPr kumimoji="0" lang="fr-FR" sz="600" b="0" i="0" u="none" strike="noStrike" kern="1200" cap="none" spc="0" normalizeH="0" baseline="0" noProof="0">
              <a:ln>
                <a:noFill/>
              </a:ln>
              <a:solidFill>
                <a:srgbClr val="002060"/>
              </a:solidFill>
              <a:effectLst/>
              <a:uLnTx/>
              <a:uFillTx/>
              <a:latin typeface="Arial" charset="0"/>
              <a:cs typeface="Arial" charset="0"/>
            </a:endParaRPr>
          </a:p>
        </p:txBody>
      </p:sp>
      <p:sp>
        <p:nvSpPr>
          <p:cNvPr id="8" name="Titre 8"/>
          <p:cNvSpPr>
            <a:spLocks noGrp="1"/>
          </p:cNvSpPr>
          <p:nvPr>
            <p:ph type="title"/>
          </p:nvPr>
        </p:nvSpPr>
        <p:spPr/>
        <p:txBody>
          <a:bodyPr>
            <a:normAutofit/>
          </a:bodyPr>
          <a:lstStyle/>
          <a:p>
            <a:r>
              <a:rPr lang="en-US" sz="2000" b="1" dirty="0">
                <a:solidFill>
                  <a:srgbClr val="002060"/>
                </a:solidFill>
                <a:latin typeface="Arial" panose="020B0604020202020204" pitchFamily="34" charset="0"/>
                <a:cs typeface="Arial" panose="020B0604020202020204" pitchFamily="34" charset="0"/>
              </a:rPr>
              <a:t>Space Climate Observatory</a:t>
            </a:r>
          </a:p>
        </p:txBody>
      </p:sp>
      <p:pic>
        <p:nvPicPr>
          <p:cNvPr id="9" name="Image 8">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10" name="Sous-titre 10"/>
          <p:cNvSpPr>
            <a:spLocks noGrp="1"/>
          </p:cNvSpPr>
          <p:nvPr>
            <p:ph type="subTitle" idx="14"/>
          </p:nvPr>
        </p:nvSpPr>
        <p:spPr/>
        <p:txBody>
          <a:bodyPr/>
          <a:lstStyle/>
          <a:p>
            <a:r>
              <a:rPr lang="en-US" dirty="0" smtClean="0"/>
              <a:t>Next steps</a:t>
            </a:r>
            <a:endParaRPr lang="en-US" dirty="0"/>
          </a:p>
        </p:txBody>
      </p:sp>
    </p:spTree>
    <p:extLst>
      <p:ext uri="{BB962C8B-B14F-4D97-AF65-F5344CB8AC3E}">
        <p14:creationId xmlns:p14="http://schemas.microsoft.com/office/powerpoint/2010/main" val="1890131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27</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normAutofit/>
          </a:bodyPr>
          <a:lstStyle/>
          <a:p>
            <a:r>
              <a:rPr lang="en-US" sz="2000" b="1" dirty="0">
                <a:solidFill>
                  <a:srgbClr val="002060"/>
                </a:solidFill>
                <a:latin typeface="Arial" panose="020B0604020202020204" pitchFamily="34" charset="0"/>
                <a:cs typeface="Arial" panose="020B0604020202020204" pitchFamily="34" charset="0"/>
              </a:rPr>
              <a:t>Space Climate Observatory</a:t>
            </a:r>
          </a:p>
        </p:txBody>
      </p:sp>
      <p:sp>
        <p:nvSpPr>
          <p:cNvPr id="11" name="Sous-titre 10"/>
          <p:cNvSpPr>
            <a:spLocks noGrp="1"/>
          </p:cNvSpPr>
          <p:nvPr>
            <p:ph type="subTitle" idx="14"/>
          </p:nvPr>
        </p:nvSpPr>
        <p:spPr/>
        <p:txBody>
          <a:bodyPr/>
          <a:lstStyle/>
          <a:p>
            <a:r>
              <a:rPr lang="en-US" dirty="0"/>
              <a:t>SCO Concepts- SCO Users and Service</a:t>
            </a: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B03025CA-A2F1-4990-A4CB-6910FBED4600}"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sp>
        <p:nvSpPr>
          <p:cNvPr id="5" name="Espace réservé du contenu 4"/>
          <p:cNvSpPr>
            <a:spLocks noGrp="1"/>
          </p:cNvSpPr>
          <p:nvPr>
            <p:ph sz="quarter" idx="13"/>
          </p:nvPr>
        </p:nvSpPr>
        <p:spPr/>
        <p:txBody>
          <a:bodyPr/>
          <a:lstStyle/>
          <a:p>
            <a:pPr algn="just"/>
            <a:r>
              <a:rPr lang="en-US" sz="1400" dirty="0" smtClean="0"/>
              <a:t>SCO Added-Value</a:t>
            </a:r>
          </a:p>
          <a:p>
            <a:pPr lvl="1" algn="just"/>
            <a:r>
              <a:rPr lang="en-US" sz="1400" b="1" dirty="0"/>
              <a:t>Key role </a:t>
            </a:r>
            <a:r>
              <a:rPr lang="en-US" sz="1400" b="1" dirty="0" smtClean="0"/>
              <a:t>of Earth </a:t>
            </a:r>
            <a:r>
              <a:rPr lang="en-US" sz="1400" b="1" dirty="0"/>
              <a:t>Observation data</a:t>
            </a:r>
            <a:r>
              <a:rPr lang="en-US" sz="1400" dirty="0"/>
              <a:t> </a:t>
            </a:r>
            <a:r>
              <a:rPr lang="en-US" sz="1400" b="1" dirty="0" smtClean="0"/>
              <a:t>(Satellite and in-situ)</a:t>
            </a:r>
          </a:p>
          <a:p>
            <a:pPr lvl="2" algn="just"/>
            <a:r>
              <a:rPr lang="en-US" sz="1200" dirty="0" smtClean="0"/>
              <a:t>High resolution data, multi-missions data, ECV</a:t>
            </a:r>
          </a:p>
          <a:p>
            <a:pPr lvl="2" algn="just"/>
            <a:r>
              <a:rPr lang="en-US" sz="1200" dirty="0" smtClean="0"/>
              <a:t>Expert tools and processing chains </a:t>
            </a:r>
          </a:p>
          <a:p>
            <a:pPr lvl="2" algn="just"/>
            <a:r>
              <a:rPr lang="en-US" sz="1200" dirty="0" smtClean="0"/>
              <a:t>In-situ data </a:t>
            </a:r>
          </a:p>
          <a:p>
            <a:pPr lvl="1" algn="just"/>
            <a:r>
              <a:rPr lang="en-US" sz="1400" b="1" dirty="0"/>
              <a:t>Data, results and indicators produced from </a:t>
            </a:r>
            <a:r>
              <a:rPr lang="en-US" sz="1400" b="1" dirty="0" smtClean="0"/>
              <a:t>studies</a:t>
            </a:r>
          </a:p>
          <a:p>
            <a:pPr lvl="2" algn="just"/>
            <a:r>
              <a:rPr lang="en-US" sz="1200" dirty="0" smtClean="0"/>
              <a:t>Study reports</a:t>
            </a:r>
          </a:p>
          <a:p>
            <a:pPr lvl="2" algn="just"/>
            <a:r>
              <a:rPr lang="en-US" sz="1200" dirty="0" smtClean="0"/>
              <a:t>Specific indicators</a:t>
            </a:r>
          </a:p>
          <a:p>
            <a:pPr lvl="1" algn="just"/>
            <a:r>
              <a:rPr lang="en-US" sz="1400" b="1" dirty="0"/>
              <a:t>International </a:t>
            </a:r>
            <a:r>
              <a:rPr lang="en-US" sz="1400" b="1" dirty="0" smtClean="0"/>
              <a:t>coordination</a:t>
            </a:r>
            <a:endParaRPr lang="en-US" sz="1400" dirty="0" smtClean="0"/>
          </a:p>
          <a:p>
            <a:pPr lvl="2" algn="just"/>
            <a:r>
              <a:rPr lang="en-US" sz="1200" dirty="0" smtClean="0"/>
              <a:t>Facilitating </a:t>
            </a:r>
            <a:r>
              <a:rPr lang="en-US" sz="1200" dirty="0"/>
              <a:t>agreements between different initiatives </a:t>
            </a:r>
            <a:r>
              <a:rPr lang="en-US" sz="1200" dirty="0" smtClean="0"/>
              <a:t>and partnership</a:t>
            </a:r>
          </a:p>
          <a:p>
            <a:pPr lvl="2" algn="just"/>
            <a:r>
              <a:rPr lang="en-US" sz="1200" dirty="0" smtClean="0"/>
              <a:t>Methodology reproduced, adapted in quasi similar contexts</a:t>
            </a:r>
          </a:p>
          <a:p>
            <a:pPr lvl="2" algn="just"/>
            <a:r>
              <a:rPr lang="en-US" sz="1200" dirty="0" smtClean="0"/>
              <a:t>SCO missions/objectives will be deployed in each country by national stakeholders through their dedicated infrastructure and organization</a:t>
            </a:r>
          </a:p>
          <a:p>
            <a:pPr lvl="1" algn="just"/>
            <a:r>
              <a:rPr lang="en-US" sz="1400" b="1" dirty="0" smtClean="0"/>
              <a:t>An </a:t>
            </a:r>
            <a:r>
              <a:rPr lang="en-US" sz="1400" b="1" dirty="0"/>
              <a:t>international shared </a:t>
            </a:r>
            <a:r>
              <a:rPr lang="en-US" sz="1400" b="1" dirty="0" smtClean="0"/>
              <a:t>Data portal</a:t>
            </a:r>
            <a:endParaRPr lang="en-US" sz="1400" dirty="0" smtClean="0"/>
          </a:p>
          <a:p>
            <a:pPr lvl="2" algn="just"/>
            <a:r>
              <a:rPr lang="en-US" sz="1200" dirty="0" smtClean="0"/>
              <a:t>Sharing input data, protocols, knowledge and processing methodology</a:t>
            </a:r>
          </a:p>
          <a:p>
            <a:pPr lvl="2" algn="just"/>
            <a:r>
              <a:rPr lang="en-US" sz="1200" dirty="0" smtClean="0"/>
              <a:t>International dissemination – products and associated expertise </a:t>
            </a:r>
            <a:endParaRPr lang="en-US" sz="1200" dirty="0"/>
          </a:p>
          <a:p>
            <a:pPr lvl="2" algn="just"/>
            <a:r>
              <a:rPr lang="en-US" sz="1200" dirty="0"/>
              <a:t>Improving global knowledge and awareness about the impacts of </a:t>
            </a:r>
            <a:r>
              <a:rPr lang="en-US" sz="1200" dirty="0" smtClean="0"/>
              <a:t>CC – available to all</a:t>
            </a:r>
            <a:endParaRPr lang="en-US" sz="1200" dirty="0"/>
          </a:p>
          <a:p>
            <a:pPr algn="just"/>
            <a:endParaRPr lang="en-US" sz="1400" dirty="0"/>
          </a:p>
        </p:txBody>
      </p:sp>
    </p:spTree>
    <p:extLst>
      <p:ext uri="{BB962C8B-B14F-4D97-AF65-F5344CB8AC3E}">
        <p14:creationId xmlns:p14="http://schemas.microsoft.com/office/powerpoint/2010/main" val="292053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a:t>Space Climate Observatory</a:t>
            </a:r>
          </a:p>
        </p:txBody>
      </p:sp>
      <p:sp>
        <p:nvSpPr>
          <p:cNvPr id="11" name="Sous-titre 10"/>
          <p:cNvSpPr>
            <a:spLocks noGrp="1"/>
          </p:cNvSpPr>
          <p:nvPr>
            <p:ph type="subTitle" idx="14"/>
          </p:nvPr>
        </p:nvSpPr>
        <p:spPr>
          <a:xfrm>
            <a:off x="331612" y="497698"/>
            <a:ext cx="7590078" cy="298627"/>
          </a:xfrm>
        </p:spPr>
        <p:txBody>
          <a:bodyPr/>
          <a:lstStyle/>
          <a:p>
            <a:r>
              <a:rPr lang="en-US" dirty="0" smtClean="0"/>
              <a:t>SCO Concepts – Need </a:t>
            </a:r>
            <a:r>
              <a:rPr lang="en-US" dirty="0"/>
              <a:t>for a coordinated assessment of Climate Change Impacts</a:t>
            </a:r>
            <a:r>
              <a:rPr lang="en-US" dirty="0" smtClean="0"/>
              <a:t> </a:t>
            </a:r>
            <a:endParaRPr lang="en-US" dirty="0"/>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3C7D982E-CFD8-4567-86AF-796A0A425F41}"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pic>
        <p:nvPicPr>
          <p:cNvPr id="10" name="Imag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8697" y="1017323"/>
            <a:ext cx="9361028" cy="4376584"/>
          </a:xfrm>
          <a:prstGeom prst="rect">
            <a:avLst/>
          </a:prstGeom>
        </p:spPr>
      </p:pic>
      <p:sp>
        <p:nvSpPr>
          <p:cNvPr id="6" name="Rectangle 5"/>
          <p:cNvSpPr/>
          <p:nvPr/>
        </p:nvSpPr>
        <p:spPr>
          <a:xfrm>
            <a:off x="4266290" y="707578"/>
            <a:ext cx="1665841" cy="333809"/>
          </a:xfrm>
          <a:prstGeom prst="rect">
            <a:avLst/>
          </a:prstGeom>
        </p:spPr>
        <p:txBody>
          <a:bodyPr wrap="none">
            <a:spAutoFit/>
          </a:bodyPr>
          <a:lstStyle/>
          <a:p>
            <a:r>
              <a:rPr lang="en-US" dirty="0" smtClean="0"/>
              <a:t>Societal Impacts</a:t>
            </a:r>
            <a:endParaRPr lang="en-US" dirty="0"/>
          </a:p>
        </p:txBody>
      </p:sp>
    </p:spTree>
    <p:extLst>
      <p:ext uri="{BB962C8B-B14F-4D97-AF65-F5344CB8AC3E}">
        <p14:creationId xmlns:p14="http://schemas.microsoft.com/office/powerpoint/2010/main" val="4734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0"/>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sp>
        <p:nvSpPr>
          <p:cNvPr id="10" name="Espace réservé du contenu 9"/>
          <p:cNvSpPr>
            <a:spLocks noGrp="1"/>
          </p:cNvSpPr>
          <p:nvPr>
            <p:ph sz="quarter" idx="17"/>
          </p:nvPr>
        </p:nvSpPr>
        <p:spPr/>
        <p:txBody>
          <a:bodyPr>
            <a:normAutofit fontScale="92500" lnSpcReduction="10000"/>
          </a:bodyPr>
          <a:lstStyle/>
          <a:p>
            <a:pPr algn="ctr"/>
            <a:r>
              <a:rPr lang="en-US" dirty="0"/>
              <a:t>“Space Climate Observatory”</a:t>
            </a:r>
          </a:p>
          <a:p>
            <a:pPr algn="ctr"/>
            <a:r>
              <a:rPr lang="en-US" sz="1700" b="0" i="1" dirty="0"/>
              <a:t>A world observatory of </a:t>
            </a:r>
          </a:p>
          <a:p>
            <a:pPr algn="ctr"/>
            <a:r>
              <a:rPr lang="en-US" sz="1700" b="0" i="1" u="sng" dirty="0"/>
              <a:t>the climate change and its impacts</a:t>
            </a:r>
            <a:r>
              <a:rPr lang="en-US" sz="1700" b="0" i="1" dirty="0"/>
              <a:t> </a:t>
            </a:r>
          </a:p>
          <a:p>
            <a:pPr lvl="2" algn="just"/>
            <a:endParaRPr lang="en-US" sz="1200" dirty="0"/>
          </a:p>
          <a:p>
            <a:pPr lvl="1" algn="just"/>
            <a:r>
              <a:rPr lang="en-US" b="1" dirty="0"/>
              <a:t>S</a:t>
            </a:r>
            <a:r>
              <a:rPr lang="en-US" b="1" dirty="0">
                <a:solidFill>
                  <a:schemeClr val="accent2"/>
                </a:solidFill>
              </a:rPr>
              <a:t>atellite data</a:t>
            </a:r>
          </a:p>
          <a:p>
            <a:pPr lvl="3" algn="just"/>
            <a:r>
              <a:rPr lang="en-US" dirty="0"/>
              <a:t>Earth observations at </a:t>
            </a:r>
            <a:r>
              <a:rPr lang="en-US" dirty="0" smtClean="0"/>
              <a:t>regional</a:t>
            </a:r>
            <a:r>
              <a:rPr lang="en-US" dirty="0"/>
              <a:t>, national and </a:t>
            </a:r>
            <a:r>
              <a:rPr lang="en-US" dirty="0" smtClean="0"/>
              <a:t>local </a:t>
            </a:r>
            <a:r>
              <a:rPr lang="en-US" dirty="0"/>
              <a:t>level</a:t>
            </a:r>
          </a:p>
          <a:p>
            <a:pPr lvl="3" algn="just"/>
            <a:r>
              <a:rPr lang="en-US" dirty="0" smtClean="0">
                <a:solidFill>
                  <a:srgbClr val="C00000"/>
                </a:solidFill>
              </a:rPr>
              <a:t>… and in-situ data, research modelling</a:t>
            </a:r>
            <a:endParaRPr lang="en-US" dirty="0">
              <a:solidFill>
                <a:srgbClr val="C00000"/>
              </a:solidFill>
            </a:endParaRPr>
          </a:p>
          <a:p>
            <a:pPr lvl="1" algn="just"/>
            <a:r>
              <a:rPr lang="en-US" b="1" dirty="0"/>
              <a:t>C</a:t>
            </a:r>
            <a:r>
              <a:rPr lang="en-US" b="1" dirty="0">
                <a:solidFill>
                  <a:schemeClr val="accent2"/>
                </a:solidFill>
              </a:rPr>
              <a:t>limate change and its impacts</a:t>
            </a:r>
          </a:p>
          <a:p>
            <a:pPr lvl="3" algn="just"/>
            <a:r>
              <a:rPr lang="en-US" dirty="0"/>
              <a:t>Humankind, both as anthropogenic causes and as the victims of the impacts (temperature increase, sea level rise and hazards…)</a:t>
            </a:r>
          </a:p>
          <a:p>
            <a:pPr lvl="3" algn="just"/>
            <a:endParaRPr lang="en-US" dirty="0"/>
          </a:p>
          <a:p>
            <a:pPr lvl="1" algn="just"/>
            <a:r>
              <a:rPr lang="en-US" b="1" dirty="0">
                <a:solidFill>
                  <a:schemeClr val="accent2"/>
                </a:solidFill>
              </a:rPr>
              <a:t>a joint </a:t>
            </a:r>
            <a:r>
              <a:rPr lang="en-US" b="1" dirty="0"/>
              <a:t>O</a:t>
            </a:r>
            <a:r>
              <a:rPr lang="en-US" b="1" dirty="0">
                <a:solidFill>
                  <a:schemeClr val="accent2"/>
                </a:solidFill>
              </a:rPr>
              <a:t>bservatory</a:t>
            </a:r>
          </a:p>
          <a:p>
            <a:pPr lvl="3" algn="just"/>
            <a:r>
              <a:rPr lang="en-US" dirty="0"/>
              <a:t>A World Heritage system</a:t>
            </a:r>
          </a:p>
          <a:p>
            <a:pPr lvl="3" algn="just"/>
            <a:endParaRPr lang="en-US" dirty="0"/>
          </a:p>
          <a:p>
            <a:pPr marL="0" lvl="1" indent="0" algn="just">
              <a:buNone/>
            </a:pPr>
            <a:r>
              <a:rPr lang="en-US" sz="1500" dirty="0">
                <a:sym typeface="Wingdings" panose="05000000000000000000" pitchFamily="2" charset="2"/>
              </a:rPr>
              <a:t> </a:t>
            </a:r>
            <a:r>
              <a:rPr lang="en-US" sz="1500" b="1" dirty="0"/>
              <a:t>http://spaceclimateobservatory.org</a:t>
            </a:r>
          </a:p>
        </p:txBody>
      </p:sp>
      <p:sp>
        <p:nvSpPr>
          <p:cNvPr id="3" name="Titre 2"/>
          <p:cNvSpPr>
            <a:spLocks noGrp="1"/>
          </p:cNvSpPr>
          <p:nvPr>
            <p:ph type="title"/>
          </p:nvPr>
        </p:nvSpPr>
        <p:spPr/>
        <p:txBody>
          <a:bodyPr/>
          <a:lstStyle/>
          <a:p>
            <a:r>
              <a:rPr lang="en-US"/>
              <a:t>Space Climate Observatory</a:t>
            </a:r>
          </a:p>
        </p:txBody>
      </p:sp>
      <p:pic>
        <p:nvPicPr>
          <p:cNvPr id="21" name="Espace réservé du contenu 20">
            <a:extLst>
              <a:ext uri="{FF2B5EF4-FFF2-40B4-BE49-F238E27FC236}">
                <a16:creationId xmlns:a16="http://schemas.microsoft.com/office/drawing/2014/main" id="{CE9EFA14-3317-CE48-84E7-C527C4373C24}"/>
              </a:ext>
            </a:extLst>
          </p:cNvPr>
          <p:cNvPicPr>
            <a:picLocks noGrp="1" noChangeAspect="1"/>
          </p:cNvPicPr>
          <p:nvPr>
            <p:ph sz="quarter" idx="13"/>
          </p:nvPr>
        </p:nvPicPr>
        <p:blipFill rotWithShape="1">
          <a:blip r:embed="rId2" cstate="screen">
            <a:extLst>
              <a:ext uri="{28A0092B-C50C-407E-A947-70E740481C1C}">
                <a14:useLocalDpi xmlns:a14="http://schemas.microsoft.com/office/drawing/2010/main" val="0"/>
              </a:ext>
            </a:extLst>
          </a:blip>
          <a:srcRect/>
          <a:stretch/>
        </p:blipFill>
        <p:spPr>
          <a:xfrm>
            <a:off x="331788" y="1008766"/>
            <a:ext cx="4573587" cy="4298468"/>
          </a:xfrm>
          <a:prstGeom prst="rect">
            <a:avLst/>
          </a:prstGeom>
        </p:spPr>
      </p:pic>
      <p:sp>
        <p:nvSpPr>
          <p:cNvPr id="26" name="Sous-titre 3"/>
          <p:cNvSpPr>
            <a:spLocks noGrp="1"/>
          </p:cNvSpPr>
          <p:nvPr>
            <p:ph type="subTitle" idx="14"/>
          </p:nvPr>
        </p:nvSpPr>
        <p:spPr>
          <a:xfrm>
            <a:off x="331612" y="497698"/>
            <a:ext cx="7174781" cy="298627"/>
          </a:xfrm>
        </p:spPr>
        <p:txBody>
          <a:bodyPr/>
          <a:lstStyle/>
          <a:p>
            <a:r>
              <a:rPr lang="en-US" dirty="0"/>
              <a:t>SCO Concepts – Main Objectives</a:t>
            </a:r>
          </a:p>
        </p:txBody>
      </p:sp>
      <p:pic>
        <p:nvPicPr>
          <p:cNvPr id="27" name="Image 26">
            <a:extLst>
              <a:ext uri="{FF2B5EF4-FFF2-40B4-BE49-F238E27FC236}">
                <a16:creationId xmlns:a16="http://schemas.microsoft.com/office/drawing/2014/main" id="{CE9EFA14-3317-CE48-84E7-C527C4373C2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4" name="Espace réservé de la date 3"/>
          <p:cNvSpPr>
            <a:spLocks noGrp="1"/>
          </p:cNvSpPr>
          <p:nvPr>
            <p:ph type="dt" sz="half" idx="18"/>
          </p:nvPr>
        </p:nvSpPr>
        <p:spPr/>
        <p:txBody>
          <a:bodyPr/>
          <a:lstStyle/>
          <a:p>
            <a:pPr>
              <a:defRPr/>
            </a:pPr>
            <a:fld id="{29D2C493-CCB8-4C9E-905C-C88A2F964B72}" type="datetime1">
              <a:rPr lang="fr-FR" noProof="0" smtClean="0"/>
              <a:t>20/03/2019</a:t>
            </a:fld>
            <a:endParaRPr lang="fr-FR" noProof="0"/>
          </a:p>
        </p:txBody>
      </p:sp>
      <p:sp>
        <p:nvSpPr>
          <p:cNvPr id="5" name="Espace réservé du pied de page 4"/>
          <p:cNvSpPr>
            <a:spLocks noGrp="1"/>
          </p:cNvSpPr>
          <p:nvPr>
            <p:ph type="ftr" sz="quarter" idx="19"/>
          </p:nvPr>
        </p:nvSpPr>
        <p:spPr/>
        <p:txBody>
          <a:bodyPr/>
          <a:lstStyle/>
          <a:p>
            <a:pPr>
              <a:defRPr/>
            </a:pPr>
            <a:r>
              <a:rPr lang="fr-FR" noProof="0" smtClean="0"/>
              <a:t>WG Climate Meeting - Marrakech</a:t>
            </a:r>
            <a:endParaRPr lang="fr-FR" noProof="0"/>
          </a:p>
        </p:txBody>
      </p:sp>
    </p:spTree>
    <p:extLst>
      <p:ext uri="{BB962C8B-B14F-4D97-AF65-F5344CB8AC3E}">
        <p14:creationId xmlns:p14="http://schemas.microsoft.com/office/powerpoint/2010/main" val="73288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a:t>Space Climate Observatory</a:t>
            </a: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1CD27AC3-338E-4305-9062-18048A19400B}"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sp>
        <p:nvSpPr>
          <p:cNvPr id="5" name="Espace réservé du contenu 4"/>
          <p:cNvSpPr>
            <a:spLocks noGrp="1"/>
          </p:cNvSpPr>
          <p:nvPr>
            <p:ph sz="quarter" idx="13"/>
          </p:nvPr>
        </p:nvSpPr>
        <p:spPr/>
        <p:txBody>
          <a:bodyPr/>
          <a:lstStyle/>
          <a:p>
            <a:pPr lvl="1" algn="just"/>
            <a:r>
              <a:rPr lang="en-US" dirty="0" smtClean="0"/>
              <a:t>Respond to Adaptation needs through international coordination</a:t>
            </a:r>
          </a:p>
          <a:p>
            <a:pPr lvl="1" algn="just"/>
            <a:r>
              <a:rPr lang="en-US" dirty="0" smtClean="0"/>
              <a:t>A global monitoring of CC impacts is so far poorly structured</a:t>
            </a:r>
          </a:p>
          <a:p>
            <a:pPr lvl="1" algn="just"/>
            <a:r>
              <a:rPr lang="en-US" dirty="0" smtClean="0"/>
              <a:t>Case studies in various contexts have been developed but</a:t>
            </a:r>
          </a:p>
          <a:p>
            <a:pPr lvl="2" algn="just"/>
            <a:r>
              <a:rPr lang="en-US" dirty="0" smtClean="0"/>
              <a:t>Many methodological approaches are challenging and/or not shared </a:t>
            </a:r>
          </a:p>
          <a:p>
            <a:pPr lvl="1" algn="just"/>
            <a:r>
              <a:rPr lang="en-US" dirty="0" smtClean="0"/>
              <a:t>Contribute to the assessment of impacts of CC in different SBA (water, food security, coastal areas, air quality,..)</a:t>
            </a:r>
          </a:p>
          <a:p>
            <a:pPr lvl="1" algn="just"/>
            <a:r>
              <a:rPr lang="en-US" dirty="0" smtClean="0"/>
              <a:t>Precise impact’s CC monitoring</a:t>
            </a:r>
          </a:p>
          <a:p>
            <a:pPr lvl="2" algn="just"/>
            <a:r>
              <a:rPr lang="en-US" dirty="0" smtClean="0"/>
              <a:t>Regional, National, Local scale</a:t>
            </a:r>
          </a:p>
          <a:p>
            <a:pPr lvl="2" algn="just"/>
            <a:r>
              <a:rPr lang="en-US" dirty="0" smtClean="0"/>
              <a:t>Will raise awareness, stimulate and support decision making</a:t>
            </a:r>
          </a:p>
          <a:p>
            <a:pPr lvl="1" algn="just"/>
            <a:endParaRPr lang="en-US" dirty="0" smtClean="0"/>
          </a:p>
          <a:p>
            <a:pPr algn="just"/>
            <a:r>
              <a:rPr lang="en-US" dirty="0">
                <a:solidFill>
                  <a:schemeClr val="accent2"/>
                </a:solidFill>
              </a:rPr>
              <a:t>Required international coordination specifically focused on impacts of Climate Change</a:t>
            </a:r>
          </a:p>
          <a:p>
            <a:pPr algn="just"/>
            <a:endParaRPr lang="en-US" dirty="0"/>
          </a:p>
        </p:txBody>
      </p:sp>
      <p:sp>
        <p:nvSpPr>
          <p:cNvPr id="13" name="Sous-titre 10"/>
          <p:cNvSpPr>
            <a:spLocks noGrp="1"/>
          </p:cNvSpPr>
          <p:nvPr>
            <p:ph type="subTitle" idx="14"/>
          </p:nvPr>
        </p:nvSpPr>
        <p:spPr>
          <a:xfrm>
            <a:off x="331612" y="497698"/>
            <a:ext cx="7174781" cy="298627"/>
          </a:xfrm>
        </p:spPr>
        <p:txBody>
          <a:bodyPr/>
          <a:lstStyle/>
          <a:p>
            <a:r>
              <a:rPr lang="en-US" dirty="0" smtClean="0"/>
              <a:t>SCO Concepts – Main Objectives</a:t>
            </a:r>
            <a:endParaRPr lang="en-US" dirty="0"/>
          </a:p>
        </p:txBody>
      </p:sp>
    </p:spTree>
    <p:extLst>
      <p:ext uri="{BB962C8B-B14F-4D97-AF65-F5344CB8AC3E}">
        <p14:creationId xmlns:p14="http://schemas.microsoft.com/office/powerpoint/2010/main" val="2237246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Space Climate Observatory</a:t>
            </a:r>
          </a:p>
        </p:txBody>
      </p:sp>
      <p:sp>
        <p:nvSpPr>
          <p:cNvPr id="6" name="Espace réservé du contenu 5"/>
          <p:cNvSpPr>
            <a:spLocks noGrp="1"/>
          </p:cNvSpPr>
          <p:nvPr>
            <p:ph sz="quarter" idx="13"/>
          </p:nvPr>
        </p:nvSpPr>
        <p:spPr/>
        <p:txBody>
          <a:bodyPr/>
          <a:lstStyle/>
          <a:p>
            <a:r>
              <a:rPr lang="en-US" sz="1600" dirty="0"/>
              <a:t>Principles</a:t>
            </a:r>
          </a:p>
          <a:p>
            <a:pPr lvl="1"/>
            <a:r>
              <a:rPr lang="en-US" sz="1600" dirty="0" smtClean="0">
                <a:solidFill>
                  <a:schemeClr val="accent2"/>
                </a:solidFill>
              </a:rPr>
              <a:t>Science </a:t>
            </a:r>
            <a:r>
              <a:rPr lang="en-US" sz="1600" dirty="0">
                <a:solidFill>
                  <a:schemeClr val="accent2"/>
                </a:solidFill>
              </a:rPr>
              <a:t>based Program</a:t>
            </a:r>
          </a:p>
          <a:p>
            <a:pPr lvl="1"/>
            <a:r>
              <a:rPr lang="en-US" sz="1600" dirty="0" smtClean="0">
                <a:solidFill>
                  <a:schemeClr val="accent2"/>
                </a:solidFill>
              </a:rPr>
              <a:t>Not </a:t>
            </a:r>
            <a:r>
              <a:rPr lang="en-US" sz="1600" dirty="0">
                <a:solidFill>
                  <a:schemeClr val="accent2"/>
                </a:solidFill>
              </a:rPr>
              <a:t>alone !</a:t>
            </a:r>
          </a:p>
          <a:p>
            <a:pPr lvl="3"/>
            <a:r>
              <a:rPr lang="en-US" sz="1200" dirty="0"/>
              <a:t>A country, an agency, an institution… </a:t>
            </a:r>
          </a:p>
          <a:p>
            <a:pPr marL="354012" lvl="3" indent="0">
              <a:buNone/>
            </a:pPr>
            <a:r>
              <a:rPr lang="en-US" sz="1200" dirty="0"/>
              <a:t>	could not make it for all the World/Planet</a:t>
            </a:r>
          </a:p>
          <a:p>
            <a:pPr lvl="1"/>
            <a:r>
              <a:rPr lang="en-US" sz="1600" dirty="0">
                <a:solidFill>
                  <a:schemeClr val="accent2"/>
                </a:solidFill>
                <a:latin typeface="Arial" panose="020B0604020202020204" pitchFamily="34" charset="0"/>
                <a:cs typeface="Arial" panose="020B0604020202020204" pitchFamily="34" charset="0"/>
              </a:rPr>
              <a:t>Involvement  and cooperation </a:t>
            </a:r>
            <a:r>
              <a:rPr lang="en-US" sz="1600" dirty="0" smtClean="0">
                <a:solidFill>
                  <a:schemeClr val="accent2"/>
                </a:solidFill>
                <a:latin typeface="Arial" panose="020B0604020202020204" pitchFamily="34" charset="0"/>
                <a:cs typeface="Arial" panose="020B0604020202020204" pitchFamily="34" charset="0"/>
              </a:rPr>
              <a:t>with </a:t>
            </a:r>
            <a:r>
              <a:rPr lang="en-US" sz="1600" dirty="0">
                <a:solidFill>
                  <a:schemeClr val="accent2"/>
                </a:solidFill>
                <a:latin typeface="Arial" panose="020B0604020202020204" pitchFamily="34" charset="0"/>
                <a:cs typeface="Arial" panose="020B0604020202020204" pitchFamily="34" charset="0"/>
              </a:rPr>
              <a:t>wide range of bodies</a:t>
            </a:r>
          </a:p>
          <a:p>
            <a:pPr lvl="3"/>
            <a:r>
              <a:rPr lang="en-US" sz="1200" dirty="0">
                <a:latin typeface="Calibri" panose="020F0502020204030204" pitchFamily="34" charset="0"/>
              </a:rPr>
              <a:t>GEO, CEOS, CGMS and UN Agencies</a:t>
            </a:r>
          </a:p>
          <a:p>
            <a:pPr lvl="3"/>
            <a:r>
              <a:rPr lang="en-US" sz="1200" dirty="0">
                <a:latin typeface="Calibri" panose="020F0502020204030204" pitchFamily="34" charset="0"/>
              </a:rPr>
              <a:t>National organizations, Ministries, local entities</a:t>
            </a:r>
            <a:r>
              <a:rPr lang="en-US" sz="1200" dirty="0" smtClean="0">
                <a:latin typeface="Calibri" panose="020F0502020204030204" pitchFamily="34" charset="0"/>
              </a:rPr>
              <a:t>…</a:t>
            </a:r>
          </a:p>
          <a:p>
            <a:pPr lvl="1"/>
            <a:r>
              <a:rPr lang="en-US" sz="1600" dirty="0">
                <a:solidFill>
                  <a:schemeClr val="accent2"/>
                </a:solidFill>
              </a:rPr>
              <a:t>Building on the exiting capabilities and programs </a:t>
            </a:r>
          </a:p>
          <a:p>
            <a:pPr lvl="1"/>
            <a:r>
              <a:rPr lang="en-US" sz="1600" dirty="0" smtClean="0">
                <a:solidFill>
                  <a:schemeClr val="accent2"/>
                </a:solidFill>
              </a:rPr>
              <a:t>Co-construction </a:t>
            </a:r>
          </a:p>
          <a:p>
            <a:pPr lvl="3"/>
            <a:r>
              <a:rPr lang="en-US" sz="1200" dirty="0"/>
              <a:t>At international but also national level</a:t>
            </a:r>
          </a:p>
          <a:p>
            <a:pPr lvl="4"/>
            <a:r>
              <a:rPr lang="en-US" sz="1000" dirty="0"/>
              <a:t>Across sectors, institutions, research community, and sub-national area (territories)</a:t>
            </a:r>
          </a:p>
          <a:p>
            <a:pPr lvl="3"/>
            <a:r>
              <a:rPr lang="en-US" sz="1200" dirty="0" smtClean="0"/>
              <a:t>At </a:t>
            </a:r>
            <a:r>
              <a:rPr lang="en-US" sz="1200" dirty="0"/>
              <a:t>level of populations</a:t>
            </a:r>
          </a:p>
          <a:p>
            <a:pPr lvl="4"/>
            <a:r>
              <a:rPr lang="en-US" sz="1000" dirty="0"/>
              <a:t>Metrics and social indicators to measure the appropriation and acceptance by stakeholders</a:t>
            </a:r>
          </a:p>
          <a:p>
            <a:pPr lvl="3"/>
            <a:r>
              <a:rPr lang="en-US" sz="1200" dirty="0"/>
              <a:t>Communities of development (Sharing of capabilities (expertise, computing)</a:t>
            </a:r>
          </a:p>
          <a:p>
            <a:pPr lvl="3"/>
            <a:r>
              <a:rPr lang="en-US" sz="1200" dirty="0" smtClean="0"/>
              <a:t>Make </a:t>
            </a:r>
            <a:r>
              <a:rPr lang="en-US" sz="1200" dirty="0"/>
              <a:t>available to others, freely</a:t>
            </a:r>
          </a:p>
          <a:p>
            <a:pPr lvl="3"/>
            <a:r>
              <a:rPr lang="en-US" sz="1200" dirty="0"/>
              <a:t>Exchange of use, best </a:t>
            </a:r>
            <a:r>
              <a:rPr lang="en-US" sz="1200" dirty="0" smtClean="0"/>
              <a:t>practice</a:t>
            </a:r>
            <a:endParaRPr lang="en-US" sz="1200"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a:ln>
                <a:noFill/>
              </a:ln>
              <a:solidFill>
                <a:srgbClr val="002060"/>
              </a:solidFill>
              <a:effectLst/>
              <a:uLnTx/>
              <a:uFillTx/>
              <a:latin typeface="Arial" charset="0"/>
              <a:cs typeface="Arial" charset="0"/>
            </a:endParaRPr>
          </a:p>
        </p:txBody>
      </p:sp>
      <p:pic>
        <p:nvPicPr>
          <p:cNvPr id="27" name="Image 26">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59222" y="867030"/>
            <a:ext cx="3015040" cy="1860242"/>
          </a:xfrm>
          <a:prstGeom prst="rect">
            <a:avLst/>
          </a:prstGeom>
        </p:spPr>
      </p:pic>
      <p:pic>
        <p:nvPicPr>
          <p:cNvPr id="8" name="Image 7"/>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873741" y="2830459"/>
            <a:ext cx="2100521" cy="1176213"/>
          </a:xfrm>
          <a:prstGeom prst="rect">
            <a:avLst/>
          </a:prstGeom>
        </p:spPr>
      </p:pic>
      <p:sp>
        <p:nvSpPr>
          <p:cNvPr id="9" name="ZoneTexte 8"/>
          <p:cNvSpPr txBox="1"/>
          <p:nvPr/>
        </p:nvSpPr>
        <p:spPr>
          <a:xfrm>
            <a:off x="6356409" y="3218510"/>
            <a:ext cx="1366080" cy="400110"/>
          </a:xfrm>
          <a:prstGeom prst="rect">
            <a:avLst/>
          </a:prstGeom>
          <a:noFill/>
        </p:spPr>
        <p:txBody>
          <a:bodyPr wrap="none" rtlCol="0">
            <a:spAutoFit/>
          </a:bodyPr>
          <a:lstStyle/>
          <a:p>
            <a:r>
              <a:rPr lang="fr-FR" sz="2000" b="1">
                <a:solidFill>
                  <a:schemeClr val="tx2">
                    <a:lumMod val="50000"/>
                  </a:schemeClr>
                </a:solidFill>
                <a:latin typeface="Arial Narrow" panose="020B0606020202030204" pitchFamily="34" charset="0"/>
              </a:rPr>
              <a:t>CO DESIGN</a:t>
            </a:r>
          </a:p>
        </p:txBody>
      </p:sp>
      <p:pic>
        <p:nvPicPr>
          <p:cNvPr id="12" name="Image 1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400286" y="647011"/>
            <a:ext cx="1238547" cy="1238547"/>
          </a:xfrm>
          <a:prstGeom prst="rect">
            <a:avLst/>
          </a:prstGeom>
        </p:spPr>
      </p:pic>
      <p:sp>
        <p:nvSpPr>
          <p:cNvPr id="4" name="Espace réservé de la date 3"/>
          <p:cNvSpPr>
            <a:spLocks noGrp="1"/>
          </p:cNvSpPr>
          <p:nvPr>
            <p:ph type="dt" sz="half" idx="15"/>
          </p:nvPr>
        </p:nvSpPr>
        <p:spPr/>
        <p:txBody>
          <a:bodyPr/>
          <a:lstStyle/>
          <a:p>
            <a:pPr>
              <a:defRPr/>
            </a:pPr>
            <a:fld id="{9C07E6E5-436A-483D-A6B4-23CEA86A2442}" type="datetime1">
              <a:rPr lang="fr-FR" noProof="0" smtClean="0"/>
              <a:t>20/03/2019</a:t>
            </a:fld>
            <a:endParaRPr lang="fr-FR" noProof="0"/>
          </a:p>
        </p:txBody>
      </p:sp>
      <p:sp>
        <p:nvSpPr>
          <p:cNvPr id="10" name="Espace réservé du pied de page 9"/>
          <p:cNvSpPr>
            <a:spLocks noGrp="1"/>
          </p:cNvSpPr>
          <p:nvPr>
            <p:ph type="ftr" sz="quarter" idx="16"/>
          </p:nvPr>
        </p:nvSpPr>
        <p:spPr/>
        <p:txBody>
          <a:bodyPr/>
          <a:lstStyle/>
          <a:p>
            <a:pPr>
              <a:defRPr/>
            </a:pPr>
            <a:r>
              <a:rPr lang="fr-FR" noProof="0" smtClean="0"/>
              <a:t>WG Climate Meeting - Marrakech</a:t>
            </a:r>
            <a:endParaRPr lang="fr-FR" noProof="0"/>
          </a:p>
        </p:txBody>
      </p:sp>
      <p:sp>
        <p:nvSpPr>
          <p:cNvPr id="15" name="Sous-titre 3"/>
          <p:cNvSpPr>
            <a:spLocks noGrp="1"/>
          </p:cNvSpPr>
          <p:nvPr>
            <p:ph type="subTitle" idx="14"/>
          </p:nvPr>
        </p:nvSpPr>
        <p:spPr>
          <a:xfrm>
            <a:off x="331612" y="497698"/>
            <a:ext cx="7174781" cy="298627"/>
          </a:xfrm>
        </p:spPr>
        <p:txBody>
          <a:bodyPr/>
          <a:lstStyle/>
          <a:p>
            <a:r>
              <a:rPr lang="en-US" dirty="0"/>
              <a:t>SCO Concepts – Main Objectives</a:t>
            </a:r>
          </a:p>
        </p:txBody>
      </p:sp>
    </p:spTree>
    <p:extLst>
      <p:ext uri="{BB962C8B-B14F-4D97-AF65-F5344CB8AC3E}">
        <p14:creationId xmlns:p14="http://schemas.microsoft.com/office/powerpoint/2010/main" val="3083122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a:t>Space Climate Observatory</a:t>
            </a:r>
          </a:p>
        </p:txBody>
      </p:sp>
      <p:sp>
        <p:nvSpPr>
          <p:cNvPr id="11" name="Sous-titre 10"/>
          <p:cNvSpPr>
            <a:spLocks noGrp="1"/>
          </p:cNvSpPr>
          <p:nvPr>
            <p:ph type="subTitle" idx="14"/>
          </p:nvPr>
        </p:nvSpPr>
        <p:spPr>
          <a:xfrm>
            <a:off x="331612" y="497698"/>
            <a:ext cx="7590078" cy="298627"/>
          </a:xfrm>
        </p:spPr>
        <p:txBody>
          <a:bodyPr/>
          <a:lstStyle/>
          <a:p>
            <a:r>
              <a:rPr lang="en-US" dirty="0" smtClean="0"/>
              <a:t>SCO Concepts – Need </a:t>
            </a:r>
            <a:r>
              <a:rPr lang="en-US" dirty="0"/>
              <a:t>for a coordinated assessment of Climate Change Impacts</a:t>
            </a:r>
            <a:r>
              <a:rPr lang="en-US" dirty="0" smtClean="0"/>
              <a:t> </a:t>
            </a:r>
            <a:endParaRPr lang="en-US" dirty="0"/>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1F093565-4A09-4443-AF40-687C84DF5B68}"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sp>
        <p:nvSpPr>
          <p:cNvPr id="5" name="Espace réservé du contenu 4"/>
          <p:cNvSpPr>
            <a:spLocks noGrp="1"/>
          </p:cNvSpPr>
          <p:nvPr>
            <p:ph sz="quarter" idx="13"/>
          </p:nvPr>
        </p:nvSpPr>
        <p:spPr/>
        <p:txBody>
          <a:bodyPr/>
          <a:lstStyle/>
          <a:p>
            <a:pPr algn="just"/>
            <a:r>
              <a:rPr lang="en-US" dirty="0" smtClean="0"/>
              <a:t>SCO Policy Drivers</a:t>
            </a:r>
          </a:p>
          <a:p>
            <a:pPr lvl="1" algn="just"/>
            <a:endParaRPr lang="en-US" dirty="0"/>
          </a:p>
        </p:txBody>
      </p:sp>
      <p:cxnSp>
        <p:nvCxnSpPr>
          <p:cNvPr id="22" name="Connecteur droit 21"/>
          <p:cNvCxnSpPr/>
          <p:nvPr/>
        </p:nvCxnSpPr>
        <p:spPr>
          <a:xfrm>
            <a:off x="9197373" y="3152703"/>
            <a:ext cx="0" cy="7947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4438974" y="3193587"/>
            <a:ext cx="0" cy="79477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24" name="Diagramme 23"/>
          <p:cNvGraphicFramePr/>
          <p:nvPr>
            <p:extLst/>
          </p:nvPr>
        </p:nvGraphicFramePr>
        <p:xfrm>
          <a:off x="2185828" y="872558"/>
          <a:ext cx="7710202" cy="332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Espace réservé du contenu 6" descr="Slide2.jpg"/>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3590991" y="3988364"/>
            <a:ext cx="1741583" cy="1163360"/>
          </a:xfrm>
          <a:prstGeom prst="rect">
            <a:avLst/>
          </a:prstGeom>
        </p:spPr>
      </p:pic>
      <p:pic>
        <p:nvPicPr>
          <p:cNvPr id="26" name="Image 25"/>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506393" y="3947480"/>
            <a:ext cx="2400967" cy="1245129"/>
          </a:xfrm>
          <a:prstGeom prst="rect">
            <a:avLst/>
          </a:prstGeom>
        </p:spPr>
      </p:pic>
      <p:sp>
        <p:nvSpPr>
          <p:cNvPr id="27" name="ZoneTexte 26"/>
          <p:cNvSpPr txBox="1"/>
          <p:nvPr/>
        </p:nvSpPr>
        <p:spPr>
          <a:xfrm>
            <a:off x="6760345" y="5128389"/>
            <a:ext cx="3147015" cy="246221"/>
          </a:xfrm>
          <a:prstGeom prst="rect">
            <a:avLst/>
          </a:prstGeom>
          <a:solidFill>
            <a:schemeClr val="bg2"/>
          </a:solidFill>
        </p:spPr>
        <p:txBody>
          <a:bodyPr wrap="none" rtlCol="0">
            <a:spAutoFit/>
          </a:bodyPr>
          <a:lstStyle/>
          <a:p>
            <a:r>
              <a:rPr lang="en-US" sz="1000" b="1"/>
              <a:t>One Planet Summit – Paris, December 11th, 2017</a:t>
            </a:r>
          </a:p>
        </p:txBody>
      </p:sp>
      <p:sp>
        <p:nvSpPr>
          <p:cNvPr id="28" name="ZoneTexte 27"/>
          <p:cNvSpPr txBox="1"/>
          <p:nvPr/>
        </p:nvSpPr>
        <p:spPr>
          <a:xfrm>
            <a:off x="1799184" y="2366095"/>
            <a:ext cx="386644" cy="333809"/>
          </a:xfrm>
          <a:prstGeom prst="rect">
            <a:avLst/>
          </a:prstGeom>
          <a:noFill/>
        </p:spPr>
        <p:txBody>
          <a:bodyPr wrap="none" rtlCol="0">
            <a:spAutoFit/>
          </a:bodyPr>
          <a:lstStyle/>
          <a:p>
            <a:r>
              <a:rPr lang="fr-FR" b="1"/>
              <a:t>…</a:t>
            </a:r>
          </a:p>
        </p:txBody>
      </p:sp>
      <p:pic>
        <p:nvPicPr>
          <p:cNvPr id="29" name="Image 28"/>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75658" y="1994418"/>
            <a:ext cx="1784039" cy="1127060"/>
          </a:xfrm>
          <a:prstGeom prst="rect">
            <a:avLst/>
          </a:prstGeom>
          <a:scene3d>
            <a:camera prst="obliqueTopRight"/>
            <a:lightRig rig="threePt" dir="t"/>
          </a:scene3d>
        </p:spPr>
      </p:pic>
      <p:sp>
        <p:nvSpPr>
          <p:cNvPr id="30" name="Rectangle 29"/>
          <p:cNvSpPr/>
          <p:nvPr/>
        </p:nvSpPr>
        <p:spPr>
          <a:xfrm>
            <a:off x="75658" y="2998814"/>
            <a:ext cx="1458880" cy="307777"/>
          </a:xfrm>
          <a:prstGeom prst="rect">
            <a:avLst/>
          </a:prstGeom>
        </p:spPr>
        <p:txBody>
          <a:bodyPr wrap="square">
            <a:spAutoFit/>
          </a:bodyPr>
          <a:lstStyle/>
          <a:p>
            <a:r>
              <a:rPr lang="fr-FR" sz="700" i="1">
                <a:solidFill>
                  <a:schemeClr val="bg1">
                    <a:lumMod val="50000"/>
                  </a:schemeClr>
                </a:solidFill>
              </a:rPr>
              <a:t>Illustration by David </a:t>
            </a:r>
            <a:r>
              <a:rPr lang="fr-FR" sz="700" i="1" err="1">
                <a:solidFill>
                  <a:schemeClr val="bg1">
                    <a:lumMod val="50000"/>
                  </a:schemeClr>
                </a:solidFill>
              </a:rPr>
              <a:t>Parkins</a:t>
            </a:r>
            <a:endParaRPr lang="fr-FR" sz="700" i="1">
              <a:solidFill>
                <a:schemeClr val="bg1">
                  <a:lumMod val="50000"/>
                </a:schemeClr>
              </a:solidFill>
            </a:endParaRPr>
          </a:p>
          <a:p>
            <a:r>
              <a:rPr lang="fr-FR" sz="700" i="1">
                <a:solidFill>
                  <a:schemeClr val="bg1">
                    <a:lumMod val="50000"/>
                  </a:schemeClr>
                </a:solidFill>
              </a:rPr>
              <a:t> Nature  514, 30–31, Oct. 2014</a:t>
            </a:r>
          </a:p>
        </p:txBody>
      </p:sp>
      <p:pic>
        <p:nvPicPr>
          <p:cNvPr id="31" name="Espace réservé du contenu 8"/>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32722" y="3730677"/>
            <a:ext cx="3332923" cy="1507422"/>
          </a:xfrm>
          <a:prstGeom prst="rect">
            <a:avLst/>
          </a:prstGeom>
        </p:spPr>
      </p:pic>
    </p:spTree>
    <p:extLst>
      <p:ext uri="{BB962C8B-B14F-4D97-AF65-F5344CB8AC3E}">
        <p14:creationId xmlns:p14="http://schemas.microsoft.com/office/powerpoint/2010/main" val="5199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7"/>
          </p:nvPr>
        </p:nvSpPr>
        <p:spPr>
          <a:xfrm>
            <a:off x="9188827" y="5343387"/>
            <a:ext cx="371886" cy="303212"/>
          </a:xfrm>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sp>
        <p:nvSpPr>
          <p:cNvPr id="9" name="Titre 8"/>
          <p:cNvSpPr>
            <a:spLocks noGrp="1"/>
          </p:cNvSpPr>
          <p:nvPr>
            <p:ph type="title"/>
          </p:nvPr>
        </p:nvSpPr>
        <p:spPr/>
        <p:txBody>
          <a:bodyPr/>
          <a:lstStyle/>
          <a:p>
            <a:r>
              <a:rPr lang="en-US" dirty="0"/>
              <a:t>Space Climate Observatory</a:t>
            </a:r>
          </a:p>
        </p:txBody>
      </p:sp>
      <p:sp>
        <p:nvSpPr>
          <p:cNvPr id="11" name="Sous-titre 10"/>
          <p:cNvSpPr>
            <a:spLocks noGrp="1"/>
          </p:cNvSpPr>
          <p:nvPr>
            <p:ph type="subTitle" idx="14"/>
          </p:nvPr>
        </p:nvSpPr>
        <p:spPr/>
        <p:txBody>
          <a:bodyPr/>
          <a:lstStyle/>
          <a:p>
            <a:r>
              <a:rPr lang="en-US" dirty="0" smtClean="0"/>
              <a:t>SCO Concepts – Main Objectives</a:t>
            </a:r>
            <a:endParaRPr lang="en-US" dirty="0"/>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
        <p:nvSpPr>
          <p:cNvPr id="3" name="Espace réservé de la date 2"/>
          <p:cNvSpPr>
            <a:spLocks noGrp="1"/>
          </p:cNvSpPr>
          <p:nvPr>
            <p:ph type="dt" sz="half" idx="15"/>
          </p:nvPr>
        </p:nvSpPr>
        <p:spPr/>
        <p:txBody>
          <a:bodyPr/>
          <a:lstStyle/>
          <a:p>
            <a:pPr>
              <a:defRPr/>
            </a:pPr>
            <a:fld id="{861B926A-AC47-49EB-8CA2-7413DF768E95}"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sp>
        <p:nvSpPr>
          <p:cNvPr id="5" name="Espace réservé du contenu 4"/>
          <p:cNvSpPr>
            <a:spLocks noGrp="1"/>
          </p:cNvSpPr>
          <p:nvPr>
            <p:ph sz="quarter" idx="13"/>
          </p:nvPr>
        </p:nvSpPr>
        <p:spPr/>
        <p:txBody>
          <a:bodyPr/>
          <a:lstStyle/>
          <a:p>
            <a:pPr algn="just"/>
            <a:r>
              <a:rPr lang="en-US" dirty="0"/>
              <a:t>Precise impact’s CC </a:t>
            </a:r>
            <a:r>
              <a:rPr lang="en-US" dirty="0" smtClean="0"/>
              <a:t>monitoring</a:t>
            </a:r>
            <a:endParaRPr lang="en-US" dirty="0"/>
          </a:p>
          <a:p>
            <a:pPr lvl="2" algn="just"/>
            <a:r>
              <a:rPr lang="en-US" dirty="0"/>
              <a:t>Regional, National, Local </a:t>
            </a:r>
            <a:r>
              <a:rPr lang="en-US" dirty="0" smtClean="0"/>
              <a:t>scale</a:t>
            </a:r>
          </a:p>
          <a:p>
            <a:pPr lvl="2" algn="just"/>
            <a:endParaRPr lang="en-US" dirty="0" smtClean="0"/>
          </a:p>
          <a:p>
            <a:pPr lvl="1" algn="just"/>
            <a:r>
              <a:rPr lang="en-GB" dirty="0" smtClean="0"/>
              <a:t>By </a:t>
            </a:r>
            <a:r>
              <a:rPr lang="en-GB" dirty="0"/>
              <a:t>making full </a:t>
            </a:r>
            <a:r>
              <a:rPr lang="en-GB" dirty="0" smtClean="0"/>
              <a:t>access, use </a:t>
            </a:r>
            <a:r>
              <a:rPr lang="en-GB" dirty="0"/>
              <a:t>and benefit of </a:t>
            </a:r>
            <a:r>
              <a:rPr lang="en-GB" dirty="0" smtClean="0"/>
              <a:t>multi-source </a:t>
            </a:r>
            <a:r>
              <a:rPr lang="en-GB" dirty="0"/>
              <a:t>data</a:t>
            </a:r>
            <a:endParaRPr lang="en-GB" dirty="0" smtClean="0"/>
          </a:p>
          <a:p>
            <a:pPr lvl="2" algn="just"/>
            <a:r>
              <a:rPr lang="en-GB" dirty="0" smtClean="0"/>
              <a:t>Best </a:t>
            </a:r>
            <a:r>
              <a:rPr lang="en-GB" dirty="0"/>
              <a:t>use of synergies between data providers </a:t>
            </a:r>
            <a:r>
              <a:rPr lang="en-GB" dirty="0" smtClean="0"/>
              <a:t>(from </a:t>
            </a:r>
            <a:r>
              <a:rPr lang="en-GB" dirty="0"/>
              <a:t>satellite, in-situ, model, socio-economic research</a:t>
            </a:r>
            <a:r>
              <a:rPr lang="en-GB" dirty="0" smtClean="0"/>
              <a:t>)</a:t>
            </a:r>
            <a:r>
              <a:rPr lang="en-US" dirty="0" smtClean="0">
                <a:solidFill>
                  <a:schemeClr val="accent1">
                    <a:lumMod val="50000"/>
                  </a:schemeClr>
                </a:solidFill>
              </a:rPr>
              <a:t> </a:t>
            </a:r>
            <a:endParaRPr lang="en-US" dirty="0">
              <a:solidFill>
                <a:schemeClr val="accent1">
                  <a:lumMod val="50000"/>
                </a:schemeClr>
              </a:solidFill>
            </a:endParaRPr>
          </a:p>
          <a:p>
            <a:pPr lvl="2" algn="just"/>
            <a:endParaRPr lang="en-GB" dirty="0" smtClean="0"/>
          </a:p>
          <a:p>
            <a:pPr lvl="1" algn="just"/>
            <a:r>
              <a:rPr lang="en-GB" dirty="0"/>
              <a:t>Co-construction of both knowledge and expertise (scientifically, technically and geographically</a:t>
            </a:r>
            <a:r>
              <a:rPr lang="en-GB" dirty="0" smtClean="0"/>
              <a:t>)</a:t>
            </a:r>
          </a:p>
          <a:p>
            <a:pPr lvl="2" algn="just"/>
            <a:r>
              <a:rPr lang="en-GB" dirty="0" smtClean="0"/>
              <a:t>Products and services</a:t>
            </a:r>
          </a:p>
          <a:p>
            <a:pPr marL="0" lvl="1" indent="0" algn="just">
              <a:buNone/>
            </a:pPr>
            <a:endParaRPr lang="en-US" dirty="0" smtClean="0"/>
          </a:p>
          <a:p>
            <a:pPr lvl="1" algn="just"/>
            <a:r>
              <a:rPr lang="en-GB" dirty="0" smtClean="0"/>
              <a:t>Develop </a:t>
            </a:r>
            <a:r>
              <a:rPr lang="en-GB" dirty="0"/>
              <a:t>effective and relevant communication/outreach activities and educational measures</a:t>
            </a:r>
            <a:endParaRPr lang="en-US" dirty="0" smtClean="0"/>
          </a:p>
          <a:p>
            <a:pPr lvl="2" algn="just"/>
            <a:r>
              <a:rPr lang="en-US" dirty="0" smtClean="0"/>
              <a:t>Will </a:t>
            </a:r>
            <a:r>
              <a:rPr lang="en-US" dirty="0"/>
              <a:t>raise awareness, stimulate and support decision making</a:t>
            </a:r>
          </a:p>
          <a:p>
            <a:pPr lvl="1" algn="just"/>
            <a:endParaRPr lang="en-US" dirty="0"/>
          </a:p>
        </p:txBody>
      </p:sp>
    </p:spTree>
    <p:extLst>
      <p:ext uri="{BB962C8B-B14F-4D97-AF65-F5344CB8AC3E}">
        <p14:creationId xmlns:p14="http://schemas.microsoft.com/office/powerpoint/2010/main" val="242406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US" dirty="0"/>
              <a:t>Space Climate Observatory</a:t>
            </a:r>
          </a:p>
        </p:txBody>
      </p:sp>
      <p:sp>
        <p:nvSpPr>
          <p:cNvPr id="11" name="Sous-titre 10"/>
          <p:cNvSpPr>
            <a:spLocks noGrp="1"/>
          </p:cNvSpPr>
          <p:nvPr>
            <p:ph type="subTitle" idx="14"/>
          </p:nvPr>
        </p:nvSpPr>
        <p:spPr/>
        <p:txBody>
          <a:bodyPr/>
          <a:lstStyle/>
          <a:p>
            <a:r>
              <a:rPr lang="en-US" dirty="0" smtClean="0"/>
              <a:t>SCO Concepts – Main Objectives</a:t>
            </a:r>
            <a:endParaRPr lang="en-US" dirty="0"/>
          </a:p>
        </p:txBody>
      </p:sp>
      <p:pic>
        <p:nvPicPr>
          <p:cNvPr id="8" name="Espace réservé du contenu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43834" y="962025"/>
            <a:ext cx="6867570" cy="4310063"/>
          </a:xfrm>
          <a:prstGeom prst="rect">
            <a:avLst/>
          </a:prstGeom>
        </p:spPr>
      </p:pic>
      <p:sp>
        <p:nvSpPr>
          <p:cNvPr id="3" name="Espace réservé de la date 2"/>
          <p:cNvSpPr>
            <a:spLocks noGrp="1"/>
          </p:cNvSpPr>
          <p:nvPr>
            <p:ph type="dt" sz="half" idx="15"/>
          </p:nvPr>
        </p:nvSpPr>
        <p:spPr/>
        <p:txBody>
          <a:bodyPr/>
          <a:lstStyle/>
          <a:p>
            <a:pPr>
              <a:defRPr/>
            </a:pPr>
            <a:fld id="{2CE49388-D49A-40DB-95D3-C8C38131A5F6}" type="datetime1">
              <a:rPr lang="fr-FR" smtClean="0"/>
              <a:t>20/03/2019</a:t>
            </a:fld>
            <a:endParaRPr lang="en-US" dirty="0"/>
          </a:p>
        </p:txBody>
      </p:sp>
      <p:sp>
        <p:nvSpPr>
          <p:cNvPr id="4" name="Espace réservé du pied de page 3"/>
          <p:cNvSpPr>
            <a:spLocks noGrp="1"/>
          </p:cNvSpPr>
          <p:nvPr>
            <p:ph type="ftr" sz="quarter" idx="16"/>
          </p:nvPr>
        </p:nvSpPr>
        <p:spPr/>
        <p:txBody>
          <a:bodyPr/>
          <a:lstStyle/>
          <a:p>
            <a:pPr>
              <a:defRPr/>
            </a:pPr>
            <a:r>
              <a:rPr lang="en-US" smtClean="0"/>
              <a:t>WG Climate Meeting - Marrakech</a:t>
            </a:r>
            <a:endParaRPr lang="en-US" dirty="0"/>
          </a:p>
        </p:txBody>
      </p:sp>
      <p:sp>
        <p:nvSpPr>
          <p:cNvPr id="2" name="Espace réservé du numéro de diapositive 1"/>
          <p:cNvSpPr>
            <a:spLocks noGrp="1"/>
          </p:cNvSpPr>
          <p:nvPr>
            <p:ph type="sldNum" sz="quarter" idx="17"/>
          </p:nvPr>
        </p:nvSpPr>
        <p:spPr/>
        <p:txBody>
          <a:bodyPr/>
          <a:lstStyle/>
          <a:p>
            <a:pPr marL="0" marR="0" lvl="0" indent="0" algn="ctr" defTabSz="797174" rtl="0" eaLnBrk="1" fontAlgn="auto" latinLnBrk="0" hangingPunct="1">
              <a:lnSpc>
                <a:spcPct val="100000"/>
              </a:lnSpc>
              <a:spcBef>
                <a:spcPts val="0"/>
              </a:spcBef>
              <a:spcAft>
                <a:spcPts val="0"/>
              </a:spcAft>
              <a:buClrTx/>
              <a:buSzTx/>
              <a:buFontTx/>
              <a:buNone/>
              <a:tabLst/>
              <a:defRPr/>
            </a:pPr>
            <a:fld id="{EB81167D-292E-8142-ABF3-3BDF0609D345}" type="slidenum">
              <a:rPr kumimoji="0" lang="en-US" sz="600" b="0" i="0" u="none" strike="noStrike" kern="1200" cap="none" spc="0" normalizeH="0" baseline="0" smtClean="0">
                <a:ln>
                  <a:noFill/>
                </a:ln>
                <a:solidFill>
                  <a:srgbClr val="002060"/>
                </a:solidFill>
                <a:effectLst/>
                <a:uLnTx/>
                <a:uFillTx/>
                <a:latin typeface="Arial" charset="0"/>
                <a:cs typeface="Arial" charset="0"/>
              </a:rPr>
              <a:pPr marL="0" marR="0" lvl="0" indent="0" algn="ctr" defTabSz="797174"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dirty="0">
              <a:ln>
                <a:noFill/>
              </a:ln>
              <a:solidFill>
                <a:srgbClr val="002060"/>
              </a:solidFill>
              <a:effectLst/>
              <a:uLnTx/>
              <a:uFillTx/>
              <a:latin typeface="Arial" charset="0"/>
              <a:cs typeface="Arial" charset="0"/>
            </a:endParaRPr>
          </a:p>
        </p:txBody>
      </p:sp>
      <p:pic>
        <p:nvPicPr>
          <p:cNvPr id="12" name="Image 11">
            <a:extLst>
              <a:ext uri="{FF2B5EF4-FFF2-40B4-BE49-F238E27FC236}">
                <a16:creationId xmlns:a16="http://schemas.microsoft.com/office/drawing/2014/main" id="{CE9EFA14-3317-CE48-84E7-C527C4373C2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30428" y="81947"/>
            <a:ext cx="495656" cy="337593"/>
          </a:xfrm>
          <a:prstGeom prst="rect">
            <a:avLst/>
          </a:prstGeom>
        </p:spPr>
      </p:pic>
    </p:spTree>
    <p:extLst>
      <p:ext uri="{BB962C8B-B14F-4D97-AF65-F5344CB8AC3E}">
        <p14:creationId xmlns:p14="http://schemas.microsoft.com/office/powerpoint/2010/main" val="4164804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NES - Diapos Titr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EE55F4-4607-41F2-83FD-A4B41088B6CB}"/>
    </a:ext>
  </a:extLst>
</a:theme>
</file>

<file path=ppt/theme/theme2.xml><?xml version="1.0" encoding="utf-8"?>
<a:theme xmlns:a="http://schemas.openxmlformats.org/drawingml/2006/main" name="1_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1C4638A8-53DF-4B1E-9947-00152C30C2B3}"/>
    </a:ext>
  </a:extLst>
</a:theme>
</file>

<file path=ppt/theme/theme3.xml><?xml version="1.0" encoding="utf-8"?>
<a:theme xmlns:a="http://schemas.openxmlformats.org/drawingml/2006/main" name="1_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4.xml><?xml version="1.0" encoding="utf-8"?>
<a:theme xmlns:a="http://schemas.openxmlformats.org/drawingml/2006/main" name="2_CNES - Texte - Anglai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5.xml><?xml version="1.0" encoding="utf-8"?>
<a:theme xmlns:a="http://schemas.openxmlformats.org/drawingml/2006/main" name="2_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6.xml><?xml version="1.0" encoding="utf-8"?>
<a:theme xmlns:a="http://schemas.openxmlformats.org/drawingml/2006/main" name="3_CNES - Text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FD85059A-5D7B-45C5-B429-D7EBCAA47341}"/>
    </a:ext>
  </a:extLst>
</a:theme>
</file>

<file path=ppt/theme/theme7.xml><?xml version="1.0" encoding="utf-8"?>
<a:theme xmlns:a="http://schemas.openxmlformats.org/drawingml/2006/main" name="2_CNES - Sommaires">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ES - Modèle.potx" id="{5A0C4303-AC12-401F-94B5-EDC2E8FE78ED}" vid="{1C4638A8-53DF-4B1E-9947-00152C30C2B3}"/>
    </a:ext>
  </a:extLst>
</a:theme>
</file>

<file path=ppt/theme/theme8.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CNES - Modèle</Template>
  <TotalTime>2535</TotalTime>
  <Words>2717</Words>
  <Application>Microsoft Office PowerPoint</Application>
  <PresentationFormat>Personnalisé</PresentationFormat>
  <Paragraphs>443</Paragraphs>
  <Slides>27</Slides>
  <Notes>0</Notes>
  <HiddenSlides>0</HiddenSlides>
  <MMClips>0</MMClips>
  <ScaleCrop>false</ScaleCrop>
  <HeadingPairs>
    <vt:vector size="6" baseType="variant">
      <vt:variant>
        <vt:lpstr>Polices utilisées</vt:lpstr>
      </vt:variant>
      <vt:variant>
        <vt:i4>16</vt:i4>
      </vt:variant>
      <vt:variant>
        <vt:lpstr>Thème</vt:lpstr>
      </vt:variant>
      <vt:variant>
        <vt:i4>8</vt:i4>
      </vt:variant>
      <vt:variant>
        <vt:lpstr>Titres des diapositives</vt:lpstr>
      </vt:variant>
      <vt:variant>
        <vt:i4>27</vt:i4>
      </vt:variant>
    </vt:vector>
  </HeadingPairs>
  <TitlesOfParts>
    <vt:vector size="51" baseType="lpstr">
      <vt:lpstr>Arial</vt:lpstr>
      <vt:lpstr>Arial Black</vt:lpstr>
      <vt:lpstr>Arial Bold</vt:lpstr>
      <vt:lpstr>Arial Narrow</vt:lpstr>
      <vt:lpstr>Avenir Roman</vt:lpstr>
      <vt:lpstr>Calibri</vt:lpstr>
      <vt:lpstr>Calibri Light</vt:lpstr>
      <vt:lpstr>Cambria</vt:lpstr>
      <vt:lpstr>Lato</vt:lpstr>
      <vt:lpstr>Lato-Heavy</vt:lpstr>
      <vt:lpstr>MS Mincho</vt:lpstr>
      <vt:lpstr>Symbol</vt:lpstr>
      <vt:lpstr>Times New Roman</vt:lpstr>
      <vt:lpstr>Vani</vt:lpstr>
      <vt:lpstr>Wingdings</vt:lpstr>
      <vt:lpstr>Wingdings 2</vt:lpstr>
      <vt:lpstr>1_CNES - Diapos Titre</vt:lpstr>
      <vt:lpstr>1_CNES - Sommaires</vt:lpstr>
      <vt:lpstr>1_CNES - Texte</vt:lpstr>
      <vt:lpstr>2_CNES - Texte - Anglais</vt:lpstr>
      <vt:lpstr>2_CNES - Texte</vt:lpstr>
      <vt:lpstr>3_CNES - Texte</vt:lpstr>
      <vt:lpstr>2_CNES - Sommaires</vt:lpstr>
      <vt:lpstr>Thème Office</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vt:lpstr>
      <vt:lpstr>Space Climate Observatory </vt:lpstr>
      <vt:lpstr>Space Climate Observatory</vt:lpstr>
      <vt:lpstr>Space Climate Observatory</vt:lpstr>
      <vt:lpstr>Space Climate Observatory</vt:lpstr>
      <vt:lpstr>Space Climate Observatory</vt:lpstr>
      <vt:lpstr>Space Climate Observatory</vt:lpstr>
      <vt:lpstr>Space Climate Observatory</vt:lpstr>
      <vt:lpstr>Présentation PowerPoint</vt:lpstr>
      <vt:lpstr>Space Climate Observatory</vt:lpstr>
      <vt:lpstr>Space Climate Observatory</vt:lpstr>
      <vt:lpstr>Space Climate Observatory</vt:lpstr>
      <vt:lpstr>Space Climate Observatory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Climate Observatory</dc:title>
  <dc:creator>Dr. Selma CHERCHALI</dc:creator>
  <cp:lastModifiedBy>cherchalis</cp:lastModifiedBy>
  <cp:revision>100</cp:revision>
  <dcterms:created xsi:type="dcterms:W3CDTF">2018-03-25T14:58:34Z</dcterms:created>
  <dcterms:modified xsi:type="dcterms:W3CDTF">2019-03-20T13:05:13Z</dcterms:modified>
</cp:coreProperties>
</file>