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92" r:id="rId3"/>
    <p:sldId id="301" r:id="rId4"/>
    <p:sldId id="293" r:id="rId5"/>
    <p:sldId id="294" r:id="rId6"/>
    <p:sldId id="295" r:id="rId7"/>
    <p:sldId id="303" r:id="rId8"/>
    <p:sldId id="291" r:id="rId9"/>
    <p:sldId id="302" r:id="rId10"/>
    <p:sldId id="296" r:id="rId11"/>
    <p:sldId id="30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42" autoAdjust="0"/>
    <p:restoredTop sz="95405" autoAdjust="0"/>
  </p:normalViewPr>
  <p:slideViewPr>
    <p:cSldViewPr snapToGrid="0">
      <p:cViewPr>
        <p:scale>
          <a:sx n="80" d="100"/>
          <a:sy n="80" d="100"/>
        </p:scale>
        <p:origin x="874" y="154"/>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8B4ED7-27E9-4839-A789-4390CDC77B04}" type="doc">
      <dgm:prSet loTypeId="urn:microsoft.com/office/officeart/2005/8/layout/cycle1" loCatId="cycle" qsTypeId="urn:microsoft.com/office/officeart/2005/8/quickstyle/3d1" qsCatId="3D" csTypeId="urn:microsoft.com/office/officeart/2005/8/colors/accent1_2" csCatId="accent1" phldr="1"/>
      <dgm:spPr/>
      <dgm:t>
        <a:bodyPr/>
        <a:lstStyle/>
        <a:p>
          <a:endParaRPr lang="en-GB"/>
        </a:p>
      </dgm:t>
    </dgm:pt>
    <dgm:pt modelId="{8BADEB07-3ACC-4C7B-87D2-696AD430D170}">
      <dgm:prSet phldrT="[Text]" custT="1"/>
      <dgm:spPr>
        <a:xfrm>
          <a:off x="1292051" y="3500916"/>
          <a:ext cx="2051372" cy="2051372"/>
        </a:xfrm>
      </dgm:spPr>
      <dgm:t>
        <a:bodyPr/>
        <a:lstStyle/>
        <a:p>
          <a:r>
            <a:rPr lang="en-US" sz="2000" b="1" dirty="0" smtClean="0">
              <a:latin typeface="+mn-lt"/>
              <a:ea typeface="+mn-ea"/>
              <a:cs typeface="+mn-cs"/>
            </a:rPr>
            <a:t>Action Plan &amp; Creation of conditions to deliver CDRs</a:t>
          </a:r>
          <a:endParaRPr lang="en-GB" sz="2000" b="1" dirty="0">
            <a:latin typeface="+mn-lt"/>
          </a:endParaRPr>
        </a:p>
      </dgm:t>
    </dgm:pt>
    <dgm:pt modelId="{C3F519E1-27B9-4E2E-8AFA-31B7A90F156D}" type="parTrans" cxnId="{81F3A440-F74B-451A-9AF0-D24375F01BA2}">
      <dgm:prSet/>
      <dgm:spPr/>
      <dgm:t>
        <a:bodyPr/>
        <a:lstStyle/>
        <a:p>
          <a:endParaRPr lang="en-GB">
            <a:latin typeface="+mn-lt"/>
          </a:endParaRPr>
        </a:p>
      </dgm:t>
    </dgm:pt>
    <dgm:pt modelId="{67277847-D183-4C72-8669-088FE0CDABDD}" type="sibTrans" cxnId="{81F3A440-F74B-451A-9AF0-D24375F01BA2}">
      <dgm:prSet/>
      <dgm:spPr/>
      <dgm:t>
        <a:bodyPr/>
        <a:lstStyle/>
        <a:p>
          <a:endParaRPr lang="en-GB">
            <a:latin typeface="+mn-lt"/>
          </a:endParaRPr>
        </a:p>
      </dgm:t>
    </dgm:pt>
    <dgm:pt modelId="{03BE2AD4-11C1-4E66-AE59-F4460694C307}">
      <dgm:prSet phldrT="[Text]" custT="1"/>
      <dgm:spPr/>
      <dgm:t>
        <a:bodyPr/>
        <a:lstStyle/>
        <a:p>
          <a:pPr>
            <a:lnSpc>
              <a:spcPct val="100000"/>
            </a:lnSpc>
            <a:spcAft>
              <a:spcPts val="0"/>
            </a:spcAft>
          </a:pPr>
          <a:r>
            <a:rPr lang="en-US" sz="2000" b="1" dirty="0" smtClean="0">
              <a:latin typeface="+mn-lt"/>
              <a:ea typeface="+mn-ea"/>
              <a:cs typeface="+mn-cs"/>
            </a:rPr>
            <a:t>ECV Inventory</a:t>
          </a:r>
        </a:p>
      </dgm:t>
    </dgm:pt>
    <dgm:pt modelId="{D6336165-7A25-4982-BB1B-F65BCD41E1BB}" type="parTrans" cxnId="{49236643-10C3-4348-8113-359E00F6D316}">
      <dgm:prSet/>
      <dgm:spPr/>
      <dgm:t>
        <a:bodyPr/>
        <a:lstStyle/>
        <a:p>
          <a:endParaRPr lang="en-GB">
            <a:latin typeface="+mn-lt"/>
          </a:endParaRPr>
        </a:p>
      </dgm:t>
    </dgm:pt>
    <dgm:pt modelId="{D7966891-267D-441C-A23A-F2844423AB82}" type="sibTrans" cxnId="{49236643-10C3-4348-8113-359E00F6D316}">
      <dgm:prSet/>
      <dgm:spPr/>
      <dgm:t>
        <a:bodyPr/>
        <a:lstStyle/>
        <a:p>
          <a:endParaRPr lang="en-GB">
            <a:latin typeface="+mn-lt"/>
          </a:endParaRPr>
        </a:p>
      </dgm:t>
    </dgm:pt>
    <dgm:pt modelId="{9CEF80D4-A7C0-43EB-B1B0-E24049432EF6}">
      <dgm:prSet phldrT="[Text]" custT="1"/>
      <dgm:spPr/>
      <dgm:t>
        <a:bodyPr/>
        <a:lstStyle/>
        <a:p>
          <a:pPr>
            <a:lnSpc>
              <a:spcPct val="100000"/>
            </a:lnSpc>
            <a:spcAft>
              <a:spcPts val="0"/>
            </a:spcAft>
          </a:pPr>
          <a:r>
            <a:rPr lang="en-US" sz="2000" b="1" dirty="0" smtClean="0">
              <a:latin typeface="+mn-lt"/>
              <a:ea typeface="+mn-ea"/>
              <a:cs typeface="+mn-cs"/>
            </a:rPr>
            <a:t>Gap Analysis &amp; Recommendations</a:t>
          </a:r>
        </a:p>
      </dgm:t>
    </dgm:pt>
    <dgm:pt modelId="{67964CEE-BAEC-40E8-8A62-A41C1D4CCAF4}" type="parTrans" cxnId="{61AE18C8-4A72-416A-AF06-028758019905}">
      <dgm:prSet/>
      <dgm:spPr/>
      <dgm:t>
        <a:bodyPr/>
        <a:lstStyle/>
        <a:p>
          <a:endParaRPr lang="en-GB">
            <a:latin typeface="+mn-lt"/>
          </a:endParaRPr>
        </a:p>
      </dgm:t>
    </dgm:pt>
    <dgm:pt modelId="{D91FAEB6-2667-452F-8960-C4DD43ADB95A}" type="sibTrans" cxnId="{61AE18C8-4A72-416A-AF06-028758019905}">
      <dgm:prSet/>
      <dgm:spPr/>
      <dgm:t>
        <a:bodyPr/>
        <a:lstStyle/>
        <a:p>
          <a:endParaRPr lang="en-GB">
            <a:latin typeface="+mn-lt"/>
          </a:endParaRPr>
        </a:p>
      </dgm:t>
    </dgm:pt>
    <dgm:pt modelId="{F87A3217-3085-43A8-A5B3-D7EC39F99A29}" type="pres">
      <dgm:prSet presAssocID="{1B8B4ED7-27E9-4839-A789-4390CDC77B04}" presName="cycle" presStyleCnt="0">
        <dgm:presLayoutVars>
          <dgm:dir/>
          <dgm:resizeHandles val="exact"/>
        </dgm:presLayoutVars>
      </dgm:prSet>
      <dgm:spPr/>
      <dgm:t>
        <a:bodyPr/>
        <a:lstStyle/>
        <a:p>
          <a:endParaRPr lang="en-GB"/>
        </a:p>
      </dgm:t>
    </dgm:pt>
    <dgm:pt modelId="{8C169BB0-5BC9-4F3E-882B-CDFC8CAC6073}" type="pres">
      <dgm:prSet presAssocID="{8BADEB07-3ACC-4C7B-87D2-696AD430D170}" presName="dummy" presStyleCnt="0"/>
      <dgm:spPr/>
      <dgm:t>
        <a:bodyPr/>
        <a:lstStyle/>
        <a:p>
          <a:endParaRPr lang="en-GB"/>
        </a:p>
      </dgm:t>
    </dgm:pt>
    <dgm:pt modelId="{6A5A7D54-93DF-4825-BBAE-F18086080926}" type="pres">
      <dgm:prSet presAssocID="{8BADEB07-3ACC-4C7B-87D2-696AD430D170}" presName="node" presStyleLbl="revTx" presStyleIdx="0" presStyleCnt="3" custScaleX="185660" custScaleY="66266" custRadScaleRad="95886" custRadScaleInc="-44815">
        <dgm:presLayoutVars>
          <dgm:bulletEnabled val="1"/>
        </dgm:presLayoutVars>
      </dgm:prSet>
      <dgm:spPr>
        <a:prstGeom prst="rect">
          <a:avLst/>
        </a:prstGeom>
      </dgm:spPr>
      <dgm:t>
        <a:bodyPr/>
        <a:lstStyle/>
        <a:p>
          <a:endParaRPr lang="en-GB"/>
        </a:p>
      </dgm:t>
    </dgm:pt>
    <dgm:pt modelId="{4F1AC640-BDAF-4265-9C03-6E860D5ABA45}" type="pres">
      <dgm:prSet presAssocID="{67277847-D183-4C72-8669-088FE0CDABDD}" presName="sibTrans" presStyleLbl="node1" presStyleIdx="0" presStyleCnt="3" custScaleX="107110" custScaleY="106440" custLinFactNeighborX="8306" custLinFactNeighborY="-2355"/>
      <dgm:spPr/>
      <dgm:t>
        <a:bodyPr/>
        <a:lstStyle/>
        <a:p>
          <a:endParaRPr lang="en-GB"/>
        </a:p>
      </dgm:t>
    </dgm:pt>
    <dgm:pt modelId="{BC1921F6-84E5-413C-9482-666D01A1E1F1}" type="pres">
      <dgm:prSet presAssocID="{03BE2AD4-11C1-4E66-AE59-F4460694C307}" presName="dummy" presStyleCnt="0"/>
      <dgm:spPr/>
      <dgm:t>
        <a:bodyPr/>
        <a:lstStyle/>
        <a:p>
          <a:endParaRPr lang="en-GB"/>
        </a:p>
      </dgm:t>
    </dgm:pt>
    <dgm:pt modelId="{9C1ED992-A0C4-4776-A5A6-1EB60CEC4C55}" type="pres">
      <dgm:prSet presAssocID="{03BE2AD4-11C1-4E66-AE59-F4460694C307}" presName="node" presStyleLbl="revTx" presStyleIdx="1" presStyleCnt="3" custScaleX="139008" custScaleY="46380" custRadScaleRad="140791" custRadScaleInc="-109481">
        <dgm:presLayoutVars>
          <dgm:bulletEnabled val="1"/>
        </dgm:presLayoutVars>
      </dgm:prSet>
      <dgm:spPr/>
      <dgm:t>
        <a:bodyPr/>
        <a:lstStyle/>
        <a:p>
          <a:endParaRPr lang="en-GB"/>
        </a:p>
      </dgm:t>
    </dgm:pt>
    <dgm:pt modelId="{23DB80F0-C87D-4EAD-8571-3526192F68F2}" type="pres">
      <dgm:prSet presAssocID="{D7966891-267D-441C-A23A-F2844423AB82}" presName="sibTrans" presStyleLbl="node1" presStyleIdx="1" presStyleCnt="3" custLinFactNeighborX="-1200" custLinFactNeighborY="10786"/>
      <dgm:spPr/>
      <dgm:t>
        <a:bodyPr/>
        <a:lstStyle/>
        <a:p>
          <a:endParaRPr lang="en-GB"/>
        </a:p>
      </dgm:t>
    </dgm:pt>
    <dgm:pt modelId="{F544D3CF-00A0-4DBE-BFD2-295A845644CD}" type="pres">
      <dgm:prSet presAssocID="{9CEF80D4-A7C0-43EB-B1B0-E24049432EF6}" presName="dummy" presStyleCnt="0"/>
      <dgm:spPr/>
      <dgm:t>
        <a:bodyPr/>
        <a:lstStyle/>
        <a:p>
          <a:endParaRPr lang="en-GB"/>
        </a:p>
      </dgm:t>
    </dgm:pt>
    <dgm:pt modelId="{1C6351DA-5995-4C4B-8635-4AF24C0F7FEF}" type="pres">
      <dgm:prSet presAssocID="{9CEF80D4-A7C0-43EB-B1B0-E24049432EF6}" presName="node" presStyleLbl="revTx" presStyleIdx="2" presStyleCnt="3" custScaleX="142524" custScaleY="58118" custRadScaleRad="75874" custRadScaleInc="-163261">
        <dgm:presLayoutVars>
          <dgm:bulletEnabled val="1"/>
        </dgm:presLayoutVars>
      </dgm:prSet>
      <dgm:spPr/>
      <dgm:t>
        <a:bodyPr/>
        <a:lstStyle/>
        <a:p>
          <a:endParaRPr lang="en-GB"/>
        </a:p>
      </dgm:t>
    </dgm:pt>
    <dgm:pt modelId="{982D81E8-124D-4DCD-9C24-545486E34456}" type="pres">
      <dgm:prSet presAssocID="{D91FAEB6-2667-452F-8960-C4DD43ADB95A}" presName="sibTrans" presStyleLbl="node1" presStyleIdx="2" presStyleCnt="3" custLinFactNeighborX="-80" custLinFactNeighborY="315"/>
      <dgm:spPr/>
      <dgm:t>
        <a:bodyPr/>
        <a:lstStyle/>
        <a:p>
          <a:endParaRPr lang="en-GB"/>
        </a:p>
      </dgm:t>
    </dgm:pt>
  </dgm:ptLst>
  <dgm:cxnLst>
    <dgm:cxn modelId="{D4E7B214-D481-4EF0-8950-6C2AB67FB409}" type="presOf" srcId="{1B8B4ED7-27E9-4839-A789-4390CDC77B04}" destId="{F87A3217-3085-43A8-A5B3-D7EC39F99A29}" srcOrd="0" destOrd="0" presId="urn:microsoft.com/office/officeart/2005/8/layout/cycle1"/>
    <dgm:cxn modelId="{0E474467-8106-42E6-872B-F683F60C15AF}" type="presOf" srcId="{03BE2AD4-11C1-4E66-AE59-F4460694C307}" destId="{9C1ED992-A0C4-4776-A5A6-1EB60CEC4C55}" srcOrd="0" destOrd="0" presId="urn:microsoft.com/office/officeart/2005/8/layout/cycle1"/>
    <dgm:cxn modelId="{C201B9A5-E965-401D-A29E-49A60ABD22BE}" type="presOf" srcId="{8BADEB07-3ACC-4C7B-87D2-696AD430D170}" destId="{6A5A7D54-93DF-4825-BBAE-F18086080926}" srcOrd="0" destOrd="0" presId="urn:microsoft.com/office/officeart/2005/8/layout/cycle1"/>
    <dgm:cxn modelId="{86DA4DF1-1CCB-4948-A0EE-09BA4BDF6D6F}" type="presOf" srcId="{D7966891-267D-441C-A23A-F2844423AB82}" destId="{23DB80F0-C87D-4EAD-8571-3526192F68F2}" srcOrd="0" destOrd="0" presId="urn:microsoft.com/office/officeart/2005/8/layout/cycle1"/>
    <dgm:cxn modelId="{81F3A440-F74B-451A-9AF0-D24375F01BA2}" srcId="{1B8B4ED7-27E9-4839-A789-4390CDC77B04}" destId="{8BADEB07-3ACC-4C7B-87D2-696AD430D170}" srcOrd="0" destOrd="0" parTransId="{C3F519E1-27B9-4E2E-8AFA-31B7A90F156D}" sibTransId="{67277847-D183-4C72-8669-088FE0CDABDD}"/>
    <dgm:cxn modelId="{49236643-10C3-4348-8113-359E00F6D316}" srcId="{1B8B4ED7-27E9-4839-A789-4390CDC77B04}" destId="{03BE2AD4-11C1-4E66-AE59-F4460694C307}" srcOrd="1" destOrd="0" parTransId="{D6336165-7A25-4982-BB1B-F65BCD41E1BB}" sibTransId="{D7966891-267D-441C-A23A-F2844423AB82}"/>
    <dgm:cxn modelId="{61AE18C8-4A72-416A-AF06-028758019905}" srcId="{1B8B4ED7-27E9-4839-A789-4390CDC77B04}" destId="{9CEF80D4-A7C0-43EB-B1B0-E24049432EF6}" srcOrd="2" destOrd="0" parTransId="{67964CEE-BAEC-40E8-8A62-A41C1D4CCAF4}" sibTransId="{D91FAEB6-2667-452F-8960-C4DD43ADB95A}"/>
    <dgm:cxn modelId="{7562B9AB-2347-416F-85B4-79185AF206D1}" type="presOf" srcId="{9CEF80D4-A7C0-43EB-B1B0-E24049432EF6}" destId="{1C6351DA-5995-4C4B-8635-4AF24C0F7FEF}" srcOrd="0" destOrd="0" presId="urn:microsoft.com/office/officeart/2005/8/layout/cycle1"/>
    <dgm:cxn modelId="{B0124833-E634-4401-8FF5-709C6E3ACFF4}" type="presOf" srcId="{67277847-D183-4C72-8669-088FE0CDABDD}" destId="{4F1AC640-BDAF-4265-9C03-6E860D5ABA45}" srcOrd="0" destOrd="0" presId="urn:microsoft.com/office/officeart/2005/8/layout/cycle1"/>
    <dgm:cxn modelId="{431FA5DD-FEC6-4D17-93C8-6D75A65E90A5}" type="presOf" srcId="{D91FAEB6-2667-452F-8960-C4DD43ADB95A}" destId="{982D81E8-124D-4DCD-9C24-545486E34456}" srcOrd="0" destOrd="0" presId="urn:microsoft.com/office/officeart/2005/8/layout/cycle1"/>
    <dgm:cxn modelId="{50BB18B3-048B-4CDD-81E4-75B16428F58B}" type="presParOf" srcId="{F87A3217-3085-43A8-A5B3-D7EC39F99A29}" destId="{8C169BB0-5BC9-4F3E-882B-CDFC8CAC6073}" srcOrd="0" destOrd="0" presId="urn:microsoft.com/office/officeart/2005/8/layout/cycle1"/>
    <dgm:cxn modelId="{FA9B3A39-F1DB-4194-8F28-CBF118ACD044}" type="presParOf" srcId="{F87A3217-3085-43A8-A5B3-D7EC39F99A29}" destId="{6A5A7D54-93DF-4825-BBAE-F18086080926}" srcOrd="1" destOrd="0" presId="urn:microsoft.com/office/officeart/2005/8/layout/cycle1"/>
    <dgm:cxn modelId="{AFF6E98F-8AAD-4AEC-87F2-41CE5286EA2F}" type="presParOf" srcId="{F87A3217-3085-43A8-A5B3-D7EC39F99A29}" destId="{4F1AC640-BDAF-4265-9C03-6E860D5ABA45}" srcOrd="2" destOrd="0" presId="urn:microsoft.com/office/officeart/2005/8/layout/cycle1"/>
    <dgm:cxn modelId="{5BFC958D-892A-4C54-84D3-510190756251}" type="presParOf" srcId="{F87A3217-3085-43A8-A5B3-D7EC39F99A29}" destId="{BC1921F6-84E5-413C-9482-666D01A1E1F1}" srcOrd="3" destOrd="0" presId="urn:microsoft.com/office/officeart/2005/8/layout/cycle1"/>
    <dgm:cxn modelId="{65CDFBC3-B71F-400E-A70E-030BE823D59B}" type="presParOf" srcId="{F87A3217-3085-43A8-A5B3-D7EC39F99A29}" destId="{9C1ED992-A0C4-4776-A5A6-1EB60CEC4C55}" srcOrd="4" destOrd="0" presId="urn:microsoft.com/office/officeart/2005/8/layout/cycle1"/>
    <dgm:cxn modelId="{C9292462-5004-4AD3-A76C-92C371B0CC60}" type="presParOf" srcId="{F87A3217-3085-43A8-A5B3-D7EC39F99A29}" destId="{23DB80F0-C87D-4EAD-8571-3526192F68F2}" srcOrd="5" destOrd="0" presId="urn:microsoft.com/office/officeart/2005/8/layout/cycle1"/>
    <dgm:cxn modelId="{F4242444-24C6-4BE3-8C36-DE860C4E2078}" type="presParOf" srcId="{F87A3217-3085-43A8-A5B3-D7EC39F99A29}" destId="{F544D3CF-00A0-4DBE-BFD2-295A845644CD}" srcOrd="6" destOrd="0" presId="urn:microsoft.com/office/officeart/2005/8/layout/cycle1"/>
    <dgm:cxn modelId="{12B49206-BF2F-4271-A826-DE20C115D678}" type="presParOf" srcId="{F87A3217-3085-43A8-A5B3-D7EC39F99A29}" destId="{1C6351DA-5995-4C4B-8635-4AF24C0F7FEF}" srcOrd="7" destOrd="0" presId="urn:microsoft.com/office/officeart/2005/8/layout/cycle1"/>
    <dgm:cxn modelId="{06C786E7-2887-41CC-AE56-4726B32F6CAF}" type="presParOf" srcId="{F87A3217-3085-43A8-A5B3-D7EC39F99A29}" destId="{982D81E8-124D-4DCD-9C24-545486E34456}"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A7D54-93DF-4825-BBAE-F18086080926}">
      <dsp:nvSpPr>
        <dsp:cNvPr id="0" name=""/>
        <dsp:cNvSpPr/>
      </dsp:nvSpPr>
      <dsp:spPr>
        <a:xfrm>
          <a:off x="2413928" y="470185"/>
          <a:ext cx="2975601" cy="1062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mn-lt"/>
              <a:ea typeface="+mn-ea"/>
              <a:cs typeface="+mn-cs"/>
            </a:rPr>
            <a:t>Action Plan &amp; Creation of conditions to deliver CDRs</a:t>
          </a:r>
          <a:endParaRPr lang="en-GB" sz="2000" b="1" kern="1200" dirty="0">
            <a:latin typeface="+mn-lt"/>
          </a:endParaRPr>
        </a:p>
      </dsp:txBody>
      <dsp:txXfrm>
        <a:off x="2413928" y="470185"/>
        <a:ext cx="2975601" cy="1062055"/>
      </dsp:txXfrm>
    </dsp:sp>
    <dsp:sp modelId="{4F1AC640-BDAF-4265-9C03-6E860D5ABA45}">
      <dsp:nvSpPr>
        <dsp:cNvPr id="0" name=""/>
        <dsp:cNvSpPr/>
      </dsp:nvSpPr>
      <dsp:spPr>
        <a:xfrm>
          <a:off x="1569758" y="625622"/>
          <a:ext cx="4063321" cy="4037904"/>
        </a:xfrm>
        <a:prstGeom prst="circularArrow">
          <a:avLst>
            <a:gd name="adj1" fmla="val 8238"/>
            <a:gd name="adj2" fmla="val 575255"/>
            <a:gd name="adj3" fmla="val 755678"/>
            <a:gd name="adj4" fmla="val 18572398"/>
            <a:gd name="adj5" fmla="val 9611"/>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C1ED992-A0C4-4776-A5A6-1EB60CEC4C55}">
      <dsp:nvSpPr>
        <dsp:cNvPr id="0" name=""/>
        <dsp:cNvSpPr/>
      </dsp:nvSpPr>
      <dsp:spPr>
        <a:xfrm>
          <a:off x="3304825" y="3322226"/>
          <a:ext cx="2227902" cy="743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100000"/>
            </a:lnSpc>
            <a:spcBef>
              <a:spcPct val="0"/>
            </a:spcBef>
            <a:spcAft>
              <a:spcPts val="0"/>
            </a:spcAft>
          </a:pPr>
          <a:r>
            <a:rPr lang="en-US" sz="2000" b="1" kern="1200" dirty="0" smtClean="0">
              <a:latin typeface="+mn-lt"/>
              <a:ea typeface="+mn-ea"/>
              <a:cs typeface="+mn-cs"/>
            </a:rPr>
            <a:t>ECV Inventory</a:t>
          </a:r>
        </a:p>
      </dsp:txBody>
      <dsp:txXfrm>
        <a:off x="3304825" y="3322226"/>
        <a:ext cx="2227902" cy="743339"/>
      </dsp:txXfrm>
    </dsp:sp>
    <dsp:sp modelId="{23DB80F0-C87D-4EAD-8571-3526192F68F2}">
      <dsp:nvSpPr>
        <dsp:cNvPr id="0" name=""/>
        <dsp:cNvSpPr/>
      </dsp:nvSpPr>
      <dsp:spPr>
        <a:xfrm>
          <a:off x="2045963" y="1022491"/>
          <a:ext cx="3793596" cy="3793596"/>
        </a:xfrm>
        <a:prstGeom prst="circularArrow">
          <a:avLst>
            <a:gd name="adj1" fmla="val 8238"/>
            <a:gd name="adj2" fmla="val 575255"/>
            <a:gd name="adj3" fmla="val 8500580"/>
            <a:gd name="adj4" fmla="val 5605057"/>
            <a:gd name="adj5" fmla="val 9611"/>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C6351DA-5995-4C4B-8635-4AF24C0F7FEF}">
      <dsp:nvSpPr>
        <dsp:cNvPr id="0" name=""/>
        <dsp:cNvSpPr/>
      </dsp:nvSpPr>
      <dsp:spPr>
        <a:xfrm>
          <a:off x="793550" y="2327803"/>
          <a:ext cx="2284253" cy="931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100000"/>
            </a:lnSpc>
            <a:spcBef>
              <a:spcPct val="0"/>
            </a:spcBef>
            <a:spcAft>
              <a:spcPts val="0"/>
            </a:spcAft>
          </a:pPr>
          <a:r>
            <a:rPr lang="en-US" sz="2000" b="1" kern="1200" dirty="0" smtClean="0">
              <a:latin typeface="+mn-lt"/>
              <a:ea typeface="+mn-ea"/>
              <a:cs typeface="+mn-cs"/>
            </a:rPr>
            <a:t>Gap Analysis &amp; Recommendations</a:t>
          </a:r>
        </a:p>
      </dsp:txBody>
      <dsp:txXfrm>
        <a:off x="793550" y="2327803"/>
        <a:ext cx="2284253" cy="931466"/>
      </dsp:txXfrm>
    </dsp:sp>
    <dsp:sp modelId="{982D81E8-124D-4DCD-9C24-545486E34456}">
      <dsp:nvSpPr>
        <dsp:cNvPr id="0" name=""/>
        <dsp:cNvSpPr/>
      </dsp:nvSpPr>
      <dsp:spPr>
        <a:xfrm>
          <a:off x="1362886" y="119518"/>
          <a:ext cx="3793596" cy="3793596"/>
        </a:xfrm>
        <a:prstGeom prst="circularArrow">
          <a:avLst>
            <a:gd name="adj1" fmla="val 8238"/>
            <a:gd name="adj2" fmla="val 575255"/>
            <a:gd name="adj3" fmla="val 13644425"/>
            <a:gd name="adj4" fmla="val 10081211"/>
            <a:gd name="adj5" fmla="val 9611"/>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BE86E-1F7C-4B78-8575-52A85DAECF2A}" type="datetimeFigureOut">
              <a:rPr lang="en-GB" smtClean="0"/>
              <a:t>21/03/2019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C2BCD1-BFF4-4B49-A33B-7DCC62265A36}" type="slidenum">
              <a:rPr lang="en-GB" smtClean="0"/>
              <a:t>‹#›</a:t>
            </a:fld>
            <a:endParaRPr lang="en-GB"/>
          </a:p>
        </p:txBody>
      </p:sp>
    </p:spTree>
    <p:extLst>
      <p:ext uri="{BB962C8B-B14F-4D97-AF65-F5344CB8AC3E}">
        <p14:creationId xmlns:p14="http://schemas.microsoft.com/office/powerpoint/2010/main" val="32331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eos.org/agencie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eohandbook.com/eohb2012/case_studies_global_forest_observations_for_carbon_tracking.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CEOS (the Committee on Earth Observation Satellites): </a:t>
            </a:r>
            <a:r>
              <a:rPr lang="en-GB" sz="1200" b="1" i="0" kern="1200" dirty="0" smtClean="0">
                <a:solidFill>
                  <a:schemeClr val="tx1"/>
                </a:solidFill>
                <a:effectLst/>
                <a:latin typeface="+mn-lt"/>
                <a:ea typeface="+mn-ea"/>
                <a:cs typeface="+mn-cs"/>
              </a:rPr>
              <a:t>September, 1984</a:t>
            </a:r>
            <a:r>
              <a:rPr lang="en-GB"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is made up of </a:t>
            </a:r>
            <a:r>
              <a:rPr lang="en-US" sz="1200" b="0" i="0" u="none" strike="noStrike" kern="1200" dirty="0" smtClean="0">
                <a:solidFill>
                  <a:schemeClr val="tx1"/>
                </a:solidFill>
                <a:effectLst/>
                <a:latin typeface="+mn-lt"/>
                <a:ea typeface="+mn-ea"/>
                <a:cs typeface="+mn-cs"/>
                <a:hlinkClick r:id="rId3"/>
              </a:rPr>
              <a:t>55 Agencies</a:t>
            </a:r>
            <a:r>
              <a:rPr lang="en-US" sz="1200" b="0" i="0" kern="1200" dirty="0" smtClean="0">
                <a:solidFill>
                  <a:schemeClr val="tx1"/>
                </a:solidFill>
                <a:effectLst/>
                <a:latin typeface="+mn-lt"/>
                <a:ea typeface="+mn-ea"/>
                <a:cs typeface="+mn-cs"/>
              </a:rPr>
              <a:t> from all around the world committed to coordinating their satellite Earth observation programs and sharing data for a more sustainable and prosperous future. These satellite observations are critical for environmental monitoring, meteorology, disaster response, agriculture and many other applications (take a look at these </a:t>
            </a:r>
            <a:r>
              <a:rPr lang="en-US" sz="1200" b="0" i="0" u="none" strike="noStrike" kern="1200" dirty="0" smtClean="0">
                <a:solidFill>
                  <a:schemeClr val="tx1"/>
                </a:solidFill>
                <a:effectLst/>
                <a:latin typeface="+mn-lt"/>
                <a:ea typeface="+mn-ea"/>
                <a:cs typeface="+mn-cs"/>
                <a:hlinkClick r:id="rId4"/>
              </a:rPr>
              <a:t>case studies</a:t>
            </a:r>
            <a:r>
              <a:rPr lang="en-US" sz="1200" b="0" i="0" kern="1200" dirty="0" smtClean="0">
                <a:solidFill>
                  <a:schemeClr val="tx1"/>
                </a:solidFill>
                <a:effectLst/>
                <a:latin typeface="+mn-lt"/>
                <a:ea typeface="+mn-ea"/>
                <a:cs typeface="+mn-cs"/>
              </a:rPr>
              <a:t>) that can improve life on Earth and save lives.</a:t>
            </a:r>
          </a:p>
          <a:p>
            <a:pPr fontAlgn="base"/>
            <a:r>
              <a:rPr lang="en-US" sz="1200" b="0" i="0" kern="1200" dirty="0" smtClean="0">
                <a:solidFill>
                  <a:schemeClr val="tx1"/>
                </a:solidFill>
                <a:effectLst/>
                <a:latin typeface="+mn-lt"/>
                <a:ea typeface="+mn-ea"/>
                <a:cs typeface="+mn-cs"/>
              </a:rPr>
              <a:t>CEOS organizations currently operate </a:t>
            </a:r>
            <a:r>
              <a:rPr lang="en-US" sz="1200" b="1" i="0" kern="1200" dirty="0" smtClean="0">
                <a:solidFill>
                  <a:schemeClr val="tx1"/>
                </a:solidFill>
                <a:effectLst/>
                <a:latin typeface="+mn-lt"/>
                <a:ea typeface="+mn-ea"/>
                <a:cs typeface="+mn-cs"/>
              </a:rPr>
              <a:t>112 satellites</a:t>
            </a:r>
            <a:r>
              <a:rPr lang="en-US" sz="1200" b="0" i="0" kern="1200" dirty="0" smtClean="0">
                <a:solidFill>
                  <a:schemeClr val="tx1"/>
                </a:solidFill>
                <a:effectLst/>
                <a:latin typeface="+mn-lt"/>
                <a:ea typeface="+mn-ea"/>
                <a:cs typeface="+mn-cs"/>
              </a:rPr>
              <a:t>. These satellites and their related systems operate simultaneously and serve both interdisciplinary and international activities; therefore, international discussion and cooperation are critical to their success.</a:t>
            </a:r>
          </a:p>
          <a:p>
            <a:endParaRPr lang="en-GB" dirty="0" smtClean="0"/>
          </a:p>
          <a:p>
            <a:r>
              <a:rPr lang="en-US" sz="1200" b="0" i="0" kern="1200" dirty="0" smtClean="0">
                <a:solidFill>
                  <a:schemeClr val="tx1"/>
                </a:solidFill>
                <a:effectLst/>
                <a:latin typeface="+mn-lt"/>
                <a:ea typeface="+mn-ea"/>
                <a:cs typeface="+mn-cs"/>
              </a:rPr>
              <a:t>CGMS: </a:t>
            </a:r>
            <a:r>
              <a:rPr lang="en-GB" sz="1200" b="1" i="0" kern="1200" dirty="0" smtClean="0">
                <a:solidFill>
                  <a:schemeClr val="tx1"/>
                </a:solidFill>
                <a:effectLst/>
                <a:latin typeface="+mn-lt"/>
                <a:ea typeface="+mn-ea"/>
                <a:cs typeface="+mn-cs"/>
              </a:rPr>
              <a:t>19 September 1972</a:t>
            </a:r>
            <a:r>
              <a:rPr lang="en-GB"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16 members + 6 observers</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coordinates the meteorological observing system. T</a:t>
            </a:r>
            <a:r>
              <a:rPr lang="en-US" sz="1200" b="0" i="0" kern="1200" dirty="0" smtClean="0">
                <a:solidFill>
                  <a:schemeClr val="tx1"/>
                </a:solidFill>
                <a:effectLst/>
                <a:latin typeface="+mn-lt"/>
                <a:ea typeface="+mn-ea"/>
                <a:cs typeface="+mn-cs"/>
              </a:rPr>
              <a:t>he main goals of the coordination activities of the Coordination Group for Meteorological Satellites are to support operational weather monitoring and forecasting as well as climate monitoring, in response to requirements formulated by WMO, its </a:t>
            </a:r>
            <a:r>
              <a:rPr lang="en-US" sz="1200" b="0" i="0" kern="1200" dirty="0" err="1" smtClean="0">
                <a:solidFill>
                  <a:schemeClr val="tx1"/>
                </a:solidFill>
                <a:effectLst/>
                <a:latin typeface="+mn-lt"/>
                <a:ea typeface="+mn-ea"/>
                <a:cs typeface="+mn-cs"/>
              </a:rPr>
              <a:t>programmes</a:t>
            </a:r>
            <a:r>
              <a:rPr lang="en-US" sz="1200" b="0" i="0" kern="1200" dirty="0" smtClean="0">
                <a:solidFill>
                  <a:schemeClr val="tx1"/>
                </a:solidFill>
                <a:effectLst/>
                <a:latin typeface="+mn-lt"/>
                <a:ea typeface="+mn-ea"/>
                <a:cs typeface="+mn-cs"/>
              </a:rPr>
              <a:t> and other </a:t>
            </a:r>
            <a:r>
              <a:rPr lang="en-US" sz="1200" b="0" i="0" kern="1200" dirty="0" err="1" smtClean="0">
                <a:solidFill>
                  <a:schemeClr val="tx1"/>
                </a:solidFill>
                <a:effectLst/>
                <a:latin typeface="+mn-lt"/>
                <a:ea typeface="+mn-ea"/>
                <a:cs typeface="+mn-cs"/>
              </a:rPr>
              <a:t>programmes</a:t>
            </a:r>
            <a:r>
              <a:rPr lang="en-US" sz="1200" b="0" i="0" kern="1200" dirty="0" smtClean="0">
                <a:solidFill>
                  <a:schemeClr val="tx1"/>
                </a:solidFill>
                <a:effectLst/>
                <a:latin typeface="+mn-lt"/>
                <a:ea typeface="+mn-ea"/>
                <a:cs typeface="+mn-cs"/>
              </a:rPr>
              <a:t> jointly supported by WMO and other international agencies.</a:t>
            </a:r>
            <a:endParaRPr lang="en-GB" dirty="0"/>
          </a:p>
        </p:txBody>
      </p:sp>
      <p:sp>
        <p:nvSpPr>
          <p:cNvPr id="4" name="Slide Number Placeholder 3"/>
          <p:cNvSpPr>
            <a:spLocks noGrp="1"/>
          </p:cNvSpPr>
          <p:nvPr>
            <p:ph type="sldNum" sz="quarter" idx="10"/>
          </p:nvPr>
        </p:nvSpPr>
        <p:spPr/>
        <p:txBody>
          <a:bodyPr/>
          <a:lstStyle/>
          <a:p>
            <a:fld id="{0D211BCD-6F5B-C84D-8005-0C8CF2D2BA52}"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652883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211BCD-6F5B-C84D-8005-0C8CF2D2BA52}"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492119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accent1">
                    <a:lumMod val="75000"/>
                  </a:schemeClr>
                </a:solidFill>
              </a:rPr>
              <a:t>Addresses GCOS Actions with space relevance;</a:t>
            </a:r>
          </a:p>
          <a:p>
            <a:r>
              <a:rPr lang="en-GB" dirty="0" smtClean="0">
                <a:solidFill>
                  <a:schemeClr val="accent1">
                    <a:lumMod val="75000"/>
                  </a:schemeClr>
                </a:solidFill>
              </a:rPr>
              <a:t>Structure of response is similar to the plan itself;</a:t>
            </a:r>
          </a:p>
          <a:p>
            <a:r>
              <a:rPr lang="en-GB" dirty="0" smtClean="0">
                <a:solidFill>
                  <a:schemeClr val="accent1">
                    <a:lumMod val="75000"/>
                  </a:schemeClr>
                </a:solidFill>
              </a:rPr>
              <a:t>Contains status and plans for 11 (32) general, 19 (40) atmospheric, 17 (57) oceanic and 48 (72) terrestrial actions;</a:t>
            </a:r>
          </a:p>
          <a:p>
            <a:r>
              <a:rPr lang="en-GB" dirty="0" smtClean="0">
                <a:solidFill>
                  <a:schemeClr val="accent1">
                    <a:lumMod val="75000"/>
                  </a:schemeClr>
                </a:solidFill>
              </a:rPr>
              <a:t>Allows reporting on progress to GCOS and UNFCCC.</a:t>
            </a:r>
          </a:p>
          <a:p>
            <a:endParaRPr lang="en-GB" dirty="0"/>
          </a:p>
        </p:txBody>
      </p:sp>
      <p:sp>
        <p:nvSpPr>
          <p:cNvPr id="4" name="Slide Number Placeholder 3"/>
          <p:cNvSpPr>
            <a:spLocks noGrp="1"/>
          </p:cNvSpPr>
          <p:nvPr>
            <p:ph type="sldNum" sz="quarter" idx="10"/>
          </p:nvPr>
        </p:nvSpPr>
        <p:spPr/>
        <p:txBody>
          <a:bodyPr/>
          <a:lstStyle/>
          <a:p>
            <a:fld id="{76C2BCD1-BFF4-4B49-A33B-7DCC62265A36}" type="slidenum">
              <a:rPr lang="en-GB" smtClean="0"/>
              <a:t>7</a:t>
            </a:fld>
            <a:endParaRPr lang="en-GB"/>
          </a:p>
        </p:txBody>
      </p:sp>
    </p:spTree>
    <p:extLst>
      <p:ext uri="{BB962C8B-B14F-4D97-AF65-F5344CB8AC3E}">
        <p14:creationId xmlns:p14="http://schemas.microsoft.com/office/powerpoint/2010/main" val="4285201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smtClean="0"/>
          </a:p>
        </p:txBody>
      </p:sp>
      <p:sp>
        <p:nvSpPr>
          <p:cNvPr id="4" name="Slide Number Placeholder 3"/>
          <p:cNvSpPr>
            <a:spLocks noGrp="1"/>
          </p:cNvSpPr>
          <p:nvPr>
            <p:ph type="sldNum" sz="quarter" idx="10"/>
          </p:nvPr>
        </p:nvSpPr>
        <p:spPr/>
        <p:txBody>
          <a:bodyPr/>
          <a:lstStyle/>
          <a:p>
            <a:fld id="{0D211BCD-6F5B-C84D-8005-0C8CF2D2BA52}"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679849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13104641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761554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897064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6077444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GB" smtClean="0"/>
              <a:t>Click to edit Master text styles</a:t>
            </a:r>
          </a:p>
        </p:txBody>
      </p:sp>
    </p:spTree>
    <p:extLst>
      <p:ext uri="{BB962C8B-B14F-4D97-AF65-F5344CB8AC3E}">
        <p14:creationId xmlns:p14="http://schemas.microsoft.com/office/powerpoint/2010/main" val="3129686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78726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23185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31090718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282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smtClean="0"/>
              <a:t>Click to edit Master text styles</a:t>
            </a:r>
          </a:p>
        </p:txBody>
      </p:sp>
    </p:spTree>
    <p:extLst>
      <p:ext uri="{BB962C8B-B14F-4D97-AF65-F5344CB8AC3E}">
        <p14:creationId xmlns:p14="http://schemas.microsoft.com/office/powerpoint/2010/main" val="4241996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smtClean="0"/>
              <a:t>Click to edit Master text styles</a:t>
            </a:r>
          </a:p>
        </p:txBody>
      </p:sp>
    </p:spTree>
    <p:extLst>
      <p:ext uri="{BB962C8B-B14F-4D97-AF65-F5344CB8AC3E}">
        <p14:creationId xmlns:p14="http://schemas.microsoft.com/office/powerpoint/2010/main" val="3932640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210189"/>
            <a:ext cx="12192000" cy="647812"/>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GB">
              <a:solidFill>
                <a:prstClr val="white"/>
              </a:solidFill>
            </a:endParaRPr>
          </a:p>
        </p:txBody>
      </p:sp>
      <p:sp>
        <p:nvSpPr>
          <p:cNvPr id="8" name="Rectangle 7"/>
          <p:cNvSpPr/>
          <p:nvPr/>
        </p:nvSpPr>
        <p:spPr>
          <a:xfrm>
            <a:off x="0" y="0"/>
            <a:ext cx="12192000" cy="1447800"/>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GB">
              <a:solidFill>
                <a:prstClr val="white"/>
              </a:solidFill>
            </a:endParaRPr>
          </a:p>
        </p:txBody>
      </p:sp>
      <p:sp>
        <p:nvSpPr>
          <p:cNvPr id="2" name="Title Placeholder 1"/>
          <p:cNvSpPr>
            <a:spLocks noGrp="1"/>
          </p:cNvSpPr>
          <p:nvPr>
            <p:ph type="title"/>
          </p:nvPr>
        </p:nvSpPr>
        <p:spPr>
          <a:xfrm>
            <a:off x="1930400" y="148819"/>
            <a:ext cx="83312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7" name="Picture 6"/>
          <p:cNvPicPr>
            <a:picLocks noChangeArrowheads="1"/>
          </p:cNvPicPr>
          <p:nvPr/>
        </p:nvPicPr>
        <p:blipFill>
          <a:blip r:embed="rId13" cstate="print"/>
          <a:srcRect/>
          <a:stretch>
            <a:fillRect/>
          </a:stretch>
        </p:blipFill>
        <p:spPr bwMode="auto">
          <a:xfrm>
            <a:off x="9797" y="202136"/>
            <a:ext cx="1723588" cy="1036369"/>
          </a:xfrm>
          <a:prstGeom prst="rect">
            <a:avLst/>
          </a:prstGeom>
          <a:noFill/>
          <a:ln w="12700">
            <a:noFill/>
            <a:miter lim="800000"/>
            <a:headEnd/>
            <a:tailEnd/>
          </a:ln>
        </p:spPr>
      </p:pic>
      <p:pic>
        <p:nvPicPr>
          <p:cNvPr id="9" name="Picture 8"/>
          <p:cNvPicPr>
            <a:picLocks/>
          </p:cNvPicPr>
          <p:nvPr/>
        </p:nvPicPr>
        <p:blipFill>
          <a:blip r:embed="rId14" cstate="print"/>
          <a:stretch>
            <a:fillRect/>
          </a:stretch>
        </p:blipFill>
        <p:spPr>
          <a:xfrm>
            <a:off x="10677789" y="48319"/>
            <a:ext cx="1344000" cy="1344000"/>
          </a:xfrm>
          <a:prstGeom prst="rect">
            <a:avLst/>
          </a:prstGeom>
        </p:spPr>
      </p:pic>
      <p:sp>
        <p:nvSpPr>
          <p:cNvPr id="12" name="TextBox 11"/>
          <p:cNvSpPr txBox="1"/>
          <p:nvPr userDrawn="1"/>
        </p:nvSpPr>
        <p:spPr>
          <a:xfrm>
            <a:off x="95907" y="6355262"/>
            <a:ext cx="9730730" cy="246221"/>
          </a:xfrm>
          <a:prstGeom prst="rect">
            <a:avLst/>
          </a:prstGeom>
          <a:noFill/>
        </p:spPr>
        <p:txBody>
          <a:bodyPr wrap="square" rtlCol="0">
            <a:spAutoFit/>
          </a:bodyPr>
          <a:lstStyle/>
          <a:p>
            <a:pPr defTabSz="914377" fontAlgn="base">
              <a:spcBef>
                <a:spcPct val="0"/>
              </a:spcBef>
              <a:spcAft>
                <a:spcPct val="0"/>
              </a:spcAft>
            </a:pPr>
            <a:r>
              <a:rPr lang="en-GB" sz="1000" b="1" dirty="0" smtClean="0">
                <a:solidFill>
                  <a:srgbClr val="676A55"/>
                </a:solidFill>
                <a:latin typeface="Tahoma" pitchFamily="34" charset="0"/>
              </a:rPr>
              <a:t>10</a:t>
            </a:r>
            <a:r>
              <a:rPr lang="en-GB" sz="1000" b="1" baseline="30000" dirty="0" smtClean="0">
                <a:solidFill>
                  <a:srgbClr val="676A55"/>
                </a:solidFill>
                <a:latin typeface="Tahoma" pitchFamily="34" charset="0"/>
              </a:rPr>
              <a:t>th</a:t>
            </a:r>
            <a:r>
              <a:rPr lang="en-GB" sz="1000" b="1" dirty="0" smtClean="0">
                <a:solidFill>
                  <a:srgbClr val="676A55"/>
                </a:solidFill>
                <a:latin typeface="Tahoma" pitchFamily="34" charset="0"/>
              </a:rPr>
              <a:t> Session of Joint CEOS/CGMS </a:t>
            </a:r>
            <a:r>
              <a:rPr lang="en-GB" sz="1000" b="1" dirty="0" err="1" smtClean="0">
                <a:solidFill>
                  <a:srgbClr val="676A55"/>
                </a:solidFill>
                <a:latin typeface="Tahoma" pitchFamily="34" charset="0"/>
              </a:rPr>
              <a:t>WGClimate</a:t>
            </a:r>
            <a:r>
              <a:rPr lang="en-GB" sz="1000" b="1" dirty="0" smtClean="0">
                <a:solidFill>
                  <a:srgbClr val="676A55"/>
                </a:solidFill>
                <a:latin typeface="Tahoma" pitchFamily="34" charset="0"/>
              </a:rPr>
              <a:t>,  18-22</a:t>
            </a:r>
            <a:r>
              <a:rPr lang="en-GB" sz="1000" b="1" baseline="0" dirty="0" smtClean="0">
                <a:solidFill>
                  <a:srgbClr val="676A55"/>
                </a:solidFill>
                <a:latin typeface="Tahoma" pitchFamily="34" charset="0"/>
              </a:rPr>
              <a:t> March</a:t>
            </a:r>
            <a:r>
              <a:rPr lang="en-GB" sz="1000" b="1" dirty="0" smtClean="0">
                <a:solidFill>
                  <a:srgbClr val="676A55"/>
                </a:solidFill>
                <a:latin typeface="Tahoma" pitchFamily="34" charset="0"/>
              </a:rPr>
              <a:t> 2019, </a:t>
            </a:r>
            <a:r>
              <a:rPr lang="en-GB" sz="1000" b="1" dirty="0" err="1" smtClean="0">
                <a:solidFill>
                  <a:srgbClr val="676A55"/>
                </a:solidFill>
                <a:latin typeface="Tahoma" pitchFamily="34" charset="0"/>
              </a:rPr>
              <a:t>Es</a:t>
            </a:r>
            <a:r>
              <a:rPr lang="en-GB" sz="1000" b="1" dirty="0" smtClean="0">
                <a:solidFill>
                  <a:srgbClr val="676A55"/>
                </a:solidFill>
                <a:latin typeface="Tahoma" pitchFamily="34" charset="0"/>
              </a:rPr>
              <a:t> </a:t>
            </a:r>
            <a:r>
              <a:rPr lang="en-GB" sz="1000" b="1" dirty="0" err="1" smtClean="0">
                <a:solidFill>
                  <a:srgbClr val="676A55"/>
                </a:solidFill>
                <a:latin typeface="Tahoma" pitchFamily="34" charset="0"/>
              </a:rPr>
              <a:t>Saadi</a:t>
            </a:r>
            <a:r>
              <a:rPr lang="en-GB" sz="1000" b="1" dirty="0" smtClean="0">
                <a:solidFill>
                  <a:srgbClr val="676A55"/>
                </a:solidFill>
                <a:latin typeface="Tahoma" pitchFamily="34" charset="0"/>
              </a:rPr>
              <a:t> Hotel, Marrakech, Morocco</a:t>
            </a:r>
            <a:endParaRPr lang="en-GB" sz="1000" b="1" dirty="0">
              <a:solidFill>
                <a:srgbClr val="676A55"/>
              </a:solidFill>
              <a:latin typeface="Tahoma" pitchFamily="34" charset="0"/>
            </a:endParaRPr>
          </a:p>
        </p:txBody>
      </p:sp>
      <p:pic>
        <p:nvPicPr>
          <p:cNvPr id="13" name="Picture 12"/>
          <p:cNvPicPr>
            <a:picLocks/>
          </p:cNvPicPr>
          <p:nvPr userDrawn="1"/>
        </p:nvPicPr>
        <p:blipFill>
          <a:blip r:embed="rId15" cstate="print"/>
          <a:stretch>
            <a:fillRect/>
          </a:stretch>
        </p:blipFill>
        <p:spPr>
          <a:xfrm>
            <a:off x="9829439" y="6252633"/>
            <a:ext cx="2365363" cy="605369"/>
          </a:xfrm>
          <a:prstGeom prst="rect">
            <a:avLst/>
          </a:prstGeom>
        </p:spPr>
      </p:pic>
    </p:spTree>
    <p:extLst>
      <p:ext uri="{BB962C8B-B14F-4D97-AF65-F5344CB8AC3E}">
        <p14:creationId xmlns:p14="http://schemas.microsoft.com/office/powerpoint/2010/main" val="180065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ceos.org/document_management/Working_Groups/WGClimate/WGClimate_Strategy-Towards-An-%20Architecture-For-Climate-Monitoring-From-Space_2013.pdf"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library.wmo.int/pmb_ged/wmo_1162_en.pdf" TargetMode="External"/><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191" y="3361116"/>
            <a:ext cx="184731" cy="461665"/>
          </a:xfrm>
          <a:prstGeom prst="rect">
            <a:avLst/>
          </a:prstGeom>
          <a:noFill/>
        </p:spPr>
        <p:txBody>
          <a:bodyPr wrap="none" rtlCol="0">
            <a:spAutoFit/>
          </a:bodyPr>
          <a:lstStyle/>
          <a:p>
            <a:pPr defTabSz="609585"/>
            <a:endParaRPr lang="en-US" sz="2400" dirty="0">
              <a:solidFill>
                <a:prstClr val="black"/>
              </a:solidFill>
            </a:endParaRPr>
          </a:p>
        </p:txBody>
      </p:sp>
      <p:sp>
        <p:nvSpPr>
          <p:cNvPr id="4" name="Title 3"/>
          <p:cNvSpPr>
            <a:spLocks noGrp="1"/>
          </p:cNvSpPr>
          <p:nvPr>
            <p:ph type="ctrTitle"/>
          </p:nvPr>
        </p:nvSpPr>
        <p:spPr>
          <a:xfrm>
            <a:off x="394139" y="1879661"/>
            <a:ext cx="11524592" cy="1470025"/>
          </a:xfrm>
        </p:spPr>
        <p:txBody>
          <a:bodyPr>
            <a:noAutofit/>
          </a:bodyPr>
          <a:lstStyle/>
          <a:p>
            <a:r>
              <a:rPr lang="en-GB" sz="4533" b="1" dirty="0" smtClean="0"/>
              <a:t>Status of Joint CEOS/CGMS </a:t>
            </a:r>
            <a:r>
              <a:rPr lang="en-GB" sz="4533" b="1" dirty="0" err="1" smtClean="0"/>
              <a:t>WGClimate</a:t>
            </a:r>
            <a:endParaRPr lang="en-GB" sz="4533" b="1" cap="all" dirty="0"/>
          </a:p>
        </p:txBody>
      </p:sp>
      <p:sp>
        <p:nvSpPr>
          <p:cNvPr id="8" name="Shape 11"/>
          <p:cNvSpPr/>
          <p:nvPr/>
        </p:nvSpPr>
        <p:spPr>
          <a:xfrm>
            <a:off x="160098" y="3853557"/>
            <a:ext cx="7715919" cy="246792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a:lnSpc>
                <a:spcPct val="150000"/>
              </a:lnSpc>
              <a:defRPr>
                <a:solidFill>
                  <a:srgbClr val="000000"/>
                </a:solidFill>
              </a:defRPr>
            </a:pPr>
            <a:r>
              <a:rPr lang="en-GB" sz="2400" b="1" dirty="0" smtClean="0">
                <a:solidFill>
                  <a:srgbClr val="1F497D">
                    <a:lumMod val="60000"/>
                    <a:lumOff val="40000"/>
                  </a:srgbClr>
                </a:solidFill>
                <a:ea typeface="Arial Bold"/>
                <a:cs typeface="Arial Bold"/>
                <a:sym typeface="Arial Bold"/>
              </a:rPr>
              <a:t>Jörg </a:t>
            </a:r>
            <a:r>
              <a:rPr lang="en-GB" sz="2400" b="1" dirty="0">
                <a:solidFill>
                  <a:srgbClr val="1F497D">
                    <a:lumMod val="60000"/>
                    <a:lumOff val="40000"/>
                  </a:srgbClr>
                </a:solidFill>
                <a:ea typeface="Arial Bold"/>
                <a:cs typeface="Arial Bold"/>
                <a:sym typeface="Arial Bold"/>
              </a:rPr>
              <a:t>Schulz, </a:t>
            </a:r>
            <a:r>
              <a:rPr lang="en-GB" sz="2400" b="1" dirty="0" smtClean="0">
                <a:solidFill>
                  <a:srgbClr val="1F497D">
                    <a:lumMod val="60000"/>
                    <a:lumOff val="40000"/>
                  </a:srgbClr>
                </a:solidFill>
                <a:ea typeface="Arial Bold"/>
                <a:cs typeface="Arial Bold"/>
                <a:sym typeface="Arial Bold"/>
              </a:rPr>
              <a:t>EUMETSAT</a:t>
            </a:r>
          </a:p>
          <a:p>
            <a:pPr>
              <a:lnSpc>
                <a:spcPct val="150000"/>
              </a:lnSpc>
              <a:defRPr>
                <a:solidFill>
                  <a:srgbClr val="000000"/>
                </a:solidFill>
              </a:defRPr>
            </a:pPr>
            <a:r>
              <a:rPr lang="en-GB" sz="2400" b="1" dirty="0" smtClean="0">
                <a:solidFill>
                  <a:srgbClr val="1F497D">
                    <a:lumMod val="60000"/>
                    <a:lumOff val="40000"/>
                  </a:srgbClr>
                </a:solidFill>
                <a:ea typeface="Arial Bold"/>
                <a:cs typeface="Arial Bold"/>
                <a:sym typeface="Arial Bold"/>
              </a:rPr>
              <a:t>Chair </a:t>
            </a:r>
            <a:r>
              <a:rPr lang="en-GB" sz="2400" b="1" dirty="0">
                <a:solidFill>
                  <a:srgbClr val="1F497D">
                    <a:lumMod val="60000"/>
                    <a:lumOff val="40000"/>
                  </a:srgbClr>
                </a:solidFill>
                <a:ea typeface="Arial Bold"/>
                <a:cs typeface="Arial Bold"/>
                <a:sym typeface="Arial Bold"/>
              </a:rPr>
              <a:t>Joint CEOS/CGMS Working Group on </a:t>
            </a:r>
            <a:r>
              <a:rPr lang="en-GB" sz="2400" b="1" dirty="0" smtClean="0">
                <a:solidFill>
                  <a:srgbClr val="1F497D">
                    <a:lumMod val="60000"/>
                    <a:lumOff val="40000"/>
                  </a:srgbClr>
                </a:solidFill>
                <a:ea typeface="Arial Bold"/>
                <a:cs typeface="Arial Bold"/>
                <a:sym typeface="Arial Bold"/>
              </a:rPr>
              <a:t>Climate</a:t>
            </a:r>
          </a:p>
          <a:p>
            <a:pPr>
              <a:lnSpc>
                <a:spcPct val="150000"/>
              </a:lnSpc>
              <a:defRPr>
                <a:solidFill>
                  <a:srgbClr val="000000"/>
                </a:solidFill>
              </a:defRPr>
            </a:pPr>
            <a:r>
              <a:rPr lang="en-GB" sz="2400" b="1" dirty="0" smtClean="0">
                <a:solidFill>
                  <a:srgbClr val="1F497D">
                    <a:lumMod val="60000"/>
                    <a:lumOff val="40000"/>
                  </a:srgbClr>
                </a:solidFill>
                <a:ea typeface="Arial Bold"/>
                <a:cs typeface="Arial Bold"/>
                <a:sym typeface="Arial Bold"/>
              </a:rPr>
              <a:t>John Dwyer, USGS</a:t>
            </a:r>
          </a:p>
          <a:p>
            <a:pPr>
              <a:lnSpc>
                <a:spcPct val="150000"/>
              </a:lnSpc>
              <a:defRPr>
                <a:solidFill>
                  <a:srgbClr val="000000"/>
                </a:solidFill>
              </a:defRPr>
            </a:pPr>
            <a:r>
              <a:rPr lang="en-GB" sz="2400" b="1" dirty="0" smtClean="0">
                <a:solidFill>
                  <a:srgbClr val="1F497D">
                    <a:lumMod val="60000"/>
                    <a:lumOff val="40000"/>
                  </a:srgbClr>
                </a:solidFill>
                <a:ea typeface="Arial Bold"/>
                <a:cs typeface="Arial Bold"/>
                <a:sym typeface="Arial Bold"/>
              </a:rPr>
              <a:t>Vice </a:t>
            </a:r>
            <a:r>
              <a:rPr lang="en-GB" sz="2400" b="1" dirty="0">
                <a:solidFill>
                  <a:srgbClr val="1F497D">
                    <a:lumMod val="60000"/>
                    <a:lumOff val="40000"/>
                  </a:srgbClr>
                </a:solidFill>
                <a:ea typeface="Arial Bold"/>
                <a:cs typeface="Arial Bold"/>
                <a:sym typeface="Arial Bold"/>
              </a:rPr>
              <a:t>Chair Joint CEOS/CGMS Working Group on Climate</a:t>
            </a:r>
            <a:endParaRPr lang="en-GB" sz="2400" b="1" dirty="0" smtClean="0">
              <a:solidFill>
                <a:srgbClr val="1F497D">
                  <a:lumMod val="60000"/>
                  <a:lumOff val="40000"/>
                </a:srgbClr>
              </a:solidFill>
              <a:ea typeface="Arial Bold"/>
              <a:cs typeface="Arial Bold"/>
              <a:sym typeface="Arial Bold"/>
            </a:endParaRPr>
          </a:p>
        </p:txBody>
      </p:sp>
      <p:pic>
        <p:nvPicPr>
          <p:cNvPr id="7" name="Picture 6" descr="cgms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6018" y="4498964"/>
            <a:ext cx="1218245" cy="131864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0751" y="4828836"/>
            <a:ext cx="2105589" cy="988773"/>
          </a:xfrm>
          <a:prstGeom prst="rect">
            <a:avLst/>
          </a:prstGeom>
        </p:spPr>
      </p:pic>
    </p:spTree>
    <p:extLst>
      <p:ext uri="{BB962C8B-B14F-4D97-AF65-F5344CB8AC3E}">
        <p14:creationId xmlns:p14="http://schemas.microsoft.com/office/powerpoint/2010/main" val="4788328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400" y="148819"/>
            <a:ext cx="8616176" cy="1143000"/>
          </a:xfrm>
        </p:spPr>
        <p:txBody>
          <a:bodyPr>
            <a:noAutofit/>
          </a:bodyPr>
          <a:lstStyle/>
          <a:p>
            <a:r>
              <a:rPr lang="en-GB" b="1" dirty="0" smtClean="0"/>
              <a:t>ECV Inventory - Resource </a:t>
            </a:r>
            <a:r>
              <a:rPr lang="en-GB" b="1" dirty="0"/>
              <a:t>for Coordinated Response</a:t>
            </a:r>
          </a:p>
        </p:txBody>
      </p:sp>
      <p:graphicFrame>
        <p:nvGraphicFramePr>
          <p:cNvPr id="11" name="Diagram 10"/>
          <p:cNvGraphicFramePr/>
          <p:nvPr>
            <p:extLst/>
          </p:nvPr>
        </p:nvGraphicFramePr>
        <p:xfrm>
          <a:off x="-695402" y="1421761"/>
          <a:ext cx="6146743" cy="4255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1771061" y="2825527"/>
            <a:ext cx="2262158" cy="1323439"/>
          </a:xfrm>
          <a:prstGeom prst="rect">
            <a:avLst/>
          </a:prstGeom>
          <a:noFill/>
        </p:spPr>
        <p:txBody>
          <a:bodyPr wrap="none" rtlCol="0">
            <a:spAutoFit/>
          </a:bodyPr>
          <a:lstStyle/>
          <a:p>
            <a:pPr defTabSz="609585"/>
            <a:r>
              <a:rPr lang="en-GB" sz="8000" b="1" dirty="0">
                <a:solidFill>
                  <a:srgbClr val="00FFFF"/>
                </a:solidFill>
                <a:effectLst>
                  <a:outerShdw blurRad="60007" dist="310007" dir="7680000" sy="30000" kx="1300200" algn="ctr" rotWithShape="0">
                    <a:prstClr val="black">
                      <a:alpha val="32000"/>
                    </a:prstClr>
                  </a:outerShdw>
                </a:effectLst>
              </a:rPr>
              <a:t>2018</a:t>
            </a:r>
          </a:p>
        </p:txBody>
      </p:sp>
      <p:sp>
        <p:nvSpPr>
          <p:cNvPr id="13" name="Content Placeholder 2"/>
          <p:cNvSpPr>
            <a:spLocks noGrp="1"/>
          </p:cNvSpPr>
          <p:nvPr>
            <p:ph idx="4294967295"/>
          </p:nvPr>
        </p:nvSpPr>
        <p:spPr>
          <a:xfrm>
            <a:off x="4937760" y="1421761"/>
            <a:ext cx="7254241" cy="4771001"/>
          </a:xfrm>
        </p:spPr>
        <p:txBody>
          <a:bodyPr anchor="ctr">
            <a:noAutofit/>
          </a:bodyPr>
          <a:lstStyle/>
          <a:p>
            <a:pPr marL="380990" indent="-380990">
              <a:spcBef>
                <a:spcPts val="0"/>
              </a:spcBef>
            </a:pPr>
            <a:r>
              <a:rPr lang="en-GB" sz="2400" dirty="0">
                <a:ea typeface="Arial Bold"/>
                <a:cs typeface="Arial" panose="020B0604020202020204" pitchFamily="34" charset="0"/>
                <a:sym typeface="Arial Bold"/>
              </a:rPr>
              <a:t>ECV Inventory fully d</a:t>
            </a:r>
            <a:r>
              <a:rPr lang="en-US" sz="2400" dirty="0">
                <a:ea typeface="Arial Bold"/>
                <a:cs typeface="Arial" panose="020B0604020202020204" pitchFamily="34" charset="0"/>
                <a:sym typeface="Arial Bold"/>
              </a:rPr>
              <a:t>escribes current and planned implementation arrangements (ECV-by-ECV) within the Architecture;</a:t>
            </a:r>
            <a:endParaRPr lang="en-GB" sz="2400" dirty="0">
              <a:ea typeface="Arial Bold"/>
              <a:cs typeface="Arial" panose="020B0604020202020204" pitchFamily="34" charset="0"/>
              <a:sym typeface="Arial Bold"/>
            </a:endParaRPr>
          </a:p>
          <a:p>
            <a:pPr marL="380990" indent="-380990">
              <a:spcBef>
                <a:spcPts val="0"/>
              </a:spcBef>
            </a:pPr>
            <a:r>
              <a:rPr lang="en-GB" sz="2400" dirty="0" smtClean="0">
                <a:ea typeface="Arial Bold"/>
                <a:cs typeface="Arial" panose="020B0604020202020204" pitchFamily="34" charset="0"/>
                <a:sym typeface="Arial Bold"/>
              </a:rPr>
              <a:t>Updated continuously with versions </a:t>
            </a:r>
            <a:r>
              <a:rPr lang="en-GB" sz="2400" dirty="0">
                <a:ea typeface="Arial Bold"/>
                <a:cs typeface="Arial" panose="020B0604020202020204" pitchFamily="34" charset="0"/>
                <a:sym typeface="Arial Bold"/>
              </a:rPr>
              <a:t>of </a:t>
            </a:r>
            <a:r>
              <a:rPr lang="en-GB" sz="2400" dirty="0" smtClean="0">
                <a:ea typeface="Arial Bold"/>
                <a:cs typeface="Arial" panose="020B0604020202020204" pitchFamily="34" charset="0"/>
                <a:sym typeface="Arial Bold"/>
              </a:rPr>
              <a:t>Inventory, gap analysis, action plan created annually with </a:t>
            </a:r>
            <a:r>
              <a:rPr lang="en-GB" sz="2400" dirty="0">
                <a:ea typeface="Arial Bold"/>
                <a:cs typeface="Arial" panose="020B0604020202020204" pitchFamily="34" charset="0"/>
                <a:sym typeface="Arial Bold"/>
              </a:rPr>
              <a:t>approval from CEOS and CGMS;</a:t>
            </a:r>
          </a:p>
          <a:p>
            <a:pPr marL="380990" indent="-380990">
              <a:spcBef>
                <a:spcPts val="0"/>
              </a:spcBef>
            </a:pPr>
            <a:r>
              <a:rPr lang="en-GB" sz="2400" dirty="0">
                <a:ea typeface="Arial Bold"/>
                <a:cs typeface="Arial" panose="020B0604020202020204" pitchFamily="34" charset="0"/>
                <a:sym typeface="Arial Bold"/>
              </a:rPr>
              <a:t>Recommendations and Coordinated Actions inform space agency planning, </a:t>
            </a:r>
            <a:r>
              <a:rPr lang="en-GB" sz="2400" dirty="0" smtClean="0">
                <a:ea typeface="Arial Bold"/>
                <a:cs typeface="Arial" panose="020B0604020202020204" pitchFamily="34" charset="0"/>
                <a:sym typeface="Arial Bold"/>
              </a:rPr>
              <a:t>improve </a:t>
            </a:r>
            <a:r>
              <a:rPr lang="en-GB" sz="2400" dirty="0">
                <a:ea typeface="Arial Bold"/>
                <a:cs typeface="Arial" panose="020B0604020202020204" pitchFamily="34" charset="0"/>
                <a:sym typeface="Arial Bold"/>
              </a:rPr>
              <a:t>availability and interoperability of climate data;</a:t>
            </a:r>
          </a:p>
          <a:p>
            <a:pPr marL="380990" indent="-380990">
              <a:spcBef>
                <a:spcPts val="0"/>
              </a:spcBef>
            </a:pPr>
            <a:r>
              <a:rPr lang="en-GB" sz="2400" dirty="0">
                <a:ea typeface="Arial Bold"/>
                <a:cs typeface="Arial" panose="020B0604020202020204" pitchFamily="34" charset="0"/>
                <a:sym typeface="Arial Bold"/>
              </a:rPr>
              <a:t>Feeds material for all future responses to the GCOS IP.</a:t>
            </a:r>
          </a:p>
        </p:txBody>
      </p:sp>
    </p:spTree>
    <p:extLst>
      <p:ext uri="{BB962C8B-B14F-4D97-AF65-F5344CB8AC3E}">
        <p14:creationId xmlns:p14="http://schemas.microsoft.com/office/powerpoint/2010/main" val="1017429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Summary</a:t>
            </a:r>
            <a:endParaRPr lang="en-GB" b="1" dirty="0"/>
          </a:p>
        </p:txBody>
      </p:sp>
      <p:sp>
        <p:nvSpPr>
          <p:cNvPr id="3" name="Content Placeholder 2"/>
          <p:cNvSpPr txBox="1">
            <a:spLocks/>
          </p:cNvSpPr>
          <p:nvPr/>
        </p:nvSpPr>
        <p:spPr>
          <a:xfrm>
            <a:off x="609601" y="1970366"/>
            <a:ext cx="10983311" cy="3831345"/>
          </a:xfrm>
          <a:prstGeom prst="rect">
            <a:avLst/>
          </a:prstGeom>
        </p:spPr>
        <p:txBody>
          <a:bodyPr vert="horz" lIns="121920" tIns="60960" rIns="121920" bIns="60960" rtlCol="0">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dirty="0">
                <a:ea typeface="Arial Bold"/>
                <a:cs typeface="Arial" panose="020B0604020202020204" pitchFamily="34" charset="0"/>
              </a:rPr>
              <a:t>Joint CEOS/CGMS WGClimate is the focal of point of space agencies to address GCOS requirements and is the single coordinated voice towards UNFCCC;</a:t>
            </a:r>
          </a:p>
          <a:p>
            <a:r>
              <a:rPr lang="en-GB" dirty="0">
                <a:ea typeface="Arial Bold"/>
                <a:cs typeface="Arial" panose="020B0604020202020204" pitchFamily="34" charset="0"/>
              </a:rPr>
              <a:t>The ECV Inventory provides a resource for the whole community that wants to use </a:t>
            </a:r>
            <a:r>
              <a:rPr lang="en-GB" dirty="0" smtClean="0">
                <a:ea typeface="Arial Bold"/>
                <a:cs typeface="Arial" panose="020B0604020202020204" pitchFamily="34" charset="0"/>
              </a:rPr>
              <a:t>and create climate </a:t>
            </a:r>
            <a:r>
              <a:rPr lang="en-GB" dirty="0">
                <a:ea typeface="Arial Bold"/>
                <a:cs typeface="Arial" panose="020B0604020202020204" pitchFamily="34" charset="0"/>
              </a:rPr>
              <a:t>data records – Use it to find data for </a:t>
            </a:r>
            <a:r>
              <a:rPr lang="en-GB" dirty="0" smtClean="0">
                <a:ea typeface="Arial Bold"/>
                <a:cs typeface="Arial" panose="020B0604020202020204" pitchFamily="34" charset="0"/>
              </a:rPr>
              <a:t>applications, examples provided!</a:t>
            </a:r>
            <a:endParaRPr lang="en-GB" dirty="0">
              <a:ea typeface="Arial Bold"/>
              <a:cs typeface="Arial" panose="020B0604020202020204" pitchFamily="34" charset="0"/>
            </a:endParaRPr>
          </a:p>
          <a:p>
            <a:r>
              <a:rPr lang="en-GB" dirty="0">
                <a:ea typeface="Arial Bold"/>
                <a:cs typeface="Arial" panose="020B0604020202020204" pitchFamily="34" charset="0"/>
              </a:rPr>
              <a:t>WGClimate has </a:t>
            </a:r>
            <a:r>
              <a:rPr lang="en-GB" dirty="0" smtClean="0">
                <a:ea typeface="Arial Bold"/>
                <a:cs typeface="Arial" panose="020B0604020202020204" pitchFamily="34" charset="0"/>
              </a:rPr>
              <a:t>developed the </a:t>
            </a:r>
            <a:r>
              <a:rPr lang="en-GB" dirty="0">
                <a:ea typeface="Arial Bold"/>
                <a:cs typeface="Arial" panose="020B0604020202020204" pitchFamily="34" charset="0"/>
              </a:rPr>
              <a:t>tools for effective analysis of space agency data holdings and plans, to optimise utilisation of existing measurements and planning of new measurements for climate monitoring;</a:t>
            </a:r>
          </a:p>
          <a:p>
            <a:r>
              <a:rPr lang="en-GB" dirty="0">
                <a:ea typeface="Arial Bold"/>
                <a:cs typeface="Arial" panose="020B0604020202020204" pitchFamily="34" charset="0"/>
              </a:rPr>
              <a:t>The implementation of the architecture </a:t>
            </a:r>
            <a:r>
              <a:rPr lang="en-GB" dirty="0" smtClean="0">
                <a:ea typeface="Arial Bold"/>
                <a:cs typeface="Arial" panose="020B0604020202020204" pitchFamily="34" charset="0"/>
              </a:rPr>
              <a:t>for space-based climate monitoring requires </a:t>
            </a:r>
            <a:r>
              <a:rPr lang="en-GB" dirty="0">
                <a:ea typeface="Arial Bold"/>
                <a:cs typeface="Arial" panose="020B0604020202020204" pitchFamily="34" charset="0"/>
              </a:rPr>
              <a:t>an ongoing analysis of every pillar </a:t>
            </a:r>
            <a:r>
              <a:rPr lang="en-GB" dirty="0" smtClean="0">
                <a:ea typeface="Arial Bold"/>
                <a:cs typeface="Arial" panose="020B0604020202020204" pitchFamily="34" charset="0"/>
              </a:rPr>
              <a:t>of the architecture and </a:t>
            </a:r>
            <a:r>
              <a:rPr lang="en-GB" dirty="0">
                <a:ea typeface="Arial Bold"/>
                <a:cs typeface="Arial" panose="020B0604020202020204" pitchFamily="34" charset="0"/>
              </a:rPr>
              <a:t>their interactions.</a:t>
            </a:r>
          </a:p>
        </p:txBody>
      </p:sp>
    </p:spTree>
    <p:extLst>
      <p:ext uri="{BB962C8B-B14F-4D97-AF65-F5344CB8AC3E}">
        <p14:creationId xmlns:p14="http://schemas.microsoft.com/office/powerpoint/2010/main" val="1470636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Short </a:t>
            </a:r>
            <a:r>
              <a:rPr lang="en-GB" sz="4000" b="1" dirty="0" smtClean="0"/>
              <a:t>History of Joint WGClimate</a:t>
            </a:r>
            <a:endParaRPr lang="en-GB" sz="4000" b="1" dirty="0"/>
          </a:p>
        </p:txBody>
      </p:sp>
      <p:sp>
        <p:nvSpPr>
          <p:cNvPr id="3" name="Content Placeholder 2"/>
          <p:cNvSpPr>
            <a:spLocks noGrp="1"/>
          </p:cNvSpPr>
          <p:nvPr>
            <p:ph idx="1"/>
          </p:nvPr>
        </p:nvSpPr>
        <p:spPr>
          <a:xfrm>
            <a:off x="4943541" y="2377440"/>
            <a:ext cx="7046529" cy="2350008"/>
          </a:xfrm>
        </p:spPr>
        <p:txBody>
          <a:bodyPr>
            <a:noAutofit/>
          </a:bodyPr>
          <a:lstStyle/>
          <a:p>
            <a:r>
              <a:rPr lang="en-US" sz="2400" dirty="0" smtClean="0"/>
              <a:t>The </a:t>
            </a:r>
            <a:r>
              <a:rPr lang="en-US" sz="2400" dirty="0"/>
              <a:t>joint development of the high-level architecture for climate monitoring from space led to the formation of the </a:t>
            </a:r>
            <a:r>
              <a:rPr lang="en-US" sz="2400" dirty="0" smtClean="0"/>
              <a:t>CEOS </a:t>
            </a:r>
            <a:r>
              <a:rPr lang="en-US" sz="2400" dirty="0" err="1"/>
              <a:t>WGClimate</a:t>
            </a:r>
            <a:r>
              <a:rPr lang="en-US" sz="2400" dirty="0"/>
              <a:t> </a:t>
            </a:r>
            <a:r>
              <a:rPr lang="en-US" sz="2400" dirty="0" smtClean="0"/>
              <a:t>in </a:t>
            </a:r>
            <a:r>
              <a:rPr lang="en-US" sz="2400" dirty="0" smtClean="0"/>
              <a:t>2010 and then </a:t>
            </a:r>
            <a:r>
              <a:rPr lang="en-US" sz="2400" dirty="0" smtClean="0"/>
              <a:t>of the Joint CEOS/CGMS </a:t>
            </a:r>
            <a:r>
              <a:rPr lang="en-US" sz="2400" dirty="0" err="1" smtClean="0"/>
              <a:t>WGClimate</a:t>
            </a:r>
            <a:r>
              <a:rPr lang="en-US" sz="2400" dirty="0" smtClean="0"/>
              <a:t> </a:t>
            </a:r>
            <a:r>
              <a:rPr lang="en-US" sz="2400" dirty="0" smtClean="0"/>
              <a:t>in </a:t>
            </a:r>
            <a:r>
              <a:rPr lang="en-US" sz="2400" dirty="0" smtClean="0"/>
              <a:t>2013</a:t>
            </a:r>
            <a:r>
              <a:rPr lang="en-US" sz="2400" dirty="0"/>
              <a:t>.</a:t>
            </a:r>
            <a:endParaRPr lang="en-US" sz="2400" dirty="0"/>
          </a:p>
        </p:txBody>
      </p:sp>
      <p:pic>
        <p:nvPicPr>
          <p:cNvPr id="1026" name="Picture 2"/>
          <p:cNvPicPr>
            <a:picLocks noChangeAspect="1" noChangeArrowheads="1"/>
          </p:cNvPicPr>
          <p:nvPr/>
        </p:nvPicPr>
        <p:blipFill>
          <a:blip r:embed="rId2" cstate="print"/>
          <a:srcRect/>
          <a:stretch>
            <a:fillRect/>
          </a:stretch>
        </p:blipFill>
        <p:spPr bwMode="auto">
          <a:xfrm>
            <a:off x="1023182" y="1515751"/>
            <a:ext cx="3431463" cy="4647580"/>
          </a:xfrm>
          <a:prstGeom prst="rect">
            <a:avLst/>
          </a:prstGeom>
          <a:noFill/>
          <a:ln w="9525">
            <a:noFill/>
            <a:miter lim="800000"/>
            <a:headEnd/>
            <a:tailEnd/>
          </a:ln>
        </p:spPr>
      </p:pic>
      <p:sp>
        <p:nvSpPr>
          <p:cNvPr id="5" name="TextBox 4"/>
          <p:cNvSpPr txBox="1"/>
          <p:nvPr/>
        </p:nvSpPr>
        <p:spPr>
          <a:xfrm>
            <a:off x="5119381" y="4951380"/>
            <a:ext cx="5296578" cy="830997"/>
          </a:xfrm>
          <a:prstGeom prst="rect">
            <a:avLst/>
          </a:prstGeom>
          <a:noFill/>
        </p:spPr>
        <p:txBody>
          <a:bodyPr wrap="none" rtlCol="0">
            <a:spAutoFit/>
          </a:bodyPr>
          <a:lstStyle/>
          <a:p>
            <a:pPr defTabSz="609585"/>
            <a:r>
              <a:rPr lang="en-GB" sz="2400" dirty="0" smtClean="0">
                <a:solidFill>
                  <a:prstClr val="black"/>
                </a:solidFill>
              </a:rPr>
              <a:t>Chair</a:t>
            </a:r>
            <a:r>
              <a:rPr lang="en-GB" sz="2400" dirty="0">
                <a:solidFill>
                  <a:prstClr val="black"/>
                </a:solidFill>
              </a:rPr>
              <a:t>: Jörg Schulz (EUMETSAT</a:t>
            </a:r>
            <a:r>
              <a:rPr lang="en-GB" sz="2400" dirty="0" smtClean="0">
                <a:solidFill>
                  <a:prstClr val="black"/>
                </a:solidFill>
              </a:rPr>
              <a:t>) until 2020</a:t>
            </a:r>
            <a:endParaRPr lang="en-GB" sz="2400" dirty="0">
              <a:solidFill>
                <a:prstClr val="black"/>
              </a:solidFill>
            </a:endParaRPr>
          </a:p>
          <a:p>
            <a:pPr defTabSz="609585"/>
            <a:r>
              <a:rPr lang="en-GB" sz="2400" dirty="0">
                <a:solidFill>
                  <a:prstClr val="black"/>
                </a:solidFill>
              </a:rPr>
              <a:t>Vice Chair: John Dwyer (USGS</a:t>
            </a:r>
            <a:r>
              <a:rPr lang="en-GB" sz="2400" dirty="0" smtClean="0">
                <a:solidFill>
                  <a:prstClr val="black"/>
                </a:solidFill>
              </a:rPr>
              <a:t>) until </a:t>
            </a:r>
            <a:r>
              <a:rPr lang="en-GB" sz="2400" dirty="0" smtClean="0">
                <a:solidFill>
                  <a:prstClr val="black"/>
                </a:solidFill>
              </a:rPr>
              <a:t>2019</a:t>
            </a:r>
          </a:p>
        </p:txBody>
      </p:sp>
      <p:sp>
        <p:nvSpPr>
          <p:cNvPr id="6" name="TextBox 5"/>
          <p:cNvSpPr txBox="1"/>
          <p:nvPr/>
        </p:nvSpPr>
        <p:spPr>
          <a:xfrm>
            <a:off x="1023182" y="1331385"/>
            <a:ext cx="3512500" cy="2062103"/>
          </a:xfrm>
          <a:prstGeom prst="rect">
            <a:avLst/>
          </a:prstGeom>
          <a:noFill/>
        </p:spPr>
        <p:txBody>
          <a:bodyPr wrap="none" rtlCol="0">
            <a:spAutoFit/>
          </a:bodyPr>
          <a:lstStyle/>
          <a:p>
            <a:pPr defTabSz="609585"/>
            <a:r>
              <a:rPr lang="en-GB" sz="12800" b="1" dirty="0">
                <a:solidFill>
                  <a:srgbClr val="FFFF00"/>
                </a:solidFill>
                <a:effectLst>
                  <a:outerShdw blurRad="60007" dist="310007" dir="7680000" sy="30000" kx="1300200" algn="ctr" rotWithShape="0">
                    <a:prstClr val="black">
                      <a:alpha val="32000"/>
                    </a:prstClr>
                  </a:outerShdw>
                </a:effectLst>
              </a:rPr>
              <a:t>2010</a:t>
            </a:r>
          </a:p>
        </p:txBody>
      </p:sp>
    </p:spTree>
    <p:extLst>
      <p:ext uri="{BB962C8B-B14F-4D97-AF65-F5344CB8AC3E}">
        <p14:creationId xmlns:p14="http://schemas.microsoft.com/office/powerpoint/2010/main" val="1396675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666" name="Picture 2"/>
          <p:cNvPicPr>
            <a:picLocks noChangeAspect="1" noChangeArrowheads="1"/>
          </p:cNvPicPr>
          <p:nvPr/>
        </p:nvPicPr>
        <p:blipFill>
          <a:blip r:embed="rId2" cstate="print"/>
          <a:srcRect t="2312" b="1434"/>
          <a:stretch>
            <a:fillRect/>
          </a:stretch>
        </p:blipFill>
        <p:spPr bwMode="auto">
          <a:xfrm>
            <a:off x="3194573" y="1487601"/>
            <a:ext cx="8875819" cy="4626591"/>
          </a:xfrm>
          <a:prstGeom prst="rect">
            <a:avLst/>
          </a:prstGeom>
          <a:noFill/>
          <a:ln w="9525">
            <a:noFill/>
            <a:miter lim="800000"/>
            <a:headEnd/>
            <a:tailEnd/>
          </a:ln>
        </p:spPr>
      </p:pic>
      <p:pic>
        <p:nvPicPr>
          <p:cNvPr id="369674" name="Picture 10" descr="CEOS Logo"/>
          <p:cNvPicPr>
            <a:picLocks noChangeAspect="1" noChangeArrowheads="1"/>
          </p:cNvPicPr>
          <p:nvPr/>
        </p:nvPicPr>
        <p:blipFill>
          <a:blip r:embed="rId3" cstate="print"/>
          <a:srcRect/>
          <a:stretch>
            <a:fillRect/>
          </a:stretch>
        </p:blipFill>
        <p:spPr bwMode="auto">
          <a:xfrm>
            <a:off x="1821101" y="5031384"/>
            <a:ext cx="2095455" cy="630953"/>
          </a:xfrm>
          <a:prstGeom prst="rect">
            <a:avLst/>
          </a:prstGeom>
          <a:noFill/>
        </p:spPr>
      </p:pic>
      <p:sp>
        <p:nvSpPr>
          <p:cNvPr id="2" name="Title 1"/>
          <p:cNvSpPr>
            <a:spLocks noGrp="1"/>
          </p:cNvSpPr>
          <p:nvPr>
            <p:ph type="title"/>
          </p:nvPr>
        </p:nvSpPr>
        <p:spPr>
          <a:xfrm>
            <a:off x="1821101" y="183138"/>
            <a:ext cx="8705969" cy="1146409"/>
          </a:xfrm>
        </p:spPr>
        <p:txBody>
          <a:bodyPr>
            <a:noAutofit/>
          </a:bodyPr>
          <a:lstStyle/>
          <a:p>
            <a:pPr algn="ctr"/>
            <a:r>
              <a:rPr lang="en-GB" b="1" dirty="0"/>
              <a:t>The Architecture</a:t>
            </a:r>
            <a:br>
              <a:rPr lang="en-GB" b="1" dirty="0"/>
            </a:br>
            <a:r>
              <a:rPr lang="en-GB" b="1" dirty="0"/>
              <a:t>for Climate Monitoring from Space</a:t>
            </a:r>
          </a:p>
        </p:txBody>
      </p:sp>
      <p:pic>
        <p:nvPicPr>
          <p:cNvPr id="369668" name="Picture 4" descr="CGMS"/>
          <p:cNvPicPr>
            <a:picLocks noChangeAspect="1" noChangeArrowheads="1"/>
          </p:cNvPicPr>
          <p:nvPr/>
        </p:nvPicPr>
        <p:blipFill>
          <a:blip r:embed="rId4" cstate="print"/>
          <a:srcRect/>
          <a:stretch>
            <a:fillRect/>
          </a:stretch>
        </p:blipFill>
        <p:spPr bwMode="auto">
          <a:xfrm>
            <a:off x="2032001" y="2817599"/>
            <a:ext cx="1340884" cy="1456791"/>
          </a:xfrm>
          <a:prstGeom prst="rect">
            <a:avLst/>
          </a:prstGeom>
          <a:noFill/>
        </p:spPr>
      </p:pic>
      <p:sp>
        <p:nvSpPr>
          <p:cNvPr id="369670" name="AutoShape 6" descr="Résultat de recherche d'images pour &quot;CEOS logo&quot;"/>
          <p:cNvSpPr>
            <a:spLocks noChangeAspect="1" noChangeArrowheads="1"/>
          </p:cNvSpPr>
          <p:nvPr/>
        </p:nvSpPr>
        <p:spPr bwMode="auto">
          <a:xfrm>
            <a:off x="1298578" y="-136524"/>
            <a:ext cx="296863" cy="296863"/>
          </a:xfrm>
          <a:prstGeom prst="rect">
            <a:avLst/>
          </a:prstGeom>
          <a:noFill/>
        </p:spPr>
        <p:txBody>
          <a:bodyPr vert="horz" wrap="square" lIns="91440" tIns="45720" rIns="91440" bIns="45720" numCol="1" anchor="t" anchorCtr="0" compatLnSpc="1">
            <a:prstTxWarp prst="textNoShape">
              <a:avLst/>
            </a:prstTxWarp>
          </a:bodyPr>
          <a:lstStyle/>
          <a:p>
            <a:pPr defTabSz="914377" fontAlgn="base">
              <a:spcBef>
                <a:spcPct val="0"/>
              </a:spcBef>
              <a:spcAft>
                <a:spcPct val="0"/>
              </a:spcAft>
            </a:pPr>
            <a:endParaRPr lang="en-GB" sz="900" b="1">
              <a:solidFill>
                <a:prstClr val="white"/>
              </a:solidFill>
              <a:latin typeface="Tahoma" pitchFamily="34" charset="0"/>
            </a:endParaRPr>
          </a:p>
        </p:txBody>
      </p:sp>
      <p:sp>
        <p:nvSpPr>
          <p:cNvPr id="8" name="TextBox 7"/>
          <p:cNvSpPr txBox="1"/>
          <p:nvPr/>
        </p:nvSpPr>
        <p:spPr>
          <a:xfrm>
            <a:off x="0" y="1035326"/>
            <a:ext cx="3512500" cy="2062103"/>
          </a:xfrm>
          <a:prstGeom prst="rect">
            <a:avLst/>
          </a:prstGeom>
          <a:noFill/>
        </p:spPr>
        <p:txBody>
          <a:bodyPr wrap="none" rtlCol="0">
            <a:spAutoFit/>
          </a:bodyPr>
          <a:lstStyle/>
          <a:p>
            <a:pPr defTabSz="609585"/>
            <a:r>
              <a:rPr lang="en-GB" sz="12800" b="1" dirty="0">
                <a:solidFill>
                  <a:srgbClr val="7030A0"/>
                </a:solidFill>
                <a:effectLst>
                  <a:outerShdw blurRad="60007" dist="310007" dir="7680000" sy="30000" kx="1300200" algn="ctr" rotWithShape="0">
                    <a:prstClr val="black">
                      <a:alpha val="32000"/>
                    </a:prstClr>
                  </a:outerShdw>
                </a:effectLst>
              </a:rPr>
              <a:t>2013</a:t>
            </a:r>
          </a:p>
        </p:txBody>
      </p:sp>
      <p:sp>
        <p:nvSpPr>
          <p:cNvPr id="3" name="Rectangle 2"/>
          <p:cNvSpPr/>
          <p:nvPr/>
        </p:nvSpPr>
        <p:spPr>
          <a:xfrm>
            <a:off x="1" y="5950045"/>
            <a:ext cx="12136551" cy="297454"/>
          </a:xfrm>
          <a:prstGeom prst="rect">
            <a:avLst/>
          </a:prstGeom>
        </p:spPr>
        <p:txBody>
          <a:bodyPr wrap="square">
            <a:spAutoFit/>
          </a:bodyPr>
          <a:lstStyle/>
          <a:p>
            <a:pPr defTabSz="609585"/>
            <a:r>
              <a:rPr lang="en-GB" sz="1333" dirty="0">
                <a:solidFill>
                  <a:prstClr val="black"/>
                </a:solidFill>
                <a:hlinkClick r:id="rId5"/>
              </a:rPr>
              <a:t>http://ceos.org/document_management/Working_Groups/WGClimate/WGClimate_Strategy-Towards-An-%20Architecture-For-Climate-Monitoring-From-Space_2013.pdf</a:t>
            </a:r>
            <a:r>
              <a:rPr lang="en-GB" sz="1333" dirty="0">
                <a:solidFill>
                  <a:prstClr val="black"/>
                </a:solidFill>
              </a:rPr>
              <a:t> </a:t>
            </a:r>
          </a:p>
        </p:txBody>
      </p:sp>
    </p:spTree>
    <p:extLst>
      <p:ext uri="{BB962C8B-B14F-4D97-AF65-F5344CB8AC3E}">
        <p14:creationId xmlns:p14="http://schemas.microsoft.com/office/powerpoint/2010/main" val="230062612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Major objectives of </a:t>
            </a:r>
            <a:r>
              <a:rPr lang="en-GB" b="1" dirty="0" err="1" smtClean="0"/>
              <a:t>WGClimate</a:t>
            </a:r>
            <a:endParaRPr lang="en-GB" b="1" dirty="0"/>
          </a:p>
        </p:txBody>
      </p:sp>
      <p:sp>
        <p:nvSpPr>
          <p:cNvPr id="3" name="Content Placeholder 2"/>
          <p:cNvSpPr>
            <a:spLocks noGrp="1"/>
          </p:cNvSpPr>
          <p:nvPr>
            <p:ph idx="1"/>
          </p:nvPr>
        </p:nvSpPr>
        <p:spPr>
          <a:xfrm>
            <a:off x="609600" y="1552075"/>
            <a:ext cx="10972800" cy="4525963"/>
          </a:xfrm>
          <a:solidFill>
            <a:schemeClr val="accent1">
              <a:lumMod val="20000"/>
              <a:lumOff val="80000"/>
            </a:schemeClr>
          </a:solidFill>
          <a:ln>
            <a:noFill/>
          </a:ln>
          <a:effectLst>
            <a:outerShdw blurRad="50800" dist="38100" dir="2700000" algn="tl" rotWithShape="0">
              <a:prstClr val="black">
                <a:alpha val="40000"/>
              </a:prstClr>
            </a:outerShdw>
          </a:effectLst>
        </p:spPr>
        <p:txBody>
          <a:bodyPr>
            <a:normAutofit fontScale="77500" lnSpcReduction="20000"/>
          </a:bodyPr>
          <a:lstStyle/>
          <a:p>
            <a:pPr lvl="0"/>
            <a:r>
              <a:rPr lang="x-none" dirty="0"/>
              <a:t>Provision of a structured, comprehensive and accessible view as to what Climate Data Records are currently available from satellite missions of CEOS and CGMS </a:t>
            </a:r>
            <a:r>
              <a:rPr lang="en-GB" dirty="0"/>
              <a:t>members</a:t>
            </a:r>
            <a:r>
              <a:rPr lang="x-none" dirty="0"/>
              <a:t> or their combination;</a:t>
            </a:r>
            <a:endParaRPr lang="en-GB" dirty="0"/>
          </a:p>
          <a:p>
            <a:pPr marL="0" indent="0">
              <a:buNone/>
            </a:pPr>
            <a:endParaRPr lang="en-GB" dirty="0"/>
          </a:p>
          <a:p>
            <a:pPr lvl="0"/>
            <a:r>
              <a:rPr lang="x-none" dirty="0"/>
              <a:t>Creation of the conditions for delivering further Climate Data Records, including multi-mission Climate Dat</a:t>
            </a:r>
            <a:r>
              <a:rPr lang="en-GB" dirty="0"/>
              <a:t>a</a:t>
            </a:r>
            <a:r>
              <a:rPr lang="x-none" dirty="0"/>
              <a:t> Records, through best use of available data to fulfil GCOS requirements (e.g. by identifying and targetting cross-calibration or re-processing gaps/shortfalls );</a:t>
            </a:r>
            <a:endParaRPr lang="en-GB" dirty="0"/>
          </a:p>
          <a:p>
            <a:pPr marL="0" indent="0">
              <a:buNone/>
            </a:pPr>
            <a:r>
              <a:rPr lang="en-US" dirty="0"/>
              <a:t> </a:t>
            </a:r>
            <a:endParaRPr lang="en-GB" dirty="0"/>
          </a:p>
          <a:p>
            <a:pPr lvl="0"/>
            <a:r>
              <a:rPr lang="en-US" dirty="0" err="1"/>
              <a:t>Optimisation</a:t>
            </a:r>
            <a:r>
              <a:rPr lang="en-US" dirty="0"/>
              <a:t> of the planning of future satellite missions and constellations to expand existing and planned Climate Data Records, both in terms of coverage and record length, and to address possible gaps with respect to GCOS requirements. </a:t>
            </a:r>
            <a:endParaRPr lang="en-GB" dirty="0"/>
          </a:p>
          <a:p>
            <a:endParaRPr lang="en-GB" dirty="0"/>
          </a:p>
        </p:txBody>
      </p:sp>
    </p:spTree>
    <p:extLst>
      <p:ext uri="{BB962C8B-B14F-4D97-AF65-F5344CB8AC3E}">
        <p14:creationId xmlns:p14="http://schemas.microsoft.com/office/powerpoint/2010/main" val="3308381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Addition to the Mandate 2018</a:t>
            </a:r>
            <a:endParaRPr lang="en-GB" b="1" dirty="0"/>
          </a:p>
        </p:txBody>
      </p:sp>
      <p:sp>
        <p:nvSpPr>
          <p:cNvPr id="3" name="Content Placeholder 2"/>
          <p:cNvSpPr>
            <a:spLocks noGrp="1"/>
          </p:cNvSpPr>
          <p:nvPr>
            <p:ph idx="1"/>
          </p:nvPr>
        </p:nvSpPr>
        <p:spPr>
          <a:xfrm>
            <a:off x="609600" y="1536032"/>
            <a:ext cx="10972800" cy="4525963"/>
          </a:xfrm>
          <a:solidFill>
            <a:schemeClr val="accent1">
              <a:lumMod val="20000"/>
              <a:lumOff val="80000"/>
            </a:schemeClr>
          </a:solidFill>
          <a:effectLst>
            <a:outerShdw blurRad="50800" dist="38100" dir="2700000" algn="tl" rotWithShape="0">
              <a:prstClr val="black">
                <a:alpha val="40000"/>
              </a:prstClr>
            </a:outerShdw>
          </a:effectLst>
        </p:spPr>
        <p:txBody>
          <a:bodyPr>
            <a:normAutofit fontScale="92500" lnSpcReduction="10000"/>
          </a:bodyPr>
          <a:lstStyle/>
          <a:p>
            <a:pPr marL="0" indent="0">
              <a:buNone/>
            </a:pPr>
            <a:r>
              <a:rPr lang="en-GB" dirty="0"/>
              <a:t>Considering the specific importance of greenhouse gas monitoring as stated in the Conference of the Parties (COP) 21 Paris Agreement, it will</a:t>
            </a:r>
            <a:r>
              <a:rPr lang="en-GB" dirty="0" smtClean="0"/>
              <a:t>:</a:t>
            </a:r>
            <a:r>
              <a:rPr lang="en-GB" dirty="0"/>
              <a:t> </a:t>
            </a:r>
          </a:p>
          <a:p>
            <a:pPr lvl="0"/>
            <a:r>
              <a:rPr lang="en-GB" dirty="0"/>
              <a:t>Coordinate activities of CEOS and CGMS defining and implementing an integrated global carbon observing system including a targeted observing system for monitoring the column concentrations of CO</a:t>
            </a:r>
            <a:r>
              <a:rPr lang="en-GB" baseline="-25000" dirty="0"/>
              <a:t>2</a:t>
            </a:r>
            <a:r>
              <a:rPr lang="en-GB" dirty="0"/>
              <a:t>, CH</a:t>
            </a:r>
            <a:r>
              <a:rPr lang="en-GB" baseline="-25000" dirty="0"/>
              <a:t>4</a:t>
            </a:r>
            <a:r>
              <a:rPr lang="en-GB" dirty="0"/>
              <a:t> and other greenhouse gases from space as well as insuring that these activities are integrated into a broader approach on greenhouse gas monitoring, i.e</a:t>
            </a:r>
            <a:r>
              <a:rPr lang="en-GB" dirty="0" smtClean="0"/>
              <a:t>., </a:t>
            </a:r>
            <a:r>
              <a:rPr lang="en-GB" dirty="0"/>
              <a:t>WMO IG</a:t>
            </a:r>
            <a:r>
              <a:rPr lang="en-GB" baseline="30000" dirty="0"/>
              <a:t>3</a:t>
            </a:r>
            <a:r>
              <a:rPr lang="en-GB" dirty="0"/>
              <a:t>IS, GCOS, and GEO-C;</a:t>
            </a:r>
          </a:p>
          <a:p>
            <a:pPr lvl="0"/>
            <a:r>
              <a:rPr lang="en-GB" dirty="0"/>
              <a:t>Oversee the implementation of the CEOS Carbon </a:t>
            </a:r>
            <a:r>
              <a:rPr lang="en-GB" dirty="0" smtClean="0"/>
              <a:t>strategy.</a:t>
            </a:r>
            <a:endParaRPr lang="en-GB" dirty="0"/>
          </a:p>
          <a:p>
            <a:endParaRPr lang="en-GB" dirty="0"/>
          </a:p>
        </p:txBody>
      </p:sp>
    </p:spTree>
    <p:extLst>
      <p:ext uri="{BB962C8B-B14F-4D97-AF65-F5344CB8AC3E}">
        <p14:creationId xmlns:p14="http://schemas.microsoft.com/office/powerpoint/2010/main" val="1893044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399" y="148819"/>
            <a:ext cx="8662220" cy="1143000"/>
          </a:xfrm>
        </p:spPr>
        <p:txBody>
          <a:bodyPr>
            <a:normAutofit fontScale="90000"/>
          </a:bodyPr>
          <a:lstStyle/>
          <a:p>
            <a:r>
              <a:rPr lang="en-GB" b="1" dirty="0" smtClean="0"/>
              <a:t>UNFCCC/GCOS – CEOS/CGMS Relations</a:t>
            </a:r>
            <a:endParaRPr lang="en-GB" b="1" dirty="0"/>
          </a:p>
        </p:txBody>
      </p:sp>
      <p:pic>
        <p:nvPicPr>
          <p:cNvPr id="4" name="Picture 17"/>
          <p:cNvPicPr>
            <a:picLocks noChangeAspect="1"/>
          </p:cNvPicPr>
          <p:nvPr/>
        </p:nvPicPr>
        <p:blipFill>
          <a:blip r:embed="rId3" cstate="print"/>
          <a:srcRect/>
          <a:stretch>
            <a:fillRect/>
          </a:stretch>
        </p:blipFill>
        <p:spPr bwMode="auto">
          <a:xfrm>
            <a:off x="8618291" y="4663392"/>
            <a:ext cx="3241303" cy="934992"/>
          </a:xfrm>
          <a:prstGeom prst="rect">
            <a:avLst/>
          </a:prstGeom>
          <a:noFill/>
          <a:ln w="9525">
            <a:noFill/>
            <a:miter lim="800000"/>
            <a:headEnd/>
            <a:tailEnd/>
          </a:ln>
        </p:spPr>
      </p:pic>
      <p:grpSp>
        <p:nvGrpSpPr>
          <p:cNvPr id="5" name="Group 4"/>
          <p:cNvGrpSpPr>
            <a:grpSpLocks noChangeAspect="1"/>
          </p:cNvGrpSpPr>
          <p:nvPr/>
        </p:nvGrpSpPr>
        <p:grpSpPr>
          <a:xfrm>
            <a:off x="348553" y="4626888"/>
            <a:ext cx="4681967" cy="1008000"/>
            <a:chOff x="-807114" y="2083218"/>
            <a:chExt cx="4681975" cy="1008000"/>
          </a:xfrm>
        </p:grpSpPr>
        <p:pic>
          <p:nvPicPr>
            <p:cNvPr id="12" name="Picture 11"/>
            <p:cNvPicPr>
              <a:picLocks/>
            </p:cNvPicPr>
            <p:nvPr/>
          </p:nvPicPr>
          <p:blipFill>
            <a:blip r:embed="rId4" cstate="print"/>
            <a:stretch>
              <a:fillRect/>
            </a:stretch>
          </p:blipFill>
          <p:spPr>
            <a:xfrm>
              <a:off x="485577" y="2231941"/>
              <a:ext cx="2296951" cy="710555"/>
            </a:xfrm>
            <a:prstGeom prst="rect">
              <a:avLst/>
            </a:prstGeom>
          </p:spPr>
        </p:pic>
        <p:pic>
          <p:nvPicPr>
            <p:cNvPr id="13" name="Picture 12"/>
            <p:cNvPicPr>
              <a:picLocks noChangeArrowheads="1"/>
            </p:cNvPicPr>
            <p:nvPr/>
          </p:nvPicPr>
          <p:blipFill>
            <a:blip r:embed="rId5" cstate="print"/>
            <a:srcRect/>
            <a:stretch>
              <a:fillRect/>
            </a:stretch>
          </p:blipFill>
          <p:spPr bwMode="auto">
            <a:xfrm>
              <a:off x="-807114" y="2198580"/>
              <a:ext cx="1292691" cy="777277"/>
            </a:xfrm>
            <a:prstGeom prst="rect">
              <a:avLst/>
            </a:prstGeom>
            <a:noFill/>
            <a:ln w="12700">
              <a:noFill/>
              <a:miter lim="800000"/>
              <a:headEnd/>
              <a:tailEnd/>
            </a:ln>
          </p:spPr>
        </p:pic>
        <p:pic>
          <p:nvPicPr>
            <p:cNvPr id="14" name="Picture 13"/>
            <p:cNvPicPr>
              <a:picLocks/>
            </p:cNvPicPr>
            <p:nvPr/>
          </p:nvPicPr>
          <p:blipFill>
            <a:blip r:embed="rId6" cstate="print"/>
            <a:stretch>
              <a:fillRect/>
            </a:stretch>
          </p:blipFill>
          <p:spPr>
            <a:xfrm>
              <a:off x="2866861" y="2083218"/>
              <a:ext cx="1008000" cy="1008000"/>
            </a:xfrm>
            <a:prstGeom prst="rect">
              <a:avLst/>
            </a:prstGeom>
          </p:spPr>
        </p:pic>
      </p:grpSp>
      <p:grpSp>
        <p:nvGrpSpPr>
          <p:cNvPr id="3" name="Group 2"/>
          <p:cNvGrpSpPr/>
          <p:nvPr/>
        </p:nvGrpSpPr>
        <p:grpSpPr>
          <a:xfrm>
            <a:off x="5112150" y="4100761"/>
            <a:ext cx="3395866" cy="2029479"/>
            <a:chOff x="3834113" y="3075570"/>
            <a:chExt cx="2546900" cy="1522109"/>
          </a:xfrm>
        </p:grpSpPr>
        <p:sp>
          <p:nvSpPr>
            <p:cNvPr id="8" name="TextBox 7"/>
            <p:cNvSpPr txBox="1"/>
            <p:nvPr/>
          </p:nvSpPr>
          <p:spPr>
            <a:xfrm>
              <a:off x="3963090" y="4251430"/>
              <a:ext cx="2290146" cy="346249"/>
            </a:xfrm>
            <a:prstGeom prst="rect">
              <a:avLst/>
            </a:prstGeom>
            <a:noFill/>
          </p:spPr>
          <p:txBody>
            <a:bodyPr wrap="none" rtlCol="0">
              <a:spAutoFit/>
            </a:bodyPr>
            <a:lstStyle/>
            <a:p>
              <a:pPr defTabSz="609585"/>
              <a:r>
                <a:rPr lang="en-GB" sz="2400" b="1" dirty="0">
                  <a:solidFill>
                    <a:srgbClr val="1F497D"/>
                  </a:solidFill>
                </a:rPr>
                <a:t>Coordinated Response</a:t>
              </a:r>
            </a:p>
          </p:txBody>
        </p:sp>
        <p:sp>
          <p:nvSpPr>
            <p:cNvPr id="23" name="Left Arrow 22"/>
            <p:cNvSpPr/>
            <p:nvPr/>
          </p:nvSpPr>
          <p:spPr>
            <a:xfrm>
              <a:off x="4261023" y="3075570"/>
              <a:ext cx="1730477" cy="404747"/>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prstClr val="white"/>
                </a:solidFill>
              </a:endParaRPr>
            </a:p>
          </p:txBody>
        </p:sp>
        <p:sp>
          <p:nvSpPr>
            <p:cNvPr id="24" name="Left Arrow 23"/>
            <p:cNvSpPr/>
            <p:nvPr/>
          </p:nvSpPr>
          <p:spPr>
            <a:xfrm rot="10800000">
              <a:off x="4261023" y="3879722"/>
              <a:ext cx="1730477" cy="4047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prstClr val="white"/>
                </a:solidFill>
              </a:endParaRPr>
            </a:p>
          </p:txBody>
        </p:sp>
        <p:sp>
          <p:nvSpPr>
            <p:cNvPr id="25" name="TextBox 24"/>
            <p:cNvSpPr txBox="1"/>
            <p:nvPr/>
          </p:nvSpPr>
          <p:spPr>
            <a:xfrm>
              <a:off x="3834113" y="3416679"/>
              <a:ext cx="2546900" cy="346249"/>
            </a:xfrm>
            <a:prstGeom prst="rect">
              <a:avLst/>
            </a:prstGeom>
            <a:noFill/>
          </p:spPr>
          <p:txBody>
            <a:bodyPr wrap="none" rtlCol="0">
              <a:spAutoFit/>
            </a:bodyPr>
            <a:lstStyle/>
            <a:p>
              <a:pPr defTabSz="609585"/>
              <a:r>
                <a:rPr lang="en-GB" sz="2400" b="1" dirty="0">
                  <a:solidFill>
                    <a:srgbClr val="C00000"/>
                  </a:solidFill>
                </a:rPr>
                <a:t>Needs and Requirements</a:t>
              </a:r>
            </a:p>
          </p:txBody>
        </p:sp>
      </p:grpSp>
      <p:sp>
        <p:nvSpPr>
          <p:cNvPr id="30" name="TextBox 29"/>
          <p:cNvSpPr txBox="1"/>
          <p:nvPr/>
        </p:nvSpPr>
        <p:spPr>
          <a:xfrm>
            <a:off x="1076084" y="3683097"/>
            <a:ext cx="3016980" cy="913199"/>
          </a:xfrm>
          <a:prstGeom prst="rect">
            <a:avLst/>
          </a:prstGeom>
          <a:noFill/>
        </p:spPr>
        <p:txBody>
          <a:bodyPr wrap="none" rtlCol="0">
            <a:spAutoFit/>
          </a:bodyPr>
          <a:lstStyle/>
          <a:p>
            <a:pPr defTabSz="609585"/>
            <a:r>
              <a:rPr lang="en-GB" sz="2667" b="1" dirty="0">
                <a:solidFill>
                  <a:srgbClr val="1F497D"/>
                </a:solidFill>
              </a:rPr>
              <a:t>Reports on Progress</a:t>
            </a:r>
          </a:p>
          <a:p>
            <a:pPr defTabSz="609585"/>
            <a:r>
              <a:rPr lang="en-GB" sz="2667" b="1" dirty="0">
                <a:solidFill>
                  <a:srgbClr val="1F497D"/>
                </a:solidFill>
              </a:rPr>
              <a:t>@ SBSTA/COP</a:t>
            </a:r>
          </a:p>
        </p:txBody>
      </p:sp>
      <p:sp>
        <p:nvSpPr>
          <p:cNvPr id="31" name="Left Arrow 30"/>
          <p:cNvSpPr/>
          <p:nvPr/>
        </p:nvSpPr>
        <p:spPr>
          <a:xfrm rot="5400000">
            <a:off x="473038" y="3578902"/>
            <a:ext cx="1043716" cy="5396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prstClr val="white"/>
              </a:solidFill>
            </a:endParaRPr>
          </a:p>
        </p:txBody>
      </p:sp>
      <p:sp>
        <p:nvSpPr>
          <p:cNvPr id="33" name="TextBox 32"/>
          <p:cNvSpPr txBox="1"/>
          <p:nvPr/>
        </p:nvSpPr>
        <p:spPr>
          <a:xfrm>
            <a:off x="4692997" y="1578737"/>
            <a:ext cx="7364604" cy="1938992"/>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defTabSz="609585"/>
            <a:r>
              <a:rPr lang="en-US" sz="2400" b="1" dirty="0">
                <a:solidFill>
                  <a:srgbClr val="1F497D"/>
                </a:solidFill>
              </a:rPr>
              <a:t>COP-21 Paris Agreement: Adaptation (Article 7(c)):</a:t>
            </a:r>
          </a:p>
          <a:p>
            <a:pPr defTabSz="609585"/>
            <a:r>
              <a:rPr lang="en-US" sz="2400" dirty="0">
                <a:solidFill>
                  <a:srgbClr val="1F497D"/>
                </a:solidFill>
              </a:rPr>
              <a:t>Strengthening scientific knowledge on climate, including research, </a:t>
            </a:r>
            <a:r>
              <a:rPr lang="en-US" sz="2400" b="1" dirty="0">
                <a:solidFill>
                  <a:srgbClr val="FF0000"/>
                </a:solidFill>
              </a:rPr>
              <a:t>systematic observation of the climate system</a:t>
            </a:r>
            <a:r>
              <a:rPr lang="en-US" sz="2400" dirty="0">
                <a:solidFill>
                  <a:srgbClr val="1F497D"/>
                </a:solidFill>
              </a:rPr>
              <a:t> and early warning systems, in a manner that informs climate services and supports decision-making. </a:t>
            </a:r>
          </a:p>
        </p:txBody>
      </p:sp>
      <p:pic>
        <p:nvPicPr>
          <p:cNvPr id="34" name="Picture 33"/>
          <p:cNvPicPr>
            <a:picLocks noChangeAspect="1"/>
          </p:cNvPicPr>
          <p:nvPr/>
        </p:nvPicPr>
        <p:blipFill>
          <a:blip r:embed="rId7" cstate="print">
            <a:duotone>
              <a:prstClr val="black"/>
              <a:srgbClr val="0070C0">
                <a:tint val="45000"/>
                <a:satMod val="400000"/>
              </a:srgbClr>
            </a:duotone>
            <a:extLst>
              <a:ext uri="{28A0092B-C50C-407E-A947-70E740481C1C}">
                <a14:useLocalDpi xmlns:a14="http://schemas.microsoft.com/office/drawing/2010/main" val="0"/>
              </a:ext>
            </a:extLst>
          </a:blip>
          <a:stretch>
            <a:fillRect/>
          </a:stretch>
        </p:blipFill>
        <p:spPr>
          <a:xfrm>
            <a:off x="288088" y="1789707"/>
            <a:ext cx="4064000" cy="1207008"/>
          </a:xfrm>
          <a:prstGeom prst="rect">
            <a:avLst/>
          </a:prstGeom>
        </p:spPr>
      </p:pic>
      <p:sp>
        <p:nvSpPr>
          <p:cNvPr id="16" name="TextBox 15"/>
          <p:cNvSpPr txBox="1"/>
          <p:nvPr/>
        </p:nvSpPr>
        <p:spPr>
          <a:xfrm>
            <a:off x="2074720" y="2472508"/>
            <a:ext cx="2473754" cy="1446550"/>
          </a:xfrm>
          <a:prstGeom prst="rect">
            <a:avLst/>
          </a:prstGeom>
          <a:noFill/>
        </p:spPr>
        <p:txBody>
          <a:bodyPr wrap="none" rtlCol="0">
            <a:spAutoFit/>
          </a:bodyPr>
          <a:lstStyle/>
          <a:p>
            <a:pPr defTabSz="609585"/>
            <a:r>
              <a:rPr lang="en-GB" sz="8800" b="1" dirty="0">
                <a:solidFill>
                  <a:srgbClr val="92D050"/>
                </a:solidFill>
                <a:effectLst>
                  <a:outerShdw blurRad="60007" dist="310007" dir="7680000" sy="30000" kx="1300200" algn="ctr" rotWithShape="0">
                    <a:prstClr val="black">
                      <a:alpha val="32000"/>
                    </a:prstClr>
                  </a:outerShdw>
                </a:effectLst>
              </a:rPr>
              <a:t>2015</a:t>
            </a:r>
          </a:p>
        </p:txBody>
      </p:sp>
    </p:spTree>
    <p:extLst>
      <p:ext uri="{BB962C8B-B14F-4D97-AF65-F5344CB8AC3E}">
        <p14:creationId xmlns:p14="http://schemas.microsoft.com/office/powerpoint/2010/main" val="498417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ChangeAspect="1"/>
          </p:cNvGrpSpPr>
          <p:nvPr/>
        </p:nvGrpSpPr>
        <p:grpSpPr>
          <a:xfrm>
            <a:off x="3362286" y="1641584"/>
            <a:ext cx="5376744" cy="1815563"/>
            <a:chOff x="5385914" y="1617406"/>
            <a:chExt cx="6714488" cy="1566047"/>
          </a:xfrm>
        </p:grpSpPr>
        <p:pic>
          <p:nvPicPr>
            <p:cNvPr id="11" name="Picture 10"/>
            <p:cNvPicPr>
              <a:picLocks noChangeAspect="1"/>
            </p:cNvPicPr>
            <p:nvPr/>
          </p:nvPicPr>
          <p:blipFill rotWithShape="1">
            <a:blip r:embed="rId3"/>
            <a:srcRect t="-79" b="80410"/>
            <a:stretch/>
          </p:blipFill>
          <p:spPr>
            <a:xfrm>
              <a:off x="5385915" y="1617406"/>
              <a:ext cx="6714487" cy="781665"/>
            </a:xfrm>
            <a:prstGeom prst="rect">
              <a:avLst/>
            </a:prstGeom>
          </p:spPr>
        </p:pic>
        <p:pic>
          <p:nvPicPr>
            <p:cNvPr id="12" name="Picture 11"/>
            <p:cNvPicPr>
              <a:picLocks noChangeAspect="1"/>
            </p:cNvPicPr>
            <p:nvPr/>
          </p:nvPicPr>
          <p:blipFill rotWithShape="1">
            <a:blip r:embed="rId3"/>
            <a:srcRect t="52791" b="27472"/>
            <a:stretch/>
          </p:blipFill>
          <p:spPr>
            <a:xfrm>
              <a:off x="5385914" y="2399071"/>
              <a:ext cx="6714487" cy="784382"/>
            </a:xfrm>
            <a:prstGeom prst="rect">
              <a:avLst/>
            </a:prstGeom>
          </p:spPr>
        </p:pic>
      </p:grpSp>
      <p:sp>
        <p:nvSpPr>
          <p:cNvPr id="2" name="Title 1"/>
          <p:cNvSpPr>
            <a:spLocks noGrp="1"/>
          </p:cNvSpPr>
          <p:nvPr>
            <p:ph type="title"/>
          </p:nvPr>
        </p:nvSpPr>
        <p:spPr/>
        <p:txBody>
          <a:bodyPr>
            <a:normAutofit fontScale="90000"/>
          </a:bodyPr>
          <a:lstStyle/>
          <a:p>
            <a:r>
              <a:rPr lang="en-GB" b="1" dirty="0" smtClean="0"/>
              <a:t>GCOS Implementation Plan &amp;</a:t>
            </a:r>
            <a:br>
              <a:rPr lang="en-GB" b="1" dirty="0" smtClean="0"/>
            </a:br>
            <a:r>
              <a:rPr lang="en-GB" b="1" dirty="0" smtClean="0"/>
              <a:t>The Comprehensive Answer</a:t>
            </a:r>
            <a:endParaRPr lang="en-GB" b="1" dirty="0"/>
          </a:p>
        </p:txBody>
      </p:sp>
      <p:pic>
        <p:nvPicPr>
          <p:cNvPr id="4" name="Picture 3" descr="Screen Shot 2017-09-07 at 12.40.4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1348" y="1719344"/>
            <a:ext cx="3000155" cy="4240104"/>
          </a:xfrm>
          <a:prstGeom prst="rect">
            <a:avLst/>
          </a:prstGeom>
          <a:ln w="3175">
            <a:solidFill>
              <a:schemeClr val="tx1"/>
            </a:solidFill>
          </a:ln>
          <a:effectLst>
            <a:outerShdw blurRad="50800" dist="38100" dir="2700000" algn="tl" rotWithShape="0">
              <a:srgbClr val="000000">
                <a:alpha val="43000"/>
              </a:srgbClr>
            </a:outerShdw>
          </a:effectLst>
        </p:spPr>
      </p:pic>
      <p:sp>
        <p:nvSpPr>
          <p:cNvPr id="5" name="TextBox 9"/>
          <p:cNvSpPr txBox="1">
            <a:spLocks noChangeArrowheads="1"/>
          </p:cNvSpPr>
          <p:nvPr/>
        </p:nvSpPr>
        <p:spPr bwMode="auto">
          <a:xfrm>
            <a:off x="8882519" y="4458211"/>
            <a:ext cx="3723149" cy="1743588"/>
          </a:xfrm>
          <a:prstGeom prst="rect">
            <a:avLst/>
          </a:prstGeom>
          <a:noFill/>
          <a:ln>
            <a:noFill/>
          </a:ln>
          <a:extLst/>
        </p:spPr>
        <p:txBody>
          <a:bodyPr wrap="none" lIns="0" tIns="0" rIns="0" bIns="0">
            <a:no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defTabSz="457189">
              <a:lnSpc>
                <a:spcPct val="80000"/>
              </a:lnSpc>
              <a:spcAft>
                <a:spcPts val="0"/>
              </a:spcAft>
              <a:buClr>
                <a:prstClr val="black"/>
              </a:buClr>
              <a:buFontTx/>
              <a:buNone/>
            </a:pPr>
            <a:r>
              <a:rPr lang="en-US" altLang="en-US" sz="12800" kern="0" dirty="0">
                <a:solidFill>
                  <a:srgbClr val="92D050"/>
                </a:solidFill>
                <a:effectLst>
                  <a:glow rad="152400">
                    <a:srgbClr val="4F81BD">
                      <a:alpha val="40000"/>
                    </a:srgbClr>
                  </a:glow>
                </a:effectLst>
                <a:latin typeface="+mn-lt"/>
              </a:rPr>
              <a:t>2017</a:t>
            </a:r>
          </a:p>
        </p:txBody>
      </p:sp>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772" t="4630" r="30689" b="4961"/>
          <a:stretch/>
        </p:blipFill>
        <p:spPr bwMode="auto">
          <a:xfrm>
            <a:off x="306345" y="1641584"/>
            <a:ext cx="3075749" cy="43956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87970" y="3972229"/>
            <a:ext cx="3512500" cy="2062103"/>
          </a:xfrm>
          <a:prstGeom prst="rect">
            <a:avLst/>
          </a:prstGeom>
          <a:noFill/>
        </p:spPr>
        <p:txBody>
          <a:bodyPr wrap="none" rtlCol="0">
            <a:spAutoFit/>
          </a:bodyPr>
          <a:lstStyle/>
          <a:p>
            <a:pPr defTabSz="609585"/>
            <a:r>
              <a:rPr lang="en-GB" sz="12800" b="1" dirty="0">
                <a:solidFill>
                  <a:srgbClr val="FF0000"/>
                </a:solidFill>
                <a:effectLst>
                  <a:outerShdw blurRad="60007" dist="310007" dir="7680000" sy="30000" kx="1300200" algn="ctr" rotWithShape="0">
                    <a:prstClr val="black">
                      <a:alpha val="32000"/>
                    </a:prstClr>
                  </a:outerShdw>
                </a:effectLst>
              </a:rPr>
              <a:t>2016</a:t>
            </a:r>
          </a:p>
        </p:txBody>
      </p:sp>
      <p:sp>
        <p:nvSpPr>
          <p:cNvPr id="3" name="TextBox 2"/>
          <p:cNvSpPr txBox="1"/>
          <p:nvPr/>
        </p:nvSpPr>
        <p:spPr>
          <a:xfrm>
            <a:off x="3600470" y="3853543"/>
            <a:ext cx="5042787" cy="1938992"/>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Answer contains status and plans for all actions in GCOS IP relevant for space agencies.</a:t>
            </a:r>
          </a:p>
          <a:p>
            <a:pPr marL="285750" indent="-285750">
              <a:buFont typeface="Arial" panose="020B0604020202020204" pitchFamily="34" charset="0"/>
              <a:buChar char="•"/>
            </a:pPr>
            <a:r>
              <a:rPr lang="en-GB" sz="2400" dirty="0" smtClean="0"/>
              <a:t>Allows reporting of progress on GCOS needs to UNFCCC.</a:t>
            </a:r>
            <a:endParaRPr lang="en-GB" sz="2400" dirty="0"/>
          </a:p>
        </p:txBody>
      </p:sp>
    </p:spTree>
    <p:extLst>
      <p:ext uri="{BB962C8B-B14F-4D97-AF65-F5344CB8AC3E}">
        <p14:creationId xmlns:p14="http://schemas.microsoft.com/office/powerpoint/2010/main" val="3804840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b="1" dirty="0"/>
              <a:t>Space Agency contribution to </a:t>
            </a:r>
            <a:r>
              <a:rPr lang="en-GB" b="1" dirty="0" smtClean="0"/>
              <a:t>the </a:t>
            </a:r>
            <a:br>
              <a:rPr lang="en-GB" b="1" dirty="0" smtClean="0"/>
            </a:br>
            <a:r>
              <a:rPr lang="en-GB" b="1" dirty="0" smtClean="0"/>
              <a:t>Paris Agreement</a:t>
            </a:r>
            <a:endParaRPr lang="en-GB" b="1" dirty="0"/>
          </a:p>
        </p:txBody>
      </p:sp>
      <p:sp>
        <p:nvSpPr>
          <p:cNvPr id="7" name="TextBox 6"/>
          <p:cNvSpPr txBox="1"/>
          <p:nvPr/>
        </p:nvSpPr>
        <p:spPr>
          <a:xfrm>
            <a:off x="225356" y="1980266"/>
            <a:ext cx="8218212" cy="34163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36" indent="-285736">
              <a:buFont typeface="Arial"/>
              <a:buChar char="•"/>
            </a:pPr>
            <a:r>
              <a:rPr lang="en-GB" sz="2400" dirty="0"/>
              <a:t>Consulted GCOS and GEO that performed similar analysis in their areas;</a:t>
            </a:r>
          </a:p>
          <a:p>
            <a:pPr marL="285736" indent="-285736">
              <a:buFont typeface="Arial"/>
              <a:buChar char="•"/>
            </a:pPr>
            <a:r>
              <a:rPr lang="en-GB" sz="2400" dirty="0"/>
              <a:t>Applied categorisation of Paris Agreement articles as depicted by GCOS (see next slide);</a:t>
            </a:r>
          </a:p>
          <a:p>
            <a:pPr marL="285736" indent="-285736">
              <a:buFont typeface="Arial"/>
              <a:buChar char="•"/>
            </a:pPr>
            <a:r>
              <a:rPr lang="en-GB" sz="2400" dirty="0"/>
              <a:t>Document provides an assessment in support of individual articles of the Agreement;</a:t>
            </a:r>
          </a:p>
          <a:p>
            <a:pPr marL="285736" indent="-285736">
              <a:buFont typeface="Arial"/>
              <a:buChar char="•"/>
            </a:pPr>
            <a:r>
              <a:rPr lang="en-GB" sz="2400" dirty="0"/>
              <a:t>Addressed in particular CEOS cross cutting Working Groups contributions; </a:t>
            </a:r>
          </a:p>
          <a:p>
            <a:pPr marL="285736" indent="-285736">
              <a:buFont typeface="Arial"/>
              <a:buChar char="•"/>
            </a:pPr>
            <a:r>
              <a:rPr lang="en-GB" sz="2400" dirty="0" smtClean="0"/>
              <a:t>Will become available on climatemonitoring.info soon.</a:t>
            </a:r>
            <a:endParaRPr lang="en-GB" sz="2400" dirty="0"/>
          </a:p>
        </p:txBody>
      </p:sp>
      <p:pic>
        <p:nvPicPr>
          <p:cNvPr id="2" name="Picture 1"/>
          <p:cNvPicPr>
            <a:picLocks noChangeAspect="1"/>
          </p:cNvPicPr>
          <p:nvPr/>
        </p:nvPicPr>
        <p:blipFill>
          <a:blip r:embed="rId2"/>
          <a:stretch>
            <a:fillRect/>
          </a:stretch>
        </p:blipFill>
        <p:spPr>
          <a:xfrm>
            <a:off x="8443568" y="1429912"/>
            <a:ext cx="3315536" cy="4678657"/>
          </a:xfrm>
          <a:prstGeom prst="rect">
            <a:avLst/>
          </a:prstGeom>
        </p:spPr>
      </p:pic>
    </p:spTree>
    <p:extLst>
      <p:ext uri="{BB962C8B-B14F-4D97-AF65-F5344CB8AC3E}">
        <p14:creationId xmlns:p14="http://schemas.microsoft.com/office/powerpoint/2010/main" val="3974762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504" y="148819"/>
            <a:ext cx="9016409" cy="1143000"/>
          </a:xfrm>
        </p:spPr>
        <p:txBody>
          <a:bodyPr>
            <a:noAutofit/>
          </a:bodyPr>
          <a:lstStyle/>
          <a:p>
            <a:r>
              <a:rPr lang="en-GB" b="1" dirty="0"/>
              <a:t>Enhancing use of climate data records</a:t>
            </a:r>
          </a:p>
        </p:txBody>
      </p:sp>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210373" y="1621505"/>
            <a:ext cx="2901079" cy="4103627"/>
          </a:xfrm>
        </p:spPr>
      </p:pic>
      <p:sp>
        <p:nvSpPr>
          <p:cNvPr id="8" name="TextBox 15"/>
          <p:cNvSpPr txBox="1">
            <a:spLocks noChangeArrowheads="1"/>
          </p:cNvSpPr>
          <p:nvPr/>
        </p:nvSpPr>
        <p:spPr bwMode="auto">
          <a:xfrm>
            <a:off x="6646334" y="5755217"/>
            <a:ext cx="5445465"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defTabSz="609585"/>
            <a:r>
              <a:rPr lang="en-GB" altLang="en-US" sz="1867" dirty="0">
                <a:solidFill>
                  <a:srgbClr val="000000"/>
                </a:solidFill>
                <a:hlinkClick r:id="rId3"/>
              </a:rPr>
              <a:t>http://library.wmo.int/pmb_ged/wmo_1162_en.pdf</a:t>
            </a:r>
            <a:r>
              <a:rPr lang="en-GB" altLang="en-US" sz="1867" dirty="0">
                <a:solidFill>
                  <a:srgbClr val="000000"/>
                </a:solidFill>
              </a:rPr>
              <a:t> </a:t>
            </a:r>
          </a:p>
        </p:txBody>
      </p:sp>
      <p:pic>
        <p:nvPicPr>
          <p:cNvPr id="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193" y="1510129"/>
            <a:ext cx="8833097" cy="424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5643" y="4990777"/>
            <a:ext cx="16891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38064" y="5185678"/>
            <a:ext cx="958851" cy="956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317" y="5240388"/>
            <a:ext cx="1837267"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920192" y="1667616"/>
            <a:ext cx="4106252" cy="461665"/>
          </a:xfrm>
          <a:prstGeom prst="rect">
            <a:avLst/>
          </a:prstGeom>
          <a:noFill/>
        </p:spPr>
        <p:txBody>
          <a:bodyPr wrap="none" rtlCol="0">
            <a:spAutoFit/>
          </a:bodyPr>
          <a:lstStyle/>
          <a:p>
            <a:pPr defTabSz="609585"/>
            <a:r>
              <a:rPr lang="en-GB" sz="2400" dirty="0">
                <a:solidFill>
                  <a:prstClr val="black"/>
                </a:solidFill>
              </a:rPr>
              <a:t>Courtesy of Bojinski et al.; 2015</a:t>
            </a:r>
          </a:p>
        </p:txBody>
      </p:sp>
      <p:sp>
        <p:nvSpPr>
          <p:cNvPr id="11" name="TextBox 10"/>
          <p:cNvSpPr txBox="1"/>
          <p:nvPr/>
        </p:nvSpPr>
        <p:spPr>
          <a:xfrm>
            <a:off x="232432" y="3936688"/>
            <a:ext cx="2473754" cy="1446550"/>
          </a:xfrm>
          <a:prstGeom prst="rect">
            <a:avLst/>
          </a:prstGeom>
          <a:noFill/>
        </p:spPr>
        <p:txBody>
          <a:bodyPr wrap="none" rtlCol="0">
            <a:spAutoFit/>
          </a:bodyPr>
          <a:lstStyle/>
          <a:p>
            <a:pPr defTabSz="609585"/>
            <a:r>
              <a:rPr lang="en-GB" sz="8800" b="1" dirty="0">
                <a:solidFill>
                  <a:srgbClr val="92D050"/>
                </a:solidFill>
                <a:effectLst>
                  <a:outerShdw blurRad="60007" dist="310007" dir="7680000" sy="30000" kx="1300200" algn="ctr" rotWithShape="0">
                    <a:prstClr val="black">
                      <a:alpha val="32000"/>
                    </a:prstClr>
                  </a:outerShdw>
                </a:effectLst>
              </a:rPr>
              <a:t>2015</a:t>
            </a:r>
          </a:p>
        </p:txBody>
      </p:sp>
    </p:spTree>
    <p:extLst>
      <p:ext uri="{BB962C8B-B14F-4D97-AF65-F5344CB8AC3E}">
        <p14:creationId xmlns:p14="http://schemas.microsoft.com/office/powerpoint/2010/main" val="129558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WGClim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2689</TotalTime>
  <Words>635</Words>
  <Application>Microsoft Office PowerPoint</Application>
  <PresentationFormat>Widescreen</PresentationFormat>
  <Paragraphs>72</Paragraphs>
  <Slides>11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MS PGothic</vt:lpstr>
      <vt:lpstr>Arial</vt:lpstr>
      <vt:lpstr>Arial Bold</vt:lpstr>
      <vt:lpstr>Calibri</vt:lpstr>
      <vt:lpstr>Tahoma</vt:lpstr>
      <vt:lpstr>WGClimate</vt:lpstr>
      <vt:lpstr>Status of Joint CEOS/CGMS WGClimate</vt:lpstr>
      <vt:lpstr>Short History of Joint WGClimate</vt:lpstr>
      <vt:lpstr>The Architecture for Climate Monitoring from Space</vt:lpstr>
      <vt:lpstr>Major objectives of WGClimate</vt:lpstr>
      <vt:lpstr>Addition to the Mandate 2018</vt:lpstr>
      <vt:lpstr>UNFCCC/GCOS – CEOS/CGMS Relations</vt:lpstr>
      <vt:lpstr>GCOS Implementation Plan &amp; The Comprehensive Answer</vt:lpstr>
      <vt:lpstr>Space Agency contribution to the  Paris Agreement</vt:lpstr>
      <vt:lpstr>Enhancing use of climate data records</vt:lpstr>
      <vt:lpstr>ECV Inventory - Resource for Coordinated Response</vt:lpstr>
      <vt:lpstr>Summary</vt:lpstr>
    </vt:vector>
  </TitlesOfParts>
  <Company>EUMETSAT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Joerg Schulz</dc:creator>
  <cp:lastModifiedBy>Joerg Schulz</cp:lastModifiedBy>
  <cp:revision>91</cp:revision>
  <dcterms:created xsi:type="dcterms:W3CDTF">2018-08-22T09:20:06Z</dcterms:created>
  <dcterms:modified xsi:type="dcterms:W3CDTF">2019-03-20T23:54:01Z</dcterms:modified>
</cp:coreProperties>
</file>