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683" r:id="rId1"/>
    <p:sldMasterId id="2147484705" r:id="rId2"/>
    <p:sldMasterId id="2147484717" r:id="rId3"/>
    <p:sldMasterId id="2147484729" r:id="rId4"/>
  </p:sldMasterIdLst>
  <p:notesMasterIdLst>
    <p:notesMasterId r:id="rId30"/>
  </p:notesMasterIdLst>
  <p:handoutMasterIdLst>
    <p:handoutMasterId r:id="rId31"/>
  </p:handoutMasterIdLst>
  <p:sldIdLst>
    <p:sldId id="642" r:id="rId5"/>
    <p:sldId id="668" r:id="rId6"/>
    <p:sldId id="708" r:id="rId7"/>
    <p:sldId id="696" r:id="rId8"/>
    <p:sldId id="756" r:id="rId9"/>
    <p:sldId id="342" r:id="rId10"/>
    <p:sldId id="345" r:id="rId11"/>
    <p:sldId id="368" r:id="rId12"/>
    <p:sldId id="757" r:id="rId13"/>
    <p:sldId id="737" r:id="rId14"/>
    <p:sldId id="645" r:id="rId15"/>
    <p:sldId id="750" r:id="rId16"/>
    <p:sldId id="752" r:id="rId17"/>
    <p:sldId id="753" r:id="rId18"/>
    <p:sldId id="754" r:id="rId19"/>
    <p:sldId id="755" r:id="rId20"/>
    <p:sldId id="297" r:id="rId21"/>
    <p:sldId id="760" r:id="rId22"/>
    <p:sldId id="370" r:id="rId23"/>
    <p:sldId id="257" r:id="rId24"/>
    <p:sldId id="762" r:id="rId25"/>
    <p:sldId id="764" r:id="rId26"/>
    <p:sldId id="761" r:id="rId27"/>
    <p:sldId id="763" r:id="rId28"/>
    <p:sldId id="677" r:id="rId2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303"/>
    <a:srgbClr val="5E428E"/>
    <a:srgbClr val="00AC60"/>
    <a:srgbClr val="7E9BCD"/>
    <a:srgbClr val="CECE00"/>
    <a:srgbClr val="628911"/>
    <a:srgbClr val="19895A"/>
    <a:srgbClr val="8091BF"/>
    <a:srgbClr val="009A97"/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79" autoAdjust="0"/>
    <p:restoredTop sz="97046" autoAdjust="0"/>
  </p:normalViewPr>
  <p:slideViewPr>
    <p:cSldViewPr>
      <p:cViewPr varScale="1">
        <p:scale>
          <a:sx n="51" d="100"/>
          <a:sy n="51" d="100"/>
        </p:scale>
        <p:origin x="200" y="6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26" d="100"/>
          <a:sy n="126" d="100"/>
        </p:scale>
        <p:origin x="374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B43547-0AD2-4774-8D4C-A868CB00FEDC}" type="doc">
      <dgm:prSet loTypeId="urn:microsoft.com/office/officeart/2005/8/layout/radial6" loCatId="cycle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DD1EF0D5-AB50-45DF-A13F-AB42EC71255D}">
      <dgm:prSet phldrT="[Text]" custT="1"/>
      <dgm:spPr>
        <a:xfrm>
          <a:off x="1732403" y="972904"/>
          <a:ext cx="2411391" cy="2361453"/>
        </a:xfrm>
        <a:prstGeom prst="ellipse">
          <a:avLst/>
        </a:prstGeom>
        <a:solidFill>
          <a:srgbClr val="F79646">
            <a:lumMod val="60000"/>
            <a:lumOff val="4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GB" sz="1600" b="1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Weather Hazards, Climate Variability and Change</a:t>
          </a:r>
        </a:p>
        <a:p>
          <a:pPr>
            <a:buNone/>
          </a:pPr>
          <a:r>
            <a:rPr lang="en-GB" sz="16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Urbanisation</a:t>
          </a:r>
        </a:p>
        <a:p>
          <a:pPr>
            <a:buNone/>
          </a:pPr>
          <a:r>
            <a:rPr lang="en-GB" sz="16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Population growth</a:t>
          </a:r>
        </a:p>
        <a:p>
          <a:pPr>
            <a:buNone/>
          </a:pPr>
          <a:r>
            <a:rPr lang="en-GB" sz="16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Limited Natural Resources</a:t>
          </a:r>
        </a:p>
      </dgm:t>
    </dgm:pt>
    <dgm:pt modelId="{5DC07282-A07A-4847-805E-9583604D432B}" type="parTrans" cxnId="{15212CA5-CD7F-4BEC-9F16-21A545E709ED}">
      <dgm:prSet/>
      <dgm:spPr/>
      <dgm:t>
        <a:bodyPr/>
        <a:lstStyle/>
        <a:p>
          <a:endParaRPr lang="en-GB" sz="2000">
            <a:latin typeface="Arial"/>
            <a:cs typeface="Arial"/>
          </a:endParaRPr>
        </a:p>
      </dgm:t>
    </dgm:pt>
    <dgm:pt modelId="{9A4146E2-12DF-4795-89FF-17093FCC5BF5}" type="sibTrans" cxnId="{15212CA5-CD7F-4BEC-9F16-21A545E709ED}">
      <dgm:prSet/>
      <dgm:spPr/>
      <dgm:t>
        <a:bodyPr/>
        <a:lstStyle/>
        <a:p>
          <a:endParaRPr lang="en-GB" sz="2000">
            <a:latin typeface="Arial"/>
            <a:cs typeface="Arial"/>
          </a:endParaRPr>
        </a:p>
      </dgm:t>
    </dgm:pt>
    <dgm:pt modelId="{B3C93469-6245-4C85-A797-B8F650D37868}">
      <dgm:prSet phldrT="[Text]" custT="1"/>
      <dgm:spPr>
        <a:xfrm>
          <a:off x="2394336" y="-87128"/>
          <a:ext cx="1106320" cy="1106320"/>
        </a:xfrm>
        <a:prstGeom prst="ellipse">
          <a:avLst/>
        </a:prstGeom>
        <a:solidFill>
          <a:srgbClr val="4BACC6">
            <a:lumMod val="40000"/>
            <a:lumOff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GB" sz="1200" b="1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Water</a:t>
          </a:r>
        </a:p>
      </dgm:t>
    </dgm:pt>
    <dgm:pt modelId="{EB0E54C4-A304-4A7E-BB8D-EE9722AEC882}" type="parTrans" cxnId="{37AD4A89-143A-418B-9404-0A351B624107}">
      <dgm:prSet/>
      <dgm:spPr/>
      <dgm:t>
        <a:bodyPr/>
        <a:lstStyle/>
        <a:p>
          <a:endParaRPr lang="en-GB" sz="2000">
            <a:latin typeface="Arial"/>
            <a:cs typeface="Arial"/>
          </a:endParaRPr>
        </a:p>
      </dgm:t>
    </dgm:pt>
    <dgm:pt modelId="{C3322FA0-CAAF-479C-A0CC-F5C1D0A188EF}" type="sibTrans" cxnId="{37AD4A89-143A-418B-9404-0A351B624107}">
      <dgm:prSet/>
      <dgm:spPr>
        <a:xfrm>
          <a:off x="1338745" y="428735"/>
          <a:ext cx="3442297" cy="3442297"/>
        </a:xfrm>
        <a:prstGeom prst="blockArc">
          <a:avLst>
            <a:gd name="adj1" fmla="val 15970869"/>
            <a:gd name="adj2" fmla="val 19295509"/>
            <a:gd name="adj3" fmla="val 3898"/>
          </a:avLst>
        </a:prstGeom>
        <a:gradFill rotWithShape="0">
          <a:gsLst>
            <a:gs pos="0">
              <a:srgbClr val="1F497D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1F497D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GB" sz="2000" dirty="0">
            <a:latin typeface="Arial"/>
            <a:cs typeface="Arial"/>
          </a:endParaRPr>
        </a:p>
      </dgm:t>
    </dgm:pt>
    <dgm:pt modelId="{9B60BEFD-0D40-4579-97A8-89CC020347F5}">
      <dgm:prSet phldrT="[Text]" custT="1"/>
      <dgm:spPr>
        <a:xfrm>
          <a:off x="4030227" y="1975997"/>
          <a:ext cx="1106320" cy="1106320"/>
        </a:xfrm>
        <a:prstGeom prst="ellipse">
          <a:avLst/>
        </a:prstGeom>
        <a:solidFill>
          <a:srgbClr val="4BACC6">
            <a:lumMod val="40000"/>
            <a:lumOff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GB" sz="1200" b="1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Food</a:t>
          </a:r>
        </a:p>
      </dgm:t>
    </dgm:pt>
    <dgm:pt modelId="{E36C40D6-84DA-4BC8-89AA-ACE5E80A65EC}" type="parTrans" cxnId="{20F9E130-E91D-4AE2-9CBA-52A3DAE6D77C}">
      <dgm:prSet/>
      <dgm:spPr/>
      <dgm:t>
        <a:bodyPr/>
        <a:lstStyle/>
        <a:p>
          <a:endParaRPr lang="en-GB" sz="2000">
            <a:latin typeface="Arial"/>
            <a:cs typeface="Arial"/>
          </a:endParaRPr>
        </a:p>
      </dgm:t>
    </dgm:pt>
    <dgm:pt modelId="{52FB38BC-8F25-40FE-A392-016EDABD465C}" type="sibTrans" cxnId="{20F9E130-E91D-4AE2-9CBA-52A3DAE6D77C}">
      <dgm:prSet/>
      <dgm:spPr>
        <a:xfrm>
          <a:off x="1216950" y="432482"/>
          <a:ext cx="3442297" cy="3442297"/>
        </a:xfrm>
        <a:prstGeom prst="blockArc">
          <a:avLst>
            <a:gd name="adj1" fmla="val 771429"/>
            <a:gd name="adj2" fmla="val 3857143"/>
            <a:gd name="adj3" fmla="val 3898"/>
          </a:avLst>
        </a:prstGeom>
        <a:gradFill rotWithShape="0">
          <a:gsLst>
            <a:gs pos="0">
              <a:srgbClr val="1F497D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1F497D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GB" sz="2000" dirty="0">
            <a:latin typeface="Arial"/>
            <a:cs typeface="Arial"/>
          </a:endParaRPr>
        </a:p>
      </dgm:t>
    </dgm:pt>
    <dgm:pt modelId="{6E9CDD56-574F-417F-9B13-796194DC54CB}">
      <dgm:prSet phldrT="[Text]" custT="1"/>
      <dgm:spPr>
        <a:xfrm>
          <a:off x="3117161" y="3120945"/>
          <a:ext cx="1106320" cy="1106320"/>
        </a:xfrm>
        <a:prstGeom prst="ellipse">
          <a:avLst/>
        </a:prstGeom>
        <a:solidFill>
          <a:srgbClr val="4BACC6">
            <a:lumMod val="40000"/>
            <a:lumOff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GB" sz="1200" b="1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Energy</a:t>
          </a:r>
        </a:p>
      </dgm:t>
    </dgm:pt>
    <dgm:pt modelId="{6E3AFEC5-A3F9-4634-A50C-49558243ECA9}" type="parTrans" cxnId="{F0127792-66DE-4933-A5E8-6BFDD9253D2A}">
      <dgm:prSet/>
      <dgm:spPr/>
      <dgm:t>
        <a:bodyPr/>
        <a:lstStyle/>
        <a:p>
          <a:endParaRPr lang="en-GB" sz="2000">
            <a:latin typeface="Arial"/>
            <a:cs typeface="Arial"/>
          </a:endParaRPr>
        </a:p>
      </dgm:t>
    </dgm:pt>
    <dgm:pt modelId="{635F7EE0-ADCF-4693-967B-775FC15F1892}" type="sibTrans" cxnId="{F0127792-66DE-4933-A5E8-6BFDD9253D2A}">
      <dgm:prSet/>
      <dgm:spPr>
        <a:xfrm>
          <a:off x="1216950" y="432482"/>
          <a:ext cx="3442297" cy="3442297"/>
        </a:xfrm>
        <a:prstGeom prst="blockArc">
          <a:avLst>
            <a:gd name="adj1" fmla="val 3857143"/>
            <a:gd name="adj2" fmla="val 6942857"/>
            <a:gd name="adj3" fmla="val 3898"/>
          </a:avLst>
        </a:prstGeom>
        <a:gradFill rotWithShape="0">
          <a:gsLst>
            <a:gs pos="0">
              <a:srgbClr val="1F497D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1F497D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GB" sz="2000" dirty="0">
            <a:latin typeface="Arial"/>
            <a:cs typeface="Arial"/>
          </a:endParaRPr>
        </a:p>
      </dgm:t>
    </dgm:pt>
    <dgm:pt modelId="{F75275B1-3530-4F9B-8005-CEF7B0C4E58C}">
      <dgm:prSet phldrT="[Text]" custT="1"/>
      <dgm:spPr>
        <a:xfrm>
          <a:off x="1652717" y="3120945"/>
          <a:ext cx="1106320" cy="1106320"/>
        </a:xfrm>
        <a:prstGeom prst="ellipse">
          <a:avLst/>
        </a:prstGeom>
        <a:solidFill>
          <a:srgbClr val="4BACC6">
            <a:lumMod val="40000"/>
            <a:lumOff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GB" sz="1200" b="1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Political </a:t>
          </a:r>
        </a:p>
      </dgm:t>
    </dgm:pt>
    <dgm:pt modelId="{E1FD2EB3-0F31-41EE-85E9-DA46C43FBE4C}" type="parTrans" cxnId="{E62C7DAB-2CA2-4E7B-82A2-2395CEB912CD}">
      <dgm:prSet/>
      <dgm:spPr/>
      <dgm:t>
        <a:bodyPr/>
        <a:lstStyle/>
        <a:p>
          <a:endParaRPr lang="en-GB" sz="2000">
            <a:latin typeface="Arial"/>
            <a:cs typeface="Arial"/>
          </a:endParaRPr>
        </a:p>
      </dgm:t>
    </dgm:pt>
    <dgm:pt modelId="{860F2A33-EF44-49A7-804F-D1987AB2B884}" type="sibTrans" cxnId="{E62C7DAB-2CA2-4E7B-82A2-2395CEB912CD}">
      <dgm:prSet/>
      <dgm:spPr>
        <a:xfrm>
          <a:off x="1216950" y="432482"/>
          <a:ext cx="3442297" cy="3442297"/>
        </a:xfrm>
        <a:prstGeom prst="blockArc">
          <a:avLst>
            <a:gd name="adj1" fmla="val 6942857"/>
            <a:gd name="adj2" fmla="val 10028571"/>
            <a:gd name="adj3" fmla="val 3898"/>
          </a:avLst>
        </a:prstGeom>
        <a:gradFill rotWithShape="0">
          <a:gsLst>
            <a:gs pos="0">
              <a:srgbClr val="1F497D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1F497D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GB" sz="2000" dirty="0">
            <a:latin typeface="Arial"/>
            <a:cs typeface="Arial"/>
          </a:endParaRPr>
        </a:p>
      </dgm:t>
    </dgm:pt>
    <dgm:pt modelId="{4C64E3B5-8E86-42E1-8259-118B6A5DCD70}">
      <dgm:prSet custT="1"/>
      <dgm:spPr>
        <a:xfrm>
          <a:off x="3829145" y="548286"/>
          <a:ext cx="1106320" cy="1106320"/>
        </a:xfrm>
        <a:prstGeom prst="ellipse">
          <a:avLst/>
        </a:prstGeom>
        <a:solidFill>
          <a:srgbClr val="4BACC6">
            <a:lumMod val="40000"/>
            <a:lumOff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GB" sz="1200" b="1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Economic</a:t>
          </a:r>
        </a:p>
      </dgm:t>
    </dgm:pt>
    <dgm:pt modelId="{7FA05D8E-46E4-429C-B145-311D6EA2BC8B}" type="parTrans" cxnId="{7483A404-5ACF-453B-977B-495BCD34456A}">
      <dgm:prSet/>
      <dgm:spPr/>
      <dgm:t>
        <a:bodyPr/>
        <a:lstStyle/>
        <a:p>
          <a:endParaRPr lang="en-GB" sz="2000">
            <a:latin typeface="Arial"/>
            <a:cs typeface="Arial"/>
          </a:endParaRPr>
        </a:p>
      </dgm:t>
    </dgm:pt>
    <dgm:pt modelId="{46D8C4F0-45C0-40B3-960D-E0CDBE2ED59B}" type="sibTrans" cxnId="{7483A404-5ACF-453B-977B-495BCD34456A}">
      <dgm:prSet/>
      <dgm:spPr>
        <a:xfrm>
          <a:off x="1250735" y="306960"/>
          <a:ext cx="3442297" cy="3442297"/>
        </a:xfrm>
        <a:prstGeom prst="blockArc">
          <a:avLst>
            <a:gd name="adj1" fmla="val 19601678"/>
            <a:gd name="adj2" fmla="val 1036290"/>
            <a:gd name="adj3" fmla="val 3898"/>
          </a:avLst>
        </a:prstGeom>
        <a:gradFill rotWithShape="0">
          <a:gsLst>
            <a:gs pos="0">
              <a:srgbClr val="1F497D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1F497D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GB" sz="2000" dirty="0">
            <a:latin typeface="Arial"/>
            <a:cs typeface="Arial"/>
          </a:endParaRPr>
        </a:p>
      </dgm:t>
    </dgm:pt>
    <dgm:pt modelId="{49DC36D8-F39D-E74A-9F73-ADC89836415C}">
      <dgm:prSet phldrT="[Text]" custT="1"/>
      <dgm:spPr>
        <a:xfrm>
          <a:off x="739651" y="1975997"/>
          <a:ext cx="1106320" cy="1106320"/>
        </a:xfrm>
        <a:prstGeom prst="ellipse">
          <a:avLst/>
        </a:prstGeom>
        <a:solidFill>
          <a:srgbClr val="4BACC6">
            <a:lumMod val="40000"/>
            <a:lumOff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GB" sz="1200" b="1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Health</a:t>
          </a:r>
        </a:p>
      </dgm:t>
    </dgm:pt>
    <dgm:pt modelId="{DC846A5F-0C75-A34E-B750-9389D8228ED2}" type="parTrans" cxnId="{34E4D1F4-E948-7A41-A138-6DB9B3D8AD02}">
      <dgm:prSet/>
      <dgm:spPr/>
      <dgm:t>
        <a:bodyPr/>
        <a:lstStyle/>
        <a:p>
          <a:endParaRPr lang="en-US" sz="2000">
            <a:latin typeface="Arial"/>
            <a:cs typeface="Arial"/>
          </a:endParaRPr>
        </a:p>
      </dgm:t>
    </dgm:pt>
    <dgm:pt modelId="{D93B3ABF-6D76-3E48-8A9E-5F79567E6570}" type="sibTrans" cxnId="{34E4D1F4-E948-7A41-A138-6DB9B3D8AD02}">
      <dgm:prSet/>
      <dgm:spPr>
        <a:xfrm>
          <a:off x="1216950" y="432482"/>
          <a:ext cx="3442297" cy="3442297"/>
        </a:xfrm>
        <a:prstGeom prst="blockArc">
          <a:avLst>
            <a:gd name="adj1" fmla="val 10028571"/>
            <a:gd name="adj2" fmla="val 13114286"/>
            <a:gd name="adj3" fmla="val 3898"/>
          </a:avLst>
        </a:prstGeom>
        <a:gradFill rotWithShape="0">
          <a:gsLst>
            <a:gs pos="0">
              <a:srgbClr val="1F497D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1F497D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 sz="2000" dirty="0">
            <a:latin typeface="Arial"/>
            <a:cs typeface="Arial"/>
          </a:endParaRPr>
        </a:p>
      </dgm:t>
    </dgm:pt>
    <dgm:pt modelId="{C8FF1557-CE93-426F-AE2C-6B085A42D8C7}">
      <dgm:prSet phldrT="[Text]" custT="1"/>
      <dgm:spPr>
        <a:xfrm>
          <a:off x="1065521" y="548269"/>
          <a:ext cx="1106320" cy="1106320"/>
        </a:xfrm>
        <a:prstGeom prst="ellipse">
          <a:avLst/>
        </a:prstGeom>
        <a:solidFill>
          <a:srgbClr val="4BACC6">
            <a:lumMod val="40000"/>
            <a:lumOff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GB" sz="1200" b="1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Migration</a:t>
          </a:r>
        </a:p>
      </dgm:t>
    </dgm:pt>
    <dgm:pt modelId="{500EF5D7-B777-485D-B855-A0351FB6E939}" type="parTrans" cxnId="{5650830A-1B1E-4C9E-A5BC-31FB624C239F}">
      <dgm:prSet/>
      <dgm:spPr/>
      <dgm:t>
        <a:bodyPr/>
        <a:lstStyle/>
        <a:p>
          <a:endParaRPr lang="en-GB" sz="2000">
            <a:latin typeface="Arial"/>
            <a:cs typeface="Arial"/>
          </a:endParaRPr>
        </a:p>
      </dgm:t>
    </dgm:pt>
    <dgm:pt modelId="{628E1013-650E-407F-9B67-C474CF0C5E6F}" type="sibTrans" cxnId="{5650830A-1B1E-4C9E-A5BC-31FB624C239F}">
      <dgm:prSet/>
      <dgm:spPr>
        <a:xfrm>
          <a:off x="1216971" y="432456"/>
          <a:ext cx="3442297" cy="3442297"/>
        </a:xfrm>
        <a:prstGeom prst="blockArc">
          <a:avLst>
            <a:gd name="adj1" fmla="val 13114218"/>
            <a:gd name="adj2" fmla="val 16219100"/>
            <a:gd name="adj3" fmla="val 3898"/>
          </a:avLst>
        </a:prstGeom>
        <a:gradFill rotWithShape="0">
          <a:gsLst>
            <a:gs pos="0">
              <a:srgbClr val="1F497D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1F497D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GB" sz="2000" dirty="0">
            <a:latin typeface="Arial"/>
            <a:cs typeface="Arial"/>
          </a:endParaRPr>
        </a:p>
      </dgm:t>
    </dgm:pt>
    <dgm:pt modelId="{BDA9DED7-B134-41F0-9960-84CCEB97CB5F}" type="pres">
      <dgm:prSet presAssocID="{6BB43547-0AD2-4774-8D4C-A868CB00FED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5C0D80F-88E9-42D0-B4D9-30D34156569A}" type="pres">
      <dgm:prSet presAssocID="{DD1EF0D5-AB50-45DF-A13F-AB42EC71255D}" presName="centerShape" presStyleLbl="node0" presStyleIdx="0" presStyleCnt="1" custScaleX="181127" custScaleY="177376"/>
      <dgm:spPr/>
    </dgm:pt>
    <dgm:pt modelId="{B8D3070B-E23D-4A9B-9BDC-4A6128B3A579}" type="pres">
      <dgm:prSet presAssocID="{B3C93469-6245-4C85-A797-B8F650D37868}" presName="node" presStyleLbl="node1" presStyleIdx="0" presStyleCnt="7" custScaleX="118713" custScaleY="118713" custRadScaleRad="100002" custRadScaleInc="1861">
        <dgm:presLayoutVars>
          <dgm:bulletEnabled val="1"/>
        </dgm:presLayoutVars>
      </dgm:prSet>
      <dgm:spPr/>
    </dgm:pt>
    <dgm:pt modelId="{72212497-3552-4515-AF15-72F703036B04}" type="pres">
      <dgm:prSet presAssocID="{B3C93469-6245-4C85-A797-B8F650D37868}" presName="dummy" presStyleCnt="0"/>
      <dgm:spPr/>
    </dgm:pt>
    <dgm:pt modelId="{234E89B1-E1B3-47E4-A739-D4FF0D222D36}" type="pres">
      <dgm:prSet presAssocID="{C3322FA0-CAAF-479C-A0CC-F5C1D0A188EF}" presName="sibTrans" presStyleLbl="sibTrans2D1" presStyleIdx="0" presStyleCnt="7"/>
      <dgm:spPr/>
    </dgm:pt>
    <dgm:pt modelId="{67D0B45B-A618-44F1-9EDB-DD6F2E210649}" type="pres">
      <dgm:prSet presAssocID="{4C64E3B5-8E86-42E1-8259-118B6A5DCD70}" presName="node" presStyleLbl="node1" presStyleIdx="1" presStyleCnt="7" custScaleX="118713" custScaleY="118713" custRadScaleRad="105881" custRadScaleInc="14560">
        <dgm:presLayoutVars>
          <dgm:bulletEnabled val="1"/>
        </dgm:presLayoutVars>
      </dgm:prSet>
      <dgm:spPr/>
    </dgm:pt>
    <dgm:pt modelId="{D67749B6-118A-48AD-B1E2-7DA1432A26CD}" type="pres">
      <dgm:prSet presAssocID="{4C64E3B5-8E86-42E1-8259-118B6A5DCD70}" presName="dummy" presStyleCnt="0"/>
      <dgm:spPr/>
    </dgm:pt>
    <dgm:pt modelId="{42DC4ABA-1A2F-43E2-BB8D-CD573772623B}" type="pres">
      <dgm:prSet presAssocID="{46D8C4F0-45C0-40B3-960D-E0CDBE2ED59B}" presName="sibTrans" presStyleLbl="sibTrans2D1" presStyleIdx="1" presStyleCnt="7"/>
      <dgm:spPr/>
    </dgm:pt>
    <dgm:pt modelId="{E974BB5E-907B-4D07-8D2E-228A8F720FFD}" type="pres">
      <dgm:prSet presAssocID="{9B60BEFD-0D40-4579-97A8-89CC020347F5}" presName="node" presStyleLbl="node1" presStyleIdx="2" presStyleCnt="7" custScaleX="118713" custScaleY="118713">
        <dgm:presLayoutVars>
          <dgm:bulletEnabled val="1"/>
        </dgm:presLayoutVars>
      </dgm:prSet>
      <dgm:spPr/>
    </dgm:pt>
    <dgm:pt modelId="{2A20D3D6-3D91-415E-973A-CBE5BF8CA2CC}" type="pres">
      <dgm:prSet presAssocID="{9B60BEFD-0D40-4579-97A8-89CC020347F5}" presName="dummy" presStyleCnt="0"/>
      <dgm:spPr/>
    </dgm:pt>
    <dgm:pt modelId="{D4443C41-81CA-4243-94A8-EB68E66734CA}" type="pres">
      <dgm:prSet presAssocID="{52FB38BC-8F25-40FE-A392-016EDABD465C}" presName="sibTrans" presStyleLbl="sibTrans2D1" presStyleIdx="2" presStyleCnt="7"/>
      <dgm:spPr/>
    </dgm:pt>
    <dgm:pt modelId="{B1E0215F-5528-48D2-B7C7-2685E8093CA0}" type="pres">
      <dgm:prSet presAssocID="{6E9CDD56-574F-417F-9B13-796194DC54CB}" presName="node" presStyleLbl="node1" presStyleIdx="3" presStyleCnt="7" custScaleX="118713" custScaleY="118713">
        <dgm:presLayoutVars>
          <dgm:bulletEnabled val="1"/>
        </dgm:presLayoutVars>
      </dgm:prSet>
      <dgm:spPr/>
    </dgm:pt>
    <dgm:pt modelId="{22360449-8524-407B-A8D5-62EBEE999D8A}" type="pres">
      <dgm:prSet presAssocID="{6E9CDD56-574F-417F-9B13-796194DC54CB}" presName="dummy" presStyleCnt="0"/>
      <dgm:spPr/>
    </dgm:pt>
    <dgm:pt modelId="{97977DB4-BCE0-4C35-876A-5281449CE60F}" type="pres">
      <dgm:prSet presAssocID="{635F7EE0-ADCF-4693-967B-775FC15F1892}" presName="sibTrans" presStyleLbl="sibTrans2D1" presStyleIdx="3" presStyleCnt="7"/>
      <dgm:spPr/>
    </dgm:pt>
    <dgm:pt modelId="{46E4551D-E818-4260-9D46-0F626B2892A6}" type="pres">
      <dgm:prSet presAssocID="{F75275B1-3530-4F9B-8005-CEF7B0C4E58C}" presName="node" presStyleLbl="node1" presStyleIdx="4" presStyleCnt="7" custScaleX="118713" custScaleY="118713">
        <dgm:presLayoutVars>
          <dgm:bulletEnabled val="1"/>
        </dgm:presLayoutVars>
      </dgm:prSet>
      <dgm:spPr/>
    </dgm:pt>
    <dgm:pt modelId="{AD89B229-FEC3-4026-8F12-CE43F4AAB6A1}" type="pres">
      <dgm:prSet presAssocID="{F75275B1-3530-4F9B-8005-CEF7B0C4E58C}" presName="dummy" presStyleCnt="0"/>
      <dgm:spPr/>
    </dgm:pt>
    <dgm:pt modelId="{71756EFE-AB55-4BF1-99FF-EA41F0578BB6}" type="pres">
      <dgm:prSet presAssocID="{860F2A33-EF44-49A7-804F-D1987AB2B884}" presName="sibTrans" presStyleLbl="sibTrans2D1" presStyleIdx="4" presStyleCnt="7"/>
      <dgm:spPr/>
    </dgm:pt>
    <dgm:pt modelId="{203C2550-8D47-EA4A-BA7D-E37DB972EF34}" type="pres">
      <dgm:prSet presAssocID="{49DC36D8-F39D-E74A-9F73-ADC89836415C}" presName="node" presStyleLbl="node1" presStyleIdx="5" presStyleCnt="7" custScaleX="118713" custScaleY="118713">
        <dgm:presLayoutVars>
          <dgm:bulletEnabled val="1"/>
        </dgm:presLayoutVars>
      </dgm:prSet>
      <dgm:spPr/>
    </dgm:pt>
    <dgm:pt modelId="{0D6535F7-ED16-EE4D-A89D-0D5FFDA51F4F}" type="pres">
      <dgm:prSet presAssocID="{49DC36D8-F39D-E74A-9F73-ADC89836415C}" presName="dummy" presStyleCnt="0"/>
      <dgm:spPr/>
    </dgm:pt>
    <dgm:pt modelId="{74DBDE35-5596-B341-BCF6-5EC13BFB8D93}" type="pres">
      <dgm:prSet presAssocID="{D93B3ABF-6D76-3E48-8A9E-5F79567E6570}" presName="sibTrans" presStyleLbl="sibTrans2D1" presStyleIdx="5" presStyleCnt="7"/>
      <dgm:spPr/>
    </dgm:pt>
    <dgm:pt modelId="{8610E05D-B4A6-4CC6-966C-AEB2EBF1B26C}" type="pres">
      <dgm:prSet presAssocID="{C8FF1557-CE93-426F-AE2C-6B085A42D8C7}" presName="node" presStyleLbl="node1" presStyleIdx="6" presStyleCnt="7" custScaleX="118713" custScaleY="118713">
        <dgm:presLayoutVars>
          <dgm:bulletEnabled val="1"/>
        </dgm:presLayoutVars>
      </dgm:prSet>
      <dgm:spPr/>
    </dgm:pt>
    <dgm:pt modelId="{9268C4B2-7A33-4A4D-A1EC-A6E04BB0287B}" type="pres">
      <dgm:prSet presAssocID="{C8FF1557-CE93-426F-AE2C-6B085A42D8C7}" presName="dummy" presStyleCnt="0"/>
      <dgm:spPr/>
    </dgm:pt>
    <dgm:pt modelId="{5DC16F31-D366-4B8D-8E9A-DCECF9477008}" type="pres">
      <dgm:prSet presAssocID="{628E1013-650E-407F-9B67-C474CF0C5E6F}" presName="sibTrans" presStyleLbl="sibTrans2D1" presStyleIdx="6" presStyleCnt="7"/>
      <dgm:spPr/>
    </dgm:pt>
  </dgm:ptLst>
  <dgm:cxnLst>
    <dgm:cxn modelId="{7483A404-5ACF-453B-977B-495BCD34456A}" srcId="{DD1EF0D5-AB50-45DF-A13F-AB42EC71255D}" destId="{4C64E3B5-8E86-42E1-8259-118B6A5DCD70}" srcOrd="1" destOrd="0" parTransId="{7FA05D8E-46E4-429C-B145-311D6EA2BC8B}" sibTransId="{46D8C4F0-45C0-40B3-960D-E0CDBE2ED59B}"/>
    <dgm:cxn modelId="{5650830A-1B1E-4C9E-A5BC-31FB624C239F}" srcId="{DD1EF0D5-AB50-45DF-A13F-AB42EC71255D}" destId="{C8FF1557-CE93-426F-AE2C-6B085A42D8C7}" srcOrd="6" destOrd="0" parTransId="{500EF5D7-B777-485D-B855-A0351FB6E939}" sibTransId="{628E1013-650E-407F-9B67-C474CF0C5E6F}"/>
    <dgm:cxn modelId="{AEFF280D-D4E1-EA45-ACE3-04B6535BE468}" type="presOf" srcId="{635F7EE0-ADCF-4693-967B-775FC15F1892}" destId="{97977DB4-BCE0-4C35-876A-5281449CE60F}" srcOrd="0" destOrd="0" presId="urn:microsoft.com/office/officeart/2005/8/layout/radial6"/>
    <dgm:cxn modelId="{C97DD11F-0C50-5E4D-B166-7C080B265EF3}" type="presOf" srcId="{6E9CDD56-574F-417F-9B13-796194DC54CB}" destId="{B1E0215F-5528-48D2-B7C7-2685E8093CA0}" srcOrd="0" destOrd="0" presId="urn:microsoft.com/office/officeart/2005/8/layout/radial6"/>
    <dgm:cxn modelId="{20F9E130-E91D-4AE2-9CBA-52A3DAE6D77C}" srcId="{DD1EF0D5-AB50-45DF-A13F-AB42EC71255D}" destId="{9B60BEFD-0D40-4579-97A8-89CC020347F5}" srcOrd="2" destOrd="0" parTransId="{E36C40D6-84DA-4BC8-89AA-ACE5E80A65EC}" sibTransId="{52FB38BC-8F25-40FE-A392-016EDABD465C}"/>
    <dgm:cxn modelId="{2F88B134-1E52-AC45-BB19-7B4FEF57F3CE}" type="presOf" srcId="{52FB38BC-8F25-40FE-A392-016EDABD465C}" destId="{D4443C41-81CA-4243-94A8-EB68E66734CA}" srcOrd="0" destOrd="0" presId="urn:microsoft.com/office/officeart/2005/8/layout/radial6"/>
    <dgm:cxn modelId="{4231203A-FBFD-5E45-8A6B-3C34FC9E8CC4}" type="presOf" srcId="{860F2A33-EF44-49A7-804F-D1987AB2B884}" destId="{71756EFE-AB55-4BF1-99FF-EA41F0578BB6}" srcOrd="0" destOrd="0" presId="urn:microsoft.com/office/officeart/2005/8/layout/radial6"/>
    <dgm:cxn modelId="{95265B3F-DCD6-E342-8466-B73DCB93CDEC}" type="presOf" srcId="{C8FF1557-CE93-426F-AE2C-6B085A42D8C7}" destId="{8610E05D-B4A6-4CC6-966C-AEB2EBF1B26C}" srcOrd="0" destOrd="0" presId="urn:microsoft.com/office/officeart/2005/8/layout/radial6"/>
    <dgm:cxn modelId="{B9EBD146-630C-F34C-B15C-A27DD85D460E}" type="presOf" srcId="{C3322FA0-CAAF-479C-A0CC-F5C1D0A188EF}" destId="{234E89B1-E1B3-47E4-A739-D4FF0D222D36}" srcOrd="0" destOrd="0" presId="urn:microsoft.com/office/officeart/2005/8/layout/radial6"/>
    <dgm:cxn modelId="{65A28952-9E39-E642-B073-54DAC03EA45A}" type="presOf" srcId="{49DC36D8-F39D-E74A-9F73-ADC89836415C}" destId="{203C2550-8D47-EA4A-BA7D-E37DB972EF34}" srcOrd="0" destOrd="0" presId="urn:microsoft.com/office/officeart/2005/8/layout/radial6"/>
    <dgm:cxn modelId="{ED38D157-F1DB-0544-ABA7-C5F5F15DC9D6}" type="presOf" srcId="{46D8C4F0-45C0-40B3-960D-E0CDBE2ED59B}" destId="{42DC4ABA-1A2F-43E2-BB8D-CD573772623B}" srcOrd="0" destOrd="0" presId="urn:microsoft.com/office/officeart/2005/8/layout/radial6"/>
    <dgm:cxn modelId="{03BE3A64-39E5-7645-A87E-4EC5AACE9070}" type="presOf" srcId="{9B60BEFD-0D40-4579-97A8-89CC020347F5}" destId="{E974BB5E-907B-4D07-8D2E-228A8F720FFD}" srcOrd="0" destOrd="0" presId="urn:microsoft.com/office/officeart/2005/8/layout/radial6"/>
    <dgm:cxn modelId="{9B27656E-567B-8146-B069-00DC8F572B4E}" type="presOf" srcId="{F75275B1-3530-4F9B-8005-CEF7B0C4E58C}" destId="{46E4551D-E818-4260-9D46-0F626B2892A6}" srcOrd="0" destOrd="0" presId="urn:microsoft.com/office/officeart/2005/8/layout/radial6"/>
    <dgm:cxn modelId="{37AD4A89-143A-418B-9404-0A351B624107}" srcId="{DD1EF0D5-AB50-45DF-A13F-AB42EC71255D}" destId="{B3C93469-6245-4C85-A797-B8F650D37868}" srcOrd="0" destOrd="0" parTransId="{EB0E54C4-A304-4A7E-BB8D-EE9722AEC882}" sibTransId="{C3322FA0-CAAF-479C-A0CC-F5C1D0A188EF}"/>
    <dgm:cxn modelId="{F0127792-66DE-4933-A5E8-6BFDD9253D2A}" srcId="{DD1EF0D5-AB50-45DF-A13F-AB42EC71255D}" destId="{6E9CDD56-574F-417F-9B13-796194DC54CB}" srcOrd="3" destOrd="0" parTransId="{6E3AFEC5-A3F9-4634-A50C-49558243ECA9}" sibTransId="{635F7EE0-ADCF-4693-967B-775FC15F1892}"/>
    <dgm:cxn modelId="{12A2D295-B6BF-B747-B186-062B866C6761}" type="presOf" srcId="{4C64E3B5-8E86-42E1-8259-118B6A5DCD70}" destId="{67D0B45B-A618-44F1-9EDB-DD6F2E210649}" srcOrd="0" destOrd="0" presId="urn:microsoft.com/office/officeart/2005/8/layout/radial6"/>
    <dgm:cxn modelId="{15212CA5-CD7F-4BEC-9F16-21A545E709ED}" srcId="{6BB43547-0AD2-4774-8D4C-A868CB00FEDC}" destId="{DD1EF0D5-AB50-45DF-A13F-AB42EC71255D}" srcOrd="0" destOrd="0" parTransId="{5DC07282-A07A-4847-805E-9583604D432B}" sibTransId="{9A4146E2-12DF-4795-89FF-17093FCC5BF5}"/>
    <dgm:cxn modelId="{E62C7DAB-2CA2-4E7B-82A2-2395CEB912CD}" srcId="{DD1EF0D5-AB50-45DF-A13F-AB42EC71255D}" destId="{F75275B1-3530-4F9B-8005-CEF7B0C4E58C}" srcOrd="4" destOrd="0" parTransId="{E1FD2EB3-0F31-41EE-85E9-DA46C43FBE4C}" sibTransId="{860F2A33-EF44-49A7-804F-D1987AB2B884}"/>
    <dgm:cxn modelId="{C5FB08B4-189C-0A4B-9554-3D88741CF283}" type="presOf" srcId="{D93B3ABF-6D76-3E48-8A9E-5F79567E6570}" destId="{74DBDE35-5596-B341-BCF6-5EC13BFB8D93}" srcOrd="0" destOrd="0" presId="urn:microsoft.com/office/officeart/2005/8/layout/radial6"/>
    <dgm:cxn modelId="{DB740CD8-3B15-8F4B-8AE1-5CD5C8A45011}" type="presOf" srcId="{6BB43547-0AD2-4774-8D4C-A868CB00FEDC}" destId="{BDA9DED7-B134-41F0-9960-84CCEB97CB5F}" srcOrd="0" destOrd="0" presId="urn:microsoft.com/office/officeart/2005/8/layout/radial6"/>
    <dgm:cxn modelId="{D4768AD9-0F6B-E84D-86ED-5A891BF83E3F}" type="presOf" srcId="{628E1013-650E-407F-9B67-C474CF0C5E6F}" destId="{5DC16F31-D366-4B8D-8E9A-DCECF9477008}" srcOrd="0" destOrd="0" presId="urn:microsoft.com/office/officeart/2005/8/layout/radial6"/>
    <dgm:cxn modelId="{9572E3EB-2B9D-7040-8359-26F6FF6A008A}" type="presOf" srcId="{B3C93469-6245-4C85-A797-B8F650D37868}" destId="{B8D3070B-E23D-4A9B-9BDC-4A6128B3A579}" srcOrd="0" destOrd="0" presId="urn:microsoft.com/office/officeart/2005/8/layout/radial6"/>
    <dgm:cxn modelId="{34E4D1F4-E948-7A41-A138-6DB9B3D8AD02}" srcId="{DD1EF0D5-AB50-45DF-A13F-AB42EC71255D}" destId="{49DC36D8-F39D-E74A-9F73-ADC89836415C}" srcOrd="5" destOrd="0" parTransId="{DC846A5F-0C75-A34E-B750-9389D8228ED2}" sibTransId="{D93B3ABF-6D76-3E48-8A9E-5F79567E6570}"/>
    <dgm:cxn modelId="{31FECBFB-3169-3441-B1FF-16F32A51D006}" type="presOf" srcId="{DD1EF0D5-AB50-45DF-A13F-AB42EC71255D}" destId="{15C0D80F-88E9-42D0-B4D9-30D34156569A}" srcOrd="0" destOrd="0" presId="urn:microsoft.com/office/officeart/2005/8/layout/radial6"/>
    <dgm:cxn modelId="{C550C00E-0B48-1343-8F81-964392EC5480}" type="presParOf" srcId="{BDA9DED7-B134-41F0-9960-84CCEB97CB5F}" destId="{15C0D80F-88E9-42D0-B4D9-30D34156569A}" srcOrd="0" destOrd="0" presId="urn:microsoft.com/office/officeart/2005/8/layout/radial6"/>
    <dgm:cxn modelId="{39120A92-BB20-D04D-AD4B-CE53426940B4}" type="presParOf" srcId="{BDA9DED7-B134-41F0-9960-84CCEB97CB5F}" destId="{B8D3070B-E23D-4A9B-9BDC-4A6128B3A579}" srcOrd="1" destOrd="0" presId="urn:microsoft.com/office/officeart/2005/8/layout/radial6"/>
    <dgm:cxn modelId="{32224E7C-E787-5544-8D02-FC0236F15233}" type="presParOf" srcId="{BDA9DED7-B134-41F0-9960-84CCEB97CB5F}" destId="{72212497-3552-4515-AF15-72F703036B04}" srcOrd="2" destOrd="0" presId="urn:microsoft.com/office/officeart/2005/8/layout/radial6"/>
    <dgm:cxn modelId="{B13239DA-1437-1441-81DA-17E596B8E74E}" type="presParOf" srcId="{BDA9DED7-B134-41F0-9960-84CCEB97CB5F}" destId="{234E89B1-E1B3-47E4-A739-D4FF0D222D36}" srcOrd="3" destOrd="0" presId="urn:microsoft.com/office/officeart/2005/8/layout/radial6"/>
    <dgm:cxn modelId="{DA17EED1-FEC9-1747-8A7A-D96F22401EA3}" type="presParOf" srcId="{BDA9DED7-B134-41F0-9960-84CCEB97CB5F}" destId="{67D0B45B-A618-44F1-9EDB-DD6F2E210649}" srcOrd="4" destOrd="0" presId="urn:microsoft.com/office/officeart/2005/8/layout/radial6"/>
    <dgm:cxn modelId="{F395F6B2-EBC0-6B49-A06E-7AB9C855532A}" type="presParOf" srcId="{BDA9DED7-B134-41F0-9960-84CCEB97CB5F}" destId="{D67749B6-118A-48AD-B1E2-7DA1432A26CD}" srcOrd="5" destOrd="0" presId="urn:microsoft.com/office/officeart/2005/8/layout/radial6"/>
    <dgm:cxn modelId="{A020BCE3-A25D-9744-858C-990AF032C9E4}" type="presParOf" srcId="{BDA9DED7-B134-41F0-9960-84CCEB97CB5F}" destId="{42DC4ABA-1A2F-43E2-BB8D-CD573772623B}" srcOrd="6" destOrd="0" presId="urn:microsoft.com/office/officeart/2005/8/layout/radial6"/>
    <dgm:cxn modelId="{A3BEF7D3-DE2F-6F45-A530-6ACF273E2D4A}" type="presParOf" srcId="{BDA9DED7-B134-41F0-9960-84CCEB97CB5F}" destId="{E974BB5E-907B-4D07-8D2E-228A8F720FFD}" srcOrd="7" destOrd="0" presId="urn:microsoft.com/office/officeart/2005/8/layout/radial6"/>
    <dgm:cxn modelId="{A785FFCC-4298-E440-ACA1-188BD0E40418}" type="presParOf" srcId="{BDA9DED7-B134-41F0-9960-84CCEB97CB5F}" destId="{2A20D3D6-3D91-415E-973A-CBE5BF8CA2CC}" srcOrd="8" destOrd="0" presId="urn:microsoft.com/office/officeart/2005/8/layout/radial6"/>
    <dgm:cxn modelId="{A0FF96B6-9198-A94C-A784-BCB192F62CBF}" type="presParOf" srcId="{BDA9DED7-B134-41F0-9960-84CCEB97CB5F}" destId="{D4443C41-81CA-4243-94A8-EB68E66734CA}" srcOrd="9" destOrd="0" presId="urn:microsoft.com/office/officeart/2005/8/layout/radial6"/>
    <dgm:cxn modelId="{F0B0EF53-2BAE-6D45-9AB9-76BE610D14AF}" type="presParOf" srcId="{BDA9DED7-B134-41F0-9960-84CCEB97CB5F}" destId="{B1E0215F-5528-48D2-B7C7-2685E8093CA0}" srcOrd="10" destOrd="0" presId="urn:microsoft.com/office/officeart/2005/8/layout/radial6"/>
    <dgm:cxn modelId="{FF3465B7-4ECC-A14C-A051-75B82DBBDA8E}" type="presParOf" srcId="{BDA9DED7-B134-41F0-9960-84CCEB97CB5F}" destId="{22360449-8524-407B-A8D5-62EBEE999D8A}" srcOrd="11" destOrd="0" presId="urn:microsoft.com/office/officeart/2005/8/layout/radial6"/>
    <dgm:cxn modelId="{1F2A76DF-C6DA-5E43-9615-8D6916B9AB90}" type="presParOf" srcId="{BDA9DED7-B134-41F0-9960-84CCEB97CB5F}" destId="{97977DB4-BCE0-4C35-876A-5281449CE60F}" srcOrd="12" destOrd="0" presId="urn:microsoft.com/office/officeart/2005/8/layout/radial6"/>
    <dgm:cxn modelId="{4CD43169-7B63-B94E-89FB-8F7B22D1026F}" type="presParOf" srcId="{BDA9DED7-B134-41F0-9960-84CCEB97CB5F}" destId="{46E4551D-E818-4260-9D46-0F626B2892A6}" srcOrd="13" destOrd="0" presId="urn:microsoft.com/office/officeart/2005/8/layout/radial6"/>
    <dgm:cxn modelId="{C6C9016F-6949-F747-B24E-219E0F43A6AF}" type="presParOf" srcId="{BDA9DED7-B134-41F0-9960-84CCEB97CB5F}" destId="{AD89B229-FEC3-4026-8F12-CE43F4AAB6A1}" srcOrd="14" destOrd="0" presId="urn:microsoft.com/office/officeart/2005/8/layout/radial6"/>
    <dgm:cxn modelId="{6ABCC3A2-D6C9-654D-9AA8-788370642144}" type="presParOf" srcId="{BDA9DED7-B134-41F0-9960-84CCEB97CB5F}" destId="{71756EFE-AB55-4BF1-99FF-EA41F0578BB6}" srcOrd="15" destOrd="0" presId="urn:microsoft.com/office/officeart/2005/8/layout/radial6"/>
    <dgm:cxn modelId="{0FBDC69C-60FE-2741-8E41-6EED1F070E3D}" type="presParOf" srcId="{BDA9DED7-B134-41F0-9960-84CCEB97CB5F}" destId="{203C2550-8D47-EA4A-BA7D-E37DB972EF34}" srcOrd="16" destOrd="0" presId="urn:microsoft.com/office/officeart/2005/8/layout/radial6"/>
    <dgm:cxn modelId="{4156DD77-489B-764F-BADA-69C7C177076C}" type="presParOf" srcId="{BDA9DED7-B134-41F0-9960-84CCEB97CB5F}" destId="{0D6535F7-ED16-EE4D-A89D-0D5FFDA51F4F}" srcOrd="17" destOrd="0" presId="urn:microsoft.com/office/officeart/2005/8/layout/radial6"/>
    <dgm:cxn modelId="{F737073E-CC6E-F944-9801-D13E4BDE2EE3}" type="presParOf" srcId="{BDA9DED7-B134-41F0-9960-84CCEB97CB5F}" destId="{74DBDE35-5596-B341-BCF6-5EC13BFB8D93}" srcOrd="18" destOrd="0" presId="urn:microsoft.com/office/officeart/2005/8/layout/radial6"/>
    <dgm:cxn modelId="{AD27B0CE-0306-AF44-A458-62E8DB3F1E1E}" type="presParOf" srcId="{BDA9DED7-B134-41F0-9960-84CCEB97CB5F}" destId="{8610E05D-B4A6-4CC6-966C-AEB2EBF1B26C}" srcOrd="19" destOrd="0" presId="urn:microsoft.com/office/officeart/2005/8/layout/radial6"/>
    <dgm:cxn modelId="{0BEC5DE6-1B34-4242-B2A8-D2BA34628E92}" type="presParOf" srcId="{BDA9DED7-B134-41F0-9960-84CCEB97CB5F}" destId="{9268C4B2-7A33-4A4D-A1EC-A6E04BB0287B}" srcOrd="20" destOrd="0" presId="urn:microsoft.com/office/officeart/2005/8/layout/radial6"/>
    <dgm:cxn modelId="{B7DDD72D-8A94-B64C-A21A-0BEF202BCBD8}" type="presParOf" srcId="{BDA9DED7-B134-41F0-9960-84CCEB97CB5F}" destId="{5DC16F31-D366-4B8D-8E9A-DCECF9477008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C16F31-D366-4B8D-8E9A-DCECF9477008}">
      <dsp:nvSpPr>
        <dsp:cNvPr id="0" name=""/>
        <dsp:cNvSpPr/>
      </dsp:nvSpPr>
      <dsp:spPr>
        <a:xfrm>
          <a:off x="1216971" y="432456"/>
          <a:ext cx="3442297" cy="3442297"/>
        </a:xfrm>
        <a:prstGeom prst="blockArc">
          <a:avLst>
            <a:gd name="adj1" fmla="val 13114218"/>
            <a:gd name="adj2" fmla="val 16219100"/>
            <a:gd name="adj3" fmla="val 3898"/>
          </a:avLst>
        </a:prstGeom>
        <a:gradFill rotWithShape="0">
          <a:gsLst>
            <a:gs pos="0">
              <a:srgbClr val="1F497D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1F497D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4DBDE35-5596-B341-BCF6-5EC13BFB8D93}">
      <dsp:nvSpPr>
        <dsp:cNvPr id="0" name=""/>
        <dsp:cNvSpPr/>
      </dsp:nvSpPr>
      <dsp:spPr>
        <a:xfrm>
          <a:off x="1216950" y="432482"/>
          <a:ext cx="3442297" cy="3442297"/>
        </a:xfrm>
        <a:prstGeom prst="blockArc">
          <a:avLst>
            <a:gd name="adj1" fmla="val 10028571"/>
            <a:gd name="adj2" fmla="val 13114286"/>
            <a:gd name="adj3" fmla="val 3898"/>
          </a:avLst>
        </a:prstGeom>
        <a:gradFill rotWithShape="0">
          <a:gsLst>
            <a:gs pos="0">
              <a:srgbClr val="1F497D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1F497D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1756EFE-AB55-4BF1-99FF-EA41F0578BB6}">
      <dsp:nvSpPr>
        <dsp:cNvPr id="0" name=""/>
        <dsp:cNvSpPr/>
      </dsp:nvSpPr>
      <dsp:spPr>
        <a:xfrm>
          <a:off x="1216950" y="432482"/>
          <a:ext cx="3442297" cy="3442297"/>
        </a:xfrm>
        <a:prstGeom prst="blockArc">
          <a:avLst>
            <a:gd name="adj1" fmla="val 6942857"/>
            <a:gd name="adj2" fmla="val 10028571"/>
            <a:gd name="adj3" fmla="val 3898"/>
          </a:avLst>
        </a:prstGeom>
        <a:gradFill rotWithShape="0">
          <a:gsLst>
            <a:gs pos="0">
              <a:srgbClr val="1F497D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1F497D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7977DB4-BCE0-4C35-876A-5281449CE60F}">
      <dsp:nvSpPr>
        <dsp:cNvPr id="0" name=""/>
        <dsp:cNvSpPr/>
      </dsp:nvSpPr>
      <dsp:spPr>
        <a:xfrm>
          <a:off x="1216950" y="432482"/>
          <a:ext cx="3442297" cy="3442297"/>
        </a:xfrm>
        <a:prstGeom prst="blockArc">
          <a:avLst>
            <a:gd name="adj1" fmla="val 3857143"/>
            <a:gd name="adj2" fmla="val 6942857"/>
            <a:gd name="adj3" fmla="val 3898"/>
          </a:avLst>
        </a:prstGeom>
        <a:gradFill rotWithShape="0">
          <a:gsLst>
            <a:gs pos="0">
              <a:srgbClr val="1F497D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1F497D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4443C41-81CA-4243-94A8-EB68E66734CA}">
      <dsp:nvSpPr>
        <dsp:cNvPr id="0" name=""/>
        <dsp:cNvSpPr/>
      </dsp:nvSpPr>
      <dsp:spPr>
        <a:xfrm>
          <a:off x="1216950" y="432482"/>
          <a:ext cx="3442297" cy="3442297"/>
        </a:xfrm>
        <a:prstGeom prst="blockArc">
          <a:avLst>
            <a:gd name="adj1" fmla="val 771429"/>
            <a:gd name="adj2" fmla="val 3857143"/>
            <a:gd name="adj3" fmla="val 3898"/>
          </a:avLst>
        </a:prstGeom>
        <a:gradFill rotWithShape="0">
          <a:gsLst>
            <a:gs pos="0">
              <a:srgbClr val="1F497D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1F497D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DC4ABA-1A2F-43E2-BB8D-CD573772623B}">
      <dsp:nvSpPr>
        <dsp:cNvPr id="0" name=""/>
        <dsp:cNvSpPr/>
      </dsp:nvSpPr>
      <dsp:spPr>
        <a:xfrm>
          <a:off x="1250735" y="306960"/>
          <a:ext cx="3442297" cy="3442297"/>
        </a:xfrm>
        <a:prstGeom prst="blockArc">
          <a:avLst>
            <a:gd name="adj1" fmla="val 19601678"/>
            <a:gd name="adj2" fmla="val 1036290"/>
            <a:gd name="adj3" fmla="val 3898"/>
          </a:avLst>
        </a:prstGeom>
        <a:gradFill rotWithShape="0">
          <a:gsLst>
            <a:gs pos="0">
              <a:srgbClr val="1F497D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1F497D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34E89B1-E1B3-47E4-A739-D4FF0D222D36}">
      <dsp:nvSpPr>
        <dsp:cNvPr id="0" name=""/>
        <dsp:cNvSpPr/>
      </dsp:nvSpPr>
      <dsp:spPr>
        <a:xfrm>
          <a:off x="1338745" y="428735"/>
          <a:ext cx="3442297" cy="3442297"/>
        </a:xfrm>
        <a:prstGeom prst="blockArc">
          <a:avLst>
            <a:gd name="adj1" fmla="val 15970869"/>
            <a:gd name="adj2" fmla="val 19295509"/>
            <a:gd name="adj3" fmla="val 3898"/>
          </a:avLst>
        </a:prstGeom>
        <a:gradFill rotWithShape="0">
          <a:gsLst>
            <a:gs pos="0">
              <a:srgbClr val="1F497D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1F497D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5C0D80F-88E9-42D0-B4D9-30D34156569A}">
      <dsp:nvSpPr>
        <dsp:cNvPr id="0" name=""/>
        <dsp:cNvSpPr/>
      </dsp:nvSpPr>
      <dsp:spPr>
        <a:xfrm>
          <a:off x="1732403" y="972904"/>
          <a:ext cx="2411391" cy="2361453"/>
        </a:xfrm>
        <a:prstGeom prst="ellipse">
          <a:avLst/>
        </a:prstGeom>
        <a:solidFill>
          <a:srgbClr val="F79646">
            <a:lumMod val="60000"/>
            <a:lumOff val="4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Weather Hazards, Climate Variability and Change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Urbanisation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Population growth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Limited Natural Resources</a:t>
          </a:r>
        </a:p>
      </dsp:txBody>
      <dsp:txXfrm>
        <a:off x="2085543" y="1318731"/>
        <a:ext cx="1705111" cy="1669799"/>
      </dsp:txXfrm>
    </dsp:sp>
    <dsp:sp modelId="{B8D3070B-E23D-4A9B-9BDC-4A6128B3A579}">
      <dsp:nvSpPr>
        <dsp:cNvPr id="0" name=""/>
        <dsp:cNvSpPr/>
      </dsp:nvSpPr>
      <dsp:spPr>
        <a:xfrm>
          <a:off x="2394336" y="-87128"/>
          <a:ext cx="1106320" cy="1106320"/>
        </a:xfrm>
        <a:prstGeom prst="ellipse">
          <a:avLst/>
        </a:prstGeom>
        <a:solidFill>
          <a:srgbClr val="4BACC6">
            <a:lumMod val="40000"/>
            <a:lumOff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Water</a:t>
          </a:r>
        </a:p>
      </dsp:txBody>
      <dsp:txXfrm>
        <a:off x="2556353" y="74889"/>
        <a:ext cx="782286" cy="782286"/>
      </dsp:txXfrm>
    </dsp:sp>
    <dsp:sp modelId="{67D0B45B-A618-44F1-9EDB-DD6F2E210649}">
      <dsp:nvSpPr>
        <dsp:cNvPr id="0" name=""/>
        <dsp:cNvSpPr/>
      </dsp:nvSpPr>
      <dsp:spPr>
        <a:xfrm>
          <a:off x="3829145" y="548286"/>
          <a:ext cx="1106320" cy="1106320"/>
        </a:xfrm>
        <a:prstGeom prst="ellipse">
          <a:avLst/>
        </a:prstGeom>
        <a:solidFill>
          <a:srgbClr val="4BACC6">
            <a:lumMod val="40000"/>
            <a:lumOff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Economic</a:t>
          </a:r>
        </a:p>
      </dsp:txBody>
      <dsp:txXfrm>
        <a:off x="3991162" y="710303"/>
        <a:ext cx="782286" cy="782286"/>
      </dsp:txXfrm>
    </dsp:sp>
    <dsp:sp modelId="{E974BB5E-907B-4D07-8D2E-228A8F720FFD}">
      <dsp:nvSpPr>
        <dsp:cNvPr id="0" name=""/>
        <dsp:cNvSpPr/>
      </dsp:nvSpPr>
      <dsp:spPr>
        <a:xfrm>
          <a:off x="4030227" y="1975997"/>
          <a:ext cx="1106320" cy="1106320"/>
        </a:xfrm>
        <a:prstGeom prst="ellipse">
          <a:avLst/>
        </a:prstGeom>
        <a:solidFill>
          <a:srgbClr val="4BACC6">
            <a:lumMod val="40000"/>
            <a:lumOff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Food</a:t>
          </a:r>
        </a:p>
      </dsp:txBody>
      <dsp:txXfrm>
        <a:off x="4192244" y="2138014"/>
        <a:ext cx="782286" cy="782286"/>
      </dsp:txXfrm>
    </dsp:sp>
    <dsp:sp modelId="{B1E0215F-5528-48D2-B7C7-2685E8093CA0}">
      <dsp:nvSpPr>
        <dsp:cNvPr id="0" name=""/>
        <dsp:cNvSpPr/>
      </dsp:nvSpPr>
      <dsp:spPr>
        <a:xfrm>
          <a:off x="3117161" y="3120945"/>
          <a:ext cx="1106320" cy="1106320"/>
        </a:xfrm>
        <a:prstGeom prst="ellipse">
          <a:avLst/>
        </a:prstGeom>
        <a:solidFill>
          <a:srgbClr val="4BACC6">
            <a:lumMod val="40000"/>
            <a:lumOff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Energy</a:t>
          </a:r>
        </a:p>
      </dsp:txBody>
      <dsp:txXfrm>
        <a:off x="3279178" y="3282962"/>
        <a:ext cx="782286" cy="782286"/>
      </dsp:txXfrm>
    </dsp:sp>
    <dsp:sp modelId="{46E4551D-E818-4260-9D46-0F626B2892A6}">
      <dsp:nvSpPr>
        <dsp:cNvPr id="0" name=""/>
        <dsp:cNvSpPr/>
      </dsp:nvSpPr>
      <dsp:spPr>
        <a:xfrm>
          <a:off x="1652717" y="3120945"/>
          <a:ext cx="1106320" cy="1106320"/>
        </a:xfrm>
        <a:prstGeom prst="ellipse">
          <a:avLst/>
        </a:prstGeom>
        <a:solidFill>
          <a:srgbClr val="4BACC6">
            <a:lumMod val="40000"/>
            <a:lumOff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Political </a:t>
          </a:r>
        </a:p>
      </dsp:txBody>
      <dsp:txXfrm>
        <a:off x="1814734" y="3282962"/>
        <a:ext cx="782286" cy="782286"/>
      </dsp:txXfrm>
    </dsp:sp>
    <dsp:sp modelId="{203C2550-8D47-EA4A-BA7D-E37DB972EF34}">
      <dsp:nvSpPr>
        <dsp:cNvPr id="0" name=""/>
        <dsp:cNvSpPr/>
      </dsp:nvSpPr>
      <dsp:spPr>
        <a:xfrm>
          <a:off x="739651" y="1975997"/>
          <a:ext cx="1106320" cy="1106320"/>
        </a:xfrm>
        <a:prstGeom prst="ellipse">
          <a:avLst/>
        </a:prstGeom>
        <a:solidFill>
          <a:srgbClr val="4BACC6">
            <a:lumMod val="40000"/>
            <a:lumOff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Health</a:t>
          </a:r>
        </a:p>
      </dsp:txBody>
      <dsp:txXfrm>
        <a:off x="901668" y="2138014"/>
        <a:ext cx="782286" cy="782286"/>
      </dsp:txXfrm>
    </dsp:sp>
    <dsp:sp modelId="{8610E05D-B4A6-4CC6-966C-AEB2EBF1B26C}">
      <dsp:nvSpPr>
        <dsp:cNvPr id="0" name=""/>
        <dsp:cNvSpPr/>
      </dsp:nvSpPr>
      <dsp:spPr>
        <a:xfrm>
          <a:off x="1065521" y="548269"/>
          <a:ext cx="1106320" cy="1106320"/>
        </a:xfrm>
        <a:prstGeom prst="ellipse">
          <a:avLst/>
        </a:prstGeom>
        <a:solidFill>
          <a:srgbClr val="4BACC6">
            <a:lumMod val="40000"/>
            <a:lumOff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Migration</a:t>
          </a:r>
        </a:p>
      </dsp:txBody>
      <dsp:txXfrm>
        <a:off x="1227538" y="710286"/>
        <a:ext cx="782286" cy="782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4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4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2CFF7CD-2A19-452C-A59B-99C199C73F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86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E988A84-5294-40B0-A803-C3903FB7E1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88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sz="1200" kern="1200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ＭＳ Ｐゴシック" pitchFamily="-112" charset="-128"/>
            </a:endParaRPr>
          </a:p>
          <a:p>
            <a:pPr marL="0" indent="0">
              <a:buFontTx/>
              <a:buNone/>
            </a:pPr>
            <a:endParaRPr lang="nl-NL" sz="1200" kern="1200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ＭＳ Ｐゴシック" pitchFamily="-112" charset="-128"/>
            </a:endParaRPr>
          </a:p>
          <a:p>
            <a:endParaRPr lang="nl-NL" sz="1200" kern="1200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ＭＳ Ｐゴシック" pitchFamily="-112" charset="-128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88A84-5294-40B0-A803-C3903FB7E19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85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88A84-5294-40B0-A803-C3903FB7E19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81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79F3C-1B29-472A-A2C5-E17ACFFEBE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>
                <a:ea typeface="ＭＳ Ｐゴシック" pitchFamily="34" charset="-128"/>
              </a:rPr>
              <a:t>The Vuvuzela of seamless prediction:</a:t>
            </a:r>
          </a:p>
          <a:p>
            <a:pPr eaLnBrk="1" hangingPunct="1">
              <a:buFontTx/>
              <a:buChar char="•"/>
            </a:pPr>
            <a:r>
              <a:rPr lang="en-GB">
                <a:ea typeface="ＭＳ Ｐゴシック" pitchFamily="34" charset="-128"/>
              </a:rPr>
              <a:t>The Met Office is able to make predictions on all timescales from now until a century ahead.</a:t>
            </a:r>
          </a:p>
          <a:p>
            <a:pPr eaLnBrk="1" hangingPunct="1">
              <a:buFontTx/>
              <a:buChar char="•"/>
            </a:pPr>
            <a:r>
              <a:rPr lang="en-GB">
                <a:ea typeface="ＭＳ Ｐゴシック" pitchFamily="34" charset="-128"/>
              </a:rPr>
              <a:t>Analysis of past weather data is also useful to understand weather risks today – for example what is the likelihood of a particular storm event occurring.</a:t>
            </a:r>
          </a:p>
          <a:p>
            <a:pPr eaLnBrk="1" hangingPunct="1">
              <a:buFontTx/>
              <a:buChar char="•"/>
            </a:pPr>
            <a:r>
              <a:rPr lang="en-GB">
                <a:ea typeface="ＭＳ Ｐゴシック" pitchFamily="34" charset="-128"/>
              </a:rPr>
              <a:t>On longer timescales the confidence boundary gets wider – however if the climate information is applied in an appropriate manner it provides extremely useful information to inform adaptation decision making.</a:t>
            </a:r>
          </a:p>
          <a:p>
            <a:pPr eaLnBrk="1" hangingPunct="1"/>
            <a:endParaRPr lang="en-GB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1325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H" sz="1200" dirty="0" err="1"/>
              <a:t>Esm</a:t>
            </a:r>
            <a:r>
              <a:rPr lang="fr-CH" sz="1200" dirty="0"/>
              <a:t> = </a:t>
            </a:r>
            <a:r>
              <a:rPr lang="fr-CH" sz="1200" dirty="0" err="1"/>
              <a:t>Earth</a:t>
            </a:r>
            <a:r>
              <a:rPr lang="fr-CH" sz="1200" dirty="0"/>
              <a:t> System </a:t>
            </a:r>
            <a:r>
              <a:rPr lang="fr-CH" sz="1200" dirty="0" err="1"/>
              <a:t>Models</a:t>
            </a:r>
            <a:endParaRPr lang="fr-CH" sz="120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H" dirty="0"/>
              <a:t>R-O : </a:t>
            </a:r>
            <a:r>
              <a:rPr lang="fr-CH" dirty="0" err="1"/>
              <a:t>Research</a:t>
            </a:r>
            <a:r>
              <a:rPr lang="fr-CH" dirty="0"/>
              <a:t> to Operations</a:t>
            </a:r>
            <a:endParaRPr lang="en-US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988A84-5294-40B0-A803-C3903FB7E1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036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3910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D23509-7F03-944D-B2B2-8BA0592C8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625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703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33DEE-B152-2A42-B70B-6EB15AF5F6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2BD8-3DDB-0445-AEB4-C1720951E1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8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33DEE-B152-2A42-B70B-6EB15AF5F6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2BD8-3DDB-0445-AEB4-C1720951E1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235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33DEE-B152-2A42-B70B-6EB15AF5F6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2BD8-3DDB-0445-AEB4-C1720951E1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691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33DEE-B152-2A42-B70B-6EB15AF5F6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2BD8-3DDB-0445-AEB4-C1720951E1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33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33DEE-B152-2A42-B70B-6EB15AF5F6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2BD8-3DDB-0445-AEB4-C1720951E1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24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33DEE-B152-2A42-B70B-6EB15AF5F6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2BD8-3DDB-0445-AEB4-C1720951E1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595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33DEE-B152-2A42-B70B-6EB15AF5F6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2BD8-3DDB-0445-AEB4-C1720951E1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356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33DEE-B152-2A42-B70B-6EB15AF5F6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2BD8-3DDB-0445-AEB4-C1720951E1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453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33DEE-B152-2A42-B70B-6EB15AF5F6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2BD8-3DDB-0445-AEB4-C1720951E1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350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33DEE-B152-2A42-B70B-6EB15AF5F6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2BD8-3DDB-0445-AEB4-C1720951E1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52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396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11363F1-71F8-4C02-AA78-5931AC1DB1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41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33DEE-B152-2A42-B70B-6EB15AF5F6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2BD8-3DDB-0445-AEB4-C1720951E1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403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2810-14B9-D949-9347-0E6C113E0731}" type="datetimeFigureOut">
              <a:rPr lang="en-US" smtClean="0"/>
              <a:t>3/21/19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4134-234B-CD4C-A589-2389FF86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29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2810-14B9-D949-9347-0E6C113E0731}" type="datetimeFigureOut">
              <a:rPr lang="en-US" smtClean="0"/>
              <a:t>3/21/19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4134-234B-CD4C-A589-2389FF86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7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2810-14B9-D949-9347-0E6C113E0731}" type="datetimeFigureOut">
              <a:rPr lang="en-US" smtClean="0"/>
              <a:t>3/21/19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4134-234B-CD4C-A589-2389FF86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48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2810-14B9-D949-9347-0E6C113E0731}" type="datetimeFigureOut">
              <a:rPr lang="en-US" smtClean="0"/>
              <a:t>3/21/19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4134-234B-CD4C-A589-2389FF86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13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2810-14B9-D949-9347-0E6C113E0731}" type="datetimeFigureOut">
              <a:rPr lang="en-US" smtClean="0"/>
              <a:t>3/21/19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4134-234B-CD4C-A589-2389FF86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794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2810-14B9-D949-9347-0E6C113E0731}" type="datetimeFigureOut">
              <a:rPr lang="en-US" smtClean="0"/>
              <a:t>3/21/19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4134-234B-CD4C-A589-2389FF86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63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2810-14B9-D949-9347-0E6C113E0731}" type="datetimeFigureOut">
              <a:rPr lang="en-US" smtClean="0"/>
              <a:t>3/21/19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4134-234B-CD4C-A589-2389FF86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670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2810-14B9-D949-9347-0E6C113E0731}" type="datetimeFigureOut">
              <a:rPr lang="en-US" smtClean="0"/>
              <a:t>3/21/19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4134-234B-CD4C-A589-2389FF86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685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2810-14B9-D949-9347-0E6C113E0731}" type="datetimeFigureOut">
              <a:rPr lang="en-US" smtClean="0"/>
              <a:t>3/21/19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4134-234B-CD4C-A589-2389FF86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2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661D19-7ACD-4558-93E6-7082668DDC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655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2810-14B9-D949-9347-0E6C113E0731}" type="datetimeFigureOut">
              <a:rPr lang="en-US" smtClean="0"/>
              <a:t>3/21/19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4134-234B-CD4C-A589-2389FF86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73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2810-14B9-D949-9347-0E6C113E0731}" type="datetimeFigureOut">
              <a:rPr lang="en-US" smtClean="0"/>
              <a:t>3/21/19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4134-234B-CD4C-A589-2389FF86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356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with side-text-Right">
  <p:cSld name="5_Title with side-text-Righ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457200" y="220136"/>
            <a:ext cx="8229600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45700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body" idx="1"/>
          </p:nvPr>
        </p:nvSpPr>
        <p:spPr>
          <a:xfrm>
            <a:off x="4726214" y="1436688"/>
            <a:ext cx="3968496" cy="488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6576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6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2pPr>
            <a:lvl3pPr marL="1371600" lvl="2" indent="-33146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4pPr>
            <a:lvl5pPr marL="228600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⚫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05895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575304"/>
            <a:ext cx="9144000" cy="2743200"/>
          </a:xfrm>
          <a:prstGeom prst="rect">
            <a:avLst/>
          </a:prstGeom>
          <a:gradFill>
            <a:gsLst>
              <a:gs pos="0">
                <a:srgbClr val="FFFFFF"/>
              </a:gs>
              <a:gs pos="35000">
                <a:srgbClr val="FFFFFF"/>
              </a:gs>
              <a:gs pos="100000">
                <a:schemeClr val="lt1"/>
              </a:gs>
            </a:gsLst>
            <a:lin ang="2700000" scaled="0"/>
          </a:gradFill>
          <a:ln>
            <a:noFill/>
          </a:ln>
        </p:spPr>
      </p:pic>
      <p:sp>
        <p:nvSpPr>
          <p:cNvPr id="24" name="Google Shape;24;p3"/>
          <p:cNvSpPr/>
          <p:nvPr/>
        </p:nvSpPr>
        <p:spPr>
          <a:xfrm>
            <a:off x="-378" y="3193257"/>
            <a:ext cx="9144378" cy="1028423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51000">
                <a:schemeClr val="lt1"/>
              </a:gs>
              <a:gs pos="100000">
                <a:schemeClr val="lt1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-378" y="6316956"/>
            <a:ext cx="9144000" cy="544880"/>
          </a:xfrm>
          <a:prstGeom prst="rect">
            <a:avLst/>
          </a:prstGeom>
          <a:gradFill>
            <a:gsLst>
              <a:gs pos="0">
                <a:srgbClr val="294861"/>
              </a:gs>
              <a:gs pos="46000">
                <a:srgbClr val="244061"/>
              </a:gs>
              <a:gs pos="100000">
                <a:srgbClr val="4388B8"/>
              </a:gs>
            </a:gsLst>
            <a:lin ang="16200000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457200" y="565126"/>
            <a:ext cx="8229600" cy="1447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45700" bIns="45700" anchor="b" anchorCtr="0"/>
          <a:lstStyle>
            <a:lvl1pPr lvl="0" algn="l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 typeface="Arial"/>
              <a:buNone/>
              <a:defRPr sz="3600" b="1" i="0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457201" y="2024863"/>
            <a:ext cx="5629274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2000"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/>
          <p:nvPr/>
        </p:nvSpPr>
        <p:spPr>
          <a:xfrm>
            <a:off x="68386" y="6416000"/>
            <a:ext cx="4503614" cy="435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LLNL-PRES-</a:t>
            </a:r>
            <a:r>
              <a:rPr lang="en-US" sz="800">
                <a:solidFill>
                  <a:schemeClr val="lt1"/>
                </a:solidFill>
              </a:rPr>
              <a:t>954476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work was performed under the auspices of the U.S. Department of Energy by Lawrence Livermore National Laboratory under contract DE-AC52-07NA27344. Lawrence Livermore National Security, LLC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3" descr="LLNL_Logo_WHT-LR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7062" y="6446832"/>
            <a:ext cx="1865376" cy="31470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/>
          <p:cNvSpPr/>
          <p:nvPr/>
        </p:nvSpPr>
        <p:spPr>
          <a:xfrm>
            <a:off x="0" y="0"/>
            <a:ext cx="9144000" cy="112889"/>
          </a:xfrm>
          <a:prstGeom prst="rect">
            <a:avLst/>
          </a:prstGeom>
          <a:solidFill>
            <a:srgbClr val="366092"/>
          </a:solidFill>
          <a:ln w="9525" cap="rnd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2"/>
          </p:nvPr>
        </p:nvSpPr>
        <p:spPr>
          <a:xfrm>
            <a:off x="4572001" y="3096715"/>
            <a:ext cx="4572000" cy="477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875" bIns="0" anchor="b" anchorCtr="0"/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600" b="0"/>
            </a:lvl1pPr>
            <a:lvl2pPr marL="914400" lvl="1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600" b="0"/>
            </a:lvl2pPr>
            <a:lvl3pPr marL="1371600" lvl="2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600" b="0"/>
            </a:lvl3pPr>
            <a:lvl4pPr marL="1828800" lvl="3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4pPr>
            <a:lvl5pPr marL="2286000" lvl="4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3331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457200" y="220136"/>
            <a:ext cx="8229600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45700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457200" y="1441524"/>
            <a:ext cx="8229600" cy="4906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81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Char char="▪"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3146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–"/>
              <a:defRPr sz="14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05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⚫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08383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Blank" type="blank">
  <p:cSld name="9_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8436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Only">
  <p:cSld name="2_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457200" y="220136"/>
            <a:ext cx="8229600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45700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63384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457200" y="1441524"/>
            <a:ext cx="8229600" cy="4906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6576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16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2pPr>
            <a:lvl3pPr marL="1371600" lvl="2" indent="-33146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57200" y="219509"/>
            <a:ext cx="8229600" cy="1008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45700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27558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>
            <a:off x="-75" y="6727600"/>
            <a:ext cx="9144000" cy="130500"/>
          </a:xfrm>
          <a:prstGeom prst="rect">
            <a:avLst/>
          </a:prstGeom>
          <a:solidFill>
            <a:srgbClr val="0CB1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1132525" y="49553"/>
            <a:ext cx="80115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600"/>
              <a:buNone/>
              <a:defRPr>
                <a:solidFill>
                  <a:srgbClr val="0737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83100" y="1078833"/>
            <a:ext cx="8976900" cy="4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505000" y="6273600"/>
            <a:ext cx="6390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21897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0_end page">
  <p:cSld name="10_end page">
    <p:bg>
      <p:bgPr>
        <a:solidFill>
          <a:srgbClr val="0F4F97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2" descr="LLNL_Logo_WHT-LR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852" y="5437487"/>
            <a:ext cx="3602736" cy="607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2839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3962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962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B66530A-E704-498A-AFC3-AB70F94C9A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948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with side-text-Left">
  <p:cSld name="4_Title with side-text-Lef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457200" y="220136"/>
            <a:ext cx="8229600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45700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465826" y="1436688"/>
            <a:ext cx="3968496" cy="488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6576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6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2pPr>
            <a:lvl3pPr marL="1371600" lvl="2" indent="-33146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4pPr>
            <a:lvl5pPr marL="228600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⚫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38961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with side-by-side text">
  <p:cSld name="6_Title with side-by-side 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457200" y="220136"/>
            <a:ext cx="8229600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45700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465826" y="1436688"/>
            <a:ext cx="3968496" cy="488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6576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6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2pPr>
            <a:lvl3pPr marL="1371600" lvl="2" indent="-33146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4pPr>
            <a:lvl5pPr marL="228600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⚫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2"/>
          </p:nvPr>
        </p:nvSpPr>
        <p:spPr>
          <a:xfrm>
            <a:off x="4718649" y="1436688"/>
            <a:ext cx="3968496" cy="488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6576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6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2pPr>
            <a:lvl3pPr marL="1371600" lvl="2" indent="-33146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4pPr>
            <a:lvl5pPr marL="228600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⚫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22167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Full Image with Title">
  <p:cSld name="7_Full Image with Titl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34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366092"/>
              </a:buClr>
              <a:buSzPts val="216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—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1" y="2"/>
            <a:ext cx="9143999" cy="12289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200" tIns="45700" rIns="45700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200"/>
              <a:buFont typeface="Calibri"/>
              <a:buNone/>
              <a:defRPr sz="3200" b="1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38338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Full Image">
  <p:cSld name="8_Full Imag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34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366092"/>
              </a:buClr>
              <a:buSzPts val="216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—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07273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5196-E784-3E4A-BE3C-5599910B2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075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</p:spPr>
        <p:txBody>
          <a:bodyPr/>
          <a:lstStyle>
            <a:lvl2pPr marL="252000" indent="-250825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 baseline="0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597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600202"/>
            <a:ext cx="38481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38700" y="1600202"/>
            <a:ext cx="3848100" cy="4525963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0118187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D7998D7-7FFB-42AC-ADB2-7AFCCB37F8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60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3A84F64-456B-4681-B692-F180E15519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46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C6C8D-C55E-4475-97BA-E1DF4A994F6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67502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C0C1482-CAC7-42B9-870E-4263601FA2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3838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titelstijl van het model te bewerken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84D68B2-20B8-45CB-A072-EAF6E67A45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50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anner1.png"/>
          <p:cNvPicPr>
            <a:picLocks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3472" y="-27384"/>
            <a:ext cx="9288000" cy="1016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CB0573-4938-4242-86E5-8B064D0BC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6395" y="6533976"/>
            <a:ext cx="5430851" cy="3514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0C9C52-ECF2-9344-A04C-F0BE757DD60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5877271"/>
            <a:ext cx="2043559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E27307-40CF-584C-9116-277948A6DF2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740" y="6083976"/>
            <a:ext cx="2796868" cy="90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84" r:id="rId1"/>
    <p:sldLayoutId id="2147484685" r:id="rId2"/>
    <p:sldLayoutId id="2147484686" r:id="rId3"/>
    <p:sldLayoutId id="2147484687" r:id="rId4"/>
    <p:sldLayoutId id="2147484688" r:id="rId5"/>
    <p:sldLayoutId id="2147484689" r:id="rId6"/>
    <p:sldLayoutId id="2147484690" r:id="rId7"/>
    <p:sldLayoutId id="2147484691" r:id="rId8"/>
    <p:sldLayoutId id="2147484692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>
              <a:lumMod val="95000"/>
            </a:schemeClr>
          </a:solidFill>
          <a:latin typeface="Calibri"/>
          <a:ea typeface="ＭＳ Ｐゴシック" charset="0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B333DEE-B152-2A42-B70B-6EB15AF5F6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B042BD8-3DDB-0445-AEB4-C1720951E1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9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6" r:id="rId1"/>
    <p:sldLayoutId id="2147484707" r:id="rId2"/>
    <p:sldLayoutId id="2147484708" r:id="rId3"/>
    <p:sldLayoutId id="2147484709" r:id="rId4"/>
    <p:sldLayoutId id="2147484710" r:id="rId5"/>
    <p:sldLayoutId id="2147484711" r:id="rId6"/>
    <p:sldLayoutId id="2147484712" r:id="rId7"/>
    <p:sldLayoutId id="2147484713" r:id="rId8"/>
    <p:sldLayoutId id="2147484714" r:id="rId9"/>
    <p:sldLayoutId id="2147484715" r:id="rId10"/>
    <p:sldLayoutId id="214748471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E2810-14B9-D949-9347-0E6C113E0731}" type="datetimeFigureOut">
              <a:rPr lang="en-US" smtClean="0"/>
              <a:t>3/21/19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64134-234B-CD4C-A589-2389FF86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1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8" r:id="rId1"/>
    <p:sldLayoutId id="2147484719" r:id="rId2"/>
    <p:sldLayoutId id="2147484720" r:id="rId3"/>
    <p:sldLayoutId id="2147484721" r:id="rId4"/>
    <p:sldLayoutId id="2147484722" r:id="rId5"/>
    <p:sldLayoutId id="2147484723" r:id="rId6"/>
    <p:sldLayoutId id="2147484724" r:id="rId7"/>
    <p:sldLayoutId id="2147484725" r:id="rId8"/>
    <p:sldLayoutId id="2147484726" r:id="rId9"/>
    <p:sldLayoutId id="2147484727" r:id="rId10"/>
    <p:sldLayoutId id="214748472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28016" y="6492240"/>
            <a:ext cx="2743200" cy="2834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457200" y="1441524"/>
            <a:ext cx="8229600" cy="4906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6576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366092"/>
              </a:buClr>
              <a:buSzPts val="216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—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14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 txBox="1"/>
          <p:nvPr/>
        </p:nvSpPr>
        <p:spPr>
          <a:xfrm>
            <a:off x="8826124" y="6403254"/>
            <a:ext cx="317877" cy="454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Calibri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"/>
          <p:cNvSpPr txBox="1"/>
          <p:nvPr/>
        </p:nvSpPr>
        <p:spPr>
          <a:xfrm>
            <a:off x="484954" y="6698648"/>
            <a:ext cx="873871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LLNL-PRES-764053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"/>
          <p:cNvSpPr txBox="1">
            <a:spLocks noGrp="1"/>
          </p:cNvSpPr>
          <p:nvPr>
            <p:ph type="title"/>
          </p:nvPr>
        </p:nvSpPr>
        <p:spPr>
          <a:xfrm>
            <a:off x="457200" y="220136"/>
            <a:ext cx="8229600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45700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200"/>
              <a:buFont typeface="Calibri"/>
              <a:buNone/>
              <a:defRPr sz="3200" b="1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7" name="Google Shape;17;p1"/>
          <p:cNvCxnSpPr/>
          <p:nvPr/>
        </p:nvCxnSpPr>
        <p:spPr>
          <a:xfrm>
            <a:off x="-6058" y="1267155"/>
            <a:ext cx="9150059" cy="0"/>
          </a:xfrm>
          <a:prstGeom prst="straightConnector1">
            <a:avLst/>
          </a:prstGeom>
          <a:noFill/>
          <a:ln w="38100" cap="flat" cmpd="sng">
            <a:solidFill>
              <a:srgbClr val="36609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8" name="Google Shape;18;p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909560" y="6446520"/>
            <a:ext cx="978408" cy="374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87471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730" r:id="rId1"/>
    <p:sldLayoutId id="2147484731" r:id="rId2"/>
    <p:sldLayoutId id="2147484732" r:id="rId3"/>
    <p:sldLayoutId id="2147484733" r:id="rId4"/>
    <p:sldLayoutId id="2147484734" r:id="rId5"/>
    <p:sldLayoutId id="2147484735" r:id="rId6"/>
    <p:sldLayoutId id="2147484736" r:id="rId7"/>
    <p:sldLayoutId id="2147484737" r:id="rId8"/>
    <p:sldLayoutId id="2147484738" r:id="rId9"/>
    <p:sldLayoutId id="2147484739" r:id="rId10"/>
    <p:sldLayoutId id="2147484740" r:id="rId11"/>
    <p:sldLayoutId id="2147484741" r:id="rId12"/>
    <p:sldLayoutId id="2147484742" r:id="rId13"/>
    <p:sldLayoutId id="2147484743" r:id="rId14"/>
    <p:sldLayoutId id="2147484744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WCRPFacebookBackground_VS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6200"/>
            <a:ext cx="9144000" cy="340779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0" y="3810000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WORLD  CLIMATE  </a:t>
            </a:r>
            <a:r>
              <a:rPr lang="en-US" sz="3600" b="1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RESEARCH  PROGRAMME</a:t>
            </a:r>
            <a:endParaRPr lang="en-US" sz="3600" b="1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5DC704-BD0F-C149-8909-C8076207B52F}"/>
              </a:ext>
            </a:extLst>
          </p:cNvPr>
          <p:cNvSpPr txBox="1"/>
          <p:nvPr/>
        </p:nvSpPr>
        <p:spPr>
          <a:xfrm>
            <a:off x="179512" y="5427175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Michel Rixen</a:t>
            </a:r>
          </a:p>
          <a:p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WDAC8</a:t>
            </a:r>
          </a:p>
          <a:p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20-21 March 2019</a:t>
            </a:r>
          </a:p>
          <a:p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Marrakesh, Morocco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39852E-1E15-534C-9F8A-CAED6734F413}"/>
              </a:ext>
            </a:extLst>
          </p:cNvPr>
          <p:cNvSpPr txBox="1"/>
          <p:nvPr/>
        </p:nvSpPr>
        <p:spPr>
          <a:xfrm>
            <a:off x="-1259840" y="2976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0839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Afbeelding 5" descr="banner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27384"/>
            <a:ext cx="9372600" cy="10150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8141" y="142528"/>
            <a:ext cx="7961468" cy="838200"/>
          </a:xfrm>
        </p:spPr>
        <p:txBody>
          <a:bodyPr/>
          <a:lstStyle/>
          <a:p>
            <a:r>
              <a:rPr lang="fr-CH" sz="3600" b="1" dirty="0">
                <a:solidFill>
                  <a:schemeClr val="bg1"/>
                </a:solidFill>
                <a:latin typeface="Helvetica" pitchFamily="2" charset="0"/>
              </a:rPr>
              <a:t>WCRP Strategic Plan</a:t>
            </a:r>
            <a:endParaRPr lang="nl-NL" sz="36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cxnSp>
        <p:nvCxnSpPr>
          <p:cNvPr id="28" name="Rechte verbindingslijn 27"/>
          <p:cNvCxnSpPr/>
          <p:nvPr/>
        </p:nvCxnSpPr>
        <p:spPr bwMode="auto">
          <a:xfrm>
            <a:off x="764345" y="3116499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" name="Group 5"/>
          <p:cNvGrpSpPr/>
          <p:nvPr/>
        </p:nvGrpSpPr>
        <p:grpSpPr>
          <a:xfrm>
            <a:off x="388872" y="1228844"/>
            <a:ext cx="5083940" cy="4795454"/>
            <a:chOff x="-413445" y="860276"/>
            <a:chExt cx="5940244" cy="2589508"/>
          </a:xfrm>
        </p:grpSpPr>
        <p:sp>
          <p:nvSpPr>
            <p:cNvPr id="11" name="Rounded Rectangle 10"/>
            <p:cNvSpPr/>
            <p:nvPr/>
          </p:nvSpPr>
          <p:spPr>
            <a:xfrm>
              <a:off x="-413445" y="860276"/>
              <a:ext cx="5940244" cy="258950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929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-163165" y="991726"/>
              <a:ext cx="5585343" cy="24430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"/>
                </a:rPr>
                <a:t>WCRP is developing a new 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9B90"/>
                  </a:solidFill>
                  <a:effectLst/>
                  <a:uLnTx/>
                  <a:uFillTx/>
                  <a:latin typeface="Helvetica" pitchFamily="2" charset="0"/>
                  <a:ea typeface=""/>
                </a:rPr>
                <a:t>Strategic Plan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"/>
                </a:rPr>
                <a:t>, covering a 10-year time horizon (2019-2029)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"/>
                </a:rPr>
                <a:t>Takes into account the outcomes of the 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9B90"/>
                  </a:solidFill>
                  <a:effectLst/>
                  <a:uLnTx/>
                  <a:uFillTx/>
                  <a:latin typeface="Helvetica" pitchFamily="2" charset="0"/>
                  <a:ea typeface=""/>
                </a:rPr>
                <a:t>co-sponsors review 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 pitchFamily="2" charset="0"/>
                  <a:ea typeface=""/>
                </a:rPr>
                <a:t>(finalized in June 2018)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"/>
                </a:rPr>
                <a:t>Importance of 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9B90"/>
                  </a:solidFill>
                  <a:effectLst/>
                  <a:uLnTx/>
                  <a:uFillTx/>
                  <a:latin typeface="Helvetica" pitchFamily="2" charset="0"/>
                </a:rPr>
                <a:t>bedrock science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9B90"/>
                  </a:solidFill>
                  <a:effectLst/>
                  <a:uLnTx/>
                  <a:uFillTx/>
                  <a:latin typeface="Helvetica" pitchFamily="2" charset="0"/>
                  <a:ea typeface=""/>
                </a:rPr>
                <a:t>, seamless 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"/>
                </a:rPr>
                <a:t>approach 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 pitchFamily="2" charset="0"/>
                  <a:ea typeface=""/>
                </a:rPr>
                <a:t>(time, space, ESM, R-O) 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"/>
                </a:rPr>
                <a:t>and 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9B90"/>
                  </a:solidFill>
                  <a:effectLst/>
                  <a:uLnTx/>
                  <a:uFillTx/>
                  <a:latin typeface="Helvetica" pitchFamily="2" charset="0"/>
                  <a:ea typeface=""/>
                </a:rPr>
                <a:t>links to services and policy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366FF"/>
                  </a:solidFill>
                  <a:effectLst/>
                  <a:uLnTx/>
                  <a:uFillTx/>
                  <a:latin typeface="Helvetica" pitchFamily="2" charset="0"/>
                  <a:ea typeface=""/>
                </a:rPr>
                <a:t> 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"/>
                </a:rPr>
                <a:t>emphasised</a:t>
              </a:r>
            </a:p>
            <a:p>
              <a:pPr marL="285750" lvl="0" indent="-285750" defTabSz="457200" fontAlgn="auto">
                <a:spcBef>
                  <a:spcPts val="120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n-GB" sz="2000" dirty="0">
                  <a:solidFill>
                    <a:prstClr val="black"/>
                  </a:solidFill>
                  <a:latin typeface="Helvetica" pitchFamily="2" charset="0"/>
                  <a:ea typeface=""/>
                </a:rPr>
                <a:t>A</a:t>
              </a:r>
              <a:r>
                <a:rPr kumimoji="0" lang="en-GB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"/>
                </a:rPr>
                <a:t>ccompanying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"/>
                </a:rPr>
                <a:t> 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9B90"/>
                  </a:solidFill>
                  <a:effectLst/>
                  <a:uLnTx/>
                  <a:uFillTx/>
                  <a:latin typeface="Helvetica" pitchFamily="2" charset="0"/>
                  <a:ea typeface=""/>
                </a:rPr>
                <a:t>Implementation Plan </a:t>
              </a:r>
              <a:r>
                <a:rPr lang="fr-CH" sz="2000" dirty="0" err="1">
                  <a:solidFill>
                    <a:prstClr val="black"/>
                  </a:solidFill>
                  <a:latin typeface="Helvetica" pitchFamily="2" charset="0"/>
                  <a:ea typeface=""/>
                </a:rPr>
                <a:t>under</a:t>
              </a:r>
              <a:r>
                <a:rPr lang="fr-CH" sz="2000" dirty="0">
                  <a:solidFill>
                    <a:prstClr val="black"/>
                  </a:solidFill>
                  <a:latin typeface="Helvetica" pitchFamily="2" charset="0"/>
                  <a:ea typeface=""/>
                </a:rPr>
                <a:t> </a:t>
              </a:r>
              <a:r>
                <a:rPr lang="fr-CH" sz="2000" dirty="0" err="1">
                  <a:solidFill>
                    <a:prstClr val="black"/>
                  </a:solidFill>
                  <a:latin typeface="Helvetica" pitchFamily="2" charset="0"/>
                  <a:ea typeface=""/>
                </a:rPr>
                <a:t>development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9B90"/>
                </a:solidFill>
                <a:effectLst/>
                <a:uLnTx/>
                <a:uFillTx/>
                <a:latin typeface="Helvetica" pitchFamily="2" charset="0"/>
                <a:ea typeface="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DB54764-A0F7-FE4C-B582-65C157EDC90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9068" y="1037741"/>
            <a:ext cx="1817348" cy="2568654"/>
          </a:xfrm>
          <a:prstGeom prst="rect">
            <a:avLst/>
          </a:prstGeom>
        </p:spPr>
      </p:pic>
      <p:pic>
        <p:nvPicPr>
          <p:cNvPr id="3" name="Picture 2" descr="Emerging Word Art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820" y="3649354"/>
            <a:ext cx="2381954" cy="238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90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3">
            <a:extLst>
              <a:ext uri="{FF2B5EF4-FFF2-40B4-BE49-F238E27FC236}">
                <a16:creationId xmlns:a16="http://schemas.microsoft.com/office/drawing/2014/main" id="{4A51B251-490E-BF47-B960-C9D532538DBD}"/>
              </a:ext>
            </a:extLst>
          </p:cNvPr>
          <p:cNvSpPr txBox="1">
            <a:spLocks/>
          </p:cNvSpPr>
          <p:nvPr/>
        </p:nvSpPr>
        <p:spPr bwMode="auto">
          <a:xfrm>
            <a:off x="616527" y="44624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>
                    <a:lumMod val="95000"/>
                  </a:schemeClr>
                </a:solidFill>
                <a:latin typeface="Calibri"/>
                <a:ea typeface="ＭＳ Ｐゴシック" charset="0"/>
                <a:cs typeface="Calibri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defRPr>
            </a:lvl9pPr>
          </a:lstStyle>
          <a:p>
            <a:r>
              <a:rPr lang="en-US" sz="3600" b="1" kern="0" dirty="0">
                <a:solidFill>
                  <a:schemeClr val="bg1"/>
                </a:solidFill>
                <a:latin typeface="Helvetica" pitchFamily="2" charset="0"/>
              </a:rPr>
              <a:t>WCRP Strategic Plan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F8170E7-C2C9-1447-8C8D-9044F4BBA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922DF8-29D8-1C49-94D8-BCB87604CB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5842" y="764704"/>
            <a:ext cx="9862378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3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894D90BE-B71D-6745-A5BC-78B2BB6EF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488" y="1040452"/>
            <a:ext cx="5115140" cy="516340"/>
          </a:xfrm>
        </p:spPr>
        <p:txBody>
          <a:bodyPr/>
          <a:lstStyle/>
          <a:p>
            <a:r>
              <a:rPr lang="en-US" sz="2800" dirty="0">
                <a:solidFill>
                  <a:srgbClr val="009B90"/>
                </a:solidFill>
                <a:latin typeface="Helvetica" pitchFamily="2" charset="0"/>
              </a:rPr>
              <a:t>Objective 1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4A51B251-490E-BF47-B960-C9D532538DBD}"/>
              </a:ext>
            </a:extLst>
          </p:cNvPr>
          <p:cNvSpPr txBox="1">
            <a:spLocks/>
          </p:cNvSpPr>
          <p:nvPr/>
        </p:nvSpPr>
        <p:spPr bwMode="auto">
          <a:xfrm>
            <a:off x="616527" y="7052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>
                    <a:lumMod val="95000"/>
                  </a:schemeClr>
                </a:solidFill>
                <a:latin typeface="Calibri"/>
                <a:ea typeface="ＭＳ Ｐゴシック" charset="0"/>
                <a:cs typeface="Calibri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defRPr>
            </a:lvl9pPr>
          </a:lstStyle>
          <a:p>
            <a:r>
              <a:rPr lang="en-US" sz="3600" b="1" kern="0" dirty="0">
                <a:solidFill>
                  <a:schemeClr val="bg1"/>
                </a:solidFill>
                <a:latin typeface="Helvetica" pitchFamily="2" charset="0"/>
              </a:rPr>
              <a:t>WCRP Strategic Plan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B70402-F2FC-4441-B023-B73EC177E7E4}"/>
              </a:ext>
            </a:extLst>
          </p:cNvPr>
          <p:cNvSpPr/>
          <p:nvPr/>
        </p:nvSpPr>
        <p:spPr>
          <a:xfrm>
            <a:off x="2843807" y="1628800"/>
            <a:ext cx="583538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Helvetica" pitchFamily="2" charset="0"/>
              </a:rPr>
              <a:t>Advancement of sciences that enable an integrated and </a:t>
            </a:r>
            <a:r>
              <a:rPr lang="en-US" sz="2000" dirty="0">
                <a:solidFill>
                  <a:srgbClr val="FF0000"/>
                </a:solidFill>
                <a:latin typeface="Helvetica" pitchFamily="2" charset="0"/>
              </a:rPr>
              <a:t>fundamental understanding of the climate, its variations and its changes, as part of a coupled</a:t>
            </a:r>
            <a:r>
              <a:rPr lang="en-US" sz="2000" dirty="0">
                <a:solidFill>
                  <a:schemeClr val="tx1"/>
                </a:solidFill>
                <a:latin typeface="Helvetica" pitchFamily="2" charset="0"/>
              </a:rPr>
              <a:t> physical, biogeochemical, and socio-economic </a:t>
            </a:r>
            <a:r>
              <a:rPr lang="en-US" sz="2000" dirty="0">
                <a:solidFill>
                  <a:srgbClr val="FF0000"/>
                </a:solidFill>
                <a:latin typeface="Helvetica" pitchFamily="2" charset="0"/>
              </a:rPr>
              <a:t>system</a:t>
            </a:r>
            <a:r>
              <a:rPr lang="en-US" sz="2000" dirty="0">
                <a:solidFill>
                  <a:schemeClr val="tx1"/>
                </a:solidFill>
                <a:latin typeface="Helvetica" pitchFamily="2" charset="0"/>
              </a:rPr>
              <a:t>. </a:t>
            </a:r>
          </a:p>
          <a:p>
            <a:endParaRPr lang="en-US" sz="2000" dirty="0">
              <a:solidFill>
                <a:schemeClr val="tx1"/>
              </a:solidFill>
              <a:latin typeface="Helvetica" pitchFamily="2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Helvetica" pitchFamily="2" charset="0"/>
              </a:rPr>
              <a:t>Emphases: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chemeClr val="tx1"/>
                </a:solidFill>
                <a:latin typeface="Helvetica" pitchFamily="2" charset="0"/>
              </a:rPr>
              <a:t>Climate dynamics</a:t>
            </a:r>
            <a:r>
              <a:rPr lang="en-US" sz="2000" dirty="0">
                <a:solidFill>
                  <a:schemeClr val="tx1"/>
                </a:solidFill>
                <a:latin typeface="Helvetica" pitchFamily="2" charset="0"/>
              </a:rPr>
              <a:t>: past and future global and regional changes in oceanic and atmospheric circulations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rgbClr val="FF0000"/>
                </a:solidFill>
                <a:latin typeface="Helvetica" pitchFamily="2" charset="0"/>
              </a:rPr>
              <a:t>Reservoirs and flows</a:t>
            </a:r>
            <a:r>
              <a:rPr lang="en-US" sz="2000" dirty="0">
                <a:solidFill>
                  <a:srgbClr val="FF0000"/>
                </a:solidFill>
                <a:latin typeface="Helvetica" pitchFamily="2" charset="0"/>
              </a:rPr>
              <a:t>: </a:t>
            </a:r>
            <a:r>
              <a:rPr lang="en-US" sz="2000" dirty="0">
                <a:solidFill>
                  <a:schemeClr val="tx1"/>
                </a:solidFill>
                <a:latin typeface="Helvetica" pitchFamily="2" charset="0"/>
              </a:rPr>
              <a:t>radiative, hydrologic, </a:t>
            </a:r>
            <a:r>
              <a:rPr lang="en-US" sz="2000" dirty="0" err="1">
                <a:solidFill>
                  <a:schemeClr val="tx1"/>
                </a:solidFill>
                <a:latin typeface="Helvetica" pitchFamily="2" charset="0"/>
              </a:rPr>
              <a:t>cryospheric</a:t>
            </a:r>
            <a:r>
              <a:rPr lang="en-US" sz="2000" dirty="0">
                <a:solidFill>
                  <a:schemeClr val="tx1"/>
                </a:solidFill>
                <a:latin typeface="Helvetica" pitchFamily="2" charset="0"/>
              </a:rPr>
              <a:t> and biogeochemical changes on </a:t>
            </a:r>
            <a:r>
              <a:rPr lang="en-US" sz="2000" dirty="0">
                <a:solidFill>
                  <a:srgbClr val="FF0000"/>
                </a:solidFill>
                <a:latin typeface="Helvetica" pitchFamily="2" charset="0"/>
              </a:rPr>
              <a:t>energy, water, carbon</a:t>
            </a:r>
            <a:r>
              <a:rPr lang="en-US" sz="2000" dirty="0">
                <a:solidFill>
                  <a:schemeClr val="tx1"/>
                </a:solidFill>
                <a:latin typeface="Helvetica" pitchFamily="2" charset="0"/>
              </a:rPr>
              <a:t>, and other climate-relevant compounds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42CCC7-38BA-9E4B-8B7F-8AE6EF95F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60643"/>
            <a:ext cx="2360694" cy="394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894D90BE-B71D-6745-A5BC-78B2BB6EF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488" y="1040452"/>
            <a:ext cx="5115140" cy="516340"/>
          </a:xfrm>
        </p:spPr>
        <p:txBody>
          <a:bodyPr/>
          <a:lstStyle/>
          <a:p>
            <a:r>
              <a:rPr lang="en-US" sz="2800" dirty="0">
                <a:solidFill>
                  <a:srgbClr val="009B90"/>
                </a:solidFill>
                <a:latin typeface="Helvetica" pitchFamily="2" charset="0"/>
              </a:rPr>
              <a:t>Objective 2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4A51B251-490E-BF47-B960-C9D532538DBD}"/>
              </a:ext>
            </a:extLst>
          </p:cNvPr>
          <p:cNvSpPr txBox="1">
            <a:spLocks/>
          </p:cNvSpPr>
          <p:nvPr/>
        </p:nvSpPr>
        <p:spPr bwMode="auto">
          <a:xfrm>
            <a:off x="616527" y="7052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>
                    <a:lumMod val="95000"/>
                  </a:schemeClr>
                </a:solidFill>
                <a:latin typeface="Calibri"/>
                <a:ea typeface="ＭＳ Ｐゴシック" charset="0"/>
                <a:cs typeface="Calibri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defRPr>
            </a:lvl9pPr>
          </a:lstStyle>
          <a:p>
            <a:r>
              <a:rPr lang="en-US" sz="3600" b="1" kern="0" dirty="0">
                <a:solidFill>
                  <a:schemeClr val="bg1"/>
                </a:solidFill>
                <a:latin typeface="Helvetica" pitchFamily="2" charset="0"/>
              </a:rPr>
              <a:t>WCRP Strategic Plan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84FE3A-01A1-8D46-9ACB-9D7D9A5CC223}"/>
              </a:ext>
            </a:extLst>
          </p:cNvPr>
          <p:cNvSpPr/>
          <p:nvPr/>
        </p:nvSpPr>
        <p:spPr>
          <a:xfrm>
            <a:off x="3059832" y="1772816"/>
            <a:ext cx="5832648" cy="4188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Helvetica" pitchFamily="2" charset="0"/>
              </a:rPr>
              <a:t>Frontiers of </a:t>
            </a:r>
            <a:r>
              <a:rPr lang="en-US" sz="2000" dirty="0">
                <a:solidFill>
                  <a:srgbClr val="FF0000"/>
                </a:solidFill>
                <a:latin typeface="Helvetica" pitchFamily="2" charset="0"/>
              </a:rPr>
              <a:t>predictions and quantify the associated uncertainties for sub- seasonal to decadal time scales across all climate system components</a:t>
            </a:r>
            <a:r>
              <a:rPr lang="en-US" sz="2000" dirty="0">
                <a:solidFill>
                  <a:schemeClr val="tx1"/>
                </a:solidFill>
                <a:latin typeface="Helvetica" pitchFamily="2" charset="0"/>
              </a:rPr>
              <a:t>. </a:t>
            </a:r>
          </a:p>
          <a:p>
            <a:endParaRPr lang="en-US" sz="2000" dirty="0">
              <a:solidFill>
                <a:schemeClr val="tx1"/>
              </a:solidFill>
              <a:latin typeface="Helvetica" pitchFamily="2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Helvetica" pitchFamily="2" charset="0"/>
              </a:rPr>
              <a:t>Emphases: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chemeClr val="tx1"/>
                </a:solidFill>
              </a:rPr>
              <a:t>Simulation capabilities</a:t>
            </a:r>
            <a:r>
              <a:rPr lang="en-US" sz="2000" dirty="0">
                <a:solidFill>
                  <a:schemeClr val="tx1"/>
                </a:solidFill>
              </a:rPr>
              <a:t> of component systems and their coupling. Deterministic, statistical and machine learning approaches. Data assimilation and ensemble 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chemeClr val="tx1"/>
                </a:solidFill>
              </a:rPr>
              <a:t>Predicting extreme events</a:t>
            </a:r>
            <a:r>
              <a:rPr lang="en-US" sz="2000" dirty="0">
                <a:solidFill>
                  <a:schemeClr val="tx1"/>
                </a:solidFill>
              </a:rPr>
              <a:t>: regional climate hotspots and potential for crossing thresholds. Interactions between fact and slow extremes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1F520B-7BFE-1B4E-AEEC-2BF16E8EE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97" y="1844824"/>
            <a:ext cx="2765611" cy="393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3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894D90BE-B71D-6745-A5BC-78B2BB6EF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488" y="1040452"/>
            <a:ext cx="5115140" cy="516340"/>
          </a:xfrm>
        </p:spPr>
        <p:txBody>
          <a:bodyPr/>
          <a:lstStyle/>
          <a:p>
            <a:r>
              <a:rPr lang="en-US" sz="2800" dirty="0">
                <a:solidFill>
                  <a:srgbClr val="009B90"/>
                </a:solidFill>
                <a:latin typeface="Helvetica" pitchFamily="2" charset="0"/>
              </a:rPr>
              <a:t>Objective 3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4A51B251-490E-BF47-B960-C9D532538DBD}"/>
              </a:ext>
            </a:extLst>
          </p:cNvPr>
          <p:cNvSpPr txBox="1">
            <a:spLocks/>
          </p:cNvSpPr>
          <p:nvPr/>
        </p:nvSpPr>
        <p:spPr bwMode="auto">
          <a:xfrm>
            <a:off x="616527" y="7052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>
                    <a:lumMod val="95000"/>
                  </a:schemeClr>
                </a:solidFill>
                <a:latin typeface="Calibri"/>
                <a:ea typeface="ＭＳ Ｐゴシック" charset="0"/>
                <a:cs typeface="Calibri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defRPr>
            </a:lvl9pPr>
          </a:lstStyle>
          <a:p>
            <a:r>
              <a:rPr lang="en-US" sz="3600" b="1" kern="0" dirty="0">
                <a:solidFill>
                  <a:schemeClr val="bg1"/>
                </a:solidFill>
                <a:latin typeface="Helvetica" pitchFamily="2" charset="0"/>
              </a:rPr>
              <a:t>WCRP Strategic Plan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7B4700-2109-FC42-889D-6B551F0CACEA}"/>
              </a:ext>
            </a:extLst>
          </p:cNvPr>
          <p:cNvSpPr/>
          <p:nvPr/>
        </p:nvSpPr>
        <p:spPr>
          <a:xfrm>
            <a:off x="2987824" y="1725614"/>
            <a:ext cx="58363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  <a:latin typeface="Helvetica" pitchFamily="2" charset="0"/>
              </a:rPr>
              <a:t>Quantify the responses, feedbacks and uncertainties intrinsic to the changing climate system on longer timescales. </a:t>
            </a:r>
          </a:p>
          <a:p>
            <a:endParaRPr lang="en-US" sz="2200" dirty="0">
              <a:solidFill>
                <a:schemeClr val="tx1"/>
              </a:solidFill>
              <a:latin typeface="Helvetica" pitchFamily="2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Helvetica" pitchFamily="2" charset="0"/>
              </a:rPr>
              <a:t>Emphasis: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u="sng" dirty="0">
                <a:solidFill>
                  <a:srgbClr val="FF0000"/>
                </a:solidFill>
              </a:rPr>
              <a:t>Earth system models</a:t>
            </a:r>
            <a:r>
              <a:rPr lang="en-US" sz="2200" dirty="0">
                <a:solidFill>
                  <a:schemeClr val="tx1"/>
                </a:solidFill>
              </a:rPr>
              <a:t>. Development and integration. Representation of complex interactions between aquifers, vegetation and soil carbon, between permafrost, glaciers, and ice-sheets. Dynamical and statistical downscaling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1832A1-A742-6F49-BE35-B9ACA56D5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107488"/>
            <a:ext cx="2520280" cy="369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5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894D90BE-B71D-6745-A5BC-78B2BB6EF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488" y="1040452"/>
            <a:ext cx="5115140" cy="516340"/>
          </a:xfrm>
        </p:spPr>
        <p:txBody>
          <a:bodyPr/>
          <a:lstStyle/>
          <a:p>
            <a:r>
              <a:rPr lang="en-US" sz="2800" dirty="0">
                <a:solidFill>
                  <a:srgbClr val="009B90"/>
                </a:solidFill>
                <a:latin typeface="Helvetica" pitchFamily="2" charset="0"/>
              </a:rPr>
              <a:t>Objective 4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4A51B251-490E-BF47-B960-C9D532538DBD}"/>
              </a:ext>
            </a:extLst>
          </p:cNvPr>
          <p:cNvSpPr txBox="1">
            <a:spLocks/>
          </p:cNvSpPr>
          <p:nvPr/>
        </p:nvSpPr>
        <p:spPr bwMode="auto">
          <a:xfrm>
            <a:off x="616527" y="7052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>
                    <a:lumMod val="95000"/>
                  </a:schemeClr>
                </a:solidFill>
                <a:latin typeface="Calibri"/>
                <a:ea typeface="ＭＳ Ｐゴシック" charset="0"/>
                <a:cs typeface="Calibri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defRPr>
            </a:lvl9pPr>
          </a:lstStyle>
          <a:p>
            <a:r>
              <a:rPr lang="en-US" sz="3600" b="1" kern="0" dirty="0">
                <a:solidFill>
                  <a:schemeClr val="bg1"/>
                </a:solidFill>
                <a:latin typeface="Helvetica" pitchFamily="2" charset="0"/>
              </a:rPr>
              <a:t>WCRP Strategic Plan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546A86-6BDB-0743-AB98-343A96BC0BAB}"/>
              </a:ext>
            </a:extLst>
          </p:cNvPr>
          <p:cNvSpPr txBox="1"/>
          <p:nvPr/>
        </p:nvSpPr>
        <p:spPr>
          <a:xfrm>
            <a:off x="2843808" y="1661843"/>
            <a:ext cx="612068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Innovation in the generation of decision-relevant information and knowledge about the evolving Earth system. </a:t>
            </a:r>
          </a:p>
          <a:p>
            <a:endParaRPr lang="en-GB" sz="2200" dirty="0">
              <a:solidFill>
                <a:schemeClr val="tx1"/>
              </a:solidFill>
            </a:endParaRPr>
          </a:p>
          <a:p>
            <a:r>
              <a:rPr lang="en-GB" sz="2200" dirty="0">
                <a:solidFill>
                  <a:schemeClr val="tx1"/>
                </a:solidFill>
              </a:rPr>
              <a:t>Emphasis:</a:t>
            </a:r>
          </a:p>
          <a:p>
            <a:r>
              <a:rPr lang="en-GB" sz="2200" u="sng" dirty="0">
                <a:solidFill>
                  <a:schemeClr val="tx1"/>
                </a:solidFill>
              </a:rPr>
              <a:t>Interactions with social systems:</a:t>
            </a:r>
            <a:r>
              <a:rPr lang="en-GB" sz="2200" dirty="0">
                <a:solidFill>
                  <a:schemeClr val="tx1"/>
                </a:solidFill>
              </a:rPr>
              <a:t> Social processes and emergent behaviour in the Earth System. Interactions and feedbacks between climatic and socioeconomic systems</a:t>
            </a:r>
          </a:p>
          <a:p>
            <a:r>
              <a:rPr lang="en-GB" sz="2200" u="sng" dirty="0">
                <a:solidFill>
                  <a:schemeClr val="tx1"/>
                </a:solidFill>
              </a:rPr>
              <a:t>Engaging with society: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>
                <a:solidFill>
                  <a:srgbClr val="FF0000"/>
                </a:solidFill>
              </a:rPr>
              <a:t>Actionable climate information, scientific assessments</a:t>
            </a:r>
            <a:r>
              <a:rPr lang="en-GB" sz="2200" dirty="0">
                <a:solidFill>
                  <a:schemeClr val="tx1"/>
                </a:solidFill>
              </a:rPr>
              <a:t>, educational approaches and public communication strategies.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FABA32-2752-0847-B1AD-7392814082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060848"/>
            <a:ext cx="2532059" cy="353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4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894D90BE-B71D-6745-A5BC-78B2BB6EF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488" y="1267156"/>
            <a:ext cx="5115140" cy="516340"/>
          </a:xfrm>
        </p:spPr>
        <p:txBody>
          <a:bodyPr/>
          <a:lstStyle/>
          <a:p>
            <a:r>
              <a:rPr lang="en-US" sz="2800" dirty="0">
                <a:solidFill>
                  <a:srgbClr val="009B90"/>
                </a:solidFill>
                <a:latin typeface="Helvetica" pitchFamily="2" charset="0"/>
              </a:rPr>
              <a:t>Critical Infrastructures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4A51B251-490E-BF47-B960-C9D532538DBD}"/>
              </a:ext>
            </a:extLst>
          </p:cNvPr>
          <p:cNvSpPr txBox="1">
            <a:spLocks/>
          </p:cNvSpPr>
          <p:nvPr/>
        </p:nvSpPr>
        <p:spPr bwMode="auto">
          <a:xfrm>
            <a:off x="616527" y="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>
                    <a:lumMod val="95000"/>
                  </a:schemeClr>
                </a:solidFill>
                <a:latin typeface="Calibri"/>
                <a:ea typeface="ＭＳ Ｐゴシック" charset="0"/>
                <a:cs typeface="Calibri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defRPr>
            </a:lvl9pPr>
          </a:lstStyle>
          <a:p>
            <a:r>
              <a:rPr lang="en-US" sz="3600" b="1" kern="0" dirty="0">
                <a:solidFill>
                  <a:schemeClr val="bg1"/>
                </a:solidFill>
                <a:latin typeface="Helvetica" pitchFamily="2" charset="0"/>
              </a:rPr>
              <a:t>WCRP New Strategy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D52838-EFEA-5842-9F13-CC50D7D3F7F5}"/>
              </a:ext>
            </a:extLst>
          </p:cNvPr>
          <p:cNvSpPr txBox="1"/>
          <p:nvPr/>
        </p:nvSpPr>
        <p:spPr>
          <a:xfrm>
            <a:off x="274320" y="1879600"/>
            <a:ext cx="875348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I. A hierarchy </a:t>
            </a:r>
            <a:r>
              <a:rPr lang="en-US" sz="3200">
                <a:solidFill>
                  <a:schemeClr val="tx1"/>
                </a:solidFill>
              </a:rPr>
              <a:t>of modeling </a:t>
            </a:r>
            <a:r>
              <a:rPr lang="en-US" sz="3200" dirty="0">
                <a:solidFill>
                  <a:schemeClr val="tx1"/>
                </a:solidFill>
              </a:rPr>
              <a:t>tools </a:t>
            </a:r>
          </a:p>
          <a:p>
            <a:r>
              <a:rPr lang="en-US" sz="3200" dirty="0">
                <a:solidFill>
                  <a:schemeClr val="tx1"/>
                </a:solidFill>
              </a:rPr>
              <a:t>II. Observations for process understanding </a:t>
            </a:r>
          </a:p>
          <a:p>
            <a:r>
              <a:rPr lang="en-US" sz="3200" dirty="0">
                <a:solidFill>
                  <a:schemeClr val="tx1"/>
                </a:solidFill>
              </a:rPr>
              <a:t>III. Sustained reference data </a:t>
            </a:r>
          </a:p>
          <a:p>
            <a:r>
              <a:rPr lang="en-US" sz="3200" dirty="0">
                <a:solidFill>
                  <a:schemeClr val="tx1"/>
                </a:solidFill>
              </a:rPr>
              <a:t>IV. High-end computing and data management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551459-1DCF-1D47-8784-B9B7F40D09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27" y="3941703"/>
            <a:ext cx="3162300" cy="28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7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8"/>
          <p:cNvSpPr txBox="1"/>
          <p:nvPr/>
        </p:nvSpPr>
        <p:spPr>
          <a:xfrm>
            <a:off x="115985" y="1347103"/>
            <a:ext cx="5307900" cy="3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 project for identifying, documenting and disseminating observations for climate model evaluation in WCRP model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intercomparisons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 notably CMIP.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215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Data (and tech notes) accessible with the distributed CMIP model output via ESGF, adhering to same conventions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215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Guided by the WCRP Data Advisory Council obs4MIPs Task Team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3" name="Google Shape;443;p58"/>
          <p:cNvSpPr txBox="1"/>
          <p:nvPr/>
        </p:nvSpPr>
        <p:spPr>
          <a:xfrm>
            <a:off x="115968" y="94593"/>
            <a:ext cx="66750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obs4MIPs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https://www.earthsystemcog.org/projects/obs4mips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44" name="Google Shape;444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82" y="5621075"/>
            <a:ext cx="674317" cy="687329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58"/>
          <p:cNvSpPr txBox="1"/>
          <p:nvPr/>
        </p:nvSpPr>
        <p:spPr>
          <a:xfrm>
            <a:off x="6023197" y="5880006"/>
            <a:ext cx="224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….  and growing!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46" name="Google Shape;446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6764" y="6332902"/>
            <a:ext cx="1502475" cy="508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14500" y="5621075"/>
            <a:ext cx="779050" cy="77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5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54056" y="5825650"/>
            <a:ext cx="906369" cy="50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5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54749" y="5777698"/>
            <a:ext cx="573000" cy="517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5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22075" y="5747118"/>
            <a:ext cx="703500" cy="526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5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863676" y="3288875"/>
            <a:ext cx="3193200" cy="2499508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58"/>
          <p:cNvSpPr txBox="1"/>
          <p:nvPr/>
        </p:nvSpPr>
        <p:spPr>
          <a:xfrm>
            <a:off x="5921253" y="5897810"/>
            <a:ext cx="184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58"/>
          <p:cNvSpPr/>
          <p:nvPr/>
        </p:nvSpPr>
        <p:spPr>
          <a:xfrm>
            <a:off x="5559855" y="1593141"/>
            <a:ext cx="1689900" cy="1236300"/>
          </a:xfrm>
          <a:prstGeom prst="ellipse">
            <a:avLst/>
          </a:prstGeom>
          <a:solidFill>
            <a:srgbClr val="9BBB59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Model Output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4" name="Google Shape;454;p58"/>
          <p:cNvSpPr txBox="1"/>
          <p:nvPr/>
        </p:nvSpPr>
        <p:spPr>
          <a:xfrm>
            <a:off x="6791055" y="1402206"/>
            <a:ext cx="1929300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Target Quantities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455" name="Google Shape;455;p58"/>
          <p:cNvCxnSpPr/>
          <p:nvPr/>
        </p:nvCxnSpPr>
        <p:spPr>
          <a:xfrm rot="5400000">
            <a:off x="7041420" y="1816672"/>
            <a:ext cx="631500" cy="573000"/>
          </a:xfrm>
          <a:prstGeom prst="curvedConnector3">
            <a:avLst>
              <a:gd name="adj1" fmla="val 50002"/>
            </a:avLst>
          </a:prstGeom>
          <a:noFill/>
          <a:ln w="25400" cap="flat" cmpd="sng">
            <a:solidFill>
              <a:srgbClr val="00009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pic>
        <p:nvPicPr>
          <p:cNvPr id="456" name="Google Shape;456;p5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8000" y="5626413"/>
            <a:ext cx="843250" cy="696963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58"/>
          <p:cNvSpPr/>
          <p:nvPr/>
        </p:nvSpPr>
        <p:spPr>
          <a:xfrm>
            <a:off x="8889794" y="1721959"/>
            <a:ext cx="107700" cy="19749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58"/>
          <p:cNvSpPr/>
          <p:nvPr/>
        </p:nvSpPr>
        <p:spPr>
          <a:xfrm>
            <a:off x="6766836" y="1905215"/>
            <a:ext cx="2342400" cy="1298400"/>
          </a:xfrm>
          <a:prstGeom prst="ellipse">
            <a:avLst/>
          </a:prstGeom>
          <a:solidFill>
            <a:srgbClr val="8CB3E3">
              <a:alpha val="62750"/>
            </a:srgbClr>
          </a:solidFill>
          <a:ln w="9525" cap="flat" cmpd="sng">
            <a:solidFill>
              <a:srgbClr val="205867">
                <a:alpha val="3176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Gridded datasets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59" name="Google Shape;459;p5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846797" y="5737562"/>
            <a:ext cx="843243" cy="54610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58"/>
          <p:cNvSpPr txBox="1"/>
          <p:nvPr/>
        </p:nvSpPr>
        <p:spPr>
          <a:xfrm>
            <a:off x="2540500" y="4764475"/>
            <a:ext cx="3482700" cy="8979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4F81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38CD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Complete  (~125)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 Progress* (~15)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Proposals from Data Call (~100)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61" name="Google Shape;461;p58"/>
          <p:cNvPicPr preferRelativeResize="0"/>
          <p:nvPr/>
        </p:nvPicPr>
        <p:blipFill rotWithShape="1">
          <a:blip r:embed="rId12">
            <a:alphaModFix/>
          </a:blip>
          <a:srcRect t="19432"/>
          <a:stretch/>
        </p:blipFill>
        <p:spPr>
          <a:xfrm>
            <a:off x="7356548" y="17266"/>
            <a:ext cx="1759834" cy="1095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5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125691" y="36173"/>
            <a:ext cx="1983534" cy="123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724602-28CC-4E4B-B207-9008A302B4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17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676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91C17-F05D-7346-823B-F32F3849D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24544" y="125120"/>
            <a:ext cx="9793088" cy="711592"/>
          </a:xfrm>
        </p:spPr>
        <p:txBody>
          <a:bodyPr/>
          <a:lstStyle/>
          <a:p>
            <a:r>
              <a:rPr lang="en-GB" sz="3600" dirty="0">
                <a:solidFill>
                  <a:schemeClr val="tx1"/>
                </a:solidFill>
              </a:rPr>
              <a:t>Integration, integration and more… integration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FD6107-78AB-2E45-954F-49AF3F0AF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38455" y="821785"/>
            <a:ext cx="5322371" cy="5784273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C01FB827-BFC2-AB49-B0F2-A7ECA94AD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2160" y="1196752"/>
            <a:ext cx="2808312" cy="4608512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Infrastructure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Models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Time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Space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Disciplines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Communities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Value cycle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9088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64000" y="1184042"/>
            <a:ext cx="2017433" cy="19818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CLIMATE CHANGE AND EARTH SYSTEM FEEDBACKS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Jointly with AIMES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3311" y="4499606"/>
            <a:ext cx="6033428" cy="524040"/>
          </a:xfrm>
          <a:prstGeom prst="rect">
            <a:avLst/>
          </a:prstGeom>
          <a:solidFill>
            <a:srgbClr val="B5FB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WCRP WORKING GROUP ON CLIMATE MODEL DEVELOPMENT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jointly with WGNE</a:t>
            </a:r>
          </a:p>
        </p:txBody>
      </p:sp>
      <p:sp>
        <p:nvSpPr>
          <p:cNvPr id="8" name="Rectangle 7"/>
          <p:cNvSpPr/>
          <p:nvPr/>
        </p:nvSpPr>
        <p:spPr>
          <a:xfrm>
            <a:off x="1544012" y="3185156"/>
            <a:ext cx="6068142" cy="1314451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WCRP CROSS-CUTTING RESEARCH PROJECTS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occasions with WWRP, Future Earth</a:t>
            </a:r>
            <a:r>
              <a:rPr kumimoji="0" lang="is-IS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…..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92990" y="896212"/>
            <a:ext cx="1375503" cy="4647338"/>
          </a:xfrm>
          <a:prstGeom prst="rect">
            <a:avLst/>
          </a:prstGeom>
          <a:solidFill>
            <a:srgbClr val="E2B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WMO/IOC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 CLIMATE OBSERVATIONS, ANALYSES &amp; MONITORING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CCl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 GCOS</a:t>
            </a:r>
            <a:r>
              <a:rPr kumimoji="0" lang="is-IS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…)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75653" y="896212"/>
            <a:ext cx="1355984" cy="46473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WMO/ICSU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 ATMOSPHERIC COMPOSITION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GHG Monitoring;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Air Quality Prediction;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Atmospheric Chemistry Processes &amp; Modelling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(GAW, SPARC,IGAC)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2990" y="5646746"/>
            <a:ext cx="8938647" cy="319252"/>
          </a:xfrm>
          <a:prstGeom prst="rect">
            <a:avLst/>
          </a:prstGeom>
          <a:solidFill>
            <a:srgbClr val="6CD684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CLIMATE CHANGE ASSESSMENTS AND CLIMATE SERVICES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(UNFCCCC, IPCC, GFCS, Copernicus, VIACS, </a:t>
            </a:r>
            <a:r>
              <a:rPr kumimoji="0" lang="is-I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….....)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39346" y="1178207"/>
            <a:ext cx="1985483" cy="19818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EARTH SYSTEM PROCESSES ACROSS SCALES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Jointly with WWRP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53310" y="5023648"/>
            <a:ext cx="6028762" cy="519902"/>
          </a:xfrm>
          <a:prstGeom prst="rect">
            <a:avLst/>
          </a:prstGeom>
          <a:solidFill>
            <a:srgbClr val="B3FAA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WCRP WORKING GROUP ON CLIMATE INFORMATION FOR REGIONS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linking with Future Earth</a:t>
            </a:r>
          </a:p>
        </p:txBody>
      </p:sp>
      <p:sp>
        <p:nvSpPr>
          <p:cNvPr id="5" name="Rectangle 4"/>
          <p:cNvSpPr/>
          <p:nvPr/>
        </p:nvSpPr>
        <p:spPr>
          <a:xfrm>
            <a:off x="3520997" y="1178206"/>
            <a:ext cx="2040669" cy="19818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CLIMATE VARIABILITY, PREDICTABILITY &amp; PREDICTION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44013" y="915209"/>
            <a:ext cx="6068141" cy="5654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WCRP CAPABILITY THEMES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44012" y="896212"/>
            <a:ext cx="6068142" cy="464733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784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sunrise-1756274_960_7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76400" y="0"/>
            <a:ext cx="11582400" cy="70104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81000" y="2133600"/>
            <a:ext cx="8153400" cy="1822792"/>
          </a:xfrm>
          <a:prstGeom prst="roundRect">
            <a:avLst/>
          </a:prstGeom>
          <a:solidFill>
            <a:schemeClr val="bg1">
              <a:lumMod val="9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81000" y="4114800"/>
            <a:ext cx="6837145" cy="457200"/>
          </a:xfrm>
          <a:prstGeom prst="roundRect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to determine the predictability of climate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81000" y="4724400"/>
            <a:ext cx="6837146" cy="465525"/>
          </a:xfrm>
          <a:prstGeom prst="roundRect">
            <a:avLst/>
          </a:prstGeom>
          <a:solidFill>
            <a:schemeClr val="bg1">
              <a:lumMod val="8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to determine the effect of human activities on climate</a:t>
            </a:r>
          </a:p>
        </p:txBody>
      </p:sp>
      <p:pic>
        <p:nvPicPr>
          <p:cNvPr id="6" name="Afbeelding 5" descr="banner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76200"/>
            <a:ext cx="9448800" cy="10233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2065" y="2209800"/>
            <a:ext cx="7848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... is to facilitate analysis and prediction of Earth system variability and change for use in an increasing range of practical applications of direct relevance, benefit and value to society. 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en-US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The two overarching objectives of WCRP are: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   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14759"/>
            <a:ext cx="7772400" cy="14700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WCRP’s mission….</a:t>
            </a:r>
          </a:p>
        </p:txBody>
      </p:sp>
    </p:spTree>
    <p:extLst>
      <p:ext uri="{BB962C8B-B14F-4D97-AF65-F5344CB8AC3E}">
        <p14:creationId xmlns:p14="http://schemas.microsoft.com/office/powerpoint/2010/main" val="4116869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" name="Straight Arrow Connector 224"/>
          <p:cNvCxnSpPr>
            <a:stCxn id="6" idx="2"/>
            <a:endCxn id="4" idx="0"/>
          </p:cNvCxnSpPr>
          <p:nvPr/>
        </p:nvCxnSpPr>
        <p:spPr>
          <a:xfrm>
            <a:off x="3996366" y="3221718"/>
            <a:ext cx="3938515" cy="1587416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7008750" y="4809134"/>
            <a:ext cx="1852261" cy="13305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Projections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(decades to centuries)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(FE, AIMES)</a:t>
            </a:r>
          </a:p>
        </p:txBody>
      </p:sp>
      <p:sp>
        <p:nvSpPr>
          <p:cNvPr id="5" name="Rectangle 4"/>
          <p:cNvSpPr/>
          <p:nvPr/>
        </p:nvSpPr>
        <p:spPr>
          <a:xfrm>
            <a:off x="409412" y="4840231"/>
            <a:ext cx="2196991" cy="13305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Predictions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(weeks to decades)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(WWRP)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5284" y="1405405"/>
            <a:ext cx="1562163" cy="1816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Analysis of Observation and Data Assimilation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(GCOS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GOOS, GEO,  ..)</a:t>
            </a:r>
          </a:p>
        </p:txBody>
      </p:sp>
      <p:sp>
        <p:nvSpPr>
          <p:cNvPr id="7" name="Rectangle 6"/>
          <p:cNvSpPr/>
          <p:nvPr/>
        </p:nvSpPr>
        <p:spPr>
          <a:xfrm>
            <a:off x="5118316" y="1399133"/>
            <a:ext cx="1562165" cy="181631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Science of Model Developmen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(WWRP, AIMES)</a:t>
            </a:r>
          </a:p>
        </p:txBody>
      </p:sp>
      <p:sp>
        <p:nvSpPr>
          <p:cNvPr id="8" name="Rectangle 7"/>
          <p:cNvSpPr/>
          <p:nvPr/>
        </p:nvSpPr>
        <p:spPr>
          <a:xfrm>
            <a:off x="337218" y="1055289"/>
            <a:ext cx="2326258" cy="2160157"/>
          </a:xfrm>
          <a:prstGeom prst="rect">
            <a:avLst/>
          </a:prstGeom>
          <a:solidFill>
            <a:srgbClr val="B9CDE5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Multi-scale Processes in the Climate System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(WWRP, GAW, IGAC, SOLAS, PAGES, </a:t>
            </a:r>
            <a:r>
              <a:rPr kumimoji="0" lang="mr-IN" sz="1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+mn-ea"/>
                <a:cs typeface="Mangal" panose="02040503050203030202" pitchFamily="18" charset="0"/>
              </a:rPr>
              <a:t>…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7044491" y="1055290"/>
            <a:ext cx="1662522" cy="21866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Engagement with Society From Science to Service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(Future Earth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GFCS, IPCC, </a:t>
            </a:r>
            <a:r>
              <a:rPr kumimoji="0" lang="mr-IN" sz="1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+mn-ea"/>
                <a:cs typeface="Mangal" panose="02040503050203030202" pitchFamily="18" charset="0"/>
              </a:rPr>
              <a:t>…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020" y="184429"/>
            <a:ext cx="2844401" cy="3797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CLIVAR  GEWEX  SPARC  CLIC</a:t>
            </a:r>
          </a:p>
        </p:txBody>
      </p:sp>
      <p:cxnSp>
        <p:nvCxnSpPr>
          <p:cNvPr id="12" name="Straight Arrow Connector 11"/>
          <p:cNvCxnSpPr>
            <a:stCxn id="8" idx="2"/>
            <a:endCxn id="5" idx="0"/>
          </p:cNvCxnSpPr>
          <p:nvPr/>
        </p:nvCxnSpPr>
        <p:spPr>
          <a:xfrm>
            <a:off x="1500347" y="3215446"/>
            <a:ext cx="7561" cy="1624785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</p:cNvCxnSpPr>
          <p:nvPr/>
        </p:nvCxnSpPr>
        <p:spPr>
          <a:xfrm flipH="1">
            <a:off x="1571191" y="3215446"/>
            <a:ext cx="4328208" cy="1598249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2"/>
            <a:endCxn id="4" idx="0"/>
          </p:cNvCxnSpPr>
          <p:nvPr/>
        </p:nvCxnSpPr>
        <p:spPr>
          <a:xfrm>
            <a:off x="7875752" y="3241982"/>
            <a:ext cx="59129" cy="1567152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  <a:endCxn id="4" idx="0"/>
          </p:cNvCxnSpPr>
          <p:nvPr/>
        </p:nvCxnSpPr>
        <p:spPr>
          <a:xfrm>
            <a:off x="5899399" y="3215446"/>
            <a:ext cx="2035482" cy="1593688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3"/>
            <a:endCxn id="7" idx="1"/>
          </p:cNvCxnSpPr>
          <p:nvPr/>
        </p:nvCxnSpPr>
        <p:spPr>
          <a:xfrm flipV="1">
            <a:off x="4777447" y="2307290"/>
            <a:ext cx="340869" cy="6272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89196" y="549950"/>
            <a:ext cx="0" cy="5053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227749" y="549950"/>
            <a:ext cx="0" cy="5053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911982" y="549950"/>
            <a:ext cx="0" cy="5053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440723" y="549950"/>
            <a:ext cx="2875" cy="5195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2"/>
            <a:endCxn id="4" idx="0"/>
          </p:cNvCxnSpPr>
          <p:nvPr/>
        </p:nvCxnSpPr>
        <p:spPr>
          <a:xfrm>
            <a:off x="1500347" y="3215446"/>
            <a:ext cx="6434534" cy="1593688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" idx="0"/>
            <a:endCxn id="9" idx="2"/>
          </p:cNvCxnSpPr>
          <p:nvPr/>
        </p:nvCxnSpPr>
        <p:spPr>
          <a:xfrm flipV="1">
            <a:off x="1507908" y="3241982"/>
            <a:ext cx="6367844" cy="1598249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6" idx="2"/>
            <a:endCxn id="5" idx="0"/>
          </p:cNvCxnSpPr>
          <p:nvPr/>
        </p:nvCxnSpPr>
        <p:spPr>
          <a:xfrm flipH="1">
            <a:off x="1507908" y="3221718"/>
            <a:ext cx="2488458" cy="1618513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962343" y="184429"/>
            <a:ext cx="1949391" cy="8708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Modeling Advisory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Council, Core Projects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WGCM WGNE WGSIP </a:t>
            </a:r>
          </a:p>
        </p:txBody>
      </p:sp>
      <p:cxnSp>
        <p:nvCxnSpPr>
          <p:cNvPr id="43" name="Straight Arrow Connector 42"/>
          <p:cNvCxnSpPr>
            <a:stCxn id="42" idx="2"/>
            <a:endCxn id="7" idx="0"/>
          </p:cNvCxnSpPr>
          <p:nvPr/>
        </p:nvCxnSpPr>
        <p:spPr>
          <a:xfrm flipH="1">
            <a:off x="5899399" y="1055290"/>
            <a:ext cx="37640" cy="3438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3" idx="0"/>
            <a:endCxn id="92" idx="2"/>
          </p:cNvCxnSpPr>
          <p:nvPr/>
        </p:nvCxnSpPr>
        <p:spPr>
          <a:xfrm flipV="1">
            <a:off x="4798218" y="4513797"/>
            <a:ext cx="0" cy="2998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6911734" y="6389888"/>
            <a:ext cx="1966754" cy="402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CMIP     CORDEX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8587354" y="6085580"/>
            <a:ext cx="0" cy="3043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7537330" y="6085580"/>
            <a:ext cx="0" cy="3043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337217" y="6389888"/>
            <a:ext cx="2269185" cy="39408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DCPP   WGSIP  S2S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7024738" y="184429"/>
            <a:ext cx="1702028" cy="52264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Climate Information for Regions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1911982" y="6170735"/>
            <a:ext cx="0" cy="2191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2"/>
            <a:endCxn id="9" idx="0"/>
          </p:cNvCxnSpPr>
          <p:nvPr/>
        </p:nvCxnSpPr>
        <p:spPr>
          <a:xfrm>
            <a:off x="7875752" y="707078"/>
            <a:ext cx="0" cy="3482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3215285" y="184430"/>
            <a:ext cx="1562162" cy="8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Advisory Council</a:t>
            </a:r>
          </a:p>
        </p:txBody>
      </p:sp>
      <p:cxnSp>
        <p:nvCxnSpPr>
          <p:cNvPr id="69" name="Straight Arrow Connector 68"/>
          <p:cNvCxnSpPr>
            <a:stCxn id="68" idx="2"/>
            <a:endCxn id="6" idx="0"/>
          </p:cNvCxnSpPr>
          <p:nvPr/>
        </p:nvCxnSpPr>
        <p:spPr>
          <a:xfrm>
            <a:off x="3996366" y="986480"/>
            <a:ext cx="0" cy="418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" idx="3"/>
            <a:endCxn id="4" idx="1"/>
          </p:cNvCxnSpPr>
          <p:nvPr/>
        </p:nvCxnSpPr>
        <p:spPr>
          <a:xfrm flipV="1">
            <a:off x="2606403" y="5474387"/>
            <a:ext cx="4402347" cy="31096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endCxn id="90" idx="0"/>
          </p:cNvCxnSpPr>
          <p:nvPr/>
        </p:nvCxnSpPr>
        <p:spPr>
          <a:xfrm>
            <a:off x="8536799" y="2148636"/>
            <a:ext cx="402775" cy="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 rot="16200000">
            <a:off x="8566850" y="2064160"/>
            <a:ext cx="914400" cy="1689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Society</a:t>
            </a:r>
          </a:p>
        </p:txBody>
      </p:sp>
      <p:sp>
        <p:nvSpPr>
          <p:cNvPr id="92" name="Rectangle 91"/>
          <p:cNvSpPr/>
          <p:nvPr/>
        </p:nvSpPr>
        <p:spPr>
          <a:xfrm>
            <a:off x="3697036" y="3578315"/>
            <a:ext cx="2202363" cy="935482"/>
          </a:xfrm>
          <a:prstGeom prst="rect">
            <a:avLst/>
          </a:prstGeom>
          <a:solidFill>
            <a:schemeClr val="accent6">
              <a:lumMod val="60000"/>
              <a:lumOff val="40000"/>
              <a:alpha val="7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Fast-track Integrative Projects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(JSC)</a:t>
            </a:r>
          </a:p>
        </p:txBody>
      </p:sp>
      <p:sp>
        <p:nvSpPr>
          <p:cNvPr id="93" name="Rectangle 92"/>
          <p:cNvSpPr/>
          <p:nvPr/>
        </p:nvSpPr>
        <p:spPr>
          <a:xfrm>
            <a:off x="3639135" y="4813695"/>
            <a:ext cx="2318166" cy="3848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Grand Challenges</a:t>
            </a:r>
          </a:p>
        </p:txBody>
      </p:sp>
      <p:cxnSp>
        <p:nvCxnSpPr>
          <p:cNvPr id="244" name="Straight Arrow Connector 243"/>
          <p:cNvCxnSpPr/>
          <p:nvPr/>
        </p:nvCxnSpPr>
        <p:spPr>
          <a:xfrm flipV="1">
            <a:off x="1121668" y="6162441"/>
            <a:ext cx="0" cy="2191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252"/>
          <p:cNvCxnSpPr>
            <a:endCxn id="6" idx="1"/>
          </p:cNvCxnSpPr>
          <p:nvPr/>
        </p:nvCxnSpPr>
        <p:spPr>
          <a:xfrm>
            <a:off x="2606403" y="2313562"/>
            <a:ext cx="608881" cy="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7" name="TextBox 276"/>
          <p:cNvSpPr txBox="1"/>
          <p:nvPr/>
        </p:nvSpPr>
        <p:spPr>
          <a:xfrm>
            <a:off x="2827340" y="6058428"/>
            <a:ext cx="385314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Proposed structure for the discussion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the WCRP implementation plan</a:t>
            </a:r>
          </a:p>
        </p:txBody>
      </p:sp>
    </p:spTree>
    <p:extLst>
      <p:ext uri="{BB962C8B-B14F-4D97-AF65-F5344CB8AC3E}">
        <p14:creationId xmlns:p14="http://schemas.microsoft.com/office/powerpoint/2010/main" val="2869214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58BFC-5A04-AA4C-A155-14C4032114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F0C5AE-7A35-5C4B-9232-487C3A87A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124916"/>
            <a:ext cx="8496944" cy="4752355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/>
              <a:t>WDAC8 Marrakesh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400" dirty="0"/>
          </a:p>
          <a:p>
            <a:pPr algn="l"/>
            <a:r>
              <a:rPr lang="en-GB" sz="2400" dirty="0"/>
              <a:t>Feeding into:</a:t>
            </a:r>
          </a:p>
          <a:p>
            <a:pPr algn="l"/>
            <a:endParaRPr lang="en-GB" sz="24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/>
              <a:t>Retreat 4-5 May, Geneva: first brainstorm on TP/IP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/>
              <a:t>JSC40 6-10 May, Geneva: consolidation of inputs into TP/IP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/>
              <a:t>WMO 18</a:t>
            </a:r>
            <a:r>
              <a:rPr lang="en-GB" sz="2400" baseline="30000" dirty="0"/>
              <a:t>th</a:t>
            </a:r>
            <a:r>
              <a:rPr lang="en-GB" sz="2400" dirty="0"/>
              <a:t> Congress, June’19: reform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/>
              <a:t>AGU Fall Meeting, 9-13 Dec 2018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249B0FA-58DD-F840-91A5-B899F621CD86}"/>
              </a:ext>
            </a:extLst>
          </p:cNvPr>
          <p:cNvSpPr txBox="1">
            <a:spLocks/>
          </p:cNvSpPr>
          <p:nvPr/>
        </p:nvSpPr>
        <p:spPr>
          <a:xfrm>
            <a:off x="-324544" y="125120"/>
            <a:ext cx="9793088" cy="711592"/>
          </a:xfr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>
                    <a:lumMod val="95000"/>
                  </a:schemeClr>
                </a:solidFill>
                <a:latin typeface="Calibri"/>
                <a:ea typeface="ＭＳ Ｐゴシック" charset="0"/>
                <a:cs typeface="Calibri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defRPr>
            </a:lvl9pPr>
          </a:lstStyle>
          <a:p>
            <a:r>
              <a:rPr lang="en-GB" sz="3600" kern="0" dirty="0">
                <a:solidFill>
                  <a:schemeClr val="tx1"/>
                </a:solidFill>
              </a:rPr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3031558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58BFC-5A04-AA4C-A155-14C4032114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F0C5AE-7A35-5C4B-9232-487C3A87A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8496944" cy="4752355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WDAC as interface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/>
          </a:p>
          <a:p>
            <a:pPr algn="l"/>
            <a:r>
              <a:rPr lang="en-GB" sz="2800" dirty="0"/>
              <a:t>Focus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Climate/Earth System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Past, present and future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Reservoirs, flows -&gt; budgets, exchanges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Data assimilation, reanalysis, initial conditions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Model development, verification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Data infrastructure, data mining/fusion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/>
              <a:t>…</a:t>
            </a:r>
            <a:endParaRPr lang="en-GB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endParaRPr lang="en-GB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249B0FA-58DD-F840-91A5-B899F621CD86}"/>
              </a:ext>
            </a:extLst>
          </p:cNvPr>
          <p:cNvSpPr txBox="1">
            <a:spLocks/>
          </p:cNvSpPr>
          <p:nvPr/>
        </p:nvSpPr>
        <p:spPr>
          <a:xfrm>
            <a:off x="-324544" y="125120"/>
            <a:ext cx="9793088" cy="711592"/>
          </a:xfr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>
                    <a:lumMod val="95000"/>
                  </a:schemeClr>
                </a:solidFill>
                <a:latin typeface="Calibri"/>
                <a:ea typeface="ＭＳ Ｐゴシック" charset="0"/>
                <a:cs typeface="Calibri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defRPr>
            </a:lvl9pPr>
          </a:lstStyle>
          <a:p>
            <a:r>
              <a:rPr lang="en-GB" sz="3600" kern="0" dirty="0">
                <a:solidFill>
                  <a:schemeClr val="tx1"/>
                </a:solidFill>
              </a:rPr>
              <a:t>WCRP – WG Climate</a:t>
            </a:r>
          </a:p>
        </p:txBody>
      </p:sp>
    </p:spTree>
    <p:extLst>
      <p:ext uri="{BB962C8B-B14F-4D97-AF65-F5344CB8AC3E}">
        <p14:creationId xmlns:p14="http://schemas.microsoft.com/office/powerpoint/2010/main" val="4074517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58BFC-5A04-AA4C-A155-14C4032114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F0C5AE-7A35-5C4B-9232-487C3A87A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1484957"/>
            <a:ext cx="8496944" cy="4752355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/>
              <a:t>Integration, Earth System Reanalysis: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2000" dirty="0"/>
              <a:t>Disciplinary areas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2000" dirty="0"/>
              <a:t>Fluxes, modelling, observations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2000" dirty="0"/>
              <a:t>Need to accelerate research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2000" dirty="0"/>
              <a:t>Ref for model development &amp; verification, process understanding, IC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2000" dirty="0"/>
              <a:t>Global Stocktake and much more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/>
              <a:t>Data assimilation, OSSE/OSE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/>
              <a:t>Data infrastructures, protocols, standards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/>
              <a:t>Data mining/machine learning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/>
              <a:t>Research-operations, links to C3S, space agencies, etc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/>
              <a:t>WCRP </a:t>
            </a:r>
            <a:r>
              <a:rPr lang="en-GB" sz="2400" dirty="0" err="1"/>
              <a:t>Obs</a:t>
            </a:r>
            <a:r>
              <a:rPr lang="en-GB" sz="2400" dirty="0"/>
              <a:t>/Data coordination mechanism in new IP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249B0FA-58DD-F840-91A5-B899F621CD86}"/>
              </a:ext>
            </a:extLst>
          </p:cNvPr>
          <p:cNvSpPr txBox="1">
            <a:spLocks/>
          </p:cNvSpPr>
          <p:nvPr/>
        </p:nvSpPr>
        <p:spPr>
          <a:xfrm>
            <a:off x="-324544" y="125120"/>
            <a:ext cx="9793088" cy="711592"/>
          </a:xfr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>
                    <a:lumMod val="95000"/>
                  </a:schemeClr>
                </a:solidFill>
                <a:latin typeface="Calibri"/>
                <a:ea typeface="ＭＳ Ｐゴシック" charset="0"/>
                <a:cs typeface="Calibri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defRPr>
            </a:lvl9pPr>
          </a:lstStyle>
          <a:p>
            <a:r>
              <a:rPr lang="en-GB" sz="3600" kern="0" dirty="0">
                <a:solidFill>
                  <a:schemeClr val="tx1"/>
                </a:solidFill>
              </a:rPr>
              <a:t>Some key topics for WDAC8</a:t>
            </a:r>
          </a:p>
        </p:txBody>
      </p:sp>
    </p:spTree>
    <p:extLst>
      <p:ext uri="{BB962C8B-B14F-4D97-AF65-F5344CB8AC3E}">
        <p14:creationId xmlns:p14="http://schemas.microsoft.com/office/powerpoint/2010/main" val="152414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3CA18-C609-B04A-82D2-D05C2CBD89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654A3D-2C4B-3243-A1E1-63C5AD19E5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853044-82A9-1F4D-8A21-8A8699684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40633"/>
            <a:ext cx="8568804" cy="657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42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tree-247122_960_720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7200" y="0"/>
            <a:ext cx="13382323" cy="7095419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ctrTitle" idx="4294967295"/>
          </p:nvPr>
        </p:nvSpPr>
        <p:spPr>
          <a:xfrm>
            <a:off x="719176" y="14478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z="6000" b="1" dirty="0"/>
              <a:t>Thank You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C97CA5A-5CDF-5B41-AAA4-FE6B6241105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6165304"/>
            <a:ext cx="2702116" cy="8695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60F4186-CC8D-F341-A43D-1A5D7471B5D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7081" y="5013176"/>
            <a:ext cx="2833026" cy="97132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5ECFC5E-95FB-E845-941A-C7089C4FD08E}"/>
              </a:ext>
            </a:extLst>
          </p:cNvPr>
          <p:cNvSpPr txBox="1"/>
          <p:nvPr/>
        </p:nvSpPr>
        <p:spPr>
          <a:xfrm>
            <a:off x="564244" y="5897682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chemeClr val="bg1">
                    <a:lumMod val="95000"/>
                  </a:schemeClr>
                </a:solidFill>
                <a:latin typeface="+mj-lt"/>
                <a:cs typeface="Arial Narrow"/>
              </a:rPr>
              <a:t>www.wcrp-climate.org</a:t>
            </a:r>
            <a:endParaRPr lang="en-US" sz="2400" b="1" i="1" dirty="0">
              <a:solidFill>
                <a:schemeClr val="bg1">
                  <a:lumMod val="95000"/>
                </a:schemeClr>
              </a:solidFill>
              <a:latin typeface="+mj-lt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269091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14759"/>
            <a:ext cx="7772400" cy="14700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WCRP History and </a:t>
            </a:r>
            <a:r>
              <a:rPr lang="en-US" b="1" dirty="0"/>
              <a:t>Milestones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F971C1-3C7D-F344-A65D-A74CB75FE5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656" y="939878"/>
            <a:ext cx="7538856" cy="591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8"/>
          <p:cNvSpPr txBox="1"/>
          <p:nvPr/>
        </p:nvSpPr>
        <p:spPr>
          <a:xfrm>
            <a:off x="432000" y="72000"/>
            <a:ext cx="55431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3F3F3"/>
                </a:solidFill>
                <a:latin typeface="+mn-lt"/>
              </a:rPr>
              <a:t> </a:t>
            </a:r>
            <a:r>
              <a:rPr lang="en-US" sz="4400" b="1" dirty="0">
                <a:solidFill>
                  <a:srgbClr val="F3F3F3"/>
                </a:solidFill>
                <a:latin typeface="+mn-lt"/>
              </a:rPr>
              <a:t>2015: A landmark Year</a:t>
            </a:r>
            <a:endParaRPr lang="en-US" sz="44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85B23-5C7B-FE49-91FA-B7549533FA1F}"/>
              </a:ext>
            </a:extLst>
          </p:cNvPr>
          <p:cNvSpPr txBox="1">
            <a:spLocks/>
          </p:cNvSpPr>
          <p:nvPr/>
        </p:nvSpPr>
        <p:spPr>
          <a:xfrm>
            <a:off x="2809875" y="1556792"/>
            <a:ext cx="6153150" cy="3511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96454" indent="-196454" defTabSz="685800" fontAlgn="auto">
              <a:spcBef>
                <a:spcPts val="1350"/>
              </a:spcBef>
              <a:spcAft>
                <a:spcPts val="1350"/>
              </a:spcAft>
              <a:buFont typeface="Arial" panose="020B0604020202020204" pitchFamily="34" charset="0"/>
              <a:buChar char="•"/>
              <a:defRPr/>
            </a:pPr>
            <a:r>
              <a:rPr lang="en-GB" sz="1950" kern="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Over 190 countries signed up to reduce emissions, with the target to stay within a 2ºC world. </a:t>
            </a:r>
          </a:p>
          <a:p>
            <a:pPr marL="196454" indent="-196454" defTabSz="685800" fontAlgn="auto">
              <a:spcBef>
                <a:spcPts val="1350"/>
              </a:spcBef>
              <a:spcAft>
                <a:spcPts val="1350"/>
              </a:spcAft>
              <a:buFont typeface="Arial" panose="020B0604020202020204" pitchFamily="34" charset="0"/>
              <a:buChar char="•"/>
              <a:defRPr/>
            </a:pPr>
            <a:r>
              <a:rPr lang="en-GB" sz="1950" dirty="0">
                <a:solidFill>
                  <a:srgbClr val="000000"/>
                </a:solidFill>
                <a:latin typeface="Arial"/>
                <a:ea typeface="ＭＳ Ｐゴシック" charset="0"/>
              </a:rPr>
              <a:t>15-year agreement for the substantial reduction of disaster risk and losses in lives, livelihoods and health. </a:t>
            </a:r>
          </a:p>
          <a:p>
            <a:pPr marL="196454" indent="-196454" defTabSz="685800" fontAlgn="auto">
              <a:spcBef>
                <a:spcPts val="1350"/>
              </a:spcBef>
              <a:spcAft>
                <a:spcPts val="1350"/>
              </a:spcAft>
              <a:buFont typeface="Arial" panose="020B0604020202020204" pitchFamily="34" charset="0"/>
              <a:buChar char="•"/>
              <a:defRPr/>
            </a:pPr>
            <a:r>
              <a:rPr lang="en-GB" sz="1950" dirty="0">
                <a:solidFill>
                  <a:srgbClr val="000000"/>
                </a:solidFill>
                <a:latin typeface="Arial"/>
                <a:ea typeface="ＭＳ Ｐゴシック" charset="0"/>
              </a:rPr>
              <a:t>2030 agenda with 17 goals to end poverty and hunger, improve health and education, making cities more sustainable, combating climate change, and protecting oceans and forests.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2A9256E-BCF3-E34B-BAAC-50290BE22A83}"/>
              </a:ext>
            </a:extLst>
          </p:cNvPr>
          <p:cNvGrpSpPr/>
          <p:nvPr/>
        </p:nvGrpSpPr>
        <p:grpSpPr>
          <a:xfrm>
            <a:off x="233848" y="1157604"/>
            <a:ext cx="2423627" cy="4576446"/>
            <a:chOff x="540397" y="476672"/>
            <a:chExt cx="2676525" cy="4989942"/>
          </a:xfrm>
        </p:grpSpPr>
        <p:pic>
          <p:nvPicPr>
            <p:cNvPr id="5" name="Picture 8" descr="http://www.cop21.gouv.fr/wp-content/uploads/2016/06/logo-cop21-2.jpg">
              <a:extLst>
                <a:ext uri="{FF2B5EF4-FFF2-40B4-BE49-F238E27FC236}">
                  <a16:creationId xmlns:a16="http://schemas.microsoft.com/office/drawing/2014/main" id="{113455C6-5A3E-BB48-9911-34E72060AB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397" y="476672"/>
              <a:ext cx="2676525" cy="1484580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</p:pic>
        <p:pic>
          <p:nvPicPr>
            <p:cNvPr id="6" name="Picture 12" descr="http://www.globalopportunitynetwork.org/wp-content/uploads/2015/09/Story-2-SDGs.jpg">
              <a:extLst>
                <a:ext uri="{FF2B5EF4-FFF2-40B4-BE49-F238E27FC236}">
                  <a16:creationId xmlns:a16="http://schemas.microsoft.com/office/drawing/2014/main" id="{C41F7102-EAA8-2B48-AD2A-C6A1C2851E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397" y="3573017"/>
              <a:ext cx="2676525" cy="1893597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</p:pic>
        <p:pic>
          <p:nvPicPr>
            <p:cNvPr id="7" name="Picture 10" descr="http://www.unepfi.org/psi/wp-content/uploads/2015/05/disasterreduction.jpg">
              <a:extLst>
                <a:ext uri="{FF2B5EF4-FFF2-40B4-BE49-F238E27FC236}">
                  <a16:creationId xmlns:a16="http://schemas.microsoft.com/office/drawing/2014/main" id="{C880B6AC-F63B-5048-A4C7-3CB9786C27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397" y="2132857"/>
              <a:ext cx="2676525" cy="1359047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1338D25-AFDE-234B-8542-AD0C8D15227E}"/>
              </a:ext>
            </a:extLst>
          </p:cNvPr>
          <p:cNvSpPr txBox="1"/>
          <p:nvPr/>
        </p:nvSpPr>
        <p:spPr>
          <a:xfrm>
            <a:off x="2724821" y="5085184"/>
            <a:ext cx="6238204" cy="916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1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t>Understanding and Quantifying Weather and Climate Risk are at the Core of these Actions</a:t>
            </a:r>
          </a:p>
          <a:p>
            <a:pPr algn="ctr" defTabSz="685800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40793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8"/>
          <p:cNvSpPr txBox="1"/>
          <p:nvPr/>
        </p:nvSpPr>
        <p:spPr>
          <a:xfrm>
            <a:off x="107504" y="251937"/>
            <a:ext cx="8950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3F3F3"/>
                </a:solidFill>
                <a:latin typeface="+mn-lt"/>
              </a:rPr>
              <a:t> </a:t>
            </a:r>
            <a:r>
              <a:rPr lang="en-US" sz="3200" b="1" dirty="0">
                <a:solidFill>
                  <a:srgbClr val="F3F3F3"/>
                </a:solidFill>
                <a:latin typeface="+mn-lt"/>
              </a:rPr>
              <a:t>21st Century challenges in an interconnected world</a:t>
            </a:r>
            <a:endParaRPr lang="en-US" sz="3200" b="1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846B30-DD7C-5A43-9AAC-9950DAF3F5AE}"/>
              </a:ext>
            </a:extLst>
          </p:cNvPr>
          <p:cNvSpPr txBox="1"/>
          <p:nvPr/>
        </p:nvSpPr>
        <p:spPr>
          <a:xfrm>
            <a:off x="150476" y="2253609"/>
            <a:ext cx="3841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Bef>
                <a:spcPts val="450"/>
              </a:spcBef>
            </a:pPr>
            <a:r>
              <a:rPr lang="en-GB" sz="2400" dirty="0">
                <a:solidFill>
                  <a:prstClr val="black"/>
                </a:solidFill>
                <a:latin typeface="Calibri"/>
                <a:cs typeface="Arial"/>
              </a:rPr>
              <a:t>Exposure to extreme weather and climate events threatens economic development and social welfare across the globe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0A267C17-6C4D-984A-B599-99C3DBD898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8264264"/>
              </p:ext>
            </p:extLst>
          </p:nvPr>
        </p:nvGraphicFramePr>
        <p:xfrm>
          <a:off x="3297729" y="1412776"/>
          <a:ext cx="5876199" cy="4140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3F30E50-36F8-CB47-B363-D720F9D44D51}"/>
              </a:ext>
            </a:extLst>
          </p:cNvPr>
          <p:cNvSpPr txBox="1">
            <a:spLocks/>
          </p:cNvSpPr>
          <p:nvPr/>
        </p:nvSpPr>
        <p:spPr>
          <a:xfrm>
            <a:off x="179512" y="6453336"/>
            <a:ext cx="2895600" cy="2286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GB" sz="1400" dirty="0">
                <a:solidFill>
                  <a:schemeClr val="tx1"/>
                </a:solidFill>
              </a:rPr>
              <a:t>© Crown copyright   Met Office</a:t>
            </a:r>
            <a:endParaRPr lang="en-GB" sz="1100" dirty="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172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8">
            <a:extLst>
              <a:ext uri="{FF2B5EF4-FFF2-40B4-BE49-F238E27FC236}">
                <a16:creationId xmlns:a16="http://schemas.microsoft.com/office/drawing/2014/main" id="{EF14CF71-1A44-8542-9B4F-DFDDC0C43024}"/>
              </a:ext>
            </a:extLst>
          </p:cNvPr>
          <p:cNvSpPr txBox="1"/>
          <p:nvPr/>
        </p:nvSpPr>
        <p:spPr>
          <a:xfrm>
            <a:off x="218252" y="179165"/>
            <a:ext cx="8786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3F3F3"/>
                </a:solidFill>
                <a:latin typeface="+mn-lt"/>
              </a:rPr>
              <a:t>New Tools : Seamless Prediction Across Timescales</a:t>
            </a:r>
            <a:endParaRPr lang="en-US" sz="4400" b="1" dirty="0">
              <a:latin typeface="+mn-lt"/>
            </a:endParaRPr>
          </a:p>
        </p:txBody>
      </p:sp>
      <p:sp>
        <p:nvSpPr>
          <p:cNvPr id="76" name="Text Box 3">
            <a:extLst>
              <a:ext uri="{FF2B5EF4-FFF2-40B4-BE49-F238E27FC236}">
                <a16:creationId xmlns:a16="http://schemas.microsoft.com/office/drawing/2014/main" id="{AB3ACACB-A74F-FF4D-929E-E57A4667B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6323" y="5394085"/>
            <a:ext cx="2820932" cy="267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68550" tIns="34277" rIns="68550" bIns="34277">
            <a:spAutoFit/>
          </a:bodyPr>
          <a:lstStyle/>
          <a:p>
            <a:pPr algn="ctr" defTabSz="685800">
              <a:lnSpc>
                <a:spcPct val="85000"/>
              </a:lnSpc>
              <a:spcBef>
                <a:spcPct val="50000"/>
              </a:spcBef>
            </a:pPr>
            <a:r>
              <a:rPr lang="en-GB" sz="1500" b="1" dirty="0">
                <a:solidFill>
                  <a:srgbClr val="2A2A2A"/>
                </a:solidFill>
                <a:latin typeface="Calibri" charset="0"/>
                <a:ea typeface="Calibri" charset="0"/>
                <a:cs typeface="Calibri" charset="0"/>
              </a:rPr>
              <a:t>Forecast lead-time</a:t>
            </a:r>
          </a:p>
        </p:txBody>
      </p:sp>
      <p:sp>
        <p:nvSpPr>
          <p:cNvPr id="77" name="Text Box 4">
            <a:extLst>
              <a:ext uri="{FF2B5EF4-FFF2-40B4-BE49-F238E27FC236}">
                <a16:creationId xmlns:a16="http://schemas.microsoft.com/office/drawing/2014/main" id="{E4E47D4D-AF38-6744-A2D6-B314DA95F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0863" y="2647802"/>
            <a:ext cx="1148174" cy="4240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68550" tIns="34277" rIns="68550" bIns="34277">
            <a:spAutoFit/>
          </a:bodyPr>
          <a:lstStyle/>
          <a:p>
            <a:pPr algn="ctr" defTabSz="685800">
              <a:lnSpc>
                <a:spcPct val="85000"/>
              </a:lnSpc>
              <a:spcBef>
                <a:spcPct val="50000"/>
              </a:spcBef>
            </a:pPr>
            <a:r>
              <a:rPr lang="en-GB" sz="1350" b="1" dirty="0">
                <a:solidFill>
                  <a:srgbClr val="2A2A2A"/>
                </a:solidFill>
                <a:latin typeface="Calibri" charset="0"/>
                <a:ea typeface="Calibri" charset="0"/>
                <a:cs typeface="Calibri" charset="0"/>
              </a:rPr>
              <a:t>Confidence boundary</a:t>
            </a:r>
          </a:p>
        </p:txBody>
      </p:sp>
      <p:sp>
        <p:nvSpPr>
          <p:cNvPr id="78" name="Text Box 5">
            <a:extLst>
              <a:ext uri="{FF2B5EF4-FFF2-40B4-BE49-F238E27FC236}">
                <a16:creationId xmlns:a16="http://schemas.microsoft.com/office/drawing/2014/main" id="{6C9A5731-03D8-C544-9F48-FDBAFCED8BE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508442" y="2006180"/>
            <a:ext cx="1359058" cy="267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8550" tIns="34277" rIns="68550" bIns="34277">
            <a:spAutoFit/>
          </a:bodyPr>
          <a:lstStyle/>
          <a:p>
            <a:pPr algn="r" defTabSz="685800">
              <a:lnSpc>
                <a:spcPct val="85000"/>
              </a:lnSpc>
              <a:spcBef>
                <a:spcPct val="50000"/>
              </a:spcBef>
            </a:pPr>
            <a:r>
              <a:rPr lang="en-GB" sz="15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Now</a:t>
            </a:r>
          </a:p>
        </p:txBody>
      </p:sp>
      <p:sp>
        <p:nvSpPr>
          <p:cNvPr id="79" name="Text Box 6">
            <a:extLst>
              <a:ext uri="{FF2B5EF4-FFF2-40B4-BE49-F238E27FC236}">
                <a16:creationId xmlns:a16="http://schemas.microsoft.com/office/drawing/2014/main" id="{33621055-B6BC-824D-BA19-DD819456598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131585" y="2051213"/>
            <a:ext cx="1480807" cy="267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8550" tIns="34277" rIns="68550" bIns="34277">
            <a:spAutoFit/>
          </a:bodyPr>
          <a:lstStyle/>
          <a:p>
            <a:pPr algn="r" defTabSz="685800">
              <a:lnSpc>
                <a:spcPct val="85000"/>
              </a:lnSpc>
              <a:spcBef>
                <a:spcPct val="50000"/>
              </a:spcBef>
            </a:pPr>
            <a:r>
              <a:rPr lang="en-GB" sz="15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Hours</a:t>
            </a:r>
          </a:p>
        </p:txBody>
      </p:sp>
      <p:sp>
        <p:nvSpPr>
          <p:cNvPr id="80" name="Text Box 7">
            <a:extLst>
              <a:ext uri="{FF2B5EF4-FFF2-40B4-BE49-F238E27FC236}">
                <a16:creationId xmlns:a16="http://schemas.microsoft.com/office/drawing/2014/main" id="{AE0998EA-AED3-8143-93C9-96DB1F20DD4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760236" y="1996403"/>
            <a:ext cx="1357534" cy="267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8550" tIns="34277" rIns="68550" bIns="34277">
            <a:spAutoFit/>
          </a:bodyPr>
          <a:lstStyle/>
          <a:p>
            <a:pPr algn="r" defTabSz="685800">
              <a:lnSpc>
                <a:spcPct val="85000"/>
              </a:lnSpc>
              <a:spcBef>
                <a:spcPct val="50000"/>
              </a:spcBef>
            </a:pPr>
            <a:r>
              <a:rPr lang="en-GB" sz="15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Days</a:t>
            </a:r>
          </a:p>
        </p:txBody>
      </p:sp>
      <p:sp>
        <p:nvSpPr>
          <p:cNvPr id="81" name="Text Box 8">
            <a:extLst>
              <a:ext uri="{FF2B5EF4-FFF2-40B4-BE49-F238E27FC236}">
                <a16:creationId xmlns:a16="http://schemas.microsoft.com/office/drawing/2014/main" id="{DE6386D7-6600-6644-9574-CDB187529FD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448111" y="1938944"/>
            <a:ext cx="1357534" cy="267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8550" tIns="34277" rIns="68550" bIns="34277">
            <a:spAutoFit/>
          </a:bodyPr>
          <a:lstStyle/>
          <a:p>
            <a:pPr algn="r" defTabSz="685800">
              <a:lnSpc>
                <a:spcPct val="85000"/>
              </a:lnSpc>
              <a:spcBef>
                <a:spcPct val="50000"/>
              </a:spcBef>
            </a:pPr>
            <a:r>
              <a:rPr lang="en-GB" sz="15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1-week</a:t>
            </a:r>
          </a:p>
        </p:txBody>
      </p:sp>
      <p:sp>
        <p:nvSpPr>
          <p:cNvPr id="82" name="Text Box 9">
            <a:extLst>
              <a:ext uri="{FF2B5EF4-FFF2-40B4-BE49-F238E27FC236}">
                <a16:creationId xmlns:a16="http://schemas.microsoft.com/office/drawing/2014/main" id="{D61FA4A4-2D47-0641-946E-9FBCEB57C27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012322" y="1983307"/>
            <a:ext cx="1360577" cy="267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8550" tIns="34277" rIns="68550" bIns="34277">
            <a:spAutoFit/>
          </a:bodyPr>
          <a:lstStyle/>
          <a:p>
            <a:pPr algn="r" defTabSz="685800">
              <a:lnSpc>
                <a:spcPct val="85000"/>
              </a:lnSpc>
              <a:spcBef>
                <a:spcPct val="50000"/>
              </a:spcBef>
            </a:pPr>
            <a:r>
              <a:rPr lang="en-GB" sz="15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1-month</a:t>
            </a:r>
          </a:p>
        </p:txBody>
      </p:sp>
      <p:sp>
        <p:nvSpPr>
          <p:cNvPr id="83" name="Text Box 10">
            <a:extLst>
              <a:ext uri="{FF2B5EF4-FFF2-40B4-BE49-F238E27FC236}">
                <a16:creationId xmlns:a16="http://schemas.microsoft.com/office/drawing/2014/main" id="{F930BDF5-B17C-CF4B-BC70-FA938ECE87D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639768" y="1995060"/>
            <a:ext cx="1360577" cy="267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8550" tIns="34277" rIns="68550" bIns="34277">
            <a:spAutoFit/>
          </a:bodyPr>
          <a:lstStyle/>
          <a:p>
            <a:pPr algn="r" defTabSz="685800">
              <a:lnSpc>
                <a:spcPct val="85000"/>
              </a:lnSpc>
              <a:spcBef>
                <a:spcPct val="50000"/>
              </a:spcBef>
            </a:pPr>
            <a:r>
              <a:rPr lang="en-GB" sz="15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Seasonal</a:t>
            </a:r>
          </a:p>
        </p:txBody>
      </p:sp>
      <p:sp>
        <p:nvSpPr>
          <p:cNvPr id="84" name="Text Box 11">
            <a:extLst>
              <a:ext uri="{FF2B5EF4-FFF2-40B4-BE49-F238E27FC236}">
                <a16:creationId xmlns:a16="http://schemas.microsoft.com/office/drawing/2014/main" id="{F2C48B5D-A2A5-324D-BD43-F6B6B86B5F7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327117" y="1931743"/>
            <a:ext cx="1359056" cy="267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8550" tIns="34277" rIns="68550" bIns="34277">
            <a:spAutoFit/>
          </a:bodyPr>
          <a:lstStyle/>
          <a:p>
            <a:pPr algn="r" defTabSz="685800">
              <a:lnSpc>
                <a:spcPct val="85000"/>
              </a:lnSpc>
              <a:spcBef>
                <a:spcPct val="50000"/>
              </a:spcBef>
            </a:pPr>
            <a:r>
              <a:rPr lang="en-GB" sz="15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Decadal</a:t>
            </a:r>
          </a:p>
        </p:txBody>
      </p:sp>
      <p:sp>
        <p:nvSpPr>
          <p:cNvPr id="85" name="Text Box 12">
            <a:extLst>
              <a:ext uri="{FF2B5EF4-FFF2-40B4-BE49-F238E27FC236}">
                <a16:creationId xmlns:a16="http://schemas.microsoft.com/office/drawing/2014/main" id="{65D2F49B-50BC-4B4F-859E-EE94DEB0ECE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886415" y="1997037"/>
            <a:ext cx="1359056" cy="267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8550" tIns="34277" rIns="68550" bIns="34277">
            <a:spAutoFit/>
          </a:bodyPr>
          <a:lstStyle/>
          <a:p>
            <a:pPr algn="r" defTabSz="685800">
              <a:lnSpc>
                <a:spcPct val="85000"/>
              </a:lnSpc>
              <a:spcBef>
                <a:spcPct val="50000"/>
              </a:spcBef>
            </a:pPr>
            <a:r>
              <a:rPr lang="en-GB" sz="15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Climate</a:t>
            </a:r>
          </a:p>
        </p:txBody>
      </p:sp>
      <p:sp>
        <p:nvSpPr>
          <p:cNvPr id="86" name="Text Box 13">
            <a:extLst>
              <a:ext uri="{FF2B5EF4-FFF2-40B4-BE49-F238E27FC236}">
                <a16:creationId xmlns:a16="http://schemas.microsoft.com/office/drawing/2014/main" id="{84334774-C399-744F-89F7-6CD8C15B05A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74568" y="1934355"/>
            <a:ext cx="1359056" cy="267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8550" tIns="34277" rIns="68550" bIns="34277">
            <a:spAutoFit/>
          </a:bodyPr>
          <a:lstStyle/>
          <a:p>
            <a:pPr algn="ctr" defTabSz="685800">
              <a:lnSpc>
                <a:spcPct val="85000"/>
              </a:lnSpc>
              <a:spcBef>
                <a:spcPct val="50000"/>
              </a:spcBef>
            </a:pPr>
            <a:r>
              <a:rPr lang="en-GB" sz="15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Past climate</a:t>
            </a:r>
          </a:p>
        </p:txBody>
      </p:sp>
      <p:sp>
        <p:nvSpPr>
          <p:cNvPr id="87" name="Line 14">
            <a:extLst>
              <a:ext uri="{FF2B5EF4-FFF2-40B4-BE49-F238E27FC236}">
                <a16:creationId xmlns:a16="http://schemas.microsoft.com/office/drawing/2014/main" id="{7072A212-62F4-F64F-B15A-6FB65B824A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63139" y="5320954"/>
            <a:ext cx="5640578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68550" tIns="34277" rIns="68550" bIns="34277"/>
          <a:lstStyle/>
          <a:p>
            <a:pPr marL="0" marR="0" lvl="0" indent="0" defTabSz="6858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8" name="AutoShape 15">
            <a:extLst>
              <a:ext uri="{FF2B5EF4-FFF2-40B4-BE49-F238E27FC236}">
                <a16:creationId xmlns:a16="http://schemas.microsoft.com/office/drawing/2014/main" id="{C9F65DCB-4FEC-0A44-97E9-F68ECA33B7CA}"/>
              </a:ext>
            </a:extLst>
          </p:cNvPr>
          <p:cNvSpPr>
            <a:spLocks noChangeArrowheads="1"/>
          </p:cNvSpPr>
          <p:nvPr/>
        </p:nvSpPr>
        <p:spPr bwMode="auto">
          <a:xfrm rot="16200000" flipV="1">
            <a:off x="3434190" y="92821"/>
            <a:ext cx="1325476" cy="566757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810 w 21600"/>
              <a:gd name="T13" fmla="*/ 6810 h 21600"/>
              <a:gd name="T14" fmla="*/ 14790 w 21600"/>
              <a:gd name="T15" fmla="*/ 1479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019" y="21600"/>
                </a:lnTo>
                <a:lnTo>
                  <a:pt x="1158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AAE2CA">
              <a:lumMod val="75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68550" tIns="34277" rIns="68550" bIns="34277" anchor="ctr"/>
          <a:lstStyle/>
          <a:p>
            <a:pPr marL="0" marR="0" lvl="0" indent="0" defTabSz="6858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9" name="Rectangle 16">
            <a:extLst>
              <a:ext uri="{FF2B5EF4-FFF2-40B4-BE49-F238E27FC236}">
                <a16:creationId xmlns:a16="http://schemas.microsoft.com/office/drawing/2014/main" id="{C52C31E9-1726-674A-B2F8-CDBF24664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297" y="2740520"/>
            <a:ext cx="627446" cy="370872"/>
          </a:xfrm>
          <a:prstGeom prst="rect">
            <a:avLst/>
          </a:prstGeom>
          <a:solidFill>
            <a:srgbClr val="AAE2CA">
              <a:lumMod val="75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68550" tIns="34277" rIns="68550" bIns="34277" anchor="ctr"/>
          <a:lstStyle/>
          <a:p>
            <a:pPr marL="0" marR="0" lvl="0" indent="0" defTabSz="6858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0" name="Rectangle 17">
            <a:extLst>
              <a:ext uri="{FF2B5EF4-FFF2-40B4-BE49-F238E27FC236}">
                <a16:creationId xmlns:a16="http://schemas.microsoft.com/office/drawing/2014/main" id="{DD4785E0-EE14-5C46-B3FB-EA5C36739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6747" y="2634744"/>
            <a:ext cx="626160" cy="583732"/>
          </a:xfrm>
          <a:prstGeom prst="rect">
            <a:avLst/>
          </a:prstGeom>
          <a:solidFill>
            <a:srgbClr val="AAE2CA">
              <a:lumMod val="75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68550" tIns="34277" rIns="68550" bIns="34277" anchor="ctr"/>
          <a:lstStyle/>
          <a:p>
            <a:pPr marL="0" marR="0" lvl="0" indent="0" defTabSz="6858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1" name="Rectangle 18">
            <a:extLst>
              <a:ext uri="{FF2B5EF4-FFF2-40B4-BE49-F238E27FC236}">
                <a16:creationId xmlns:a16="http://schemas.microsoft.com/office/drawing/2014/main" id="{46BF2541-B92A-7640-973B-99F9883D4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2902" y="2581201"/>
            <a:ext cx="627446" cy="743051"/>
          </a:xfrm>
          <a:prstGeom prst="rect">
            <a:avLst/>
          </a:prstGeom>
          <a:solidFill>
            <a:srgbClr val="AAE2CA">
              <a:lumMod val="75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68550" tIns="34277" rIns="68550" bIns="34277" anchor="ctr"/>
          <a:lstStyle/>
          <a:p>
            <a:pPr marL="0" marR="0" lvl="0" indent="0" defTabSz="6858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2" name="Rectangle 19">
            <a:extLst>
              <a:ext uri="{FF2B5EF4-FFF2-40B4-BE49-F238E27FC236}">
                <a16:creationId xmlns:a16="http://schemas.microsoft.com/office/drawing/2014/main" id="{30314FE9-1020-7F4C-A37A-5F54132CB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0347" y="2528971"/>
            <a:ext cx="627446" cy="902369"/>
          </a:xfrm>
          <a:prstGeom prst="rect">
            <a:avLst/>
          </a:prstGeom>
          <a:solidFill>
            <a:srgbClr val="AAE2CA">
              <a:lumMod val="75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68550" tIns="34277" rIns="68550" bIns="34277" anchor="ctr"/>
          <a:lstStyle/>
          <a:p>
            <a:pPr marL="0" marR="0" lvl="0" indent="0" defTabSz="6858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3" name="Rectangle 20">
            <a:extLst>
              <a:ext uri="{FF2B5EF4-FFF2-40B4-BE49-F238E27FC236}">
                <a16:creationId xmlns:a16="http://schemas.microsoft.com/office/drawing/2014/main" id="{0C49A85D-EC01-EB4F-83E8-2C9843E3B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5226" y="2475425"/>
            <a:ext cx="628730" cy="955910"/>
          </a:xfrm>
          <a:prstGeom prst="rect">
            <a:avLst/>
          </a:prstGeom>
          <a:solidFill>
            <a:srgbClr val="AAE2CA">
              <a:lumMod val="75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68550" tIns="34277" rIns="68550" bIns="34277" anchor="ctr"/>
          <a:lstStyle/>
          <a:p>
            <a:pPr marL="0" marR="0" lvl="0" indent="0" defTabSz="6858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4" name="Rectangle 21">
            <a:extLst>
              <a:ext uri="{FF2B5EF4-FFF2-40B4-BE49-F238E27FC236}">
                <a16:creationId xmlns:a16="http://schemas.microsoft.com/office/drawing/2014/main" id="{793A8C94-408E-334D-B4E8-FBFA2F7CA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3954" y="2369652"/>
            <a:ext cx="627446" cy="1167464"/>
          </a:xfrm>
          <a:prstGeom prst="rect">
            <a:avLst/>
          </a:prstGeom>
          <a:solidFill>
            <a:srgbClr val="AAE2CA">
              <a:lumMod val="75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68550" tIns="34277" rIns="68550" bIns="34277" anchor="ctr"/>
          <a:lstStyle/>
          <a:p>
            <a:pPr marL="0" marR="0" lvl="0" indent="0" defTabSz="6858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5" name="Rectangle 22">
            <a:extLst>
              <a:ext uri="{FF2B5EF4-FFF2-40B4-BE49-F238E27FC236}">
                <a16:creationId xmlns:a16="http://schemas.microsoft.com/office/drawing/2014/main" id="{81C3934A-96A2-F545-97DB-7C35B63C4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396" y="2316107"/>
            <a:ext cx="627446" cy="1326782"/>
          </a:xfrm>
          <a:prstGeom prst="rect">
            <a:avLst/>
          </a:prstGeom>
          <a:solidFill>
            <a:srgbClr val="AAE2CA">
              <a:lumMod val="75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68550" tIns="34277" rIns="68550" bIns="34277" anchor="ctr"/>
          <a:lstStyle/>
          <a:p>
            <a:pPr marL="0" marR="0" lvl="0" indent="0" defTabSz="6858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6" name="Line 23">
            <a:extLst>
              <a:ext uri="{FF2B5EF4-FFF2-40B4-BE49-F238E27FC236}">
                <a16:creationId xmlns:a16="http://schemas.microsoft.com/office/drawing/2014/main" id="{BC408BC6-5A5E-BD4E-B62E-13FF089430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6742" y="1605709"/>
            <a:ext cx="0" cy="371525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68550" tIns="34277" rIns="68550" bIns="34277"/>
          <a:lstStyle/>
          <a:p>
            <a:pPr marL="0" marR="0" lvl="0" indent="0" defTabSz="6858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7" name="Line 24">
            <a:extLst>
              <a:ext uri="{FF2B5EF4-FFF2-40B4-BE49-F238E27FC236}">
                <a16:creationId xmlns:a16="http://schemas.microsoft.com/office/drawing/2014/main" id="{B644D88C-C75A-2942-97C6-B200645842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42902" y="1605709"/>
            <a:ext cx="0" cy="371525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68550" tIns="34277" rIns="68550" bIns="34277"/>
          <a:lstStyle/>
          <a:p>
            <a:pPr marL="0" marR="0" lvl="0" indent="0" defTabSz="6858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8" name="Line 25">
            <a:extLst>
              <a:ext uri="{FF2B5EF4-FFF2-40B4-BE49-F238E27FC236}">
                <a16:creationId xmlns:a16="http://schemas.microsoft.com/office/drawing/2014/main" id="{EC97AF8B-2BA1-BA4B-8B46-306D891000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0348" y="1607010"/>
            <a:ext cx="0" cy="3713945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68550" tIns="34277" rIns="68550" bIns="34277"/>
          <a:lstStyle/>
          <a:p>
            <a:pPr marL="0" marR="0" lvl="0" indent="0" defTabSz="6858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9" name="Line 26">
            <a:extLst>
              <a:ext uri="{FF2B5EF4-FFF2-40B4-BE49-F238E27FC236}">
                <a16:creationId xmlns:a16="http://schemas.microsoft.com/office/drawing/2014/main" id="{BFDEF003-F0E3-7D45-8378-DA41C2EC06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6506" y="1605709"/>
            <a:ext cx="0" cy="371525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68550" tIns="34277" rIns="68550" bIns="34277"/>
          <a:lstStyle/>
          <a:p>
            <a:pPr marL="0" marR="0" lvl="0" indent="0" defTabSz="6858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0" name="Line 27">
            <a:extLst>
              <a:ext uri="{FF2B5EF4-FFF2-40B4-BE49-F238E27FC236}">
                <a16:creationId xmlns:a16="http://schemas.microsoft.com/office/drawing/2014/main" id="{396E5A08-078D-854D-A85B-DD6D5CE9F0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3952" y="1605709"/>
            <a:ext cx="0" cy="371525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68550" tIns="34277" rIns="68550" bIns="34277"/>
          <a:lstStyle/>
          <a:p>
            <a:pPr marL="0" marR="0" lvl="0" indent="0" defTabSz="6858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1" name="Line 28">
            <a:extLst>
              <a:ext uri="{FF2B5EF4-FFF2-40B4-BE49-F238E27FC236}">
                <a16:creationId xmlns:a16="http://schemas.microsoft.com/office/drawing/2014/main" id="{4E39A78C-18EB-AF43-B469-F2CE63735C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51396" y="1605709"/>
            <a:ext cx="0" cy="371525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68550" tIns="34277" rIns="68550" bIns="34277"/>
          <a:lstStyle/>
          <a:p>
            <a:pPr marL="0" marR="0" lvl="0" indent="0" defTabSz="6858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2" name="AutoShape 29">
            <a:extLst>
              <a:ext uri="{FF2B5EF4-FFF2-40B4-BE49-F238E27FC236}">
                <a16:creationId xmlns:a16="http://schemas.microsoft.com/office/drawing/2014/main" id="{02A7877F-5A56-1A41-BE12-FF78F08695E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352901" y="2615498"/>
            <a:ext cx="447919" cy="62744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AAE2CA">
              <a:lumMod val="75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68550" tIns="34277" rIns="68550" bIns="34277" anchor="ctr"/>
          <a:lstStyle/>
          <a:p>
            <a:pPr marL="0" marR="0" lvl="0" indent="0" defTabSz="6858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3" name="Line 30">
            <a:extLst>
              <a:ext uri="{FF2B5EF4-FFF2-40B4-BE49-F238E27FC236}">
                <a16:creationId xmlns:a16="http://schemas.microsoft.com/office/drawing/2014/main" id="{4C1E8E15-B5EE-114E-818E-BF1E04B4BA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89297" y="1605709"/>
            <a:ext cx="0" cy="371525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 lIns="68550" tIns="34277" rIns="68550" bIns="34277"/>
          <a:lstStyle/>
          <a:p>
            <a:pPr marL="0" marR="0" lvl="0" indent="0" defTabSz="6858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4" name="Line 31">
            <a:extLst>
              <a:ext uri="{FF2B5EF4-FFF2-40B4-BE49-F238E27FC236}">
                <a16:creationId xmlns:a16="http://schemas.microsoft.com/office/drawing/2014/main" id="{DDC2FE9C-CDC0-FF41-AEFE-C5F659F870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63138" y="1605709"/>
            <a:ext cx="0" cy="371525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68550" tIns="34277" rIns="68550" bIns="34277"/>
          <a:lstStyle/>
          <a:p>
            <a:pPr marL="0" marR="0" lvl="0" indent="0" defTabSz="6858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5" name="Text Box 32">
            <a:extLst>
              <a:ext uri="{FF2B5EF4-FFF2-40B4-BE49-F238E27FC236}">
                <a16:creationId xmlns:a16="http://schemas.microsoft.com/office/drawing/2014/main" id="{6313B123-B6F4-4F4B-89D0-FCF86582C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6140" y="3723589"/>
            <a:ext cx="1789762" cy="1261666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algn="ctr">
            <a:noFill/>
            <a:miter lim="800000"/>
            <a:headEnd/>
            <a:tailEnd/>
          </a:ln>
        </p:spPr>
        <p:txBody>
          <a:bodyPr lIns="68550" tIns="34277" rIns="68550" bIns="34277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Analysis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of past weather observations to manage climate risks</a:t>
            </a:r>
          </a:p>
          <a:p>
            <a:pPr marL="0" marR="0" lvl="0" indent="0" defTabSz="68580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E.g. Agriculture: informs crop choice, planting to yield optimisation and minimise crop failure risk.</a:t>
            </a:r>
          </a:p>
        </p:txBody>
      </p:sp>
      <p:sp>
        <p:nvSpPr>
          <p:cNvPr id="106" name="Text Box 33">
            <a:extLst>
              <a:ext uri="{FF2B5EF4-FFF2-40B4-BE49-F238E27FC236}">
                <a16:creationId xmlns:a16="http://schemas.microsoft.com/office/drawing/2014/main" id="{F9BEC9AF-9389-7443-8200-D14E50BC7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7618" y="3713038"/>
            <a:ext cx="1726760" cy="1104763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algn="ctr">
            <a:noFill/>
            <a:miter lim="800000"/>
            <a:headEnd/>
            <a:tailEnd/>
          </a:ln>
        </p:spPr>
        <p:txBody>
          <a:bodyPr lIns="68550" tIns="34277" rIns="68550" bIns="34277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Forecasting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routine and hazardous weather conditions. </a:t>
            </a:r>
          </a:p>
          <a:p>
            <a:pPr marL="0" marR="0" lvl="0" indent="0" defTabSz="68580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Public, emergency response, international 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Disaster Risk Reduction</a:t>
            </a:r>
          </a:p>
        </p:txBody>
      </p:sp>
      <p:sp>
        <p:nvSpPr>
          <p:cNvPr id="107" name="Line 36">
            <a:extLst>
              <a:ext uri="{FF2B5EF4-FFF2-40B4-BE49-F238E27FC236}">
                <a16:creationId xmlns:a16="http://schemas.microsoft.com/office/drawing/2014/main" id="{4E3F76C9-250C-7642-9C00-D69696EC1A4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54148" y="2244286"/>
            <a:ext cx="0" cy="132547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lIns="68550" tIns="34277" rIns="68550" bIns="34277"/>
          <a:lstStyle/>
          <a:p>
            <a:pPr marL="0" marR="0" lvl="0" indent="0" defTabSz="6858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8" name="Rectangle 37">
            <a:extLst>
              <a:ext uri="{FF2B5EF4-FFF2-40B4-BE49-F238E27FC236}">
                <a16:creationId xmlns:a16="http://schemas.microsoft.com/office/drawing/2014/main" id="{DE7CB519-A2FB-1B42-A984-88D1B7924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3700" y="2239063"/>
            <a:ext cx="660875" cy="1403830"/>
          </a:xfrm>
          <a:prstGeom prst="rect">
            <a:avLst/>
          </a:prstGeom>
          <a:solidFill>
            <a:srgbClr val="AAE2CA">
              <a:lumMod val="75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68550" tIns="34277" rIns="68550" bIns="34277" anchor="ctr"/>
          <a:lstStyle/>
          <a:p>
            <a:pPr marL="0" marR="0" lvl="0" indent="0" defTabSz="6858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9" name="Line 38">
            <a:extLst>
              <a:ext uri="{FF2B5EF4-FFF2-40B4-BE49-F238E27FC236}">
                <a16:creationId xmlns:a16="http://schemas.microsoft.com/office/drawing/2014/main" id="{7366C33A-A814-5745-9A57-E564031B70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77556" y="1605709"/>
            <a:ext cx="0" cy="371525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68550" tIns="34277" rIns="68550" bIns="34277"/>
          <a:lstStyle/>
          <a:p>
            <a:pPr marL="0" marR="0" lvl="0" indent="0" defTabSz="6858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0" name="Text Box 39">
            <a:extLst>
              <a:ext uri="{FF2B5EF4-FFF2-40B4-BE49-F238E27FC236}">
                <a16:creationId xmlns:a16="http://schemas.microsoft.com/office/drawing/2014/main" id="{7D3E48D6-9F6A-344A-B9A7-196950FE3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0519" y="3681383"/>
            <a:ext cx="1887479" cy="1575598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algn="ctr">
            <a:noFill/>
            <a:miter lim="800000"/>
            <a:headEnd/>
            <a:tailEnd/>
          </a:ln>
        </p:spPr>
        <p:txBody>
          <a:bodyPr lIns="68550" tIns="34277" rIns="68550" bIns="34277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Monthly to decadal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predictions - probability </a:t>
            </a:r>
            <a:b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</a:b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of drought, cold, hurricanes….</a:t>
            </a:r>
          </a:p>
          <a:p>
            <a:pPr marL="0" marR="0" lvl="0" indent="0" defTabSz="68580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Contingency planners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, national and international humanitarian response, government and private infrastructure investment</a:t>
            </a:r>
          </a:p>
        </p:txBody>
      </p:sp>
      <p:sp>
        <p:nvSpPr>
          <p:cNvPr id="111" name="Text Box 40">
            <a:extLst>
              <a:ext uri="{FF2B5EF4-FFF2-40B4-BE49-F238E27FC236}">
                <a16:creationId xmlns:a16="http://schemas.microsoft.com/office/drawing/2014/main" id="{51F803CA-162B-1B4A-BDC1-D103A01E3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1527" y="3691937"/>
            <a:ext cx="1572469" cy="1418632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square" lIns="68550" tIns="34277" rIns="68550" bIns="34277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Climate Change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projections.</a:t>
            </a:r>
          </a:p>
          <a:p>
            <a:pPr marL="0" marR="0" lvl="0" indent="0" defTabSz="68580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Informs 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mitigation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policy and 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adaptation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choices. Impacts on water resources, heat stress, crops, infrastructure.</a:t>
            </a:r>
          </a:p>
        </p:txBody>
      </p:sp>
      <p:sp>
        <p:nvSpPr>
          <p:cNvPr id="40" name="Footer Placeholder 3">
            <a:extLst>
              <a:ext uri="{FF2B5EF4-FFF2-40B4-BE49-F238E27FC236}">
                <a16:creationId xmlns:a16="http://schemas.microsoft.com/office/drawing/2014/main" id="{640EF1D6-E8E1-3146-8312-DE27DB761E57}"/>
              </a:ext>
            </a:extLst>
          </p:cNvPr>
          <p:cNvSpPr txBox="1">
            <a:spLocks/>
          </p:cNvSpPr>
          <p:nvPr/>
        </p:nvSpPr>
        <p:spPr>
          <a:xfrm>
            <a:off x="179512" y="6453336"/>
            <a:ext cx="2895600" cy="2286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GB" sz="1400" dirty="0">
                <a:solidFill>
                  <a:schemeClr val="tx1"/>
                </a:solidFill>
              </a:rPr>
              <a:t>© Crown copyright   Met Office</a:t>
            </a:r>
            <a:endParaRPr lang="en-GB" sz="1100" dirty="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89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8">
            <a:extLst>
              <a:ext uri="{FF2B5EF4-FFF2-40B4-BE49-F238E27FC236}">
                <a16:creationId xmlns:a16="http://schemas.microsoft.com/office/drawing/2014/main" id="{0F0E55EE-466E-854A-A67F-425F4ADC182C}"/>
              </a:ext>
            </a:extLst>
          </p:cNvPr>
          <p:cNvSpPr txBox="1"/>
          <p:nvPr/>
        </p:nvSpPr>
        <p:spPr>
          <a:xfrm>
            <a:off x="218252" y="179165"/>
            <a:ext cx="9028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3F3F3"/>
                </a:solidFill>
                <a:latin typeface="+mn-lt"/>
              </a:rPr>
              <a:t>New Tools : Seamless Prediction Across Space scales</a:t>
            </a:r>
            <a:endParaRPr lang="en-US" sz="4400" b="1" dirty="0">
              <a:latin typeface="+mn-lt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FC2F589-8A1E-A44F-8DF7-17F7D4A1F645}"/>
              </a:ext>
            </a:extLst>
          </p:cNvPr>
          <p:cNvGrpSpPr/>
          <p:nvPr/>
        </p:nvGrpSpPr>
        <p:grpSpPr>
          <a:xfrm>
            <a:off x="42204" y="1309318"/>
            <a:ext cx="9057961" cy="4135906"/>
            <a:chOff x="56271" y="942535"/>
            <a:chExt cx="12077281" cy="5514541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E99FA39-D283-D945-90C2-1BD31CF8FB58}"/>
                </a:ext>
              </a:extLst>
            </p:cNvPr>
            <p:cNvSpPr/>
            <p:nvPr/>
          </p:nvSpPr>
          <p:spPr>
            <a:xfrm>
              <a:off x="8631396" y="5119303"/>
              <a:ext cx="3502156" cy="1328289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19A9EEF-62A4-4E40-8A2D-5507544ACD98}"/>
                </a:ext>
              </a:extLst>
            </p:cNvPr>
            <p:cNvSpPr/>
            <p:nvPr/>
          </p:nvSpPr>
          <p:spPr>
            <a:xfrm>
              <a:off x="4575951" y="5125829"/>
              <a:ext cx="3713869" cy="1328289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9190915-FCE6-6141-8B56-83563CB5344B}"/>
                </a:ext>
              </a:extLst>
            </p:cNvPr>
            <p:cNvSpPr/>
            <p:nvPr/>
          </p:nvSpPr>
          <p:spPr>
            <a:xfrm>
              <a:off x="309489" y="5128787"/>
              <a:ext cx="3924886" cy="1328289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AutoShape 11">
              <a:extLst>
                <a:ext uri="{FF2B5EF4-FFF2-40B4-BE49-F238E27FC236}">
                  <a16:creationId xmlns:a16="http://schemas.microsoft.com/office/drawing/2014/main" id="{513DE0F6-396F-6F44-A6CA-C201C9322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0948" y="2788907"/>
              <a:ext cx="783620" cy="295413"/>
            </a:xfrm>
            <a:prstGeom prst="chevron">
              <a:avLst>
                <a:gd name="adj" fmla="val 44934"/>
              </a:avLst>
            </a:prstGeom>
            <a:solidFill>
              <a:sysClr val="windowText" lastClr="000000">
                <a:lumMod val="50000"/>
                <a:lumOff val="50000"/>
              </a:sys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</p:txBody>
        </p:sp>
        <p:sp>
          <p:nvSpPr>
            <p:cNvPr id="42" name="Text Box 13">
              <a:extLst>
                <a:ext uri="{FF2B5EF4-FFF2-40B4-BE49-F238E27FC236}">
                  <a16:creationId xmlns:a16="http://schemas.microsoft.com/office/drawing/2014/main" id="{4502866C-7DA7-EE4B-825A-D32210F485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362" y="5170101"/>
              <a:ext cx="3629463" cy="1231107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pitchFamily="34" charset="0"/>
                </a:rPr>
                <a:t>N x Global predictions at ~10km with lead times of days to </a:t>
              </a:r>
              <a:r>
                <a:rPr kumimoji="0" lang="en-GB" sz="13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pitchFamily="34" charset="0"/>
                </a:rPr>
                <a:t>years:</a:t>
              </a:r>
            </a:p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pitchFamily="34" charset="0"/>
                </a:rPr>
                <a:t>Synoptic drivers</a:t>
              </a:r>
            </a:p>
          </p:txBody>
        </p:sp>
        <p:sp>
          <p:nvSpPr>
            <p:cNvPr id="43" name="Text Box 14">
              <a:extLst>
                <a:ext uri="{FF2B5EF4-FFF2-40B4-BE49-F238E27FC236}">
                  <a16:creationId xmlns:a16="http://schemas.microsoft.com/office/drawing/2014/main" id="{055B9C75-7A5C-6D46-9D61-8DD2C61AB7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3614" y="5134151"/>
              <a:ext cx="3538545" cy="1231107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pitchFamily="34" charset="0"/>
                </a:rPr>
                <a:t>&lt;N x Regional predictions at &lt;1km with lead times of hours to years:</a:t>
              </a:r>
            </a:p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pitchFamily="34" charset="0"/>
                </a:rPr>
                <a:t>Local meteorology</a:t>
              </a:r>
            </a:p>
          </p:txBody>
        </p:sp>
        <p:pic>
          <p:nvPicPr>
            <p:cNvPr id="44" name="Picture 2" descr="http://www.metoffice.gov.uk/media/image/t/j/First_PS34_forecast_120_large.png">
              <a:extLst>
                <a:ext uri="{FF2B5EF4-FFF2-40B4-BE49-F238E27FC236}">
                  <a16:creationId xmlns:a16="http://schemas.microsoft.com/office/drawing/2014/main" id="{E2AFB14F-43C3-F242-B1EF-889940ED42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96947" y="1097280"/>
              <a:ext cx="3854139" cy="3883629"/>
            </a:xfrm>
            <a:prstGeom prst="rect">
              <a:avLst/>
            </a:prstGeom>
            <a:noFill/>
          </p:spPr>
        </p:pic>
        <p:pic>
          <p:nvPicPr>
            <p:cNvPr id="45" name="Picture 44" descr="Capture.JPG">
              <a:extLst>
                <a:ext uri="{FF2B5EF4-FFF2-40B4-BE49-F238E27FC236}">
                  <a16:creationId xmlns:a16="http://schemas.microsoft.com/office/drawing/2014/main" id="{D95787F6-B7E1-6E42-8AA6-B9470A3D58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77905" y="1230993"/>
              <a:ext cx="2788766" cy="3672706"/>
            </a:xfrm>
            <a:prstGeom prst="rect">
              <a:avLst/>
            </a:prstGeom>
            <a:ln>
              <a:solidFill>
                <a:srgbClr val="EEECE1"/>
              </a:solidFill>
            </a:ln>
          </p:spPr>
        </p:pic>
        <p:sp>
          <p:nvSpPr>
            <p:cNvPr id="46" name="AutoShape 11">
              <a:extLst>
                <a:ext uri="{FF2B5EF4-FFF2-40B4-BE49-F238E27FC236}">
                  <a16:creationId xmlns:a16="http://schemas.microsoft.com/office/drawing/2014/main" id="{FDCC092B-9BA3-334F-856F-986409ACB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7384" y="2788907"/>
              <a:ext cx="783620" cy="295413"/>
            </a:xfrm>
            <a:prstGeom prst="chevron">
              <a:avLst>
                <a:gd name="adj" fmla="val 44934"/>
              </a:avLst>
            </a:prstGeom>
            <a:solidFill>
              <a:sysClr val="windowText" lastClr="000000">
                <a:lumMod val="50000"/>
                <a:lumOff val="50000"/>
              </a:sys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5BAFE67-ED8F-4145-A5E7-73B844CAD9D8}"/>
                </a:ext>
              </a:extLst>
            </p:cNvPr>
            <p:cNvSpPr/>
            <p:nvPr/>
          </p:nvSpPr>
          <p:spPr>
            <a:xfrm>
              <a:off x="56271" y="942535"/>
              <a:ext cx="464635" cy="47830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8" name="Picture 47" descr="y142.jpg">
              <a:extLst>
                <a:ext uri="{FF2B5EF4-FFF2-40B4-BE49-F238E27FC236}">
                  <a16:creationId xmlns:a16="http://schemas.microsoft.com/office/drawing/2014/main" id="{6904C3BF-BA3F-0840-9645-0EB6EF7A8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77898" y="1799522"/>
              <a:ext cx="3082799" cy="2308245"/>
            </a:xfrm>
            <a:prstGeom prst="rect">
              <a:avLst/>
            </a:prstGeom>
            <a:ln>
              <a:solidFill>
                <a:srgbClr val="C0504D">
                  <a:lumMod val="75000"/>
                </a:srgbClr>
              </a:solidFill>
            </a:ln>
          </p:spPr>
        </p:pic>
        <p:sp>
          <p:nvSpPr>
            <p:cNvPr id="49" name="Text Box 15">
              <a:extLst>
                <a:ext uri="{FF2B5EF4-FFF2-40B4-BE49-F238E27FC236}">
                  <a16:creationId xmlns:a16="http://schemas.microsoft.com/office/drawing/2014/main" id="{54185333-2F87-6647-AA7A-5E48EAD01B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47937" y="5186921"/>
              <a:ext cx="2297207" cy="1231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Probability of local hazards:</a:t>
              </a:r>
            </a:p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Impact Scenarios &amp; Narratives</a:t>
              </a:r>
            </a:p>
          </p:txBody>
        </p:sp>
      </p:grp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4242D853-27B8-D74B-A9FD-831941E61B81}"/>
              </a:ext>
            </a:extLst>
          </p:cNvPr>
          <p:cNvSpPr txBox="1">
            <a:spLocks/>
          </p:cNvSpPr>
          <p:nvPr/>
        </p:nvSpPr>
        <p:spPr>
          <a:xfrm>
            <a:off x="179512" y="6453336"/>
            <a:ext cx="2895600" cy="2286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GB" sz="1400" dirty="0">
                <a:solidFill>
                  <a:schemeClr val="tx1"/>
                </a:solidFill>
              </a:rPr>
              <a:t>© Crown copyright   Met Office</a:t>
            </a:r>
            <a:endParaRPr lang="en-GB" sz="1100" dirty="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18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0_0304 Water Cycle_Diagra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857251"/>
            <a:ext cx="9144001" cy="516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35A75AC-9659-C04A-B57A-2E9764689E45}"/>
              </a:ext>
            </a:extLst>
          </p:cNvPr>
          <p:cNvSpPr txBox="1">
            <a:spLocks/>
          </p:cNvSpPr>
          <p:nvPr/>
        </p:nvSpPr>
        <p:spPr bwMode="auto">
          <a:xfrm>
            <a:off x="362014" y="188640"/>
            <a:ext cx="841996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>
                    <a:lumMod val="95000"/>
                  </a:schemeClr>
                </a:solidFill>
                <a:latin typeface="Calibri"/>
                <a:ea typeface="ＭＳ Ｐゴシック" charset="0"/>
                <a:cs typeface="Calibri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defRPr>
            </a:lvl9pPr>
          </a:lstStyle>
          <a:p>
            <a:r>
              <a:rPr lang="en-US" sz="3200" b="1" kern="0" dirty="0">
                <a:solidFill>
                  <a:schemeClr val="bg1"/>
                </a:solidFill>
                <a:latin typeface="Helvetica" pitchFamily="2" charset="0"/>
              </a:rPr>
              <a:t>Taking a holistic view of the Earth System</a:t>
            </a:r>
          </a:p>
        </p:txBody>
      </p:sp>
    </p:spTree>
    <p:extLst>
      <p:ext uri="{BB962C8B-B14F-4D97-AF65-F5344CB8AC3E}">
        <p14:creationId xmlns:p14="http://schemas.microsoft.com/office/powerpoint/2010/main" val="75399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2016-sustaining-model-grid.jpg">
            <a:extLst>
              <a:ext uri="{FF2B5EF4-FFF2-40B4-BE49-F238E27FC236}">
                <a16:creationId xmlns:a16="http://schemas.microsoft.com/office/drawing/2014/main" id="{AB3F1139-FFBC-7E49-A94F-ADA1721A1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65" y="980728"/>
            <a:ext cx="8910901" cy="50723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C1DF2B-8A46-6B46-A1BE-754F51FE3764}"/>
              </a:ext>
            </a:extLst>
          </p:cNvPr>
          <p:cNvSpPr txBox="1"/>
          <p:nvPr/>
        </p:nvSpPr>
        <p:spPr>
          <a:xfrm>
            <a:off x="53587" y="179929"/>
            <a:ext cx="8910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latin typeface="Arial"/>
                <a:cs typeface="Arial"/>
              </a:rPr>
              <a:t>Next Generation Codes, </a:t>
            </a:r>
            <a:r>
              <a:rPr lang="en-US" sz="3200" b="1" dirty="0" err="1">
                <a:latin typeface="Arial"/>
                <a:cs typeface="Arial"/>
              </a:rPr>
              <a:t>Exascale</a:t>
            </a:r>
            <a:r>
              <a:rPr lang="en-US" sz="3200" b="1" dirty="0">
                <a:latin typeface="Arial"/>
                <a:cs typeface="Arial"/>
              </a:rPr>
              <a:t> Computing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0BD3AA-DBF1-EE46-9610-CD99935C3639}"/>
              </a:ext>
            </a:extLst>
          </p:cNvPr>
          <p:cNvSpPr txBox="1"/>
          <p:nvPr/>
        </p:nvSpPr>
        <p:spPr>
          <a:xfrm>
            <a:off x="129763" y="6304445"/>
            <a:ext cx="3310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Courtesy: ECMWF</a:t>
            </a:r>
          </a:p>
        </p:txBody>
      </p:sp>
    </p:spTree>
    <p:extLst>
      <p:ext uri="{BB962C8B-B14F-4D97-AF65-F5344CB8AC3E}">
        <p14:creationId xmlns:p14="http://schemas.microsoft.com/office/powerpoint/2010/main" val="277287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Standaardthema">
  <a:themeElements>
    <a:clrScheme name="WCRP">
      <a:dk1>
        <a:srgbClr val="262626"/>
      </a:dk1>
      <a:lt1>
        <a:sysClr val="window" lastClr="FFFFFF"/>
      </a:lt1>
      <a:dk2>
        <a:srgbClr val="D8D8D8"/>
      </a:dk2>
      <a:lt2>
        <a:srgbClr val="262626"/>
      </a:lt2>
      <a:accent1>
        <a:srgbClr val="009999"/>
      </a:accent1>
      <a:accent2>
        <a:srgbClr val="66CCCC"/>
      </a:accent2>
      <a:accent3>
        <a:srgbClr val="FFCC00"/>
      </a:accent3>
      <a:accent4>
        <a:srgbClr val="99CC66"/>
      </a:accent4>
      <a:accent5>
        <a:srgbClr val="CCFFCC"/>
      </a:accent5>
      <a:accent6>
        <a:srgbClr val="003366"/>
      </a:accent6>
      <a:hlink>
        <a:srgbClr val="262626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WCRP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CRP_Blank_Slides" id="{0E390EFC-A3B1-AD43-A739-C757499BBB05}" vid="{EFF5401D-C3B8-7B4C-BB77-583857DB3C43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015_PPT_UNC_V7.06 (1)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1_Standaardthema</Template>
  <TotalTime>989</TotalTime>
  <Words>1370</Words>
  <Application>Microsoft Macintosh PowerPoint</Application>
  <PresentationFormat>On-screen Show (4:3)</PresentationFormat>
  <Paragraphs>265</Paragraphs>
  <Slides>25</Slides>
  <Notes>6</Notes>
  <HiddenSlides>9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41" baseType="lpstr">
      <vt:lpstr>ＭＳ Ｐゴシック</vt:lpstr>
      <vt:lpstr>ＭＳ Ｐゴシック</vt:lpstr>
      <vt:lpstr>Arial</vt:lpstr>
      <vt:lpstr>Arial Narrow</vt:lpstr>
      <vt:lpstr>Calibri</vt:lpstr>
      <vt:lpstr>Calibri Light</vt:lpstr>
      <vt:lpstr>Helvetica</vt:lpstr>
      <vt:lpstr>Mangal</vt:lpstr>
      <vt:lpstr>Merriweather Sans</vt:lpstr>
      <vt:lpstr>Noto Sans Symbols</vt:lpstr>
      <vt:lpstr>Times</vt:lpstr>
      <vt:lpstr>Times New Roman</vt:lpstr>
      <vt:lpstr>1_Standaardthema</vt:lpstr>
      <vt:lpstr>6_Office Theme</vt:lpstr>
      <vt:lpstr>Office Theme</vt:lpstr>
      <vt:lpstr>2015_PPT_UNC_V7.06 (1)</vt:lpstr>
      <vt:lpstr>PowerPoint Presentation</vt:lpstr>
      <vt:lpstr>WCRP’s mission….</vt:lpstr>
      <vt:lpstr>WCRP History and Milestones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WCRP Strategic Plan</vt:lpstr>
      <vt:lpstr>PowerPoint Presentation</vt:lpstr>
      <vt:lpstr>Objective 1</vt:lpstr>
      <vt:lpstr>Objective 2</vt:lpstr>
      <vt:lpstr>Objective 3</vt:lpstr>
      <vt:lpstr>Objective 4</vt:lpstr>
      <vt:lpstr>Critical Infrastructures</vt:lpstr>
      <vt:lpstr>PowerPoint Presentation</vt:lpstr>
      <vt:lpstr>Integration, integration and more… integration</vt:lpstr>
      <vt:lpstr>PowerPoint Presentation</vt:lpstr>
      <vt:lpstr>PowerPoint Presentation</vt:lpstr>
      <vt:lpstr>Ro</vt:lpstr>
      <vt:lpstr>Ro</vt:lpstr>
      <vt:lpstr>Ro</vt:lpstr>
      <vt:lpstr>PowerPoint Presentation</vt:lpstr>
      <vt:lpstr>Thank You </vt:lpstr>
    </vt:vector>
  </TitlesOfParts>
  <Company/>
  <LinksUpToDate>false</LinksUpToDate>
  <SharedDoc>false</SharedDoc>
  <HyperlinkBase/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 Rixen</dc:creator>
  <cp:lastModifiedBy>Michel Rixen</cp:lastModifiedBy>
  <cp:revision>126</cp:revision>
  <dcterms:created xsi:type="dcterms:W3CDTF">2018-11-26T09:56:17Z</dcterms:created>
  <dcterms:modified xsi:type="dcterms:W3CDTF">2019-03-21T07:32:28Z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LCID">
    <vt:i4>1033</vt:i4>
  </property>
</Properties>
</file>