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8" r:id="rId2"/>
    <p:sldMasterId id="2147483686" r:id="rId3"/>
    <p:sldMasterId id="2147483702" r:id="rId4"/>
    <p:sldMasterId id="2147483711" r:id="rId5"/>
  </p:sldMasterIdLst>
  <p:notesMasterIdLst>
    <p:notesMasterId r:id="rId35"/>
  </p:notesMasterIdLst>
  <p:sldIdLst>
    <p:sldId id="269" r:id="rId6"/>
    <p:sldId id="271" r:id="rId7"/>
    <p:sldId id="316" r:id="rId8"/>
    <p:sldId id="298" r:id="rId9"/>
    <p:sldId id="310" r:id="rId10"/>
    <p:sldId id="276" r:id="rId11"/>
    <p:sldId id="311" r:id="rId12"/>
    <p:sldId id="313" r:id="rId13"/>
    <p:sldId id="314" r:id="rId14"/>
    <p:sldId id="301" r:id="rId15"/>
    <p:sldId id="329" r:id="rId16"/>
    <p:sldId id="293" r:id="rId17"/>
    <p:sldId id="282" r:id="rId18"/>
    <p:sldId id="339" r:id="rId19"/>
    <p:sldId id="283" r:id="rId20"/>
    <p:sldId id="307" r:id="rId21"/>
    <p:sldId id="280" r:id="rId22"/>
    <p:sldId id="302" r:id="rId23"/>
    <p:sldId id="338" r:id="rId24"/>
    <p:sldId id="292" r:id="rId25"/>
    <p:sldId id="308" r:id="rId26"/>
    <p:sldId id="309" r:id="rId27"/>
    <p:sldId id="345" r:id="rId28"/>
    <p:sldId id="304" r:id="rId29"/>
    <p:sldId id="342" r:id="rId30"/>
    <p:sldId id="340" r:id="rId31"/>
    <p:sldId id="347" r:id="rId32"/>
    <p:sldId id="346" r:id="rId33"/>
    <p:sldId id="33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332" autoAdjust="0"/>
  </p:normalViewPr>
  <p:slideViewPr>
    <p:cSldViewPr snapToGrid="0">
      <p:cViewPr varScale="1">
        <p:scale>
          <a:sx n="84" d="100"/>
          <a:sy n="84" d="100"/>
        </p:scale>
        <p:origin x="581" y="82"/>
      </p:cViewPr>
      <p:guideLst/>
    </p:cSldViewPr>
  </p:slideViewPr>
  <p:notesTextViewPr>
    <p:cViewPr>
      <p:scale>
        <a:sx n="1" d="1"/>
        <a:sy n="1" d="1"/>
      </p:scale>
      <p:origin x="0" y="0"/>
    </p:cViewPr>
  </p:notesTextViewPr>
  <p:sorterViewPr>
    <p:cViewPr>
      <p:scale>
        <a:sx n="75" d="100"/>
        <a:sy n="75" d="100"/>
      </p:scale>
      <p:origin x="0" y="-68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7BE86E-1F7C-4B78-8575-52A85DAECF2A}" type="datetimeFigureOut">
              <a:rPr lang="en-GB" smtClean="0"/>
              <a:t>17/03/2019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C2BCD1-BFF4-4B49-A33B-7DCC62265A36}" type="slidenum">
              <a:rPr lang="en-GB" smtClean="0"/>
              <a:t>‹#›</a:t>
            </a:fld>
            <a:endParaRPr lang="en-GB"/>
          </a:p>
        </p:txBody>
      </p:sp>
    </p:spTree>
    <p:extLst>
      <p:ext uri="{BB962C8B-B14F-4D97-AF65-F5344CB8AC3E}">
        <p14:creationId xmlns:p14="http://schemas.microsoft.com/office/powerpoint/2010/main" val="323317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pPr defTabSz="1333500"/>
            <a:fld id="{B3123BCD-06C1-4979-A4B6-929E88FE602B}" type="slidenum">
              <a:rPr lang="de-DE" smtClean="0">
                <a:solidFill>
                  <a:srgbClr val="000000"/>
                </a:solidFill>
              </a:rPr>
              <a:pPr defTabSz="1333500"/>
              <a:t>1</a:t>
            </a:fld>
            <a:endParaRPr lang="de-DE" smtClean="0">
              <a:solidFill>
                <a:srgbClr val="000000"/>
              </a:solidFill>
            </a:endParaRPr>
          </a:p>
        </p:txBody>
      </p:sp>
      <p:sp>
        <p:nvSpPr>
          <p:cNvPr id="206851" name="Rectangle 2"/>
          <p:cNvSpPr>
            <a:spLocks noGrp="1" noRot="1" noChangeAspect="1" noChangeArrowheads="1" noTextEdit="1"/>
          </p:cNvSpPr>
          <p:nvPr>
            <p:ph type="sldImg"/>
          </p:nvPr>
        </p:nvSpPr>
        <p:spPr>
          <a:xfrm>
            <a:off x="90488" y="742950"/>
            <a:ext cx="6616700" cy="3722688"/>
          </a:xfrm>
          <a:ln/>
        </p:spPr>
      </p:sp>
      <p:sp>
        <p:nvSpPr>
          <p:cNvPr id="206852" name="Rectangle 3"/>
          <p:cNvSpPr>
            <a:spLocks noGrp="1" noChangeArrowheads="1"/>
          </p:cNvSpPr>
          <p:nvPr>
            <p:ph type="body" idx="1"/>
          </p:nvPr>
        </p:nvSpPr>
        <p:spPr>
          <a:noFill/>
          <a:ln/>
        </p:spPr>
        <p:txBody>
          <a:bodyPr/>
          <a:lstStyle/>
          <a:p>
            <a:endParaRPr lang="de-DE" dirty="0" smtClean="0"/>
          </a:p>
        </p:txBody>
      </p:sp>
    </p:spTree>
    <p:extLst>
      <p:ext uri="{BB962C8B-B14F-4D97-AF65-F5344CB8AC3E}">
        <p14:creationId xmlns:p14="http://schemas.microsoft.com/office/powerpoint/2010/main" val="1659802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anomalies are computed relative to the 2001–2010 base period. A near-zero decadal trend in the upper tropospheric relative humidity time series indicates an increase in absolute (specific) humidity in step with the warming upper troposphere, and hence is consistent with a positive water vapour feedback (Chung et al. 2016). It is encouraging to see the consistency between the two independent datasets despite their differences in sampling: microwave data have an almost all-sky sampling whereas HIRS data sample mainly clear-sky scenes (John et al., 2011). Extreme anomalies for the HIRS time series arise from the sampling issues as demonstrated by John et al., 2011.</a:t>
            </a:r>
          </a:p>
        </p:txBody>
      </p:sp>
      <p:sp>
        <p:nvSpPr>
          <p:cNvPr id="4" name="Slide Number Placeholder 3"/>
          <p:cNvSpPr>
            <a:spLocks noGrp="1"/>
          </p:cNvSpPr>
          <p:nvPr>
            <p:ph type="sldNum" sz="quarter" idx="10"/>
          </p:nvPr>
        </p:nvSpPr>
        <p:spPr/>
        <p:txBody>
          <a:bodyPr/>
          <a:lstStyle/>
          <a:p>
            <a:fld id="{3432C74A-D7B6-4190-8E04-6E11FF6EE3ED}" type="slidenum">
              <a:rPr lang="en-GB" smtClean="0"/>
              <a:t>18</a:t>
            </a:fld>
            <a:endParaRPr lang="en-GB"/>
          </a:p>
        </p:txBody>
      </p:sp>
    </p:spTree>
    <p:extLst>
      <p:ext uri="{BB962C8B-B14F-4D97-AF65-F5344CB8AC3E}">
        <p14:creationId xmlns:p14="http://schemas.microsoft.com/office/powerpoint/2010/main" val="1905630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C2FCB3D-212C-46A2-A525-F30676B31EBF}" type="slidenum">
              <a:rPr lang="en-GB" smtClean="0"/>
              <a:t>27</a:t>
            </a:fld>
            <a:endParaRPr lang="en-GB"/>
          </a:p>
        </p:txBody>
      </p:sp>
    </p:spTree>
    <p:extLst>
      <p:ext uri="{BB962C8B-B14F-4D97-AF65-F5344CB8AC3E}">
        <p14:creationId xmlns:p14="http://schemas.microsoft.com/office/powerpoint/2010/main" val="2119088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265" indent="-158265">
              <a:spcBef>
                <a:spcPts val="554"/>
              </a:spcBef>
              <a:buFont typeface="Arial" pitchFamily="34" charset="0"/>
              <a:buChar char="•"/>
            </a:pPr>
            <a:r>
              <a:rPr lang="en-GB" sz="2000" b="0" dirty="0" smtClean="0">
                <a:solidFill>
                  <a:schemeClr val="tx1"/>
                </a:solidFill>
              </a:rPr>
              <a:t>By 2040 </a:t>
            </a:r>
            <a:r>
              <a:rPr lang="en-GB" sz="2000" b="0" dirty="0" err="1" smtClean="0">
                <a:solidFill>
                  <a:schemeClr val="tx1"/>
                </a:solidFill>
              </a:rPr>
              <a:t>Meteosat</a:t>
            </a:r>
            <a:r>
              <a:rPr lang="en-GB" sz="2000" b="0" dirty="0" smtClean="0">
                <a:solidFill>
                  <a:schemeClr val="tx1"/>
                </a:solidFill>
              </a:rPr>
              <a:t> imaging provides &gt;60 years time series;</a:t>
            </a:r>
          </a:p>
          <a:p>
            <a:pPr marL="158265" indent="-158265">
              <a:spcBef>
                <a:spcPts val="554"/>
              </a:spcBef>
              <a:buFont typeface="Arial" pitchFamily="34" charset="0"/>
              <a:buChar char="•"/>
            </a:pPr>
            <a:r>
              <a:rPr lang="en-GB" sz="2000" b="0" dirty="0" smtClean="0">
                <a:solidFill>
                  <a:schemeClr val="tx1"/>
                </a:solidFill>
              </a:rPr>
              <a:t>Improved imaging capability contributes to:</a:t>
            </a:r>
          </a:p>
          <a:p>
            <a:pPr marL="685817" lvl="1" indent="-263776">
              <a:spcBef>
                <a:spcPts val="554"/>
              </a:spcBef>
              <a:buFont typeface="Calibri" panose="020F0502020204030204" pitchFamily="34" charset="0"/>
              <a:buChar char="‒"/>
            </a:pPr>
            <a:r>
              <a:rPr lang="en-GB" sz="2000" b="0" dirty="0" smtClean="0">
                <a:solidFill>
                  <a:schemeClr val="tx1"/>
                </a:solidFill>
              </a:rPr>
              <a:t>research on the global circulation (storm tracks including hurricanes, life cycle of storms, long term change in polar front position, etc.);</a:t>
            </a:r>
          </a:p>
          <a:p>
            <a:pPr marL="685817" lvl="1" indent="-263776">
              <a:spcBef>
                <a:spcPts val="554"/>
              </a:spcBef>
              <a:buFont typeface="Calibri" panose="020F0502020204030204" pitchFamily="34" charset="0"/>
              <a:buChar char="‒"/>
            </a:pPr>
            <a:r>
              <a:rPr lang="en-GB" sz="2000" b="0" dirty="0" smtClean="0">
                <a:solidFill>
                  <a:schemeClr val="tx1"/>
                </a:solidFill>
              </a:rPr>
              <a:t>surface properties and aerosols;</a:t>
            </a:r>
          </a:p>
          <a:p>
            <a:pPr marL="685817" lvl="1" indent="-263776">
              <a:spcBef>
                <a:spcPts val="554"/>
              </a:spcBef>
              <a:buFont typeface="Calibri" panose="020F0502020204030204" pitchFamily="34" charset="0"/>
              <a:buChar char="‒"/>
            </a:pPr>
            <a:r>
              <a:rPr lang="en-US" sz="2000" b="0" dirty="0" smtClean="0">
                <a:solidFill>
                  <a:schemeClr val="tx1"/>
                </a:solidFill>
              </a:rPr>
              <a:t>better fire detection products and an increase in the quality of climate-relevant products such as fire radiative energy and power, which can be used to calculate carbon dioxide emissions from fires.</a:t>
            </a:r>
            <a:endParaRPr lang="en-GB" sz="2000" b="0" dirty="0" smtClean="0">
              <a:solidFill>
                <a:schemeClr val="tx1"/>
              </a:solidFill>
            </a:endParaRPr>
          </a:p>
          <a:p>
            <a:pPr marL="158265" indent="-158265">
              <a:spcBef>
                <a:spcPts val="554"/>
              </a:spcBef>
              <a:buFont typeface="Arial" pitchFamily="34" charset="0"/>
              <a:buChar char="•"/>
            </a:pPr>
            <a:r>
              <a:rPr lang="en-GB" sz="2000" b="0" dirty="0" smtClean="0">
                <a:solidFill>
                  <a:schemeClr val="tx1"/>
                </a:solidFill>
              </a:rPr>
              <a:t>MTG IR sounder opens new opportunities:</a:t>
            </a:r>
          </a:p>
          <a:p>
            <a:pPr marL="685817" lvl="1" indent="-263776">
              <a:spcBef>
                <a:spcPts val="554"/>
              </a:spcBef>
              <a:buFont typeface="Calibri" panose="020F0502020204030204" pitchFamily="34" charset="0"/>
              <a:buChar char="‒"/>
            </a:pPr>
            <a:r>
              <a:rPr lang="en-GB" sz="2000" b="0" dirty="0" smtClean="0">
                <a:solidFill>
                  <a:schemeClr val="tx1"/>
                </a:solidFill>
              </a:rPr>
              <a:t>for 3D AMV time series in conjunction with IASI/IASI-NG and AVHRR/</a:t>
            </a:r>
            <a:r>
              <a:rPr lang="en-GB" sz="2000" b="0" dirty="0" err="1" smtClean="0">
                <a:solidFill>
                  <a:schemeClr val="tx1"/>
                </a:solidFill>
              </a:rPr>
              <a:t>MetImage</a:t>
            </a:r>
            <a:r>
              <a:rPr lang="en-GB" sz="2000" b="0" dirty="0" smtClean="0">
                <a:solidFill>
                  <a:schemeClr val="tx1"/>
                </a:solidFill>
              </a:rPr>
              <a:t>;</a:t>
            </a:r>
          </a:p>
          <a:p>
            <a:pPr marL="685817" lvl="1" indent="-263776">
              <a:spcBef>
                <a:spcPts val="554"/>
              </a:spcBef>
              <a:buFont typeface="Calibri" panose="020F0502020204030204" pitchFamily="34" charset="0"/>
              <a:buChar char="‒"/>
            </a:pPr>
            <a:r>
              <a:rPr lang="en-GB" sz="2000" b="0" dirty="0" smtClean="0">
                <a:solidFill>
                  <a:schemeClr val="tx1"/>
                </a:solidFill>
              </a:rPr>
              <a:t>for reanalyses with NWP models operating at regional scale and assimilating high resolution temperature, humidity and cloud information.</a:t>
            </a:r>
          </a:p>
          <a:p>
            <a:pPr marL="158265" indent="-158265">
              <a:spcBef>
                <a:spcPts val="554"/>
              </a:spcBef>
              <a:buFont typeface="Arial" pitchFamily="34" charset="0"/>
              <a:buChar char="•"/>
            </a:pPr>
            <a:r>
              <a:rPr lang="en-GB" sz="2000" b="0" dirty="0" smtClean="0">
                <a:solidFill>
                  <a:schemeClr val="tx1"/>
                </a:solidFill>
              </a:rPr>
              <a:t>Lightning imager may contribute to quantification of naturally occurring NO</a:t>
            </a:r>
            <a:r>
              <a:rPr lang="en-GB" sz="2000" b="0" baseline="-25000" dirty="0" smtClean="0">
                <a:solidFill>
                  <a:schemeClr val="tx1"/>
                </a:solidFill>
              </a:rPr>
              <a:t>x</a:t>
            </a:r>
            <a:r>
              <a:rPr lang="en-GB" sz="2000" b="0" dirty="0" smtClean="0">
                <a:solidFill>
                  <a:schemeClr val="tx1"/>
                </a:solidFill>
              </a:rPr>
              <a:t> and  aircraft-induced NO</a:t>
            </a:r>
            <a:r>
              <a:rPr lang="en-GB" sz="2000" b="0" baseline="-25000" dirty="0" smtClean="0">
                <a:solidFill>
                  <a:schemeClr val="tx1"/>
                </a:solidFill>
              </a:rPr>
              <a:t>x</a:t>
            </a:r>
            <a:r>
              <a:rPr lang="en-GB" sz="2000" b="0" dirty="0" smtClean="0">
                <a:solidFill>
                  <a:schemeClr val="tx1"/>
                </a:solidFill>
              </a:rPr>
              <a:t>;</a:t>
            </a:r>
          </a:p>
          <a:p>
            <a:pPr marL="158265" indent="-158265">
              <a:spcBef>
                <a:spcPts val="554"/>
              </a:spcBef>
              <a:buFont typeface="Arial" pitchFamily="34" charset="0"/>
              <a:buChar char="•"/>
            </a:pPr>
            <a:r>
              <a:rPr lang="en-GB" sz="2000" b="0" dirty="0" smtClean="0">
                <a:solidFill>
                  <a:schemeClr val="tx1"/>
                </a:solidFill>
              </a:rPr>
              <a:t>Improved spatiotemporal sampling addresses analysis of extreme events at local scale, e.g., thunderstorms.</a:t>
            </a:r>
          </a:p>
        </p:txBody>
      </p:sp>
      <p:sp>
        <p:nvSpPr>
          <p:cNvPr id="4" name="Slide Number Placeholder 3"/>
          <p:cNvSpPr>
            <a:spLocks noGrp="1"/>
          </p:cNvSpPr>
          <p:nvPr>
            <p:ph type="sldNum" sz="quarter" idx="10"/>
          </p:nvPr>
        </p:nvSpPr>
        <p:spPr/>
        <p:txBody>
          <a:bodyPr/>
          <a:lstStyle/>
          <a:p>
            <a:fld id="{76C2BCD1-BFF4-4B49-A33B-7DCC62265A36}" type="slidenum">
              <a:rPr lang="en-GB" smtClean="0"/>
              <a:t>4</a:t>
            </a:fld>
            <a:endParaRPr lang="en-GB"/>
          </a:p>
        </p:txBody>
      </p:sp>
    </p:spTree>
    <p:extLst>
      <p:ext uri="{BB962C8B-B14F-4D97-AF65-F5344CB8AC3E}">
        <p14:creationId xmlns:p14="http://schemas.microsoft.com/office/powerpoint/2010/main" val="2336924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 yellow ones create</a:t>
            </a:r>
            <a:r>
              <a:rPr lang="en-GB" baseline="0" dirty="0" smtClean="0"/>
              <a:t> the long data records.</a:t>
            </a:r>
          </a:p>
          <a:p>
            <a:r>
              <a:rPr lang="en-GB" baseline="0" dirty="0" smtClean="0"/>
              <a:t>The new ones allow new parameters to be retrieved.</a:t>
            </a:r>
            <a:endParaRPr lang="en-GB" dirty="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6</a:t>
            </a:fld>
            <a:endParaRPr lang="de-DE"/>
          </a:p>
        </p:txBody>
      </p:sp>
    </p:spTree>
    <p:extLst>
      <p:ext uri="{BB962C8B-B14F-4D97-AF65-F5344CB8AC3E}">
        <p14:creationId xmlns:p14="http://schemas.microsoft.com/office/powerpoint/2010/main" val="2259091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1336954" rtl="0" eaLnBrk="0" fontAlgn="base" latinLnBrk="0" hangingPunct="0">
              <a:lnSpc>
                <a:spcPct val="100000"/>
              </a:lnSpc>
              <a:spcBef>
                <a:spcPct val="0"/>
              </a:spcBef>
              <a:spcAft>
                <a:spcPct val="0"/>
              </a:spcAft>
              <a:buClrTx/>
              <a:buSzTx/>
              <a:buFontTx/>
              <a:buNone/>
              <a:tabLst/>
              <a:defRPr/>
            </a:pPr>
            <a:fld id="{7FE02029-9BE2-4139-82E8-7E205433FD51}" type="slidenum">
              <a:rPr kumimoji="0" lang="de-DE" sz="17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1336954" rtl="0" eaLnBrk="0" fontAlgn="base" latinLnBrk="0" hangingPunct="0">
                <a:lnSpc>
                  <a:spcPct val="100000"/>
                </a:lnSpc>
                <a:spcBef>
                  <a:spcPct val="0"/>
                </a:spcBef>
                <a:spcAft>
                  <a:spcPct val="0"/>
                </a:spcAft>
                <a:buClrTx/>
                <a:buSzTx/>
                <a:buFontTx/>
                <a:buNone/>
                <a:tabLst/>
                <a:defRPr/>
              </a:pPr>
              <a:t>7</a:t>
            </a:fld>
            <a:endParaRPr kumimoji="0" lang="de-DE" sz="17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47663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IASI-NG: IASI </a:t>
            </a:r>
            <a:r>
              <a:rPr lang="de-DE" dirty="0" err="1" smtClean="0"/>
              <a:t>heritage</a:t>
            </a:r>
            <a:r>
              <a:rPr lang="de-DE" dirty="0" smtClean="0"/>
              <a:t>, 2x</a:t>
            </a:r>
            <a:r>
              <a:rPr lang="de-DE" baseline="0" dirty="0" smtClean="0"/>
              <a:t> </a:t>
            </a:r>
            <a:r>
              <a:rPr lang="de-DE" baseline="0" dirty="0" err="1" smtClean="0"/>
              <a:t>more</a:t>
            </a:r>
            <a:r>
              <a:rPr lang="de-DE" baseline="0" dirty="0" smtClean="0"/>
              <a:t> </a:t>
            </a:r>
            <a:r>
              <a:rPr lang="de-DE" baseline="0" dirty="0" err="1" smtClean="0"/>
              <a:t>channels</a:t>
            </a:r>
            <a:r>
              <a:rPr lang="de-DE" baseline="0" dirty="0" smtClean="0"/>
              <a:t>, </a:t>
            </a:r>
            <a:r>
              <a:rPr lang="de-DE" dirty="0" err="1" smtClean="0"/>
              <a:t>better</a:t>
            </a:r>
            <a:r>
              <a:rPr lang="de-DE" dirty="0" smtClean="0"/>
              <a:t> S/N </a:t>
            </a:r>
            <a:r>
              <a:rPr lang="de-DE" dirty="0" err="1" smtClean="0"/>
              <a:t>ratio</a:t>
            </a:r>
            <a:endParaRPr lang="de-DE" dirty="0" smtClean="0"/>
          </a:p>
          <a:p>
            <a:r>
              <a:rPr lang="de-DE" dirty="0" smtClean="0"/>
              <a:t>MWS: AMSU-A, MHS </a:t>
            </a:r>
            <a:r>
              <a:rPr lang="de-DE" dirty="0" err="1" smtClean="0"/>
              <a:t>heritage</a:t>
            </a:r>
            <a:r>
              <a:rPr lang="de-DE" dirty="0" smtClean="0"/>
              <a:t>,</a:t>
            </a:r>
            <a:r>
              <a:rPr lang="de-DE" baseline="0" dirty="0" smtClean="0"/>
              <a:t> </a:t>
            </a:r>
            <a:r>
              <a:rPr lang="de-DE" baseline="0" dirty="0" err="1" smtClean="0"/>
              <a:t>new</a:t>
            </a:r>
            <a:r>
              <a:rPr lang="de-DE" baseline="0" dirty="0" smtClean="0"/>
              <a:t> </a:t>
            </a:r>
            <a:r>
              <a:rPr lang="de-DE" baseline="0" dirty="0" err="1" smtClean="0"/>
              <a:t>channels</a:t>
            </a:r>
            <a:r>
              <a:rPr lang="de-DE" baseline="0" dirty="0" smtClean="0"/>
              <a:t> (57GHz)</a:t>
            </a:r>
          </a:p>
          <a:p>
            <a:r>
              <a:rPr lang="de-DE" baseline="0" dirty="0" err="1" smtClean="0"/>
              <a:t>METImage</a:t>
            </a:r>
            <a:r>
              <a:rPr lang="de-DE" baseline="0" dirty="0" smtClean="0"/>
              <a:t>: AVHRR </a:t>
            </a:r>
            <a:r>
              <a:rPr lang="de-DE" baseline="0" dirty="0" err="1" smtClean="0"/>
              <a:t>heritag</a:t>
            </a:r>
            <a:r>
              <a:rPr lang="en-GB" baseline="0" dirty="0" smtClean="0"/>
              <a:t>e</a:t>
            </a:r>
          </a:p>
          <a:p>
            <a:r>
              <a:rPr lang="de-DE" baseline="0" dirty="0" smtClean="0"/>
              <a:t>3MI: POLDER, PARASOL </a:t>
            </a:r>
            <a:r>
              <a:rPr lang="de-DE" baseline="0" dirty="0" err="1" smtClean="0"/>
              <a:t>heritage</a:t>
            </a:r>
            <a:endParaRPr lang="de-DE" baseline="0" dirty="0" smtClean="0"/>
          </a:p>
          <a:p>
            <a:endParaRPr lang="de-DE" baseline="0" dirty="0" smtClean="0"/>
          </a:p>
        </p:txBody>
      </p:sp>
      <p:sp>
        <p:nvSpPr>
          <p:cNvPr id="4" name="Slide Number Placeholder 3"/>
          <p:cNvSpPr>
            <a:spLocks noGrp="1"/>
          </p:cNvSpPr>
          <p:nvPr>
            <p:ph type="sldNum" sz="quarter" idx="10"/>
          </p:nvPr>
        </p:nvSpPr>
        <p:spPr/>
        <p:txBody>
          <a:bodyPr/>
          <a:lstStyle/>
          <a:p>
            <a:pPr marL="0" marR="0" lvl="0" indent="0" algn="r" defTabSz="1336954" rtl="0" eaLnBrk="0" fontAlgn="base" latinLnBrk="0" hangingPunct="0">
              <a:lnSpc>
                <a:spcPct val="100000"/>
              </a:lnSpc>
              <a:spcBef>
                <a:spcPct val="0"/>
              </a:spcBef>
              <a:spcAft>
                <a:spcPct val="0"/>
              </a:spcAft>
              <a:buClrTx/>
              <a:buSzTx/>
              <a:buFontTx/>
              <a:buNone/>
              <a:tabLst/>
              <a:defRPr/>
            </a:pPr>
            <a:fld id="{7FE02029-9BE2-4139-82E8-7E205433FD51}" type="slidenum">
              <a:rPr kumimoji="0" lang="de-DE" sz="17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1336954" rtl="0" eaLnBrk="0" fontAlgn="base" latinLnBrk="0" hangingPunct="0">
                <a:lnSpc>
                  <a:spcPct val="100000"/>
                </a:lnSpc>
                <a:spcBef>
                  <a:spcPct val="0"/>
                </a:spcBef>
                <a:spcAft>
                  <a:spcPct val="0"/>
                </a:spcAft>
                <a:buClrTx/>
                <a:buSzTx/>
                <a:buFontTx/>
                <a:buNone/>
                <a:tabLst/>
                <a:defRPr/>
              </a:pPr>
              <a:t>8</a:t>
            </a:fld>
            <a:endParaRPr kumimoji="0" lang="de-DE" sz="17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37043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MWI: SSMIS </a:t>
            </a:r>
            <a:r>
              <a:rPr lang="de-DE" dirty="0" err="1" smtClean="0"/>
              <a:t>heritage</a:t>
            </a:r>
            <a:endParaRPr lang="de-DE" dirty="0" smtClean="0"/>
          </a:p>
          <a:p>
            <a:r>
              <a:rPr lang="de-DE" dirty="0" smtClean="0"/>
              <a:t>ICI: </a:t>
            </a:r>
            <a:r>
              <a:rPr lang="de-DE" dirty="0" err="1" smtClean="0"/>
              <a:t>new</a:t>
            </a:r>
            <a:endParaRPr lang="en-GB" dirty="0"/>
          </a:p>
        </p:txBody>
      </p:sp>
      <p:sp>
        <p:nvSpPr>
          <p:cNvPr id="4" name="Slide Number Placeholder 3"/>
          <p:cNvSpPr>
            <a:spLocks noGrp="1"/>
          </p:cNvSpPr>
          <p:nvPr>
            <p:ph type="sldNum" sz="quarter" idx="10"/>
          </p:nvPr>
        </p:nvSpPr>
        <p:spPr/>
        <p:txBody>
          <a:bodyPr/>
          <a:lstStyle/>
          <a:p>
            <a:pPr marL="0" marR="0" lvl="0" indent="0" algn="r" defTabSz="1336954" rtl="0" eaLnBrk="0" fontAlgn="base" latinLnBrk="0" hangingPunct="0">
              <a:lnSpc>
                <a:spcPct val="100000"/>
              </a:lnSpc>
              <a:spcBef>
                <a:spcPct val="0"/>
              </a:spcBef>
              <a:spcAft>
                <a:spcPct val="0"/>
              </a:spcAft>
              <a:buClrTx/>
              <a:buSzTx/>
              <a:buFontTx/>
              <a:buNone/>
              <a:tabLst/>
              <a:defRPr/>
            </a:pPr>
            <a:fld id="{7FE02029-9BE2-4139-82E8-7E205433FD51}" type="slidenum">
              <a:rPr kumimoji="0" lang="de-DE" sz="17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1336954" rtl="0" eaLnBrk="0" fontAlgn="base" latinLnBrk="0" hangingPunct="0">
                <a:lnSpc>
                  <a:spcPct val="100000"/>
                </a:lnSpc>
                <a:spcBef>
                  <a:spcPct val="0"/>
                </a:spcBef>
                <a:spcAft>
                  <a:spcPct val="0"/>
                </a:spcAft>
                <a:buClrTx/>
                <a:buSzTx/>
                <a:buFontTx/>
                <a:buNone/>
                <a:tabLst/>
                <a:defRPr/>
              </a:pPr>
              <a:t>9</a:t>
            </a:fld>
            <a:endParaRPr kumimoji="0" lang="de-DE" sz="17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66907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spcBef>
                <a:spcPts val="600"/>
              </a:spcBef>
              <a:buFont typeface="Arial" pitchFamily="34" charset="0"/>
              <a:buChar char="•"/>
            </a:pPr>
            <a:r>
              <a:rPr lang="en-GB" sz="2000" b="0" dirty="0" smtClean="0">
                <a:solidFill>
                  <a:schemeClr val="tx1"/>
                </a:solidFill>
              </a:rPr>
              <a:t>EPS-SG extends many EPS missions (Radio Occultation, scatterometer, hyperspectral IR sounding, etc. to ~35 years in a consistent manner.</a:t>
            </a:r>
          </a:p>
          <a:p>
            <a:pPr marL="628650" lvl="1" indent="-171450">
              <a:spcBef>
                <a:spcPts val="600"/>
              </a:spcBef>
              <a:buFont typeface="Arial" pitchFamily="34" charset="0"/>
              <a:buChar char="•"/>
            </a:pPr>
            <a:r>
              <a:rPr lang="en-GB" sz="2000" b="0" dirty="0" smtClean="0">
                <a:solidFill>
                  <a:schemeClr val="tx1"/>
                </a:solidFill>
              </a:rPr>
              <a:t>EPS-SG extends heritage data records on VIS/IR imaging, IR and MW sounding to more than 60 years; </a:t>
            </a:r>
          </a:p>
          <a:p>
            <a:pPr marL="628650" lvl="1" indent="-171450">
              <a:spcBef>
                <a:spcPts val="600"/>
              </a:spcBef>
              <a:buFont typeface="Arial" pitchFamily="34" charset="0"/>
              <a:buChar char="•"/>
            </a:pPr>
            <a:r>
              <a:rPr lang="en-GB" sz="2000" b="0" dirty="0" smtClean="0">
                <a:solidFill>
                  <a:schemeClr val="tx1"/>
                </a:solidFill>
              </a:rPr>
              <a:t>Derived geophysical parameters data records can be extended;</a:t>
            </a:r>
          </a:p>
          <a:p>
            <a:pPr marL="457200" indent="-457200" eaLnBrk="0" fontAlgn="base" hangingPunct="0">
              <a:spcBef>
                <a:spcPct val="0"/>
              </a:spcBef>
              <a:spcAft>
                <a:spcPct val="0"/>
              </a:spcAft>
              <a:defRPr/>
            </a:pPr>
            <a:r>
              <a:rPr lang="en-GB" dirty="0" smtClean="0"/>
              <a:t>3MI: </a:t>
            </a:r>
            <a:r>
              <a:rPr lang="en-GB" sz="1200" b="1" kern="0" dirty="0" smtClean="0">
                <a:solidFill>
                  <a:srgbClr val="002569"/>
                </a:solidFill>
              </a:rPr>
              <a:t>Horizontal Resolution: 4 km,</a:t>
            </a:r>
            <a:r>
              <a:rPr lang="en-GB" sz="1200" b="1" kern="0" baseline="0" dirty="0" smtClean="0">
                <a:solidFill>
                  <a:srgbClr val="002569"/>
                </a:solidFill>
              </a:rPr>
              <a:t> </a:t>
            </a:r>
            <a:r>
              <a:rPr lang="en-GB" sz="1200" b="1" kern="0" dirty="0" smtClean="0">
                <a:solidFill>
                  <a:srgbClr val="002569"/>
                </a:solidFill>
              </a:rPr>
              <a:t>11 channels, extension to SWIR,</a:t>
            </a:r>
            <a:r>
              <a:rPr lang="en-GB" sz="1200" b="1" kern="0" baseline="0" dirty="0" smtClean="0">
                <a:solidFill>
                  <a:srgbClr val="002569"/>
                </a:solidFill>
              </a:rPr>
              <a:t> </a:t>
            </a:r>
            <a:r>
              <a:rPr lang="en-GB" sz="1200" b="1" kern="0" dirty="0" smtClean="0">
                <a:solidFill>
                  <a:srgbClr val="002569"/>
                </a:solidFill>
              </a:rPr>
              <a:t>Higher angular resolution (14 view angles) Mission objectives</a:t>
            </a:r>
            <a:endParaRPr lang="en-GB" sz="1000" kern="0" dirty="0" smtClean="0">
              <a:solidFill>
                <a:srgbClr val="002569"/>
              </a:solidFill>
            </a:endParaRPr>
          </a:p>
          <a:p>
            <a:pPr marL="457200" indent="-457200" eaLnBrk="0" fontAlgn="base" hangingPunct="0">
              <a:spcBef>
                <a:spcPct val="0"/>
              </a:spcBef>
              <a:spcAft>
                <a:spcPct val="0"/>
              </a:spcAft>
              <a:buClr>
                <a:srgbClr val="279989"/>
              </a:buClr>
              <a:buSzPct val="150000"/>
              <a:buFont typeface="Wingdings" pitchFamily="2" charset="2"/>
              <a:buChar char="§"/>
              <a:defRPr/>
            </a:pPr>
            <a:r>
              <a:rPr lang="en-GB" sz="1200" kern="0" dirty="0" smtClean="0">
                <a:solidFill>
                  <a:srgbClr val="C00000"/>
                </a:solidFill>
              </a:rPr>
              <a:t>Aerosols </a:t>
            </a:r>
          </a:p>
          <a:p>
            <a:pPr marL="457200" indent="-457200" eaLnBrk="0" fontAlgn="base" hangingPunct="0">
              <a:spcBef>
                <a:spcPct val="0"/>
              </a:spcBef>
              <a:spcAft>
                <a:spcPct val="0"/>
              </a:spcAft>
              <a:buClr>
                <a:srgbClr val="279989"/>
              </a:buClr>
              <a:buSzPct val="150000"/>
              <a:buFont typeface="Wingdings" pitchFamily="2" charset="2"/>
              <a:buChar char="§"/>
              <a:defRPr/>
            </a:pPr>
            <a:r>
              <a:rPr lang="en-GB" sz="1200" kern="0" dirty="0" smtClean="0">
                <a:solidFill>
                  <a:srgbClr val="C00000"/>
                </a:solidFill>
              </a:rPr>
              <a:t>Phase, altitude, properties</a:t>
            </a:r>
          </a:p>
          <a:p>
            <a:pPr marL="457200" indent="-457200" eaLnBrk="0" fontAlgn="base" hangingPunct="0">
              <a:spcBef>
                <a:spcPct val="0"/>
              </a:spcBef>
              <a:spcAft>
                <a:spcPct val="0"/>
              </a:spcAft>
              <a:buClr>
                <a:srgbClr val="279989"/>
              </a:buClr>
              <a:buSzPct val="150000"/>
              <a:defRPr/>
            </a:pPr>
            <a:r>
              <a:rPr lang="en-GB" sz="1200" kern="0" dirty="0" smtClean="0">
                <a:solidFill>
                  <a:srgbClr val="C00000"/>
                </a:solidFill>
              </a:rPr>
              <a:t>	of clouds</a:t>
            </a:r>
          </a:p>
          <a:p>
            <a:pPr marL="457200" indent="-457200" eaLnBrk="0" fontAlgn="base" hangingPunct="0">
              <a:spcBef>
                <a:spcPct val="0"/>
              </a:spcBef>
              <a:spcAft>
                <a:spcPct val="0"/>
              </a:spcAft>
              <a:buClr>
                <a:srgbClr val="279989"/>
              </a:buClr>
              <a:buSzPct val="150000"/>
              <a:buFont typeface="Wingdings" pitchFamily="2" charset="2"/>
              <a:buChar char="§"/>
              <a:defRPr/>
            </a:pPr>
            <a:r>
              <a:rPr lang="en-GB" sz="1200" kern="0" dirty="0" smtClean="0">
                <a:solidFill>
                  <a:srgbClr val="C00000"/>
                </a:solidFill>
              </a:rPr>
              <a:t>Albedo, radiative budget (BRDF)</a:t>
            </a:r>
            <a:endParaRPr lang="en-GB" dirty="0" smtClean="0"/>
          </a:p>
          <a:p>
            <a:endParaRPr lang="en-GB" dirty="0" smtClean="0"/>
          </a:p>
          <a:p>
            <a:pPr marL="457200" marR="0" lvl="2" indent="-457200" algn="l" defTabSz="914400" rtl="0" eaLnBrk="1" fontAlgn="auto" latinLnBrk="0" hangingPunct="1">
              <a:lnSpc>
                <a:spcPct val="100000"/>
              </a:lnSpc>
              <a:spcBef>
                <a:spcPct val="0"/>
              </a:spcBef>
              <a:spcAft>
                <a:spcPts val="0"/>
              </a:spcAft>
              <a:buClrTx/>
              <a:buSzTx/>
              <a:buFontTx/>
              <a:buNone/>
              <a:tabLst/>
              <a:defRPr/>
            </a:pPr>
            <a:r>
              <a:rPr lang="en-GB" dirty="0" smtClean="0"/>
              <a:t>ICI: </a:t>
            </a:r>
            <a:r>
              <a:rPr lang="en-GB" sz="2400" b="1" kern="0" dirty="0" smtClean="0">
                <a:solidFill>
                  <a:srgbClr val="002569"/>
                </a:solidFill>
              </a:rPr>
              <a:t>11 channels </a:t>
            </a:r>
            <a:r>
              <a:rPr lang="en-GB" sz="2400" b="1" dirty="0" smtClean="0">
                <a:solidFill>
                  <a:srgbClr val="002569"/>
                </a:solidFill>
              </a:rPr>
              <a:t>(183 – 664 GHz) </a:t>
            </a:r>
            <a:r>
              <a:rPr lang="en-GB" sz="2400" b="1" dirty="0" smtClean="0">
                <a:solidFill>
                  <a:schemeClr val="tx1"/>
                </a:solidFill>
              </a:rPr>
              <a:t>Mission Objectives </a:t>
            </a:r>
            <a:endParaRPr lang="en-GB" sz="2400" dirty="0" smtClean="0">
              <a:solidFill>
                <a:schemeClr val="accent2"/>
              </a:solidFill>
              <a:latin typeface="+mn-lt"/>
            </a:endParaRPr>
          </a:p>
          <a:p>
            <a:pPr marL="457200" indent="-457200">
              <a:spcBef>
                <a:spcPct val="0"/>
              </a:spcBef>
              <a:buClr>
                <a:schemeClr val="accent6"/>
              </a:buClr>
              <a:buSzPct val="150000"/>
              <a:buFont typeface="Wingdings" pitchFamily="2" charset="2"/>
              <a:buChar char="§"/>
              <a:defRPr/>
            </a:pPr>
            <a:r>
              <a:rPr lang="en-GB" sz="2400" dirty="0" smtClean="0">
                <a:solidFill>
                  <a:schemeClr val="accent6"/>
                </a:solidFill>
              </a:rPr>
              <a:t>Cloud  products, in particular ice clouds</a:t>
            </a:r>
          </a:p>
          <a:p>
            <a:pPr marL="457200" indent="-457200">
              <a:spcBef>
                <a:spcPct val="0"/>
              </a:spcBef>
              <a:buClr>
                <a:schemeClr val="accent6"/>
              </a:buClr>
              <a:buSzPct val="150000"/>
              <a:buFont typeface="Wingdings" pitchFamily="2" charset="2"/>
              <a:buChar char="§"/>
              <a:defRPr/>
            </a:pPr>
            <a:r>
              <a:rPr lang="en-GB" sz="2400" dirty="0" smtClean="0">
                <a:solidFill>
                  <a:schemeClr val="accent6"/>
                </a:solidFill>
              </a:rPr>
              <a:t>Snowfall detection and quantification</a:t>
            </a:r>
          </a:p>
          <a:p>
            <a:pPr marL="457200" indent="-457200">
              <a:spcBef>
                <a:spcPct val="0"/>
              </a:spcBef>
              <a:buClr>
                <a:schemeClr val="accent6"/>
              </a:buClr>
              <a:buSzPct val="150000"/>
              <a:buFont typeface="Wingdings" pitchFamily="2" charset="2"/>
              <a:buChar char="§"/>
              <a:defRPr/>
            </a:pPr>
            <a:r>
              <a:rPr lang="en-GB" sz="2400" dirty="0" smtClean="0">
                <a:solidFill>
                  <a:schemeClr val="accent6"/>
                </a:solidFill>
              </a:rPr>
              <a:t>Water-vapour profiles and imagery</a:t>
            </a:r>
          </a:p>
          <a:p>
            <a:endParaRPr lang="en-GB" dirty="0" smtClean="0"/>
          </a:p>
          <a:p>
            <a:pPr marL="457200" indent="-457200">
              <a:spcBef>
                <a:spcPct val="0"/>
              </a:spcBef>
              <a:buNone/>
            </a:pPr>
            <a:r>
              <a:rPr lang="en-GB" dirty="0" smtClean="0"/>
              <a:t>MWI: </a:t>
            </a:r>
            <a:r>
              <a:rPr lang="en-GB" sz="1200" b="1" kern="0" dirty="0" smtClean="0">
                <a:solidFill>
                  <a:srgbClr val="002569"/>
                </a:solidFill>
              </a:rPr>
              <a:t>19 channels (18.7 - 183 GHz) </a:t>
            </a:r>
            <a:r>
              <a:rPr lang="en-GB" sz="1200" b="1" dirty="0" smtClean="0">
                <a:solidFill>
                  <a:schemeClr val="tx1"/>
                </a:solidFill>
              </a:rPr>
              <a:t>Mission objectives</a:t>
            </a:r>
          </a:p>
          <a:p>
            <a:pPr marL="457200" indent="-457200">
              <a:spcBef>
                <a:spcPct val="0"/>
              </a:spcBef>
              <a:buClr>
                <a:schemeClr val="accent2"/>
              </a:buClr>
              <a:buSzPct val="150000"/>
              <a:buFont typeface="Wingdings" pitchFamily="2" charset="2"/>
              <a:buChar char="§"/>
            </a:pPr>
            <a:r>
              <a:rPr lang="en-GB" sz="1200" dirty="0" smtClean="0">
                <a:solidFill>
                  <a:schemeClr val="tx1"/>
                </a:solidFill>
              </a:rPr>
              <a:t>Precipitation and clouds</a:t>
            </a:r>
            <a:endParaRPr lang="en-GB" sz="300" dirty="0" smtClean="0">
              <a:solidFill>
                <a:schemeClr val="tx1"/>
              </a:solidFill>
            </a:endParaRPr>
          </a:p>
          <a:p>
            <a:pPr marL="457200" indent="-457200">
              <a:spcBef>
                <a:spcPct val="0"/>
              </a:spcBef>
              <a:buClr>
                <a:schemeClr val="accent2"/>
              </a:buClr>
              <a:buSzPct val="150000"/>
              <a:buFont typeface="Wingdings" pitchFamily="2" charset="2"/>
              <a:buChar char="§"/>
            </a:pPr>
            <a:r>
              <a:rPr lang="en-GB" sz="1200" dirty="0" smtClean="0">
                <a:solidFill>
                  <a:schemeClr val="tx1"/>
                </a:solidFill>
              </a:rPr>
              <a:t>Imagery and H2O profiles</a:t>
            </a:r>
            <a:endParaRPr lang="en-GB" sz="300" dirty="0" smtClean="0">
              <a:solidFill>
                <a:schemeClr val="tx1"/>
              </a:solidFill>
            </a:endParaRPr>
          </a:p>
          <a:p>
            <a:pPr marL="457200" indent="-457200">
              <a:spcBef>
                <a:spcPct val="0"/>
              </a:spcBef>
              <a:buClr>
                <a:schemeClr val="accent2"/>
              </a:buClr>
              <a:buSzPct val="150000"/>
              <a:buFont typeface="Wingdings" pitchFamily="2" charset="2"/>
              <a:buChar char="§"/>
            </a:pPr>
            <a:r>
              <a:rPr lang="en-GB" sz="1200" dirty="0" smtClean="0">
                <a:solidFill>
                  <a:schemeClr val="tx1"/>
                </a:solidFill>
              </a:rPr>
              <a:t>Sea ice, surface snow, wind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E02029-9BE2-4139-82E8-7E205433FD51}"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3775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6C2BCD1-BFF4-4B49-A33B-7DCC62265A36}" type="slidenum">
              <a:rPr lang="en-GB" smtClean="0"/>
              <a:t>11</a:t>
            </a:fld>
            <a:endParaRPr lang="en-GB"/>
          </a:p>
        </p:txBody>
      </p:sp>
    </p:spTree>
    <p:extLst>
      <p:ext uri="{BB962C8B-B14F-4D97-AF65-F5344CB8AC3E}">
        <p14:creationId xmlns:p14="http://schemas.microsoft.com/office/powerpoint/2010/main" val="3384304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9791792-BF46-42E3-A33F-55E6AF5F30C3}" type="slidenum">
              <a:t>14</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79210026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image" Target="../media/image5.jpg"/><Relationship Id="rId7"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oleObject" Target="../embeddings/oleObject1.bin"/><Relationship Id="rId4" Type="http://schemas.openxmlformats.org/officeDocument/2006/relationships/image" Target="../media/image6.png"/><Relationship Id="rId9" Type="http://schemas.openxmlformats.org/officeDocument/2006/relationships/image" Target="../media/image7.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image" Target="../media/image5.jpg"/><Relationship Id="rId7" Type="http://schemas.openxmlformats.org/officeDocument/2006/relationships/oleObject" Target="../embeddings/oleObject6.bin"/><Relationship Id="rId2" Type="http://schemas.openxmlformats.org/officeDocument/2006/relationships/slideMaster" Target="../slideMasters/slideMaster4.xml"/><Relationship Id="rId1" Type="http://schemas.openxmlformats.org/officeDocument/2006/relationships/vmlDrawing" Target="../drawings/vmlDrawing3.vml"/><Relationship Id="rId6" Type="http://schemas.openxmlformats.org/officeDocument/2006/relationships/image" Target="../media/image3.png"/><Relationship Id="rId5" Type="http://schemas.openxmlformats.org/officeDocument/2006/relationships/oleObject" Target="../embeddings/oleObject5.bin"/><Relationship Id="rId4" Type="http://schemas.openxmlformats.org/officeDocument/2006/relationships/image" Target="../media/image6.png"/><Relationship Id="rId9" Type="http://schemas.openxmlformats.org/officeDocument/2006/relationships/image" Target="../media/image7.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image" Target="../media/image8.jpeg"/><Relationship Id="rId7" Type="http://schemas.openxmlformats.org/officeDocument/2006/relationships/oleObject" Target="../embeddings/oleObject8.bin"/><Relationship Id="rId2" Type="http://schemas.openxmlformats.org/officeDocument/2006/relationships/slideMaster" Target="../slideMasters/slideMaster5.xml"/><Relationship Id="rId1" Type="http://schemas.openxmlformats.org/officeDocument/2006/relationships/vmlDrawing" Target="../drawings/vmlDrawing4.vml"/><Relationship Id="rId6" Type="http://schemas.openxmlformats.org/officeDocument/2006/relationships/image" Target="../media/image3.png"/><Relationship Id="rId5" Type="http://schemas.openxmlformats.org/officeDocument/2006/relationships/oleObject" Target="../embeddings/oleObject7.bin"/><Relationship Id="rId4" Type="http://schemas.openxmlformats.org/officeDocument/2006/relationships/image" Target="../media/image6.png"/><Relationship Id="rId9" Type="http://schemas.openxmlformats.org/officeDocument/2006/relationships/image" Target="../media/image7.emf"/></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image" Target="../media/image8.jpeg"/><Relationship Id="rId7"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image" Target="../media/image3.png"/><Relationship Id="rId5" Type="http://schemas.openxmlformats.org/officeDocument/2006/relationships/oleObject" Target="../embeddings/oleObject3.bin"/><Relationship Id="rId4" Type="http://schemas.openxmlformats.org/officeDocument/2006/relationships/image" Target="../media/image6.png"/><Relationship Id="rId9" Type="http://schemas.openxmlformats.org/officeDocument/2006/relationships/image" Target="../media/image7.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0.tiff"/><Relationship Id="rId5" Type="http://schemas.openxmlformats.org/officeDocument/2006/relationships/image" Target="../media/image16.jpeg"/><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3">
            <a:lum/>
          </a:blip>
          <a:srcRect/>
          <a:stretch>
            <a:fillRect b="4000"/>
          </a:stretch>
        </a:blipFill>
        <a:effectLst/>
      </p:bgPr>
    </p:bg>
    <p:spTree>
      <p:nvGrpSpPr>
        <p:cNvPr id="1" name=""/>
        <p:cNvGrpSpPr/>
        <p:nvPr/>
      </p:nvGrpSpPr>
      <p:grpSpPr>
        <a:xfrm>
          <a:off x="0" y="0"/>
          <a:ext cx="0" cy="0"/>
          <a:chOff x="0" y="0"/>
          <a:chExt cx="0" cy="0"/>
        </a:xfrm>
      </p:grpSpPr>
      <p:sp>
        <p:nvSpPr>
          <p:cNvPr id="247" name="Rectangle 246"/>
          <p:cNvSpPr/>
          <p:nvPr userDrawn="1"/>
        </p:nvSpPr>
        <p:spPr bwMode="auto">
          <a:xfrm>
            <a:off x="10846314" y="6582176"/>
            <a:ext cx="1134139" cy="244549"/>
          </a:xfrm>
          <a:prstGeom prst="rect">
            <a:avLst/>
          </a:prstGeom>
          <a:solidFill>
            <a:schemeClr val="bg1"/>
          </a:solidFill>
          <a:ln w="9525" cap="flat" cmpd="sng" algn="ctr">
            <a:noFill/>
            <a:prstDash val="solid"/>
            <a:round/>
            <a:headEnd type="none" w="med" len="med"/>
            <a:tailEnd type="none" w="med" len="med"/>
          </a:ln>
          <a:effectLst/>
        </p:spPr>
        <p:txBody>
          <a:bodyPr vert="horz" wrap="square" lIns="18692" tIns="18692" rIns="18692" bIns="18692" numCol="1" rtlCol="0" anchor="t" anchorCtr="0" compatLnSpc="1">
            <a:prstTxWarp prst="textNoShape">
              <a:avLst/>
            </a:prstTxWarp>
          </a:bodyPr>
          <a:lstStyle/>
          <a:p>
            <a:pPr eaLnBrk="0" fontAlgn="base" hangingPunct="0">
              <a:spcBef>
                <a:spcPct val="50000"/>
              </a:spcBef>
              <a:spcAft>
                <a:spcPct val="0"/>
              </a:spcAft>
            </a:pPr>
            <a:endParaRPr lang="en-GB" sz="467" b="1" smtClean="0">
              <a:solidFill>
                <a:srgbClr val="FFFFFF"/>
              </a:solidFill>
            </a:endParaRPr>
          </a:p>
        </p:txBody>
      </p:sp>
      <p:sp>
        <p:nvSpPr>
          <p:cNvPr id="244" name="Rectangle 243"/>
          <p:cNvSpPr>
            <a:spLocks noChangeAspect="1"/>
          </p:cNvSpPr>
          <p:nvPr userDrawn="1"/>
        </p:nvSpPr>
        <p:spPr bwMode="auto">
          <a:xfrm>
            <a:off x="8093205" y="230592"/>
            <a:ext cx="4098795" cy="1129085"/>
          </a:xfrm>
          <a:prstGeom prst="rect">
            <a:avLst/>
          </a:prstGeom>
          <a:solidFill>
            <a:schemeClr val="bg1"/>
          </a:solidFill>
          <a:ln w="9525" cap="flat" cmpd="sng" algn="ctr">
            <a:noFill/>
            <a:prstDash val="solid"/>
            <a:round/>
            <a:headEnd type="none" w="med" len="med"/>
            <a:tailEnd type="none" w="med" len="med"/>
          </a:ln>
          <a:effectLst/>
        </p:spPr>
        <p:txBody>
          <a:bodyPr vert="horz" wrap="square" lIns="18692" tIns="18692" rIns="18692" bIns="18692" numCol="1" rtlCol="0" anchor="t" anchorCtr="0" compatLnSpc="1">
            <a:prstTxWarp prst="textNoShape">
              <a:avLst/>
            </a:prstTxWarp>
          </a:bodyPr>
          <a:lstStyle/>
          <a:p>
            <a:pPr eaLnBrk="0" fontAlgn="base" hangingPunct="0">
              <a:spcBef>
                <a:spcPct val="50000"/>
              </a:spcBef>
              <a:spcAft>
                <a:spcPct val="0"/>
              </a:spcAft>
            </a:pPr>
            <a:endParaRPr lang="en-GB" sz="467" b="1" smtClean="0">
              <a:solidFill>
                <a:srgbClr val="FFFFFF"/>
              </a:solidFill>
            </a:endParaRPr>
          </a:p>
        </p:txBody>
      </p:sp>
      <p:pic>
        <p:nvPicPr>
          <p:cNvPr id="4" name="Picture 11" descr="EUMETSATLogo_hor_noTagline_solid_CMYK UPDATED version.png"/>
          <p:cNvPicPr>
            <a:picLocks noChangeAspect="1"/>
          </p:cNvPicPr>
          <p:nvPr userDrawn="1"/>
        </p:nvPicPr>
        <p:blipFill>
          <a:blip r:embed="rId4" cstate="print"/>
          <a:srcRect/>
          <a:stretch>
            <a:fillRect/>
          </a:stretch>
        </p:blipFill>
        <p:spPr bwMode="auto">
          <a:xfrm>
            <a:off x="8533612" y="467908"/>
            <a:ext cx="3323049" cy="615379"/>
          </a:xfrm>
          <a:prstGeom prst="rect">
            <a:avLst/>
          </a:prstGeom>
          <a:noFill/>
          <a:ln w="9525">
            <a:noFill/>
            <a:miter lim="800000"/>
            <a:headEnd/>
            <a:tailEnd/>
          </a:ln>
        </p:spPr>
      </p:pic>
      <p:grpSp>
        <p:nvGrpSpPr>
          <p:cNvPr id="5" name="Group 4"/>
          <p:cNvGrpSpPr/>
          <p:nvPr userDrawn="1"/>
        </p:nvGrpSpPr>
        <p:grpSpPr>
          <a:xfrm>
            <a:off x="8097604" y="6145001"/>
            <a:ext cx="3858472" cy="314922"/>
            <a:chOff x="369889" y="5092835"/>
            <a:chExt cx="3135008" cy="314922"/>
          </a:xfrm>
        </p:grpSpPr>
        <p:grpSp>
          <p:nvGrpSpPr>
            <p:cNvPr id="6" name="Group 5"/>
            <p:cNvGrpSpPr>
              <a:grpSpLocks/>
            </p:cNvGrpSpPr>
            <p:nvPr userDrawn="1"/>
          </p:nvGrpSpPr>
          <p:grpSpPr bwMode="auto">
            <a:xfrm>
              <a:off x="2061240" y="5298398"/>
              <a:ext cx="164978" cy="109011"/>
              <a:chOff x="4182" y="1087"/>
              <a:chExt cx="238" cy="162"/>
            </a:xfrm>
          </p:grpSpPr>
          <p:sp>
            <p:nvSpPr>
              <p:cNvPr id="233" name="Freeform 5"/>
              <p:cNvSpPr>
                <a:spLocks/>
              </p:cNvSpPr>
              <p:nvPr/>
            </p:nvSpPr>
            <p:spPr bwMode="auto">
              <a:xfrm>
                <a:off x="4182" y="1087"/>
                <a:ext cx="238" cy="162"/>
              </a:xfrm>
              <a:custGeom>
                <a:avLst/>
                <a:gdLst>
                  <a:gd name="T0" fmla="*/ 10 w 250"/>
                  <a:gd name="T1" fmla="*/ 86 h 162"/>
                  <a:gd name="T2" fmla="*/ 10 w 250"/>
                  <a:gd name="T3" fmla="*/ 0 h 162"/>
                  <a:gd name="T4" fmla="*/ 0 w 250"/>
                  <a:gd name="T5" fmla="*/ 0 h 162"/>
                  <a:gd name="T6" fmla="*/ 0 w 250"/>
                  <a:gd name="T7" fmla="*/ 86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250" y="0"/>
                    </a:lnTo>
                    <a:lnTo>
                      <a:pt x="0" y="0"/>
                    </a:lnTo>
                    <a:lnTo>
                      <a:pt x="0" y="162"/>
                    </a:lnTo>
                    <a:lnTo>
                      <a:pt x="250" y="162"/>
                    </a:lnTo>
                    <a:close/>
                  </a:path>
                </a:pathLst>
              </a:custGeom>
              <a:solidFill>
                <a:srgbClr val="0C419A"/>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234" name="Freeform 6"/>
              <p:cNvSpPr>
                <a:spLocks/>
              </p:cNvSpPr>
              <p:nvPr/>
            </p:nvSpPr>
            <p:spPr bwMode="auto">
              <a:xfrm>
                <a:off x="4182" y="1087"/>
                <a:ext cx="238" cy="53"/>
              </a:xfrm>
              <a:custGeom>
                <a:avLst/>
                <a:gdLst>
                  <a:gd name="T0" fmla="*/ 10 w 250"/>
                  <a:gd name="T1" fmla="*/ 51 h 51"/>
                  <a:gd name="T2" fmla="*/ 10 w 250"/>
                  <a:gd name="T3" fmla="*/ 0 h 51"/>
                  <a:gd name="T4" fmla="*/ 0 w 250"/>
                  <a:gd name="T5" fmla="*/ 0 h 51"/>
                  <a:gd name="T6" fmla="*/ 0 w 250"/>
                  <a:gd name="T7" fmla="*/ 51 h 51"/>
                  <a:gd name="T8" fmla="*/ 10 w 250"/>
                  <a:gd name="T9" fmla="*/ 51 h 51"/>
                  <a:gd name="T10" fmla="*/ 10 w 250"/>
                  <a:gd name="T11" fmla="*/ 51 h 51"/>
                  <a:gd name="T12" fmla="*/ 0 60000 65536"/>
                  <a:gd name="T13" fmla="*/ 0 60000 65536"/>
                  <a:gd name="T14" fmla="*/ 0 60000 65536"/>
                  <a:gd name="T15" fmla="*/ 0 60000 65536"/>
                  <a:gd name="T16" fmla="*/ 0 60000 65536"/>
                  <a:gd name="T17" fmla="*/ 0 60000 65536"/>
                  <a:gd name="T18" fmla="*/ 0 w 250"/>
                  <a:gd name="T19" fmla="*/ 0 h 51"/>
                  <a:gd name="T20" fmla="*/ 250 w 250"/>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50" h="51">
                    <a:moveTo>
                      <a:pt x="250" y="51"/>
                    </a:moveTo>
                    <a:lnTo>
                      <a:pt x="250" y="0"/>
                    </a:lnTo>
                    <a:lnTo>
                      <a:pt x="0" y="0"/>
                    </a:lnTo>
                    <a:lnTo>
                      <a:pt x="0" y="51"/>
                    </a:lnTo>
                    <a:lnTo>
                      <a:pt x="250" y="51"/>
                    </a:lnTo>
                    <a:close/>
                  </a:path>
                </a:pathLst>
              </a:custGeom>
              <a:solidFill>
                <a:srgbClr val="FFFFFF"/>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235" name="Freeform 7"/>
              <p:cNvSpPr>
                <a:spLocks/>
              </p:cNvSpPr>
              <p:nvPr/>
            </p:nvSpPr>
            <p:spPr bwMode="auto">
              <a:xfrm>
                <a:off x="4182" y="1198"/>
                <a:ext cx="238" cy="51"/>
              </a:xfrm>
              <a:custGeom>
                <a:avLst/>
                <a:gdLst>
                  <a:gd name="T0" fmla="*/ 10 w 250"/>
                  <a:gd name="T1" fmla="*/ 50 h 50"/>
                  <a:gd name="T2" fmla="*/ 10 w 250"/>
                  <a:gd name="T3" fmla="*/ 0 h 50"/>
                  <a:gd name="T4" fmla="*/ 0 w 250"/>
                  <a:gd name="T5" fmla="*/ 0 h 50"/>
                  <a:gd name="T6" fmla="*/ 0 w 250"/>
                  <a:gd name="T7" fmla="*/ 50 h 50"/>
                  <a:gd name="T8" fmla="*/ 10 w 250"/>
                  <a:gd name="T9" fmla="*/ 50 h 50"/>
                  <a:gd name="T10" fmla="*/ 10 w 250"/>
                  <a:gd name="T11" fmla="*/ 50 h 50"/>
                  <a:gd name="T12" fmla="*/ 0 60000 65536"/>
                  <a:gd name="T13" fmla="*/ 0 60000 65536"/>
                  <a:gd name="T14" fmla="*/ 0 60000 65536"/>
                  <a:gd name="T15" fmla="*/ 0 60000 65536"/>
                  <a:gd name="T16" fmla="*/ 0 60000 65536"/>
                  <a:gd name="T17" fmla="*/ 0 60000 65536"/>
                  <a:gd name="T18" fmla="*/ 0 w 250"/>
                  <a:gd name="T19" fmla="*/ 0 h 50"/>
                  <a:gd name="T20" fmla="*/ 250 w 250"/>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50" h="50">
                    <a:moveTo>
                      <a:pt x="250" y="50"/>
                    </a:moveTo>
                    <a:lnTo>
                      <a:pt x="250" y="0"/>
                    </a:lnTo>
                    <a:lnTo>
                      <a:pt x="0" y="0"/>
                    </a:lnTo>
                    <a:lnTo>
                      <a:pt x="0" y="50"/>
                    </a:lnTo>
                    <a:lnTo>
                      <a:pt x="250" y="50"/>
                    </a:lnTo>
                    <a:close/>
                  </a:path>
                </a:pathLst>
              </a:custGeom>
              <a:solidFill>
                <a:srgbClr val="FF19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236" name="Freeform 8"/>
              <p:cNvSpPr>
                <a:spLocks/>
              </p:cNvSpPr>
              <p:nvPr/>
            </p:nvSpPr>
            <p:spPr bwMode="auto">
              <a:xfrm>
                <a:off x="4182" y="1087"/>
                <a:ext cx="238" cy="162"/>
              </a:xfrm>
              <a:custGeom>
                <a:avLst/>
                <a:gdLst>
                  <a:gd name="T0" fmla="*/ 10 w 250"/>
                  <a:gd name="T1" fmla="*/ 86 h 162"/>
                  <a:gd name="T2" fmla="*/ 0 w 250"/>
                  <a:gd name="T3" fmla="*/ 86 h 162"/>
                  <a:gd name="T4" fmla="*/ 0 w 250"/>
                  <a:gd name="T5" fmla="*/ 0 h 162"/>
                  <a:gd name="T6" fmla="*/ 10 w 250"/>
                  <a:gd name="T7" fmla="*/ 0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0" y="162"/>
                    </a:lnTo>
                    <a:lnTo>
                      <a:pt x="0" y="0"/>
                    </a:lnTo>
                    <a:lnTo>
                      <a:pt x="250" y="0"/>
                    </a:lnTo>
                    <a:lnTo>
                      <a:pt x="250" y="162"/>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sp>
            <p:nvSpPr>
              <p:cNvPr id="237" name="Freeform 9"/>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close/>
                  </a:path>
                </a:pathLst>
              </a:custGeom>
              <a:solidFill>
                <a:srgbClr val="FF19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238" name="Freeform 10"/>
              <p:cNvSpPr>
                <a:spLocks/>
              </p:cNvSpPr>
              <p:nvPr/>
            </p:nvSpPr>
            <p:spPr bwMode="auto">
              <a:xfrm>
                <a:off x="4267" y="1140"/>
                <a:ext cx="4" cy="49"/>
              </a:xfrm>
              <a:custGeom>
                <a:avLst/>
                <a:gdLst>
                  <a:gd name="T0" fmla="*/ 3 w 6"/>
                  <a:gd name="T1" fmla="*/ 25 h 50"/>
                  <a:gd name="T2" fmla="*/ 0 w 6"/>
                  <a:gd name="T3" fmla="*/ 25 h 50"/>
                  <a:gd name="T4" fmla="*/ 0 w 6"/>
                  <a:gd name="T5" fmla="*/ 0 h 50"/>
                  <a:gd name="T6" fmla="*/ 3 w 6"/>
                  <a:gd name="T7" fmla="*/ 0 h 50"/>
                  <a:gd name="T8" fmla="*/ 3 w 6"/>
                  <a:gd name="T9" fmla="*/ 25 h 50"/>
                  <a:gd name="T10" fmla="*/ 3 w 6"/>
                  <a:gd name="T11" fmla="*/ 25 h 50"/>
                  <a:gd name="T12" fmla="*/ 0 60000 65536"/>
                  <a:gd name="T13" fmla="*/ 0 60000 65536"/>
                  <a:gd name="T14" fmla="*/ 0 60000 65536"/>
                  <a:gd name="T15" fmla="*/ 0 60000 65536"/>
                  <a:gd name="T16" fmla="*/ 0 60000 65536"/>
                  <a:gd name="T17" fmla="*/ 0 60000 65536"/>
                  <a:gd name="T18" fmla="*/ 0 w 6"/>
                  <a:gd name="T19" fmla="*/ 0 h 50"/>
                  <a:gd name="T20" fmla="*/ 6 w 6"/>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6" h="50">
                    <a:moveTo>
                      <a:pt x="6" y="50"/>
                    </a:moveTo>
                    <a:lnTo>
                      <a:pt x="0" y="50"/>
                    </a:lnTo>
                    <a:lnTo>
                      <a:pt x="0" y="0"/>
                    </a:lnTo>
                    <a:lnTo>
                      <a:pt x="6" y="0"/>
                    </a:lnTo>
                    <a:lnTo>
                      <a:pt x="6" y="50"/>
                    </a:lnTo>
                    <a:close/>
                  </a:path>
                </a:pathLst>
              </a:custGeom>
              <a:solidFill>
                <a:srgbClr val="FFFFFF"/>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239" name="Freeform 11"/>
              <p:cNvSpPr>
                <a:spLocks/>
              </p:cNvSpPr>
              <p:nvPr/>
            </p:nvSpPr>
            <p:spPr bwMode="auto">
              <a:xfrm>
                <a:off x="4257" y="1150"/>
                <a:ext cx="33" cy="4"/>
              </a:xfrm>
              <a:custGeom>
                <a:avLst/>
                <a:gdLst>
                  <a:gd name="T0" fmla="*/ 18 w 36"/>
                  <a:gd name="T1" fmla="*/ 5 h 5"/>
                  <a:gd name="T2" fmla="*/ 0 w 36"/>
                  <a:gd name="T3" fmla="*/ 5 h 5"/>
                  <a:gd name="T4" fmla="*/ 0 w 36"/>
                  <a:gd name="T5" fmla="*/ 0 h 5"/>
                  <a:gd name="T6" fmla="*/ 18 w 36"/>
                  <a:gd name="T7" fmla="*/ 0 h 5"/>
                  <a:gd name="T8" fmla="*/ 18 w 36"/>
                  <a:gd name="T9" fmla="*/ 5 h 5"/>
                  <a:gd name="T10" fmla="*/ 18 w 36"/>
                  <a:gd name="T11" fmla="*/ 5 h 5"/>
                  <a:gd name="T12" fmla="*/ 0 60000 65536"/>
                  <a:gd name="T13" fmla="*/ 0 60000 65536"/>
                  <a:gd name="T14" fmla="*/ 0 60000 65536"/>
                  <a:gd name="T15" fmla="*/ 0 60000 65536"/>
                  <a:gd name="T16" fmla="*/ 0 60000 65536"/>
                  <a:gd name="T17" fmla="*/ 0 60000 65536"/>
                  <a:gd name="T18" fmla="*/ 0 w 36"/>
                  <a:gd name="T19" fmla="*/ 0 h 5"/>
                  <a:gd name="T20" fmla="*/ 36 w 36"/>
                  <a:gd name="T21" fmla="*/ 5 h 5"/>
                </a:gdLst>
                <a:ahLst/>
                <a:cxnLst>
                  <a:cxn ang="T12">
                    <a:pos x="T0" y="T1"/>
                  </a:cxn>
                  <a:cxn ang="T13">
                    <a:pos x="T2" y="T3"/>
                  </a:cxn>
                  <a:cxn ang="T14">
                    <a:pos x="T4" y="T5"/>
                  </a:cxn>
                  <a:cxn ang="T15">
                    <a:pos x="T6" y="T7"/>
                  </a:cxn>
                  <a:cxn ang="T16">
                    <a:pos x="T8" y="T9"/>
                  </a:cxn>
                  <a:cxn ang="T17">
                    <a:pos x="T10" y="T11"/>
                  </a:cxn>
                </a:cxnLst>
                <a:rect l="T18" t="T19" r="T20" b="T21"/>
                <a:pathLst>
                  <a:path w="36" h="5">
                    <a:moveTo>
                      <a:pt x="36" y="5"/>
                    </a:moveTo>
                    <a:lnTo>
                      <a:pt x="0" y="5"/>
                    </a:lnTo>
                    <a:lnTo>
                      <a:pt x="0" y="0"/>
                    </a:lnTo>
                    <a:lnTo>
                      <a:pt x="36" y="0"/>
                    </a:lnTo>
                    <a:lnTo>
                      <a:pt x="36" y="5"/>
                    </a:lnTo>
                    <a:close/>
                  </a:path>
                </a:pathLst>
              </a:custGeom>
              <a:solidFill>
                <a:srgbClr val="FFFFFF"/>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240" name="Freeform 12"/>
              <p:cNvSpPr>
                <a:spLocks/>
              </p:cNvSpPr>
              <p:nvPr/>
            </p:nvSpPr>
            <p:spPr bwMode="auto">
              <a:xfrm>
                <a:off x="4251" y="1164"/>
                <a:ext cx="39" cy="6"/>
              </a:xfrm>
              <a:custGeom>
                <a:avLst/>
                <a:gdLst>
                  <a:gd name="T0" fmla="*/ 10 w 42"/>
                  <a:gd name="T1" fmla="*/ 3 h 6"/>
                  <a:gd name="T2" fmla="*/ 0 w 42"/>
                  <a:gd name="T3" fmla="*/ 3 h 6"/>
                  <a:gd name="T4" fmla="*/ 0 w 42"/>
                  <a:gd name="T5" fmla="*/ 0 h 6"/>
                  <a:gd name="T6" fmla="*/ 10 w 42"/>
                  <a:gd name="T7" fmla="*/ 0 h 6"/>
                  <a:gd name="T8" fmla="*/ 10 w 42"/>
                  <a:gd name="T9" fmla="*/ 3 h 6"/>
                  <a:gd name="T10" fmla="*/ 10 w 42"/>
                  <a:gd name="T11" fmla="*/ 3 h 6"/>
                  <a:gd name="T12" fmla="*/ 0 60000 65536"/>
                  <a:gd name="T13" fmla="*/ 0 60000 65536"/>
                  <a:gd name="T14" fmla="*/ 0 60000 65536"/>
                  <a:gd name="T15" fmla="*/ 0 60000 65536"/>
                  <a:gd name="T16" fmla="*/ 0 60000 65536"/>
                  <a:gd name="T17" fmla="*/ 0 60000 65536"/>
                  <a:gd name="T18" fmla="*/ 0 w 42"/>
                  <a:gd name="T19" fmla="*/ 0 h 6"/>
                  <a:gd name="T20" fmla="*/ 42 w 42"/>
                  <a:gd name="T21" fmla="*/ 6 h 6"/>
                </a:gdLst>
                <a:ahLst/>
                <a:cxnLst>
                  <a:cxn ang="T12">
                    <a:pos x="T0" y="T1"/>
                  </a:cxn>
                  <a:cxn ang="T13">
                    <a:pos x="T2" y="T3"/>
                  </a:cxn>
                  <a:cxn ang="T14">
                    <a:pos x="T4" y="T5"/>
                  </a:cxn>
                  <a:cxn ang="T15">
                    <a:pos x="T6" y="T7"/>
                  </a:cxn>
                  <a:cxn ang="T16">
                    <a:pos x="T8" y="T9"/>
                  </a:cxn>
                  <a:cxn ang="T17">
                    <a:pos x="T10" y="T11"/>
                  </a:cxn>
                </a:cxnLst>
                <a:rect l="T18" t="T19" r="T20" b="T21"/>
                <a:pathLst>
                  <a:path w="42" h="6">
                    <a:moveTo>
                      <a:pt x="42" y="6"/>
                    </a:moveTo>
                    <a:lnTo>
                      <a:pt x="0" y="6"/>
                    </a:lnTo>
                    <a:lnTo>
                      <a:pt x="0" y="0"/>
                    </a:lnTo>
                    <a:lnTo>
                      <a:pt x="42" y="0"/>
                    </a:lnTo>
                    <a:lnTo>
                      <a:pt x="42" y="6"/>
                    </a:lnTo>
                    <a:close/>
                  </a:path>
                </a:pathLst>
              </a:custGeom>
              <a:solidFill>
                <a:srgbClr val="FFFFFF"/>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241" name="Freeform 13"/>
              <p:cNvSpPr>
                <a:spLocks/>
              </p:cNvSpPr>
              <p:nvPr/>
            </p:nvSpPr>
            <p:spPr bwMode="auto">
              <a:xfrm>
                <a:off x="4245" y="1182"/>
                <a:ext cx="57" cy="32"/>
              </a:xfrm>
              <a:custGeom>
                <a:avLst/>
                <a:gdLst>
                  <a:gd name="T0" fmla="*/ 0 w 60"/>
                  <a:gd name="T1" fmla="*/ 11 h 34"/>
                  <a:gd name="T2" fmla="*/ 6 w 60"/>
                  <a:gd name="T3" fmla="*/ 6 h 34"/>
                  <a:gd name="T4" fmla="*/ 10 w 60"/>
                  <a:gd name="T5" fmla="*/ 6 h 34"/>
                  <a:gd name="T6" fmla="*/ 10 w 60"/>
                  <a:gd name="T7" fmla="*/ 6 h 34"/>
                  <a:gd name="T8" fmla="*/ 10 w 60"/>
                  <a:gd name="T9" fmla="*/ 11 h 34"/>
                  <a:gd name="T10" fmla="*/ 10 w 60"/>
                  <a:gd name="T11" fmla="*/ 6 h 34"/>
                  <a:gd name="T12" fmla="*/ 10 w 60"/>
                  <a:gd name="T13" fmla="*/ 0 h 34"/>
                  <a:gd name="T14" fmla="*/ 10 w 60"/>
                  <a:gd name="T15" fmla="*/ 6 h 34"/>
                  <a:gd name="T16" fmla="*/ 10 w 60"/>
                  <a:gd name="T17" fmla="*/ 11 h 34"/>
                  <a:gd name="T18" fmla="*/ 10 w 60"/>
                  <a:gd name="T19" fmla="*/ 11 h 34"/>
                  <a:gd name="T20" fmla="*/ 10 w 60"/>
                  <a:gd name="T21" fmla="*/ 6 h 34"/>
                  <a:gd name="T22" fmla="*/ 10 w 60"/>
                  <a:gd name="T23" fmla="*/ 6 h 34"/>
                  <a:gd name="T24" fmla="*/ 10 w 60"/>
                  <a:gd name="T25" fmla="*/ 11 h 34"/>
                  <a:gd name="T26" fmla="*/ 10 w 60"/>
                  <a:gd name="T27" fmla="*/ 11 h 34"/>
                  <a:gd name="T28" fmla="*/ 10 w 60"/>
                  <a:gd name="T29" fmla="*/ 23 h 34"/>
                  <a:gd name="T30" fmla="*/ 10 w 60"/>
                  <a:gd name="T31" fmla="*/ 34 h 34"/>
                  <a:gd name="T32" fmla="*/ 10 w 60"/>
                  <a:gd name="T33" fmla="*/ 34 h 34"/>
                  <a:gd name="T34" fmla="*/ 10 w 60"/>
                  <a:gd name="T35" fmla="*/ 34 h 34"/>
                  <a:gd name="T36" fmla="*/ 10 w 60"/>
                  <a:gd name="T37" fmla="*/ 28 h 34"/>
                  <a:gd name="T38" fmla="*/ 10 w 60"/>
                  <a:gd name="T39" fmla="*/ 23 h 34"/>
                  <a:gd name="T40" fmla="*/ 6 w 60"/>
                  <a:gd name="T41" fmla="*/ 17 h 34"/>
                  <a:gd name="T42" fmla="*/ 6 w 60"/>
                  <a:gd name="T43" fmla="*/ 11 h 34"/>
                  <a:gd name="T44" fmla="*/ 0 w 60"/>
                  <a:gd name="T45" fmla="*/ 11 h 34"/>
                  <a:gd name="T46" fmla="*/ 0 w 60"/>
                  <a:gd name="T47" fmla="*/ 11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34"/>
                  <a:gd name="T74" fmla="*/ 60 w 60"/>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34">
                    <a:moveTo>
                      <a:pt x="0" y="11"/>
                    </a:moveTo>
                    <a:lnTo>
                      <a:pt x="6" y="6"/>
                    </a:lnTo>
                    <a:lnTo>
                      <a:pt x="12" y="6"/>
                    </a:lnTo>
                    <a:lnTo>
                      <a:pt x="18" y="6"/>
                    </a:lnTo>
                    <a:lnTo>
                      <a:pt x="18" y="11"/>
                    </a:lnTo>
                    <a:lnTo>
                      <a:pt x="18" y="6"/>
                    </a:lnTo>
                    <a:lnTo>
                      <a:pt x="30" y="0"/>
                    </a:lnTo>
                    <a:lnTo>
                      <a:pt x="42" y="6"/>
                    </a:lnTo>
                    <a:lnTo>
                      <a:pt x="42" y="11"/>
                    </a:lnTo>
                    <a:lnTo>
                      <a:pt x="42" y="6"/>
                    </a:lnTo>
                    <a:lnTo>
                      <a:pt x="48" y="6"/>
                    </a:lnTo>
                    <a:lnTo>
                      <a:pt x="54" y="11"/>
                    </a:lnTo>
                    <a:lnTo>
                      <a:pt x="60" y="11"/>
                    </a:lnTo>
                    <a:lnTo>
                      <a:pt x="48" y="23"/>
                    </a:lnTo>
                    <a:lnTo>
                      <a:pt x="42" y="34"/>
                    </a:lnTo>
                    <a:lnTo>
                      <a:pt x="30" y="34"/>
                    </a:lnTo>
                    <a:lnTo>
                      <a:pt x="24" y="34"/>
                    </a:lnTo>
                    <a:lnTo>
                      <a:pt x="18" y="28"/>
                    </a:lnTo>
                    <a:lnTo>
                      <a:pt x="12" y="23"/>
                    </a:lnTo>
                    <a:lnTo>
                      <a:pt x="6" y="17"/>
                    </a:lnTo>
                    <a:lnTo>
                      <a:pt x="6" y="11"/>
                    </a:lnTo>
                    <a:lnTo>
                      <a:pt x="0" y="11"/>
                    </a:lnTo>
                    <a:close/>
                  </a:path>
                </a:pathLst>
              </a:custGeom>
              <a:solidFill>
                <a:srgbClr val="0C419A"/>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242" name="Freeform 14"/>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path>
                </a:pathLst>
              </a:custGeom>
              <a:noFill/>
              <a:ln w="0">
                <a:solidFill>
                  <a:srgbClr val="FFFFFF"/>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grpSp>
        <p:grpSp>
          <p:nvGrpSpPr>
            <p:cNvPr id="7" name="Group 66"/>
            <p:cNvGrpSpPr>
              <a:grpSpLocks/>
            </p:cNvGrpSpPr>
            <p:nvPr userDrawn="1"/>
          </p:nvGrpSpPr>
          <p:grpSpPr bwMode="auto">
            <a:xfrm>
              <a:off x="3338572" y="5298398"/>
              <a:ext cx="166325" cy="105273"/>
              <a:chOff x="1592" y="2897"/>
              <a:chExt cx="247" cy="156"/>
            </a:xfrm>
          </p:grpSpPr>
          <p:sp>
            <p:nvSpPr>
              <p:cNvPr id="218" name="Freeform 67"/>
              <p:cNvSpPr>
                <a:spLocks/>
              </p:cNvSpPr>
              <p:nvPr/>
            </p:nvSpPr>
            <p:spPr bwMode="auto">
              <a:xfrm>
                <a:off x="1592" y="2897"/>
                <a:ext cx="247" cy="155"/>
              </a:xfrm>
              <a:custGeom>
                <a:avLst/>
                <a:gdLst>
                  <a:gd name="T0" fmla="*/ 0 w 245"/>
                  <a:gd name="T1" fmla="*/ 156 h 156"/>
                  <a:gd name="T2" fmla="*/ 0 w 245"/>
                  <a:gd name="T3" fmla="*/ 0 h 156"/>
                  <a:gd name="T4" fmla="*/ 245 w 245"/>
                  <a:gd name="T5" fmla="*/ 0 h 156"/>
                  <a:gd name="T6" fmla="*/ 245 w 245"/>
                  <a:gd name="T7" fmla="*/ 156 h 156"/>
                  <a:gd name="T8" fmla="*/ 0 w 245"/>
                  <a:gd name="T9" fmla="*/ 156 h 156"/>
                  <a:gd name="T10" fmla="*/ 0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0" y="156"/>
                    </a:moveTo>
                    <a:lnTo>
                      <a:pt x="0" y="0"/>
                    </a:lnTo>
                    <a:lnTo>
                      <a:pt x="245" y="0"/>
                    </a:lnTo>
                    <a:lnTo>
                      <a:pt x="245" y="156"/>
                    </a:lnTo>
                    <a:lnTo>
                      <a:pt x="0" y="156"/>
                    </a:lnTo>
                    <a:close/>
                  </a:path>
                </a:pathLst>
              </a:custGeom>
              <a:solidFill>
                <a:srgbClr val="FFFFFF"/>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219" name="Freeform 68"/>
              <p:cNvSpPr>
                <a:spLocks/>
              </p:cNvSpPr>
              <p:nvPr/>
            </p:nvSpPr>
            <p:spPr bwMode="auto">
              <a:xfrm>
                <a:off x="1592" y="2897"/>
                <a:ext cx="247" cy="155"/>
              </a:xfrm>
              <a:custGeom>
                <a:avLst/>
                <a:gdLst>
                  <a:gd name="T0" fmla="*/ 0 w 245"/>
                  <a:gd name="T1" fmla="*/ 67 h 156"/>
                  <a:gd name="T2" fmla="*/ 114 w 245"/>
                  <a:gd name="T3" fmla="*/ 67 h 156"/>
                  <a:gd name="T4" fmla="*/ 114 w 245"/>
                  <a:gd name="T5" fmla="*/ 0 h 156"/>
                  <a:gd name="T6" fmla="*/ 137 w 245"/>
                  <a:gd name="T7" fmla="*/ 0 h 156"/>
                  <a:gd name="T8" fmla="*/ 137 w 245"/>
                  <a:gd name="T9" fmla="*/ 67 h 156"/>
                  <a:gd name="T10" fmla="*/ 245 w 245"/>
                  <a:gd name="T11" fmla="*/ 67 h 156"/>
                  <a:gd name="T12" fmla="*/ 245 w 245"/>
                  <a:gd name="T13" fmla="*/ 89 h 156"/>
                  <a:gd name="T14" fmla="*/ 137 w 245"/>
                  <a:gd name="T15" fmla="*/ 89 h 156"/>
                  <a:gd name="T16" fmla="*/ 137 w 245"/>
                  <a:gd name="T17" fmla="*/ 156 h 156"/>
                  <a:gd name="T18" fmla="*/ 114 w 245"/>
                  <a:gd name="T19" fmla="*/ 156 h 156"/>
                  <a:gd name="T20" fmla="*/ 114 w 245"/>
                  <a:gd name="T21" fmla="*/ 89 h 156"/>
                  <a:gd name="T22" fmla="*/ 0 w 245"/>
                  <a:gd name="T23" fmla="*/ 89 h 156"/>
                  <a:gd name="T24" fmla="*/ 0 w 245"/>
                  <a:gd name="T25" fmla="*/ 67 h 156"/>
                  <a:gd name="T26" fmla="*/ 0 w 245"/>
                  <a:gd name="T27" fmla="*/ 67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6"/>
                  <a:gd name="T44" fmla="*/ 245 w 245"/>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6">
                    <a:moveTo>
                      <a:pt x="0" y="67"/>
                    </a:moveTo>
                    <a:lnTo>
                      <a:pt x="114" y="67"/>
                    </a:lnTo>
                    <a:lnTo>
                      <a:pt x="114" y="0"/>
                    </a:lnTo>
                    <a:lnTo>
                      <a:pt x="137" y="0"/>
                    </a:lnTo>
                    <a:lnTo>
                      <a:pt x="137" y="67"/>
                    </a:lnTo>
                    <a:lnTo>
                      <a:pt x="245" y="67"/>
                    </a:lnTo>
                    <a:lnTo>
                      <a:pt x="245" y="89"/>
                    </a:lnTo>
                    <a:lnTo>
                      <a:pt x="137" y="89"/>
                    </a:lnTo>
                    <a:lnTo>
                      <a:pt x="137" y="156"/>
                    </a:lnTo>
                    <a:lnTo>
                      <a:pt x="114" y="156"/>
                    </a:lnTo>
                    <a:lnTo>
                      <a:pt x="114" y="89"/>
                    </a:lnTo>
                    <a:lnTo>
                      <a:pt x="0" y="89"/>
                    </a:lnTo>
                    <a:lnTo>
                      <a:pt x="0" y="67"/>
                    </a:lnTo>
                    <a:close/>
                  </a:path>
                </a:pathLst>
              </a:custGeom>
              <a:solidFill>
                <a:srgbClr val="FF00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220" name="Freeform 69"/>
              <p:cNvSpPr>
                <a:spLocks/>
              </p:cNvSpPr>
              <p:nvPr/>
            </p:nvSpPr>
            <p:spPr bwMode="auto">
              <a:xfrm>
                <a:off x="1742" y="2897"/>
                <a:ext cx="67" cy="50"/>
              </a:xfrm>
              <a:custGeom>
                <a:avLst/>
                <a:gdLst>
                  <a:gd name="T0" fmla="*/ 0 w 66"/>
                  <a:gd name="T1" fmla="*/ 0 h 50"/>
                  <a:gd name="T2" fmla="*/ 0 w 66"/>
                  <a:gd name="T3" fmla="*/ 50 h 50"/>
                  <a:gd name="T4" fmla="*/ 66 w 66"/>
                  <a:gd name="T5" fmla="*/ 0 h 50"/>
                  <a:gd name="T6" fmla="*/ 0 w 66"/>
                  <a:gd name="T7" fmla="*/ 0 h 50"/>
                  <a:gd name="T8" fmla="*/ 0 w 66"/>
                  <a:gd name="T9" fmla="*/ 0 h 50"/>
                  <a:gd name="T10" fmla="*/ 0 60000 65536"/>
                  <a:gd name="T11" fmla="*/ 0 60000 65536"/>
                  <a:gd name="T12" fmla="*/ 0 60000 65536"/>
                  <a:gd name="T13" fmla="*/ 0 60000 65536"/>
                  <a:gd name="T14" fmla="*/ 0 60000 65536"/>
                  <a:gd name="T15" fmla="*/ 0 w 66"/>
                  <a:gd name="T16" fmla="*/ 0 h 50"/>
                  <a:gd name="T17" fmla="*/ 66 w 66"/>
                  <a:gd name="T18" fmla="*/ 50 h 50"/>
                </a:gdLst>
                <a:ahLst/>
                <a:cxnLst>
                  <a:cxn ang="T10">
                    <a:pos x="T0" y="T1"/>
                  </a:cxn>
                  <a:cxn ang="T11">
                    <a:pos x="T2" y="T3"/>
                  </a:cxn>
                  <a:cxn ang="T12">
                    <a:pos x="T4" y="T5"/>
                  </a:cxn>
                  <a:cxn ang="T13">
                    <a:pos x="T6" y="T7"/>
                  </a:cxn>
                  <a:cxn ang="T14">
                    <a:pos x="T8" y="T9"/>
                  </a:cxn>
                </a:cxnLst>
                <a:rect l="T15" t="T16" r="T17" b="T18"/>
                <a:pathLst>
                  <a:path w="66" h="50">
                    <a:moveTo>
                      <a:pt x="0" y="0"/>
                    </a:moveTo>
                    <a:lnTo>
                      <a:pt x="0" y="50"/>
                    </a:lnTo>
                    <a:lnTo>
                      <a:pt x="66" y="0"/>
                    </a:lnTo>
                    <a:lnTo>
                      <a:pt x="0" y="0"/>
                    </a:lnTo>
                    <a:close/>
                  </a:path>
                </a:pathLst>
              </a:custGeom>
              <a:solidFill>
                <a:srgbClr val="0C419A"/>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221" name="Freeform 70"/>
              <p:cNvSpPr>
                <a:spLocks/>
              </p:cNvSpPr>
              <p:nvPr/>
            </p:nvSpPr>
            <p:spPr bwMode="auto">
              <a:xfrm>
                <a:off x="1778" y="2913"/>
                <a:ext cx="61" cy="40"/>
              </a:xfrm>
              <a:custGeom>
                <a:avLst/>
                <a:gdLst>
                  <a:gd name="T0" fmla="*/ 0 w 60"/>
                  <a:gd name="T1" fmla="*/ 39 h 39"/>
                  <a:gd name="T2" fmla="*/ 60 w 60"/>
                  <a:gd name="T3" fmla="*/ 39 h 39"/>
                  <a:gd name="T4" fmla="*/ 60 w 60"/>
                  <a:gd name="T5" fmla="*/ 0 h 39"/>
                  <a:gd name="T6" fmla="*/ 0 w 60"/>
                  <a:gd name="T7" fmla="*/ 39 h 39"/>
                  <a:gd name="T8" fmla="*/ 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39"/>
                    </a:moveTo>
                    <a:lnTo>
                      <a:pt x="60" y="39"/>
                    </a:lnTo>
                    <a:lnTo>
                      <a:pt x="60" y="0"/>
                    </a:lnTo>
                    <a:lnTo>
                      <a:pt x="0" y="39"/>
                    </a:lnTo>
                    <a:close/>
                  </a:path>
                </a:pathLst>
              </a:custGeom>
              <a:solidFill>
                <a:srgbClr val="0C419A"/>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222" name="Freeform 71"/>
              <p:cNvSpPr>
                <a:spLocks/>
              </p:cNvSpPr>
              <p:nvPr/>
            </p:nvSpPr>
            <p:spPr bwMode="auto">
              <a:xfrm>
                <a:off x="1742" y="2897"/>
                <a:ext cx="97" cy="57"/>
              </a:xfrm>
              <a:custGeom>
                <a:avLst/>
                <a:gdLst>
                  <a:gd name="T0" fmla="*/ 0 w 96"/>
                  <a:gd name="T1" fmla="*/ 56 h 56"/>
                  <a:gd name="T2" fmla="*/ 78 w 96"/>
                  <a:gd name="T3" fmla="*/ 0 h 56"/>
                  <a:gd name="T4" fmla="*/ 96 w 96"/>
                  <a:gd name="T5" fmla="*/ 0 h 56"/>
                  <a:gd name="T6" fmla="*/ 18 w 96"/>
                  <a:gd name="T7" fmla="*/ 56 h 56"/>
                  <a:gd name="T8" fmla="*/ 0 w 96"/>
                  <a:gd name="T9" fmla="*/ 56 h 56"/>
                  <a:gd name="T10" fmla="*/ 0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0" y="56"/>
                    </a:moveTo>
                    <a:lnTo>
                      <a:pt x="78" y="0"/>
                    </a:lnTo>
                    <a:lnTo>
                      <a:pt x="96" y="0"/>
                    </a:lnTo>
                    <a:lnTo>
                      <a:pt x="18" y="56"/>
                    </a:lnTo>
                    <a:lnTo>
                      <a:pt x="0" y="56"/>
                    </a:lnTo>
                    <a:close/>
                  </a:path>
                </a:pathLst>
              </a:custGeom>
              <a:solidFill>
                <a:srgbClr val="FF00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223" name="Freeform 72"/>
              <p:cNvSpPr>
                <a:spLocks/>
              </p:cNvSpPr>
              <p:nvPr/>
            </p:nvSpPr>
            <p:spPr bwMode="auto">
              <a:xfrm>
                <a:off x="1616" y="2897"/>
                <a:ext cx="77" cy="44"/>
              </a:xfrm>
              <a:custGeom>
                <a:avLst/>
                <a:gdLst>
                  <a:gd name="T0" fmla="*/ 78 w 78"/>
                  <a:gd name="T1" fmla="*/ 0 h 45"/>
                  <a:gd name="T2" fmla="*/ 78 w 78"/>
                  <a:gd name="T3" fmla="*/ 45 h 45"/>
                  <a:gd name="T4" fmla="*/ 0 w 78"/>
                  <a:gd name="T5" fmla="*/ 0 h 45"/>
                  <a:gd name="T6" fmla="*/ 78 w 78"/>
                  <a:gd name="T7" fmla="*/ 0 h 45"/>
                  <a:gd name="T8" fmla="*/ 78 w 78"/>
                  <a:gd name="T9" fmla="*/ 0 h 45"/>
                  <a:gd name="T10" fmla="*/ 0 60000 65536"/>
                  <a:gd name="T11" fmla="*/ 0 60000 65536"/>
                  <a:gd name="T12" fmla="*/ 0 60000 65536"/>
                  <a:gd name="T13" fmla="*/ 0 60000 65536"/>
                  <a:gd name="T14" fmla="*/ 0 60000 65536"/>
                  <a:gd name="T15" fmla="*/ 0 w 78"/>
                  <a:gd name="T16" fmla="*/ 0 h 45"/>
                  <a:gd name="T17" fmla="*/ 78 w 78"/>
                  <a:gd name="T18" fmla="*/ 45 h 45"/>
                </a:gdLst>
                <a:ahLst/>
                <a:cxnLst>
                  <a:cxn ang="T10">
                    <a:pos x="T0" y="T1"/>
                  </a:cxn>
                  <a:cxn ang="T11">
                    <a:pos x="T2" y="T3"/>
                  </a:cxn>
                  <a:cxn ang="T12">
                    <a:pos x="T4" y="T5"/>
                  </a:cxn>
                  <a:cxn ang="T13">
                    <a:pos x="T6" y="T7"/>
                  </a:cxn>
                  <a:cxn ang="T14">
                    <a:pos x="T8" y="T9"/>
                  </a:cxn>
                </a:cxnLst>
                <a:rect l="T15" t="T16" r="T17" b="T18"/>
                <a:pathLst>
                  <a:path w="78" h="45">
                    <a:moveTo>
                      <a:pt x="78" y="0"/>
                    </a:moveTo>
                    <a:lnTo>
                      <a:pt x="78" y="45"/>
                    </a:lnTo>
                    <a:lnTo>
                      <a:pt x="0" y="0"/>
                    </a:lnTo>
                    <a:lnTo>
                      <a:pt x="78" y="0"/>
                    </a:lnTo>
                    <a:close/>
                  </a:path>
                </a:pathLst>
              </a:custGeom>
              <a:solidFill>
                <a:srgbClr val="0C419A"/>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224" name="Freeform 73"/>
              <p:cNvSpPr>
                <a:spLocks/>
              </p:cNvSpPr>
              <p:nvPr/>
            </p:nvSpPr>
            <p:spPr bwMode="auto">
              <a:xfrm>
                <a:off x="1592" y="2913"/>
                <a:ext cx="61" cy="40"/>
              </a:xfrm>
              <a:custGeom>
                <a:avLst/>
                <a:gdLst>
                  <a:gd name="T0" fmla="*/ 60 w 60"/>
                  <a:gd name="T1" fmla="*/ 39 h 39"/>
                  <a:gd name="T2" fmla="*/ 0 w 60"/>
                  <a:gd name="T3" fmla="*/ 39 h 39"/>
                  <a:gd name="T4" fmla="*/ 0 w 60"/>
                  <a:gd name="T5" fmla="*/ 0 h 39"/>
                  <a:gd name="T6" fmla="*/ 60 w 60"/>
                  <a:gd name="T7" fmla="*/ 39 h 39"/>
                  <a:gd name="T8" fmla="*/ 6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60" y="39"/>
                    </a:moveTo>
                    <a:lnTo>
                      <a:pt x="0" y="39"/>
                    </a:lnTo>
                    <a:lnTo>
                      <a:pt x="0" y="0"/>
                    </a:lnTo>
                    <a:lnTo>
                      <a:pt x="60" y="39"/>
                    </a:lnTo>
                    <a:close/>
                  </a:path>
                </a:pathLst>
              </a:custGeom>
              <a:solidFill>
                <a:srgbClr val="0C419A"/>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225" name="Freeform 74"/>
              <p:cNvSpPr>
                <a:spLocks/>
              </p:cNvSpPr>
              <p:nvPr/>
            </p:nvSpPr>
            <p:spPr bwMode="auto">
              <a:xfrm>
                <a:off x="1592" y="2897"/>
                <a:ext cx="95" cy="57"/>
              </a:xfrm>
              <a:custGeom>
                <a:avLst/>
                <a:gdLst>
                  <a:gd name="T0" fmla="*/ 96 w 96"/>
                  <a:gd name="T1" fmla="*/ 56 h 56"/>
                  <a:gd name="T2" fmla="*/ 0 w 96"/>
                  <a:gd name="T3" fmla="*/ 0 h 56"/>
                  <a:gd name="T4" fmla="*/ 6 w 96"/>
                  <a:gd name="T5" fmla="*/ 11 h 56"/>
                  <a:gd name="T6" fmla="*/ 78 w 96"/>
                  <a:gd name="T7" fmla="*/ 56 h 56"/>
                  <a:gd name="T8" fmla="*/ 96 w 96"/>
                  <a:gd name="T9" fmla="*/ 56 h 56"/>
                  <a:gd name="T10" fmla="*/ 96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96" y="56"/>
                    </a:moveTo>
                    <a:lnTo>
                      <a:pt x="0" y="0"/>
                    </a:lnTo>
                    <a:lnTo>
                      <a:pt x="6" y="11"/>
                    </a:lnTo>
                    <a:lnTo>
                      <a:pt x="78" y="56"/>
                    </a:lnTo>
                    <a:lnTo>
                      <a:pt x="96" y="56"/>
                    </a:lnTo>
                    <a:close/>
                  </a:path>
                </a:pathLst>
              </a:custGeom>
              <a:solidFill>
                <a:srgbClr val="FF00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226" name="Freeform 75"/>
              <p:cNvSpPr>
                <a:spLocks/>
              </p:cNvSpPr>
              <p:nvPr/>
            </p:nvSpPr>
            <p:spPr bwMode="auto">
              <a:xfrm>
                <a:off x="1742" y="3008"/>
                <a:ext cx="73" cy="44"/>
              </a:xfrm>
              <a:custGeom>
                <a:avLst/>
                <a:gdLst>
                  <a:gd name="T0" fmla="*/ 0 w 72"/>
                  <a:gd name="T1" fmla="*/ 44 h 44"/>
                  <a:gd name="T2" fmla="*/ 0 w 72"/>
                  <a:gd name="T3" fmla="*/ 0 h 44"/>
                  <a:gd name="T4" fmla="*/ 72 w 72"/>
                  <a:gd name="T5" fmla="*/ 44 h 44"/>
                  <a:gd name="T6" fmla="*/ 0 w 72"/>
                  <a:gd name="T7" fmla="*/ 44 h 44"/>
                  <a:gd name="T8" fmla="*/ 0 w 72"/>
                  <a:gd name="T9" fmla="*/ 44 h 44"/>
                  <a:gd name="T10" fmla="*/ 0 60000 65536"/>
                  <a:gd name="T11" fmla="*/ 0 60000 65536"/>
                  <a:gd name="T12" fmla="*/ 0 60000 65536"/>
                  <a:gd name="T13" fmla="*/ 0 60000 65536"/>
                  <a:gd name="T14" fmla="*/ 0 60000 65536"/>
                  <a:gd name="T15" fmla="*/ 0 w 72"/>
                  <a:gd name="T16" fmla="*/ 0 h 44"/>
                  <a:gd name="T17" fmla="*/ 72 w 72"/>
                  <a:gd name="T18" fmla="*/ 44 h 44"/>
                </a:gdLst>
                <a:ahLst/>
                <a:cxnLst>
                  <a:cxn ang="T10">
                    <a:pos x="T0" y="T1"/>
                  </a:cxn>
                  <a:cxn ang="T11">
                    <a:pos x="T2" y="T3"/>
                  </a:cxn>
                  <a:cxn ang="T12">
                    <a:pos x="T4" y="T5"/>
                  </a:cxn>
                  <a:cxn ang="T13">
                    <a:pos x="T6" y="T7"/>
                  </a:cxn>
                  <a:cxn ang="T14">
                    <a:pos x="T8" y="T9"/>
                  </a:cxn>
                </a:cxnLst>
                <a:rect l="T15" t="T16" r="T17" b="T18"/>
                <a:pathLst>
                  <a:path w="72" h="44">
                    <a:moveTo>
                      <a:pt x="0" y="44"/>
                    </a:moveTo>
                    <a:lnTo>
                      <a:pt x="0" y="0"/>
                    </a:lnTo>
                    <a:lnTo>
                      <a:pt x="72" y="44"/>
                    </a:lnTo>
                    <a:lnTo>
                      <a:pt x="0" y="44"/>
                    </a:lnTo>
                    <a:close/>
                  </a:path>
                </a:pathLst>
              </a:custGeom>
              <a:solidFill>
                <a:srgbClr val="0C419A"/>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227" name="Freeform 76"/>
              <p:cNvSpPr>
                <a:spLocks/>
              </p:cNvSpPr>
              <p:nvPr/>
            </p:nvSpPr>
            <p:spPr bwMode="auto">
              <a:xfrm>
                <a:off x="1778" y="2998"/>
                <a:ext cx="61" cy="38"/>
              </a:xfrm>
              <a:custGeom>
                <a:avLst/>
                <a:gdLst>
                  <a:gd name="T0" fmla="*/ 0 w 60"/>
                  <a:gd name="T1" fmla="*/ 0 h 39"/>
                  <a:gd name="T2" fmla="*/ 60 w 60"/>
                  <a:gd name="T3" fmla="*/ 0 h 39"/>
                  <a:gd name="T4" fmla="*/ 60 w 60"/>
                  <a:gd name="T5" fmla="*/ 39 h 39"/>
                  <a:gd name="T6" fmla="*/ 0 w 60"/>
                  <a:gd name="T7" fmla="*/ 0 h 39"/>
                  <a:gd name="T8" fmla="*/ 0 w 60"/>
                  <a:gd name="T9" fmla="*/ 0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0"/>
                    </a:moveTo>
                    <a:lnTo>
                      <a:pt x="60" y="0"/>
                    </a:lnTo>
                    <a:lnTo>
                      <a:pt x="60" y="39"/>
                    </a:lnTo>
                    <a:lnTo>
                      <a:pt x="0" y="0"/>
                    </a:lnTo>
                    <a:close/>
                  </a:path>
                </a:pathLst>
              </a:custGeom>
              <a:solidFill>
                <a:srgbClr val="0C419A"/>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228" name="Freeform 77"/>
              <p:cNvSpPr>
                <a:spLocks/>
              </p:cNvSpPr>
              <p:nvPr/>
            </p:nvSpPr>
            <p:spPr bwMode="auto">
              <a:xfrm>
                <a:off x="1754" y="2998"/>
                <a:ext cx="85" cy="55"/>
              </a:xfrm>
              <a:custGeom>
                <a:avLst/>
                <a:gdLst>
                  <a:gd name="T0" fmla="*/ 0 w 84"/>
                  <a:gd name="T1" fmla="*/ 0 h 55"/>
                  <a:gd name="T2" fmla="*/ 84 w 84"/>
                  <a:gd name="T3" fmla="*/ 55 h 55"/>
                  <a:gd name="T4" fmla="*/ 84 w 84"/>
                  <a:gd name="T5" fmla="*/ 44 h 55"/>
                  <a:gd name="T6" fmla="*/ 18 w 84"/>
                  <a:gd name="T7" fmla="*/ 0 h 55"/>
                  <a:gd name="T8" fmla="*/ 0 w 84"/>
                  <a:gd name="T9" fmla="*/ 0 h 55"/>
                  <a:gd name="T10" fmla="*/ 0 w 84"/>
                  <a:gd name="T11" fmla="*/ 0 h 55"/>
                  <a:gd name="T12" fmla="*/ 0 60000 65536"/>
                  <a:gd name="T13" fmla="*/ 0 60000 65536"/>
                  <a:gd name="T14" fmla="*/ 0 60000 65536"/>
                  <a:gd name="T15" fmla="*/ 0 60000 65536"/>
                  <a:gd name="T16" fmla="*/ 0 60000 65536"/>
                  <a:gd name="T17" fmla="*/ 0 60000 65536"/>
                  <a:gd name="T18" fmla="*/ 0 w 84"/>
                  <a:gd name="T19" fmla="*/ 0 h 55"/>
                  <a:gd name="T20" fmla="*/ 84 w 8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84" h="55">
                    <a:moveTo>
                      <a:pt x="0" y="0"/>
                    </a:moveTo>
                    <a:lnTo>
                      <a:pt x="84" y="55"/>
                    </a:lnTo>
                    <a:lnTo>
                      <a:pt x="84" y="44"/>
                    </a:lnTo>
                    <a:lnTo>
                      <a:pt x="18" y="0"/>
                    </a:lnTo>
                    <a:lnTo>
                      <a:pt x="0" y="0"/>
                    </a:lnTo>
                    <a:close/>
                  </a:path>
                </a:pathLst>
              </a:custGeom>
              <a:solidFill>
                <a:srgbClr val="FF00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229" name="Freeform 78"/>
              <p:cNvSpPr>
                <a:spLocks/>
              </p:cNvSpPr>
              <p:nvPr/>
            </p:nvSpPr>
            <p:spPr bwMode="auto">
              <a:xfrm>
                <a:off x="1622" y="3002"/>
                <a:ext cx="71" cy="50"/>
              </a:xfrm>
              <a:custGeom>
                <a:avLst/>
                <a:gdLst>
                  <a:gd name="T0" fmla="*/ 72 w 72"/>
                  <a:gd name="T1" fmla="*/ 50 h 50"/>
                  <a:gd name="T2" fmla="*/ 72 w 72"/>
                  <a:gd name="T3" fmla="*/ 0 h 50"/>
                  <a:gd name="T4" fmla="*/ 0 w 72"/>
                  <a:gd name="T5" fmla="*/ 50 h 50"/>
                  <a:gd name="T6" fmla="*/ 72 w 72"/>
                  <a:gd name="T7" fmla="*/ 50 h 50"/>
                  <a:gd name="T8" fmla="*/ 72 w 72"/>
                  <a:gd name="T9" fmla="*/ 50 h 50"/>
                  <a:gd name="T10" fmla="*/ 0 60000 65536"/>
                  <a:gd name="T11" fmla="*/ 0 60000 65536"/>
                  <a:gd name="T12" fmla="*/ 0 60000 65536"/>
                  <a:gd name="T13" fmla="*/ 0 60000 65536"/>
                  <a:gd name="T14" fmla="*/ 0 60000 65536"/>
                  <a:gd name="T15" fmla="*/ 0 w 72"/>
                  <a:gd name="T16" fmla="*/ 0 h 50"/>
                  <a:gd name="T17" fmla="*/ 72 w 72"/>
                  <a:gd name="T18" fmla="*/ 50 h 50"/>
                </a:gdLst>
                <a:ahLst/>
                <a:cxnLst>
                  <a:cxn ang="T10">
                    <a:pos x="T0" y="T1"/>
                  </a:cxn>
                  <a:cxn ang="T11">
                    <a:pos x="T2" y="T3"/>
                  </a:cxn>
                  <a:cxn ang="T12">
                    <a:pos x="T4" y="T5"/>
                  </a:cxn>
                  <a:cxn ang="T13">
                    <a:pos x="T6" y="T7"/>
                  </a:cxn>
                  <a:cxn ang="T14">
                    <a:pos x="T8" y="T9"/>
                  </a:cxn>
                </a:cxnLst>
                <a:rect l="T15" t="T16" r="T17" b="T18"/>
                <a:pathLst>
                  <a:path w="72" h="50">
                    <a:moveTo>
                      <a:pt x="72" y="50"/>
                    </a:moveTo>
                    <a:lnTo>
                      <a:pt x="72" y="0"/>
                    </a:lnTo>
                    <a:lnTo>
                      <a:pt x="0" y="50"/>
                    </a:lnTo>
                    <a:lnTo>
                      <a:pt x="72" y="50"/>
                    </a:lnTo>
                    <a:close/>
                  </a:path>
                </a:pathLst>
              </a:custGeom>
              <a:solidFill>
                <a:srgbClr val="0C419A"/>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230" name="Freeform 79"/>
              <p:cNvSpPr>
                <a:spLocks/>
              </p:cNvSpPr>
              <p:nvPr/>
            </p:nvSpPr>
            <p:spPr bwMode="auto">
              <a:xfrm>
                <a:off x="1592" y="2998"/>
                <a:ext cx="55" cy="38"/>
              </a:xfrm>
              <a:custGeom>
                <a:avLst/>
                <a:gdLst>
                  <a:gd name="T0" fmla="*/ 54 w 54"/>
                  <a:gd name="T1" fmla="*/ 0 h 39"/>
                  <a:gd name="T2" fmla="*/ 0 w 54"/>
                  <a:gd name="T3" fmla="*/ 0 h 39"/>
                  <a:gd name="T4" fmla="*/ 0 w 54"/>
                  <a:gd name="T5" fmla="*/ 39 h 39"/>
                  <a:gd name="T6" fmla="*/ 54 w 54"/>
                  <a:gd name="T7" fmla="*/ 0 h 39"/>
                  <a:gd name="T8" fmla="*/ 54 w 54"/>
                  <a:gd name="T9" fmla="*/ 0 h 39"/>
                  <a:gd name="T10" fmla="*/ 0 60000 65536"/>
                  <a:gd name="T11" fmla="*/ 0 60000 65536"/>
                  <a:gd name="T12" fmla="*/ 0 60000 65536"/>
                  <a:gd name="T13" fmla="*/ 0 60000 65536"/>
                  <a:gd name="T14" fmla="*/ 0 60000 65536"/>
                  <a:gd name="T15" fmla="*/ 0 w 54"/>
                  <a:gd name="T16" fmla="*/ 0 h 39"/>
                  <a:gd name="T17" fmla="*/ 54 w 54"/>
                  <a:gd name="T18" fmla="*/ 39 h 39"/>
                </a:gdLst>
                <a:ahLst/>
                <a:cxnLst>
                  <a:cxn ang="T10">
                    <a:pos x="T0" y="T1"/>
                  </a:cxn>
                  <a:cxn ang="T11">
                    <a:pos x="T2" y="T3"/>
                  </a:cxn>
                  <a:cxn ang="T12">
                    <a:pos x="T4" y="T5"/>
                  </a:cxn>
                  <a:cxn ang="T13">
                    <a:pos x="T6" y="T7"/>
                  </a:cxn>
                  <a:cxn ang="T14">
                    <a:pos x="T8" y="T9"/>
                  </a:cxn>
                </a:cxnLst>
                <a:rect l="T15" t="T16" r="T17" b="T18"/>
                <a:pathLst>
                  <a:path w="54" h="39">
                    <a:moveTo>
                      <a:pt x="54" y="0"/>
                    </a:moveTo>
                    <a:lnTo>
                      <a:pt x="0" y="0"/>
                    </a:lnTo>
                    <a:lnTo>
                      <a:pt x="0" y="39"/>
                    </a:lnTo>
                    <a:lnTo>
                      <a:pt x="54" y="0"/>
                    </a:lnTo>
                    <a:close/>
                  </a:path>
                </a:pathLst>
              </a:custGeom>
              <a:solidFill>
                <a:srgbClr val="0C419A"/>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231" name="Freeform 80"/>
              <p:cNvSpPr>
                <a:spLocks/>
              </p:cNvSpPr>
              <p:nvPr/>
            </p:nvSpPr>
            <p:spPr bwMode="auto">
              <a:xfrm>
                <a:off x="1598" y="2998"/>
                <a:ext cx="95" cy="55"/>
              </a:xfrm>
              <a:custGeom>
                <a:avLst/>
                <a:gdLst>
                  <a:gd name="T0" fmla="*/ 96 w 96"/>
                  <a:gd name="T1" fmla="*/ 0 h 55"/>
                  <a:gd name="T2" fmla="*/ 18 w 96"/>
                  <a:gd name="T3" fmla="*/ 55 h 55"/>
                  <a:gd name="T4" fmla="*/ 0 w 96"/>
                  <a:gd name="T5" fmla="*/ 55 h 55"/>
                  <a:gd name="T6" fmla="*/ 78 w 96"/>
                  <a:gd name="T7" fmla="*/ 0 h 55"/>
                  <a:gd name="T8" fmla="*/ 96 w 96"/>
                  <a:gd name="T9" fmla="*/ 0 h 55"/>
                  <a:gd name="T10" fmla="*/ 96 w 96"/>
                  <a:gd name="T11" fmla="*/ 0 h 55"/>
                  <a:gd name="T12" fmla="*/ 0 60000 65536"/>
                  <a:gd name="T13" fmla="*/ 0 60000 65536"/>
                  <a:gd name="T14" fmla="*/ 0 60000 65536"/>
                  <a:gd name="T15" fmla="*/ 0 60000 65536"/>
                  <a:gd name="T16" fmla="*/ 0 60000 65536"/>
                  <a:gd name="T17" fmla="*/ 0 60000 65536"/>
                  <a:gd name="T18" fmla="*/ 0 w 96"/>
                  <a:gd name="T19" fmla="*/ 0 h 55"/>
                  <a:gd name="T20" fmla="*/ 96 w 96"/>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96" h="55">
                    <a:moveTo>
                      <a:pt x="96" y="0"/>
                    </a:moveTo>
                    <a:lnTo>
                      <a:pt x="18" y="55"/>
                    </a:lnTo>
                    <a:lnTo>
                      <a:pt x="0" y="55"/>
                    </a:lnTo>
                    <a:lnTo>
                      <a:pt x="78" y="0"/>
                    </a:lnTo>
                    <a:lnTo>
                      <a:pt x="96" y="0"/>
                    </a:lnTo>
                    <a:close/>
                  </a:path>
                </a:pathLst>
              </a:custGeom>
              <a:solidFill>
                <a:srgbClr val="FF00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232" name="Freeform 81"/>
              <p:cNvSpPr>
                <a:spLocks/>
              </p:cNvSpPr>
              <p:nvPr/>
            </p:nvSpPr>
            <p:spPr bwMode="auto">
              <a:xfrm>
                <a:off x="1592" y="2897"/>
                <a:ext cx="247"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grpSp>
        <p:grpSp>
          <p:nvGrpSpPr>
            <p:cNvPr id="8" name="Group 82"/>
            <p:cNvGrpSpPr>
              <a:grpSpLocks/>
            </p:cNvGrpSpPr>
            <p:nvPr userDrawn="1"/>
          </p:nvGrpSpPr>
          <p:grpSpPr bwMode="auto">
            <a:xfrm>
              <a:off x="2910190" y="5298398"/>
              <a:ext cx="164629" cy="104602"/>
              <a:chOff x="1778" y="2004"/>
              <a:chExt cx="246" cy="156"/>
            </a:xfrm>
          </p:grpSpPr>
          <p:sp>
            <p:nvSpPr>
              <p:cNvPr id="215" name="Freeform 83"/>
              <p:cNvSpPr>
                <a:spLocks/>
              </p:cNvSpPr>
              <p:nvPr/>
            </p:nvSpPr>
            <p:spPr bwMode="auto">
              <a:xfrm>
                <a:off x="1778" y="2004"/>
                <a:ext cx="246" cy="156"/>
              </a:xfrm>
              <a:custGeom>
                <a:avLst/>
                <a:gdLst>
                  <a:gd name="T0" fmla="*/ 1573 w 239"/>
                  <a:gd name="T1" fmla="*/ 2942 h 151"/>
                  <a:gd name="T2" fmla="*/ 1573 w 239"/>
                  <a:gd name="T3" fmla="*/ 0 h 151"/>
                  <a:gd name="T4" fmla="*/ 0 w 239"/>
                  <a:gd name="T5" fmla="*/ 0 h 151"/>
                  <a:gd name="T6" fmla="*/ 0 w 239"/>
                  <a:gd name="T7" fmla="*/ 2942 h 151"/>
                  <a:gd name="T8" fmla="*/ 1573 w 239"/>
                  <a:gd name="T9" fmla="*/ 2942 h 151"/>
                  <a:gd name="T10" fmla="*/ 1573 w 239"/>
                  <a:gd name="T11" fmla="*/ 2942 h 151"/>
                  <a:gd name="T12" fmla="*/ 0 60000 65536"/>
                  <a:gd name="T13" fmla="*/ 0 60000 65536"/>
                  <a:gd name="T14" fmla="*/ 0 60000 65536"/>
                  <a:gd name="T15" fmla="*/ 0 60000 65536"/>
                  <a:gd name="T16" fmla="*/ 0 60000 65536"/>
                  <a:gd name="T17" fmla="*/ 0 60000 65536"/>
                  <a:gd name="T18" fmla="*/ 0 w 239"/>
                  <a:gd name="T19" fmla="*/ 0 h 151"/>
                  <a:gd name="T20" fmla="*/ 239 w 239"/>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9" h="151">
                    <a:moveTo>
                      <a:pt x="239" y="151"/>
                    </a:moveTo>
                    <a:lnTo>
                      <a:pt x="239" y="0"/>
                    </a:lnTo>
                    <a:lnTo>
                      <a:pt x="0" y="0"/>
                    </a:lnTo>
                    <a:lnTo>
                      <a:pt x="0" y="151"/>
                    </a:lnTo>
                    <a:lnTo>
                      <a:pt x="239" y="151"/>
                    </a:lnTo>
                    <a:close/>
                  </a:path>
                </a:pathLst>
              </a:custGeom>
              <a:solidFill>
                <a:srgbClr val="FF00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216" name="Freeform 84"/>
              <p:cNvSpPr>
                <a:spLocks/>
              </p:cNvSpPr>
              <p:nvPr/>
            </p:nvSpPr>
            <p:spPr bwMode="auto">
              <a:xfrm>
                <a:off x="1845" y="2026"/>
                <a:ext cx="120" cy="118"/>
              </a:xfrm>
              <a:custGeom>
                <a:avLst/>
                <a:gdLst>
                  <a:gd name="T0" fmla="*/ 77 w 119"/>
                  <a:gd name="T1" fmla="*/ 78 h 117"/>
                  <a:gd name="T2" fmla="*/ 119 w 119"/>
                  <a:gd name="T3" fmla="*/ 78 h 117"/>
                  <a:gd name="T4" fmla="*/ 119 w 119"/>
                  <a:gd name="T5" fmla="*/ 44 h 117"/>
                  <a:gd name="T6" fmla="*/ 77 w 119"/>
                  <a:gd name="T7" fmla="*/ 44 h 117"/>
                  <a:gd name="T8" fmla="*/ 77 w 119"/>
                  <a:gd name="T9" fmla="*/ 0 h 117"/>
                  <a:gd name="T10" fmla="*/ 42 w 119"/>
                  <a:gd name="T11" fmla="*/ 0 h 117"/>
                  <a:gd name="T12" fmla="*/ 42 w 119"/>
                  <a:gd name="T13" fmla="*/ 44 h 117"/>
                  <a:gd name="T14" fmla="*/ 0 w 119"/>
                  <a:gd name="T15" fmla="*/ 44 h 117"/>
                  <a:gd name="T16" fmla="*/ 0 w 119"/>
                  <a:gd name="T17" fmla="*/ 78 h 117"/>
                  <a:gd name="T18" fmla="*/ 42 w 119"/>
                  <a:gd name="T19" fmla="*/ 78 h 117"/>
                  <a:gd name="T20" fmla="*/ 42 w 119"/>
                  <a:gd name="T21" fmla="*/ 117 h 117"/>
                  <a:gd name="T22" fmla="*/ 77 w 119"/>
                  <a:gd name="T23" fmla="*/ 117 h 117"/>
                  <a:gd name="T24" fmla="*/ 77 w 119"/>
                  <a:gd name="T25" fmla="*/ 78 h 117"/>
                  <a:gd name="T26" fmla="*/ 77 w 119"/>
                  <a:gd name="T27" fmla="*/ 78 h 1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
                  <a:gd name="T43" fmla="*/ 0 h 117"/>
                  <a:gd name="T44" fmla="*/ 119 w 119"/>
                  <a:gd name="T45" fmla="*/ 117 h 1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 h="117">
                    <a:moveTo>
                      <a:pt x="77" y="78"/>
                    </a:moveTo>
                    <a:lnTo>
                      <a:pt x="119" y="78"/>
                    </a:lnTo>
                    <a:lnTo>
                      <a:pt x="119" y="44"/>
                    </a:lnTo>
                    <a:lnTo>
                      <a:pt x="77" y="44"/>
                    </a:lnTo>
                    <a:lnTo>
                      <a:pt x="77" y="0"/>
                    </a:lnTo>
                    <a:lnTo>
                      <a:pt x="42" y="0"/>
                    </a:lnTo>
                    <a:lnTo>
                      <a:pt x="42" y="44"/>
                    </a:lnTo>
                    <a:lnTo>
                      <a:pt x="0" y="44"/>
                    </a:lnTo>
                    <a:lnTo>
                      <a:pt x="0" y="78"/>
                    </a:lnTo>
                    <a:lnTo>
                      <a:pt x="42" y="78"/>
                    </a:lnTo>
                    <a:lnTo>
                      <a:pt x="42" y="117"/>
                    </a:lnTo>
                    <a:lnTo>
                      <a:pt x="77" y="117"/>
                    </a:lnTo>
                    <a:lnTo>
                      <a:pt x="77" y="78"/>
                    </a:lnTo>
                    <a:close/>
                  </a:path>
                </a:pathLst>
              </a:custGeom>
              <a:solidFill>
                <a:srgbClr val="FFFFFF"/>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217" name="Freeform 85"/>
              <p:cNvSpPr>
                <a:spLocks/>
              </p:cNvSpPr>
              <p:nvPr/>
            </p:nvSpPr>
            <p:spPr bwMode="auto">
              <a:xfrm>
                <a:off x="1778" y="2004"/>
                <a:ext cx="246"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grpSp>
        <p:grpSp>
          <p:nvGrpSpPr>
            <p:cNvPr id="9" name="Group 86"/>
            <p:cNvGrpSpPr>
              <a:grpSpLocks/>
            </p:cNvGrpSpPr>
            <p:nvPr userDrawn="1"/>
          </p:nvGrpSpPr>
          <p:grpSpPr bwMode="auto">
            <a:xfrm>
              <a:off x="2698061" y="5298398"/>
              <a:ext cx="164271" cy="105273"/>
              <a:chOff x="1592" y="2143"/>
              <a:chExt cx="247" cy="156"/>
            </a:xfrm>
          </p:grpSpPr>
          <p:sp>
            <p:nvSpPr>
              <p:cNvPr id="209" name="Freeform 87"/>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E6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210" name="Freeform 88"/>
              <p:cNvSpPr>
                <a:spLocks/>
              </p:cNvSpPr>
              <p:nvPr/>
            </p:nvSpPr>
            <p:spPr bwMode="auto">
              <a:xfrm>
                <a:off x="1592" y="2143"/>
                <a:ext cx="66" cy="67"/>
              </a:xfrm>
              <a:custGeom>
                <a:avLst/>
                <a:gdLst>
                  <a:gd name="T0" fmla="*/ 66 w 66"/>
                  <a:gd name="T1" fmla="*/ 0 h 67"/>
                  <a:gd name="T2" fmla="*/ 0 w 66"/>
                  <a:gd name="T3" fmla="*/ 0 h 67"/>
                  <a:gd name="T4" fmla="*/ 0 w 66"/>
                  <a:gd name="T5" fmla="*/ 67 h 67"/>
                  <a:gd name="T6" fmla="*/ 66 w 66"/>
                  <a:gd name="T7" fmla="*/ 67 h 67"/>
                  <a:gd name="T8" fmla="*/ 66 w 66"/>
                  <a:gd name="T9" fmla="*/ 0 h 67"/>
                  <a:gd name="T10" fmla="*/ 66 w 66"/>
                  <a:gd name="T11" fmla="*/ 0 h 67"/>
                  <a:gd name="T12" fmla="*/ 0 60000 65536"/>
                  <a:gd name="T13" fmla="*/ 0 60000 65536"/>
                  <a:gd name="T14" fmla="*/ 0 60000 65536"/>
                  <a:gd name="T15" fmla="*/ 0 60000 65536"/>
                  <a:gd name="T16" fmla="*/ 0 60000 65536"/>
                  <a:gd name="T17" fmla="*/ 0 60000 65536"/>
                  <a:gd name="T18" fmla="*/ 0 w 66"/>
                  <a:gd name="T19" fmla="*/ 0 h 67"/>
                  <a:gd name="T20" fmla="*/ 66 w 66"/>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66" h="67">
                    <a:moveTo>
                      <a:pt x="66" y="0"/>
                    </a:moveTo>
                    <a:lnTo>
                      <a:pt x="0" y="0"/>
                    </a:lnTo>
                    <a:lnTo>
                      <a:pt x="0" y="67"/>
                    </a:lnTo>
                    <a:lnTo>
                      <a:pt x="66" y="67"/>
                    </a:lnTo>
                    <a:lnTo>
                      <a:pt x="66" y="0"/>
                    </a:lnTo>
                    <a:close/>
                  </a:path>
                </a:pathLst>
              </a:custGeom>
              <a:solidFill>
                <a:srgbClr val="0C419A"/>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211" name="Freeform 89"/>
              <p:cNvSpPr>
                <a:spLocks/>
              </p:cNvSpPr>
              <p:nvPr/>
            </p:nvSpPr>
            <p:spPr bwMode="auto">
              <a:xfrm>
                <a:off x="1592" y="2238"/>
                <a:ext cx="66" cy="61"/>
              </a:xfrm>
              <a:custGeom>
                <a:avLst/>
                <a:gdLst>
                  <a:gd name="T0" fmla="*/ 0 w 66"/>
                  <a:gd name="T1" fmla="*/ 0 h 61"/>
                  <a:gd name="T2" fmla="*/ 0 w 66"/>
                  <a:gd name="T3" fmla="*/ 61 h 61"/>
                  <a:gd name="T4" fmla="*/ 66 w 66"/>
                  <a:gd name="T5" fmla="*/ 61 h 61"/>
                  <a:gd name="T6" fmla="*/ 66 w 66"/>
                  <a:gd name="T7" fmla="*/ 0 h 61"/>
                  <a:gd name="T8" fmla="*/ 0 w 66"/>
                  <a:gd name="T9" fmla="*/ 0 h 61"/>
                  <a:gd name="T10" fmla="*/ 0 w 66"/>
                  <a:gd name="T11" fmla="*/ 0 h 61"/>
                  <a:gd name="T12" fmla="*/ 0 60000 65536"/>
                  <a:gd name="T13" fmla="*/ 0 60000 65536"/>
                  <a:gd name="T14" fmla="*/ 0 60000 65536"/>
                  <a:gd name="T15" fmla="*/ 0 60000 65536"/>
                  <a:gd name="T16" fmla="*/ 0 60000 65536"/>
                  <a:gd name="T17" fmla="*/ 0 60000 65536"/>
                  <a:gd name="T18" fmla="*/ 0 w 66"/>
                  <a:gd name="T19" fmla="*/ 0 h 61"/>
                  <a:gd name="T20" fmla="*/ 66 w 66"/>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66" h="61">
                    <a:moveTo>
                      <a:pt x="0" y="0"/>
                    </a:moveTo>
                    <a:lnTo>
                      <a:pt x="0" y="61"/>
                    </a:lnTo>
                    <a:lnTo>
                      <a:pt x="66" y="61"/>
                    </a:lnTo>
                    <a:lnTo>
                      <a:pt x="66" y="0"/>
                    </a:lnTo>
                    <a:lnTo>
                      <a:pt x="0" y="0"/>
                    </a:lnTo>
                    <a:close/>
                  </a:path>
                </a:pathLst>
              </a:custGeom>
              <a:solidFill>
                <a:srgbClr val="0C419A"/>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212" name="Freeform 90"/>
              <p:cNvSpPr>
                <a:spLocks/>
              </p:cNvSpPr>
              <p:nvPr/>
            </p:nvSpPr>
            <p:spPr bwMode="auto">
              <a:xfrm>
                <a:off x="1689" y="2238"/>
                <a:ext cx="150" cy="61"/>
              </a:xfrm>
              <a:custGeom>
                <a:avLst/>
                <a:gdLst>
                  <a:gd name="T0" fmla="*/ 0 w 149"/>
                  <a:gd name="T1" fmla="*/ 61 h 61"/>
                  <a:gd name="T2" fmla="*/ 149 w 149"/>
                  <a:gd name="T3" fmla="*/ 61 h 61"/>
                  <a:gd name="T4" fmla="*/ 149 w 149"/>
                  <a:gd name="T5" fmla="*/ 0 h 61"/>
                  <a:gd name="T6" fmla="*/ 0 w 149"/>
                  <a:gd name="T7" fmla="*/ 0 h 61"/>
                  <a:gd name="T8" fmla="*/ 0 w 149"/>
                  <a:gd name="T9" fmla="*/ 61 h 61"/>
                  <a:gd name="T10" fmla="*/ 0 w 149"/>
                  <a:gd name="T11" fmla="*/ 61 h 61"/>
                  <a:gd name="T12" fmla="*/ 0 60000 65536"/>
                  <a:gd name="T13" fmla="*/ 0 60000 65536"/>
                  <a:gd name="T14" fmla="*/ 0 60000 65536"/>
                  <a:gd name="T15" fmla="*/ 0 60000 65536"/>
                  <a:gd name="T16" fmla="*/ 0 60000 65536"/>
                  <a:gd name="T17" fmla="*/ 0 60000 65536"/>
                  <a:gd name="T18" fmla="*/ 0 w 149"/>
                  <a:gd name="T19" fmla="*/ 0 h 61"/>
                  <a:gd name="T20" fmla="*/ 149 w 14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49" h="61">
                    <a:moveTo>
                      <a:pt x="0" y="61"/>
                    </a:moveTo>
                    <a:lnTo>
                      <a:pt x="149" y="61"/>
                    </a:lnTo>
                    <a:lnTo>
                      <a:pt x="149" y="0"/>
                    </a:lnTo>
                    <a:lnTo>
                      <a:pt x="0" y="0"/>
                    </a:lnTo>
                    <a:lnTo>
                      <a:pt x="0" y="61"/>
                    </a:lnTo>
                    <a:close/>
                  </a:path>
                </a:pathLst>
              </a:custGeom>
              <a:solidFill>
                <a:srgbClr val="0C419A"/>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213" name="Freeform 91"/>
              <p:cNvSpPr>
                <a:spLocks/>
              </p:cNvSpPr>
              <p:nvPr/>
            </p:nvSpPr>
            <p:spPr bwMode="auto">
              <a:xfrm>
                <a:off x="1689" y="2143"/>
                <a:ext cx="150" cy="67"/>
              </a:xfrm>
              <a:custGeom>
                <a:avLst/>
                <a:gdLst>
                  <a:gd name="T0" fmla="*/ 0 w 149"/>
                  <a:gd name="T1" fmla="*/ 0 h 67"/>
                  <a:gd name="T2" fmla="*/ 0 w 149"/>
                  <a:gd name="T3" fmla="*/ 67 h 67"/>
                  <a:gd name="T4" fmla="*/ 149 w 149"/>
                  <a:gd name="T5" fmla="*/ 67 h 67"/>
                  <a:gd name="T6" fmla="*/ 149 w 149"/>
                  <a:gd name="T7" fmla="*/ 0 h 67"/>
                  <a:gd name="T8" fmla="*/ 0 w 149"/>
                  <a:gd name="T9" fmla="*/ 0 h 67"/>
                  <a:gd name="T10" fmla="*/ 0 w 149"/>
                  <a:gd name="T11" fmla="*/ 0 h 67"/>
                  <a:gd name="T12" fmla="*/ 0 60000 65536"/>
                  <a:gd name="T13" fmla="*/ 0 60000 65536"/>
                  <a:gd name="T14" fmla="*/ 0 60000 65536"/>
                  <a:gd name="T15" fmla="*/ 0 60000 65536"/>
                  <a:gd name="T16" fmla="*/ 0 60000 65536"/>
                  <a:gd name="T17" fmla="*/ 0 60000 65536"/>
                  <a:gd name="T18" fmla="*/ 0 w 149"/>
                  <a:gd name="T19" fmla="*/ 0 h 67"/>
                  <a:gd name="T20" fmla="*/ 149 w 149"/>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149" h="67">
                    <a:moveTo>
                      <a:pt x="0" y="0"/>
                    </a:moveTo>
                    <a:lnTo>
                      <a:pt x="0" y="67"/>
                    </a:lnTo>
                    <a:lnTo>
                      <a:pt x="149" y="67"/>
                    </a:lnTo>
                    <a:lnTo>
                      <a:pt x="149" y="0"/>
                    </a:lnTo>
                    <a:lnTo>
                      <a:pt x="0" y="0"/>
                    </a:lnTo>
                    <a:close/>
                  </a:path>
                </a:pathLst>
              </a:custGeom>
              <a:solidFill>
                <a:srgbClr val="0C419A"/>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214" name="Freeform 92"/>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grpSp>
        <p:grpSp>
          <p:nvGrpSpPr>
            <p:cNvPr id="10" name="Group 93"/>
            <p:cNvGrpSpPr>
              <a:grpSpLocks/>
            </p:cNvGrpSpPr>
            <p:nvPr userDrawn="1"/>
          </p:nvGrpSpPr>
          <p:grpSpPr bwMode="auto">
            <a:xfrm>
              <a:off x="2486912" y="5298398"/>
              <a:ext cx="163291" cy="105273"/>
              <a:chOff x="1593" y="1897"/>
              <a:chExt cx="244" cy="157"/>
            </a:xfrm>
          </p:grpSpPr>
          <p:sp>
            <p:nvSpPr>
              <p:cNvPr id="205" name="Freeform 94"/>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E6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206" name="Freeform 95"/>
              <p:cNvSpPr>
                <a:spLocks/>
              </p:cNvSpPr>
              <p:nvPr/>
            </p:nvSpPr>
            <p:spPr bwMode="auto">
              <a:xfrm>
                <a:off x="1593" y="1897"/>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207" name="Freeform 96"/>
              <p:cNvSpPr>
                <a:spLocks/>
              </p:cNvSpPr>
              <p:nvPr/>
            </p:nvSpPr>
            <p:spPr bwMode="auto">
              <a:xfrm>
                <a:off x="1593" y="2003"/>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FF00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208" name="Freeform 97"/>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grpSp>
        <p:grpSp>
          <p:nvGrpSpPr>
            <p:cNvPr id="11" name="Group 98"/>
            <p:cNvGrpSpPr>
              <a:grpSpLocks/>
            </p:cNvGrpSpPr>
            <p:nvPr userDrawn="1"/>
          </p:nvGrpSpPr>
          <p:grpSpPr bwMode="auto">
            <a:xfrm>
              <a:off x="1633860" y="5298398"/>
              <a:ext cx="165299" cy="104917"/>
              <a:chOff x="1778" y="1164"/>
              <a:chExt cx="247" cy="157"/>
            </a:xfrm>
          </p:grpSpPr>
          <p:sp>
            <p:nvSpPr>
              <p:cNvPr id="156" name="Freeform 99"/>
              <p:cNvSpPr>
                <a:spLocks/>
              </p:cNvSpPr>
              <p:nvPr/>
            </p:nvSpPr>
            <p:spPr bwMode="auto">
              <a:xfrm>
                <a:off x="1778" y="1164"/>
                <a:ext cx="102" cy="157"/>
              </a:xfrm>
              <a:custGeom>
                <a:avLst/>
                <a:gdLst>
                  <a:gd name="T0" fmla="*/ 9612 w 96"/>
                  <a:gd name="T1" fmla="*/ 156 h 156"/>
                  <a:gd name="T2" fmla="*/ 0 w 96"/>
                  <a:gd name="T3" fmla="*/ 156 h 156"/>
                  <a:gd name="T4" fmla="*/ 0 w 96"/>
                  <a:gd name="T5" fmla="*/ 0 h 156"/>
                  <a:gd name="T6" fmla="*/ 9612 w 96"/>
                  <a:gd name="T7" fmla="*/ 0 h 156"/>
                  <a:gd name="T8" fmla="*/ 9612 w 96"/>
                  <a:gd name="T9" fmla="*/ 156 h 156"/>
                  <a:gd name="T10" fmla="*/ 9612 w 96"/>
                  <a:gd name="T11" fmla="*/ 156 h 156"/>
                  <a:gd name="T12" fmla="*/ 0 60000 65536"/>
                  <a:gd name="T13" fmla="*/ 0 60000 65536"/>
                  <a:gd name="T14" fmla="*/ 0 60000 65536"/>
                  <a:gd name="T15" fmla="*/ 0 60000 65536"/>
                  <a:gd name="T16" fmla="*/ 0 60000 65536"/>
                  <a:gd name="T17" fmla="*/ 0 60000 65536"/>
                  <a:gd name="T18" fmla="*/ 0 w 96"/>
                  <a:gd name="T19" fmla="*/ 0 h 156"/>
                  <a:gd name="T20" fmla="*/ 96 w 96"/>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96" h="156">
                    <a:moveTo>
                      <a:pt x="96" y="156"/>
                    </a:moveTo>
                    <a:lnTo>
                      <a:pt x="0" y="156"/>
                    </a:lnTo>
                    <a:lnTo>
                      <a:pt x="0" y="0"/>
                    </a:lnTo>
                    <a:lnTo>
                      <a:pt x="96" y="0"/>
                    </a:lnTo>
                    <a:lnTo>
                      <a:pt x="96" y="156"/>
                    </a:lnTo>
                    <a:close/>
                  </a:path>
                </a:pathLst>
              </a:custGeom>
              <a:solidFill>
                <a:srgbClr val="13863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57" name="Freeform 100"/>
              <p:cNvSpPr>
                <a:spLocks/>
              </p:cNvSpPr>
              <p:nvPr/>
            </p:nvSpPr>
            <p:spPr bwMode="auto">
              <a:xfrm>
                <a:off x="1880" y="1164"/>
                <a:ext cx="145" cy="157"/>
              </a:xfrm>
              <a:custGeom>
                <a:avLst/>
                <a:gdLst>
                  <a:gd name="T0" fmla="*/ 143 w 143"/>
                  <a:gd name="T1" fmla="*/ 156 h 156"/>
                  <a:gd name="T2" fmla="*/ 0 w 143"/>
                  <a:gd name="T3" fmla="*/ 156 h 156"/>
                  <a:gd name="T4" fmla="*/ 0 w 143"/>
                  <a:gd name="T5" fmla="*/ 0 h 156"/>
                  <a:gd name="T6" fmla="*/ 143 w 143"/>
                  <a:gd name="T7" fmla="*/ 0 h 156"/>
                  <a:gd name="T8" fmla="*/ 143 w 143"/>
                  <a:gd name="T9" fmla="*/ 156 h 156"/>
                  <a:gd name="T10" fmla="*/ 143 w 143"/>
                  <a:gd name="T11" fmla="*/ 156 h 156"/>
                  <a:gd name="T12" fmla="*/ 0 60000 65536"/>
                  <a:gd name="T13" fmla="*/ 0 60000 65536"/>
                  <a:gd name="T14" fmla="*/ 0 60000 65536"/>
                  <a:gd name="T15" fmla="*/ 0 60000 65536"/>
                  <a:gd name="T16" fmla="*/ 0 60000 65536"/>
                  <a:gd name="T17" fmla="*/ 0 60000 65536"/>
                  <a:gd name="T18" fmla="*/ 0 w 143"/>
                  <a:gd name="T19" fmla="*/ 0 h 156"/>
                  <a:gd name="T20" fmla="*/ 143 w 143"/>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43" h="156">
                    <a:moveTo>
                      <a:pt x="143" y="156"/>
                    </a:moveTo>
                    <a:lnTo>
                      <a:pt x="0" y="156"/>
                    </a:lnTo>
                    <a:lnTo>
                      <a:pt x="0" y="0"/>
                    </a:lnTo>
                    <a:lnTo>
                      <a:pt x="143" y="0"/>
                    </a:lnTo>
                    <a:lnTo>
                      <a:pt x="143" y="156"/>
                    </a:lnTo>
                    <a:close/>
                  </a:path>
                </a:pathLst>
              </a:custGeom>
              <a:solidFill>
                <a:srgbClr val="FF1702"/>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58" name="Freeform 101"/>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close/>
                  </a:path>
                </a:pathLst>
              </a:custGeom>
              <a:solidFill>
                <a:srgbClr val="FFE6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59" name="Freeform 102"/>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sp>
            <p:nvSpPr>
              <p:cNvPr id="160" name="Freeform 103"/>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close/>
                  </a:path>
                </a:pathLst>
              </a:custGeom>
              <a:solidFill>
                <a:srgbClr val="FFE6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61" name="Freeform 104"/>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sp>
            <p:nvSpPr>
              <p:cNvPr id="162" name="Freeform 105"/>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close/>
                  </a:path>
                </a:pathLst>
              </a:custGeom>
              <a:solidFill>
                <a:srgbClr val="FFE6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63" name="Freeform 106"/>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sp>
            <p:nvSpPr>
              <p:cNvPr id="164" name="Freeform 107"/>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close/>
                  </a:path>
                </a:pathLst>
              </a:custGeom>
              <a:solidFill>
                <a:srgbClr val="FFE6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65" name="Freeform 108"/>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sp>
            <p:nvSpPr>
              <p:cNvPr id="166" name="Freeform 109"/>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close/>
                  </a:path>
                </a:pathLst>
              </a:custGeom>
              <a:solidFill>
                <a:srgbClr val="FFE6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67" name="Freeform 110"/>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sp>
            <p:nvSpPr>
              <p:cNvPr id="168" name="Freeform 111"/>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close/>
                  </a:path>
                </a:pathLst>
              </a:custGeom>
              <a:solidFill>
                <a:srgbClr val="FFE6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69" name="Freeform 112"/>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sp>
            <p:nvSpPr>
              <p:cNvPr id="170" name="Freeform 113"/>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close/>
                  </a:path>
                </a:pathLst>
              </a:custGeom>
              <a:solidFill>
                <a:srgbClr val="FFE6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71" name="Freeform 114"/>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sp>
            <p:nvSpPr>
              <p:cNvPr id="172" name="Freeform 115"/>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close/>
                  </a:path>
                </a:pathLst>
              </a:custGeom>
              <a:solidFill>
                <a:srgbClr val="FFE6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73" name="Freeform 116"/>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sp>
            <p:nvSpPr>
              <p:cNvPr id="174" name="Freeform 117"/>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close/>
                  </a:path>
                </a:pathLst>
              </a:custGeom>
              <a:solidFill>
                <a:srgbClr val="FFE6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75" name="Freeform 118"/>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sp>
            <p:nvSpPr>
              <p:cNvPr id="176" name="Freeform 119"/>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close/>
                  </a:path>
                </a:pathLst>
              </a:custGeom>
              <a:solidFill>
                <a:srgbClr val="FFE6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77" name="Freeform 120"/>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sp>
            <p:nvSpPr>
              <p:cNvPr id="178" name="Freeform 121"/>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close/>
                  </a:path>
                </a:pathLst>
              </a:custGeom>
              <a:solidFill>
                <a:srgbClr val="FFE6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79" name="Freeform 122"/>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sp>
            <p:nvSpPr>
              <p:cNvPr id="180" name="Freeform 123"/>
              <p:cNvSpPr>
                <a:spLocks noEditPoints="1"/>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48 w 101"/>
                  <a:gd name="T37" fmla="*/ 84 h 90"/>
                  <a:gd name="T38" fmla="*/ 30 w 101"/>
                  <a:gd name="T39" fmla="*/ 84 h 90"/>
                  <a:gd name="T40" fmla="*/ 18 w 101"/>
                  <a:gd name="T41" fmla="*/ 73 h 90"/>
                  <a:gd name="T42" fmla="*/ 12 w 101"/>
                  <a:gd name="T43" fmla="*/ 62 h 90"/>
                  <a:gd name="T44" fmla="*/ 6 w 101"/>
                  <a:gd name="T45" fmla="*/ 45 h 90"/>
                  <a:gd name="T46" fmla="*/ 12 w 101"/>
                  <a:gd name="T47" fmla="*/ 28 h 90"/>
                  <a:gd name="T48" fmla="*/ 18 w 101"/>
                  <a:gd name="T49" fmla="*/ 17 h 90"/>
                  <a:gd name="T50" fmla="*/ 30 w 101"/>
                  <a:gd name="T51" fmla="*/ 6 h 90"/>
                  <a:gd name="T52" fmla="*/ 48 w 101"/>
                  <a:gd name="T53" fmla="*/ 0 h 90"/>
                  <a:gd name="T54" fmla="*/ 66 w 101"/>
                  <a:gd name="T55" fmla="*/ 6 h 90"/>
                  <a:gd name="T56" fmla="*/ 83 w 101"/>
                  <a:gd name="T57" fmla="*/ 17 h 90"/>
                  <a:gd name="T58" fmla="*/ 89 w 101"/>
                  <a:gd name="T59" fmla="*/ 28 h 90"/>
                  <a:gd name="T60" fmla="*/ 95 w 101"/>
                  <a:gd name="T61" fmla="*/ 45 h 90"/>
                  <a:gd name="T62" fmla="*/ 89 w 101"/>
                  <a:gd name="T63" fmla="*/ 62 h 90"/>
                  <a:gd name="T64" fmla="*/ 83 w 101"/>
                  <a:gd name="T65" fmla="*/ 73 h 90"/>
                  <a:gd name="T66" fmla="*/ 66 w 101"/>
                  <a:gd name="T67" fmla="*/ 84 h 90"/>
                  <a:gd name="T68" fmla="*/ 48 w 101"/>
                  <a:gd name="T69" fmla="*/ 84 h 90"/>
                  <a:gd name="T70" fmla="*/ 48 w 101"/>
                  <a:gd name="T71" fmla="*/ 84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90"/>
                  <a:gd name="T110" fmla="*/ 101 w 101"/>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close/>
                    <a:moveTo>
                      <a:pt x="48" y="84"/>
                    </a:moveTo>
                    <a:lnTo>
                      <a:pt x="30" y="84"/>
                    </a:lnTo>
                    <a:lnTo>
                      <a:pt x="18" y="73"/>
                    </a:lnTo>
                    <a:lnTo>
                      <a:pt x="12" y="62"/>
                    </a:lnTo>
                    <a:lnTo>
                      <a:pt x="6" y="45"/>
                    </a:lnTo>
                    <a:lnTo>
                      <a:pt x="12" y="28"/>
                    </a:lnTo>
                    <a:lnTo>
                      <a:pt x="18" y="17"/>
                    </a:lnTo>
                    <a:lnTo>
                      <a:pt x="30" y="6"/>
                    </a:lnTo>
                    <a:lnTo>
                      <a:pt x="48" y="0"/>
                    </a:lnTo>
                    <a:lnTo>
                      <a:pt x="66" y="6"/>
                    </a:lnTo>
                    <a:lnTo>
                      <a:pt x="83" y="17"/>
                    </a:lnTo>
                    <a:lnTo>
                      <a:pt x="89" y="28"/>
                    </a:lnTo>
                    <a:lnTo>
                      <a:pt x="95" y="45"/>
                    </a:lnTo>
                    <a:lnTo>
                      <a:pt x="89" y="62"/>
                    </a:lnTo>
                    <a:lnTo>
                      <a:pt x="83" y="73"/>
                    </a:lnTo>
                    <a:lnTo>
                      <a:pt x="66" y="84"/>
                    </a:lnTo>
                    <a:lnTo>
                      <a:pt x="48" y="84"/>
                    </a:lnTo>
                    <a:close/>
                  </a:path>
                </a:pathLst>
              </a:custGeom>
              <a:solidFill>
                <a:srgbClr val="FFE6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81" name="Freeform 124"/>
              <p:cNvSpPr>
                <a:spLocks/>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90"/>
                  <a:gd name="T56" fmla="*/ 101 w 101"/>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sp>
            <p:nvSpPr>
              <p:cNvPr id="182" name="Freeform 125"/>
              <p:cNvSpPr>
                <a:spLocks/>
              </p:cNvSpPr>
              <p:nvPr/>
            </p:nvSpPr>
            <p:spPr bwMode="auto">
              <a:xfrm>
                <a:off x="1837" y="1199"/>
                <a:ext cx="92" cy="84"/>
              </a:xfrm>
              <a:custGeom>
                <a:avLst/>
                <a:gdLst>
                  <a:gd name="T0" fmla="*/ 42 w 89"/>
                  <a:gd name="T1" fmla="*/ 84 h 84"/>
                  <a:gd name="T2" fmla="*/ 24 w 89"/>
                  <a:gd name="T3" fmla="*/ 84 h 84"/>
                  <a:gd name="T4" fmla="*/ 12 w 89"/>
                  <a:gd name="T5" fmla="*/ 73 h 84"/>
                  <a:gd name="T6" fmla="*/ 6 w 89"/>
                  <a:gd name="T7" fmla="*/ 62 h 84"/>
                  <a:gd name="T8" fmla="*/ 0 w 89"/>
                  <a:gd name="T9" fmla="*/ 45 h 84"/>
                  <a:gd name="T10" fmla="*/ 6 w 89"/>
                  <a:gd name="T11" fmla="*/ 28 h 84"/>
                  <a:gd name="T12" fmla="*/ 12 w 89"/>
                  <a:gd name="T13" fmla="*/ 17 h 84"/>
                  <a:gd name="T14" fmla="*/ 24 w 89"/>
                  <a:gd name="T15" fmla="*/ 6 h 84"/>
                  <a:gd name="T16" fmla="*/ 42 w 89"/>
                  <a:gd name="T17" fmla="*/ 0 h 84"/>
                  <a:gd name="T18" fmla="*/ 60 w 89"/>
                  <a:gd name="T19" fmla="*/ 6 h 84"/>
                  <a:gd name="T20" fmla="*/ 77 w 89"/>
                  <a:gd name="T21" fmla="*/ 17 h 84"/>
                  <a:gd name="T22" fmla="*/ 83 w 89"/>
                  <a:gd name="T23" fmla="*/ 28 h 84"/>
                  <a:gd name="T24" fmla="*/ 89 w 89"/>
                  <a:gd name="T25" fmla="*/ 45 h 84"/>
                  <a:gd name="T26" fmla="*/ 83 w 89"/>
                  <a:gd name="T27" fmla="*/ 62 h 84"/>
                  <a:gd name="T28" fmla="*/ 77 w 89"/>
                  <a:gd name="T29" fmla="*/ 73 h 84"/>
                  <a:gd name="T30" fmla="*/ 60 w 89"/>
                  <a:gd name="T31" fmla="*/ 84 h 84"/>
                  <a:gd name="T32" fmla="*/ 42 w 89"/>
                  <a:gd name="T33" fmla="*/ 84 h 84"/>
                  <a:gd name="T34" fmla="*/ 42 w 89"/>
                  <a:gd name="T35" fmla="*/ 84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84"/>
                  <a:gd name="T56" fmla="*/ 89 w 89"/>
                  <a:gd name="T57" fmla="*/ 84 h 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84">
                    <a:moveTo>
                      <a:pt x="42" y="84"/>
                    </a:moveTo>
                    <a:lnTo>
                      <a:pt x="24" y="84"/>
                    </a:lnTo>
                    <a:lnTo>
                      <a:pt x="12" y="73"/>
                    </a:lnTo>
                    <a:lnTo>
                      <a:pt x="6" y="62"/>
                    </a:lnTo>
                    <a:lnTo>
                      <a:pt x="0" y="45"/>
                    </a:lnTo>
                    <a:lnTo>
                      <a:pt x="6" y="28"/>
                    </a:lnTo>
                    <a:lnTo>
                      <a:pt x="12" y="17"/>
                    </a:lnTo>
                    <a:lnTo>
                      <a:pt x="24" y="6"/>
                    </a:lnTo>
                    <a:lnTo>
                      <a:pt x="42" y="0"/>
                    </a:lnTo>
                    <a:lnTo>
                      <a:pt x="60" y="6"/>
                    </a:lnTo>
                    <a:lnTo>
                      <a:pt x="77" y="17"/>
                    </a:lnTo>
                    <a:lnTo>
                      <a:pt x="83" y="28"/>
                    </a:lnTo>
                    <a:lnTo>
                      <a:pt x="89" y="45"/>
                    </a:lnTo>
                    <a:lnTo>
                      <a:pt x="83" y="62"/>
                    </a:lnTo>
                    <a:lnTo>
                      <a:pt x="77" y="73"/>
                    </a:lnTo>
                    <a:lnTo>
                      <a:pt x="60" y="84"/>
                    </a:lnTo>
                    <a:lnTo>
                      <a:pt x="42" y="84"/>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sp>
            <p:nvSpPr>
              <p:cNvPr id="183" name="Freeform 126"/>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close/>
                  </a:path>
                </a:pathLst>
              </a:custGeom>
              <a:solidFill>
                <a:srgbClr val="FF1601"/>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84" name="Freeform 127"/>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path>
                </a:pathLst>
              </a:custGeom>
              <a:noFill/>
              <a:ln w="0">
                <a:solidFill>
                  <a:srgbClr val="FFFFFF"/>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sp>
            <p:nvSpPr>
              <p:cNvPr id="185" name="Freeform 128"/>
              <p:cNvSpPr>
                <a:spLocks/>
              </p:cNvSpPr>
              <p:nvPr/>
            </p:nvSpPr>
            <p:spPr bwMode="auto">
              <a:xfrm>
                <a:off x="1868" y="1225"/>
                <a:ext cx="31" cy="35"/>
              </a:xfrm>
              <a:custGeom>
                <a:avLst/>
                <a:gdLst>
                  <a:gd name="T0" fmla="*/ 30 w 30"/>
                  <a:gd name="T1" fmla="*/ 28 h 34"/>
                  <a:gd name="T2" fmla="*/ 24 w 30"/>
                  <a:gd name="T3" fmla="*/ 34 h 34"/>
                  <a:gd name="T4" fmla="*/ 12 w 30"/>
                  <a:gd name="T5" fmla="*/ 34 h 34"/>
                  <a:gd name="T6" fmla="*/ 6 w 30"/>
                  <a:gd name="T7" fmla="*/ 34 h 34"/>
                  <a:gd name="T8" fmla="*/ 0 w 30"/>
                  <a:gd name="T9" fmla="*/ 28 h 34"/>
                  <a:gd name="T10" fmla="*/ 0 w 30"/>
                  <a:gd name="T11" fmla="*/ 0 h 34"/>
                  <a:gd name="T12" fmla="*/ 30 w 30"/>
                  <a:gd name="T13" fmla="*/ 0 h 34"/>
                  <a:gd name="T14" fmla="*/ 30 w 30"/>
                  <a:gd name="T15" fmla="*/ 28 h 34"/>
                  <a:gd name="T16" fmla="*/ 30 w 30"/>
                  <a:gd name="T17" fmla="*/ 2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4"/>
                  <a:gd name="T29" fmla="*/ 30 w 30"/>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4">
                    <a:moveTo>
                      <a:pt x="30" y="28"/>
                    </a:moveTo>
                    <a:lnTo>
                      <a:pt x="24" y="34"/>
                    </a:lnTo>
                    <a:lnTo>
                      <a:pt x="12" y="34"/>
                    </a:lnTo>
                    <a:lnTo>
                      <a:pt x="6" y="34"/>
                    </a:lnTo>
                    <a:lnTo>
                      <a:pt x="0" y="28"/>
                    </a:lnTo>
                    <a:lnTo>
                      <a:pt x="0" y="0"/>
                    </a:lnTo>
                    <a:lnTo>
                      <a:pt x="30" y="0"/>
                    </a:lnTo>
                    <a:lnTo>
                      <a:pt x="30" y="28"/>
                    </a:lnTo>
                    <a:close/>
                  </a:path>
                </a:pathLst>
              </a:custGeom>
              <a:solidFill>
                <a:srgbClr val="FFFFFF"/>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86" name="Freeform 129"/>
              <p:cNvSpPr>
                <a:spLocks/>
              </p:cNvSpPr>
              <p:nvPr/>
            </p:nvSpPr>
            <p:spPr bwMode="auto">
              <a:xfrm>
                <a:off x="1880" y="1225"/>
                <a:ext cx="6" cy="12"/>
              </a:xfrm>
              <a:custGeom>
                <a:avLst/>
                <a:gdLst>
                  <a:gd name="T0" fmla="*/ 6 w 6"/>
                  <a:gd name="T1" fmla="*/ 6 h 11"/>
                  <a:gd name="T2" fmla="*/ 6 w 6"/>
                  <a:gd name="T3" fmla="*/ 11 h 11"/>
                  <a:gd name="T4" fmla="*/ 0 w 6"/>
                  <a:gd name="T5" fmla="*/ 11 h 11"/>
                  <a:gd name="T6" fmla="*/ 0 w 6"/>
                  <a:gd name="T7" fmla="*/ 11 h 11"/>
                  <a:gd name="T8" fmla="*/ 0 w 6"/>
                  <a:gd name="T9" fmla="*/ 6 h 11"/>
                  <a:gd name="T10" fmla="*/ 0 w 6"/>
                  <a:gd name="T11" fmla="*/ 0 h 11"/>
                  <a:gd name="T12" fmla="*/ 6 w 6"/>
                  <a:gd name="T13" fmla="*/ 0 h 11"/>
                  <a:gd name="T14" fmla="*/ 6 w 6"/>
                  <a:gd name="T15" fmla="*/ 6 h 11"/>
                  <a:gd name="T16" fmla="*/ 6 w 6"/>
                  <a:gd name="T17" fmla="*/ 6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1"/>
                  <a:gd name="T29" fmla="*/ 6 w 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1">
                    <a:moveTo>
                      <a:pt x="6" y="6"/>
                    </a:moveTo>
                    <a:lnTo>
                      <a:pt x="6" y="11"/>
                    </a:lnTo>
                    <a:lnTo>
                      <a:pt x="0" y="11"/>
                    </a:lnTo>
                    <a:lnTo>
                      <a:pt x="0" y="6"/>
                    </a:lnTo>
                    <a:lnTo>
                      <a:pt x="0" y="0"/>
                    </a:lnTo>
                    <a:lnTo>
                      <a:pt x="6" y="0"/>
                    </a:lnTo>
                    <a:lnTo>
                      <a:pt x="6" y="6"/>
                    </a:lnTo>
                    <a:close/>
                  </a:path>
                </a:pathLst>
              </a:custGeom>
              <a:solidFill>
                <a:srgbClr val="0A50A1"/>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87" name="Freeform 130"/>
              <p:cNvSpPr>
                <a:spLocks/>
              </p:cNvSpPr>
              <p:nvPr/>
            </p:nvSpPr>
            <p:spPr bwMode="auto">
              <a:xfrm>
                <a:off x="1880" y="1248"/>
                <a:ext cx="6" cy="6"/>
              </a:xfrm>
              <a:custGeom>
                <a:avLst/>
                <a:gdLst>
                  <a:gd name="T0" fmla="*/ 6 w 6"/>
                  <a:gd name="T1" fmla="*/ 5 h 5"/>
                  <a:gd name="T2" fmla="*/ 6 w 6"/>
                  <a:gd name="T3" fmla="*/ 5 h 5"/>
                  <a:gd name="T4" fmla="*/ 0 w 6"/>
                  <a:gd name="T5" fmla="*/ 5 h 5"/>
                  <a:gd name="T6" fmla="*/ 0 w 6"/>
                  <a:gd name="T7" fmla="*/ 5 h 5"/>
                  <a:gd name="T8" fmla="*/ 0 w 6"/>
                  <a:gd name="T9" fmla="*/ 0 h 5"/>
                  <a:gd name="T10" fmla="*/ 6 w 6"/>
                  <a:gd name="T11" fmla="*/ 0 h 5"/>
                  <a:gd name="T12" fmla="*/ 6 w 6"/>
                  <a:gd name="T13" fmla="*/ 5 h 5"/>
                  <a:gd name="T14" fmla="*/ 6 w 6"/>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5"/>
                  <a:gd name="T26" fmla="*/ 6 w 6"/>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5">
                    <a:moveTo>
                      <a:pt x="6" y="5"/>
                    </a:moveTo>
                    <a:lnTo>
                      <a:pt x="6" y="5"/>
                    </a:lnTo>
                    <a:lnTo>
                      <a:pt x="0" y="5"/>
                    </a:lnTo>
                    <a:lnTo>
                      <a:pt x="0" y="0"/>
                    </a:lnTo>
                    <a:lnTo>
                      <a:pt x="6" y="0"/>
                    </a:lnTo>
                    <a:lnTo>
                      <a:pt x="6" y="5"/>
                    </a:lnTo>
                    <a:close/>
                  </a:path>
                </a:pathLst>
              </a:custGeom>
              <a:solidFill>
                <a:srgbClr val="0A50A1"/>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88" name="Freeform 131"/>
              <p:cNvSpPr>
                <a:spLocks/>
              </p:cNvSpPr>
              <p:nvPr/>
            </p:nvSpPr>
            <p:spPr bwMode="auto">
              <a:xfrm>
                <a:off x="1886"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89" name="Freeform 132"/>
              <p:cNvSpPr>
                <a:spLocks/>
              </p:cNvSpPr>
              <p:nvPr/>
            </p:nvSpPr>
            <p:spPr bwMode="auto">
              <a:xfrm>
                <a:off x="1874"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90" name="Freeform 133"/>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91" name="Freeform 134"/>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sp>
            <p:nvSpPr>
              <p:cNvPr id="192" name="Freeform 135"/>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close/>
                  </a:path>
                </a:pathLst>
              </a:custGeom>
              <a:solidFill>
                <a:srgbClr val="FFE6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93" name="Freeform 136"/>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sp>
            <p:nvSpPr>
              <p:cNvPr id="194" name="Freeform 137"/>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close/>
                  </a:path>
                </a:pathLst>
              </a:custGeom>
              <a:solidFill>
                <a:srgbClr val="FFE6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95" name="Freeform 138"/>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sp>
            <p:nvSpPr>
              <p:cNvPr id="196" name="Freeform 139"/>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close/>
                  </a:path>
                </a:pathLst>
              </a:custGeom>
              <a:solidFill>
                <a:srgbClr val="FFE6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97" name="Freeform 140"/>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sp>
            <p:nvSpPr>
              <p:cNvPr id="198" name="Freeform 141"/>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close/>
                  </a:path>
                </a:pathLst>
              </a:custGeom>
              <a:solidFill>
                <a:srgbClr val="FFE6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99" name="Freeform 142"/>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sp>
            <p:nvSpPr>
              <p:cNvPr id="200" name="Freeform 143"/>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close/>
                  </a:path>
                </a:pathLst>
              </a:custGeom>
              <a:solidFill>
                <a:srgbClr val="FFE6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201" name="Freeform 144"/>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sp>
            <p:nvSpPr>
              <p:cNvPr id="202" name="Freeform 145"/>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203" name="Freeform 146"/>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sp>
            <p:nvSpPr>
              <p:cNvPr id="204" name="Freeform 147"/>
              <p:cNvSpPr>
                <a:spLocks/>
              </p:cNvSpPr>
              <p:nvPr/>
            </p:nvSpPr>
            <p:spPr bwMode="auto">
              <a:xfrm>
                <a:off x="1778" y="1164"/>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grpSp>
        <p:grpSp>
          <p:nvGrpSpPr>
            <p:cNvPr id="12" name="Group 148"/>
            <p:cNvGrpSpPr>
              <a:grpSpLocks/>
            </p:cNvGrpSpPr>
            <p:nvPr userDrawn="1"/>
          </p:nvGrpSpPr>
          <p:grpSpPr bwMode="auto">
            <a:xfrm>
              <a:off x="1209677" y="5298398"/>
              <a:ext cx="164978" cy="105273"/>
              <a:chOff x="1595" y="1394"/>
              <a:chExt cx="245" cy="157"/>
            </a:xfrm>
          </p:grpSpPr>
          <p:sp>
            <p:nvSpPr>
              <p:cNvPr id="149" name="Freeform 149"/>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50" name="Freeform 150"/>
              <p:cNvSpPr>
                <a:spLocks/>
              </p:cNvSpPr>
              <p:nvPr/>
            </p:nvSpPr>
            <p:spPr bwMode="auto">
              <a:xfrm>
                <a:off x="1595" y="1394"/>
                <a:ext cx="73" cy="47"/>
              </a:xfrm>
              <a:custGeom>
                <a:avLst/>
                <a:gdLst>
                  <a:gd name="T0" fmla="*/ 72 w 72"/>
                  <a:gd name="T1" fmla="*/ 0 h 45"/>
                  <a:gd name="T2" fmla="*/ 0 w 72"/>
                  <a:gd name="T3" fmla="*/ 0 h 45"/>
                  <a:gd name="T4" fmla="*/ 0 w 72"/>
                  <a:gd name="T5" fmla="*/ 45 h 45"/>
                  <a:gd name="T6" fmla="*/ 72 w 72"/>
                  <a:gd name="T7" fmla="*/ 45 h 45"/>
                  <a:gd name="T8" fmla="*/ 72 w 72"/>
                  <a:gd name="T9" fmla="*/ 0 h 45"/>
                  <a:gd name="T10" fmla="*/ 72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72" y="0"/>
                    </a:moveTo>
                    <a:lnTo>
                      <a:pt x="0" y="0"/>
                    </a:lnTo>
                    <a:lnTo>
                      <a:pt x="0" y="45"/>
                    </a:lnTo>
                    <a:lnTo>
                      <a:pt x="72" y="45"/>
                    </a:lnTo>
                    <a:lnTo>
                      <a:pt x="72" y="0"/>
                    </a:lnTo>
                    <a:close/>
                  </a:path>
                </a:pathLst>
              </a:custGeom>
              <a:solidFill>
                <a:srgbClr val="FF00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51" name="Freeform 151"/>
              <p:cNvSpPr>
                <a:spLocks/>
              </p:cNvSpPr>
              <p:nvPr/>
            </p:nvSpPr>
            <p:spPr bwMode="auto">
              <a:xfrm>
                <a:off x="1595" y="1504"/>
                <a:ext cx="73" cy="47"/>
              </a:xfrm>
              <a:custGeom>
                <a:avLst/>
                <a:gdLst>
                  <a:gd name="T0" fmla="*/ 0 w 72"/>
                  <a:gd name="T1" fmla="*/ 0 h 45"/>
                  <a:gd name="T2" fmla="*/ 0 w 72"/>
                  <a:gd name="T3" fmla="*/ 45 h 45"/>
                  <a:gd name="T4" fmla="*/ 72 w 72"/>
                  <a:gd name="T5" fmla="*/ 45 h 45"/>
                  <a:gd name="T6" fmla="*/ 72 w 72"/>
                  <a:gd name="T7" fmla="*/ 0 h 45"/>
                  <a:gd name="T8" fmla="*/ 0 w 72"/>
                  <a:gd name="T9" fmla="*/ 0 h 45"/>
                  <a:gd name="T10" fmla="*/ 0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0" y="0"/>
                    </a:moveTo>
                    <a:lnTo>
                      <a:pt x="0" y="45"/>
                    </a:lnTo>
                    <a:lnTo>
                      <a:pt x="72" y="45"/>
                    </a:lnTo>
                    <a:lnTo>
                      <a:pt x="72" y="0"/>
                    </a:lnTo>
                    <a:lnTo>
                      <a:pt x="0" y="0"/>
                    </a:lnTo>
                    <a:close/>
                  </a:path>
                </a:pathLst>
              </a:custGeom>
              <a:solidFill>
                <a:srgbClr val="FF00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52" name="Freeform 152"/>
              <p:cNvSpPr>
                <a:spLocks/>
              </p:cNvSpPr>
              <p:nvPr/>
            </p:nvSpPr>
            <p:spPr bwMode="auto">
              <a:xfrm>
                <a:off x="1739" y="1504"/>
                <a:ext cx="101" cy="47"/>
              </a:xfrm>
              <a:custGeom>
                <a:avLst/>
                <a:gdLst>
                  <a:gd name="T0" fmla="*/ 0 w 102"/>
                  <a:gd name="T1" fmla="*/ 45 h 45"/>
                  <a:gd name="T2" fmla="*/ 102 w 102"/>
                  <a:gd name="T3" fmla="*/ 45 h 45"/>
                  <a:gd name="T4" fmla="*/ 102 w 102"/>
                  <a:gd name="T5" fmla="*/ 0 h 45"/>
                  <a:gd name="T6" fmla="*/ 0 w 102"/>
                  <a:gd name="T7" fmla="*/ 0 h 45"/>
                  <a:gd name="T8" fmla="*/ 0 w 102"/>
                  <a:gd name="T9" fmla="*/ 45 h 45"/>
                  <a:gd name="T10" fmla="*/ 0 w 102"/>
                  <a:gd name="T11" fmla="*/ 45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45"/>
                    </a:moveTo>
                    <a:lnTo>
                      <a:pt x="102" y="45"/>
                    </a:lnTo>
                    <a:lnTo>
                      <a:pt x="102" y="0"/>
                    </a:lnTo>
                    <a:lnTo>
                      <a:pt x="0" y="0"/>
                    </a:lnTo>
                    <a:lnTo>
                      <a:pt x="0" y="45"/>
                    </a:lnTo>
                    <a:close/>
                  </a:path>
                </a:pathLst>
              </a:custGeom>
              <a:solidFill>
                <a:srgbClr val="FF00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53" name="Freeform 153"/>
              <p:cNvSpPr>
                <a:spLocks/>
              </p:cNvSpPr>
              <p:nvPr/>
            </p:nvSpPr>
            <p:spPr bwMode="auto">
              <a:xfrm>
                <a:off x="1739" y="1394"/>
                <a:ext cx="101" cy="47"/>
              </a:xfrm>
              <a:custGeom>
                <a:avLst/>
                <a:gdLst>
                  <a:gd name="T0" fmla="*/ 0 w 102"/>
                  <a:gd name="T1" fmla="*/ 0 h 45"/>
                  <a:gd name="T2" fmla="*/ 0 w 102"/>
                  <a:gd name="T3" fmla="*/ 45 h 45"/>
                  <a:gd name="T4" fmla="*/ 102 w 102"/>
                  <a:gd name="T5" fmla="*/ 45 h 45"/>
                  <a:gd name="T6" fmla="*/ 102 w 102"/>
                  <a:gd name="T7" fmla="*/ 0 h 45"/>
                  <a:gd name="T8" fmla="*/ 0 w 102"/>
                  <a:gd name="T9" fmla="*/ 0 h 45"/>
                  <a:gd name="T10" fmla="*/ 0 w 102"/>
                  <a:gd name="T11" fmla="*/ 0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0"/>
                    </a:moveTo>
                    <a:lnTo>
                      <a:pt x="0" y="45"/>
                    </a:lnTo>
                    <a:lnTo>
                      <a:pt x="102" y="45"/>
                    </a:lnTo>
                    <a:lnTo>
                      <a:pt x="102" y="0"/>
                    </a:lnTo>
                    <a:lnTo>
                      <a:pt x="0" y="0"/>
                    </a:lnTo>
                    <a:close/>
                  </a:path>
                </a:pathLst>
              </a:custGeom>
              <a:solidFill>
                <a:srgbClr val="FF00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54" name="Freeform 154"/>
              <p:cNvSpPr>
                <a:spLocks/>
              </p:cNvSpPr>
              <p:nvPr/>
            </p:nvSpPr>
            <p:spPr bwMode="auto">
              <a:xfrm>
                <a:off x="1595" y="1394"/>
                <a:ext cx="245" cy="156"/>
              </a:xfrm>
              <a:custGeom>
                <a:avLst/>
                <a:gdLst>
                  <a:gd name="T0" fmla="*/ 125 w 245"/>
                  <a:gd name="T1" fmla="*/ 157 h 157"/>
                  <a:gd name="T2" fmla="*/ 125 w 245"/>
                  <a:gd name="T3" fmla="*/ 95 h 157"/>
                  <a:gd name="T4" fmla="*/ 245 w 245"/>
                  <a:gd name="T5" fmla="*/ 95 h 157"/>
                  <a:gd name="T6" fmla="*/ 245 w 245"/>
                  <a:gd name="T7" fmla="*/ 62 h 157"/>
                  <a:gd name="T8" fmla="*/ 125 w 245"/>
                  <a:gd name="T9" fmla="*/ 62 h 157"/>
                  <a:gd name="T10" fmla="*/ 125 w 245"/>
                  <a:gd name="T11" fmla="*/ 0 h 157"/>
                  <a:gd name="T12" fmla="*/ 90 w 245"/>
                  <a:gd name="T13" fmla="*/ 0 h 157"/>
                  <a:gd name="T14" fmla="*/ 90 w 245"/>
                  <a:gd name="T15" fmla="*/ 62 h 157"/>
                  <a:gd name="T16" fmla="*/ 0 w 245"/>
                  <a:gd name="T17" fmla="*/ 62 h 157"/>
                  <a:gd name="T18" fmla="*/ 0 w 245"/>
                  <a:gd name="T19" fmla="*/ 95 h 157"/>
                  <a:gd name="T20" fmla="*/ 90 w 245"/>
                  <a:gd name="T21" fmla="*/ 95 h 157"/>
                  <a:gd name="T22" fmla="*/ 90 w 245"/>
                  <a:gd name="T23" fmla="*/ 157 h 157"/>
                  <a:gd name="T24" fmla="*/ 125 w 245"/>
                  <a:gd name="T25" fmla="*/ 157 h 157"/>
                  <a:gd name="T26" fmla="*/ 125 w 245"/>
                  <a:gd name="T27" fmla="*/ 157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7"/>
                  <a:gd name="T44" fmla="*/ 245 w 245"/>
                  <a:gd name="T45" fmla="*/ 157 h 1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7">
                    <a:moveTo>
                      <a:pt x="125" y="157"/>
                    </a:moveTo>
                    <a:lnTo>
                      <a:pt x="125" y="95"/>
                    </a:lnTo>
                    <a:lnTo>
                      <a:pt x="245" y="95"/>
                    </a:lnTo>
                    <a:lnTo>
                      <a:pt x="245" y="62"/>
                    </a:lnTo>
                    <a:lnTo>
                      <a:pt x="125" y="62"/>
                    </a:lnTo>
                    <a:lnTo>
                      <a:pt x="125" y="0"/>
                    </a:lnTo>
                    <a:lnTo>
                      <a:pt x="90" y="0"/>
                    </a:lnTo>
                    <a:lnTo>
                      <a:pt x="90" y="62"/>
                    </a:lnTo>
                    <a:lnTo>
                      <a:pt x="0" y="62"/>
                    </a:lnTo>
                    <a:lnTo>
                      <a:pt x="0" y="95"/>
                    </a:lnTo>
                    <a:lnTo>
                      <a:pt x="90" y="95"/>
                    </a:lnTo>
                    <a:lnTo>
                      <a:pt x="90" y="157"/>
                    </a:lnTo>
                    <a:lnTo>
                      <a:pt x="125" y="157"/>
                    </a:lnTo>
                    <a:close/>
                  </a:path>
                </a:pathLst>
              </a:custGeom>
              <a:solidFill>
                <a:srgbClr val="0C419A"/>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55" name="Freeform 155"/>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grpSp>
        <p:grpSp>
          <p:nvGrpSpPr>
            <p:cNvPr id="13" name="Group 156"/>
            <p:cNvGrpSpPr>
              <a:grpSpLocks/>
            </p:cNvGrpSpPr>
            <p:nvPr userDrawn="1"/>
          </p:nvGrpSpPr>
          <p:grpSpPr bwMode="auto">
            <a:xfrm>
              <a:off x="998528" y="5298398"/>
              <a:ext cx="163291" cy="105273"/>
              <a:chOff x="1593" y="1143"/>
              <a:chExt cx="244" cy="157"/>
            </a:xfrm>
          </p:grpSpPr>
          <p:sp>
            <p:nvSpPr>
              <p:cNvPr id="145" name="Freeform 157"/>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46" name="Freeform 158"/>
              <p:cNvSpPr>
                <a:spLocks/>
              </p:cNvSpPr>
              <p:nvPr/>
            </p:nvSpPr>
            <p:spPr bwMode="auto">
              <a:xfrm>
                <a:off x="1593" y="1143"/>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47" name="Freeform 159"/>
              <p:cNvSpPr>
                <a:spLocks/>
              </p:cNvSpPr>
              <p:nvPr/>
            </p:nvSpPr>
            <p:spPr bwMode="auto">
              <a:xfrm>
                <a:off x="1593" y="1249"/>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0C419A"/>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48" name="Freeform 160"/>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grpSp>
        <p:grpSp>
          <p:nvGrpSpPr>
            <p:cNvPr id="14" name="Group 161"/>
            <p:cNvGrpSpPr>
              <a:grpSpLocks/>
            </p:cNvGrpSpPr>
            <p:nvPr userDrawn="1"/>
          </p:nvGrpSpPr>
          <p:grpSpPr bwMode="auto">
            <a:xfrm>
              <a:off x="577634" y="5298398"/>
              <a:ext cx="164629" cy="104917"/>
              <a:chOff x="1592" y="892"/>
              <a:chExt cx="246" cy="157"/>
            </a:xfrm>
          </p:grpSpPr>
          <p:sp>
            <p:nvSpPr>
              <p:cNvPr id="141" name="Freeform 162"/>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FFFF"/>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42" name="Freeform 163"/>
              <p:cNvSpPr>
                <a:spLocks/>
              </p:cNvSpPr>
              <p:nvPr/>
            </p:nvSpPr>
            <p:spPr bwMode="auto">
              <a:xfrm>
                <a:off x="1592" y="892"/>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FF00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43" name="Freeform 164"/>
              <p:cNvSpPr>
                <a:spLocks/>
              </p:cNvSpPr>
              <p:nvPr/>
            </p:nvSpPr>
            <p:spPr bwMode="auto">
              <a:xfrm>
                <a:off x="1592" y="998"/>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1D93C1"/>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44" name="Freeform 165"/>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grpSp>
        <p:graphicFrame>
          <p:nvGraphicFramePr>
            <p:cNvPr id="15" name="Object 166"/>
            <p:cNvGraphicFramePr>
              <a:graphicFrameLocks noChangeAspect="1"/>
            </p:cNvGraphicFramePr>
            <p:nvPr/>
          </p:nvGraphicFramePr>
          <p:xfrm>
            <a:off x="3122677" y="5298398"/>
            <a:ext cx="168034" cy="109359"/>
          </p:xfrm>
          <a:graphic>
            <a:graphicData uri="http://schemas.openxmlformats.org/presentationml/2006/ole">
              <mc:AlternateContent xmlns:mc="http://schemas.openxmlformats.org/markup-compatibility/2006">
                <mc:Choice xmlns:v="urn:schemas-microsoft-com:vml" Requires="v">
                  <p:oleObj spid="_x0000_s1140" name="Clip" r:id="rId5" imgW="3809524" imgH="2619048" progId="">
                    <p:embed/>
                  </p:oleObj>
                </mc:Choice>
                <mc:Fallback>
                  <p:oleObj name="Clip" r:id="rId5" imgW="3809524" imgH="261904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2677" y="5298398"/>
                          <a:ext cx="168034" cy="10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Lst>
                      </p:spPr>
                    </p:pic>
                  </p:oleObj>
                </mc:Fallback>
              </mc:AlternateContent>
            </a:graphicData>
          </a:graphic>
        </p:graphicFrame>
        <p:grpSp>
          <p:nvGrpSpPr>
            <p:cNvPr id="16" name="Group 256"/>
            <p:cNvGrpSpPr>
              <a:grpSpLocks/>
            </p:cNvGrpSpPr>
            <p:nvPr userDrawn="1"/>
          </p:nvGrpSpPr>
          <p:grpSpPr bwMode="auto">
            <a:xfrm>
              <a:off x="1422513" y="5298398"/>
              <a:ext cx="163489" cy="106268"/>
              <a:chOff x="7877798" y="2333052"/>
              <a:chExt cx="253806" cy="164973"/>
            </a:xfrm>
          </p:grpSpPr>
          <p:sp>
            <p:nvSpPr>
              <p:cNvPr id="139" name="Freeform 220"/>
              <p:cNvSpPr>
                <a:spLocks/>
              </p:cNvSpPr>
              <p:nvPr userDrawn="1"/>
            </p:nvSpPr>
            <p:spPr bwMode="auto">
              <a:xfrm>
                <a:off x="7877798" y="2333052"/>
                <a:ext cx="253806" cy="74026"/>
              </a:xfrm>
              <a:custGeom>
                <a:avLst/>
                <a:gdLst>
                  <a:gd name="T0" fmla="*/ 37 w 238"/>
                  <a:gd name="T1" fmla="*/ 36 h 72"/>
                  <a:gd name="T2" fmla="*/ 0 w 238"/>
                  <a:gd name="T3" fmla="*/ 36 h 72"/>
                  <a:gd name="T4" fmla="*/ 0 w 238"/>
                  <a:gd name="T5" fmla="*/ 0 h 72"/>
                  <a:gd name="T6" fmla="*/ 37 w 238"/>
                  <a:gd name="T7" fmla="*/ 0 h 72"/>
                  <a:gd name="T8" fmla="*/ 37 w 238"/>
                  <a:gd name="T9" fmla="*/ 36 h 72"/>
                  <a:gd name="T10" fmla="*/ 37 w 238"/>
                  <a:gd name="T11" fmla="*/ 36 h 72"/>
                  <a:gd name="T12" fmla="*/ 0 60000 65536"/>
                  <a:gd name="T13" fmla="*/ 0 60000 65536"/>
                  <a:gd name="T14" fmla="*/ 0 60000 65536"/>
                  <a:gd name="T15" fmla="*/ 0 60000 65536"/>
                  <a:gd name="T16" fmla="*/ 0 60000 65536"/>
                  <a:gd name="T17" fmla="*/ 0 60000 65536"/>
                  <a:gd name="T18" fmla="*/ 0 w 238"/>
                  <a:gd name="T19" fmla="*/ 0 h 72"/>
                  <a:gd name="T20" fmla="*/ 238 w 238"/>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238" h="72">
                    <a:moveTo>
                      <a:pt x="238" y="72"/>
                    </a:moveTo>
                    <a:lnTo>
                      <a:pt x="0" y="72"/>
                    </a:lnTo>
                    <a:lnTo>
                      <a:pt x="0" y="0"/>
                    </a:lnTo>
                    <a:lnTo>
                      <a:pt x="238" y="0"/>
                    </a:lnTo>
                    <a:lnTo>
                      <a:pt x="238" y="72"/>
                    </a:lnTo>
                    <a:close/>
                  </a:path>
                </a:pathLst>
              </a:custGeom>
              <a:solidFill>
                <a:srgbClr val="FFFFFF"/>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40" name="Freeform 221"/>
              <p:cNvSpPr>
                <a:spLocks/>
              </p:cNvSpPr>
              <p:nvPr userDrawn="1"/>
            </p:nvSpPr>
            <p:spPr bwMode="auto">
              <a:xfrm>
                <a:off x="7879912" y="2411308"/>
                <a:ext cx="251692" cy="86717"/>
              </a:xfrm>
              <a:custGeom>
                <a:avLst/>
                <a:gdLst>
                  <a:gd name="T0" fmla="*/ 238 w 238"/>
                  <a:gd name="T1" fmla="*/ 84 h 84"/>
                  <a:gd name="T2" fmla="*/ 238 w 238"/>
                  <a:gd name="T3" fmla="*/ 0 h 84"/>
                  <a:gd name="T4" fmla="*/ 0 w 238"/>
                  <a:gd name="T5" fmla="*/ 0 h 84"/>
                  <a:gd name="T6" fmla="*/ 0 w 238"/>
                  <a:gd name="T7" fmla="*/ 84 h 84"/>
                  <a:gd name="T8" fmla="*/ 238 w 238"/>
                  <a:gd name="T9" fmla="*/ 84 h 84"/>
                  <a:gd name="T10" fmla="*/ 238 w 238"/>
                  <a:gd name="T11" fmla="*/ 84 h 84"/>
                  <a:gd name="T12" fmla="*/ 0 60000 65536"/>
                  <a:gd name="T13" fmla="*/ 0 60000 65536"/>
                  <a:gd name="T14" fmla="*/ 0 60000 65536"/>
                  <a:gd name="T15" fmla="*/ 0 60000 65536"/>
                  <a:gd name="T16" fmla="*/ 0 60000 65536"/>
                  <a:gd name="T17" fmla="*/ 0 60000 65536"/>
                  <a:gd name="T18" fmla="*/ 0 w 238"/>
                  <a:gd name="T19" fmla="*/ 0 h 84"/>
                  <a:gd name="T20" fmla="*/ 238 w 238"/>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238" h="84">
                    <a:moveTo>
                      <a:pt x="238" y="84"/>
                    </a:moveTo>
                    <a:lnTo>
                      <a:pt x="238" y="0"/>
                    </a:lnTo>
                    <a:lnTo>
                      <a:pt x="0" y="0"/>
                    </a:lnTo>
                    <a:lnTo>
                      <a:pt x="0" y="84"/>
                    </a:lnTo>
                    <a:lnTo>
                      <a:pt x="238" y="84"/>
                    </a:lnTo>
                    <a:close/>
                  </a:path>
                </a:pathLst>
              </a:custGeom>
              <a:solidFill>
                <a:srgbClr val="FF00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grpSp>
        <p:grpSp>
          <p:nvGrpSpPr>
            <p:cNvPr id="17" name="Group 228"/>
            <p:cNvGrpSpPr>
              <a:grpSpLocks/>
            </p:cNvGrpSpPr>
            <p:nvPr userDrawn="1"/>
          </p:nvGrpSpPr>
          <p:grpSpPr bwMode="auto">
            <a:xfrm>
              <a:off x="2274076" y="5298398"/>
              <a:ext cx="164978" cy="109010"/>
              <a:chOff x="4188" y="2157"/>
              <a:chExt cx="238" cy="162"/>
            </a:xfrm>
          </p:grpSpPr>
          <p:sp>
            <p:nvSpPr>
              <p:cNvPr id="126" name="Freeform 229"/>
              <p:cNvSpPr>
                <a:spLocks/>
              </p:cNvSpPr>
              <p:nvPr/>
            </p:nvSpPr>
            <p:spPr bwMode="auto">
              <a:xfrm>
                <a:off x="4188" y="2157"/>
                <a:ext cx="238" cy="158"/>
              </a:xfrm>
              <a:custGeom>
                <a:avLst/>
                <a:gdLst>
                  <a:gd name="T0" fmla="*/ 0 w 238"/>
                  <a:gd name="T1" fmla="*/ 0 h 151"/>
                  <a:gd name="T2" fmla="*/ 238 w 238"/>
                  <a:gd name="T3" fmla="*/ 0 h 151"/>
                  <a:gd name="T4" fmla="*/ 238 w 238"/>
                  <a:gd name="T5" fmla="*/ 1791 h 151"/>
                  <a:gd name="T6" fmla="*/ 0 w 238"/>
                  <a:gd name="T7" fmla="*/ 1791 h 151"/>
                  <a:gd name="T8" fmla="*/ 0 w 238"/>
                  <a:gd name="T9" fmla="*/ 0 h 151"/>
                  <a:gd name="T10" fmla="*/ 0 w 238"/>
                  <a:gd name="T11" fmla="*/ 0 h 151"/>
                  <a:gd name="T12" fmla="*/ 0 60000 65536"/>
                  <a:gd name="T13" fmla="*/ 0 60000 65536"/>
                  <a:gd name="T14" fmla="*/ 0 60000 65536"/>
                  <a:gd name="T15" fmla="*/ 0 60000 65536"/>
                  <a:gd name="T16" fmla="*/ 0 60000 65536"/>
                  <a:gd name="T17" fmla="*/ 0 60000 65536"/>
                  <a:gd name="T18" fmla="*/ 0 w 238"/>
                  <a:gd name="T19" fmla="*/ 0 h 151"/>
                  <a:gd name="T20" fmla="*/ 238 w 238"/>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8" h="151">
                    <a:moveTo>
                      <a:pt x="0" y="0"/>
                    </a:moveTo>
                    <a:lnTo>
                      <a:pt x="238" y="0"/>
                    </a:lnTo>
                    <a:lnTo>
                      <a:pt x="238" y="151"/>
                    </a:lnTo>
                    <a:lnTo>
                      <a:pt x="0" y="151"/>
                    </a:lnTo>
                    <a:lnTo>
                      <a:pt x="0" y="0"/>
                    </a:lnTo>
                    <a:close/>
                  </a:path>
                </a:pathLst>
              </a:custGeom>
              <a:solidFill>
                <a:srgbClr val="1A0C8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27" name="Freeform 230"/>
              <p:cNvSpPr>
                <a:spLocks/>
              </p:cNvSpPr>
              <p:nvPr/>
            </p:nvSpPr>
            <p:spPr bwMode="auto">
              <a:xfrm>
                <a:off x="4188" y="2157"/>
                <a:ext cx="238" cy="59"/>
              </a:xfrm>
              <a:custGeom>
                <a:avLst/>
                <a:gdLst>
                  <a:gd name="T0" fmla="*/ 0 w 238"/>
                  <a:gd name="T1" fmla="*/ 0 h 56"/>
                  <a:gd name="T2" fmla="*/ 238 w 238"/>
                  <a:gd name="T3" fmla="*/ 0 h 56"/>
                  <a:gd name="T4" fmla="*/ 238 w 238"/>
                  <a:gd name="T5" fmla="*/ 800 h 56"/>
                  <a:gd name="T6" fmla="*/ 0 w 238"/>
                  <a:gd name="T7" fmla="*/ 800 h 56"/>
                  <a:gd name="T8" fmla="*/ 0 w 238"/>
                  <a:gd name="T9" fmla="*/ 0 h 56"/>
                  <a:gd name="T10" fmla="*/ 0 w 238"/>
                  <a:gd name="T11" fmla="*/ 0 h 56"/>
                  <a:gd name="T12" fmla="*/ 0 60000 65536"/>
                  <a:gd name="T13" fmla="*/ 0 60000 65536"/>
                  <a:gd name="T14" fmla="*/ 0 60000 65536"/>
                  <a:gd name="T15" fmla="*/ 0 60000 65536"/>
                  <a:gd name="T16" fmla="*/ 0 60000 65536"/>
                  <a:gd name="T17" fmla="*/ 0 60000 65536"/>
                  <a:gd name="T18" fmla="*/ 0 w 238"/>
                  <a:gd name="T19" fmla="*/ 0 h 56"/>
                  <a:gd name="T20" fmla="*/ 238 w 23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38" h="56">
                    <a:moveTo>
                      <a:pt x="0" y="0"/>
                    </a:moveTo>
                    <a:lnTo>
                      <a:pt x="238" y="0"/>
                    </a:lnTo>
                    <a:lnTo>
                      <a:pt x="238" y="56"/>
                    </a:lnTo>
                    <a:lnTo>
                      <a:pt x="0" y="56"/>
                    </a:lnTo>
                    <a:lnTo>
                      <a:pt x="0" y="0"/>
                    </a:lnTo>
                    <a:close/>
                  </a:path>
                </a:pathLst>
              </a:custGeom>
              <a:solidFill>
                <a:srgbClr val="FFFFFF"/>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28" name="Freeform 231"/>
              <p:cNvSpPr>
                <a:spLocks/>
              </p:cNvSpPr>
              <p:nvPr/>
            </p:nvSpPr>
            <p:spPr bwMode="auto">
              <a:xfrm>
                <a:off x="4188" y="2260"/>
                <a:ext cx="238" cy="59"/>
              </a:xfrm>
              <a:custGeom>
                <a:avLst/>
                <a:gdLst>
                  <a:gd name="T0" fmla="*/ 0 w 238"/>
                  <a:gd name="T1" fmla="*/ 0 h 55"/>
                  <a:gd name="T2" fmla="*/ 238 w 238"/>
                  <a:gd name="T3" fmla="*/ 0 h 55"/>
                  <a:gd name="T4" fmla="*/ 238 w 238"/>
                  <a:gd name="T5" fmla="*/ 820 h 55"/>
                  <a:gd name="T6" fmla="*/ 0 w 238"/>
                  <a:gd name="T7" fmla="*/ 820 h 55"/>
                  <a:gd name="T8" fmla="*/ 0 w 238"/>
                  <a:gd name="T9" fmla="*/ 0 h 55"/>
                  <a:gd name="T10" fmla="*/ 0 w 238"/>
                  <a:gd name="T11" fmla="*/ 0 h 55"/>
                  <a:gd name="T12" fmla="*/ 0 60000 65536"/>
                  <a:gd name="T13" fmla="*/ 0 60000 65536"/>
                  <a:gd name="T14" fmla="*/ 0 60000 65536"/>
                  <a:gd name="T15" fmla="*/ 0 60000 65536"/>
                  <a:gd name="T16" fmla="*/ 0 60000 65536"/>
                  <a:gd name="T17" fmla="*/ 0 60000 65536"/>
                  <a:gd name="T18" fmla="*/ 0 w 238"/>
                  <a:gd name="T19" fmla="*/ 0 h 55"/>
                  <a:gd name="T20" fmla="*/ 238 w 23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38" h="55">
                    <a:moveTo>
                      <a:pt x="0" y="0"/>
                    </a:moveTo>
                    <a:lnTo>
                      <a:pt x="238" y="0"/>
                    </a:lnTo>
                    <a:lnTo>
                      <a:pt x="238" y="55"/>
                    </a:lnTo>
                    <a:lnTo>
                      <a:pt x="0" y="55"/>
                    </a:lnTo>
                    <a:lnTo>
                      <a:pt x="0" y="0"/>
                    </a:lnTo>
                    <a:close/>
                  </a:path>
                </a:pathLst>
              </a:custGeom>
              <a:solidFill>
                <a:srgbClr val="FB0F0C"/>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29" name="Freeform 232"/>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close/>
                  </a:path>
                </a:pathLst>
              </a:custGeom>
              <a:solidFill>
                <a:srgbClr val="1A0C8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30" name="Freeform 233"/>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path>
                </a:pathLst>
              </a:custGeom>
              <a:noFill/>
              <a:ln w="0">
                <a:solidFill>
                  <a:srgbClr val="FF1900"/>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sp>
            <p:nvSpPr>
              <p:cNvPr id="131" name="Freeform 234"/>
              <p:cNvSpPr>
                <a:spLocks/>
              </p:cNvSpPr>
              <p:nvPr/>
            </p:nvSpPr>
            <p:spPr bwMode="auto">
              <a:xfrm>
                <a:off x="4218" y="2179"/>
                <a:ext cx="41" cy="12"/>
              </a:xfrm>
              <a:custGeom>
                <a:avLst/>
                <a:gdLst>
                  <a:gd name="T0" fmla="*/ 42 w 42"/>
                  <a:gd name="T1" fmla="*/ 6 h 12"/>
                  <a:gd name="T2" fmla="*/ 42 w 42"/>
                  <a:gd name="T3" fmla="*/ 6 h 12"/>
                  <a:gd name="T4" fmla="*/ 36 w 42"/>
                  <a:gd name="T5" fmla="*/ 6 h 12"/>
                  <a:gd name="T6" fmla="*/ 30 w 42"/>
                  <a:gd name="T7" fmla="*/ 0 h 12"/>
                  <a:gd name="T8" fmla="*/ 24 w 42"/>
                  <a:gd name="T9" fmla="*/ 0 h 12"/>
                  <a:gd name="T10" fmla="*/ 12 w 42"/>
                  <a:gd name="T11" fmla="*/ 0 h 12"/>
                  <a:gd name="T12" fmla="*/ 6 w 42"/>
                  <a:gd name="T13" fmla="*/ 6 h 12"/>
                  <a:gd name="T14" fmla="*/ 0 w 42"/>
                  <a:gd name="T15" fmla="*/ 6 h 12"/>
                  <a:gd name="T16" fmla="*/ 0 w 42"/>
                  <a:gd name="T17" fmla="*/ 12 h 12"/>
                  <a:gd name="T18" fmla="*/ 42 w 42"/>
                  <a:gd name="T19" fmla="*/ 6 h 12"/>
                  <a:gd name="T20" fmla="*/ 42 w 42"/>
                  <a:gd name="T21" fmla="*/ 6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2"/>
                  <a:gd name="T35" fmla="*/ 42 w 4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2">
                    <a:moveTo>
                      <a:pt x="42" y="6"/>
                    </a:moveTo>
                    <a:lnTo>
                      <a:pt x="42" y="6"/>
                    </a:lnTo>
                    <a:lnTo>
                      <a:pt x="36" y="6"/>
                    </a:lnTo>
                    <a:lnTo>
                      <a:pt x="30" y="0"/>
                    </a:lnTo>
                    <a:lnTo>
                      <a:pt x="24" y="0"/>
                    </a:lnTo>
                    <a:lnTo>
                      <a:pt x="12" y="0"/>
                    </a:lnTo>
                    <a:lnTo>
                      <a:pt x="6" y="6"/>
                    </a:lnTo>
                    <a:lnTo>
                      <a:pt x="0" y="6"/>
                    </a:lnTo>
                    <a:lnTo>
                      <a:pt x="0" y="12"/>
                    </a:lnTo>
                    <a:lnTo>
                      <a:pt x="42" y="6"/>
                    </a:lnTo>
                    <a:close/>
                  </a:path>
                </a:pathLst>
              </a:custGeom>
              <a:solidFill>
                <a:srgbClr val="1A0C8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32" name="Freeform 235"/>
              <p:cNvSpPr>
                <a:spLocks/>
              </p:cNvSpPr>
              <p:nvPr/>
            </p:nvSpPr>
            <p:spPr bwMode="auto">
              <a:xfrm>
                <a:off x="4224" y="2195"/>
                <a:ext cx="29" cy="36"/>
              </a:xfrm>
              <a:custGeom>
                <a:avLst/>
                <a:gdLst>
                  <a:gd name="T0" fmla="*/ 30 w 30"/>
                  <a:gd name="T1" fmla="*/ 174 h 34"/>
                  <a:gd name="T2" fmla="*/ 24 w 30"/>
                  <a:gd name="T3" fmla="*/ 6 h 34"/>
                  <a:gd name="T4" fmla="*/ 18 w 30"/>
                  <a:gd name="T5" fmla="*/ 6 h 34"/>
                  <a:gd name="T6" fmla="*/ 18 w 30"/>
                  <a:gd name="T7" fmla="*/ 0 h 34"/>
                  <a:gd name="T8" fmla="*/ 12 w 30"/>
                  <a:gd name="T9" fmla="*/ 6 h 34"/>
                  <a:gd name="T10" fmla="*/ 6 w 30"/>
                  <a:gd name="T11" fmla="*/ 6 h 34"/>
                  <a:gd name="T12" fmla="*/ 0 w 30"/>
                  <a:gd name="T13" fmla="*/ 174 h 34"/>
                  <a:gd name="T14" fmla="*/ 0 w 30"/>
                  <a:gd name="T15" fmla="*/ 207 h 34"/>
                  <a:gd name="T16" fmla="*/ 6 w 30"/>
                  <a:gd name="T17" fmla="*/ 239 h 34"/>
                  <a:gd name="T18" fmla="*/ 6 w 30"/>
                  <a:gd name="T19" fmla="*/ 239 h 34"/>
                  <a:gd name="T20" fmla="*/ 12 w 30"/>
                  <a:gd name="T21" fmla="*/ 284 h 34"/>
                  <a:gd name="T22" fmla="*/ 18 w 30"/>
                  <a:gd name="T23" fmla="*/ 284 h 34"/>
                  <a:gd name="T24" fmla="*/ 18 w 30"/>
                  <a:gd name="T25" fmla="*/ 284 h 34"/>
                  <a:gd name="T26" fmla="*/ 24 w 30"/>
                  <a:gd name="T27" fmla="*/ 239 h 34"/>
                  <a:gd name="T28" fmla="*/ 30 w 30"/>
                  <a:gd name="T29" fmla="*/ 239 h 34"/>
                  <a:gd name="T30" fmla="*/ 30 w 30"/>
                  <a:gd name="T31" fmla="*/ 207 h 34"/>
                  <a:gd name="T32" fmla="*/ 30 w 30"/>
                  <a:gd name="T33" fmla="*/ 174 h 34"/>
                  <a:gd name="T34" fmla="*/ 30 w 30"/>
                  <a:gd name="T35" fmla="*/ 17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34"/>
                  <a:gd name="T56" fmla="*/ 30 w 30"/>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34">
                    <a:moveTo>
                      <a:pt x="30" y="17"/>
                    </a:moveTo>
                    <a:lnTo>
                      <a:pt x="24" y="6"/>
                    </a:lnTo>
                    <a:lnTo>
                      <a:pt x="18" y="6"/>
                    </a:lnTo>
                    <a:lnTo>
                      <a:pt x="18" y="0"/>
                    </a:lnTo>
                    <a:lnTo>
                      <a:pt x="12" y="6"/>
                    </a:lnTo>
                    <a:lnTo>
                      <a:pt x="6" y="6"/>
                    </a:lnTo>
                    <a:lnTo>
                      <a:pt x="0" y="17"/>
                    </a:lnTo>
                    <a:lnTo>
                      <a:pt x="0" y="23"/>
                    </a:lnTo>
                    <a:lnTo>
                      <a:pt x="6" y="28"/>
                    </a:lnTo>
                    <a:lnTo>
                      <a:pt x="12" y="34"/>
                    </a:lnTo>
                    <a:lnTo>
                      <a:pt x="18" y="34"/>
                    </a:lnTo>
                    <a:lnTo>
                      <a:pt x="24" y="28"/>
                    </a:lnTo>
                    <a:lnTo>
                      <a:pt x="30" y="28"/>
                    </a:lnTo>
                    <a:lnTo>
                      <a:pt x="30" y="23"/>
                    </a:lnTo>
                    <a:lnTo>
                      <a:pt x="30" y="17"/>
                    </a:lnTo>
                    <a:close/>
                  </a:path>
                </a:pathLst>
              </a:custGeom>
              <a:solidFill>
                <a:srgbClr val="FFFFFF"/>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33" name="Freeform 236"/>
              <p:cNvSpPr>
                <a:spLocks/>
              </p:cNvSpPr>
              <p:nvPr/>
            </p:nvSpPr>
            <p:spPr bwMode="auto">
              <a:xfrm>
                <a:off x="4224" y="2216"/>
                <a:ext cx="29" cy="6"/>
              </a:xfrm>
              <a:custGeom>
                <a:avLst/>
                <a:gdLst>
                  <a:gd name="T0" fmla="*/ 30 w 30"/>
                  <a:gd name="T1" fmla="*/ 6 h 6"/>
                  <a:gd name="T2" fmla="*/ 30 w 30"/>
                  <a:gd name="T3" fmla="*/ 6 h 6"/>
                  <a:gd name="T4" fmla="*/ 30 w 30"/>
                  <a:gd name="T5" fmla="*/ 6 h 6"/>
                  <a:gd name="T6" fmla="*/ 30 w 30"/>
                  <a:gd name="T7" fmla="*/ 6 h 6"/>
                  <a:gd name="T8" fmla="*/ 30 w 30"/>
                  <a:gd name="T9" fmla="*/ 0 h 6"/>
                  <a:gd name="T10" fmla="*/ 30 w 30"/>
                  <a:gd name="T11" fmla="*/ 0 h 6"/>
                  <a:gd name="T12" fmla="*/ 30 w 30"/>
                  <a:gd name="T13" fmla="*/ 0 h 6"/>
                  <a:gd name="T14" fmla="*/ 30 w 30"/>
                  <a:gd name="T15" fmla="*/ 0 h 6"/>
                  <a:gd name="T16" fmla="*/ 24 w 30"/>
                  <a:gd name="T17" fmla="*/ 0 h 6"/>
                  <a:gd name="T18" fmla="*/ 24 w 30"/>
                  <a:gd name="T19" fmla="*/ 0 h 6"/>
                  <a:gd name="T20" fmla="*/ 24 w 30"/>
                  <a:gd name="T21" fmla="*/ 0 h 6"/>
                  <a:gd name="T22" fmla="*/ 18 w 30"/>
                  <a:gd name="T23" fmla="*/ 0 h 6"/>
                  <a:gd name="T24" fmla="*/ 18 w 30"/>
                  <a:gd name="T25" fmla="*/ 0 h 6"/>
                  <a:gd name="T26" fmla="*/ 12 w 30"/>
                  <a:gd name="T27" fmla="*/ 0 h 6"/>
                  <a:gd name="T28" fmla="*/ 12 w 30"/>
                  <a:gd name="T29" fmla="*/ 0 h 6"/>
                  <a:gd name="T30" fmla="*/ 12 w 30"/>
                  <a:gd name="T31" fmla="*/ 0 h 6"/>
                  <a:gd name="T32" fmla="*/ 6 w 30"/>
                  <a:gd name="T33" fmla="*/ 0 h 6"/>
                  <a:gd name="T34" fmla="*/ 6 w 30"/>
                  <a:gd name="T35" fmla="*/ 0 h 6"/>
                  <a:gd name="T36" fmla="*/ 6 w 30"/>
                  <a:gd name="T37" fmla="*/ 0 h 6"/>
                  <a:gd name="T38" fmla="*/ 0 w 30"/>
                  <a:gd name="T39" fmla="*/ 0 h 6"/>
                  <a:gd name="T40" fmla="*/ 0 w 30"/>
                  <a:gd name="T41" fmla="*/ 0 h 6"/>
                  <a:gd name="T42" fmla="*/ 0 w 30"/>
                  <a:gd name="T43" fmla="*/ 0 h 6"/>
                  <a:gd name="T44" fmla="*/ 0 w 30"/>
                  <a:gd name="T45" fmla="*/ 6 h 6"/>
                  <a:gd name="T46" fmla="*/ 0 w 30"/>
                  <a:gd name="T47" fmla="*/ 6 h 6"/>
                  <a:gd name="T48" fmla="*/ 0 w 30"/>
                  <a:gd name="T49" fmla="*/ 6 h 6"/>
                  <a:gd name="T50" fmla="*/ 0 w 30"/>
                  <a:gd name="T51" fmla="*/ 6 h 6"/>
                  <a:gd name="T52" fmla="*/ 6 w 30"/>
                  <a:gd name="T53" fmla="*/ 6 h 6"/>
                  <a:gd name="T54" fmla="*/ 6 w 30"/>
                  <a:gd name="T55" fmla="*/ 6 h 6"/>
                  <a:gd name="T56" fmla="*/ 12 w 30"/>
                  <a:gd name="T57" fmla="*/ 6 h 6"/>
                  <a:gd name="T58" fmla="*/ 12 w 30"/>
                  <a:gd name="T59" fmla="*/ 6 h 6"/>
                  <a:gd name="T60" fmla="*/ 12 w 30"/>
                  <a:gd name="T61" fmla="*/ 6 h 6"/>
                  <a:gd name="T62" fmla="*/ 18 w 30"/>
                  <a:gd name="T63" fmla="*/ 6 h 6"/>
                  <a:gd name="T64" fmla="*/ 18 w 30"/>
                  <a:gd name="T65" fmla="*/ 6 h 6"/>
                  <a:gd name="T66" fmla="*/ 18 w 30"/>
                  <a:gd name="T67" fmla="*/ 6 h 6"/>
                  <a:gd name="T68" fmla="*/ 24 w 30"/>
                  <a:gd name="T69" fmla="*/ 6 h 6"/>
                  <a:gd name="T70" fmla="*/ 24 w 30"/>
                  <a:gd name="T71" fmla="*/ 6 h 6"/>
                  <a:gd name="T72" fmla="*/ 24 w 30"/>
                  <a:gd name="T73" fmla="*/ 6 h 6"/>
                  <a:gd name="T74" fmla="*/ 30 w 30"/>
                  <a:gd name="T75" fmla="*/ 6 h 6"/>
                  <a:gd name="T76" fmla="*/ 30 w 30"/>
                  <a:gd name="T77" fmla="*/ 6 h 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
                  <a:gd name="T118" fmla="*/ 0 h 6"/>
                  <a:gd name="T119" fmla="*/ 30 w 30"/>
                  <a:gd name="T120" fmla="*/ 6 h 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 h="6">
                    <a:moveTo>
                      <a:pt x="30" y="6"/>
                    </a:moveTo>
                    <a:lnTo>
                      <a:pt x="30" y="6"/>
                    </a:lnTo>
                    <a:lnTo>
                      <a:pt x="30" y="0"/>
                    </a:lnTo>
                    <a:lnTo>
                      <a:pt x="24" y="0"/>
                    </a:lnTo>
                    <a:lnTo>
                      <a:pt x="18" y="0"/>
                    </a:lnTo>
                    <a:lnTo>
                      <a:pt x="12" y="0"/>
                    </a:lnTo>
                    <a:lnTo>
                      <a:pt x="6" y="0"/>
                    </a:lnTo>
                    <a:lnTo>
                      <a:pt x="0" y="0"/>
                    </a:lnTo>
                    <a:lnTo>
                      <a:pt x="0" y="6"/>
                    </a:lnTo>
                    <a:lnTo>
                      <a:pt x="6" y="6"/>
                    </a:lnTo>
                    <a:lnTo>
                      <a:pt x="12" y="6"/>
                    </a:lnTo>
                    <a:lnTo>
                      <a:pt x="18" y="6"/>
                    </a:lnTo>
                    <a:lnTo>
                      <a:pt x="24" y="6"/>
                    </a:lnTo>
                    <a:lnTo>
                      <a:pt x="30" y="6"/>
                    </a:lnTo>
                    <a:close/>
                  </a:path>
                </a:pathLst>
              </a:custGeom>
              <a:solidFill>
                <a:srgbClr val="1A0C8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34" name="Freeform 237"/>
              <p:cNvSpPr>
                <a:spLocks/>
              </p:cNvSpPr>
              <p:nvPr/>
            </p:nvSpPr>
            <p:spPr bwMode="auto">
              <a:xfrm>
                <a:off x="4224" y="2222"/>
                <a:ext cx="29" cy="2"/>
              </a:xfrm>
              <a:custGeom>
                <a:avLst/>
                <a:gdLst>
                  <a:gd name="T0" fmla="*/ 30 w 30"/>
                  <a:gd name="T1" fmla="*/ 0 h 1"/>
                  <a:gd name="T2" fmla="*/ 30 w 30"/>
                  <a:gd name="T3" fmla="*/ 0 h 1"/>
                  <a:gd name="T4" fmla="*/ 30 w 30"/>
                  <a:gd name="T5" fmla="*/ 0 h 1"/>
                  <a:gd name="T6" fmla="*/ 30 w 30"/>
                  <a:gd name="T7" fmla="*/ 0 h 1"/>
                  <a:gd name="T8" fmla="*/ 30 w 30"/>
                  <a:gd name="T9" fmla="*/ 0 h 1"/>
                  <a:gd name="T10" fmla="*/ 30 w 30"/>
                  <a:gd name="T11" fmla="*/ 0 h 1"/>
                  <a:gd name="T12" fmla="*/ 30 w 30"/>
                  <a:gd name="T13" fmla="*/ 0 h 1"/>
                  <a:gd name="T14" fmla="*/ 30 w 30"/>
                  <a:gd name="T15" fmla="*/ 0 h 1"/>
                  <a:gd name="T16" fmla="*/ 24 w 30"/>
                  <a:gd name="T17" fmla="*/ 0 h 1"/>
                  <a:gd name="T18" fmla="*/ 24 w 30"/>
                  <a:gd name="T19" fmla="*/ 0 h 1"/>
                  <a:gd name="T20" fmla="*/ 24 w 30"/>
                  <a:gd name="T21" fmla="*/ 0 h 1"/>
                  <a:gd name="T22" fmla="*/ 18 w 30"/>
                  <a:gd name="T23" fmla="*/ 0 h 1"/>
                  <a:gd name="T24" fmla="*/ 18 w 30"/>
                  <a:gd name="T25" fmla="*/ 0 h 1"/>
                  <a:gd name="T26" fmla="*/ 12 w 30"/>
                  <a:gd name="T27" fmla="*/ 0 h 1"/>
                  <a:gd name="T28" fmla="*/ 12 w 30"/>
                  <a:gd name="T29" fmla="*/ 0 h 1"/>
                  <a:gd name="T30" fmla="*/ 12 w 30"/>
                  <a:gd name="T31" fmla="*/ 0 h 1"/>
                  <a:gd name="T32" fmla="*/ 6 w 30"/>
                  <a:gd name="T33" fmla="*/ 0 h 1"/>
                  <a:gd name="T34" fmla="*/ 6 w 30"/>
                  <a:gd name="T35" fmla="*/ 0 h 1"/>
                  <a:gd name="T36" fmla="*/ 6 w 30"/>
                  <a:gd name="T37" fmla="*/ 0 h 1"/>
                  <a:gd name="T38" fmla="*/ 0 w 30"/>
                  <a:gd name="T39" fmla="*/ 0 h 1"/>
                  <a:gd name="T40" fmla="*/ 0 w 30"/>
                  <a:gd name="T41" fmla="*/ 0 h 1"/>
                  <a:gd name="T42" fmla="*/ 0 w 30"/>
                  <a:gd name="T43" fmla="*/ 0 h 1"/>
                  <a:gd name="T44" fmla="*/ 0 w 30"/>
                  <a:gd name="T45" fmla="*/ 0 h 1"/>
                  <a:gd name="T46" fmla="*/ 0 w 30"/>
                  <a:gd name="T47" fmla="*/ 0 h 1"/>
                  <a:gd name="T48" fmla="*/ 0 w 30"/>
                  <a:gd name="T49" fmla="*/ 0 h 1"/>
                  <a:gd name="T50" fmla="*/ 6 w 30"/>
                  <a:gd name="T51" fmla="*/ 0 h 1"/>
                  <a:gd name="T52" fmla="*/ 6 w 30"/>
                  <a:gd name="T53" fmla="*/ 0 h 1"/>
                  <a:gd name="T54" fmla="*/ 6 w 30"/>
                  <a:gd name="T55" fmla="*/ 0 h 1"/>
                  <a:gd name="T56" fmla="*/ 12 w 30"/>
                  <a:gd name="T57" fmla="*/ 0 h 1"/>
                  <a:gd name="T58" fmla="*/ 12 w 30"/>
                  <a:gd name="T59" fmla="*/ 0 h 1"/>
                  <a:gd name="T60" fmla="*/ 12 w 30"/>
                  <a:gd name="T61" fmla="*/ 0 h 1"/>
                  <a:gd name="T62" fmla="*/ 18 w 30"/>
                  <a:gd name="T63" fmla="*/ 0 h 1"/>
                  <a:gd name="T64" fmla="*/ 18 w 30"/>
                  <a:gd name="T65" fmla="*/ 0 h 1"/>
                  <a:gd name="T66" fmla="*/ 24 w 30"/>
                  <a:gd name="T67" fmla="*/ 0 h 1"/>
                  <a:gd name="T68" fmla="*/ 24 w 30"/>
                  <a:gd name="T69" fmla="*/ 0 h 1"/>
                  <a:gd name="T70" fmla="*/ 24 w 30"/>
                  <a:gd name="T71" fmla="*/ 0 h 1"/>
                  <a:gd name="T72" fmla="*/ 30 w 30"/>
                  <a:gd name="T73" fmla="*/ 0 h 1"/>
                  <a:gd name="T74" fmla="*/ 30 w 30"/>
                  <a:gd name="T75" fmla="*/ 0 h 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
                  <a:gd name="T115" fmla="*/ 0 h 1"/>
                  <a:gd name="T116" fmla="*/ 30 w 30"/>
                  <a:gd name="T117" fmla="*/ 1 h 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 h="1">
                    <a:moveTo>
                      <a:pt x="30" y="0"/>
                    </a:moveTo>
                    <a:lnTo>
                      <a:pt x="30" y="0"/>
                    </a:lnTo>
                    <a:lnTo>
                      <a:pt x="24" y="0"/>
                    </a:lnTo>
                    <a:lnTo>
                      <a:pt x="18" y="0"/>
                    </a:lnTo>
                    <a:lnTo>
                      <a:pt x="12" y="0"/>
                    </a:lnTo>
                    <a:lnTo>
                      <a:pt x="6" y="0"/>
                    </a:lnTo>
                    <a:lnTo>
                      <a:pt x="0" y="0"/>
                    </a:lnTo>
                    <a:lnTo>
                      <a:pt x="6" y="0"/>
                    </a:lnTo>
                    <a:lnTo>
                      <a:pt x="12" y="0"/>
                    </a:lnTo>
                    <a:lnTo>
                      <a:pt x="18" y="0"/>
                    </a:lnTo>
                    <a:lnTo>
                      <a:pt x="24" y="0"/>
                    </a:lnTo>
                    <a:lnTo>
                      <a:pt x="30" y="0"/>
                    </a:lnTo>
                    <a:close/>
                  </a:path>
                </a:pathLst>
              </a:custGeom>
              <a:solidFill>
                <a:srgbClr val="1A0C8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35" name="Freeform 238"/>
              <p:cNvSpPr>
                <a:spLocks/>
              </p:cNvSpPr>
              <p:nvPr/>
            </p:nvSpPr>
            <p:spPr bwMode="auto">
              <a:xfrm>
                <a:off x="4235" y="2191"/>
                <a:ext cx="6" cy="6"/>
              </a:xfrm>
              <a:custGeom>
                <a:avLst/>
                <a:gdLst>
                  <a:gd name="T0" fmla="*/ 6 w 6"/>
                  <a:gd name="T1" fmla="*/ 0 h 5"/>
                  <a:gd name="T2" fmla="*/ 6 w 6"/>
                  <a:gd name="T3" fmla="*/ 0 h 5"/>
                  <a:gd name="T4" fmla="*/ 6 w 6"/>
                  <a:gd name="T5" fmla="*/ 0 h 5"/>
                  <a:gd name="T6" fmla="*/ 0 w 6"/>
                  <a:gd name="T7" fmla="*/ 0 h 5"/>
                  <a:gd name="T8" fmla="*/ 0 w 6"/>
                  <a:gd name="T9" fmla="*/ 0 h 5"/>
                  <a:gd name="T10" fmla="*/ 0 w 6"/>
                  <a:gd name="T11" fmla="*/ 0 h 5"/>
                  <a:gd name="T12" fmla="*/ 0 w 6"/>
                  <a:gd name="T13" fmla="*/ 0 h 5"/>
                  <a:gd name="T14" fmla="*/ 0 w 6"/>
                  <a:gd name="T15" fmla="*/ 0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5"/>
                  <a:gd name="T44" fmla="*/ 6 w 6"/>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5">
                    <a:moveTo>
                      <a:pt x="6" y="0"/>
                    </a:moveTo>
                    <a:lnTo>
                      <a:pt x="6" y="0"/>
                    </a:lnTo>
                    <a:lnTo>
                      <a:pt x="0" y="0"/>
                    </a:lnTo>
                    <a:lnTo>
                      <a:pt x="6" y="5"/>
                    </a:lnTo>
                    <a:lnTo>
                      <a:pt x="6" y="0"/>
                    </a:lnTo>
                    <a:close/>
                  </a:path>
                </a:pathLst>
              </a:custGeom>
              <a:solidFill>
                <a:srgbClr val="F7F619"/>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36" name="Freeform 239"/>
              <p:cNvSpPr>
                <a:spLocks/>
              </p:cNvSpPr>
              <p:nvPr/>
            </p:nvSpPr>
            <p:spPr bwMode="auto">
              <a:xfrm>
                <a:off x="4241" y="2185"/>
                <a:ext cx="6" cy="2"/>
              </a:xfrm>
              <a:custGeom>
                <a:avLst/>
                <a:gdLst>
                  <a:gd name="T0" fmla="*/ 6 w 6"/>
                  <a:gd name="T1" fmla="*/ 0 h 1"/>
                  <a:gd name="T2" fmla="*/ 6 w 6"/>
                  <a:gd name="T3" fmla="*/ 0 h 1"/>
                  <a:gd name="T4" fmla="*/ 6 w 6"/>
                  <a:gd name="T5" fmla="*/ 0 h 1"/>
                  <a:gd name="T6" fmla="*/ 0 w 6"/>
                  <a:gd name="T7" fmla="*/ 0 h 1"/>
                  <a:gd name="T8" fmla="*/ 0 w 6"/>
                  <a:gd name="T9" fmla="*/ 0 h 1"/>
                  <a:gd name="T10" fmla="*/ 0 w 6"/>
                  <a:gd name="T11" fmla="*/ 0 h 1"/>
                  <a:gd name="T12" fmla="*/ 0 w 6"/>
                  <a:gd name="T13" fmla="*/ 0 h 1"/>
                  <a:gd name="T14" fmla="*/ 0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37" name="Freeform 240"/>
              <p:cNvSpPr>
                <a:spLocks/>
              </p:cNvSpPr>
              <p:nvPr/>
            </p:nvSpPr>
            <p:spPr bwMode="auto">
              <a:xfrm>
                <a:off x="4229" y="2185"/>
                <a:ext cx="6" cy="2"/>
              </a:xfrm>
              <a:custGeom>
                <a:avLst/>
                <a:gdLst>
                  <a:gd name="T0" fmla="*/ 6 w 6"/>
                  <a:gd name="T1" fmla="*/ 0 h 1"/>
                  <a:gd name="T2" fmla="*/ 6 w 6"/>
                  <a:gd name="T3" fmla="*/ 0 h 1"/>
                  <a:gd name="T4" fmla="*/ 6 w 6"/>
                  <a:gd name="T5" fmla="*/ 0 h 1"/>
                  <a:gd name="T6" fmla="*/ 6 w 6"/>
                  <a:gd name="T7" fmla="*/ 0 h 1"/>
                  <a:gd name="T8" fmla="*/ 0 w 6"/>
                  <a:gd name="T9" fmla="*/ 0 h 1"/>
                  <a:gd name="T10" fmla="*/ 0 w 6"/>
                  <a:gd name="T11" fmla="*/ 0 h 1"/>
                  <a:gd name="T12" fmla="*/ 0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38" name="Freeform 241"/>
              <p:cNvSpPr>
                <a:spLocks/>
              </p:cNvSpPr>
              <p:nvPr/>
            </p:nvSpPr>
            <p:spPr bwMode="auto">
              <a:xfrm>
                <a:off x="4188" y="2157"/>
                <a:ext cx="238" cy="162"/>
              </a:xfrm>
              <a:custGeom>
                <a:avLst/>
                <a:gdLst>
                  <a:gd name="T0" fmla="*/ 238 w 238"/>
                  <a:gd name="T1" fmla="*/ 0 h 156"/>
                  <a:gd name="T2" fmla="*/ 0 w 238"/>
                  <a:gd name="T3" fmla="*/ 0 h 156"/>
                  <a:gd name="T4" fmla="*/ 0 w 238"/>
                  <a:gd name="T5" fmla="*/ 1704 h 156"/>
                  <a:gd name="T6" fmla="*/ 238 w 238"/>
                  <a:gd name="T7" fmla="*/ 1704 h 156"/>
                  <a:gd name="T8" fmla="*/ 238 w 238"/>
                  <a:gd name="T9" fmla="*/ 0 h 156"/>
                  <a:gd name="T10" fmla="*/ 238 w 238"/>
                  <a:gd name="T11" fmla="*/ 0 h 156"/>
                  <a:gd name="T12" fmla="*/ 0 60000 65536"/>
                  <a:gd name="T13" fmla="*/ 0 60000 65536"/>
                  <a:gd name="T14" fmla="*/ 0 60000 65536"/>
                  <a:gd name="T15" fmla="*/ 0 60000 65536"/>
                  <a:gd name="T16" fmla="*/ 0 60000 65536"/>
                  <a:gd name="T17" fmla="*/ 0 60000 65536"/>
                  <a:gd name="T18" fmla="*/ 0 w 238"/>
                  <a:gd name="T19" fmla="*/ 0 h 156"/>
                  <a:gd name="T20" fmla="*/ 238 w 23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38" h="156">
                    <a:moveTo>
                      <a:pt x="238" y="0"/>
                    </a:moveTo>
                    <a:lnTo>
                      <a:pt x="0" y="0"/>
                    </a:lnTo>
                    <a:lnTo>
                      <a:pt x="0" y="156"/>
                    </a:lnTo>
                    <a:lnTo>
                      <a:pt x="238" y="156"/>
                    </a:lnTo>
                    <a:lnTo>
                      <a:pt x="238" y="0"/>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grpSp>
        <p:graphicFrame>
          <p:nvGraphicFramePr>
            <p:cNvPr id="18" name="Object 252"/>
            <p:cNvGraphicFramePr>
              <a:graphicFrameLocks noChangeAspect="1"/>
            </p:cNvGraphicFramePr>
            <p:nvPr/>
          </p:nvGraphicFramePr>
          <p:xfrm>
            <a:off x="369889" y="5298398"/>
            <a:ext cx="159887" cy="104250"/>
          </p:xfrm>
          <a:graphic>
            <a:graphicData uri="http://schemas.openxmlformats.org/presentationml/2006/ole">
              <mc:AlternateContent xmlns:mc="http://schemas.openxmlformats.org/markup-compatibility/2006">
                <mc:Choice xmlns:v="urn:schemas-microsoft-com:vml" Requires="v">
                  <p:oleObj spid="_x0000_s1141" name="Clip" r:id="rId7" imgW="2835360" imgH="1920600" progId="">
                    <p:embed/>
                  </p:oleObj>
                </mc:Choice>
                <mc:Fallback>
                  <p:oleObj name="Clip" r:id="rId7" imgW="2835360" imgH="192060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889" y="5298398"/>
                          <a:ext cx="159887" cy="10425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9" name="Group 214"/>
            <p:cNvGrpSpPr>
              <a:grpSpLocks/>
            </p:cNvGrpSpPr>
            <p:nvPr userDrawn="1"/>
          </p:nvGrpSpPr>
          <p:grpSpPr bwMode="auto">
            <a:xfrm>
              <a:off x="1847017" y="5298398"/>
              <a:ext cx="166365" cy="106293"/>
              <a:chOff x="4187" y="2402"/>
              <a:chExt cx="240" cy="161"/>
            </a:xfrm>
          </p:grpSpPr>
          <p:sp>
            <p:nvSpPr>
              <p:cNvPr id="122" name="Freeform 215"/>
              <p:cNvSpPr>
                <a:spLocks/>
              </p:cNvSpPr>
              <p:nvPr/>
            </p:nvSpPr>
            <p:spPr bwMode="auto">
              <a:xfrm>
                <a:off x="4234" y="2402"/>
                <a:ext cx="191" cy="161"/>
              </a:xfrm>
              <a:custGeom>
                <a:avLst/>
                <a:gdLst>
                  <a:gd name="T0" fmla="*/ 191 w 191"/>
                  <a:gd name="T1" fmla="*/ 1066 h 156"/>
                  <a:gd name="T2" fmla="*/ 191 w 191"/>
                  <a:gd name="T3" fmla="*/ 0 h 156"/>
                  <a:gd name="T4" fmla="*/ 0 w 191"/>
                  <a:gd name="T5" fmla="*/ 0 h 156"/>
                  <a:gd name="T6" fmla="*/ 0 w 191"/>
                  <a:gd name="T7" fmla="*/ 1066 h 156"/>
                  <a:gd name="T8" fmla="*/ 191 w 191"/>
                  <a:gd name="T9" fmla="*/ 1066 h 156"/>
                  <a:gd name="T10" fmla="*/ 191 w 191"/>
                  <a:gd name="T11" fmla="*/ 1066 h 156"/>
                  <a:gd name="T12" fmla="*/ 0 60000 65536"/>
                  <a:gd name="T13" fmla="*/ 0 60000 65536"/>
                  <a:gd name="T14" fmla="*/ 0 60000 65536"/>
                  <a:gd name="T15" fmla="*/ 0 60000 65536"/>
                  <a:gd name="T16" fmla="*/ 0 60000 65536"/>
                  <a:gd name="T17" fmla="*/ 0 60000 65536"/>
                  <a:gd name="T18" fmla="*/ 0 w 191"/>
                  <a:gd name="T19" fmla="*/ 0 h 156"/>
                  <a:gd name="T20" fmla="*/ 191 w 191"/>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91" h="156">
                    <a:moveTo>
                      <a:pt x="191" y="156"/>
                    </a:moveTo>
                    <a:lnTo>
                      <a:pt x="191" y="0"/>
                    </a:lnTo>
                    <a:lnTo>
                      <a:pt x="0" y="0"/>
                    </a:lnTo>
                    <a:lnTo>
                      <a:pt x="0" y="156"/>
                    </a:lnTo>
                    <a:lnTo>
                      <a:pt x="191" y="156"/>
                    </a:lnTo>
                    <a:close/>
                  </a:path>
                </a:pathLst>
              </a:custGeom>
              <a:solidFill>
                <a:srgbClr val="FFE6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23" name="Freeform 216"/>
              <p:cNvSpPr>
                <a:spLocks/>
              </p:cNvSpPr>
              <p:nvPr/>
            </p:nvSpPr>
            <p:spPr bwMode="auto">
              <a:xfrm>
                <a:off x="4187" y="2402"/>
                <a:ext cx="77" cy="161"/>
              </a:xfrm>
              <a:custGeom>
                <a:avLst/>
                <a:gdLst>
                  <a:gd name="T0" fmla="*/ 77 w 77"/>
                  <a:gd name="T1" fmla="*/ 1066 h 156"/>
                  <a:gd name="T2" fmla="*/ 77 w 77"/>
                  <a:gd name="T3" fmla="*/ 0 h 156"/>
                  <a:gd name="T4" fmla="*/ 0 w 77"/>
                  <a:gd name="T5" fmla="*/ 0 h 156"/>
                  <a:gd name="T6" fmla="*/ 0 w 77"/>
                  <a:gd name="T7" fmla="*/ 1066 h 156"/>
                  <a:gd name="T8" fmla="*/ 77 w 77"/>
                  <a:gd name="T9" fmla="*/ 1066 h 156"/>
                  <a:gd name="T10" fmla="*/ 77 w 77"/>
                  <a:gd name="T11" fmla="*/ 106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24" name="Freeform 217"/>
              <p:cNvSpPr>
                <a:spLocks/>
              </p:cNvSpPr>
              <p:nvPr/>
            </p:nvSpPr>
            <p:spPr bwMode="auto">
              <a:xfrm>
                <a:off x="4348" y="2402"/>
                <a:ext cx="79" cy="161"/>
              </a:xfrm>
              <a:custGeom>
                <a:avLst/>
                <a:gdLst>
                  <a:gd name="T0" fmla="*/ 78 w 78"/>
                  <a:gd name="T1" fmla="*/ 1066 h 156"/>
                  <a:gd name="T2" fmla="*/ 78 w 78"/>
                  <a:gd name="T3" fmla="*/ 0 h 156"/>
                  <a:gd name="T4" fmla="*/ 0 w 78"/>
                  <a:gd name="T5" fmla="*/ 0 h 156"/>
                  <a:gd name="T6" fmla="*/ 0 w 78"/>
                  <a:gd name="T7" fmla="*/ 1066 h 156"/>
                  <a:gd name="T8" fmla="*/ 78 w 78"/>
                  <a:gd name="T9" fmla="*/ 1066 h 156"/>
                  <a:gd name="T10" fmla="*/ 78 w 78"/>
                  <a:gd name="T11" fmla="*/ 1066 h 156"/>
                  <a:gd name="T12" fmla="*/ 0 60000 65536"/>
                  <a:gd name="T13" fmla="*/ 0 60000 65536"/>
                  <a:gd name="T14" fmla="*/ 0 60000 65536"/>
                  <a:gd name="T15" fmla="*/ 0 60000 65536"/>
                  <a:gd name="T16" fmla="*/ 0 60000 65536"/>
                  <a:gd name="T17" fmla="*/ 0 60000 65536"/>
                  <a:gd name="T18" fmla="*/ 0 w 78"/>
                  <a:gd name="T19" fmla="*/ 0 h 156"/>
                  <a:gd name="T20" fmla="*/ 78 w 7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8" h="156">
                    <a:moveTo>
                      <a:pt x="78" y="156"/>
                    </a:moveTo>
                    <a:lnTo>
                      <a:pt x="78" y="0"/>
                    </a:lnTo>
                    <a:lnTo>
                      <a:pt x="0" y="0"/>
                    </a:lnTo>
                    <a:lnTo>
                      <a:pt x="0" y="156"/>
                    </a:lnTo>
                    <a:lnTo>
                      <a:pt x="78" y="156"/>
                    </a:lnTo>
                    <a:close/>
                  </a:path>
                </a:pathLst>
              </a:custGeom>
              <a:solidFill>
                <a:srgbClr val="FF00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25" name="Freeform 218"/>
              <p:cNvSpPr>
                <a:spLocks/>
              </p:cNvSpPr>
              <p:nvPr/>
            </p:nvSpPr>
            <p:spPr bwMode="auto">
              <a:xfrm>
                <a:off x="4187" y="2402"/>
                <a:ext cx="238" cy="161"/>
              </a:xfrm>
              <a:custGeom>
                <a:avLst/>
                <a:gdLst>
                  <a:gd name="T0" fmla="*/ 19 w 244"/>
                  <a:gd name="T1" fmla="*/ 19856 h 151"/>
                  <a:gd name="T2" fmla="*/ 19 w 244"/>
                  <a:gd name="T3" fmla="*/ 0 h 151"/>
                  <a:gd name="T4" fmla="*/ 0 w 244"/>
                  <a:gd name="T5" fmla="*/ 0 h 151"/>
                  <a:gd name="T6" fmla="*/ 0 w 244"/>
                  <a:gd name="T7" fmla="*/ 19856 h 151"/>
                  <a:gd name="T8" fmla="*/ 19 w 244"/>
                  <a:gd name="T9" fmla="*/ 19856 h 151"/>
                  <a:gd name="T10" fmla="*/ 19 w 244"/>
                  <a:gd name="T11" fmla="*/ 19856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grpSp>
        <p:grpSp>
          <p:nvGrpSpPr>
            <p:cNvPr id="20" name="Group 269"/>
            <p:cNvGrpSpPr>
              <a:grpSpLocks noChangeAspect="1"/>
            </p:cNvGrpSpPr>
            <p:nvPr userDrawn="1"/>
          </p:nvGrpSpPr>
          <p:grpSpPr bwMode="auto">
            <a:xfrm>
              <a:off x="790121" y="5298398"/>
              <a:ext cx="160549" cy="102873"/>
              <a:chOff x="4214" y="2064"/>
              <a:chExt cx="242" cy="157"/>
            </a:xfrm>
          </p:grpSpPr>
          <p:sp>
            <p:nvSpPr>
              <p:cNvPr id="118" name="AutoShape 270"/>
              <p:cNvSpPr>
                <a:spLocks noChangeAspect="1" noChangeArrowheads="1" noTextEdit="1"/>
              </p:cNvSpPr>
              <p:nvPr/>
            </p:nvSpPr>
            <p:spPr bwMode="auto">
              <a:xfrm>
                <a:off x="4214" y="2064"/>
                <a:ext cx="242" cy="157"/>
              </a:xfrm>
              <a:prstGeom prst="rect">
                <a:avLst/>
              </a:prstGeom>
              <a:noFill/>
              <a:ln w="6350" algn="ctr">
                <a:solidFill>
                  <a:schemeClr val="tx1"/>
                </a:solidFill>
                <a:miter lim="800000"/>
                <a:headEnd/>
                <a:tailEnd/>
              </a:ln>
            </p:spPr>
            <p:txBody>
              <a:bodyPr/>
              <a:lstStyle/>
              <a:p>
                <a:pPr fontAlgn="base">
                  <a:spcBef>
                    <a:spcPct val="0"/>
                  </a:spcBef>
                  <a:spcAft>
                    <a:spcPct val="0"/>
                  </a:spcAft>
                  <a:defRPr/>
                </a:pPr>
                <a:endParaRPr lang="en-GB" sz="467" b="1">
                  <a:solidFill>
                    <a:srgbClr val="FFFFFF"/>
                  </a:solidFill>
                </a:endParaRPr>
              </a:p>
            </p:txBody>
          </p:sp>
          <p:sp>
            <p:nvSpPr>
              <p:cNvPr id="119" name="Rectangle 271"/>
              <p:cNvSpPr>
                <a:spLocks noChangeArrowheads="1"/>
              </p:cNvSpPr>
              <p:nvPr/>
            </p:nvSpPr>
            <p:spPr bwMode="auto">
              <a:xfrm>
                <a:off x="4214" y="2064"/>
                <a:ext cx="242" cy="53"/>
              </a:xfrm>
              <a:prstGeom prst="rect">
                <a:avLst/>
              </a:prstGeom>
              <a:solidFill>
                <a:srgbClr val="FFFF00"/>
              </a:solidFill>
              <a:ln w="9525">
                <a:noFill/>
                <a:miter lim="800000"/>
                <a:headEnd/>
                <a:tailEnd/>
              </a:ln>
            </p:spPr>
            <p:txBody>
              <a:bodyPr/>
              <a:lstStyle/>
              <a:p>
                <a:pPr eaLnBrk="0" fontAlgn="base" hangingPunct="0">
                  <a:spcBef>
                    <a:spcPct val="50000"/>
                  </a:spcBef>
                  <a:spcAft>
                    <a:spcPct val="0"/>
                  </a:spcAft>
                  <a:defRPr/>
                </a:pPr>
                <a:endParaRPr lang="en-US" sz="467" b="1">
                  <a:solidFill>
                    <a:srgbClr val="FFFFFF"/>
                  </a:solidFill>
                </a:endParaRPr>
              </a:p>
            </p:txBody>
          </p:sp>
          <p:sp>
            <p:nvSpPr>
              <p:cNvPr id="120" name="Rectangle 272"/>
              <p:cNvSpPr>
                <a:spLocks noChangeArrowheads="1"/>
              </p:cNvSpPr>
              <p:nvPr/>
            </p:nvSpPr>
            <p:spPr bwMode="auto">
              <a:xfrm>
                <a:off x="4214" y="2117"/>
                <a:ext cx="242" cy="51"/>
              </a:xfrm>
              <a:prstGeom prst="rect">
                <a:avLst/>
              </a:prstGeom>
              <a:solidFill>
                <a:srgbClr val="51DC00"/>
              </a:solidFill>
              <a:ln w="9525">
                <a:noFill/>
                <a:miter lim="800000"/>
                <a:headEnd/>
                <a:tailEnd/>
              </a:ln>
            </p:spPr>
            <p:txBody>
              <a:bodyPr/>
              <a:lstStyle/>
              <a:p>
                <a:pPr eaLnBrk="0" fontAlgn="base" hangingPunct="0">
                  <a:spcBef>
                    <a:spcPct val="50000"/>
                  </a:spcBef>
                  <a:spcAft>
                    <a:spcPct val="0"/>
                  </a:spcAft>
                  <a:defRPr/>
                </a:pPr>
                <a:endParaRPr lang="en-US" sz="467" b="1">
                  <a:solidFill>
                    <a:srgbClr val="FFFFFF"/>
                  </a:solidFill>
                </a:endParaRPr>
              </a:p>
            </p:txBody>
          </p:sp>
          <p:sp>
            <p:nvSpPr>
              <p:cNvPr id="121" name="Rectangle 273"/>
              <p:cNvSpPr>
                <a:spLocks noChangeArrowheads="1"/>
              </p:cNvSpPr>
              <p:nvPr/>
            </p:nvSpPr>
            <p:spPr bwMode="auto">
              <a:xfrm>
                <a:off x="4214" y="2168"/>
                <a:ext cx="242" cy="53"/>
              </a:xfrm>
              <a:prstGeom prst="rect">
                <a:avLst/>
              </a:prstGeom>
              <a:solidFill>
                <a:srgbClr val="FF0000"/>
              </a:solidFill>
              <a:ln w="9525">
                <a:noFill/>
                <a:miter lim="800000"/>
                <a:headEnd/>
                <a:tailEnd/>
              </a:ln>
            </p:spPr>
            <p:txBody>
              <a:bodyPr/>
              <a:lstStyle/>
              <a:p>
                <a:pPr eaLnBrk="0" fontAlgn="base" hangingPunct="0">
                  <a:spcBef>
                    <a:spcPct val="50000"/>
                  </a:spcBef>
                  <a:spcAft>
                    <a:spcPct val="0"/>
                  </a:spcAft>
                  <a:defRPr/>
                </a:pPr>
                <a:endParaRPr lang="en-US" sz="467" b="1">
                  <a:solidFill>
                    <a:srgbClr val="FFFFFF"/>
                  </a:solidFill>
                </a:endParaRPr>
              </a:p>
            </p:txBody>
          </p:sp>
        </p:grpSp>
        <p:grpSp>
          <p:nvGrpSpPr>
            <p:cNvPr id="21" name="Group 16"/>
            <p:cNvGrpSpPr>
              <a:grpSpLocks/>
            </p:cNvGrpSpPr>
            <p:nvPr userDrawn="1"/>
          </p:nvGrpSpPr>
          <p:grpSpPr bwMode="auto">
            <a:xfrm>
              <a:off x="1854256" y="5092835"/>
              <a:ext cx="163609" cy="106293"/>
              <a:chOff x="1116" y="1646"/>
              <a:chExt cx="245" cy="151"/>
            </a:xfrm>
          </p:grpSpPr>
          <p:sp>
            <p:nvSpPr>
              <p:cNvPr id="115" name="Freeform 17"/>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16" name="Freeform 18"/>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sp>
            <p:nvSpPr>
              <p:cNvPr id="117" name="Freeform 19"/>
              <p:cNvSpPr>
                <a:spLocks/>
              </p:cNvSpPr>
              <p:nvPr/>
            </p:nvSpPr>
            <p:spPr bwMode="auto">
              <a:xfrm>
                <a:off x="1116" y="1646"/>
                <a:ext cx="245" cy="151"/>
              </a:xfrm>
              <a:custGeom>
                <a:avLst/>
                <a:gdLst>
                  <a:gd name="T0" fmla="*/ 244 w 244"/>
                  <a:gd name="T1" fmla="*/ 61 h 151"/>
                  <a:gd name="T2" fmla="*/ 89 w 244"/>
                  <a:gd name="T3" fmla="*/ 61 h 151"/>
                  <a:gd name="T4" fmla="*/ 89 w 244"/>
                  <a:gd name="T5" fmla="*/ 0 h 151"/>
                  <a:gd name="T6" fmla="*/ 59 w 244"/>
                  <a:gd name="T7" fmla="*/ 0 h 151"/>
                  <a:gd name="T8" fmla="*/ 59 w 244"/>
                  <a:gd name="T9" fmla="*/ 61 h 151"/>
                  <a:gd name="T10" fmla="*/ 0 w 244"/>
                  <a:gd name="T11" fmla="*/ 61 h 151"/>
                  <a:gd name="T12" fmla="*/ 0 w 244"/>
                  <a:gd name="T13" fmla="*/ 89 h 151"/>
                  <a:gd name="T14" fmla="*/ 59 w 244"/>
                  <a:gd name="T15" fmla="*/ 89 h 151"/>
                  <a:gd name="T16" fmla="*/ 59 w 244"/>
                  <a:gd name="T17" fmla="*/ 151 h 151"/>
                  <a:gd name="T18" fmla="*/ 89 w 244"/>
                  <a:gd name="T19" fmla="*/ 151 h 151"/>
                  <a:gd name="T20" fmla="*/ 89 w 244"/>
                  <a:gd name="T21" fmla="*/ 89 h 151"/>
                  <a:gd name="T22" fmla="*/ 244 w 244"/>
                  <a:gd name="T23" fmla="*/ 89 h 151"/>
                  <a:gd name="T24" fmla="*/ 244 w 244"/>
                  <a:gd name="T25" fmla="*/ 61 h 151"/>
                  <a:gd name="T26" fmla="*/ 244 w 244"/>
                  <a:gd name="T27" fmla="*/ 61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1"/>
                    </a:moveTo>
                    <a:lnTo>
                      <a:pt x="89" y="61"/>
                    </a:lnTo>
                    <a:lnTo>
                      <a:pt x="89" y="0"/>
                    </a:lnTo>
                    <a:lnTo>
                      <a:pt x="59" y="0"/>
                    </a:lnTo>
                    <a:lnTo>
                      <a:pt x="59" y="61"/>
                    </a:lnTo>
                    <a:lnTo>
                      <a:pt x="0" y="61"/>
                    </a:lnTo>
                    <a:lnTo>
                      <a:pt x="0" y="89"/>
                    </a:lnTo>
                    <a:lnTo>
                      <a:pt x="59" y="89"/>
                    </a:lnTo>
                    <a:lnTo>
                      <a:pt x="59" y="151"/>
                    </a:lnTo>
                    <a:lnTo>
                      <a:pt x="89" y="151"/>
                    </a:lnTo>
                    <a:lnTo>
                      <a:pt x="89" y="89"/>
                    </a:lnTo>
                    <a:lnTo>
                      <a:pt x="244" y="89"/>
                    </a:lnTo>
                    <a:lnTo>
                      <a:pt x="244" y="61"/>
                    </a:lnTo>
                    <a:close/>
                  </a:path>
                </a:pathLst>
              </a:custGeom>
              <a:solidFill>
                <a:srgbClr val="0C419A"/>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grpSp>
        <p:grpSp>
          <p:nvGrpSpPr>
            <p:cNvPr id="22" name="Group 21"/>
            <p:cNvGrpSpPr>
              <a:grpSpLocks/>
            </p:cNvGrpSpPr>
            <p:nvPr userDrawn="1"/>
          </p:nvGrpSpPr>
          <p:grpSpPr bwMode="auto">
            <a:xfrm>
              <a:off x="3341609" y="5092835"/>
              <a:ext cx="163288" cy="104917"/>
              <a:chOff x="1117" y="2897"/>
              <a:chExt cx="243" cy="157"/>
            </a:xfrm>
          </p:grpSpPr>
          <p:sp>
            <p:nvSpPr>
              <p:cNvPr id="111" name="Freeform 21"/>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12" name="Freeform 22"/>
              <p:cNvSpPr>
                <a:spLocks/>
              </p:cNvSpPr>
              <p:nvPr/>
            </p:nvSpPr>
            <p:spPr bwMode="auto">
              <a:xfrm>
                <a:off x="1117" y="2897"/>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13" name="Freeform 23"/>
              <p:cNvSpPr>
                <a:spLocks/>
              </p:cNvSpPr>
              <p:nvPr/>
            </p:nvSpPr>
            <p:spPr bwMode="auto">
              <a:xfrm>
                <a:off x="1277" y="2897"/>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14" name="Freeform 24"/>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grpSp>
        <p:grpSp>
          <p:nvGrpSpPr>
            <p:cNvPr id="23" name="Group 25"/>
            <p:cNvGrpSpPr>
              <a:grpSpLocks/>
            </p:cNvGrpSpPr>
            <p:nvPr userDrawn="1"/>
          </p:nvGrpSpPr>
          <p:grpSpPr bwMode="auto">
            <a:xfrm>
              <a:off x="3130146" y="5092835"/>
              <a:ext cx="163288" cy="104917"/>
              <a:chOff x="1118" y="2646"/>
              <a:chExt cx="243" cy="157"/>
            </a:xfrm>
          </p:grpSpPr>
          <p:sp>
            <p:nvSpPr>
              <p:cNvPr id="107" name="Freeform 26"/>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08" name="Freeform 27"/>
              <p:cNvSpPr>
                <a:spLocks/>
              </p:cNvSpPr>
              <p:nvPr/>
            </p:nvSpPr>
            <p:spPr bwMode="auto">
              <a:xfrm>
                <a:off x="1118" y="2646"/>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09" name="Freeform 28"/>
              <p:cNvSpPr>
                <a:spLocks/>
              </p:cNvSpPr>
              <p:nvPr/>
            </p:nvSpPr>
            <p:spPr bwMode="auto">
              <a:xfrm>
                <a:off x="1278" y="2646"/>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7F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10" name="Freeform 29"/>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grpSp>
        <p:grpSp>
          <p:nvGrpSpPr>
            <p:cNvPr id="24" name="Group 30"/>
            <p:cNvGrpSpPr>
              <a:grpSpLocks/>
            </p:cNvGrpSpPr>
            <p:nvPr userDrawn="1"/>
          </p:nvGrpSpPr>
          <p:grpSpPr bwMode="auto">
            <a:xfrm>
              <a:off x="2277513" y="5092835"/>
              <a:ext cx="163288" cy="104596"/>
              <a:chOff x="1117" y="2143"/>
              <a:chExt cx="243" cy="155"/>
            </a:xfrm>
          </p:grpSpPr>
          <p:sp>
            <p:nvSpPr>
              <p:cNvPr id="103" name="Freeform 31"/>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00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04" name="Freeform 32"/>
              <p:cNvSpPr>
                <a:spLocks/>
              </p:cNvSpPr>
              <p:nvPr/>
            </p:nvSpPr>
            <p:spPr bwMode="auto">
              <a:xfrm>
                <a:off x="1117" y="2143"/>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0000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05" name="Freeform 33"/>
              <p:cNvSpPr>
                <a:spLocks/>
              </p:cNvSpPr>
              <p:nvPr/>
            </p:nvSpPr>
            <p:spPr bwMode="auto">
              <a:xfrm>
                <a:off x="1117" y="2248"/>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E6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06" name="Freeform 34"/>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grpSp>
        <p:grpSp>
          <p:nvGrpSpPr>
            <p:cNvPr id="25" name="Group 35"/>
            <p:cNvGrpSpPr>
              <a:grpSpLocks/>
            </p:cNvGrpSpPr>
            <p:nvPr userDrawn="1"/>
          </p:nvGrpSpPr>
          <p:grpSpPr bwMode="auto">
            <a:xfrm>
              <a:off x="2066045" y="5092835"/>
              <a:ext cx="163288" cy="104596"/>
              <a:chOff x="1117" y="1892"/>
              <a:chExt cx="243" cy="155"/>
            </a:xfrm>
          </p:grpSpPr>
          <p:sp>
            <p:nvSpPr>
              <p:cNvPr id="99" name="Freeform 36"/>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00" name="Freeform 37"/>
              <p:cNvSpPr>
                <a:spLocks/>
              </p:cNvSpPr>
              <p:nvPr/>
            </p:nvSpPr>
            <p:spPr bwMode="auto">
              <a:xfrm>
                <a:off x="1117" y="1892"/>
                <a:ext cx="77" cy="155"/>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01" name="Freeform 38"/>
              <p:cNvSpPr>
                <a:spLocks/>
              </p:cNvSpPr>
              <p:nvPr/>
            </p:nvSpPr>
            <p:spPr bwMode="auto">
              <a:xfrm>
                <a:off x="1277" y="1892"/>
                <a:ext cx="83" cy="155"/>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102" name="Freeform 39"/>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grpSp>
        <p:grpSp>
          <p:nvGrpSpPr>
            <p:cNvPr id="26" name="Group 255"/>
            <p:cNvGrpSpPr>
              <a:grpSpLocks/>
            </p:cNvGrpSpPr>
            <p:nvPr userDrawn="1"/>
          </p:nvGrpSpPr>
          <p:grpSpPr bwMode="auto">
            <a:xfrm>
              <a:off x="1431114" y="5092835"/>
              <a:ext cx="163489" cy="106268"/>
              <a:chOff x="7106991" y="2034190"/>
              <a:chExt cx="255683" cy="163929"/>
            </a:xfrm>
          </p:grpSpPr>
          <p:sp>
            <p:nvSpPr>
              <p:cNvPr id="97" name="Freeform 41"/>
              <p:cNvSpPr>
                <a:spLocks/>
              </p:cNvSpPr>
              <p:nvPr/>
            </p:nvSpPr>
            <p:spPr bwMode="auto">
              <a:xfrm>
                <a:off x="7106991" y="2034190"/>
                <a:ext cx="255683" cy="163929"/>
              </a:xfrm>
              <a:custGeom>
                <a:avLst/>
                <a:gdLst>
                  <a:gd name="T0" fmla="*/ 244 w 244"/>
                  <a:gd name="T1" fmla="*/ 2942 h 151"/>
                  <a:gd name="T2" fmla="*/ 244 w 244"/>
                  <a:gd name="T3" fmla="*/ 0 h 151"/>
                  <a:gd name="T4" fmla="*/ 0 w 244"/>
                  <a:gd name="T5" fmla="*/ 0 h 151"/>
                  <a:gd name="T6" fmla="*/ 0 w 244"/>
                  <a:gd name="T7" fmla="*/ 2942 h 151"/>
                  <a:gd name="T8" fmla="*/ 244 w 244"/>
                  <a:gd name="T9" fmla="*/ 2942 h 151"/>
                  <a:gd name="T10" fmla="*/ 244 w 244"/>
                  <a:gd name="T11" fmla="*/ 2942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00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98" name="Freeform 42"/>
              <p:cNvSpPr>
                <a:spLocks/>
              </p:cNvSpPr>
              <p:nvPr userDrawn="1"/>
            </p:nvSpPr>
            <p:spPr bwMode="auto">
              <a:xfrm>
                <a:off x="7106991" y="2034190"/>
                <a:ext cx="255683" cy="161827"/>
              </a:xfrm>
              <a:custGeom>
                <a:avLst/>
                <a:gdLst>
                  <a:gd name="T0" fmla="*/ 244 w 244"/>
                  <a:gd name="T1" fmla="*/ 264 h 151"/>
                  <a:gd name="T2" fmla="*/ 95 w 244"/>
                  <a:gd name="T3" fmla="*/ 264 h 151"/>
                  <a:gd name="T4" fmla="*/ 95 w 244"/>
                  <a:gd name="T5" fmla="*/ 0 h 151"/>
                  <a:gd name="T6" fmla="*/ 65 w 244"/>
                  <a:gd name="T7" fmla="*/ 0 h 151"/>
                  <a:gd name="T8" fmla="*/ 65 w 244"/>
                  <a:gd name="T9" fmla="*/ 264 h 151"/>
                  <a:gd name="T10" fmla="*/ 0 w 244"/>
                  <a:gd name="T11" fmla="*/ 264 h 151"/>
                  <a:gd name="T12" fmla="*/ 0 w 244"/>
                  <a:gd name="T13" fmla="*/ 398 h 151"/>
                  <a:gd name="T14" fmla="*/ 65 w 244"/>
                  <a:gd name="T15" fmla="*/ 398 h 151"/>
                  <a:gd name="T16" fmla="*/ 65 w 244"/>
                  <a:gd name="T17" fmla="*/ 666 h 151"/>
                  <a:gd name="T18" fmla="*/ 95 w 244"/>
                  <a:gd name="T19" fmla="*/ 666 h 151"/>
                  <a:gd name="T20" fmla="*/ 95 w 244"/>
                  <a:gd name="T21" fmla="*/ 398 h 151"/>
                  <a:gd name="T22" fmla="*/ 244 w 244"/>
                  <a:gd name="T23" fmla="*/ 398 h 151"/>
                  <a:gd name="T24" fmla="*/ 244 w 244"/>
                  <a:gd name="T25" fmla="*/ 264 h 151"/>
                  <a:gd name="T26" fmla="*/ 244 w 244"/>
                  <a:gd name="T27" fmla="*/ 264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2"/>
                    </a:moveTo>
                    <a:lnTo>
                      <a:pt x="95" y="62"/>
                    </a:lnTo>
                    <a:lnTo>
                      <a:pt x="95" y="0"/>
                    </a:lnTo>
                    <a:lnTo>
                      <a:pt x="65" y="0"/>
                    </a:lnTo>
                    <a:lnTo>
                      <a:pt x="65" y="62"/>
                    </a:lnTo>
                    <a:lnTo>
                      <a:pt x="0" y="62"/>
                    </a:lnTo>
                    <a:lnTo>
                      <a:pt x="0" y="90"/>
                    </a:lnTo>
                    <a:lnTo>
                      <a:pt x="65" y="90"/>
                    </a:lnTo>
                    <a:lnTo>
                      <a:pt x="65" y="151"/>
                    </a:lnTo>
                    <a:lnTo>
                      <a:pt x="95" y="151"/>
                    </a:lnTo>
                    <a:lnTo>
                      <a:pt x="95" y="90"/>
                    </a:lnTo>
                    <a:lnTo>
                      <a:pt x="244" y="90"/>
                    </a:lnTo>
                    <a:lnTo>
                      <a:pt x="244" y="62"/>
                    </a:lnTo>
                    <a:close/>
                  </a:path>
                </a:pathLst>
              </a:custGeom>
              <a:solidFill>
                <a:srgbClr val="FFFFFF"/>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grpSp>
        <p:grpSp>
          <p:nvGrpSpPr>
            <p:cNvPr id="27" name="Group 254"/>
            <p:cNvGrpSpPr>
              <a:grpSpLocks/>
            </p:cNvGrpSpPr>
            <p:nvPr userDrawn="1"/>
          </p:nvGrpSpPr>
          <p:grpSpPr bwMode="auto">
            <a:xfrm>
              <a:off x="581678" y="5092835"/>
              <a:ext cx="163489" cy="110355"/>
              <a:chOff x="6341261" y="2034186"/>
              <a:chExt cx="254095" cy="170190"/>
            </a:xfrm>
          </p:grpSpPr>
          <p:sp>
            <p:nvSpPr>
              <p:cNvPr id="94" name="Freeform 93"/>
              <p:cNvSpPr>
                <a:spLocks/>
              </p:cNvSpPr>
              <p:nvPr/>
            </p:nvSpPr>
            <p:spPr bwMode="auto">
              <a:xfrm>
                <a:off x="6341261" y="2034186"/>
                <a:ext cx="254095" cy="170190"/>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E6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95" name="Freeform 94"/>
              <p:cNvSpPr>
                <a:spLocks/>
              </p:cNvSpPr>
              <p:nvPr/>
            </p:nvSpPr>
            <p:spPr bwMode="auto">
              <a:xfrm>
                <a:off x="6341261" y="2034186"/>
                <a:ext cx="80463" cy="170190"/>
              </a:xfrm>
              <a:custGeom>
                <a:avLst/>
                <a:gdLst>
                  <a:gd name="T0" fmla="*/ 77 w 77"/>
                  <a:gd name="T1" fmla="*/ 151 h 151"/>
                  <a:gd name="T2" fmla="*/ 77 w 77"/>
                  <a:gd name="T3" fmla="*/ 0 h 151"/>
                  <a:gd name="T4" fmla="*/ 0 w 77"/>
                  <a:gd name="T5" fmla="*/ 0 h 151"/>
                  <a:gd name="T6" fmla="*/ 0 w 77"/>
                  <a:gd name="T7" fmla="*/ 151 h 151"/>
                  <a:gd name="T8" fmla="*/ 77 w 77"/>
                  <a:gd name="T9" fmla="*/ 151 h 151"/>
                  <a:gd name="T10" fmla="*/ 77 w 77"/>
                  <a:gd name="T11" fmla="*/ 151 h 151"/>
                  <a:gd name="T12" fmla="*/ 0 60000 65536"/>
                  <a:gd name="T13" fmla="*/ 0 60000 65536"/>
                  <a:gd name="T14" fmla="*/ 0 60000 65536"/>
                  <a:gd name="T15" fmla="*/ 0 60000 65536"/>
                  <a:gd name="T16" fmla="*/ 0 60000 65536"/>
                  <a:gd name="T17" fmla="*/ 0 60000 65536"/>
                  <a:gd name="T18" fmla="*/ 0 w 77"/>
                  <a:gd name="T19" fmla="*/ 0 h 151"/>
                  <a:gd name="T20" fmla="*/ 77 w 7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7" h="151">
                    <a:moveTo>
                      <a:pt x="77" y="151"/>
                    </a:moveTo>
                    <a:lnTo>
                      <a:pt x="77" y="0"/>
                    </a:lnTo>
                    <a:lnTo>
                      <a:pt x="0" y="0"/>
                    </a:lnTo>
                    <a:lnTo>
                      <a:pt x="0" y="151"/>
                    </a:lnTo>
                    <a:lnTo>
                      <a:pt x="77" y="151"/>
                    </a:lnTo>
                    <a:close/>
                  </a:path>
                </a:pathLst>
              </a:custGeom>
              <a:solidFill>
                <a:srgbClr val="0000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96" name="Freeform 95"/>
              <p:cNvSpPr>
                <a:spLocks/>
              </p:cNvSpPr>
              <p:nvPr/>
            </p:nvSpPr>
            <p:spPr bwMode="auto">
              <a:xfrm>
                <a:off x="6508541" y="2034186"/>
                <a:ext cx="86815" cy="170190"/>
              </a:xfrm>
              <a:custGeom>
                <a:avLst/>
                <a:gdLst>
                  <a:gd name="T0" fmla="*/ 84 w 84"/>
                  <a:gd name="T1" fmla="*/ 151 h 151"/>
                  <a:gd name="T2" fmla="*/ 84 w 84"/>
                  <a:gd name="T3" fmla="*/ 0 h 151"/>
                  <a:gd name="T4" fmla="*/ 0 w 84"/>
                  <a:gd name="T5" fmla="*/ 0 h 151"/>
                  <a:gd name="T6" fmla="*/ 0 w 84"/>
                  <a:gd name="T7" fmla="*/ 151 h 151"/>
                  <a:gd name="T8" fmla="*/ 84 w 84"/>
                  <a:gd name="T9" fmla="*/ 151 h 151"/>
                  <a:gd name="T10" fmla="*/ 84 w 84"/>
                  <a:gd name="T11" fmla="*/ 151 h 151"/>
                  <a:gd name="T12" fmla="*/ 0 60000 65536"/>
                  <a:gd name="T13" fmla="*/ 0 60000 65536"/>
                  <a:gd name="T14" fmla="*/ 0 60000 65536"/>
                  <a:gd name="T15" fmla="*/ 0 60000 65536"/>
                  <a:gd name="T16" fmla="*/ 0 60000 65536"/>
                  <a:gd name="T17" fmla="*/ 0 60000 65536"/>
                  <a:gd name="T18" fmla="*/ 0 w 84"/>
                  <a:gd name="T19" fmla="*/ 0 h 151"/>
                  <a:gd name="T20" fmla="*/ 84 w 8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84" h="151">
                    <a:moveTo>
                      <a:pt x="84" y="151"/>
                    </a:moveTo>
                    <a:lnTo>
                      <a:pt x="84" y="0"/>
                    </a:lnTo>
                    <a:lnTo>
                      <a:pt x="0" y="0"/>
                    </a:lnTo>
                    <a:lnTo>
                      <a:pt x="0" y="151"/>
                    </a:lnTo>
                    <a:lnTo>
                      <a:pt x="84" y="151"/>
                    </a:lnTo>
                    <a:close/>
                  </a:path>
                </a:pathLst>
              </a:custGeom>
              <a:solidFill>
                <a:srgbClr val="FF00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grpSp>
        <p:grpSp>
          <p:nvGrpSpPr>
            <p:cNvPr id="28" name="Group 49"/>
            <p:cNvGrpSpPr>
              <a:grpSpLocks/>
            </p:cNvGrpSpPr>
            <p:nvPr userDrawn="1"/>
          </p:nvGrpSpPr>
          <p:grpSpPr bwMode="auto">
            <a:xfrm>
              <a:off x="369889" y="5092835"/>
              <a:ext cx="163609" cy="106293"/>
              <a:chOff x="529" y="1166"/>
              <a:chExt cx="245" cy="157"/>
            </a:xfrm>
          </p:grpSpPr>
          <p:sp>
            <p:nvSpPr>
              <p:cNvPr id="90" name="Freeform 50"/>
              <p:cNvSpPr>
                <a:spLocks/>
              </p:cNvSpPr>
              <p:nvPr/>
            </p:nvSpPr>
            <p:spPr bwMode="auto">
              <a:xfrm>
                <a:off x="529" y="116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91" name="Freeform 51"/>
              <p:cNvSpPr>
                <a:spLocks/>
              </p:cNvSpPr>
              <p:nvPr/>
            </p:nvSpPr>
            <p:spPr bwMode="auto">
              <a:xfrm>
                <a:off x="529" y="1166"/>
                <a:ext cx="245"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92" name="Freeform 52"/>
              <p:cNvSpPr>
                <a:spLocks/>
              </p:cNvSpPr>
              <p:nvPr/>
            </p:nvSpPr>
            <p:spPr bwMode="auto">
              <a:xfrm>
                <a:off x="529" y="1273"/>
                <a:ext cx="245" cy="50"/>
              </a:xfrm>
              <a:custGeom>
                <a:avLst/>
                <a:gdLst>
                  <a:gd name="T0" fmla="*/ 244 w 244"/>
                  <a:gd name="T1" fmla="*/ 51 h 51"/>
                  <a:gd name="T2" fmla="*/ 244 w 244"/>
                  <a:gd name="T3" fmla="*/ 0 h 51"/>
                  <a:gd name="T4" fmla="*/ 0 w 244"/>
                  <a:gd name="T5" fmla="*/ 0 h 51"/>
                  <a:gd name="T6" fmla="*/ 0 w 244"/>
                  <a:gd name="T7" fmla="*/ 51 h 51"/>
                  <a:gd name="T8" fmla="*/ 244 w 244"/>
                  <a:gd name="T9" fmla="*/ 51 h 51"/>
                  <a:gd name="T10" fmla="*/ 244 w 244"/>
                  <a:gd name="T11" fmla="*/ 51 h 51"/>
                  <a:gd name="T12" fmla="*/ 0 60000 65536"/>
                  <a:gd name="T13" fmla="*/ 0 60000 65536"/>
                  <a:gd name="T14" fmla="*/ 0 60000 65536"/>
                  <a:gd name="T15" fmla="*/ 0 60000 65536"/>
                  <a:gd name="T16" fmla="*/ 0 60000 65536"/>
                  <a:gd name="T17" fmla="*/ 0 60000 65536"/>
                  <a:gd name="T18" fmla="*/ 0 w 244"/>
                  <a:gd name="T19" fmla="*/ 0 h 51"/>
                  <a:gd name="T20" fmla="*/ 244 w 24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4" h="51">
                    <a:moveTo>
                      <a:pt x="244" y="51"/>
                    </a:moveTo>
                    <a:lnTo>
                      <a:pt x="244" y="0"/>
                    </a:lnTo>
                    <a:lnTo>
                      <a:pt x="0" y="0"/>
                    </a:lnTo>
                    <a:lnTo>
                      <a:pt x="0" y="51"/>
                    </a:lnTo>
                    <a:lnTo>
                      <a:pt x="244" y="51"/>
                    </a:lnTo>
                    <a:close/>
                  </a:path>
                </a:pathLst>
              </a:custGeom>
              <a:solidFill>
                <a:srgbClr val="FF00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93" name="Freeform 53"/>
              <p:cNvSpPr>
                <a:spLocks/>
              </p:cNvSpPr>
              <p:nvPr/>
            </p:nvSpPr>
            <p:spPr bwMode="auto">
              <a:xfrm>
                <a:off x="529" y="1166"/>
                <a:ext cx="245"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grpSp>
        <p:grpSp>
          <p:nvGrpSpPr>
            <p:cNvPr id="29" name="Group 54"/>
            <p:cNvGrpSpPr>
              <a:grpSpLocks/>
            </p:cNvGrpSpPr>
            <p:nvPr userDrawn="1"/>
          </p:nvGrpSpPr>
          <p:grpSpPr bwMode="auto">
            <a:xfrm>
              <a:off x="2488981" y="5092835"/>
              <a:ext cx="164632" cy="106293"/>
              <a:chOff x="1117" y="2394"/>
              <a:chExt cx="245" cy="157"/>
            </a:xfrm>
          </p:grpSpPr>
          <p:sp>
            <p:nvSpPr>
              <p:cNvPr id="79" name="Freeform 55"/>
              <p:cNvSpPr>
                <a:spLocks/>
              </p:cNvSpPr>
              <p:nvPr/>
            </p:nvSpPr>
            <p:spPr bwMode="auto">
              <a:xfrm>
                <a:off x="1117" y="2394"/>
                <a:ext cx="245" cy="157"/>
              </a:xfrm>
              <a:custGeom>
                <a:avLst/>
                <a:gdLst>
                  <a:gd name="T0" fmla="*/ 244 w 244"/>
                  <a:gd name="T1" fmla="*/ 157 h 157"/>
                  <a:gd name="T2" fmla="*/ 0 w 244"/>
                  <a:gd name="T3" fmla="*/ 157 h 157"/>
                  <a:gd name="T4" fmla="*/ 0 w 244"/>
                  <a:gd name="T5" fmla="*/ 0 h 157"/>
                  <a:gd name="T6" fmla="*/ 244 w 244"/>
                  <a:gd name="T7" fmla="*/ 0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0" y="157"/>
                    </a:lnTo>
                    <a:lnTo>
                      <a:pt x="0" y="0"/>
                    </a:lnTo>
                    <a:lnTo>
                      <a:pt x="244" y="0"/>
                    </a:lnTo>
                    <a:lnTo>
                      <a:pt x="244" y="157"/>
                    </a:lnTo>
                    <a:close/>
                  </a:path>
                </a:pathLst>
              </a:custGeom>
              <a:solidFill>
                <a:srgbClr val="FFFFFF"/>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80" name="Freeform 56"/>
              <p:cNvSpPr>
                <a:spLocks/>
              </p:cNvSpPr>
              <p:nvPr/>
            </p:nvSpPr>
            <p:spPr bwMode="auto">
              <a:xfrm>
                <a:off x="1117" y="2394"/>
                <a:ext cx="34" cy="34"/>
              </a:xfrm>
              <a:custGeom>
                <a:avLst/>
                <a:gdLst>
                  <a:gd name="T0" fmla="*/ 35 w 35"/>
                  <a:gd name="T1" fmla="*/ 34 h 34"/>
                  <a:gd name="T2" fmla="*/ 0 w 35"/>
                  <a:gd name="T3" fmla="*/ 34 h 34"/>
                  <a:gd name="T4" fmla="*/ 0 w 35"/>
                  <a:gd name="T5" fmla="*/ 0 h 34"/>
                  <a:gd name="T6" fmla="*/ 35 w 35"/>
                  <a:gd name="T7" fmla="*/ 0 h 34"/>
                  <a:gd name="T8" fmla="*/ 35 w 35"/>
                  <a:gd name="T9" fmla="*/ 34 h 34"/>
                  <a:gd name="T10" fmla="*/ 35 w 35"/>
                  <a:gd name="T11" fmla="*/ 34 h 34"/>
                  <a:gd name="T12" fmla="*/ 0 60000 65536"/>
                  <a:gd name="T13" fmla="*/ 0 60000 65536"/>
                  <a:gd name="T14" fmla="*/ 0 60000 65536"/>
                  <a:gd name="T15" fmla="*/ 0 60000 65536"/>
                  <a:gd name="T16" fmla="*/ 0 60000 65536"/>
                  <a:gd name="T17" fmla="*/ 0 60000 65536"/>
                  <a:gd name="T18" fmla="*/ 0 w 35"/>
                  <a:gd name="T19" fmla="*/ 0 h 34"/>
                  <a:gd name="T20" fmla="*/ 35 w 35"/>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5" h="34">
                    <a:moveTo>
                      <a:pt x="35" y="34"/>
                    </a:moveTo>
                    <a:lnTo>
                      <a:pt x="0" y="34"/>
                    </a:lnTo>
                    <a:lnTo>
                      <a:pt x="0" y="0"/>
                    </a:lnTo>
                    <a:lnTo>
                      <a:pt x="35" y="0"/>
                    </a:lnTo>
                    <a:lnTo>
                      <a:pt x="35" y="34"/>
                    </a:lnTo>
                    <a:close/>
                  </a:path>
                </a:pathLst>
              </a:custGeom>
              <a:solidFill>
                <a:srgbClr val="34AACD"/>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81" name="Freeform 57"/>
              <p:cNvSpPr>
                <a:spLocks/>
              </p:cNvSpPr>
              <p:nvPr/>
            </p:nvSpPr>
            <p:spPr bwMode="auto">
              <a:xfrm>
                <a:off x="1117" y="2444"/>
                <a:ext cx="34" cy="34"/>
              </a:xfrm>
              <a:custGeom>
                <a:avLst/>
                <a:gdLst>
                  <a:gd name="T0" fmla="*/ 35 w 35"/>
                  <a:gd name="T1" fmla="*/ 33 h 33"/>
                  <a:gd name="T2" fmla="*/ 0 w 35"/>
                  <a:gd name="T3" fmla="*/ 33 h 33"/>
                  <a:gd name="T4" fmla="*/ 0 w 35"/>
                  <a:gd name="T5" fmla="*/ 0 h 33"/>
                  <a:gd name="T6" fmla="*/ 35 w 35"/>
                  <a:gd name="T7" fmla="*/ 0 h 33"/>
                  <a:gd name="T8" fmla="*/ 35 w 35"/>
                  <a:gd name="T9" fmla="*/ 33 h 33"/>
                  <a:gd name="T10" fmla="*/ 35 w 35"/>
                  <a:gd name="T11" fmla="*/ 33 h 33"/>
                  <a:gd name="T12" fmla="*/ 0 60000 65536"/>
                  <a:gd name="T13" fmla="*/ 0 60000 65536"/>
                  <a:gd name="T14" fmla="*/ 0 60000 65536"/>
                  <a:gd name="T15" fmla="*/ 0 60000 65536"/>
                  <a:gd name="T16" fmla="*/ 0 60000 65536"/>
                  <a:gd name="T17" fmla="*/ 0 60000 65536"/>
                  <a:gd name="T18" fmla="*/ 0 w 35"/>
                  <a:gd name="T19" fmla="*/ 0 h 33"/>
                  <a:gd name="T20" fmla="*/ 35 w 3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5" h="33">
                    <a:moveTo>
                      <a:pt x="35" y="33"/>
                    </a:moveTo>
                    <a:lnTo>
                      <a:pt x="0" y="33"/>
                    </a:lnTo>
                    <a:lnTo>
                      <a:pt x="0" y="0"/>
                    </a:lnTo>
                    <a:lnTo>
                      <a:pt x="35" y="0"/>
                    </a:lnTo>
                    <a:lnTo>
                      <a:pt x="35" y="33"/>
                    </a:lnTo>
                    <a:close/>
                  </a:path>
                </a:pathLst>
              </a:custGeom>
              <a:solidFill>
                <a:srgbClr val="34AACD"/>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82" name="Freeform 58"/>
              <p:cNvSpPr>
                <a:spLocks/>
              </p:cNvSpPr>
              <p:nvPr/>
            </p:nvSpPr>
            <p:spPr bwMode="auto">
              <a:xfrm>
                <a:off x="1175" y="2394"/>
                <a:ext cx="22" cy="34"/>
              </a:xfrm>
              <a:custGeom>
                <a:avLst/>
                <a:gdLst>
                  <a:gd name="T0" fmla="*/ 36 w 36"/>
                  <a:gd name="T1" fmla="*/ 34 h 34"/>
                  <a:gd name="T2" fmla="*/ 0 w 36"/>
                  <a:gd name="T3" fmla="*/ 34 h 34"/>
                  <a:gd name="T4" fmla="*/ 0 w 36"/>
                  <a:gd name="T5" fmla="*/ 0 h 34"/>
                  <a:gd name="T6" fmla="*/ 36 w 36"/>
                  <a:gd name="T7" fmla="*/ 0 h 34"/>
                  <a:gd name="T8" fmla="*/ 36 w 36"/>
                  <a:gd name="T9" fmla="*/ 34 h 34"/>
                  <a:gd name="T10" fmla="*/ 36 w 36"/>
                  <a:gd name="T11" fmla="*/ 34 h 34"/>
                  <a:gd name="T12" fmla="*/ 0 60000 65536"/>
                  <a:gd name="T13" fmla="*/ 0 60000 65536"/>
                  <a:gd name="T14" fmla="*/ 0 60000 65536"/>
                  <a:gd name="T15" fmla="*/ 0 60000 65536"/>
                  <a:gd name="T16" fmla="*/ 0 60000 65536"/>
                  <a:gd name="T17" fmla="*/ 0 60000 65536"/>
                  <a:gd name="T18" fmla="*/ 0 w 36"/>
                  <a:gd name="T19" fmla="*/ 0 h 34"/>
                  <a:gd name="T20" fmla="*/ 36 w 36"/>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6" h="34">
                    <a:moveTo>
                      <a:pt x="36" y="34"/>
                    </a:moveTo>
                    <a:lnTo>
                      <a:pt x="0" y="34"/>
                    </a:lnTo>
                    <a:lnTo>
                      <a:pt x="0" y="0"/>
                    </a:lnTo>
                    <a:lnTo>
                      <a:pt x="36" y="0"/>
                    </a:lnTo>
                    <a:lnTo>
                      <a:pt x="36" y="34"/>
                    </a:lnTo>
                    <a:close/>
                  </a:path>
                </a:pathLst>
              </a:custGeom>
              <a:solidFill>
                <a:srgbClr val="34AACD"/>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83" name="Freeform 59"/>
              <p:cNvSpPr>
                <a:spLocks/>
              </p:cNvSpPr>
              <p:nvPr/>
            </p:nvSpPr>
            <p:spPr bwMode="auto">
              <a:xfrm>
                <a:off x="1175" y="2444"/>
                <a:ext cx="22" cy="34"/>
              </a:xfrm>
              <a:custGeom>
                <a:avLst/>
                <a:gdLst>
                  <a:gd name="T0" fmla="*/ 36 w 36"/>
                  <a:gd name="T1" fmla="*/ 33 h 33"/>
                  <a:gd name="T2" fmla="*/ 0 w 36"/>
                  <a:gd name="T3" fmla="*/ 33 h 33"/>
                  <a:gd name="T4" fmla="*/ 0 w 36"/>
                  <a:gd name="T5" fmla="*/ 0 h 33"/>
                  <a:gd name="T6" fmla="*/ 36 w 36"/>
                  <a:gd name="T7" fmla="*/ 0 h 33"/>
                  <a:gd name="T8" fmla="*/ 36 w 36"/>
                  <a:gd name="T9" fmla="*/ 33 h 33"/>
                  <a:gd name="T10" fmla="*/ 36 w 36"/>
                  <a:gd name="T11" fmla="*/ 33 h 33"/>
                  <a:gd name="T12" fmla="*/ 0 60000 65536"/>
                  <a:gd name="T13" fmla="*/ 0 60000 65536"/>
                  <a:gd name="T14" fmla="*/ 0 60000 65536"/>
                  <a:gd name="T15" fmla="*/ 0 60000 65536"/>
                  <a:gd name="T16" fmla="*/ 0 60000 65536"/>
                  <a:gd name="T17" fmla="*/ 0 60000 65536"/>
                  <a:gd name="T18" fmla="*/ 0 w 36"/>
                  <a:gd name="T19" fmla="*/ 0 h 33"/>
                  <a:gd name="T20" fmla="*/ 36 w 3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6" h="33">
                    <a:moveTo>
                      <a:pt x="36" y="33"/>
                    </a:moveTo>
                    <a:lnTo>
                      <a:pt x="0" y="33"/>
                    </a:lnTo>
                    <a:lnTo>
                      <a:pt x="0" y="0"/>
                    </a:lnTo>
                    <a:lnTo>
                      <a:pt x="36" y="0"/>
                    </a:lnTo>
                    <a:lnTo>
                      <a:pt x="36" y="33"/>
                    </a:lnTo>
                    <a:close/>
                  </a:path>
                </a:pathLst>
              </a:custGeom>
              <a:solidFill>
                <a:srgbClr val="34AACD"/>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84" name="Freeform 60"/>
              <p:cNvSpPr>
                <a:spLocks/>
              </p:cNvSpPr>
              <p:nvPr/>
            </p:nvSpPr>
            <p:spPr bwMode="auto">
              <a:xfrm>
                <a:off x="1117" y="2501"/>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85" name="Freeform 61"/>
              <p:cNvSpPr>
                <a:spLocks/>
              </p:cNvSpPr>
              <p:nvPr/>
            </p:nvSpPr>
            <p:spPr bwMode="auto">
              <a:xfrm>
                <a:off x="1117" y="2535"/>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86" name="Freeform 62"/>
              <p:cNvSpPr>
                <a:spLocks/>
              </p:cNvSpPr>
              <p:nvPr/>
            </p:nvSpPr>
            <p:spPr bwMode="auto">
              <a:xfrm>
                <a:off x="1212" y="2428"/>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87" name="Freeform 63"/>
              <p:cNvSpPr>
                <a:spLocks/>
              </p:cNvSpPr>
              <p:nvPr/>
            </p:nvSpPr>
            <p:spPr bwMode="auto">
              <a:xfrm>
                <a:off x="1212" y="2394"/>
                <a:ext cx="150" cy="16"/>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88" name="Freeform 64"/>
              <p:cNvSpPr>
                <a:spLocks/>
              </p:cNvSpPr>
              <p:nvPr/>
            </p:nvSpPr>
            <p:spPr bwMode="auto">
              <a:xfrm>
                <a:off x="1212" y="2460"/>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89" name="Freeform 65"/>
              <p:cNvSpPr>
                <a:spLocks/>
              </p:cNvSpPr>
              <p:nvPr/>
            </p:nvSpPr>
            <p:spPr bwMode="auto">
              <a:xfrm>
                <a:off x="1117" y="2394"/>
                <a:ext cx="245" cy="157"/>
              </a:xfrm>
              <a:custGeom>
                <a:avLst/>
                <a:gdLst>
                  <a:gd name="T0" fmla="*/ 244 w 244"/>
                  <a:gd name="T1" fmla="*/ 157 h 157"/>
                  <a:gd name="T2" fmla="*/ 244 w 244"/>
                  <a:gd name="T3" fmla="*/ 0 h 157"/>
                  <a:gd name="T4" fmla="*/ 0 w 244"/>
                  <a:gd name="T5" fmla="*/ 0 h 157"/>
                  <a:gd name="T6" fmla="*/ 0 w 244"/>
                  <a:gd name="T7" fmla="*/ 157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grpSp>
        <p:grpSp>
          <p:nvGrpSpPr>
            <p:cNvPr id="30" name="Group 185"/>
            <p:cNvGrpSpPr>
              <a:grpSpLocks/>
            </p:cNvGrpSpPr>
            <p:nvPr userDrawn="1"/>
          </p:nvGrpSpPr>
          <p:grpSpPr bwMode="auto">
            <a:xfrm>
              <a:off x="1004798" y="5092835"/>
              <a:ext cx="164978" cy="104898"/>
              <a:chOff x="4187" y="1590"/>
              <a:chExt cx="238" cy="162"/>
            </a:xfrm>
          </p:grpSpPr>
          <p:sp>
            <p:nvSpPr>
              <p:cNvPr id="52" name="Freeform 186"/>
              <p:cNvSpPr>
                <a:spLocks/>
              </p:cNvSpPr>
              <p:nvPr/>
            </p:nvSpPr>
            <p:spPr bwMode="auto">
              <a:xfrm>
                <a:off x="4187" y="1590"/>
                <a:ext cx="238" cy="53"/>
              </a:xfrm>
              <a:custGeom>
                <a:avLst/>
                <a:gdLst>
                  <a:gd name="T0" fmla="*/ 0 w 244"/>
                  <a:gd name="T1" fmla="*/ 0 h 50"/>
                  <a:gd name="T2" fmla="*/ 40 w 244"/>
                  <a:gd name="T3" fmla="*/ 0 h 50"/>
                  <a:gd name="T4" fmla="*/ 40 w 244"/>
                  <a:gd name="T5" fmla="*/ 962 h 50"/>
                  <a:gd name="T6" fmla="*/ 0 w 244"/>
                  <a:gd name="T7" fmla="*/ 962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244" y="0"/>
                    </a:lnTo>
                    <a:lnTo>
                      <a:pt x="244" y="50"/>
                    </a:lnTo>
                    <a:lnTo>
                      <a:pt x="0" y="50"/>
                    </a:lnTo>
                    <a:lnTo>
                      <a:pt x="0" y="0"/>
                    </a:lnTo>
                    <a:close/>
                  </a:path>
                </a:pathLst>
              </a:custGeom>
              <a:solidFill>
                <a:srgbClr val="FB0F0C"/>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53" name="Freeform 187"/>
              <p:cNvSpPr>
                <a:spLocks/>
              </p:cNvSpPr>
              <p:nvPr/>
            </p:nvSpPr>
            <p:spPr bwMode="auto">
              <a:xfrm>
                <a:off x="4187" y="1695"/>
                <a:ext cx="238" cy="57"/>
              </a:xfrm>
              <a:custGeom>
                <a:avLst/>
                <a:gdLst>
                  <a:gd name="T0" fmla="*/ 0 w 244"/>
                  <a:gd name="T1" fmla="*/ 0 h 55"/>
                  <a:gd name="T2" fmla="*/ 40 w 244"/>
                  <a:gd name="T3" fmla="*/ 0 h 55"/>
                  <a:gd name="T4" fmla="*/ 40 w 244"/>
                  <a:gd name="T5" fmla="*/ 820 h 55"/>
                  <a:gd name="T6" fmla="*/ 0 w 244"/>
                  <a:gd name="T7" fmla="*/ 820 h 55"/>
                  <a:gd name="T8" fmla="*/ 0 w 244"/>
                  <a:gd name="T9" fmla="*/ 0 h 55"/>
                  <a:gd name="T10" fmla="*/ 0 w 244"/>
                  <a:gd name="T11" fmla="*/ 0 h 55"/>
                  <a:gd name="T12" fmla="*/ 0 60000 65536"/>
                  <a:gd name="T13" fmla="*/ 0 60000 65536"/>
                  <a:gd name="T14" fmla="*/ 0 60000 65536"/>
                  <a:gd name="T15" fmla="*/ 0 60000 65536"/>
                  <a:gd name="T16" fmla="*/ 0 60000 65536"/>
                  <a:gd name="T17" fmla="*/ 0 60000 65536"/>
                  <a:gd name="T18" fmla="*/ 0 w 244"/>
                  <a:gd name="T19" fmla="*/ 0 h 55"/>
                  <a:gd name="T20" fmla="*/ 244 w 24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44" h="55">
                    <a:moveTo>
                      <a:pt x="0" y="0"/>
                    </a:moveTo>
                    <a:lnTo>
                      <a:pt x="244" y="0"/>
                    </a:lnTo>
                    <a:lnTo>
                      <a:pt x="244" y="55"/>
                    </a:lnTo>
                    <a:lnTo>
                      <a:pt x="0" y="55"/>
                    </a:lnTo>
                    <a:lnTo>
                      <a:pt x="0" y="0"/>
                    </a:lnTo>
                    <a:close/>
                  </a:path>
                </a:pathLst>
              </a:custGeom>
              <a:solidFill>
                <a:srgbClr val="1C0A7F"/>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54" name="Freeform 188"/>
              <p:cNvSpPr>
                <a:spLocks/>
              </p:cNvSpPr>
              <p:nvPr/>
            </p:nvSpPr>
            <p:spPr bwMode="auto">
              <a:xfrm>
                <a:off x="4187" y="1643"/>
                <a:ext cx="238" cy="57"/>
              </a:xfrm>
              <a:custGeom>
                <a:avLst/>
                <a:gdLst>
                  <a:gd name="T0" fmla="*/ 0 w 244"/>
                  <a:gd name="T1" fmla="*/ 0 h 56"/>
                  <a:gd name="T2" fmla="*/ 40 w 244"/>
                  <a:gd name="T3" fmla="*/ 0 h 56"/>
                  <a:gd name="T4" fmla="*/ 40 w 244"/>
                  <a:gd name="T5" fmla="*/ 201 h 56"/>
                  <a:gd name="T6" fmla="*/ 0 w 244"/>
                  <a:gd name="T7" fmla="*/ 201 h 56"/>
                  <a:gd name="T8" fmla="*/ 0 w 244"/>
                  <a:gd name="T9" fmla="*/ 0 h 56"/>
                  <a:gd name="T10" fmla="*/ 0 w 244"/>
                  <a:gd name="T11" fmla="*/ 0 h 56"/>
                  <a:gd name="T12" fmla="*/ 0 60000 65536"/>
                  <a:gd name="T13" fmla="*/ 0 60000 65536"/>
                  <a:gd name="T14" fmla="*/ 0 60000 65536"/>
                  <a:gd name="T15" fmla="*/ 0 60000 65536"/>
                  <a:gd name="T16" fmla="*/ 0 60000 65536"/>
                  <a:gd name="T17" fmla="*/ 0 60000 65536"/>
                  <a:gd name="T18" fmla="*/ 0 w 244"/>
                  <a:gd name="T19" fmla="*/ 0 h 56"/>
                  <a:gd name="T20" fmla="*/ 244 w 24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44" h="56">
                    <a:moveTo>
                      <a:pt x="0" y="0"/>
                    </a:moveTo>
                    <a:lnTo>
                      <a:pt x="244" y="0"/>
                    </a:lnTo>
                    <a:lnTo>
                      <a:pt x="244" y="56"/>
                    </a:lnTo>
                    <a:lnTo>
                      <a:pt x="0" y="56"/>
                    </a:lnTo>
                    <a:lnTo>
                      <a:pt x="0" y="0"/>
                    </a:lnTo>
                    <a:close/>
                  </a:path>
                </a:pathLst>
              </a:custGeom>
              <a:solidFill>
                <a:srgbClr val="FFFFFF"/>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55" name="Freeform 189"/>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close/>
                  </a:path>
                </a:pathLst>
              </a:custGeom>
              <a:solidFill>
                <a:srgbClr val="FFFFFF"/>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56" name="Freeform 190"/>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path>
                </a:pathLst>
              </a:custGeom>
              <a:noFill/>
              <a:ln w="0">
                <a:solidFill>
                  <a:srgbClr val="FB0F0C"/>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sp>
            <p:nvSpPr>
              <p:cNvPr id="57" name="Freeform 191"/>
              <p:cNvSpPr>
                <a:spLocks/>
              </p:cNvSpPr>
              <p:nvPr/>
            </p:nvSpPr>
            <p:spPr bwMode="auto">
              <a:xfrm>
                <a:off x="4267" y="1643"/>
                <a:ext cx="69" cy="63"/>
              </a:xfrm>
              <a:custGeom>
                <a:avLst/>
                <a:gdLst>
                  <a:gd name="T0" fmla="*/ 17 w 71"/>
                  <a:gd name="T1" fmla="*/ 0 h 62"/>
                  <a:gd name="T2" fmla="*/ 17 w 71"/>
                  <a:gd name="T3" fmla="*/ 251 h 62"/>
                  <a:gd name="T4" fmla="*/ 0 w 71"/>
                  <a:gd name="T5" fmla="*/ 251 h 62"/>
                  <a:gd name="T6" fmla="*/ 0 w 71"/>
                  <a:gd name="T7" fmla="*/ 355 h 62"/>
                  <a:gd name="T8" fmla="*/ 17 w 71"/>
                  <a:gd name="T9" fmla="*/ 355 h 62"/>
                  <a:gd name="T10" fmla="*/ 17 w 71"/>
                  <a:gd name="T11" fmla="*/ 571 h 62"/>
                  <a:gd name="T12" fmla="*/ 17 w 71"/>
                  <a:gd name="T13" fmla="*/ 618 h 62"/>
                  <a:gd name="T14" fmla="*/ 12 w 71"/>
                  <a:gd name="T15" fmla="*/ 571 h 62"/>
                  <a:gd name="T16" fmla="*/ 6 w 71"/>
                  <a:gd name="T17" fmla="*/ 571 h 62"/>
                  <a:gd name="T18" fmla="*/ 17 w 71"/>
                  <a:gd name="T19" fmla="*/ 571 h 62"/>
                  <a:gd name="T20" fmla="*/ 17 w 71"/>
                  <a:gd name="T21" fmla="*/ 571 h 62"/>
                  <a:gd name="T22" fmla="*/ 17 w 71"/>
                  <a:gd name="T23" fmla="*/ 618 h 62"/>
                  <a:gd name="T24" fmla="*/ 17 w 71"/>
                  <a:gd name="T25" fmla="*/ 680 h 62"/>
                  <a:gd name="T26" fmla="*/ 17 w 71"/>
                  <a:gd name="T27" fmla="*/ 618 h 62"/>
                  <a:gd name="T28" fmla="*/ 17 w 71"/>
                  <a:gd name="T29" fmla="*/ 355 h 62"/>
                  <a:gd name="T30" fmla="*/ 17 w 71"/>
                  <a:gd name="T31" fmla="*/ 251 h 62"/>
                  <a:gd name="T32" fmla="*/ 17 w 71"/>
                  <a:gd name="T33" fmla="*/ 251 h 62"/>
                  <a:gd name="T34" fmla="*/ 17 w 71"/>
                  <a:gd name="T35" fmla="*/ 355 h 62"/>
                  <a:gd name="T36" fmla="*/ 17 w 71"/>
                  <a:gd name="T37" fmla="*/ 355 h 62"/>
                  <a:gd name="T38" fmla="*/ 17 w 71"/>
                  <a:gd name="T39" fmla="*/ 355 h 62"/>
                  <a:gd name="T40" fmla="*/ 17 w 71"/>
                  <a:gd name="T41" fmla="*/ 251 h 62"/>
                  <a:gd name="T42" fmla="*/ 17 w 71"/>
                  <a:gd name="T43" fmla="*/ 0 h 62"/>
                  <a:gd name="T44" fmla="*/ 0 w 71"/>
                  <a:gd name="T45" fmla="*/ 0 h 62"/>
                  <a:gd name="T46" fmla="*/ 0 w 71"/>
                  <a:gd name="T47" fmla="*/ 11 h 62"/>
                  <a:gd name="T48" fmla="*/ 17 w 71"/>
                  <a:gd name="T49" fmla="*/ 11 h 62"/>
                  <a:gd name="T50" fmla="*/ 17 w 71"/>
                  <a:gd name="T51" fmla="*/ 11 h 62"/>
                  <a:gd name="T52" fmla="*/ 17 w 71"/>
                  <a:gd name="T53" fmla="*/ 11 h 62"/>
                  <a:gd name="T54" fmla="*/ 17 w 71"/>
                  <a:gd name="T55" fmla="*/ 0 h 62"/>
                  <a:gd name="T56" fmla="*/ 17 w 71"/>
                  <a:gd name="T57" fmla="*/ 0 h 62"/>
                  <a:gd name="T58" fmla="*/ 17 w 71"/>
                  <a:gd name="T59" fmla="*/ 11 h 62"/>
                  <a:gd name="T60" fmla="*/ 17 w 71"/>
                  <a:gd name="T61" fmla="*/ 355 h 62"/>
                  <a:gd name="T62" fmla="*/ 17 w 71"/>
                  <a:gd name="T63" fmla="*/ 355 h 62"/>
                  <a:gd name="T64" fmla="*/ 17 w 71"/>
                  <a:gd name="T65" fmla="*/ 571 h 62"/>
                  <a:gd name="T66" fmla="*/ 17 w 71"/>
                  <a:gd name="T67" fmla="*/ 571 h 62"/>
                  <a:gd name="T68" fmla="*/ 17 w 71"/>
                  <a:gd name="T69" fmla="*/ 618 h 62"/>
                  <a:gd name="T70" fmla="*/ 17 w 71"/>
                  <a:gd name="T71" fmla="*/ 571 h 62"/>
                  <a:gd name="T72" fmla="*/ 17 w 71"/>
                  <a:gd name="T73" fmla="*/ 571 h 62"/>
                  <a:gd name="T74" fmla="*/ 17 w 71"/>
                  <a:gd name="T75" fmla="*/ 571 h 62"/>
                  <a:gd name="T76" fmla="*/ 17 w 71"/>
                  <a:gd name="T77" fmla="*/ 355 h 62"/>
                  <a:gd name="T78" fmla="*/ 17 w 71"/>
                  <a:gd name="T79" fmla="*/ 355 h 62"/>
                  <a:gd name="T80" fmla="*/ 17 w 71"/>
                  <a:gd name="T81" fmla="*/ 251 h 62"/>
                  <a:gd name="T82" fmla="*/ 17 w 71"/>
                  <a:gd name="T83" fmla="*/ 251 h 62"/>
                  <a:gd name="T84" fmla="*/ 17 w 71"/>
                  <a:gd name="T85" fmla="*/ 251 h 62"/>
                  <a:gd name="T86" fmla="*/ 17 w 71"/>
                  <a:gd name="T87" fmla="*/ 0 h 62"/>
                  <a:gd name="T88" fmla="*/ 17 w 71"/>
                  <a:gd name="T89" fmla="*/ 0 h 62"/>
                  <a:gd name="T90" fmla="*/ 17 w 71"/>
                  <a:gd name="T91" fmla="*/ 0 h 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
                  <a:gd name="T139" fmla="*/ 0 h 62"/>
                  <a:gd name="T140" fmla="*/ 71 w 71"/>
                  <a:gd name="T141" fmla="*/ 62 h 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 h="62">
                    <a:moveTo>
                      <a:pt x="30" y="0"/>
                    </a:moveTo>
                    <a:lnTo>
                      <a:pt x="30" y="23"/>
                    </a:lnTo>
                    <a:lnTo>
                      <a:pt x="0" y="23"/>
                    </a:lnTo>
                    <a:lnTo>
                      <a:pt x="0" y="34"/>
                    </a:lnTo>
                    <a:lnTo>
                      <a:pt x="18" y="34"/>
                    </a:lnTo>
                    <a:lnTo>
                      <a:pt x="18" y="51"/>
                    </a:lnTo>
                    <a:lnTo>
                      <a:pt x="18" y="56"/>
                    </a:lnTo>
                    <a:lnTo>
                      <a:pt x="12" y="51"/>
                    </a:lnTo>
                    <a:lnTo>
                      <a:pt x="6" y="51"/>
                    </a:lnTo>
                    <a:lnTo>
                      <a:pt x="30" y="51"/>
                    </a:lnTo>
                    <a:lnTo>
                      <a:pt x="42" y="51"/>
                    </a:lnTo>
                    <a:lnTo>
                      <a:pt x="42" y="56"/>
                    </a:lnTo>
                    <a:lnTo>
                      <a:pt x="36" y="62"/>
                    </a:lnTo>
                    <a:lnTo>
                      <a:pt x="30" y="56"/>
                    </a:lnTo>
                    <a:lnTo>
                      <a:pt x="30" y="34"/>
                    </a:lnTo>
                    <a:lnTo>
                      <a:pt x="30" y="23"/>
                    </a:lnTo>
                    <a:lnTo>
                      <a:pt x="42" y="23"/>
                    </a:lnTo>
                    <a:lnTo>
                      <a:pt x="42" y="34"/>
                    </a:lnTo>
                    <a:lnTo>
                      <a:pt x="30" y="34"/>
                    </a:lnTo>
                    <a:lnTo>
                      <a:pt x="18" y="34"/>
                    </a:lnTo>
                    <a:lnTo>
                      <a:pt x="18" y="23"/>
                    </a:lnTo>
                    <a:lnTo>
                      <a:pt x="18" y="0"/>
                    </a:lnTo>
                    <a:lnTo>
                      <a:pt x="0" y="0"/>
                    </a:lnTo>
                    <a:lnTo>
                      <a:pt x="0" y="11"/>
                    </a:lnTo>
                    <a:lnTo>
                      <a:pt x="18" y="11"/>
                    </a:lnTo>
                    <a:lnTo>
                      <a:pt x="60" y="11"/>
                    </a:lnTo>
                    <a:lnTo>
                      <a:pt x="71" y="11"/>
                    </a:lnTo>
                    <a:lnTo>
                      <a:pt x="71" y="0"/>
                    </a:lnTo>
                    <a:lnTo>
                      <a:pt x="60" y="0"/>
                    </a:lnTo>
                    <a:lnTo>
                      <a:pt x="60" y="11"/>
                    </a:lnTo>
                    <a:lnTo>
                      <a:pt x="60" y="34"/>
                    </a:lnTo>
                    <a:lnTo>
                      <a:pt x="42" y="34"/>
                    </a:lnTo>
                    <a:lnTo>
                      <a:pt x="42" y="51"/>
                    </a:lnTo>
                    <a:lnTo>
                      <a:pt x="60" y="51"/>
                    </a:lnTo>
                    <a:lnTo>
                      <a:pt x="60" y="56"/>
                    </a:lnTo>
                    <a:lnTo>
                      <a:pt x="60" y="51"/>
                    </a:lnTo>
                    <a:lnTo>
                      <a:pt x="66" y="51"/>
                    </a:lnTo>
                    <a:lnTo>
                      <a:pt x="60" y="51"/>
                    </a:lnTo>
                    <a:lnTo>
                      <a:pt x="60" y="34"/>
                    </a:lnTo>
                    <a:lnTo>
                      <a:pt x="71" y="34"/>
                    </a:lnTo>
                    <a:lnTo>
                      <a:pt x="71" y="23"/>
                    </a:lnTo>
                    <a:lnTo>
                      <a:pt x="60" y="23"/>
                    </a:lnTo>
                    <a:lnTo>
                      <a:pt x="42" y="23"/>
                    </a:lnTo>
                    <a:lnTo>
                      <a:pt x="42" y="0"/>
                    </a:lnTo>
                    <a:lnTo>
                      <a:pt x="30" y="0"/>
                    </a:lnTo>
                    <a:close/>
                  </a:path>
                </a:pathLst>
              </a:custGeom>
              <a:solidFill>
                <a:srgbClr val="FB0F0C"/>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58" name="Freeform 192"/>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close/>
                  </a:path>
                </a:pathLst>
              </a:custGeom>
              <a:solidFill>
                <a:srgbClr val="2F3092"/>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59" name="Freeform 193"/>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path>
                </a:pathLst>
              </a:custGeom>
              <a:noFill/>
              <a:ln w="0">
                <a:solidFill>
                  <a:srgbClr val="FFFFFF"/>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sp>
            <p:nvSpPr>
              <p:cNvPr id="60" name="Freeform 194"/>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close/>
                  </a:path>
                </a:pathLst>
              </a:custGeom>
              <a:solidFill>
                <a:srgbClr val="16067B"/>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61" name="Freeform 195"/>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path>
                </a:pathLst>
              </a:custGeom>
              <a:noFill/>
              <a:ln w="0">
                <a:solidFill>
                  <a:srgbClr val="FFFFFF"/>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sp>
            <p:nvSpPr>
              <p:cNvPr id="62" name="Freeform 196"/>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close/>
                  </a:path>
                </a:pathLst>
              </a:custGeom>
              <a:solidFill>
                <a:srgbClr val="16067B"/>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63" name="Freeform 197"/>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path>
                </a:pathLst>
              </a:custGeom>
              <a:noFill/>
              <a:ln w="0">
                <a:solidFill>
                  <a:srgbClr val="FFFFFF"/>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sp>
            <p:nvSpPr>
              <p:cNvPr id="64" name="Freeform 198"/>
              <p:cNvSpPr>
                <a:spLocks/>
              </p:cNvSpPr>
              <p:nvPr/>
            </p:nvSpPr>
            <p:spPr bwMode="auto">
              <a:xfrm>
                <a:off x="4261" y="1617"/>
                <a:ext cx="12" cy="6"/>
              </a:xfrm>
              <a:custGeom>
                <a:avLst/>
                <a:gdLst>
                  <a:gd name="T0" fmla="*/ 0 w 12"/>
                  <a:gd name="T1" fmla="*/ 5 h 5"/>
                  <a:gd name="T2" fmla="*/ 6 w 12"/>
                  <a:gd name="T3" fmla="*/ 5 h 5"/>
                  <a:gd name="T4" fmla="*/ 6 w 12"/>
                  <a:gd name="T5" fmla="*/ 5 h 5"/>
                  <a:gd name="T6" fmla="*/ 6 w 12"/>
                  <a:gd name="T7" fmla="*/ 5 h 5"/>
                  <a:gd name="T8" fmla="*/ 6 w 12"/>
                  <a:gd name="T9" fmla="*/ 5 h 5"/>
                  <a:gd name="T10" fmla="*/ 6 w 12"/>
                  <a:gd name="T11" fmla="*/ 5 h 5"/>
                  <a:gd name="T12" fmla="*/ 12 w 12"/>
                  <a:gd name="T13" fmla="*/ 5 h 5"/>
                  <a:gd name="T14" fmla="*/ 12 w 12"/>
                  <a:gd name="T15" fmla="*/ 5 h 5"/>
                  <a:gd name="T16" fmla="*/ 12 w 12"/>
                  <a:gd name="T17" fmla="*/ 0 h 5"/>
                  <a:gd name="T18" fmla="*/ 6 w 12"/>
                  <a:gd name="T19" fmla="*/ 0 h 5"/>
                  <a:gd name="T20" fmla="*/ 6 w 12"/>
                  <a:gd name="T21" fmla="*/ 0 h 5"/>
                  <a:gd name="T22" fmla="*/ 6 w 12"/>
                  <a:gd name="T23" fmla="*/ 0 h 5"/>
                  <a:gd name="T24" fmla="*/ 0 w 12"/>
                  <a:gd name="T25" fmla="*/ 5 h 5"/>
                  <a:gd name="T26" fmla="*/ 0 w 12"/>
                  <a:gd name="T27" fmla="*/ 5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5"/>
                  <a:gd name="T44" fmla="*/ 12 w 12"/>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5">
                    <a:moveTo>
                      <a:pt x="0" y="5"/>
                    </a:moveTo>
                    <a:lnTo>
                      <a:pt x="6" y="5"/>
                    </a:lnTo>
                    <a:lnTo>
                      <a:pt x="12" y="5"/>
                    </a:lnTo>
                    <a:lnTo>
                      <a:pt x="12" y="0"/>
                    </a:lnTo>
                    <a:lnTo>
                      <a:pt x="6" y="0"/>
                    </a:lnTo>
                    <a:lnTo>
                      <a:pt x="0" y="5"/>
                    </a:lnTo>
                    <a:close/>
                  </a:path>
                </a:pathLst>
              </a:custGeom>
              <a:solidFill>
                <a:srgbClr val="F7F619"/>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65" name="Freeform 199"/>
              <p:cNvSpPr>
                <a:spLocks/>
              </p:cNvSpPr>
              <p:nvPr/>
            </p:nvSpPr>
            <p:spPr bwMode="auto">
              <a:xfrm>
                <a:off x="4267" y="1630"/>
                <a:ext cx="12" cy="6"/>
              </a:xfrm>
              <a:custGeom>
                <a:avLst/>
                <a:gdLst>
                  <a:gd name="T0" fmla="*/ 0 w 12"/>
                  <a:gd name="T1" fmla="*/ 6 h 6"/>
                  <a:gd name="T2" fmla="*/ 0 w 12"/>
                  <a:gd name="T3" fmla="*/ 6 h 6"/>
                  <a:gd name="T4" fmla="*/ 0 w 12"/>
                  <a:gd name="T5" fmla="*/ 6 h 6"/>
                  <a:gd name="T6" fmla="*/ 6 w 12"/>
                  <a:gd name="T7" fmla="*/ 6 h 6"/>
                  <a:gd name="T8" fmla="*/ 6 w 12"/>
                  <a:gd name="T9" fmla="*/ 6 h 6"/>
                  <a:gd name="T10" fmla="*/ 6 w 12"/>
                  <a:gd name="T11" fmla="*/ 6 h 6"/>
                  <a:gd name="T12" fmla="*/ 12 w 12"/>
                  <a:gd name="T13" fmla="*/ 0 h 6"/>
                  <a:gd name="T14" fmla="*/ 12 w 12"/>
                  <a:gd name="T15" fmla="*/ 0 h 6"/>
                  <a:gd name="T16" fmla="*/ 12 w 12"/>
                  <a:gd name="T17" fmla="*/ 0 h 6"/>
                  <a:gd name="T18" fmla="*/ 6 w 12"/>
                  <a:gd name="T19" fmla="*/ 0 h 6"/>
                  <a:gd name="T20" fmla="*/ 6 w 12"/>
                  <a:gd name="T21" fmla="*/ 0 h 6"/>
                  <a:gd name="T22" fmla="*/ 6 w 12"/>
                  <a:gd name="T23" fmla="*/ 6 h 6"/>
                  <a:gd name="T24" fmla="*/ 0 w 12"/>
                  <a:gd name="T25" fmla="*/ 6 h 6"/>
                  <a:gd name="T26" fmla="*/ 0 w 12"/>
                  <a:gd name="T27" fmla="*/ 6 h 6"/>
                  <a:gd name="T28" fmla="*/ 0 w 12"/>
                  <a:gd name="T29" fmla="*/ 6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6"/>
                  <a:gd name="T47" fmla="*/ 12 w 12"/>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6">
                    <a:moveTo>
                      <a:pt x="0" y="6"/>
                    </a:moveTo>
                    <a:lnTo>
                      <a:pt x="0" y="6"/>
                    </a:lnTo>
                    <a:lnTo>
                      <a:pt x="6" y="6"/>
                    </a:lnTo>
                    <a:lnTo>
                      <a:pt x="12" y="0"/>
                    </a:lnTo>
                    <a:lnTo>
                      <a:pt x="6" y="0"/>
                    </a:lnTo>
                    <a:lnTo>
                      <a:pt x="6" y="6"/>
                    </a:lnTo>
                    <a:lnTo>
                      <a:pt x="0" y="6"/>
                    </a:lnTo>
                    <a:close/>
                  </a:path>
                </a:pathLst>
              </a:custGeom>
              <a:solidFill>
                <a:srgbClr val="FFFFFF"/>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66" name="Freeform 200"/>
              <p:cNvSpPr>
                <a:spLocks/>
              </p:cNvSpPr>
              <p:nvPr/>
            </p:nvSpPr>
            <p:spPr bwMode="auto">
              <a:xfrm>
                <a:off x="4273" y="1613"/>
                <a:ext cx="18" cy="13"/>
              </a:xfrm>
              <a:custGeom>
                <a:avLst/>
                <a:gdLst>
                  <a:gd name="T0" fmla="*/ 9 w 18"/>
                  <a:gd name="T1" fmla="*/ 0 h 11"/>
                  <a:gd name="T2" fmla="*/ 9 w 18"/>
                  <a:gd name="T3" fmla="*/ 0 h 11"/>
                  <a:gd name="T4" fmla="*/ 6 w 18"/>
                  <a:gd name="T5" fmla="*/ 0 h 11"/>
                  <a:gd name="T6" fmla="*/ 0 w 18"/>
                  <a:gd name="T7" fmla="*/ 6 h 11"/>
                  <a:gd name="T8" fmla="*/ 6 w 18"/>
                  <a:gd name="T9" fmla="*/ 11 h 11"/>
                  <a:gd name="T10" fmla="*/ 9 w 18"/>
                  <a:gd name="T11" fmla="*/ 6 h 11"/>
                  <a:gd name="T12" fmla="*/ 9 w 18"/>
                  <a:gd name="T13" fmla="*/ 6 h 11"/>
                  <a:gd name="T14" fmla="*/ 9 w 18"/>
                  <a:gd name="T15" fmla="*/ 6 h 11"/>
                  <a:gd name="T16" fmla="*/ 9 w 18"/>
                  <a:gd name="T17" fmla="*/ 0 h 11"/>
                  <a:gd name="T18" fmla="*/ 9 w 18"/>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1"/>
                  <a:gd name="T32" fmla="*/ 18 w 1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1">
                    <a:moveTo>
                      <a:pt x="18" y="0"/>
                    </a:moveTo>
                    <a:lnTo>
                      <a:pt x="12" y="0"/>
                    </a:lnTo>
                    <a:lnTo>
                      <a:pt x="6" y="0"/>
                    </a:lnTo>
                    <a:lnTo>
                      <a:pt x="0" y="6"/>
                    </a:lnTo>
                    <a:lnTo>
                      <a:pt x="6" y="11"/>
                    </a:lnTo>
                    <a:lnTo>
                      <a:pt x="12" y="6"/>
                    </a:lnTo>
                    <a:lnTo>
                      <a:pt x="18" y="6"/>
                    </a:lnTo>
                    <a:lnTo>
                      <a:pt x="18" y="0"/>
                    </a:lnTo>
                    <a:close/>
                  </a:path>
                </a:pathLst>
              </a:custGeom>
              <a:solidFill>
                <a:srgbClr val="FB0F0C"/>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67" name="Freeform 201"/>
              <p:cNvSpPr>
                <a:spLocks/>
              </p:cNvSpPr>
              <p:nvPr/>
            </p:nvSpPr>
            <p:spPr bwMode="auto">
              <a:xfrm>
                <a:off x="4279" y="1626"/>
                <a:ext cx="18" cy="4"/>
              </a:xfrm>
              <a:custGeom>
                <a:avLst/>
                <a:gdLst>
                  <a:gd name="T0" fmla="*/ 9 w 18"/>
                  <a:gd name="T1" fmla="*/ 0 h 6"/>
                  <a:gd name="T2" fmla="*/ 9 w 18"/>
                  <a:gd name="T3" fmla="*/ 0 h 6"/>
                  <a:gd name="T4" fmla="*/ 6 w 18"/>
                  <a:gd name="T5" fmla="*/ 0 h 6"/>
                  <a:gd name="T6" fmla="*/ 0 w 18"/>
                  <a:gd name="T7" fmla="*/ 0 h 6"/>
                  <a:gd name="T8" fmla="*/ 0 w 18"/>
                  <a:gd name="T9" fmla="*/ 6 h 6"/>
                  <a:gd name="T10" fmla="*/ 6 w 18"/>
                  <a:gd name="T11" fmla="*/ 6 h 6"/>
                  <a:gd name="T12" fmla="*/ 9 w 18"/>
                  <a:gd name="T13" fmla="*/ 6 h 6"/>
                  <a:gd name="T14" fmla="*/ 9 w 18"/>
                  <a:gd name="T15" fmla="*/ 6 h 6"/>
                  <a:gd name="T16" fmla="*/ 9 w 18"/>
                  <a:gd name="T17" fmla="*/ 0 h 6"/>
                  <a:gd name="T18" fmla="*/ 9 w 18"/>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6"/>
                  <a:gd name="T32" fmla="*/ 18 w 1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6">
                    <a:moveTo>
                      <a:pt x="12" y="0"/>
                    </a:moveTo>
                    <a:lnTo>
                      <a:pt x="12" y="0"/>
                    </a:lnTo>
                    <a:lnTo>
                      <a:pt x="6" y="0"/>
                    </a:lnTo>
                    <a:lnTo>
                      <a:pt x="0" y="0"/>
                    </a:lnTo>
                    <a:lnTo>
                      <a:pt x="0" y="6"/>
                    </a:lnTo>
                    <a:lnTo>
                      <a:pt x="6" y="6"/>
                    </a:lnTo>
                    <a:lnTo>
                      <a:pt x="12" y="6"/>
                    </a:lnTo>
                    <a:lnTo>
                      <a:pt x="18" y="6"/>
                    </a:lnTo>
                    <a:lnTo>
                      <a:pt x="12" y="0"/>
                    </a:lnTo>
                    <a:close/>
                  </a:path>
                </a:pathLst>
              </a:custGeom>
              <a:solidFill>
                <a:srgbClr val="FB0F0C"/>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68" name="Freeform 202"/>
              <p:cNvSpPr>
                <a:spLocks/>
              </p:cNvSpPr>
              <p:nvPr/>
            </p:nvSpPr>
            <p:spPr bwMode="auto">
              <a:xfrm>
                <a:off x="4332" y="1613"/>
                <a:ext cx="10" cy="13"/>
              </a:xfrm>
              <a:custGeom>
                <a:avLst/>
                <a:gdLst>
                  <a:gd name="T0" fmla="*/ 5 w 11"/>
                  <a:gd name="T1" fmla="*/ 0 h 11"/>
                  <a:gd name="T2" fmla="*/ 5 w 11"/>
                  <a:gd name="T3" fmla="*/ 6 h 11"/>
                  <a:gd name="T4" fmla="*/ 5 w 11"/>
                  <a:gd name="T5" fmla="*/ 6 h 11"/>
                  <a:gd name="T6" fmla="*/ 5 w 11"/>
                  <a:gd name="T7" fmla="*/ 6 h 11"/>
                  <a:gd name="T8" fmla="*/ 0 w 11"/>
                  <a:gd name="T9" fmla="*/ 6 h 11"/>
                  <a:gd name="T10" fmla="*/ 5 w 11"/>
                  <a:gd name="T11" fmla="*/ 11 h 11"/>
                  <a:gd name="T12" fmla="*/ 5 w 11"/>
                  <a:gd name="T13" fmla="*/ 11 h 11"/>
                  <a:gd name="T14" fmla="*/ 5 w 11"/>
                  <a:gd name="T15" fmla="*/ 11 h 11"/>
                  <a:gd name="T16" fmla="*/ 11 w 11"/>
                  <a:gd name="T17" fmla="*/ 11 h 11"/>
                  <a:gd name="T18" fmla="*/ 11 w 11"/>
                  <a:gd name="T19" fmla="*/ 6 h 11"/>
                  <a:gd name="T20" fmla="*/ 11 w 11"/>
                  <a:gd name="T21" fmla="*/ 6 h 11"/>
                  <a:gd name="T22" fmla="*/ 11 w 11"/>
                  <a:gd name="T23" fmla="*/ 6 h 11"/>
                  <a:gd name="T24" fmla="*/ 5 w 11"/>
                  <a:gd name="T25" fmla="*/ 0 h 11"/>
                  <a:gd name="T26" fmla="*/ 5 w 11"/>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1"/>
                  <a:gd name="T44" fmla="*/ 11 w 11"/>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1">
                    <a:moveTo>
                      <a:pt x="5" y="0"/>
                    </a:moveTo>
                    <a:lnTo>
                      <a:pt x="5" y="6"/>
                    </a:lnTo>
                    <a:lnTo>
                      <a:pt x="0" y="6"/>
                    </a:lnTo>
                    <a:lnTo>
                      <a:pt x="5" y="11"/>
                    </a:lnTo>
                    <a:lnTo>
                      <a:pt x="11" y="11"/>
                    </a:lnTo>
                    <a:lnTo>
                      <a:pt x="11" y="6"/>
                    </a:lnTo>
                    <a:lnTo>
                      <a:pt x="5" y="0"/>
                    </a:lnTo>
                    <a:close/>
                  </a:path>
                </a:pathLst>
              </a:custGeom>
              <a:solidFill>
                <a:srgbClr val="F7F619"/>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69" name="Freeform 203"/>
              <p:cNvSpPr>
                <a:spLocks/>
              </p:cNvSpPr>
              <p:nvPr/>
            </p:nvSpPr>
            <p:spPr bwMode="auto">
              <a:xfrm>
                <a:off x="4326" y="1626"/>
                <a:ext cx="16" cy="11"/>
              </a:xfrm>
              <a:custGeom>
                <a:avLst/>
                <a:gdLst>
                  <a:gd name="T0" fmla="*/ 6 w 17"/>
                  <a:gd name="T1" fmla="*/ 0 h 12"/>
                  <a:gd name="T2" fmla="*/ 6 w 17"/>
                  <a:gd name="T3" fmla="*/ 0 h 12"/>
                  <a:gd name="T4" fmla="*/ 11 w 17"/>
                  <a:gd name="T5" fmla="*/ 0 h 12"/>
                  <a:gd name="T6" fmla="*/ 11 w 17"/>
                  <a:gd name="T7" fmla="*/ 0 h 12"/>
                  <a:gd name="T8" fmla="*/ 17 w 17"/>
                  <a:gd name="T9" fmla="*/ 0 h 12"/>
                  <a:gd name="T10" fmla="*/ 17 w 17"/>
                  <a:gd name="T11" fmla="*/ 6 h 12"/>
                  <a:gd name="T12" fmla="*/ 11 w 17"/>
                  <a:gd name="T13" fmla="*/ 12 h 12"/>
                  <a:gd name="T14" fmla="*/ 11 w 17"/>
                  <a:gd name="T15" fmla="*/ 12 h 12"/>
                  <a:gd name="T16" fmla="*/ 6 w 17"/>
                  <a:gd name="T17" fmla="*/ 12 h 12"/>
                  <a:gd name="T18" fmla="*/ 0 w 17"/>
                  <a:gd name="T19" fmla="*/ 12 h 12"/>
                  <a:gd name="T20" fmla="*/ 6 w 17"/>
                  <a:gd name="T21" fmla="*/ 0 h 12"/>
                  <a:gd name="T22" fmla="*/ 6 w 17"/>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2"/>
                  <a:gd name="T38" fmla="*/ 17 w 1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2">
                    <a:moveTo>
                      <a:pt x="6" y="0"/>
                    </a:moveTo>
                    <a:lnTo>
                      <a:pt x="6" y="0"/>
                    </a:lnTo>
                    <a:lnTo>
                      <a:pt x="11" y="0"/>
                    </a:lnTo>
                    <a:lnTo>
                      <a:pt x="17" y="0"/>
                    </a:lnTo>
                    <a:lnTo>
                      <a:pt x="17" y="6"/>
                    </a:lnTo>
                    <a:lnTo>
                      <a:pt x="11" y="12"/>
                    </a:lnTo>
                    <a:lnTo>
                      <a:pt x="6" y="12"/>
                    </a:lnTo>
                    <a:lnTo>
                      <a:pt x="0" y="12"/>
                    </a:lnTo>
                    <a:lnTo>
                      <a:pt x="6" y="0"/>
                    </a:lnTo>
                    <a:close/>
                  </a:path>
                </a:pathLst>
              </a:custGeom>
              <a:solidFill>
                <a:srgbClr val="FFFFFF"/>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70" name="Freeform 204"/>
              <p:cNvSpPr>
                <a:spLocks/>
              </p:cNvSpPr>
              <p:nvPr/>
            </p:nvSpPr>
            <p:spPr bwMode="auto">
              <a:xfrm>
                <a:off x="4326" y="1626"/>
                <a:ext cx="16" cy="11"/>
              </a:xfrm>
              <a:custGeom>
                <a:avLst/>
                <a:gdLst>
                  <a:gd name="T0" fmla="*/ 0 w 17"/>
                  <a:gd name="T1" fmla="*/ 0 h 12"/>
                  <a:gd name="T2" fmla="*/ 6 w 17"/>
                  <a:gd name="T3" fmla="*/ 0 h 12"/>
                  <a:gd name="T4" fmla="*/ 11 w 17"/>
                  <a:gd name="T5" fmla="*/ 6 h 12"/>
                  <a:gd name="T6" fmla="*/ 11 w 17"/>
                  <a:gd name="T7" fmla="*/ 6 h 12"/>
                  <a:gd name="T8" fmla="*/ 17 w 17"/>
                  <a:gd name="T9" fmla="*/ 6 h 12"/>
                  <a:gd name="T10" fmla="*/ 11 w 17"/>
                  <a:gd name="T11" fmla="*/ 12 h 12"/>
                  <a:gd name="T12" fmla="*/ 11 w 17"/>
                  <a:gd name="T13" fmla="*/ 12 h 12"/>
                  <a:gd name="T14" fmla="*/ 6 w 17"/>
                  <a:gd name="T15" fmla="*/ 12 h 12"/>
                  <a:gd name="T16" fmla="*/ 0 w 17"/>
                  <a:gd name="T17" fmla="*/ 6 h 12"/>
                  <a:gd name="T18" fmla="*/ 0 w 17"/>
                  <a:gd name="T19" fmla="*/ 0 h 12"/>
                  <a:gd name="T20" fmla="*/ 0 w 17"/>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2"/>
                  <a:gd name="T35" fmla="*/ 17 w 17"/>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2">
                    <a:moveTo>
                      <a:pt x="0" y="0"/>
                    </a:moveTo>
                    <a:lnTo>
                      <a:pt x="6" y="0"/>
                    </a:lnTo>
                    <a:lnTo>
                      <a:pt x="11" y="6"/>
                    </a:lnTo>
                    <a:lnTo>
                      <a:pt x="17" y="6"/>
                    </a:lnTo>
                    <a:lnTo>
                      <a:pt x="11" y="12"/>
                    </a:lnTo>
                    <a:lnTo>
                      <a:pt x="6" y="12"/>
                    </a:lnTo>
                    <a:lnTo>
                      <a:pt x="0" y="6"/>
                    </a:lnTo>
                    <a:lnTo>
                      <a:pt x="0" y="0"/>
                    </a:lnTo>
                    <a:close/>
                  </a:path>
                </a:pathLst>
              </a:custGeom>
              <a:solidFill>
                <a:srgbClr val="FB0F0C"/>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71" name="Freeform 205"/>
              <p:cNvSpPr>
                <a:spLocks/>
              </p:cNvSpPr>
              <p:nvPr/>
            </p:nvSpPr>
            <p:spPr bwMode="auto">
              <a:xfrm>
                <a:off x="4332" y="1630"/>
                <a:ext cx="10" cy="6"/>
              </a:xfrm>
              <a:custGeom>
                <a:avLst/>
                <a:gdLst>
                  <a:gd name="T0" fmla="*/ 5 w 11"/>
                  <a:gd name="T1" fmla="*/ 6 h 6"/>
                  <a:gd name="T2" fmla="*/ 5 w 11"/>
                  <a:gd name="T3" fmla="*/ 6 h 6"/>
                  <a:gd name="T4" fmla="*/ 5 w 11"/>
                  <a:gd name="T5" fmla="*/ 0 h 6"/>
                  <a:gd name="T6" fmla="*/ 5 w 11"/>
                  <a:gd name="T7" fmla="*/ 0 h 6"/>
                  <a:gd name="T8" fmla="*/ 5 w 11"/>
                  <a:gd name="T9" fmla="*/ 0 h 6"/>
                  <a:gd name="T10" fmla="*/ 11 w 11"/>
                  <a:gd name="T11" fmla="*/ 0 h 6"/>
                  <a:gd name="T12" fmla="*/ 11 w 11"/>
                  <a:gd name="T13" fmla="*/ 0 h 6"/>
                  <a:gd name="T14" fmla="*/ 11 w 11"/>
                  <a:gd name="T15" fmla="*/ 0 h 6"/>
                  <a:gd name="T16" fmla="*/ 5 w 11"/>
                  <a:gd name="T17" fmla="*/ 0 h 6"/>
                  <a:gd name="T18" fmla="*/ 5 w 11"/>
                  <a:gd name="T19" fmla="*/ 0 h 6"/>
                  <a:gd name="T20" fmla="*/ 5 w 11"/>
                  <a:gd name="T21" fmla="*/ 0 h 6"/>
                  <a:gd name="T22" fmla="*/ 0 w 11"/>
                  <a:gd name="T23" fmla="*/ 0 h 6"/>
                  <a:gd name="T24" fmla="*/ 0 w 11"/>
                  <a:gd name="T25" fmla="*/ 0 h 6"/>
                  <a:gd name="T26" fmla="*/ 0 w 11"/>
                  <a:gd name="T27" fmla="*/ 0 h 6"/>
                  <a:gd name="T28" fmla="*/ 0 w 11"/>
                  <a:gd name="T29" fmla="*/ 0 h 6"/>
                  <a:gd name="T30" fmla="*/ 0 w 11"/>
                  <a:gd name="T31" fmla="*/ 0 h 6"/>
                  <a:gd name="T32" fmla="*/ 0 w 11"/>
                  <a:gd name="T33" fmla="*/ 0 h 6"/>
                  <a:gd name="T34" fmla="*/ 0 w 11"/>
                  <a:gd name="T35" fmla="*/ 0 h 6"/>
                  <a:gd name="T36" fmla="*/ 0 w 11"/>
                  <a:gd name="T37" fmla="*/ 0 h 6"/>
                  <a:gd name="T38" fmla="*/ 0 w 11"/>
                  <a:gd name="T39" fmla="*/ 0 h 6"/>
                  <a:gd name="T40" fmla="*/ 0 w 11"/>
                  <a:gd name="T41" fmla="*/ 0 h 6"/>
                  <a:gd name="T42" fmla="*/ 0 w 11"/>
                  <a:gd name="T43" fmla="*/ 0 h 6"/>
                  <a:gd name="T44" fmla="*/ 0 w 11"/>
                  <a:gd name="T45" fmla="*/ 0 h 6"/>
                  <a:gd name="T46" fmla="*/ 0 w 11"/>
                  <a:gd name="T47" fmla="*/ 0 h 6"/>
                  <a:gd name="T48" fmla="*/ 0 w 11"/>
                  <a:gd name="T49" fmla="*/ 0 h 6"/>
                  <a:gd name="T50" fmla="*/ 0 w 11"/>
                  <a:gd name="T51" fmla="*/ 0 h 6"/>
                  <a:gd name="T52" fmla="*/ 0 w 11"/>
                  <a:gd name="T53" fmla="*/ 0 h 6"/>
                  <a:gd name="T54" fmla="*/ 0 w 11"/>
                  <a:gd name="T55" fmla="*/ 0 h 6"/>
                  <a:gd name="T56" fmla="*/ 0 w 11"/>
                  <a:gd name="T57" fmla="*/ 0 h 6"/>
                  <a:gd name="T58" fmla="*/ 0 w 11"/>
                  <a:gd name="T59" fmla="*/ 0 h 6"/>
                  <a:gd name="T60" fmla="*/ 0 w 11"/>
                  <a:gd name="T61" fmla="*/ 0 h 6"/>
                  <a:gd name="T62" fmla="*/ 0 w 11"/>
                  <a:gd name="T63" fmla="*/ 0 h 6"/>
                  <a:gd name="T64" fmla="*/ 5 w 11"/>
                  <a:gd name="T65" fmla="*/ 0 h 6"/>
                  <a:gd name="T66" fmla="*/ 5 w 11"/>
                  <a:gd name="T67" fmla="*/ 0 h 6"/>
                  <a:gd name="T68" fmla="*/ 5 w 11"/>
                  <a:gd name="T69" fmla="*/ 6 h 6"/>
                  <a:gd name="T70" fmla="*/ 5 w 11"/>
                  <a:gd name="T71" fmla="*/ 6 h 6"/>
                  <a:gd name="T72" fmla="*/ 5 w 11"/>
                  <a:gd name="T73" fmla="*/ 6 h 6"/>
                  <a:gd name="T74" fmla="*/ 5 w 11"/>
                  <a:gd name="T75" fmla="*/ 0 h 6"/>
                  <a:gd name="T76" fmla="*/ 5 w 11"/>
                  <a:gd name="T77" fmla="*/ 0 h 6"/>
                  <a:gd name="T78" fmla="*/ 5 w 11"/>
                  <a:gd name="T79" fmla="*/ 0 h 6"/>
                  <a:gd name="T80" fmla="*/ 5 w 11"/>
                  <a:gd name="T81" fmla="*/ 0 h 6"/>
                  <a:gd name="T82" fmla="*/ 5 w 11"/>
                  <a:gd name="T83" fmla="*/ 6 h 6"/>
                  <a:gd name="T84" fmla="*/ 5 w 11"/>
                  <a:gd name="T85" fmla="*/ 6 h 6"/>
                  <a:gd name="T86" fmla="*/ 5 w 11"/>
                  <a:gd name="T87" fmla="*/ 6 h 6"/>
                  <a:gd name="T88" fmla="*/ 5 w 11"/>
                  <a:gd name="T89" fmla="*/ 6 h 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
                  <a:gd name="T136" fmla="*/ 0 h 6"/>
                  <a:gd name="T137" fmla="*/ 11 w 11"/>
                  <a:gd name="T138" fmla="*/ 6 h 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 h="6">
                    <a:moveTo>
                      <a:pt x="5" y="6"/>
                    </a:moveTo>
                    <a:lnTo>
                      <a:pt x="5" y="6"/>
                    </a:lnTo>
                    <a:lnTo>
                      <a:pt x="5" y="0"/>
                    </a:lnTo>
                    <a:lnTo>
                      <a:pt x="11" y="0"/>
                    </a:lnTo>
                    <a:lnTo>
                      <a:pt x="5" y="0"/>
                    </a:lnTo>
                    <a:lnTo>
                      <a:pt x="0" y="0"/>
                    </a:lnTo>
                    <a:lnTo>
                      <a:pt x="5" y="0"/>
                    </a:lnTo>
                    <a:lnTo>
                      <a:pt x="5" y="6"/>
                    </a:lnTo>
                    <a:lnTo>
                      <a:pt x="5" y="0"/>
                    </a:lnTo>
                    <a:lnTo>
                      <a:pt x="5" y="6"/>
                    </a:lnTo>
                    <a:close/>
                  </a:path>
                </a:pathLst>
              </a:custGeom>
              <a:solidFill>
                <a:srgbClr val="0000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72" name="Freeform 206"/>
              <p:cNvSpPr>
                <a:spLocks/>
              </p:cNvSpPr>
              <p:nvPr/>
            </p:nvSpPr>
            <p:spPr bwMode="auto">
              <a:xfrm>
                <a:off x="4315" y="1617"/>
                <a:ext cx="12" cy="13"/>
              </a:xfrm>
              <a:custGeom>
                <a:avLst/>
                <a:gdLst>
                  <a:gd name="T0" fmla="*/ 6 w 12"/>
                  <a:gd name="T1" fmla="*/ 11 h 11"/>
                  <a:gd name="T2" fmla="*/ 6 w 12"/>
                  <a:gd name="T3" fmla="*/ 11 h 11"/>
                  <a:gd name="T4" fmla="*/ 6 w 12"/>
                  <a:gd name="T5" fmla="*/ 5 h 11"/>
                  <a:gd name="T6" fmla="*/ 6 w 12"/>
                  <a:gd name="T7" fmla="*/ 5 h 11"/>
                  <a:gd name="T8" fmla="*/ 6 w 12"/>
                  <a:gd name="T9" fmla="*/ 5 h 11"/>
                  <a:gd name="T10" fmla="*/ 6 w 12"/>
                  <a:gd name="T11" fmla="*/ 5 h 11"/>
                  <a:gd name="T12" fmla="*/ 6 w 12"/>
                  <a:gd name="T13" fmla="*/ 5 h 11"/>
                  <a:gd name="T14" fmla="*/ 6 w 12"/>
                  <a:gd name="T15" fmla="*/ 5 h 11"/>
                  <a:gd name="T16" fmla="*/ 6 w 12"/>
                  <a:gd name="T17" fmla="*/ 5 h 11"/>
                  <a:gd name="T18" fmla="*/ 6 w 12"/>
                  <a:gd name="T19" fmla="*/ 5 h 11"/>
                  <a:gd name="T20" fmla="*/ 6 w 12"/>
                  <a:gd name="T21" fmla="*/ 5 h 11"/>
                  <a:gd name="T22" fmla="*/ 6 w 12"/>
                  <a:gd name="T23" fmla="*/ 0 h 11"/>
                  <a:gd name="T24" fmla="*/ 0 w 12"/>
                  <a:gd name="T25" fmla="*/ 0 h 11"/>
                  <a:gd name="T26" fmla="*/ 0 w 12"/>
                  <a:gd name="T27" fmla="*/ 0 h 11"/>
                  <a:gd name="T28" fmla="*/ 0 w 12"/>
                  <a:gd name="T29" fmla="*/ 0 h 11"/>
                  <a:gd name="T30" fmla="*/ 0 w 12"/>
                  <a:gd name="T31" fmla="*/ 5 h 11"/>
                  <a:gd name="T32" fmla="*/ 0 w 12"/>
                  <a:gd name="T33" fmla="*/ 5 h 11"/>
                  <a:gd name="T34" fmla="*/ 0 w 12"/>
                  <a:gd name="T35" fmla="*/ 5 h 11"/>
                  <a:gd name="T36" fmla="*/ 0 w 12"/>
                  <a:gd name="T37" fmla="*/ 5 h 11"/>
                  <a:gd name="T38" fmla="*/ 0 w 12"/>
                  <a:gd name="T39" fmla="*/ 5 h 11"/>
                  <a:gd name="T40" fmla="*/ 6 w 12"/>
                  <a:gd name="T41" fmla="*/ 5 h 11"/>
                  <a:gd name="T42" fmla="*/ 0 w 12"/>
                  <a:gd name="T43" fmla="*/ 5 h 11"/>
                  <a:gd name="T44" fmla="*/ 6 w 12"/>
                  <a:gd name="T45" fmla="*/ 11 h 11"/>
                  <a:gd name="T46" fmla="*/ 6 w 12"/>
                  <a:gd name="T47" fmla="*/ 11 h 11"/>
                  <a:gd name="T48" fmla="*/ 6 w 12"/>
                  <a:gd name="T49" fmla="*/ 5 h 11"/>
                  <a:gd name="T50" fmla="*/ 6 w 12"/>
                  <a:gd name="T51" fmla="*/ 5 h 11"/>
                  <a:gd name="T52" fmla="*/ 6 w 12"/>
                  <a:gd name="T53" fmla="*/ 5 h 11"/>
                  <a:gd name="T54" fmla="*/ 6 w 12"/>
                  <a:gd name="T55" fmla="*/ 11 h 11"/>
                  <a:gd name="T56" fmla="*/ 6 w 12"/>
                  <a:gd name="T57" fmla="*/ 11 h 11"/>
                  <a:gd name="T58" fmla="*/ 6 w 12"/>
                  <a:gd name="T59" fmla="*/ 11 h 11"/>
                  <a:gd name="T60" fmla="*/ 6 w 12"/>
                  <a:gd name="T61" fmla="*/ 5 h 11"/>
                  <a:gd name="T62" fmla="*/ 6 w 12"/>
                  <a:gd name="T63" fmla="*/ 5 h 11"/>
                  <a:gd name="T64" fmla="*/ 6 w 12"/>
                  <a:gd name="T65" fmla="*/ 5 h 11"/>
                  <a:gd name="T66" fmla="*/ 6 w 12"/>
                  <a:gd name="T67" fmla="*/ 5 h 11"/>
                  <a:gd name="T68" fmla="*/ 6 w 12"/>
                  <a:gd name="T69" fmla="*/ 5 h 11"/>
                  <a:gd name="T70" fmla="*/ 6 w 12"/>
                  <a:gd name="T71" fmla="*/ 11 h 11"/>
                  <a:gd name="T72" fmla="*/ 6 w 12"/>
                  <a:gd name="T73" fmla="*/ 11 h 11"/>
                  <a:gd name="T74" fmla="*/ 6 w 12"/>
                  <a:gd name="T75" fmla="*/ 5 h 11"/>
                  <a:gd name="T76" fmla="*/ 6 w 12"/>
                  <a:gd name="T77" fmla="*/ 5 h 11"/>
                  <a:gd name="T78" fmla="*/ 6 w 12"/>
                  <a:gd name="T79" fmla="*/ 5 h 11"/>
                  <a:gd name="T80" fmla="*/ 6 w 12"/>
                  <a:gd name="T81" fmla="*/ 11 h 11"/>
                  <a:gd name="T82" fmla="*/ 6 w 12"/>
                  <a:gd name="T83" fmla="*/ 11 h 11"/>
                  <a:gd name="T84" fmla="*/ 6 w 12"/>
                  <a:gd name="T85" fmla="*/ 11 h 11"/>
                  <a:gd name="T86" fmla="*/ 6 w 12"/>
                  <a:gd name="T87" fmla="*/ 11 h 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
                  <a:gd name="T133" fmla="*/ 0 h 11"/>
                  <a:gd name="T134" fmla="*/ 12 w 12"/>
                  <a:gd name="T135" fmla="*/ 11 h 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 h="11">
                    <a:moveTo>
                      <a:pt x="12" y="11"/>
                    </a:moveTo>
                    <a:lnTo>
                      <a:pt x="12" y="11"/>
                    </a:lnTo>
                    <a:lnTo>
                      <a:pt x="12" y="5"/>
                    </a:lnTo>
                    <a:lnTo>
                      <a:pt x="6" y="5"/>
                    </a:lnTo>
                    <a:lnTo>
                      <a:pt x="6" y="0"/>
                    </a:lnTo>
                    <a:lnTo>
                      <a:pt x="0" y="0"/>
                    </a:lnTo>
                    <a:lnTo>
                      <a:pt x="0" y="5"/>
                    </a:lnTo>
                    <a:lnTo>
                      <a:pt x="6" y="5"/>
                    </a:lnTo>
                    <a:lnTo>
                      <a:pt x="0" y="5"/>
                    </a:lnTo>
                    <a:lnTo>
                      <a:pt x="6" y="11"/>
                    </a:lnTo>
                    <a:lnTo>
                      <a:pt x="6" y="5"/>
                    </a:lnTo>
                    <a:lnTo>
                      <a:pt x="6" y="11"/>
                    </a:lnTo>
                    <a:lnTo>
                      <a:pt x="6" y="5"/>
                    </a:lnTo>
                    <a:lnTo>
                      <a:pt x="12" y="11"/>
                    </a:lnTo>
                    <a:lnTo>
                      <a:pt x="12" y="5"/>
                    </a:lnTo>
                    <a:lnTo>
                      <a:pt x="12" y="11"/>
                    </a:lnTo>
                    <a:close/>
                  </a:path>
                </a:pathLst>
              </a:custGeom>
              <a:solidFill>
                <a:srgbClr val="FFFFFF"/>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73" name="Freeform 207"/>
              <p:cNvSpPr>
                <a:spLocks/>
              </p:cNvSpPr>
              <p:nvPr/>
            </p:nvSpPr>
            <p:spPr bwMode="auto">
              <a:xfrm>
                <a:off x="4315" y="1617"/>
                <a:ext cx="6" cy="2"/>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
                  <a:gd name="T67" fmla="*/ 0 h 1"/>
                  <a:gd name="T68" fmla="*/ 6 w 6"/>
                  <a:gd name="T69" fmla="*/ 1 h 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 h="1">
                    <a:moveTo>
                      <a:pt x="6" y="0"/>
                    </a:moveTo>
                    <a:lnTo>
                      <a:pt x="6" y="0"/>
                    </a:lnTo>
                    <a:lnTo>
                      <a:pt x="0" y="0"/>
                    </a:lnTo>
                    <a:lnTo>
                      <a:pt x="6" y="0"/>
                    </a:lnTo>
                    <a:close/>
                  </a:path>
                </a:pathLst>
              </a:custGeom>
              <a:solidFill>
                <a:srgbClr val="FB0F0C"/>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74" name="Freeform 208"/>
              <p:cNvSpPr>
                <a:spLocks/>
              </p:cNvSpPr>
              <p:nvPr/>
            </p:nvSpPr>
            <p:spPr bwMode="auto">
              <a:xfrm>
                <a:off x="4315" y="1617"/>
                <a:ext cx="6" cy="6"/>
              </a:xfrm>
              <a:custGeom>
                <a:avLst/>
                <a:gdLst>
                  <a:gd name="T0" fmla="*/ 6 w 6"/>
                  <a:gd name="T1" fmla="*/ 0 h 5"/>
                  <a:gd name="T2" fmla="*/ 0 w 6"/>
                  <a:gd name="T3" fmla="*/ 0 h 5"/>
                  <a:gd name="T4" fmla="*/ 6 w 6"/>
                  <a:gd name="T5" fmla="*/ 5 h 5"/>
                  <a:gd name="T6" fmla="*/ 6 w 6"/>
                  <a:gd name="T7" fmla="*/ 0 h 5"/>
                  <a:gd name="T8" fmla="*/ 6 w 6"/>
                  <a:gd name="T9" fmla="*/ 0 h 5"/>
                  <a:gd name="T10" fmla="*/ 6 w 6"/>
                  <a:gd name="T11" fmla="*/ 0 h 5"/>
                  <a:gd name="T12" fmla="*/ 6 w 6"/>
                  <a:gd name="T13" fmla="*/ 5 h 5"/>
                  <a:gd name="T14" fmla="*/ 6 w 6"/>
                  <a:gd name="T15" fmla="*/ 5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6 w 6"/>
                  <a:gd name="T29" fmla="*/ 0 h 5"/>
                  <a:gd name="T30" fmla="*/ 6 w 6"/>
                  <a:gd name="T31" fmla="*/ 0 h 5"/>
                  <a:gd name="T32" fmla="*/ 6 w 6"/>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5"/>
                  <a:gd name="T53" fmla="*/ 6 w 6"/>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5">
                    <a:moveTo>
                      <a:pt x="6" y="0"/>
                    </a:moveTo>
                    <a:lnTo>
                      <a:pt x="0" y="0"/>
                    </a:lnTo>
                    <a:lnTo>
                      <a:pt x="6" y="5"/>
                    </a:lnTo>
                    <a:lnTo>
                      <a:pt x="6" y="0"/>
                    </a:lnTo>
                    <a:lnTo>
                      <a:pt x="6" y="5"/>
                    </a:lnTo>
                    <a:lnTo>
                      <a:pt x="6" y="0"/>
                    </a:lnTo>
                    <a:close/>
                  </a:path>
                </a:pathLst>
              </a:custGeom>
              <a:solidFill>
                <a:srgbClr val="FB0F0C"/>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75" name="Freeform 209"/>
              <p:cNvSpPr>
                <a:spLocks/>
              </p:cNvSpPr>
              <p:nvPr/>
            </p:nvSpPr>
            <p:spPr bwMode="auto">
              <a:xfrm>
                <a:off x="4303" y="1626"/>
                <a:ext cx="6" cy="0"/>
              </a:xfrm>
              <a:custGeom>
                <a:avLst/>
                <a:gdLst>
                  <a:gd name="T0" fmla="*/ 0 w 6"/>
                  <a:gd name="T1" fmla="*/ 0 h 1"/>
                  <a:gd name="T2" fmla="*/ 0 w 6"/>
                  <a:gd name="T3" fmla="*/ 0 h 1"/>
                  <a:gd name="T4" fmla="*/ 0 w 6"/>
                  <a:gd name="T5" fmla="*/ 0 h 1"/>
                  <a:gd name="T6" fmla="*/ 6 w 6"/>
                  <a:gd name="T7" fmla="*/ 0 h 1"/>
                  <a:gd name="T8" fmla="*/ 6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76" name="Freeform 210"/>
              <p:cNvSpPr>
                <a:spLocks/>
              </p:cNvSpPr>
              <p:nvPr/>
            </p:nvSpPr>
            <p:spPr bwMode="auto">
              <a:xfrm>
                <a:off x="4297" y="1617"/>
                <a:ext cx="6" cy="2"/>
              </a:xfrm>
              <a:custGeom>
                <a:avLst/>
                <a:gdLst>
                  <a:gd name="T0" fmla="*/ 0 w 6"/>
                  <a:gd name="T1" fmla="*/ 0 h 1"/>
                  <a:gd name="T2" fmla="*/ 0 w 6"/>
                  <a:gd name="T3" fmla="*/ 0 h 1"/>
                  <a:gd name="T4" fmla="*/ 0 w 6"/>
                  <a:gd name="T5" fmla="*/ 0 h 1"/>
                  <a:gd name="T6" fmla="*/ 6 w 6"/>
                  <a:gd name="T7" fmla="*/ 0 h 1"/>
                  <a:gd name="T8" fmla="*/ 6 w 6"/>
                  <a:gd name="T9" fmla="*/ 0 h 1"/>
                  <a:gd name="T10" fmla="*/ 6 w 6"/>
                  <a:gd name="T11" fmla="*/ 0 h 1"/>
                  <a:gd name="T12" fmla="*/ 6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77" name="Freeform 211"/>
              <p:cNvSpPr>
                <a:spLocks/>
              </p:cNvSpPr>
              <p:nvPr/>
            </p:nvSpPr>
            <p:spPr bwMode="auto">
              <a:xfrm>
                <a:off x="4309" y="1617"/>
                <a:ext cx="2" cy="2"/>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0"/>
                    </a:moveTo>
                    <a:lnTo>
                      <a:pt x="0" y="0"/>
                    </a:lnTo>
                    <a:close/>
                  </a:path>
                </a:pathLst>
              </a:custGeom>
              <a:solidFill>
                <a:srgbClr val="FCCF41"/>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78" name="Freeform 212"/>
              <p:cNvSpPr>
                <a:spLocks/>
              </p:cNvSpPr>
              <p:nvPr/>
            </p:nvSpPr>
            <p:spPr bwMode="auto">
              <a:xfrm>
                <a:off x="4187" y="1590"/>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grpSp>
        <p:grpSp>
          <p:nvGrpSpPr>
            <p:cNvPr id="31" name="Group 223"/>
            <p:cNvGrpSpPr>
              <a:grpSpLocks/>
            </p:cNvGrpSpPr>
            <p:nvPr userDrawn="1"/>
          </p:nvGrpSpPr>
          <p:grpSpPr bwMode="auto">
            <a:xfrm>
              <a:off x="2701793" y="5092835"/>
              <a:ext cx="164978" cy="104897"/>
              <a:chOff x="4184" y="1339"/>
              <a:chExt cx="238" cy="162"/>
            </a:xfrm>
          </p:grpSpPr>
          <p:sp>
            <p:nvSpPr>
              <p:cNvPr id="48" name="Freeform 224"/>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49" name="Freeform 225"/>
              <p:cNvSpPr>
                <a:spLocks/>
              </p:cNvSpPr>
              <p:nvPr/>
            </p:nvSpPr>
            <p:spPr bwMode="auto">
              <a:xfrm>
                <a:off x="4184" y="1339"/>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50" name="Freeform 226"/>
              <p:cNvSpPr>
                <a:spLocks/>
              </p:cNvSpPr>
              <p:nvPr/>
            </p:nvSpPr>
            <p:spPr bwMode="auto">
              <a:xfrm>
                <a:off x="4184" y="1448"/>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409D27"/>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51" name="Freeform 227"/>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grpSp>
        <p:grpSp>
          <p:nvGrpSpPr>
            <p:cNvPr id="32" name="Group 38"/>
            <p:cNvGrpSpPr>
              <a:grpSpLocks/>
            </p:cNvGrpSpPr>
            <p:nvPr userDrawn="1"/>
          </p:nvGrpSpPr>
          <p:grpSpPr bwMode="auto">
            <a:xfrm>
              <a:off x="1217956" y="5092835"/>
              <a:ext cx="164978" cy="104922"/>
              <a:chOff x="528" y="1773"/>
              <a:chExt cx="246" cy="156"/>
            </a:xfrm>
          </p:grpSpPr>
          <p:sp>
            <p:nvSpPr>
              <p:cNvPr id="44" name="Freeform 248"/>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close/>
                  </a:path>
                </a:pathLst>
              </a:custGeom>
              <a:solidFill>
                <a:srgbClr val="FFFFFF"/>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45" name="Freeform 249"/>
              <p:cNvSpPr>
                <a:spLocks/>
              </p:cNvSpPr>
              <p:nvPr/>
            </p:nvSpPr>
            <p:spPr bwMode="auto">
              <a:xfrm>
                <a:off x="528" y="1850"/>
                <a:ext cx="246" cy="79"/>
              </a:xfrm>
              <a:custGeom>
                <a:avLst/>
                <a:gdLst>
                  <a:gd name="T0" fmla="*/ 2929 w 238"/>
                  <a:gd name="T1" fmla="*/ 39 h 79"/>
                  <a:gd name="T2" fmla="*/ 2929 w 238"/>
                  <a:gd name="T3" fmla="*/ 0 h 79"/>
                  <a:gd name="T4" fmla="*/ 0 w 238"/>
                  <a:gd name="T5" fmla="*/ 0 h 79"/>
                  <a:gd name="T6" fmla="*/ 0 w 238"/>
                  <a:gd name="T7" fmla="*/ 39 h 79"/>
                  <a:gd name="T8" fmla="*/ 2929 w 238"/>
                  <a:gd name="T9" fmla="*/ 39 h 79"/>
                  <a:gd name="T10" fmla="*/ 2929 w 238"/>
                  <a:gd name="T11" fmla="*/ 39 h 79"/>
                  <a:gd name="T12" fmla="*/ 0 60000 65536"/>
                  <a:gd name="T13" fmla="*/ 0 60000 65536"/>
                  <a:gd name="T14" fmla="*/ 0 60000 65536"/>
                  <a:gd name="T15" fmla="*/ 0 60000 65536"/>
                  <a:gd name="T16" fmla="*/ 0 60000 65536"/>
                  <a:gd name="T17" fmla="*/ 0 60000 65536"/>
                  <a:gd name="T18" fmla="*/ 0 w 238"/>
                  <a:gd name="T19" fmla="*/ 0 h 79"/>
                  <a:gd name="T20" fmla="*/ 238 w 238"/>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238" h="79">
                    <a:moveTo>
                      <a:pt x="238" y="79"/>
                    </a:moveTo>
                    <a:lnTo>
                      <a:pt x="238" y="0"/>
                    </a:lnTo>
                    <a:lnTo>
                      <a:pt x="0" y="0"/>
                    </a:lnTo>
                    <a:lnTo>
                      <a:pt x="0" y="79"/>
                    </a:lnTo>
                    <a:lnTo>
                      <a:pt x="238" y="79"/>
                    </a:lnTo>
                    <a:close/>
                  </a:path>
                </a:pathLst>
              </a:custGeom>
              <a:solidFill>
                <a:srgbClr val="FF00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46" name="Freeform 250"/>
              <p:cNvSpPr>
                <a:spLocks/>
              </p:cNvSpPr>
              <p:nvPr/>
            </p:nvSpPr>
            <p:spPr bwMode="auto">
              <a:xfrm>
                <a:off x="528" y="1773"/>
                <a:ext cx="120" cy="156"/>
              </a:xfrm>
              <a:custGeom>
                <a:avLst/>
                <a:gdLst>
                  <a:gd name="T0" fmla="*/ 0 w 119"/>
                  <a:gd name="T1" fmla="*/ 0 h 157"/>
                  <a:gd name="T2" fmla="*/ 0 w 119"/>
                  <a:gd name="T3" fmla="*/ 61 h 157"/>
                  <a:gd name="T4" fmla="*/ 211 w 119"/>
                  <a:gd name="T5" fmla="*/ 39 h 157"/>
                  <a:gd name="T6" fmla="*/ 0 w 119"/>
                  <a:gd name="T7" fmla="*/ 0 h 157"/>
                  <a:gd name="T8" fmla="*/ 0 w 119"/>
                  <a:gd name="T9" fmla="*/ 0 h 157"/>
                  <a:gd name="T10" fmla="*/ 0 60000 65536"/>
                  <a:gd name="T11" fmla="*/ 0 60000 65536"/>
                  <a:gd name="T12" fmla="*/ 0 60000 65536"/>
                  <a:gd name="T13" fmla="*/ 0 60000 65536"/>
                  <a:gd name="T14" fmla="*/ 0 60000 65536"/>
                  <a:gd name="T15" fmla="*/ 0 w 119"/>
                  <a:gd name="T16" fmla="*/ 0 h 157"/>
                  <a:gd name="T17" fmla="*/ 119 w 119"/>
                  <a:gd name="T18" fmla="*/ 157 h 157"/>
                </a:gdLst>
                <a:ahLst/>
                <a:cxnLst>
                  <a:cxn ang="T10">
                    <a:pos x="T0" y="T1"/>
                  </a:cxn>
                  <a:cxn ang="T11">
                    <a:pos x="T2" y="T3"/>
                  </a:cxn>
                  <a:cxn ang="T12">
                    <a:pos x="T4" y="T5"/>
                  </a:cxn>
                  <a:cxn ang="T13">
                    <a:pos x="T6" y="T7"/>
                  </a:cxn>
                  <a:cxn ang="T14">
                    <a:pos x="T8" y="T9"/>
                  </a:cxn>
                </a:cxnLst>
                <a:rect l="T15" t="T16" r="T17" b="T18"/>
                <a:pathLst>
                  <a:path w="119" h="157">
                    <a:moveTo>
                      <a:pt x="0" y="0"/>
                    </a:moveTo>
                    <a:lnTo>
                      <a:pt x="0" y="157"/>
                    </a:lnTo>
                    <a:lnTo>
                      <a:pt x="119" y="78"/>
                    </a:lnTo>
                    <a:lnTo>
                      <a:pt x="0" y="0"/>
                    </a:lnTo>
                    <a:close/>
                  </a:path>
                </a:pathLst>
              </a:custGeom>
              <a:solidFill>
                <a:srgbClr val="1A0C8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47" name="Freeform 251"/>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grpSp>
        <p:grpSp>
          <p:nvGrpSpPr>
            <p:cNvPr id="33" name="Group 253"/>
            <p:cNvGrpSpPr>
              <a:grpSpLocks/>
            </p:cNvGrpSpPr>
            <p:nvPr userDrawn="1"/>
          </p:nvGrpSpPr>
          <p:grpSpPr bwMode="auto">
            <a:xfrm>
              <a:off x="793347" y="5092835"/>
              <a:ext cx="163271" cy="105273"/>
              <a:chOff x="528" y="1164"/>
              <a:chExt cx="237" cy="157"/>
            </a:xfrm>
          </p:grpSpPr>
          <p:sp>
            <p:nvSpPr>
              <p:cNvPr id="40" name="Rectangle 254"/>
              <p:cNvSpPr>
                <a:spLocks noChangeArrowheads="1"/>
              </p:cNvSpPr>
              <p:nvPr/>
            </p:nvSpPr>
            <p:spPr bwMode="auto">
              <a:xfrm>
                <a:off x="528" y="1164"/>
                <a:ext cx="237" cy="156"/>
              </a:xfrm>
              <a:prstGeom prst="rect">
                <a:avLst/>
              </a:prstGeom>
              <a:noFill/>
              <a:ln w="3175">
                <a:solidFill>
                  <a:schemeClr val="tx1"/>
                </a:solidFill>
                <a:miter lim="800000"/>
                <a:headEnd/>
                <a:tailEnd/>
              </a:ln>
            </p:spPr>
            <p:txBody>
              <a:bodyPr/>
              <a:lstStyle/>
              <a:p>
                <a:pPr eaLnBrk="0" fontAlgn="base" hangingPunct="0">
                  <a:spcBef>
                    <a:spcPct val="50000"/>
                  </a:spcBef>
                  <a:spcAft>
                    <a:spcPct val="0"/>
                  </a:spcAft>
                  <a:defRPr/>
                </a:pPr>
                <a:endParaRPr lang="en-US" sz="467" b="1">
                  <a:solidFill>
                    <a:srgbClr val="FFFFFF"/>
                  </a:solidFill>
                  <a:latin typeface="Arial" pitchFamily="34" charset="0"/>
                  <a:cs typeface="Arial" pitchFamily="34" charset="0"/>
                </a:endParaRPr>
              </a:p>
            </p:txBody>
          </p:sp>
          <p:sp>
            <p:nvSpPr>
              <p:cNvPr id="41" name="Rectangle 255"/>
              <p:cNvSpPr>
                <a:spLocks noChangeArrowheads="1"/>
              </p:cNvSpPr>
              <p:nvPr/>
            </p:nvSpPr>
            <p:spPr bwMode="auto">
              <a:xfrm>
                <a:off x="528" y="1164"/>
                <a:ext cx="237" cy="53"/>
              </a:xfrm>
              <a:prstGeom prst="rect">
                <a:avLst/>
              </a:prstGeom>
              <a:solidFill>
                <a:srgbClr val="FFFFFF"/>
              </a:solidFill>
              <a:ln w="3175">
                <a:solidFill>
                  <a:schemeClr val="tx1"/>
                </a:solidFill>
                <a:miter lim="800000"/>
                <a:headEnd/>
                <a:tailEnd/>
              </a:ln>
            </p:spPr>
            <p:txBody>
              <a:bodyPr/>
              <a:lstStyle/>
              <a:p>
                <a:pPr eaLnBrk="0" fontAlgn="base" hangingPunct="0">
                  <a:spcBef>
                    <a:spcPct val="50000"/>
                  </a:spcBef>
                  <a:spcAft>
                    <a:spcPct val="0"/>
                  </a:spcAft>
                  <a:defRPr/>
                </a:pPr>
                <a:endParaRPr lang="en-US" sz="467" b="1">
                  <a:solidFill>
                    <a:srgbClr val="FFFFFF"/>
                  </a:solidFill>
                  <a:latin typeface="Arial" pitchFamily="34" charset="0"/>
                  <a:cs typeface="Arial" pitchFamily="34" charset="0"/>
                </a:endParaRPr>
              </a:p>
            </p:txBody>
          </p:sp>
          <p:sp>
            <p:nvSpPr>
              <p:cNvPr id="42" name="Rectangle 256"/>
              <p:cNvSpPr>
                <a:spLocks noChangeArrowheads="1"/>
              </p:cNvSpPr>
              <p:nvPr/>
            </p:nvSpPr>
            <p:spPr bwMode="auto">
              <a:xfrm>
                <a:off x="528" y="1217"/>
                <a:ext cx="237" cy="55"/>
              </a:xfrm>
              <a:prstGeom prst="rect">
                <a:avLst/>
              </a:prstGeom>
              <a:solidFill>
                <a:srgbClr val="00FF00"/>
              </a:solidFill>
              <a:ln w="3175">
                <a:solidFill>
                  <a:schemeClr val="tx1">
                    <a:lumMod val="50000"/>
                  </a:schemeClr>
                </a:solidFill>
                <a:miter lim="800000"/>
                <a:headEnd/>
                <a:tailEnd/>
              </a:ln>
            </p:spPr>
            <p:txBody>
              <a:bodyPr/>
              <a:lstStyle/>
              <a:p>
                <a:pPr eaLnBrk="0" fontAlgn="base" hangingPunct="0">
                  <a:spcBef>
                    <a:spcPct val="50000"/>
                  </a:spcBef>
                  <a:spcAft>
                    <a:spcPct val="0"/>
                  </a:spcAft>
                  <a:defRPr/>
                </a:pPr>
                <a:endParaRPr lang="en-US" sz="467" b="1">
                  <a:solidFill>
                    <a:srgbClr val="FFFFFF"/>
                  </a:solidFill>
                  <a:latin typeface="Arial" pitchFamily="34" charset="0"/>
                  <a:cs typeface="Arial" pitchFamily="34" charset="0"/>
                </a:endParaRPr>
              </a:p>
            </p:txBody>
          </p:sp>
          <p:sp>
            <p:nvSpPr>
              <p:cNvPr id="43" name="Rectangle 257"/>
              <p:cNvSpPr>
                <a:spLocks noChangeArrowheads="1"/>
              </p:cNvSpPr>
              <p:nvPr/>
            </p:nvSpPr>
            <p:spPr bwMode="auto">
              <a:xfrm>
                <a:off x="528" y="1266"/>
                <a:ext cx="237" cy="55"/>
              </a:xfrm>
              <a:prstGeom prst="rect">
                <a:avLst/>
              </a:prstGeom>
              <a:solidFill>
                <a:srgbClr val="FF0000"/>
              </a:solidFill>
              <a:ln w="3175">
                <a:noFill/>
                <a:miter lim="800000"/>
                <a:headEnd/>
                <a:tailEnd/>
              </a:ln>
            </p:spPr>
            <p:txBody>
              <a:bodyPr/>
              <a:lstStyle/>
              <a:p>
                <a:pPr eaLnBrk="0" fontAlgn="base" hangingPunct="0">
                  <a:spcBef>
                    <a:spcPct val="50000"/>
                  </a:spcBef>
                  <a:spcAft>
                    <a:spcPct val="0"/>
                  </a:spcAft>
                  <a:defRPr/>
                </a:pPr>
                <a:endParaRPr lang="en-US" sz="467" b="1">
                  <a:solidFill>
                    <a:srgbClr val="FFFFFF"/>
                  </a:solidFill>
                  <a:latin typeface="Arial" pitchFamily="34" charset="0"/>
                  <a:cs typeface="Arial" pitchFamily="34" charset="0"/>
                </a:endParaRPr>
              </a:p>
            </p:txBody>
          </p:sp>
        </p:grpSp>
        <p:pic>
          <p:nvPicPr>
            <p:cNvPr id="34" name="Picture 268"/>
            <p:cNvPicPr>
              <a:picLocks noChangeAspect="1" noChangeArrowheads="1"/>
            </p:cNvPicPr>
            <p:nvPr userDrawn="1"/>
          </p:nvPicPr>
          <p:blipFill>
            <a:blip r:embed="rId9" cstate="print"/>
            <a:srcRect/>
            <a:stretch>
              <a:fillRect/>
            </a:stretch>
          </p:blipFill>
          <p:spPr bwMode="auto">
            <a:xfrm>
              <a:off x="2914951" y="5092835"/>
              <a:ext cx="167015" cy="109359"/>
            </a:xfrm>
            <a:prstGeom prst="rect">
              <a:avLst/>
            </a:prstGeom>
            <a:noFill/>
            <a:ln w="9525">
              <a:noFill/>
              <a:miter lim="800000"/>
              <a:headEnd/>
              <a:tailEnd/>
            </a:ln>
          </p:spPr>
        </p:pic>
        <p:grpSp>
          <p:nvGrpSpPr>
            <p:cNvPr id="35" name="Group 242"/>
            <p:cNvGrpSpPr>
              <a:grpSpLocks/>
            </p:cNvGrpSpPr>
            <p:nvPr userDrawn="1"/>
          </p:nvGrpSpPr>
          <p:grpSpPr bwMode="auto">
            <a:xfrm>
              <a:off x="1642783" y="5092835"/>
              <a:ext cx="163293" cy="104605"/>
              <a:chOff x="5555" y="2058"/>
              <a:chExt cx="245" cy="157"/>
            </a:xfrm>
          </p:grpSpPr>
          <p:sp>
            <p:nvSpPr>
              <p:cNvPr id="36" name="Freeform 243"/>
              <p:cNvSpPr>
                <a:spLocks/>
              </p:cNvSpPr>
              <p:nvPr/>
            </p:nvSpPr>
            <p:spPr bwMode="auto">
              <a:xfrm>
                <a:off x="5555" y="2058"/>
                <a:ext cx="245" cy="157"/>
              </a:xfrm>
              <a:custGeom>
                <a:avLst/>
                <a:gdLst>
                  <a:gd name="T0" fmla="*/ 0 w 244"/>
                  <a:gd name="T1" fmla="*/ 0 h 156"/>
                  <a:gd name="T2" fmla="*/ 0 w 244"/>
                  <a:gd name="T3" fmla="*/ 404 h 156"/>
                  <a:gd name="T4" fmla="*/ 445 w 244"/>
                  <a:gd name="T5" fmla="*/ 404 h 156"/>
                  <a:gd name="T6" fmla="*/ 445 w 244"/>
                  <a:gd name="T7" fmla="*/ 0 h 156"/>
                  <a:gd name="T8" fmla="*/ 0 w 244"/>
                  <a:gd name="T9" fmla="*/ 0 h 156"/>
                  <a:gd name="T10" fmla="*/ 0 w 244"/>
                  <a:gd name="T11" fmla="*/ 0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0" y="0"/>
                    </a:moveTo>
                    <a:lnTo>
                      <a:pt x="0" y="156"/>
                    </a:lnTo>
                    <a:lnTo>
                      <a:pt x="244" y="156"/>
                    </a:lnTo>
                    <a:lnTo>
                      <a:pt x="244" y="0"/>
                    </a:lnTo>
                    <a:lnTo>
                      <a:pt x="0" y="0"/>
                    </a:lnTo>
                    <a:close/>
                  </a:path>
                </a:pathLst>
              </a:custGeom>
              <a:solidFill>
                <a:srgbClr val="000000"/>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37" name="Freeform 244"/>
              <p:cNvSpPr>
                <a:spLocks/>
              </p:cNvSpPr>
              <p:nvPr/>
            </p:nvSpPr>
            <p:spPr bwMode="auto">
              <a:xfrm>
                <a:off x="5555" y="2162"/>
                <a:ext cx="245" cy="53"/>
              </a:xfrm>
              <a:custGeom>
                <a:avLst/>
                <a:gdLst>
                  <a:gd name="T0" fmla="*/ 0 w 244"/>
                  <a:gd name="T1" fmla="*/ 0 h 45"/>
                  <a:gd name="T2" fmla="*/ 0 w 244"/>
                  <a:gd name="T3" fmla="*/ 47398160 h 45"/>
                  <a:gd name="T4" fmla="*/ 445 w 244"/>
                  <a:gd name="T5" fmla="*/ 47398160 h 45"/>
                  <a:gd name="T6" fmla="*/ 445 w 244"/>
                  <a:gd name="T7" fmla="*/ 0 h 45"/>
                  <a:gd name="T8" fmla="*/ 0 w 244"/>
                  <a:gd name="T9" fmla="*/ 0 h 45"/>
                  <a:gd name="T10" fmla="*/ 0 w 244"/>
                  <a:gd name="T11" fmla="*/ 0 h 45"/>
                  <a:gd name="T12" fmla="*/ 0 60000 65536"/>
                  <a:gd name="T13" fmla="*/ 0 60000 65536"/>
                  <a:gd name="T14" fmla="*/ 0 60000 65536"/>
                  <a:gd name="T15" fmla="*/ 0 60000 65536"/>
                  <a:gd name="T16" fmla="*/ 0 60000 65536"/>
                  <a:gd name="T17" fmla="*/ 0 60000 65536"/>
                  <a:gd name="T18" fmla="*/ 0 w 244"/>
                  <a:gd name="T19" fmla="*/ 0 h 45"/>
                  <a:gd name="T20" fmla="*/ 244 w 244"/>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4" h="45">
                    <a:moveTo>
                      <a:pt x="0" y="0"/>
                    </a:moveTo>
                    <a:lnTo>
                      <a:pt x="0" y="45"/>
                    </a:lnTo>
                    <a:lnTo>
                      <a:pt x="244" y="45"/>
                    </a:lnTo>
                    <a:lnTo>
                      <a:pt x="244" y="0"/>
                    </a:lnTo>
                    <a:lnTo>
                      <a:pt x="0" y="0"/>
                    </a:lnTo>
                    <a:close/>
                  </a:path>
                </a:pathLst>
              </a:custGeom>
              <a:solidFill>
                <a:schemeClr val="bg1"/>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38" name="Freeform 245"/>
              <p:cNvSpPr>
                <a:spLocks/>
              </p:cNvSpPr>
              <p:nvPr/>
            </p:nvSpPr>
            <p:spPr bwMode="auto">
              <a:xfrm>
                <a:off x="5555" y="2060"/>
                <a:ext cx="245" cy="55"/>
              </a:xfrm>
              <a:custGeom>
                <a:avLst/>
                <a:gdLst>
                  <a:gd name="T0" fmla="*/ 0 w 244"/>
                  <a:gd name="T1" fmla="*/ 0 h 50"/>
                  <a:gd name="T2" fmla="*/ 0 w 244"/>
                  <a:gd name="T3" fmla="*/ 17379 h 50"/>
                  <a:gd name="T4" fmla="*/ 445 w 244"/>
                  <a:gd name="T5" fmla="*/ 17379 h 50"/>
                  <a:gd name="T6" fmla="*/ 445 w 244"/>
                  <a:gd name="T7" fmla="*/ 0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0" y="50"/>
                    </a:lnTo>
                    <a:lnTo>
                      <a:pt x="244" y="50"/>
                    </a:lnTo>
                    <a:lnTo>
                      <a:pt x="244" y="0"/>
                    </a:lnTo>
                    <a:lnTo>
                      <a:pt x="0" y="0"/>
                    </a:lnTo>
                    <a:close/>
                  </a:path>
                </a:pathLst>
              </a:custGeom>
              <a:solidFill>
                <a:srgbClr val="0000FF"/>
              </a:solidFill>
              <a:ln w="9525">
                <a:noFill/>
                <a:round/>
                <a:headEnd/>
                <a:tailEnd/>
              </a:ln>
            </p:spPr>
            <p:txBody>
              <a:bodyPr/>
              <a:lstStyle/>
              <a:p>
                <a:pPr fontAlgn="base">
                  <a:spcBef>
                    <a:spcPct val="0"/>
                  </a:spcBef>
                  <a:spcAft>
                    <a:spcPct val="0"/>
                  </a:spcAft>
                  <a:defRPr/>
                </a:pPr>
                <a:endParaRPr lang="en-GB" sz="467" b="1">
                  <a:solidFill>
                    <a:srgbClr val="FFFFFF"/>
                  </a:solidFill>
                </a:endParaRPr>
              </a:p>
            </p:txBody>
          </p:sp>
          <p:sp>
            <p:nvSpPr>
              <p:cNvPr id="39" name="Freeform 246"/>
              <p:cNvSpPr>
                <a:spLocks/>
              </p:cNvSpPr>
              <p:nvPr/>
            </p:nvSpPr>
            <p:spPr bwMode="auto">
              <a:xfrm>
                <a:off x="5555" y="2058"/>
                <a:ext cx="245" cy="157"/>
              </a:xfrm>
              <a:custGeom>
                <a:avLst/>
                <a:gdLst>
                  <a:gd name="T0" fmla="*/ 445 w 244"/>
                  <a:gd name="T1" fmla="*/ 404 h 156"/>
                  <a:gd name="T2" fmla="*/ 445 w 244"/>
                  <a:gd name="T3" fmla="*/ 0 h 156"/>
                  <a:gd name="T4" fmla="*/ 0 w 244"/>
                  <a:gd name="T5" fmla="*/ 0 h 156"/>
                  <a:gd name="T6" fmla="*/ 0 w 244"/>
                  <a:gd name="T7" fmla="*/ 404 h 156"/>
                  <a:gd name="T8" fmla="*/ 445 w 244"/>
                  <a:gd name="T9" fmla="*/ 404 h 156"/>
                  <a:gd name="T10" fmla="*/ 445 w 244"/>
                  <a:gd name="T11" fmla="*/ 4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467" b="1">
                  <a:solidFill>
                    <a:srgbClr val="FFFFFF"/>
                  </a:solidFill>
                </a:endParaRPr>
              </a:p>
            </p:txBody>
          </p:sp>
        </p:grpSp>
      </p:grpSp>
    </p:spTree>
    <p:extLst>
      <p:ext uri="{BB962C8B-B14F-4D97-AF65-F5344CB8AC3E}">
        <p14:creationId xmlns:p14="http://schemas.microsoft.com/office/powerpoint/2010/main" val="4031257969"/>
      </p:ext>
    </p:extLst>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00206" y="836713"/>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99456" y="1604797"/>
            <a:ext cx="5386917" cy="45213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83976" y="836713"/>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783226" y="1604797"/>
            <a:ext cx="5389033" cy="45213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E17047-C597-4B34-8FEE-7A0D1EA692A4}" type="datetimeFigureOut">
              <a:rPr lang="en-US" smtClean="0">
                <a:solidFill>
                  <a:prstClr val="black">
                    <a:tint val="75000"/>
                  </a:prstClr>
                </a:solidFill>
              </a:rPr>
              <a:pPr/>
              <a:t>3/17/2019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8768E1A-8455-4611-8763-3FA1B747F6B6}" type="slidenum">
              <a:rPr lang="en-US" smtClean="0">
                <a:solidFill>
                  <a:prstClr val="black">
                    <a:tint val="75000"/>
                  </a:prstClr>
                </a:solidFill>
              </a:rPr>
              <a:pPr/>
              <a:t>‹#›</a:t>
            </a:fld>
            <a:endParaRPr lang="en-US">
              <a:solidFill>
                <a:prstClr val="black">
                  <a:tint val="75000"/>
                </a:prstClr>
              </a:solidFill>
            </a:endParaRPr>
          </a:p>
        </p:txBody>
      </p:sp>
      <p:sp>
        <p:nvSpPr>
          <p:cNvPr id="17" name="Title 1"/>
          <p:cNvSpPr>
            <a:spLocks noGrp="1"/>
          </p:cNvSpPr>
          <p:nvPr>
            <p:ph type="title" hasCustomPrompt="1"/>
          </p:nvPr>
        </p:nvSpPr>
        <p:spPr>
          <a:xfrm>
            <a:off x="1156939" y="313343"/>
            <a:ext cx="10425461" cy="370052"/>
          </a:xfrm>
          <a:solidFill>
            <a:srgbClr val="941333"/>
          </a:solidFill>
        </p:spPr>
        <p:txBody>
          <a:bodyPr>
            <a:noAutofit/>
          </a:bodyPr>
          <a:lstStyle>
            <a:lvl1pPr algn="l">
              <a:defRPr sz="1800" b="0" spc="700" baseline="0">
                <a:solidFill>
                  <a:schemeClr val="bg1"/>
                </a:solidFill>
              </a:defRPr>
            </a:lvl1pPr>
          </a:lstStyle>
          <a:p>
            <a:r>
              <a:rPr lang="en-US" dirty="0"/>
              <a:t>CLICK TO EDIT MASTER TITLE STYLE</a:t>
            </a:r>
          </a:p>
        </p:txBody>
      </p:sp>
      <p:grpSp>
        <p:nvGrpSpPr>
          <p:cNvPr id="19" name="Group 18"/>
          <p:cNvGrpSpPr/>
          <p:nvPr userDrawn="1"/>
        </p:nvGrpSpPr>
        <p:grpSpPr>
          <a:xfrm>
            <a:off x="143341" y="27780"/>
            <a:ext cx="1171511" cy="6572823"/>
            <a:chOff x="164975" y="20834"/>
            <a:chExt cx="878633" cy="4929617"/>
          </a:xfrm>
        </p:grpSpPr>
        <p:cxnSp>
          <p:nvCxnSpPr>
            <p:cNvPr id="20" name="Straight Connector 19"/>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164975" y="614834"/>
              <a:ext cx="878633" cy="323165"/>
            </a:xfrm>
            <a:prstGeom prst="rect">
              <a:avLst/>
            </a:prstGeom>
            <a:noFill/>
          </p:spPr>
          <p:txBody>
            <a:bodyPr wrap="square" rtlCol="0">
              <a:spAutoFit/>
            </a:bodyPr>
            <a:lstStyle/>
            <a:p>
              <a:r>
                <a:rPr lang="es-ES" sz="1100" dirty="0" err="1">
                  <a:solidFill>
                    <a:srgbClr val="941333"/>
                  </a:solidFill>
                </a:rPr>
                <a:t>Climate</a:t>
              </a:r>
              <a:endParaRPr lang="es-ES" sz="1100" dirty="0">
                <a:solidFill>
                  <a:srgbClr val="941333"/>
                </a:solidFill>
              </a:endParaRPr>
            </a:p>
            <a:p>
              <a:r>
                <a:rPr lang="es-ES" sz="1100" dirty="0" err="1">
                  <a:solidFill>
                    <a:srgbClr val="941333"/>
                  </a:solidFill>
                </a:rPr>
                <a:t>Change</a:t>
              </a:r>
              <a:endParaRPr lang="en-US" sz="1100" dirty="0">
                <a:solidFill>
                  <a:srgbClr val="941333"/>
                </a:solidFill>
              </a:endParaRPr>
            </a:p>
          </p:txBody>
        </p:sp>
        <p:pic>
          <p:nvPicPr>
            <p:cNvPr id="22"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93988719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8" name="Group 17"/>
          <p:cNvGrpSpPr/>
          <p:nvPr userDrawn="1"/>
        </p:nvGrpSpPr>
        <p:grpSpPr>
          <a:xfrm>
            <a:off x="2" y="-10925"/>
            <a:ext cx="3098105" cy="6868925"/>
            <a:chOff x="-2988840" y="-681190"/>
            <a:chExt cx="2323579" cy="5195022"/>
          </a:xfrm>
        </p:grpSpPr>
        <p:pic>
          <p:nvPicPr>
            <p:cNvPr id="19" name="Picture 2" descr="S:\F15015_Copernicus\3_Work\330_Work-in-process\SC4_BackgroundMat\Visual_ID\Photos\Climate_change_ThinkstockPhotos-147656737.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69"/>
            <a:stretch/>
          </p:blipFill>
          <p:spPr bwMode="auto">
            <a:xfrm>
              <a:off x="-2988840" y="-668610"/>
              <a:ext cx="2323578" cy="5181059"/>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userDrawn="1"/>
          </p:nvSpPr>
          <p:spPr>
            <a:xfrm>
              <a:off x="-2978397" y="-681190"/>
              <a:ext cx="2313136" cy="5184799"/>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Rectangle 20"/>
            <p:cNvSpPr/>
            <p:nvPr userDrawn="1"/>
          </p:nvSpPr>
          <p:spPr>
            <a:xfrm>
              <a:off x="-2988840" y="-667227"/>
              <a:ext cx="2323578" cy="518105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3" name="Date Placeholder 2"/>
          <p:cNvSpPr>
            <a:spLocks noGrp="1"/>
          </p:cNvSpPr>
          <p:nvPr>
            <p:ph type="dt" sz="half" idx="10"/>
          </p:nvPr>
        </p:nvSpPr>
        <p:spPr/>
        <p:txBody>
          <a:bodyPr/>
          <a:lstStyle/>
          <a:p>
            <a:fld id="{30E17047-C597-4B34-8FEE-7A0D1EA692A4}" type="datetimeFigureOut">
              <a:rPr lang="en-US" smtClean="0">
                <a:solidFill>
                  <a:prstClr val="black">
                    <a:tint val="75000"/>
                  </a:prstClr>
                </a:solidFill>
              </a:rPr>
              <a:pPr/>
              <a:t>3/17/2019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768E1A-8455-4611-8763-3FA1B747F6B6}" type="slidenum">
              <a:rPr lang="en-US" smtClean="0">
                <a:solidFill>
                  <a:prstClr val="black">
                    <a:tint val="75000"/>
                  </a:prstClr>
                </a:solidFill>
              </a:rPr>
              <a:pPr/>
              <a:t>‹#›</a:t>
            </a:fld>
            <a:endParaRPr lang="en-US">
              <a:solidFill>
                <a:prstClr val="black">
                  <a:tint val="75000"/>
                </a:prstClr>
              </a:solidFill>
            </a:endParaRPr>
          </a:p>
        </p:txBody>
      </p:sp>
      <p:sp>
        <p:nvSpPr>
          <p:cNvPr id="22" name="Title 1"/>
          <p:cNvSpPr>
            <a:spLocks noGrp="1"/>
          </p:cNvSpPr>
          <p:nvPr>
            <p:ph type="title" hasCustomPrompt="1"/>
          </p:nvPr>
        </p:nvSpPr>
        <p:spPr>
          <a:xfrm>
            <a:off x="1431555" y="284367"/>
            <a:ext cx="10425461" cy="370052"/>
          </a:xfrm>
          <a:solidFill>
            <a:srgbClr val="941333"/>
          </a:solidFill>
        </p:spPr>
        <p:txBody>
          <a:bodyPr>
            <a:noAutofit/>
          </a:bodyPr>
          <a:lstStyle>
            <a:lvl1pPr algn="l">
              <a:defRPr sz="1800" b="0" spc="700" baseline="0">
                <a:solidFill>
                  <a:schemeClr val="bg1"/>
                </a:solidFill>
              </a:defRPr>
            </a:lvl1pPr>
          </a:lstStyle>
          <a:p>
            <a:r>
              <a:rPr lang="en-US" dirty="0"/>
              <a:t>CLICK TO EDIT MASTER TITLE STYLE</a:t>
            </a:r>
          </a:p>
        </p:txBody>
      </p:sp>
      <p:grpSp>
        <p:nvGrpSpPr>
          <p:cNvPr id="23" name="Group 22"/>
          <p:cNvGrpSpPr/>
          <p:nvPr userDrawn="1"/>
        </p:nvGrpSpPr>
        <p:grpSpPr>
          <a:xfrm>
            <a:off x="157149" y="27780"/>
            <a:ext cx="1325433" cy="6572823"/>
            <a:chOff x="175246" y="20834"/>
            <a:chExt cx="985443" cy="4929617"/>
          </a:xfrm>
        </p:grpSpPr>
        <p:cxnSp>
          <p:nvCxnSpPr>
            <p:cNvPr id="24" name="Straight Connector 23"/>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282056" y="674283"/>
              <a:ext cx="878633" cy="323165"/>
            </a:xfrm>
            <a:prstGeom prst="rect">
              <a:avLst/>
            </a:prstGeom>
            <a:noFill/>
          </p:spPr>
          <p:txBody>
            <a:bodyPr wrap="square" rtlCol="0">
              <a:spAutoFit/>
            </a:bodyPr>
            <a:lstStyle/>
            <a:p>
              <a:r>
                <a:rPr lang="es-ES" sz="1100" dirty="0" err="1">
                  <a:solidFill>
                    <a:srgbClr val="941333"/>
                  </a:solidFill>
                </a:rPr>
                <a:t>Climate</a:t>
              </a:r>
              <a:endParaRPr lang="es-ES" sz="1100" dirty="0">
                <a:solidFill>
                  <a:srgbClr val="941333"/>
                </a:solidFill>
              </a:endParaRPr>
            </a:p>
            <a:p>
              <a:r>
                <a:rPr lang="es-ES" sz="1100" dirty="0" err="1">
                  <a:solidFill>
                    <a:srgbClr val="941333"/>
                  </a:solidFill>
                </a:rPr>
                <a:t>Change</a:t>
              </a:r>
              <a:endParaRPr lang="en-US" sz="1100" dirty="0">
                <a:solidFill>
                  <a:srgbClr val="941333"/>
                </a:solidFill>
              </a:endParaRPr>
            </a:p>
          </p:txBody>
        </p:sp>
        <p:pic>
          <p:nvPicPr>
            <p:cNvPr id="26"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4" name="Picture 6"/>
          <p:cNvPicPr>
            <a:picLocks noChangeArrowheads="1"/>
          </p:cNvPicPr>
          <p:nvPr userDrawn="1"/>
        </p:nvPicPr>
        <p:blipFill>
          <a:blip r:embed="rId4" cstate="print"/>
          <a:srcRect/>
          <a:stretch>
            <a:fillRect/>
          </a:stretch>
        </p:blipFill>
        <p:spPr bwMode="auto">
          <a:xfrm>
            <a:off x="1024429" y="6187436"/>
            <a:ext cx="1871171" cy="390132"/>
          </a:xfrm>
          <a:prstGeom prst="rect">
            <a:avLst/>
          </a:prstGeom>
          <a:noFill/>
          <a:ln w="9525">
            <a:noFill/>
            <a:miter lim="800000"/>
            <a:headEnd/>
            <a:tailEnd/>
          </a:ln>
        </p:spPr>
      </p:pic>
    </p:spTree>
    <p:extLst>
      <p:ext uri="{BB962C8B-B14F-4D97-AF65-F5344CB8AC3E}">
        <p14:creationId xmlns:p14="http://schemas.microsoft.com/office/powerpoint/2010/main" val="4408699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20" name="Group 19"/>
          <p:cNvGrpSpPr/>
          <p:nvPr userDrawn="1"/>
        </p:nvGrpSpPr>
        <p:grpSpPr>
          <a:xfrm>
            <a:off x="2" y="-10925"/>
            <a:ext cx="3098105" cy="6926696"/>
            <a:chOff x="-2988840" y="-681190"/>
            <a:chExt cx="2323579" cy="5195022"/>
          </a:xfrm>
        </p:grpSpPr>
        <p:pic>
          <p:nvPicPr>
            <p:cNvPr id="21" name="Picture 2" descr="S:\F15015_Copernicus\3_Work\330_Work-in-process\SC4_BackgroundMat\Visual_ID\Photos\Climate_change_ThinkstockPhotos-147656737.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69"/>
            <a:stretch/>
          </p:blipFill>
          <p:spPr bwMode="auto">
            <a:xfrm>
              <a:off x="-2988840" y="-668610"/>
              <a:ext cx="2323578" cy="5181059"/>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userDrawn="1"/>
          </p:nvSpPr>
          <p:spPr>
            <a:xfrm>
              <a:off x="-2978397" y="-681190"/>
              <a:ext cx="2313136" cy="5184799"/>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Rectangle 26"/>
            <p:cNvSpPr/>
            <p:nvPr userDrawn="1"/>
          </p:nvSpPr>
          <p:spPr>
            <a:xfrm>
              <a:off x="-2988840" y="-667227"/>
              <a:ext cx="2323578" cy="518105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 name="Title 1"/>
          <p:cNvSpPr>
            <a:spLocks noGrp="1"/>
          </p:cNvSpPr>
          <p:nvPr>
            <p:ph type="title"/>
          </p:nvPr>
        </p:nvSpPr>
        <p:spPr>
          <a:xfrm>
            <a:off x="1171875"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329005"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71875"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30E17047-C597-4B34-8FEE-7A0D1EA692A4}" type="datetimeFigureOut">
              <a:rPr lang="en-US" smtClean="0">
                <a:solidFill>
                  <a:prstClr val="black">
                    <a:tint val="75000"/>
                  </a:prstClr>
                </a:solidFill>
              </a:rPr>
              <a:pPr/>
              <a:t>3/17/2019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768E1A-8455-4611-8763-3FA1B747F6B6}" type="slidenum">
              <a:rPr lang="en-US" smtClean="0">
                <a:solidFill>
                  <a:prstClr val="black">
                    <a:tint val="75000"/>
                  </a:prstClr>
                </a:solidFill>
              </a:rPr>
              <a:pPr/>
              <a:t>‹#›</a:t>
            </a:fld>
            <a:endParaRPr lang="en-US">
              <a:solidFill>
                <a:prstClr val="black">
                  <a:tint val="75000"/>
                </a:prstClr>
              </a:solidFill>
            </a:endParaRPr>
          </a:p>
        </p:txBody>
      </p:sp>
      <p:grpSp>
        <p:nvGrpSpPr>
          <p:cNvPr id="22" name="Group 21"/>
          <p:cNvGrpSpPr/>
          <p:nvPr userDrawn="1"/>
        </p:nvGrpSpPr>
        <p:grpSpPr>
          <a:xfrm>
            <a:off x="143341" y="27780"/>
            <a:ext cx="1171511" cy="6572823"/>
            <a:chOff x="164975" y="20834"/>
            <a:chExt cx="878633" cy="4929617"/>
          </a:xfrm>
        </p:grpSpPr>
        <p:cxnSp>
          <p:nvCxnSpPr>
            <p:cNvPr id="23" name="Straight Connector 22"/>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userDrawn="1"/>
          </p:nvSpPr>
          <p:spPr>
            <a:xfrm>
              <a:off x="164975" y="614834"/>
              <a:ext cx="878633" cy="323165"/>
            </a:xfrm>
            <a:prstGeom prst="rect">
              <a:avLst/>
            </a:prstGeom>
            <a:noFill/>
          </p:spPr>
          <p:txBody>
            <a:bodyPr wrap="square" rtlCol="0">
              <a:spAutoFit/>
            </a:bodyPr>
            <a:lstStyle/>
            <a:p>
              <a:r>
                <a:rPr lang="es-ES" sz="1100" dirty="0" err="1">
                  <a:solidFill>
                    <a:srgbClr val="941333"/>
                  </a:solidFill>
                </a:rPr>
                <a:t>Climate</a:t>
              </a:r>
              <a:endParaRPr lang="es-ES" sz="1100" dirty="0">
                <a:solidFill>
                  <a:srgbClr val="941333"/>
                </a:solidFill>
              </a:endParaRPr>
            </a:p>
            <a:p>
              <a:r>
                <a:rPr lang="es-ES" sz="1100" dirty="0" err="1">
                  <a:solidFill>
                    <a:srgbClr val="941333"/>
                  </a:solidFill>
                </a:rPr>
                <a:t>Change</a:t>
              </a:r>
              <a:endParaRPr lang="en-US" sz="1100" dirty="0">
                <a:solidFill>
                  <a:srgbClr val="941333"/>
                </a:solidFill>
              </a:endParaRPr>
            </a:p>
          </p:txBody>
        </p:sp>
        <p:pic>
          <p:nvPicPr>
            <p:cNvPr id="25"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6"/>
          <p:cNvPicPr>
            <a:picLocks noChangeAspect="1" noChangeArrowheads="1"/>
          </p:cNvPicPr>
          <p:nvPr userDrawn="1"/>
        </p:nvPicPr>
        <p:blipFill>
          <a:blip r:embed="rId4" cstate="print"/>
          <a:srcRect/>
          <a:stretch>
            <a:fillRect/>
          </a:stretch>
        </p:blipFill>
        <p:spPr bwMode="auto">
          <a:xfrm>
            <a:off x="719405" y="6405332"/>
            <a:ext cx="1077383" cy="198967"/>
          </a:xfrm>
          <a:prstGeom prst="rect">
            <a:avLst/>
          </a:prstGeom>
          <a:noFill/>
          <a:ln w="9525">
            <a:noFill/>
            <a:miter lim="800000"/>
            <a:headEnd/>
            <a:tailEnd/>
          </a:ln>
        </p:spPr>
      </p:pic>
    </p:spTree>
    <p:extLst>
      <p:ext uri="{BB962C8B-B14F-4D97-AF65-F5344CB8AC3E}">
        <p14:creationId xmlns:p14="http://schemas.microsoft.com/office/powerpoint/2010/main" val="293194771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7013AA2-12D6-4BBF-9D59-AB119E5DB630}" type="datetimeFigureOut">
              <a:rPr lang="en-GB" smtClean="0"/>
              <a:t>17/03/2019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EB588FE-95AC-4A48-A5FA-5E0B9AB0AC93}" type="slidenum">
              <a:rPr lang="en-GB" smtClean="0"/>
              <a:t>‹#›</a:t>
            </a:fld>
            <a:endParaRPr lang="en-GB"/>
          </a:p>
        </p:txBody>
      </p:sp>
      <p:pic>
        <p:nvPicPr>
          <p:cNvPr id="7" name="Picture 6" descr="bg.jpg"/>
          <p:cNvPicPr>
            <a:picLocks noChangeAspect="1"/>
          </p:cNvPicPr>
          <p:nvPr userDrawn="1"/>
        </p:nvPicPr>
        <p:blipFill>
          <a:blip r:embed="rId2"/>
          <a:stretch>
            <a:fillRect/>
          </a:stretch>
        </p:blipFill>
        <p:spPr>
          <a:xfrm>
            <a:off x="0" y="645"/>
            <a:ext cx="12192000" cy="6857355"/>
          </a:xfrm>
          <a:prstGeom prst="rect">
            <a:avLst/>
          </a:prstGeom>
        </p:spPr>
      </p:pic>
    </p:spTree>
    <p:extLst>
      <p:ext uri="{BB962C8B-B14F-4D97-AF65-F5344CB8AC3E}">
        <p14:creationId xmlns:p14="http://schemas.microsoft.com/office/powerpoint/2010/main" val="173177395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7013AA2-12D6-4BBF-9D59-AB119E5DB630}" type="datetimeFigureOut">
              <a:rPr lang="en-GB" smtClean="0"/>
              <a:t>17/03/2019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EB588FE-95AC-4A48-A5FA-5E0B9AB0AC93}" type="slidenum">
              <a:rPr lang="en-GB" smtClean="0"/>
              <a:t>‹#›</a:t>
            </a:fld>
            <a:endParaRPr lang="en-GB"/>
          </a:p>
        </p:txBody>
      </p:sp>
    </p:spTree>
    <p:extLst>
      <p:ext uri="{BB962C8B-B14F-4D97-AF65-F5344CB8AC3E}">
        <p14:creationId xmlns:p14="http://schemas.microsoft.com/office/powerpoint/2010/main" val="231746667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7013AA2-12D6-4BBF-9D59-AB119E5DB630}" type="datetimeFigureOut">
              <a:rPr lang="en-GB" smtClean="0"/>
              <a:t>17/03/2019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EB588FE-95AC-4A48-A5FA-5E0B9AB0AC93}" type="slidenum">
              <a:rPr lang="en-GB" smtClean="0"/>
              <a:t>‹#›</a:t>
            </a:fld>
            <a:endParaRPr lang="en-GB"/>
          </a:p>
        </p:txBody>
      </p:sp>
    </p:spTree>
    <p:extLst>
      <p:ext uri="{BB962C8B-B14F-4D97-AF65-F5344CB8AC3E}">
        <p14:creationId xmlns:p14="http://schemas.microsoft.com/office/powerpoint/2010/main" val="116459057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7013AA2-12D6-4BBF-9D59-AB119E5DB630}" type="datetimeFigureOut">
              <a:rPr lang="en-GB" smtClean="0"/>
              <a:t>17/03/2019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EB588FE-95AC-4A48-A5FA-5E0B9AB0AC93}" type="slidenum">
              <a:rPr lang="en-GB" smtClean="0"/>
              <a:t>‹#›</a:t>
            </a:fld>
            <a:endParaRPr lang="en-GB"/>
          </a:p>
        </p:txBody>
      </p:sp>
    </p:spTree>
    <p:extLst>
      <p:ext uri="{BB962C8B-B14F-4D97-AF65-F5344CB8AC3E}">
        <p14:creationId xmlns:p14="http://schemas.microsoft.com/office/powerpoint/2010/main" val="1475096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7013AA2-12D6-4BBF-9D59-AB119E5DB630}" type="datetimeFigureOut">
              <a:rPr lang="en-GB" smtClean="0"/>
              <a:t>17/03/2019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EB588FE-95AC-4A48-A5FA-5E0B9AB0AC93}" type="slidenum">
              <a:rPr lang="en-GB" smtClean="0"/>
              <a:t>‹#›</a:t>
            </a:fld>
            <a:endParaRPr lang="en-GB"/>
          </a:p>
        </p:txBody>
      </p:sp>
    </p:spTree>
    <p:extLst>
      <p:ext uri="{BB962C8B-B14F-4D97-AF65-F5344CB8AC3E}">
        <p14:creationId xmlns:p14="http://schemas.microsoft.com/office/powerpoint/2010/main" val="426519084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013AA2-12D6-4BBF-9D59-AB119E5DB630}" type="datetimeFigureOut">
              <a:rPr lang="en-GB" smtClean="0"/>
              <a:t>17/03/2019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EB588FE-95AC-4A48-A5FA-5E0B9AB0AC93}" type="slidenum">
              <a:rPr lang="en-GB" smtClean="0"/>
              <a:t>‹#›</a:t>
            </a:fld>
            <a:endParaRPr lang="en-GB"/>
          </a:p>
        </p:txBody>
      </p:sp>
    </p:spTree>
    <p:extLst>
      <p:ext uri="{BB962C8B-B14F-4D97-AF65-F5344CB8AC3E}">
        <p14:creationId xmlns:p14="http://schemas.microsoft.com/office/powerpoint/2010/main" val="174132206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7013AA2-12D6-4BBF-9D59-AB119E5DB630}" type="datetimeFigureOut">
              <a:rPr lang="en-GB" smtClean="0"/>
              <a:t>17/03/2019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EB588FE-95AC-4A48-A5FA-5E0B9AB0AC93}" type="slidenum">
              <a:rPr lang="en-GB" smtClean="0"/>
              <a:t>‹#›</a:t>
            </a:fld>
            <a:endParaRPr lang="en-GB"/>
          </a:p>
        </p:txBody>
      </p:sp>
    </p:spTree>
    <p:extLst>
      <p:ext uri="{BB962C8B-B14F-4D97-AF65-F5344CB8AC3E}">
        <p14:creationId xmlns:p14="http://schemas.microsoft.com/office/powerpoint/2010/main" val="139946538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6"/>
            <a:ext cx="11350120" cy="854075"/>
          </a:xfrm>
        </p:spPr>
        <p:txBody>
          <a:bodyPr/>
          <a:lstStyle>
            <a:lvl1pPr marL="93464">
              <a:defRPr/>
            </a:lvl1pPr>
          </a:lstStyle>
          <a:p>
            <a:r>
              <a:rPr lang="en-US" smtClean="0"/>
              <a:t>Click to edit Master title style</a:t>
            </a:r>
            <a:endParaRPr lang="en-GB" dirty="0"/>
          </a:p>
        </p:txBody>
      </p:sp>
      <p:sp>
        <p:nvSpPr>
          <p:cNvPr id="3" name="Content Placeholder 2"/>
          <p:cNvSpPr>
            <a:spLocks noGrp="1"/>
          </p:cNvSpPr>
          <p:nvPr>
            <p:ph idx="1"/>
          </p:nvPr>
        </p:nvSpPr>
        <p:spPr/>
        <p:txBody>
          <a:bodyPr>
            <a:normAutofit/>
          </a:bodyPr>
          <a:lstStyle>
            <a:lvl1pPr marL="130850" indent="-130850">
              <a:spcBef>
                <a:spcPts val="0"/>
              </a:spcBef>
              <a:defRPr/>
            </a:lvl1pPr>
            <a:lvl2pPr>
              <a:defRPr/>
            </a:lvl2pPr>
            <a:lvl3pPr>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206297375"/>
      </p:ext>
    </p:extLst>
  </p:cSld>
  <p:clrMapOvr>
    <a:masterClrMapping/>
  </p:clrMapOv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7013AA2-12D6-4BBF-9D59-AB119E5DB630}" type="datetimeFigureOut">
              <a:rPr lang="en-GB" smtClean="0"/>
              <a:t>17/03/2019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EB588FE-95AC-4A48-A5FA-5E0B9AB0AC93}" type="slidenum">
              <a:rPr lang="en-GB" smtClean="0"/>
              <a:t>‹#›</a:t>
            </a:fld>
            <a:endParaRPr lang="en-GB"/>
          </a:p>
        </p:txBody>
      </p:sp>
    </p:spTree>
    <p:extLst>
      <p:ext uri="{BB962C8B-B14F-4D97-AF65-F5344CB8AC3E}">
        <p14:creationId xmlns:p14="http://schemas.microsoft.com/office/powerpoint/2010/main" val="209008000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7013AA2-12D6-4BBF-9D59-AB119E5DB630}" type="datetimeFigureOut">
              <a:rPr lang="en-GB" smtClean="0"/>
              <a:t>17/03/2019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EB588FE-95AC-4A48-A5FA-5E0B9AB0AC93}" type="slidenum">
              <a:rPr lang="en-GB" smtClean="0"/>
              <a:t>‹#›</a:t>
            </a:fld>
            <a:endParaRPr lang="en-GB"/>
          </a:p>
        </p:txBody>
      </p:sp>
    </p:spTree>
    <p:extLst>
      <p:ext uri="{BB962C8B-B14F-4D97-AF65-F5344CB8AC3E}">
        <p14:creationId xmlns:p14="http://schemas.microsoft.com/office/powerpoint/2010/main" val="425851779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7013AA2-12D6-4BBF-9D59-AB119E5DB630}" type="datetimeFigureOut">
              <a:rPr lang="en-GB" smtClean="0"/>
              <a:t>17/03/2019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EB588FE-95AC-4A48-A5FA-5E0B9AB0AC93}" type="slidenum">
              <a:rPr lang="en-GB" smtClean="0"/>
              <a:t>‹#›</a:t>
            </a:fld>
            <a:endParaRPr lang="en-GB"/>
          </a:p>
        </p:txBody>
      </p:sp>
    </p:spTree>
    <p:extLst>
      <p:ext uri="{BB962C8B-B14F-4D97-AF65-F5344CB8AC3E}">
        <p14:creationId xmlns:p14="http://schemas.microsoft.com/office/powerpoint/2010/main" val="395076385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76DF882-2ACF-4AF7-A196-8DE58E1D5938}" type="datetimeFigureOut">
              <a:rPr lang="en-GB" smtClean="0"/>
              <a:pPr/>
              <a:t>17/03/2019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FC93FF-3171-4512-9036-B2D90B3633EC}" type="slidenum">
              <a:rPr lang="en-GB" smtClean="0"/>
              <a:pPr/>
              <a:t>‹#›</a:t>
            </a:fld>
            <a:endParaRPr lang="en-GB"/>
          </a:p>
        </p:txBody>
      </p:sp>
    </p:spTree>
    <p:extLst>
      <p:ext uri="{BB962C8B-B14F-4D97-AF65-F5344CB8AC3E}">
        <p14:creationId xmlns:p14="http://schemas.microsoft.com/office/powerpoint/2010/main" val="152628011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28247" y="992188"/>
            <a:ext cx="11627339" cy="5181784"/>
          </a:xfrm>
          <a:prstGeom prst="rect">
            <a:avLst/>
          </a:prstGeom>
        </p:spPr>
        <p:txBody>
          <a:bodyPr>
            <a:normAutofit/>
          </a:bodyPr>
          <a:lstStyle>
            <a:lvl1pPr marL="252000" indent="-252000">
              <a:spcBef>
                <a:spcPts val="0"/>
              </a:spcBef>
              <a:defRPr/>
            </a:lvl1pPr>
            <a:lvl2pPr>
              <a:defRPr/>
            </a:lvl2pPr>
            <a:lvl3pP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itle 3"/>
          <p:cNvSpPr>
            <a:spLocks noGrp="1"/>
          </p:cNvSpPr>
          <p:nvPr>
            <p:ph type="title"/>
          </p:nvPr>
        </p:nvSpPr>
        <p:spPr>
          <a:xfrm>
            <a:off x="0" y="1"/>
            <a:ext cx="12061093" cy="822251"/>
          </a:xfrm>
          <a:prstGeom prst="rect">
            <a:avLst/>
          </a:prstGeom>
        </p:spPr>
        <p:txBody>
          <a:bodyPr/>
          <a:lstStyle/>
          <a:p>
            <a:r>
              <a:rPr lang="en-US" dirty="0" smtClean="0"/>
              <a:t>Click to edit Master title style</a:t>
            </a:r>
            <a:endParaRPr lang="en-GB" dirty="0"/>
          </a:p>
        </p:txBody>
      </p:sp>
      <p:pic>
        <p:nvPicPr>
          <p:cNvPr id="5" name="Picture 4" descr="bg2.jpg"/>
          <p:cNvPicPr>
            <a:picLocks noChangeAspect="1"/>
          </p:cNvPicPr>
          <p:nvPr userDrawn="1"/>
        </p:nvPicPr>
        <p:blipFill>
          <a:blip r:embed="rId2"/>
          <a:stretch>
            <a:fillRect/>
          </a:stretch>
        </p:blipFill>
        <p:spPr>
          <a:xfrm>
            <a:off x="1720" y="0"/>
            <a:ext cx="12188560" cy="6858000"/>
          </a:xfrm>
          <a:prstGeom prst="rect">
            <a:avLst/>
          </a:prstGeom>
        </p:spPr>
      </p:pic>
    </p:spTree>
    <p:extLst>
      <p:ext uri="{BB962C8B-B14F-4D97-AF65-F5344CB8AC3E}">
        <p14:creationId xmlns:p14="http://schemas.microsoft.com/office/powerpoint/2010/main" val="1057681561"/>
      </p:ext>
    </p:extLst>
  </p:cSld>
  <p:clrMapOvr>
    <a:masterClrMapping/>
  </p:clrMapOvr>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28247" y="992188"/>
            <a:ext cx="11627339" cy="5181784"/>
          </a:xfrm>
          <a:prstGeom prst="rect">
            <a:avLst/>
          </a:prstGeom>
        </p:spPr>
        <p:txBody>
          <a:bodyPr>
            <a:normAutofit/>
          </a:bodyPr>
          <a:lstStyle>
            <a:lvl1pPr marL="252000" indent="-252000">
              <a:spcBef>
                <a:spcPts val="0"/>
              </a:spcBef>
              <a:defRPr/>
            </a:lvl1pPr>
            <a:lvl2pPr>
              <a:defRPr/>
            </a:lvl2pPr>
            <a:lvl3pP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itle 3"/>
          <p:cNvSpPr>
            <a:spLocks noGrp="1"/>
          </p:cNvSpPr>
          <p:nvPr>
            <p:ph type="title"/>
          </p:nvPr>
        </p:nvSpPr>
        <p:spPr>
          <a:xfrm>
            <a:off x="0" y="1"/>
            <a:ext cx="12061093" cy="822251"/>
          </a:xfrm>
          <a:prstGeom prst="rect">
            <a:avLst/>
          </a:prstGeom>
        </p:spPr>
        <p:txBody>
          <a:bodyPr/>
          <a:lstStyle/>
          <a:p>
            <a:r>
              <a:rPr lang="en-US" dirty="0" smtClean="0"/>
              <a:t>Click to edit Master title style</a:t>
            </a:r>
            <a:endParaRPr lang="en-GB" dirty="0"/>
          </a:p>
        </p:txBody>
      </p:sp>
      <p:pic>
        <p:nvPicPr>
          <p:cNvPr id="5" name="Picture 4" descr="bg2.jpg"/>
          <p:cNvPicPr>
            <a:picLocks noChangeAspect="1"/>
          </p:cNvPicPr>
          <p:nvPr userDrawn="1"/>
        </p:nvPicPr>
        <p:blipFill>
          <a:blip r:embed="rId2"/>
          <a:stretch>
            <a:fillRect/>
          </a:stretch>
        </p:blipFill>
        <p:spPr>
          <a:xfrm>
            <a:off x="4409758" y="154080"/>
            <a:ext cx="12188560" cy="6858000"/>
          </a:xfrm>
          <a:prstGeom prst="rect">
            <a:avLst/>
          </a:prstGeom>
        </p:spPr>
      </p:pic>
    </p:spTree>
    <p:extLst>
      <p:ext uri="{BB962C8B-B14F-4D97-AF65-F5344CB8AC3E}">
        <p14:creationId xmlns:p14="http://schemas.microsoft.com/office/powerpoint/2010/main" val="3150160424"/>
      </p:ext>
    </p:extLst>
  </p:cSld>
  <p:clrMapOvr>
    <a:masterClrMapping/>
  </p:clrMapOvr>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1" y="365127"/>
            <a:ext cx="10515600" cy="1325563"/>
          </a:xfrm>
          <a:prstGeom prst="rect">
            <a:avLst/>
          </a:prstGeom>
        </p:spPr>
        <p:txBody>
          <a:bodyPr/>
          <a:lstStyle/>
          <a:p>
            <a:r>
              <a:rPr lang="fr-FR" smtClean="0"/>
              <a:t>Modifiez le style du titre</a:t>
            </a:r>
            <a:endParaRPr lang="fr-FR"/>
          </a:p>
        </p:txBody>
      </p:sp>
      <p:sp>
        <p:nvSpPr>
          <p:cNvPr id="4" name="Espace réservé de la date 3"/>
          <p:cNvSpPr>
            <a:spLocks noGrp="1"/>
          </p:cNvSpPr>
          <p:nvPr>
            <p:ph type="dt" sz="half" idx="10"/>
          </p:nvPr>
        </p:nvSpPr>
        <p:spPr>
          <a:xfrm>
            <a:off x="838201" y="6356352"/>
            <a:ext cx="2743200" cy="365125"/>
          </a:xfrm>
          <a:prstGeom prst="rect">
            <a:avLst/>
          </a:prstGeom>
        </p:spPr>
        <p:txBody>
          <a:bodyPr/>
          <a:lstStyle/>
          <a:p>
            <a:fld id="{409D28EC-A8D9-4429-8505-BAEDED4302DD}" type="datetimeFigureOut">
              <a:rPr lang="fr-FR" smtClean="0"/>
              <a:t>17/03/2019</a:t>
            </a:fld>
            <a:endParaRPr lang="fr-FR"/>
          </a:p>
        </p:txBody>
      </p:sp>
      <p:sp>
        <p:nvSpPr>
          <p:cNvPr id="5" name="Espace réservé du pied de page 4"/>
          <p:cNvSpPr>
            <a:spLocks noGrp="1"/>
          </p:cNvSpPr>
          <p:nvPr>
            <p:ph type="ftr" sz="quarter" idx="11"/>
          </p:nvPr>
        </p:nvSpPr>
        <p:spPr>
          <a:xfrm>
            <a:off x="4038601" y="6356352"/>
            <a:ext cx="4114800" cy="365125"/>
          </a:xfrm>
          <a:prstGeom prst="rect">
            <a:avLst/>
          </a:prstGeom>
        </p:spPr>
        <p:txBody>
          <a:bodyPr/>
          <a:lstStyle/>
          <a:p>
            <a:endParaRPr lang="fr-FR"/>
          </a:p>
        </p:txBody>
      </p:sp>
    </p:spTree>
    <p:extLst>
      <p:ext uri="{BB962C8B-B14F-4D97-AF65-F5344CB8AC3E}">
        <p14:creationId xmlns:p14="http://schemas.microsoft.com/office/powerpoint/2010/main" val="337582473"/>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653977"/>
      </p:ext>
    </p:extLst>
  </p:cSld>
  <p:clrMapOvr>
    <a:masterClrMapping/>
  </p:clrMapOvr>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3">
            <a:lum/>
          </a:blip>
          <a:srcRect/>
          <a:stretch>
            <a:fillRect b="4000"/>
          </a:stretch>
        </a:blipFill>
        <a:effectLst/>
      </p:bgPr>
    </p:bg>
    <p:spTree>
      <p:nvGrpSpPr>
        <p:cNvPr id="1" name=""/>
        <p:cNvGrpSpPr/>
        <p:nvPr/>
      </p:nvGrpSpPr>
      <p:grpSpPr>
        <a:xfrm>
          <a:off x="0" y="0"/>
          <a:ext cx="0" cy="0"/>
          <a:chOff x="0" y="0"/>
          <a:chExt cx="0" cy="0"/>
        </a:xfrm>
      </p:grpSpPr>
      <p:sp>
        <p:nvSpPr>
          <p:cNvPr id="244" name="Rectangle 243"/>
          <p:cNvSpPr/>
          <p:nvPr userDrawn="1"/>
        </p:nvSpPr>
        <p:spPr bwMode="auto">
          <a:xfrm>
            <a:off x="8093206" y="230587"/>
            <a:ext cx="4098795" cy="112908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4" name="Picture 11" descr="EUMETSATLogo_hor_noTagline_solid_CMYK UPDATED version.png"/>
          <p:cNvPicPr>
            <a:picLocks noChangeAspect="1"/>
          </p:cNvPicPr>
          <p:nvPr userDrawn="1"/>
        </p:nvPicPr>
        <p:blipFill>
          <a:blip r:embed="rId4" cstate="print"/>
          <a:srcRect/>
          <a:stretch>
            <a:fillRect/>
          </a:stretch>
        </p:blipFill>
        <p:spPr bwMode="auto">
          <a:xfrm>
            <a:off x="8533611" y="532564"/>
            <a:ext cx="3217985" cy="482600"/>
          </a:xfrm>
          <a:prstGeom prst="rect">
            <a:avLst/>
          </a:prstGeom>
          <a:noFill/>
          <a:ln w="9525">
            <a:noFill/>
            <a:miter lim="800000"/>
            <a:headEnd/>
            <a:tailEnd/>
          </a:ln>
        </p:spPr>
      </p:pic>
      <p:grpSp>
        <p:nvGrpSpPr>
          <p:cNvPr id="5" name="Group 4"/>
          <p:cNvGrpSpPr/>
          <p:nvPr userDrawn="1"/>
        </p:nvGrpSpPr>
        <p:grpSpPr>
          <a:xfrm>
            <a:off x="8097604" y="6145001"/>
            <a:ext cx="3858471" cy="314922"/>
            <a:chOff x="369889" y="5092835"/>
            <a:chExt cx="3135008" cy="314922"/>
          </a:xfrm>
        </p:grpSpPr>
        <p:grpSp>
          <p:nvGrpSpPr>
            <p:cNvPr id="6" name="Group 5"/>
            <p:cNvGrpSpPr>
              <a:grpSpLocks/>
            </p:cNvGrpSpPr>
            <p:nvPr userDrawn="1"/>
          </p:nvGrpSpPr>
          <p:grpSpPr bwMode="auto">
            <a:xfrm>
              <a:off x="2061240" y="5298398"/>
              <a:ext cx="164978" cy="109011"/>
              <a:chOff x="4182" y="1087"/>
              <a:chExt cx="238" cy="162"/>
            </a:xfrm>
          </p:grpSpPr>
          <p:sp>
            <p:nvSpPr>
              <p:cNvPr id="233" name="Freeform 5"/>
              <p:cNvSpPr>
                <a:spLocks/>
              </p:cNvSpPr>
              <p:nvPr/>
            </p:nvSpPr>
            <p:spPr bwMode="auto">
              <a:xfrm>
                <a:off x="4182" y="1087"/>
                <a:ext cx="238" cy="162"/>
              </a:xfrm>
              <a:custGeom>
                <a:avLst/>
                <a:gdLst>
                  <a:gd name="T0" fmla="*/ 10 w 250"/>
                  <a:gd name="T1" fmla="*/ 86 h 162"/>
                  <a:gd name="T2" fmla="*/ 10 w 250"/>
                  <a:gd name="T3" fmla="*/ 0 h 162"/>
                  <a:gd name="T4" fmla="*/ 0 w 250"/>
                  <a:gd name="T5" fmla="*/ 0 h 162"/>
                  <a:gd name="T6" fmla="*/ 0 w 250"/>
                  <a:gd name="T7" fmla="*/ 86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250" y="0"/>
                    </a:lnTo>
                    <a:lnTo>
                      <a:pt x="0" y="0"/>
                    </a:lnTo>
                    <a:lnTo>
                      <a:pt x="0" y="162"/>
                    </a:lnTo>
                    <a:lnTo>
                      <a:pt x="250" y="162"/>
                    </a:lnTo>
                    <a:close/>
                  </a:path>
                </a:pathLst>
              </a:custGeom>
              <a:solidFill>
                <a:srgbClr val="0C419A"/>
              </a:solidFill>
              <a:ln w="9525">
                <a:noFill/>
                <a:round/>
                <a:headEnd/>
                <a:tailEnd/>
              </a:ln>
            </p:spPr>
            <p:txBody>
              <a:bodyPr/>
              <a:lstStyle/>
              <a:p>
                <a:pPr>
                  <a:defRPr/>
                </a:pPr>
                <a:endParaRPr lang="en-GB" sz="1800"/>
              </a:p>
            </p:txBody>
          </p:sp>
          <p:sp>
            <p:nvSpPr>
              <p:cNvPr id="234" name="Freeform 6"/>
              <p:cNvSpPr>
                <a:spLocks/>
              </p:cNvSpPr>
              <p:nvPr/>
            </p:nvSpPr>
            <p:spPr bwMode="auto">
              <a:xfrm>
                <a:off x="4182" y="1087"/>
                <a:ext cx="238" cy="53"/>
              </a:xfrm>
              <a:custGeom>
                <a:avLst/>
                <a:gdLst>
                  <a:gd name="T0" fmla="*/ 10 w 250"/>
                  <a:gd name="T1" fmla="*/ 51 h 51"/>
                  <a:gd name="T2" fmla="*/ 10 w 250"/>
                  <a:gd name="T3" fmla="*/ 0 h 51"/>
                  <a:gd name="T4" fmla="*/ 0 w 250"/>
                  <a:gd name="T5" fmla="*/ 0 h 51"/>
                  <a:gd name="T6" fmla="*/ 0 w 250"/>
                  <a:gd name="T7" fmla="*/ 51 h 51"/>
                  <a:gd name="T8" fmla="*/ 10 w 250"/>
                  <a:gd name="T9" fmla="*/ 51 h 51"/>
                  <a:gd name="T10" fmla="*/ 10 w 250"/>
                  <a:gd name="T11" fmla="*/ 51 h 51"/>
                  <a:gd name="T12" fmla="*/ 0 60000 65536"/>
                  <a:gd name="T13" fmla="*/ 0 60000 65536"/>
                  <a:gd name="T14" fmla="*/ 0 60000 65536"/>
                  <a:gd name="T15" fmla="*/ 0 60000 65536"/>
                  <a:gd name="T16" fmla="*/ 0 60000 65536"/>
                  <a:gd name="T17" fmla="*/ 0 60000 65536"/>
                  <a:gd name="T18" fmla="*/ 0 w 250"/>
                  <a:gd name="T19" fmla="*/ 0 h 51"/>
                  <a:gd name="T20" fmla="*/ 250 w 250"/>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50" h="51">
                    <a:moveTo>
                      <a:pt x="250" y="51"/>
                    </a:moveTo>
                    <a:lnTo>
                      <a:pt x="250" y="0"/>
                    </a:lnTo>
                    <a:lnTo>
                      <a:pt x="0" y="0"/>
                    </a:lnTo>
                    <a:lnTo>
                      <a:pt x="0" y="51"/>
                    </a:lnTo>
                    <a:lnTo>
                      <a:pt x="250" y="51"/>
                    </a:lnTo>
                    <a:close/>
                  </a:path>
                </a:pathLst>
              </a:custGeom>
              <a:solidFill>
                <a:srgbClr val="FFFFFF"/>
              </a:solidFill>
              <a:ln w="9525">
                <a:noFill/>
                <a:round/>
                <a:headEnd/>
                <a:tailEnd/>
              </a:ln>
            </p:spPr>
            <p:txBody>
              <a:bodyPr/>
              <a:lstStyle/>
              <a:p>
                <a:pPr>
                  <a:defRPr/>
                </a:pPr>
                <a:endParaRPr lang="en-GB" sz="1800"/>
              </a:p>
            </p:txBody>
          </p:sp>
          <p:sp>
            <p:nvSpPr>
              <p:cNvPr id="235" name="Freeform 7"/>
              <p:cNvSpPr>
                <a:spLocks/>
              </p:cNvSpPr>
              <p:nvPr/>
            </p:nvSpPr>
            <p:spPr bwMode="auto">
              <a:xfrm>
                <a:off x="4182" y="1198"/>
                <a:ext cx="238" cy="51"/>
              </a:xfrm>
              <a:custGeom>
                <a:avLst/>
                <a:gdLst>
                  <a:gd name="T0" fmla="*/ 10 w 250"/>
                  <a:gd name="T1" fmla="*/ 50 h 50"/>
                  <a:gd name="T2" fmla="*/ 10 w 250"/>
                  <a:gd name="T3" fmla="*/ 0 h 50"/>
                  <a:gd name="T4" fmla="*/ 0 w 250"/>
                  <a:gd name="T5" fmla="*/ 0 h 50"/>
                  <a:gd name="T6" fmla="*/ 0 w 250"/>
                  <a:gd name="T7" fmla="*/ 50 h 50"/>
                  <a:gd name="T8" fmla="*/ 10 w 250"/>
                  <a:gd name="T9" fmla="*/ 50 h 50"/>
                  <a:gd name="T10" fmla="*/ 10 w 250"/>
                  <a:gd name="T11" fmla="*/ 50 h 50"/>
                  <a:gd name="T12" fmla="*/ 0 60000 65536"/>
                  <a:gd name="T13" fmla="*/ 0 60000 65536"/>
                  <a:gd name="T14" fmla="*/ 0 60000 65536"/>
                  <a:gd name="T15" fmla="*/ 0 60000 65536"/>
                  <a:gd name="T16" fmla="*/ 0 60000 65536"/>
                  <a:gd name="T17" fmla="*/ 0 60000 65536"/>
                  <a:gd name="T18" fmla="*/ 0 w 250"/>
                  <a:gd name="T19" fmla="*/ 0 h 50"/>
                  <a:gd name="T20" fmla="*/ 250 w 250"/>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50" h="50">
                    <a:moveTo>
                      <a:pt x="250" y="50"/>
                    </a:moveTo>
                    <a:lnTo>
                      <a:pt x="250" y="0"/>
                    </a:lnTo>
                    <a:lnTo>
                      <a:pt x="0" y="0"/>
                    </a:lnTo>
                    <a:lnTo>
                      <a:pt x="0" y="50"/>
                    </a:lnTo>
                    <a:lnTo>
                      <a:pt x="250" y="50"/>
                    </a:lnTo>
                    <a:close/>
                  </a:path>
                </a:pathLst>
              </a:custGeom>
              <a:solidFill>
                <a:srgbClr val="FF1900"/>
              </a:solidFill>
              <a:ln w="9525">
                <a:noFill/>
                <a:round/>
                <a:headEnd/>
                <a:tailEnd/>
              </a:ln>
            </p:spPr>
            <p:txBody>
              <a:bodyPr/>
              <a:lstStyle/>
              <a:p>
                <a:pPr>
                  <a:defRPr/>
                </a:pPr>
                <a:endParaRPr lang="en-GB" sz="1800"/>
              </a:p>
            </p:txBody>
          </p:sp>
          <p:sp>
            <p:nvSpPr>
              <p:cNvPr id="236" name="Freeform 8"/>
              <p:cNvSpPr>
                <a:spLocks/>
              </p:cNvSpPr>
              <p:nvPr/>
            </p:nvSpPr>
            <p:spPr bwMode="auto">
              <a:xfrm>
                <a:off x="4182" y="1087"/>
                <a:ext cx="238" cy="162"/>
              </a:xfrm>
              <a:custGeom>
                <a:avLst/>
                <a:gdLst>
                  <a:gd name="T0" fmla="*/ 10 w 250"/>
                  <a:gd name="T1" fmla="*/ 86 h 162"/>
                  <a:gd name="T2" fmla="*/ 0 w 250"/>
                  <a:gd name="T3" fmla="*/ 86 h 162"/>
                  <a:gd name="T4" fmla="*/ 0 w 250"/>
                  <a:gd name="T5" fmla="*/ 0 h 162"/>
                  <a:gd name="T6" fmla="*/ 10 w 250"/>
                  <a:gd name="T7" fmla="*/ 0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0" y="162"/>
                    </a:lnTo>
                    <a:lnTo>
                      <a:pt x="0" y="0"/>
                    </a:lnTo>
                    <a:lnTo>
                      <a:pt x="250" y="0"/>
                    </a:lnTo>
                    <a:lnTo>
                      <a:pt x="250" y="162"/>
                    </a:lnTo>
                  </a:path>
                </a:pathLst>
              </a:custGeom>
              <a:noFill/>
              <a:ln w="0">
                <a:solidFill>
                  <a:srgbClr val="000000"/>
                </a:solidFill>
                <a:prstDash val="solid"/>
                <a:round/>
                <a:headEnd/>
                <a:tailEnd/>
              </a:ln>
            </p:spPr>
            <p:txBody>
              <a:bodyPr/>
              <a:lstStyle/>
              <a:p>
                <a:pPr>
                  <a:defRPr/>
                </a:pPr>
                <a:endParaRPr lang="en-GB" sz="1800"/>
              </a:p>
            </p:txBody>
          </p:sp>
          <p:sp>
            <p:nvSpPr>
              <p:cNvPr id="237" name="Freeform 9"/>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close/>
                  </a:path>
                </a:pathLst>
              </a:custGeom>
              <a:solidFill>
                <a:srgbClr val="FF1900"/>
              </a:solidFill>
              <a:ln w="9525">
                <a:noFill/>
                <a:round/>
                <a:headEnd/>
                <a:tailEnd/>
              </a:ln>
            </p:spPr>
            <p:txBody>
              <a:bodyPr/>
              <a:lstStyle/>
              <a:p>
                <a:pPr>
                  <a:defRPr/>
                </a:pPr>
                <a:endParaRPr lang="en-GB" sz="1800"/>
              </a:p>
            </p:txBody>
          </p:sp>
          <p:sp>
            <p:nvSpPr>
              <p:cNvPr id="238" name="Freeform 10"/>
              <p:cNvSpPr>
                <a:spLocks/>
              </p:cNvSpPr>
              <p:nvPr/>
            </p:nvSpPr>
            <p:spPr bwMode="auto">
              <a:xfrm>
                <a:off x="4267" y="1140"/>
                <a:ext cx="4" cy="49"/>
              </a:xfrm>
              <a:custGeom>
                <a:avLst/>
                <a:gdLst>
                  <a:gd name="T0" fmla="*/ 3 w 6"/>
                  <a:gd name="T1" fmla="*/ 25 h 50"/>
                  <a:gd name="T2" fmla="*/ 0 w 6"/>
                  <a:gd name="T3" fmla="*/ 25 h 50"/>
                  <a:gd name="T4" fmla="*/ 0 w 6"/>
                  <a:gd name="T5" fmla="*/ 0 h 50"/>
                  <a:gd name="T6" fmla="*/ 3 w 6"/>
                  <a:gd name="T7" fmla="*/ 0 h 50"/>
                  <a:gd name="T8" fmla="*/ 3 w 6"/>
                  <a:gd name="T9" fmla="*/ 25 h 50"/>
                  <a:gd name="T10" fmla="*/ 3 w 6"/>
                  <a:gd name="T11" fmla="*/ 25 h 50"/>
                  <a:gd name="T12" fmla="*/ 0 60000 65536"/>
                  <a:gd name="T13" fmla="*/ 0 60000 65536"/>
                  <a:gd name="T14" fmla="*/ 0 60000 65536"/>
                  <a:gd name="T15" fmla="*/ 0 60000 65536"/>
                  <a:gd name="T16" fmla="*/ 0 60000 65536"/>
                  <a:gd name="T17" fmla="*/ 0 60000 65536"/>
                  <a:gd name="T18" fmla="*/ 0 w 6"/>
                  <a:gd name="T19" fmla="*/ 0 h 50"/>
                  <a:gd name="T20" fmla="*/ 6 w 6"/>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6" h="50">
                    <a:moveTo>
                      <a:pt x="6" y="50"/>
                    </a:moveTo>
                    <a:lnTo>
                      <a:pt x="0" y="50"/>
                    </a:lnTo>
                    <a:lnTo>
                      <a:pt x="0" y="0"/>
                    </a:lnTo>
                    <a:lnTo>
                      <a:pt x="6" y="0"/>
                    </a:lnTo>
                    <a:lnTo>
                      <a:pt x="6" y="50"/>
                    </a:lnTo>
                    <a:close/>
                  </a:path>
                </a:pathLst>
              </a:custGeom>
              <a:solidFill>
                <a:srgbClr val="FFFFFF"/>
              </a:solidFill>
              <a:ln w="9525">
                <a:noFill/>
                <a:round/>
                <a:headEnd/>
                <a:tailEnd/>
              </a:ln>
            </p:spPr>
            <p:txBody>
              <a:bodyPr/>
              <a:lstStyle/>
              <a:p>
                <a:pPr>
                  <a:defRPr/>
                </a:pPr>
                <a:endParaRPr lang="en-GB" sz="1800"/>
              </a:p>
            </p:txBody>
          </p:sp>
          <p:sp>
            <p:nvSpPr>
              <p:cNvPr id="239" name="Freeform 11"/>
              <p:cNvSpPr>
                <a:spLocks/>
              </p:cNvSpPr>
              <p:nvPr/>
            </p:nvSpPr>
            <p:spPr bwMode="auto">
              <a:xfrm>
                <a:off x="4257" y="1150"/>
                <a:ext cx="33" cy="4"/>
              </a:xfrm>
              <a:custGeom>
                <a:avLst/>
                <a:gdLst>
                  <a:gd name="T0" fmla="*/ 18 w 36"/>
                  <a:gd name="T1" fmla="*/ 5 h 5"/>
                  <a:gd name="T2" fmla="*/ 0 w 36"/>
                  <a:gd name="T3" fmla="*/ 5 h 5"/>
                  <a:gd name="T4" fmla="*/ 0 w 36"/>
                  <a:gd name="T5" fmla="*/ 0 h 5"/>
                  <a:gd name="T6" fmla="*/ 18 w 36"/>
                  <a:gd name="T7" fmla="*/ 0 h 5"/>
                  <a:gd name="T8" fmla="*/ 18 w 36"/>
                  <a:gd name="T9" fmla="*/ 5 h 5"/>
                  <a:gd name="T10" fmla="*/ 18 w 36"/>
                  <a:gd name="T11" fmla="*/ 5 h 5"/>
                  <a:gd name="T12" fmla="*/ 0 60000 65536"/>
                  <a:gd name="T13" fmla="*/ 0 60000 65536"/>
                  <a:gd name="T14" fmla="*/ 0 60000 65536"/>
                  <a:gd name="T15" fmla="*/ 0 60000 65536"/>
                  <a:gd name="T16" fmla="*/ 0 60000 65536"/>
                  <a:gd name="T17" fmla="*/ 0 60000 65536"/>
                  <a:gd name="T18" fmla="*/ 0 w 36"/>
                  <a:gd name="T19" fmla="*/ 0 h 5"/>
                  <a:gd name="T20" fmla="*/ 36 w 36"/>
                  <a:gd name="T21" fmla="*/ 5 h 5"/>
                </a:gdLst>
                <a:ahLst/>
                <a:cxnLst>
                  <a:cxn ang="T12">
                    <a:pos x="T0" y="T1"/>
                  </a:cxn>
                  <a:cxn ang="T13">
                    <a:pos x="T2" y="T3"/>
                  </a:cxn>
                  <a:cxn ang="T14">
                    <a:pos x="T4" y="T5"/>
                  </a:cxn>
                  <a:cxn ang="T15">
                    <a:pos x="T6" y="T7"/>
                  </a:cxn>
                  <a:cxn ang="T16">
                    <a:pos x="T8" y="T9"/>
                  </a:cxn>
                  <a:cxn ang="T17">
                    <a:pos x="T10" y="T11"/>
                  </a:cxn>
                </a:cxnLst>
                <a:rect l="T18" t="T19" r="T20" b="T21"/>
                <a:pathLst>
                  <a:path w="36" h="5">
                    <a:moveTo>
                      <a:pt x="36" y="5"/>
                    </a:moveTo>
                    <a:lnTo>
                      <a:pt x="0" y="5"/>
                    </a:lnTo>
                    <a:lnTo>
                      <a:pt x="0" y="0"/>
                    </a:lnTo>
                    <a:lnTo>
                      <a:pt x="36" y="0"/>
                    </a:lnTo>
                    <a:lnTo>
                      <a:pt x="36" y="5"/>
                    </a:lnTo>
                    <a:close/>
                  </a:path>
                </a:pathLst>
              </a:custGeom>
              <a:solidFill>
                <a:srgbClr val="FFFFFF"/>
              </a:solidFill>
              <a:ln w="9525">
                <a:noFill/>
                <a:round/>
                <a:headEnd/>
                <a:tailEnd/>
              </a:ln>
            </p:spPr>
            <p:txBody>
              <a:bodyPr/>
              <a:lstStyle/>
              <a:p>
                <a:pPr>
                  <a:defRPr/>
                </a:pPr>
                <a:endParaRPr lang="en-GB" sz="1800"/>
              </a:p>
            </p:txBody>
          </p:sp>
          <p:sp>
            <p:nvSpPr>
              <p:cNvPr id="240" name="Freeform 12"/>
              <p:cNvSpPr>
                <a:spLocks/>
              </p:cNvSpPr>
              <p:nvPr/>
            </p:nvSpPr>
            <p:spPr bwMode="auto">
              <a:xfrm>
                <a:off x="4251" y="1164"/>
                <a:ext cx="39" cy="6"/>
              </a:xfrm>
              <a:custGeom>
                <a:avLst/>
                <a:gdLst>
                  <a:gd name="T0" fmla="*/ 10 w 42"/>
                  <a:gd name="T1" fmla="*/ 3 h 6"/>
                  <a:gd name="T2" fmla="*/ 0 w 42"/>
                  <a:gd name="T3" fmla="*/ 3 h 6"/>
                  <a:gd name="T4" fmla="*/ 0 w 42"/>
                  <a:gd name="T5" fmla="*/ 0 h 6"/>
                  <a:gd name="T6" fmla="*/ 10 w 42"/>
                  <a:gd name="T7" fmla="*/ 0 h 6"/>
                  <a:gd name="T8" fmla="*/ 10 w 42"/>
                  <a:gd name="T9" fmla="*/ 3 h 6"/>
                  <a:gd name="T10" fmla="*/ 10 w 42"/>
                  <a:gd name="T11" fmla="*/ 3 h 6"/>
                  <a:gd name="T12" fmla="*/ 0 60000 65536"/>
                  <a:gd name="T13" fmla="*/ 0 60000 65536"/>
                  <a:gd name="T14" fmla="*/ 0 60000 65536"/>
                  <a:gd name="T15" fmla="*/ 0 60000 65536"/>
                  <a:gd name="T16" fmla="*/ 0 60000 65536"/>
                  <a:gd name="T17" fmla="*/ 0 60000 65536"/>
                  <a:gd name="T18" fmla="*/ 0 w 42"/>
                  <a:gd name="T19" fmla="*/ 0 h 6"/>
                  <a:gd name="T20" fmla="*/ 42 w 42"/>
                  <a:gd name="T21" fmla="*/ 6 h 6"/>
                </a:gdLst>
                <a:ahLst/>
                <a:cxnLst>
                  <a:cxn ang="T12">
                    <a:pos x="T0" y="T1"/>
                  </a:cxn>
                  <a:cxn ang="T13">
                    <a:pos x="T2" y="T3"/>
                  </a:cxn>
                  <a:cxn ang="T14">
                    <a:pos x="T4" y="T5"/>
                  </a:cxn>
                  <a:cxn ang="T15">
                    <a:pos x="T6" y="T7"/>
                  </a:cxn>
                  <a:cxn ang="T16">
                    <a:pos x="T8" y="T9"/>
                  </a:cxn>
                  <a:cxn ang="T17">
                    <a:pos x="T10" y="T11"/>
                  </a:cxn>
                </a:cxnLst>
                <a:rect l="T18" t="T19" r="T20" b="T21"/>
                <a:pathLst>
                  <a:path w="42" h="6">
                    <a:moveTo>
                      <a:pt x="42" y="6"/>
                    </a:moveTo>
                    <a:lnTo>
                      <a:pt x="0" y="6"/>
                    </a:lnTo>
                    <a:lnTo>
                      <a:pt x="0" y="0"/>
                    </a:lnTo>
                    <a:lnTo>
                      <a:pt x="42" y="0"/>
                    </a:lnTo>
                    <a:lnTo>
                      <a:pt x="42" y="6"/>
                    </a:lnTo>
                    <a:close/>
                  </a:path>
                </a:pathLst>
              </a:custGeom>
              <a:solidFill>
                <a:srgbClr val="FFFFFF"/>
              </a:solidFill>
              <a:ln w="9525">
                <a:noFill/>
                <a:round/>
                <a:headEnd/>
                <a:tailEnd/>
              </a:ln>
            </p:spPr>
            <p:txBody>
              <a:bodyPr/>
              <a:lstStyle/>
              <a:p>
                <a:pPr>
                  <a:defRPr/>
                </a:pPr>
                <a:endParaRPr lang="en-GB" sz="1800"/>
              </a:p>
            </p:txBody>
          </p:sp>
          <p:sp>
            <p:nvSpPr>
              <p:cNvPr id="241" name="Freeform 13"/>
              <p:cNvSpPr>
                <a:spLocks/>
              </p:cNvSpPr>
              <p:nvPr/>
            </p:nvSpPr>
            <p:spPr bwMode="auto">
              <a:xfrm>
                <a:off x="4245" y="1182"/>
                <a:ext cx="57" cy="32"/>
              </a:xfrm>
              <a:custGeom>
                <a:avLst/>
                <a:gdLst>
                  <a:gd name="T0" fmla="*/ 0 w 60"/>
                  <a:gd name="T1" fmla="*/ 11 h 34"/>
                  <a:gd name="T2" fmla="*/ 6 w 60"/>
                  <a:gd name="T3" fmla="*/ 6 h 34"/>
                  <a:gd name="T4" fmla="*/ 10 w 60"/>
                  <a:gd name="T5" fmla="*/ 6 h 34"/>
                  <a:gd name="T6" fmla="*/ 10 w 60"/>
                  <a:gd name="T7" fmla="*/ 6 h 34"/>
                  <a:gd name="T8" fmla="*/ 10 w 60"/>
                  <a:gd name="T9" fmla="*/ 11 h 34"/>
                  <a:gd name="T10" fmla="*/ 10 w 60"/>
                  <a:gd name="T11" fmla="*/ 6 h 34"/>
                  <a:gd name="T12" fmla="*/ 10 w 60"/>
                  <a:gd name="T13" fmla="*/ 0 h 34"/>
                  <a:gd name="T14" fmla="*/ 10 w 60"/>
                  <a:gd name="T15" fmla="*/ 6 h 34"/>
                  <a:gd name="T16" fmla="*/ 10 w 60"/>
                  <a:gd name="T17" fmla="*/ 11 h 34"/>
                  <a:gd name="T18" fmla="*/ 10 w 60"/>
                  <a:gd name="T19" fmla="*/ 11 h 34"/>
                  <a:gd name="T20" fmla="*/ 10 w 60"/>
                  <a:gd name="T21" fmla="*/ 6 h 34"/>
                  <a:gd name="T22" fmla="*/ 10 w 60"/>
                  <a:gd name="T23" fmla="*/ 6 h 34"/>
                  <a:gd name="T24" fmla="*/ 10 w 60"/>
                  <a:gd name="T25" fmla="*/ 11 h 34"/>
                  <a:gd name="T26" fmla="*/ 10 w 60"/>
                  <a:gd name="T27" fmla="*/ 11 h 34"/>
                  <a:gd name="T28" fmla="*/ 10 w 60"/>
                  <a:gd name="T29" fmla="*/ 23 h 34"/>
                  <a:gd name="T30" fmla="*/ 10 w 60"/>
                  <a:gd name="T31" fmla="*/ 34 h 34"/>
                  <a:gd name="T32" fmla="*/ 10 w 60"/>
                  <a:gd name="T33" fmla="*/ 34 h 34"/>
                  <a:gd name="T34" fmla="*/ 10 w 60"/>
                  <a:gd name="T35" fmla="*/ 34 h 34"/>
                  <a:gd name="T36" fmla="*/ 10 w 60"/>
                  <a:gd name="T37" fmla="*/ 28 h 34"/>
                  <a:gd name="T38" fmla="*/ 10 w 60"/>
                  <a:gd name="T39" fmla="*/ 23 h 34"/>
                  <a:gd name="T40" fmla="*/ 6 w 60"/>
                  <a:gd name="T41" fmla="*/ 17 h 34"/>
                  <a:gd name="T42" fmla="*/ 6 w 60"/>
                  <a:gd name="T43" fmla="*/ 11 h 34"/>
                  <a:gd name="T44" fmla="*/ 0 w 60"/>
                  <a:gd name="T45" fmla="*/ 11 h 34"/>
                  <a:gd name="T46" fmla="*/ 0 w 60"/>
                  <a:gd name="T47" fmla="*/ 11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34"/>
                  <a:gd name="T74" fmla="*/ 60 w 60"/>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34">
                    <a:moveTo>
                      <a:pt x="0" y="11"/>
                    </a:moveTo>
                    <a:lnTo>
                      <a:pt x="6" y="6"/>
                    </a:lnTo>
                    <a:lnTo>
                      <a:pt x="12" y="6"/>
                    </a:lnTo>
                    <a:lnTo>
                      <a:pt x="18" y="6"/>
                    </a:lnTo>
                    <a:lnTo>
                      <a:pt x="18" y="11"/>
                    </a:lnTo>
                    <a:lnTo>
                      <a:pt x="18" y="6"/>
                    </a:lnTo>
                    <a:lnTo>
                      <a:pt x="30" y="0"/>
                    </a:lnTo>
                    <a:lnTo>
                      <a:pt x="42" y="6"/>
                    </a:lnTo>
                    <a:lnTo>
                      <a:pt x="42" y="11"/>
                    </a:lnTo>
                    <a:lnTo>
                      <a:pt x="42" y="6"/>
                    </a:lnTo>
                    <a:lnTo>
                      <a:pt x="48" y="6"/>
                    </a:lnTo>
                    <a:lnTo>
                      <a:pt x="54" y="11"/>
                    </a:lnTo>
                    <a:lnTo>
                      <a:pt x="60" y="11"/>
                    </a:lnTo>
                    <a:lnTo>
                      <a:pt x="48" y="23"/>
                    </a:lnTo>
                    <a:lnTo>
                      <a:pt x="42" y="34"/>
                    </a:lnTo>
                    <a:lnTo>
                      <a:pt x="30" y="34"/>
                    </a:lnTo>
                    <a:lnTo>
                      <a:pt x="24" y="34"/>
                    </a:lnTo>
                    <a:lnTo>
                      <a:pt x="18" y="28"/>
                    </a:lnTo>
                    <a:lnTo>
                      <a:pt x="12" y="23"/>
                    </a:lnTo>
                    <a:lnTo>
                      <a:pt x="6" y="17"/>
                    </a:lnTo>
                    <a:lnTo>
                      <a:pt x="6" y="11"/>
                    </a:lnTo>
                    <a:lnTo>
                      <a:pt x="0" y="11"/>
                    </a:lnTo>
                    <a:close/>
                  </a:path>
                </a:pathLst>
              </a:custGeom>
              <a:solidFill>
                <a:srgbClr val="0C419A"/>
              </a:solidFill>
              <a:ln w="9525">
                <a:noFill/>
                <a:round/>
                <a:headEnd/>
                <a:tailEnd/>
              </a:ln>
            </p:spPr>
            <p:txBody>
              <a:bodyPr/>
              <a:lstStyle/>
              <a:p>
                <a:pPr>
                  <a:defRPr/>
                </a:pPr>
                <a:endParaRPr lang="en-GB" sz="1800"/>
              </a:p>
            </p:txBody>
          </p:sp>
          <p:sp>
            <p:nvSpPr>
              <p:cNvPr id="242" name="Freeform 14"/>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path>
                </a:pathLst>
              </a:custGeom>
              <a:noFill/>
              <a:ln w="0">
                <a:solidFill>
                  <a:srgbClr val="FFFFFF"/>
                </a:solidFill>
                <a:prstDash val="solid"/>
                <a:round/>
                <a:headEnd/>
                <a:tailEnd/>
              </a:ln>
            </p:spPr>
            <p:txBody>
              <a:bodyPr/>
              <a:lstStyle/>
              <a:p>
                <a:pPr>
                  <a:defRPr/>
                </a:pPr>
                <a:endParaRPr lang="en-GB" sz="1800"/>
              </a:p>
            </p:txBody>
          </p:sp>
        </p:grpSp>
        <p:grpSp>
          <p:nvGrpSpPr>
            <p:cNvPr id="7" name="Group 66"/>
            <p:cNvGrpSpPr>
              <a:grpSpLocks/>
            </p:cNvGrpSpPr>
            <p:nvPr userDrawn="1"/>
          </p:nvGrpSpPr>
          <p:grpSpPr bwMode="auto">
            <a:xfrm>
              <a:off x="3338572" y="5298398"/>
              <a:ext cx="166325" cy="105273"/>
              <a:chOff x="1592" y="2897"/>
              <a:chExt cx="247" cy="156"/>
            </a:xfrm>
          </p:grpSpPr>
          <p:sp>
            <p:nvSpPr>
              <p:cNvPr id="218" name="Freeform 67"/>
              <p:cNvSpPr>
                <a:spLocks/>
              </p:cNvSpPr>
              <p:nvPr/>
            </p:nvSpPr>
            <p:spPr bwMode="auto">
              <a:xfrm>
                <a:off x="1592" y="2897"/>
                <a:ext cx="247" cy="155"/>
              </a:xfrm>
              <a:custGeom>
                <a:avLst/>
                <a:gdLst>
                  <a:gd name="T0" fmla="*/ 0 w 245"/>
                  <a:gd name="T1" fmla="*/ 156 h 156"/>
                  <a:gd name="T2" fmla="*/ 0 w 245"/>
                  <a:gd name="T3" fmla="*/ 0 h 156"/>
                  <a:gd name="T4" fmla="*/ 245 w 245"/>
                  <a:gd name="T5" fmla="*/ 0 h 156"/>
                  <a:gd name="T6" fmla="*/ 245 w 245"/>
                  <a:gd name="T7" fmla="*/ 156 h 156"/>
                  <a:gd name="T8" fmla="*/ 0 w 245"/>
                  <a:gd name="T9" fmla="*/ 156 h 156"/>
                  <a:gd name="T10" fmla="*/ 0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0" y="156"/>
                    </a:moveTo>
                    <a:lnTo>
                      <a:pt x="0" y="0"/>
                    </a:lnTo>
                    <a:lnTo>
                      <a:pt x="245" y="0"/>
                    </a:lnTo>
                    <a:lnTo>
                      <a:pt x="245" y="156"/>
                    </a:lnTo>
                    <a:lnTo>
                      <a:pt x="0" y="156"/>
                    </a:lnTo>
                    <a:close/>
                  </a:path>
                </a:pathLst>
              </a:custGeom>
              <a:solidFill>
                <a:srgbClr val="FFFFFF"/>
              </a:solidFill>
              <a:ln w="9525">
                <a:noFill/>
                <a:round/>
                <a:headEnd/>
                <a:tailEnd/>
              </a:ln>
            </p:spPr>
            <p:txBody>
              <a:bodyPr/>
              <a:lstStyle/>
              <a:p>
                <a:pPr>
                  <a:defRPr/>
                </a:pPr>
                <a:endParaRPr lang="en-GB" sz="1800"/>
              </a:p>
            </p:txBody>
          </p:sp>
          <p:sp>
            <p:nvSpPr>
              <p:cNvPr id="219" name="Freeform 68"/>
              <p:cNvSpPr>
                <a:spLocks/>
              </p:cNvSpPr>
              <p:nvPr/>
            </p:nvSpPr>
            <p:spPr bwMode="auto">
              <a:xfrm>
                <a:off x="1592" y="2897"/>
                <a:ext cx="247" cy="155"/>
              </a:xfrm>
              <a:custGeom>
                <a:avLst/>
                <a:gdLst>
                  <a:gd name="T0" fmla="*/ 0 w 245"/>
                  <a:gd name="T1" fmla="*/ 67 h 156"/>
                  <a:gd name="T2" fmla="*/ 114 w 245"/>
                  <a:gd name="T3" fmla="*/ 67 h 156"/>
                  <a:gd name="T4" fmla="*/ 114 w 245"/>
                  <a:gd name="T5" fmla="*/ 0 h 156"/>
                  <a:gd name="T6" fmla="*/ 137 w 245"/>
                  <a:gd name="T7" fmla="*/ 0 h 156"/>
                  <a:gd name="T8" fmla="*/ 137 w 245"/>
                  <a:gd name="T9" fmla="*/ 67 h 156"/>
                  <a:gd name="T10" fmla="*/ 245 w 245"/>
                  <a:gd name="T11" fmla="*/ 67 h 156"/>
                  <a:gd name="T12" fmla="*/ 245 w 245"/>
                  <a:gd name="T13" fmla="*/ 89 h 156"/>
                  <a:gd name="T14" fmla="*/ 137 w 245"/>
                  <a:gd name="T15" fmla="*/ 89 h 156"/>
                  <a:gd name="T16" fmla="*/ 137 w 245"/>
                  <a:gd name="T17" fmla="*/ 156 h 156"/>
                  <a:gd name="T18" fmla="*/ 114 w 245"/>
                  <a:gd name="T19" fmla="*/ 156 h 156"/>
                  <a:gd name="T20" fmla="*/ 114 w 245"/>
                  <a:gd name="T21" fmla="*/ 89 h 156"/>
                  <a:gd name="T22" fmla="*/ 0 w 245"/>
                  <a:gd name="T23" fmla="*/ 89 h 156"/>
                  <a:gd name="T24" fmla="*/ 0 w 245"/>
                  <a:gd name="T25" fmla="*/ 67 h 156"/>
                  <a:gd name="T26" fmla="*/ 0 w 245"/>
                  <a:gd name="T27" fmla="*/ 67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6"/>
                  <a:gd name="T44" fmla="*/ 245 w 245"/>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6">
                    <a:moveTo>
                      <a:pt x="0" y="67"/>
                    </a:moveTo>
                    <a:lnTo>
                      <a:pt x="114" y="67"/>
                    </a:lnTo>
                    <a:lnTo>
                      <a:pt x="114" y="0"/>
                    </a:lnTo>
                    <a:lnTo>
                      <a:pt x="137" y="0"/>
                    </a:lnTo>
                    <a:lnTo>
                      <a:pt x="137" y="67"/>
                    </a:lnTo>
                    <a:lnTo>
                      <a:pt x="245" y="67"/>
                    </a:lnTo>
                    <a:lnTo>
                      <a:pt x="245" y="89"/>
                    </a:lnTo>
                    <a:lnTo>
                      <a:pt x="137" y="89"/>
                    </a:lnTo>
                    <a:lnTo>
                      <a:pt x="137" y="156"/>
                    </a:lnTo>
                    <a:lnTo>
                      <a:pt x="114" y="156"/>
                    </a:lnTo>
                    <a:lnTo>
                      <a:pt x="114" y="89"/>
                    </a:lnTo>
                    <a:lnTo>
                      <a:pt x="0" y="89"/>
                    </a:lnTo>
                    <a:lnTo>
                      <a:pt x="0" y="67"/>
                    </a:lnTo>
                    <a:close/>
                  </a:path>
                </a:pathLst>
              </a:custGeom>
              <a:solidFill>
                <a:srgbClr val="FF0000"/>
              </a:solidFill>
              <a:ln w="9525">
                <a:noFill/>
                <a:round/>
                <a:headEnd/>
                <a:tailEnd/>
              </a:ln>
            </p:spPr>
            <p:txBody>
              <a:bodyPr/>
              <a:lstStyle/>
              <a:p>
                <a:pPr>
                  <a:defRPr/>
                </a:pPr>
                <a:endParaRPr lang="en-GB" sz="1800"/>
              </a:p>
            </p:txBody>
          </p:sp>
          <p:sp>
            <p:nvSpPr>
              <p:cNvPr id="220" name="Freeform 69"/>
              <p:cNvSpPr>
                <a:spLocks/>
              </p:cNvSpPr>
              <p:nvPr/>
            </p:nvSpPr>
            <p:spPr bwMode="auto">
              <a:xfrm>
                <a:off x="1742" y="2897"/>
                <a:ext cx="67" cy="50"/>
              </a:xfrm>
              <a:custGeom>
                <a:avLst/>
                <a:gdLst>
                  <a:gd name="T0" fmla="*/ 0 w 66"/>
                  <a:gd name="T1" fmla="*/ 0 h 50"/>
                  <a:gd name="T2" fmla="*/ 0 w 66"/>
                  <a:gd name="T3" fmla="*/ 50 h 50"/>
                  <a:gd name="T4" fmla="*/ 66 w 66"/>
                  <a:gd name="T5" fmla="*/ 0 h 50"/>
                  <a:gd name="T6" fmla="*/ 0 w 66"/>
                  <a:gd name="T7" fmla="*/ 0 h 50"/>
                  <a:gd name="T8" fmla="*/ 0 w 66"/>
                  <a:gd name="T9" fmla="*/ 0 h 50"/>
                  <a:gd name="T10" fmla="*/ 0 60000 65536"/>
                  <a:gd name="T11" fmla="*/ 0 60000 65536"/>
                  <a:gd name="T12" fmla="*/ 0 60000 65536"/>
                  <a:gd name="T13" fmla="*/ 0 60000 65536"/>
                  <a:gd name="T14" fmla="*/ 0 60000 65536"/>
                  <a:gd name="T15" fmla="*/ 0 w 66"/>
                  <a:gd name="T16" fmla="*/ 0 h 50"/>
                  <a:gd name="T17" fmla="*/ 66 w 66"/>
                  <a:gd name="T18" fmla="*/ 50 h 50"/>
                </a:gdLst>
                <a:ahLst/>
                <a:cxnLst>
                  <a:cxn ang="T10">
                    <a:pos x="T0" y="T1"/>
                  </a:cxn>
                  <a:cxn ang="T11">
                    <a:pos x="T2" y="T3"/>
                  </a:cxn>
                  <a:cxn ang="T12">
                    <a:pos x="T4" y="T5"/>
                  </a:cxn>
                  <a:cxn ang="T13">
                    <a:pos x="T6" y="T7"/>
                  </a:cxn>
                  <a:cxn ang="T14">
                    <a:pos x="T8" y="T9"/>
                  </a:cxn>
                </a:cxnLst>
                <a:rect l="T15" t="T16" r="T17" b="T18"/>
                <a:pathLst>
                  <a:path w="66" h="50">
                    <a:moveTo>
                      <a:pt x="0" y="0"/>
                    </a:moveTo>
                    <a:lnTo>
                      <a:pt x="0" y="50"/>
                    </a:lnTo>
                    <a:lnTo>
                      <a:pt x="66" y="0"/>
                    </a:lnTo>
                    <a:lnTo>
                      <a:pt x="0" y="0"/>
                    </a:lnTo>
                    <a:close/>
                  </a:path>
                </a:pathLst>
              </a:custGeom>
              <a:solidFill>
                <a:srgbClr val="0C419A"/>
              </a:solidFill>
              <a:ln w="9525">
                <a:noFill/>
                <a:round/>
                <a:headEnd/>
                <a:tailEnd/>
              </a:ln>
            </p:spPr>
            <p:txBody>
              <a:bodyPr/>
              <a:lstStyle/>
              <a:p>
                <a:pPr>
                  <a:defRPr/>
                </a:pPr>
                <a:endParaRPr lang="en-GB" sz="1800"/>
              </a:p>
            </p:txBody>
          </p:sp>
          <p:sp>
            <p:nvSpPr>
              <p:cNvPr id="221" name="Freeform 70"/>
              <p:cNvSpPr>
                <a:spLocks/>
              </p:cNvSpPr>
              <p:nvPr/>
            </p:nvSpPr>
            <p:spPr bwMode="auto">
              <a:xfrm>
                <a:off x="1778" y="2913"/>
                <a:ext cx="61" cy="40"/>
              </a:xfrm>
              <a:custGeom>
                <a:avLst/>
                <a:gdLst>
                  <a:gd name="T0" fmla="*/ 0 w 60"/>
                  <a:gd name="T1" fmla="*/ 39 h 39"/>
                  <a:gd name="T2" fmla="*/ 60 w 60"/>
                  <a:gd name="T3" fmla="*/ 39 h 39"/>
                  <a:gd name="T4" fmla="*/ 60 w 60"/>
                  <a:gd name="T5" fmla="*/ 0 h 39"/>
                  <a:gd name="T6" fmla="*/ 0 w 60"/>
                  <a:gd name="T7" fmla="*/ 39 h 39"/>
                  <a:gd name="T8" fmla="*/ 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39"/>
                    </a:moveTo>
                    <a:lnTo>
                      <a:pt x="60" y="39"/>
                    </a:lnTo>
                    <a:lnTo>
                      <a:pt x="60" y="0"/>
                    </a:lnTo>
                    <a:lnTo>
                      <a:pt x="0" y="39"/>
                    </a:lnTo>
                    <a:close/>
                  </a:path>
                </a:pathLst>
              </a:custGeom>
              <a:solidFill>
                <a:srgbClr val="0C419A"/>
              </a:solidFill>
              <a:ln w="9525">
                <a:noFill/>
                <a:round/>
                <a:headEnd/>
                <a:tailEnd/>
              </a:ln>
            </p:spPr>
            <p:txBody>
              <a:bodyPr/>
              <a:lstStyle/>
              <a:p>
                <a:pPr>
                  <a:defRPr/>
                </a:pPr>
                <a:endParaRPr lang="en-GB" sz="1800"/>
              </a:p>
            </p:txBody>
          </p:sp>
          <p:sp>
            <p:nvSpPr>
              <p:cNvPr id="222" name="Freeform 71"/>
              <p:cNvSpPr>
                <a:spLocks/>
              </p:cNvSpPr>
              <p:nvPr/>
            </p:nvSpPr>
            <p:spPr bwMode="auto">
              <a:xfrm>
                <a:off x="1742" y="2897"/>
                <a:ext cx="97" cy="57"/>
              </a:xfrm>
              <a:custGeom>
                <a:avLst/>
                <a:gdLst>
                  <a:gd name="T0" fmla="*/ 0 w 96"/>
                  <a:gd name="T1" fmla="*/ 56 h 56"/>
                  <a:gd name="T2" fmla="*/ 78 w 96"/>
                  <a:gd name="T3" fmla="*/ 0 h 56"/>
                  <a:gd name="T4" fmla="*/ 96 w 96"/>
                  <a:gd name="T5" fmla="*/ 0 h 56"/>
                  <a:gd name="T6" fmla="*/ 18 w 96"/>
                  <a:gd name="T7" fmla="*/ 56 h 56"/>
                  <a:gd name="T8" fmla="*/ 0 w 96"/>
                  <a:gd name="T9" fmla="*/ 56 h 56"/>
                  <a:gd name="T10" fmla="*/ 0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0" y="56"/>
                    </a:moveTo>
                    <a:lnTo>
                      <a:pt x="78" y="0"/>
                    </a:lnTo>
                    <a:lnTo>
                      <a:pt x="96" y="0"/>
                    </a:lnTo>
                    <a:lnTo>
                      <a:pt x="18" y="56"/>
                    </a:lnTo>
                    <a:lnTo>
                      <a:pt x="0" y="56"/>
                    </a:lnTo>
                    <a:close/>
                  </a:path>
                </a:pathLst>
              </a:custGeom>
              <a:solidFill>
                <a:srgbClr val="FF0000"/>
              </a:solidFill>
              <a:ln w="9525">
                <a:noFill/>
                <a:round/>
                <a:headEnd/>
                <a:tailEnd/>
              </a:ln>
            </p:spPr>
            <p:txBody>
              <a:bodyPr/>
              <a:lstStyle/>
              <a:p>
                <a:pPr>
                  <a:defRPr/>
                </a:pPr>
                <a:endParaRPr lang="en-GB" sz="1800"/>
              </a:p>
            </p:txBody>
          </p:sp>
          <p:sp>
            <p:nvSpPr>
              <p:cNvPr id="223" name="Freeform 72"/>
              <p:cNvSpPr>
                <a:spLocks/>
              </p:cNvSpPr>
              <p:nvPr/>
            </p:nvSpPr>
            <p:spPr bwMode="auto">
              <a:xfrm>
                <a:off x="1616" y="2897"/>
                <a:ext cx="77" cy="44"/>
              </a:xfrm>
              <a:custGeom>
                <a:avLst/>
                <a:gdLst>
                  <a:gd name="T0" fmla="*/ 78 w 78"/>
                  <a:gd name="T1" fmla="*/ 0 h 45"/>
                  <a:gd name="T2" fmla="*/ 78 w 78"/>
                  <a:gd name="T3" fmla="*/ 45 h 45"/>
                  <a:gd name="T4" fmla="*/ 0 w 78"/>
                  <a:gd name="T5" fmla="*/ 0 h 45"/>
                  <a:gd name="T6" fmla="*/ 78 w 78"/>
                  <a:gd name="T7" fmla="*/ 0 h 45"/>
                  <a:gd name="T8" fmla="*/ 78 w 78"/>
                  <a:gd name="T9" fmla="*/ 0 h 45"/>
                  <a:gd name="T10" fmla="*/ 0 60000 65536"/>
                  <a:gd name="T11" fmla="*/ 0 60000 65536"/>
                  <a:gd name="T12" fmla="*/ 0 60000 65536"/>
                  <a:gd name="T13" fmla="*/ 0 60000 65536"/>
                  <a:gd name="T14" fmla="*/ 0 60000 65536"/>
                  <a:gd name="T15" fmla="*/ 0 w 78"/>
                  <a:gd name="T16" fmla="*/ 0 h 45"/>
                  <a:gd name="T17" fmla="*/ 78 w 78"/>
                  <a:gd name="T18" fmla="*/ 45 h 45"/>
                </a:gdLst>
                <a:ahLst/>
                <a:cxnLst>
                  <a:cxn ang="T10">
                    <a:pos x="T0" y="T1"/>
                  </a:cxn>
                  <a:cxn ang="T11">
                    <a:pos x="T2" y="T3"/>
                  </a:cxn>
                  <a:cxn ang="T12">
                    <a:pos x="T4" y="T5"/>
                  </a:cxn>
                  <a:cxn ang="T13">
                    <a:pos x="T6" y="T7"/>
                  </a:cxn>
                  <a:cxn ang="T14">
                    <a:pos x="T8" y="T9"/>
                  </a:cxn>
                </a:cxnLst>
                <a:rect l="T15" t="T16" r="T17" b="T18"/>
                <a:pathLst>
                  <a:path w="78" h="45">
                    <a:moveTo>
                      <a:pt x="78" y="0"/>
                    </a:moveTo>
                    <a:lnTo>
                      <a:pt x="78" y="45"/>
                    </a:lnTo>
                    <a:lnTo>
                      <a:pt x="0" y="0"/>
                    </a:lnTo>
                    <a:lnTo>
                      <a:pt x="78" y="0"/>
                    </a:lnTo>
                    <a:close/>
                  </a:path>
                </a:pathLst>
              </a:custGeom>
              <a:solidFill>
                <a:srgbClr val="0C419A"/>
              </a:solidFill>
              <a:ln w="9525">
                <a:noFill/>
                <a:round/>
                <a:headEnd/>
                <a:tailEnd/>
              </a:ln>
            </p:spPr>
            <p:txBody>
              <a:bodyPr/>
              <a:lstStyle/>
              <a:p>
                <a:pPr>
                  <a:defRPr/>
                </a:pPr>
                <a:endParaRPr lang="en-GB" sz="1800"/>
              </a:p>
            </p:txBody>
          </p:sp>
          <p:sp>
            <p:nvSpPr>
              <p:cNvPr id="224" name="Freeform 73"/>
              <p:cNvSpPr>
                <a:spLocks/>
              </p:cNvSpPr>
              <p:nvPr/>
            </p:nvSpPr>
            <p:spPr bwMode="auto">
              <a:xfrm>
                <a:off x="1592" y="2913"/>
                <a:ext cx="61" cy="40"/>
              </a:xfrm>
              <a:custGeom>
                <a:avLst/>
                <a:gdLst>
                  <a:gd name="T0" fmla="*/ 60 w 60"/>
                  <a:gd name="T1" fmla="*/ 39 h 39"/>
                  <a:gd name="T2" fmla="*/ 0 w 60"/>
                  <a:gd name="T3" fmla="*/ 39 h 39"/>
                  <a:gd name="T4" fmla="*/ 0 w 60"/>
                  <a:gd name="T5" fmla="*/ 0 h 39"/>
                  <a:gd name="T6" fmla="*/ 60 w 60"/>
                  <a:gd name="T7" fmla="*/ 39 h 39"/>
                  <a:gd name="T8" fmla="*/ 6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60" y="39"/>
                    </a:moveTo>
                    <a:lnTo>
                      <a:pt x="0" y="39"/>
                    </a:lnTo>
                    <a:lnTo>
                      <a:pt x="0" y="0"/>
                    </a:lnTo>
                    <a:lnTo>
                      <a:pt x="60" y="39"/>
                    </a:lnTo>
                    <a:close/>
                  </a:path>
                </a:pathLst>
              </a:custGeom>
              <a:solidFill>
                <a:srgbClr val="0C419A"/>
              </a:solidFill>
              <a:ln w="9525">
                <a:noFill/>
                <a:round/>
                <a:headEnd/>
                <a:tailEnd/>
              </a:ln>
            </p:spPr>
            <p:txBody>
              <a:bodyPr/>
              <a:lstStyle/>
              <a:p>
                <a:pPr>
                  <a:defRPr/>
                </a:pPr>
                <a:endParaRPr lang="en-GB" sz="1800"/>
              </a:p>
            </p:txBody>
          </p:sp>
          <p:sp>
            <p:nvSpPr>
              <p:cNvPr id="225" name="Freeform 74"/>
              <p:cNvSpPr>
                <a:spLocks/>
              </p:cNvSpPr>
              <p:nvPr/>
            </p:nvSpPr>
            <p:spPr bwMode="auto">
              <a:xfrm>
                <a:off x="1592" y="2897"/>
                <a:ext cx="95" cy="57"/>
              </a:xfrm>
              <a:custGeom>
                <a:avLst/>
                <a:gdLst>
                  <a:gd name="T0" fmla="*/ 96 w 96"/>
                  <a:gd name="T1" fmla="*/ 56 h 56"/>
                  <a:gd name="T2" fmla="*/ 0 w 96"/>
                  <a:gd name="T3" fmla="*/ 0 h 56"/>
                  <a:gd name="T4" fmla="*/ 6 w 96"/>
                  <a:gd name="T5" fmla="*/ 11 h 56"/>
                  <a:gd name="T6" fmla="*/ 78 w 96"/>
                  <a:gd name="T7" fmla="*/ 56 h 56"/>
                  <a:gd name="T8" fmla="*/ 96 w 96"/>
                  <a:gd name="T9" fmla="*/ 56 h 56"/>
                  <a:gd name="T10" fmla="*/ 96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96" y="56"/>
                    </a:moveTo>
                    <a:lnTo>
                      <a:pt x="0" y="0"/>
                    </a:lnTo>
                    <a:lnTo>
                      <a:pt x="6" y="11"/>
                    </a:lnTo>
                    <a:lnTo>
                      <a:pt x="78" y="56"/>
                    </a:lnTo>
                    <a:lnTo>
                      <a:pt x="96" y="56"/>
                    </a:lnTo>
                    <a:close/>
                  </a:path>
                </a:pathLst>
              </a:custGeom>
              <a:solidFill>
                <a:srgbClr val="FF0000"/>
              </a:solidFill>
              <a:ln w="9525">
                <a:noFill/>
                <a:round/>
                <a:headEnd/>
                <a:tailEnd/>
              </a:ln>
            </p:spPr>
            <p:txBody>
              <a:bodyPr/>
              <a:lstStyle/>
              <a:p>
                <a:pPr>
                  <a:defRPr/>
                </a:pPr>
                <a:endParaRPr lang="en-GB" sz="1800"/>
              </a:p>
            </p:txBody>
          </p:sp>
          <p:sp>
            <p:nvSpPr>
              <p:cNvPr id="226" name="Freeform 75"/>
              <p:cNvSpPr>
                <a:spLocks/>
              </p:cNvSpPr>
              <p:nvPr/>
            </p:nvSpPr>
            <p:spPr bwMode="auto">
              <a:xfrm>
                <a:off x="1742" y="3008"/>
                <a:ext cx="73" cy="44"/>
              </a:xfrm>
              <a:custGeom>
                <a:avLst/>
                <a:gdLst>
                  <a:gd name="T0" fmla="*/ 0 w 72"/>
                  <a:gd name="T1" fmla="*/ 44 h 44"/>
                  <a:gd name="T2" fmla="*/ 0 w 72"/>
                  <a:gd name="T3" fmla="*/ 0 h 44"/>
                  <a:gd name="T4" fmla="*/ 72 w 72"/>
                  <a:gd name="T5" fmla="*/ 44 h 44"/>
                  <a:gd name="T6" fmla="*/ 0 w 72"/>
                  <a:gd name="T7" fmla="*/ 44 h 44"/>
                  <a:gd name="T8" fmla="*/ 0 w 72"/>
                  <a:gd name="T9" fmla="*/ 44 h 44"/>
                  <a:gd name="T10" fmla="*/ 0 60000 65536"/>
                  <a:gd name="T11" fmla="*/ 0 60000 65536"/>
                  <a:gd name="T12" fmla="*/ 0 60000 65536"/>
                  <a:gd name="T13" fmla="*/ 0 60000 65536"/>
                  <a:gd name="T14" fmla="*/ 0 60000 65536"/>
                  <a:gd name="T15" fmla="*/ 0 w 72"/>
                  <a:gd name="T16" fmla="*/ 0 h 44"/>
                  <a:gd name="T17" fmla="*/ 72 w 72"/>
                  <a:gd name="T18" fmla="*/ 44 h 44"/>
                </a:gdLst>
                <a:ahLst/>
                <a:cxnLst>
                  <a:cxn ang="T10">
                    <a:pos x="T0" y="T1"/>
                  </a:cxn>
                  <a:cxn ang="T11">
                    <a:pos x="T2" y="T3"/>
                  </a:cxn>
                  <a:cxn ang="T12">
                    <a:pos x="T4" y="T5"/>
                  </a:cxn>
                  <a:cxn ang="T13">
                    <a:pos x="T6" y="T7"/>
                  </a:cxn>
                  <a:cxn ang="T14">
                    <a:pos x="T8" y="T9"/>
                  </a:cxn>
                </a:cxnLst>
                <a:rect l="T15" t="T16" r="T17" b="T18"/>
                <a:pathLst>
                  <a:path w="72" h="44">
                    <a:moveTo>
                      <a:pt x="0" y="44"/>
                    </a:moveTo>
                    <a:lnTo>
                      <a:pt x="0" y="0"/>
                    </a:lnTo>
                    <a:lnTo>
                      <a:pt x="72" y="44"/>
                    </a:lnTo>
                    <a:lnTo>
                      <a:pt x="0" y="44"/>
                    </a:lnTo>
                    <a:close/>
                  </a:path>
                </a:pathLst>
              </a:custGeom>
              <a:solidFill>
                <a:srgbClr val="0C419A"/>
              </a:solidFill>
              <a:ln w="9525">
                <a:noFill/>
                <a:round/>
                <a:headEnd/>
                <a:tailEnd/>
              </a:ln>
            </p:spPr>
            <p:txBody>
              <a:bodyPr/>
              <a:lstStyle/>
              <a:p>
                <a:pPr>
                  <a:defRPr/>
                </a:pPr>
                <a:endParaRPr lang="en-GB" sz="1800"/>
              </a:p>
            </p:txBody>
          </p:sp>
          <p:sp>
            <p:nvSpPr>
              <p:cNvPr id="227" name="Freeform 76"/>
              <p:cNvSpPr>
                <a:spLocks/>
              </p:cNvSpPr>
              <p:nvPr/>
            </p:nvSpPr>
            <p:spPr bwMode="auto">
              <a:xfrm>
                <a:off x="1778" y="2998"/>
                <a:ext cx="61" cy="38"/>
              </a:xfrm>
              <a:custGeom>
                <a:avLst/>
                <a:gdLst>
                  <a:gd name="T0" fmla="*/ 0 w 60"/>
                  <a:gd name="T1" fmla="*/ 0 h 39"/>
                  <a:gd name="T2" fmla="*/ 60 w 60"/>
                  <a:gd name="T3" fmla="*/ 0 h 39"/>
                  <a:gd name="T4" fmla="*/ 60 w 60"/>
                  <a:gd name="T5" fmla="*/ 39 h 39"/>
                  <a:gd name="T6" fmla="*/ 0 w 60"/>
                  <a:gd name="T7" fmla="*/ 0 h 39"/>
                  <a:gd name="T8" fmla="*/ 0 w 60"/>
                  <a:gd name="T9" fmla="*/ 0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0"/>
                    </a:moveTo>
                    <a:lnTo>
                      <a:pt x="60" y="0"/>
                    </a:lnTo>
                    <a:lnTo>
                      <a:pt x="60" y="39"/>
                    </a:lnTo>
                    <a:lnTo>
                      <a:pt x="0" y="0"/>
                    </a:lnTo>
                    <a:close/>
                  </a:path>
                </a:pathLst>
              </a:custGeom>
              <a:solidFill>
                <a:srgbClr val="0C419A"/>
              </a:solidFill>
              <a:ln w="9525">
                <a:noFill/>
                <a:round/>
                <a:headEnd/>
                <a:tailEnd/>
              </a:ln>
            </p:spPr>
            <p:txBody>
              <a:bodyPr/>
              <a:lstStyle/>
              <a:p>
                <a:pPr>
                  <a:defRPr/>
                </a:pPr>
                <a:endParaRPr lang="en-GB" sz="1800"/>
              </a:p>
            </p:txBody>
          </p:sp>
          <p:sp>
            <p:nvSpPr>
              <p:cNvPr id="228" name="Freeform 77"/>
              <p:cNvSpPr>
                <a:spLocks/>
              </p:cNvSpPr>
              <p:nvPr/>
            </p:nvSpPr>
            <p:spPr bwMode="auto">
              <a:xfrm>
                <a:off x="1754" y="2998"/>
                <a:ext cx="85" cy="55"/>
              </a:xfrm>
              <a:custGeom>
                <a:avLst/>
                <a:gdLst>
                  <a:gd name="T0" fmla="*/ 0 w 84"/>
                  <a:gd name="T1" fmla="*/ 0 h 55"/>
                  <a:gd name="T2" fmla="*/ 84 w 84"/>
                  <a:gd name="T3" fmla="*/ 55 h 55"/>
                  <a:gd name="T4" fmla="*/ 84 w 84"/>
                  <a:gd name="T5" fmla="*/ 44 h 55"/>
                  <a:gd name="T6" fmla="*/ 18 w 84"/>
                  <a:gd name="T7" fmla="*/ 0 h 55"/>
                  <a:gd name="T8" fmla="*/ 0 w 84"/>
                  <a:gd name="T9" fmla="*/ 0 h 55"/>
                  <a:gd name="T10" fmla="*/ 0 w 84"/>
                  <a:gd name="T11" fmla="*/ 0 h 55"/>
                  <a:gd name="T12" fmla="*/ 0 60000 65536"/>
                  <a:gd name="T13" fmla="*/ 0 60000 65536"/>
                  <a:gd name="T14" fmla="*/ 0 60000 65536"/>
                  <a:gd name="T15" fmla="*/ 0 60000 65536"/>
                  <a:gd name="T16" fmla="*/ 0 60000 65536"/>
                  <a:gd name="T17" fmla="*/ 0 60000 65536"/>
                  <a:gd name="T18" fmla="*/ 0 w 84"/>
                  <a:gd name="T19" fmla="*/ 0 h 55"/>
                  <a:gd name="T20" fmla="*/ 84 w 8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84" h="55">
                    <a:moveTo>
                      <a:pt x="0" y="0"/>
                    </a:moveTo>
                    <a:lnTo>
                      <a:pt x="84" y="55"/>
                    </a:lnTo>
                    <a:lnTo>
                      <a:pt x="84" y="44"/>
                    </a:lnTo>
                    <a:lnTo>
                      <a:pt x="18" y="0"/>
                    </a:lnTo>
                    <a:lnTo>
                      <a:pt x="0" y="0"/>
                    </a:lnTo>
                    <a:close/>
                  </a:path>
                </a:pathLst>
              </a:custGeom>
              <a:solidFill>
                <a:srgbClr val="FF0000"/>
              </a:solidFill>
              <a:ln w="9525">
                <a:noFill/>
                <a:round/>
                <a:headEnd/>
                <a:tailEnd/>
              </a:ln>
            </p:spPr>
            <p:txBody>
              <a:bodyPr/>
              <a:lstStyle/>
              <a:p>
                <a:pPr>
                  <a:defRPr/>
                </a:pPr>
                <a:endParaRPr lang="en-GB" sz="1800"/>
              </a:p>
            </p:txBody>
          </p:sp>
          <p:sp>
            <p:nvSpPr>
              <p:cNvPr id="229" name="Freeform 78"/>
              <p:cNvSpPr>
                <a:spLocks/>
              </p:cNvSpPr>
              <p:nvPr/>
            </p:nvSpPr>
            <p:spPr bwMode="auto">
              <a:xfrm>
                <a:off x="1622" y="3002"/>
                <a:ext cx="71" cy="50"/>
              </a:xfrm>
              <a:custGeom>
                <a:avLst/>
                <a:gdLst>
                  <a:gd name="T0" fmla="*/ 72 w 72"/>
                  <a:gd name="T1" fmla="*/ 50 h 50"/>
                  <a:gd name="T2" fmla="*/ 72 w 72"/>
                  <a:gd name="T3" fmla="*/ 0 h 50"/>
                  <a:gd name="T4" fmla="*/ 0 w 72"/>
                  <a:gd name="T5" fmla="*/ 50 h 50"/>
                  <a:gd name="T6" fmla="*/ 72 w 72"/>
                  <a:gd name="T7" fmla="*/ 50 h 50"/>
                  <a:gd name="T8" fmla="*/ 72 w 72"/>
                  <a:gd name="T9" fmla="*/ 50 h 50"/>
                  <a:gd name="T10" fmla="*/ 0 60000 65536"/>
                  <a:gd name="T11" fmla="*/ 0 60000 65536"/>
                  <a:gd name="T12" fmla="*/ 0 60000 65536"/>
                  <a:gd name="T13" fmla="*/ 0 60000 65536"/>
                  <a:gd name="T14" fmla="*/ 0 60000 65536"/>
                  <a:gd name="T15" fmla="*/ 0 w 72"/>
                  <a:gd name="T16" fmla="*/ 0 h 50"/>
                  <a:gd name="T17" fmla="*/ 72 w 72"/>
                  <a:gd name="T18" fmla="*/ 50 h 50"/>
                </a:gdLst>
                <a:ahLst/>
                <a:cxnLst>
                  <a:cxn ang="T10">
                    <a:pos x="T0" y="T1"/>
                  </a:cxn>
                  <a:cxn ang="T11">
                    <a:pos x="T2" y="T3"/>
                  </a:cxn>
                  <a:cxn ang="T12">
                    <a:pos x="T4" y="T5"/>
                  </a:cxn>
                  <a:cxn ang="T13">
                    <a:pos x="T6" y="T7"/>
                  </a:cxn>
                  <a:cxn ang="T14">
                    <a:pos x="T8" y="T9"/>
                  </a:cxn>
                </a:cxnLst>
                <a:rect l="T15" t="T16" r="T17" b="T18"/>
                <a:pathLst>
                  <a:path w="72" h="50">
                    <a:moveTo>
                      <a:pt x="72" y="50"/>
                    </a:moveTo>
                    <a:lnTo>
                      <a:pt x="72" y="0"/>
                    </a:lnTo>
                    <a:lnTo>
                      <a:pt x="0" y="50"/>
                    </a:lnTo>
                    <a:lnTo>
                      <a:pt x="72" y="50"/>
                    </a:lnTo>
                    <a:close/>
                  </a:path>
                </a:pathLst>
              </a:custGeom>
              <a:solidFill>
                <a:srgbClr val="0C419A"/>
              </a:solidFill>
              <a:ln w="9525">
                <a:noFill/>
                <a:round/>
                <a:headEnd/>
                <a:tailEnd/>
              </a:ln>
            </p:spPr>
            <p:txBody>
              <a:bodyPr/>
              <a:lstStyle/>
              <a:p>
                <a:pPr>
                  <a:defRPr/>
                </a:pPr>
                <a:endParaRPr lang="en-GB" sz="1800"/>
              </a:p>
            </p:txBody>
          </p:sp>
          <p:sp>
            <p:nvSpPr>
              <p:cNvPr id="230" name="Freeform 79"/>
              <p:cNvSpPr>
                <a:spLocks/>
              </p:cNvSpPr>
              <p:nvPr/>
            </p:nvSpPr>
            <p:spPr bwMode="auto">
              <a:xfrm>
                <a:off x="1592" y="2998"/>
                <a:ext cx="55" cy="38"/>
              </a:xfrm>
              <a:custGeom>
                <a:avLst/>
                <a:gdLst>
                  <a:gd name="T0" fmla="*/ 54 w 54"/>
                  <a:gd name="T1" fmla="*/ 0 h 39"/>
                  <a:gd name="T2" fmla="*/ 0 w 54"/>
                  <a:gd name="T3" fmla="*/ 0 h 39"/>
                  <a:gd name="T4" fmla="*/ 0 w 54"/>
                  <a:gd name="T5" fmla="*/ 39 h 39"/>
                  <a:gd name="T6" fmla="*/ 54 w 54"/>
                  <a:gd name="T7" fmla="*/ 0 h 39"/>
                  <a:gd name="T8" fmla="*/ 54 w 54"/>
                  <a:gd name="T9" fmla="*/ 0 h 39"/>
                  <a:gd name="T10" fmla="*/ 0 60000 65536"/>
                  <a:gd name="T11" fmla="*/ 0 60000 65536"/>
                  <a:gd name="T12" fmla="*/ 0 60000 65536"/>
                  <a:gd name="T13" fmla="*/ 0 60000 65536"/>
                  <a:gd name="T14" fmla="*/ 0 60000 65536"/>
                  <a:gd name="T15" fmla="*/ 0 w 54"/>
                  <a:gd name="T16" fmla="*/ 0 h 39"/>
                  <a:gd name="T17" fmla="*/ 54 w 54"/>
                  <a:gd name="T18" fmla="*/ 39 h 39"/>
                </a:gdLst>
                <a:ahLst/>
                <a:cxnLst>
                  <a:cxn ang="T10">
                    <a:pos x="T0" y="T1"/>
                  </a:cxn>
                  <a:cxn ang="T11">
                    <a:pos x="T2" y="T3"/>
                  </a:cxn>
                  <a:cxn ang="T12">
                    <a:pos x="T4" y="T5"/>
                  </a:cxn>
                  <a:cxn ang="T13">
                    <a:pos x="T6" y="T7"/>
                  </a:cxn>
                  <a:cxn ang="T14">
                    <a:pos x="T8" y="T9"/>
                  </a:cxn>
                </a:cxnLst>
                <a:rect l="T15" t="T16" r="T17" b="T18"/>
                <a:pathLst>
                  <a:path w="54" h="39">
                    <a:moveTo>
                      <a:pt x="54" y="0"/>
                    </a:moveTo>
                    <a:lnTo>
                      <a:pt x="0" y="0"/>
                    </a:lnTo>
                    <a:lnTo>
                      <a:pt x="0" y="39"/>
                    </a:lnTo>
                    <a:lnTo>
                      <a:pt x="54" y="0"/>
                    </a:lnTo>
                    <a:close/>
                  </a:path>
                </a:pathLst>
              </a:custGeom>
              <a:solidFill>
                <a:srgbClr val="0C419A"/>
              </a:solidFill>
              <a:ln w="9525">
                <a:noFill/>
                <a:round/>
                <a:headEnd/>
                <a:tailEnd/>
              </a:ln>
            </p:spPr>
            <p:txBody>
              <a:bodyPr/>
              <a:lstStyle/>
              <a:p>
                <a:pPr>
                  <a:defRPr/>
                </a:pPr>
                <a:endParaRPr lang="en-GB" sz="1800"/>
              </a:p>
            </p:txBody>
          </p:sp>
          <p:sp>
            <p:nvSpPr>
              <p:cNvPr id="231" name="Freeform 80"/>
              <p:cNvSpPr>
                <a:spLocks/>
              </p:cNvSpPr>
              <p:nvPr/>
            </p:nvSpPr>
            <p:spPr bwMode="auto">
              <a:xfrm>
                <a:off x="1598" y="2998"/>
                <a:ext cx="95" cy="55"/>
              </a:xfrm>
              <a:custGeom>
                <a:avLst/>
                <a:gdLst>
                  <a:gd name="T0" fmla="*/ 96 w 96"/>
                  <a:gd name="T1" fmla="*/ 0 h 55"/>
                  <a:gd name="T2" fmla="*/ 18 w 96"/>
                  <a:gd name="T3" fmla="*/ 55 h 55"/>
                  <a:gd name="T4" fmla="*/ 0 w 96"/>
                  <a:gd name="T5" fmla="*/ 55 h 55"/>
                  <a:gd name="T6" fmla="*/ 78 w 96"/>
                  <a:gd name="T7" fmla="*/ 0 h 55"/>
                  <a:gd name="T8" fmla="*/ 96 w 96"/>
                  <a:gd name="T9" fmla="*/ 0 h 55"/>
                  <a:gd name="T10" fmla="*/ 96 w 96"/>
                  <a:gd name="T11" fmla="*/ 0 h 55"/>
                  <a:gd name="T12" fmla="*/ 0 60000 65536"/>
                  <a:gd name="T13" fmla="*/ 0 60000 65536"/>
                  <a:gd name="T14" fmla="*/ 0 60000 65536"/>
                  <a:gd name="T15" fmla="*/ 0 60000 65536"/>
                  <a:gd name="T16" fmla="*/ 0 60000 65536"/>
                  <a:gd name="T17" fmla="*/ 0 60000 65536"/>
                  <a:gd name="T18" fmla="*/ 0 w 96"/>
                  <a:gd name="T19" fmla="*/ 0 h 55"/>
                  <a:gd name="T20" fmla="*/ 96 w 96"/>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96" h="55">
                    <a:moveTo>
                      <a:pt x="96" y="0"/>
                    </a:moveTo>
                    <a:lnTo>
                      <a:pt x="18" y="55"/>
                    </a:lnTo>
                    <a:lnTo>
                      <a:pt x="0" y="55"/>
                    </a:lnTo>
                    <a:lnTo>
                      <a:pt x="78" y="0"/>
                    </a:lnTo>
                    <a:lnTo>
                      <a:pt x="96" y="0"/>
                    </a:lnTo>
                    <a:close/>
                  </a:path>
                </a:pathLst>
              </a:custGeom>
              <a:solidFill>
                <a:srgbClr val="FF0000"/>
              </a:solidFill>
              <a:ln w="9525">
                <a:noFill/>
                <a:round/>
                <a:headEnd/>
                <a:tailEnd/>
              </a:ln>
            </p:spPr>
            <p:txBody>
              <a:bodyPr/>
              <a:lstStyle/>
              <a:p>
                <a:pPr>
                  <a:defRPr/>
                </a:pPr>
                <a:endParaRPr lang="en-GB" sz="1800"/>
              </a:p>
            </p:txBody>
          </p:sp>
          <p:sp>
            <p:nvSpPr>
              <p:cNvPr id="232" name="Freeform 81"/>
              <p:cNvSpPr>
                <a:spLocks/>
              </p:cNvSpPr>
              <p:nvPr/>
            </p:nvSpPr>
            <p:spPr bwMode="auto">
              <a:xfrm>
                <a:off x="1592" y="2897"/>
                <a:ext cx="247"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1800"/>
              </a:p>
            </p:txBody>
          </p:sp>
        </p:grpSp>
        <p:grpSp>
          <p:nvGrpSpPr>
            <p:cNvPr id="8" name="Group 82"/>
            <p:cNvGrpSpPr>
              <a:grpSpLocks/>
            </p:cNvGrpSpPr>
            <p:nvPr userDrawn="1"/>
          </p:nvGrpSpPr>
          <p:grpSpPr bwMode="auto">
            <a:xfrm>
              <a:off x="2910190" y="5298398"/>
              <a:ext cx="164629" cy="104602"/>
              <a:chOff x="1778" y="2004"/>
              <a:chExt cx="246" cy="156"/>
            </a:xfrm>
          </p:grpSpPr>
          <p:sp>
            <p:nvSpPr>
              <p:cNvPr id="215" name="Freeform 83"/>
              <p:cNvSpPr>
                <a:spLocks/>
              </p:cNvSpPr>
              <p:nvPr/>
            </p:nvSpPr>
            <p:spPr bwMode="auto">
              <a:xfrm>
                <a:off x="1778" y="2004"/>
                <a:ext cx="246" cy="156"/>
              </a:xfrm>
              <a:custGeom>
                <a:avLst/>
                <a:gdLst>
                  <a:gd name="T0" fmla="*/ 1573 w 239"/>
                  <a:gd name="T1" fmla="*/ 2942 h 151"/>
                  <a:gd name="T2" fmla="*/ 1573 w 239"/>
                  <a:gd name="T3" fmla="*/ 0 h 151"/>
                  <a:gd name="T4" fmla="*/ 0 w 239"/>
                  <a:gd name="T5" fmla="*/ 0 h 151"/>
                  <a:gd name="T6" fmla="*/ 0 w 239"/>
                  <a:gd name="T7" fmla="*/ 2942 h 151"/>
                  <a:gd name="T8" fmla="*/ 1573 w 239"/>
                  <a:gd name="T9" fmla="*/ 2942 h 151"/>
                  <a:gd name="T10" fmla="*/ 1573 w 239"/>
                  <a:gd name="T11" fmla="*/ 2942 h 151"/>
                  <a:gd name="T12" fmla="*/ 0 60000 65536"/>
                  <a:gd name="T13" fmla="*/ 0 60000 65536"/>
                  <a:gd name="T14" fmla="*/ 0 60000 65536"/>
                  <a:gd name="T15" fmla="*/ 0 60000 65536"/>
                  <a:gd name="T16" fmla="*/ 0 60000 65536"/>
                  <a:gd name="T17" fmla="*/ 0 60000 65536"/>
                  <a:gd name="T18" fmla="*/ 0 w 239"/>
                  <a:gd name="T19" fmla="*/ 0 h 151"/>
                  <a:gd name="T20" fmla="*/ 239 w 239"/>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9" h="151">
                    <a:moveTo>
                      <a:pt x="239" y="151"/>
                    </a:moveTo>
                    <a:lnTo>
                      <a:pt x="239" y="0"/>
                    </a:lnTo>
                    <a:lnTo>
                      <a:pt x="0" y="0"/>
                    </a:lnTo>
                    <a:lnTo>
                      <a:pt x="0" y="151"/>
                    </a:lnTo>
                    <a:lnTo>
                      <a:pt x="239" y="151"/>
                    </a:lnTo>
                    <a:close/>
                  </a:path>
                </a:pathLst>
              </a:custGeom>
              <a:solidFill>
                <a:srgbClr val="FF0000"/>
              </a:solidFill>
              <a:ln w="9525">
                <a:noFill/>
                <a:round/>
                <a:headEnd/>
                <a:tailEnd/>
              </a:ln>
            </p:spPr>
            <p:txBody>
              <a:bodyPr/>
              <a:lstStyle/>
              <a:p>
                <a:pPr>
                  <a:defRPr/>
                </a:pPr>
                <a:endParaRPr lang="en-GB" sz="1800"/>
              </a:p>
            </p:txBody>
          </p:sp>
          <p:sp>
            <p:nvSpPr>
              <p:cNvPr id="216" name="Freeform 84"/>
              <p:cNvSpPr>
                <a:spLocks/>
              </p:cNvSpPr>
              <p:nvPr/>
            </p:nvSpPr>
            <p:spPr bwMode="auto">
              <a:xfrm>
                <a:off x="1845" y="2026"/>
                <a:ext cx="120" cy="118"/>
              </a:xfrm>
              <a:custGeom>
                <a:avLst/>
                <a:gdLst>
                  <a:gd name="T0" fmla="*/ 77 w 119"/>
                  <a:gd name="T1" fmla="*/ 78 h 117"/>
                  <a:gd name="T2" fmla="*/ 119 w 119"/>
                  <a:gd name="T3" fmla="*/ 78 h 117"/>
                  <a:gd name="T4" fmla="*/ 119 w 119"/>
                  <a:gd name="T5" fmla="*/ 44 h 117"/>
                  <a:gd name="T6" fmla="*/ 77 w 119"/>
                  <a:gd name="T7" fmla="*/ 44 h 117"/>
                  <a:gd name="T8" fmla="*/ 77 w 119"/>
                  <a:gd name="T9" fmla="*/ 0 h 117"/>
                  <a:gd name="T10" fmla="*/ 42 w 119"/>
                  <a:gd name="T11" fmla="*/ 0 h 117"/>
                  <a:gd name="T12" fmla="*/ 42 w 119"/>
                  <a:gd name="T13" fmla="*/ 44 h 117"/>
                  <a:gd name="T14" fmla="*/ 0 w 119"/>
                  <a:gd name="T15" fmla="*/ 44 h 117"/>
                  <a:gd name="T16" fmla="*/ 0 w 119"/>
                  <a:gd name="T17" fmla="*/ 78 h 117"/>
                  <a:gd name="T18" fmla="*/ 42 w 119"/>
                  <a:gd name="T19" fmla="*/ 78 h 117"/>
                  <a:gd name="T20" fmla="*/ 42 w 119"/>
                  <a:gd name="T21" fmla="*/ 117 h 117"/>
                  <a:gd name="T22" fmla="*/ 77 w 119"/>
                  <a:gd name="T23" fmla="*/ 117 h 117"/>
                  <a:gd name="T24" fmla="*/ 77 w 119"/>
                  <a:gd name="T25" fmla="*/ 78 h 117"/>
                  <a:gd name="T26" fmla="*/ 77 w 119"/>
                  <a:gd name="T27" fmla="*/ 78 h 1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
                  <a:gd name="T43" fmla="*/ 0 h 117"/>
                  <a:gd name="T44" fmla="*/ 119 w 119"/>
                  <a:gd name="T45" fmla="*/ 117 h 1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 h="117">
                    <a:moveTo>
                      <a:pt x="77" y="78"/>
                    </a:moveTo>
                    <a:lnTo>
                      <a:pt x="119" y="78"/>
                    </a:lnTo>
                    <a:lnTo>
                      <a:pt x="119" y="44"/>
                    </a:lnTo>
                    <a:lnTo>
                      <a:pt x="77" y="44"/>
                    </a:lnTo>
                    <a:lnTo>
                      <a:pt x="77" y="0"/>
                    </a:lnTo>
                    <a:lnTo>
                      <a:pt x="42" y="0"/>
                    </a:lnTo>
                    <a:lnTo>
                      <a:pt x="42" y="44"/>
                    </a:lnTo>
                    <a:lnTo>
                      <a:pt x="0" y="44"/>
                    </a:lnTo>
                    <a:lnTo>
                      <a:pt x="0" y="78"/>
                    </a:lnTo>
                    <a:lnTo>
                      <a:pt x="42" y="78"/>
                    </a:lnTo>
                    <a:lnTo>
                      <a:pt x="42" y="117"/>
                    </a:lnTo>
                    <a:lnTo>
                      <a:pt x="77" y="117"/>
                    </a:lnTo>
                    <a:lnTo>
                      <a:pt x="77" y="78"/>
                    </a:lnTo>
                    <a:close/>
                  </a:path>
                </a:pathLst>
              </a:custGeom>
              <a:solidFill>
                <a:srgbClr val="FFFFFF"/>
              </a:solidFill>
              <a:ln w="9525">
                <a:noFill/>
                <a:round/>
                <a:headEnd/>
                <a:tailEnd/>
              </a:ln>
            </p:spPr>
            <p:txBody>
              <a:bodyPr/>
              <a:lstStyle/>
              <a:p>
                <a:pPr>
                  <a:defRPr/>
                </a:pPr>
                <a:endParaRPr lang="en-GB" sz="1800"/>
              </a:p>
            </p:txBody>
          </p:sp>
          <p:sp>
            <p:nvSpPr>
              <p:cNvPr id="217" name="Freeform 85"/>
              <p:cNvSpPr>
                <a:spLocks/>
              </p:cNvSpPr>
              <p:nvPr/>
            </p:nvSpPr>
            <p:spPr bwMode="auto">
              <a:xfrm>
                <a:off x="1778" y="2004"/>
                <a:ext cx="246"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1800"/>
              </a:p>
            </p:txBody>
          </p:sp>
        </p:grpSp>
        <p:grpSp>
          <p:nvGrpSpPr>
            <p:cNvPr id="9" name="Group 86"/>
            <p:cNvGrpSpPr>
              <a:grpSpLocks/>
            </p:cNvGrpSpPr>
            <p:nvPr userDrawn="1"/>
          </p:nvGrpSpPr>
          <p:grpSpPr bwMode="auto">
            <a:xfrm>
              <a:off x="2698061" y="5298398"/>
              <a:ext cx="164271" cy="105273"/>
              <a:chOff x="1592" y="2143"/>
              <a:chExt cx="247" cy="156"/>
            </a:xfrm>
          </p:grpSpPr>
          <p:sp>
            <p:nvSpPr>
              <p:cNvPr id="209" name="Freeform 87"/>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E600"/>
              </a:solidFill>
              <a:ln w="9525">
                <a:noFill/>
                <a:round/>
                <a:headEnd/>
                <a:tailEnd/>
              </a:ln>
            </p:spPr>
            <p:txBody>
              <a:bodyPr/>
              <a:lstStyle/>
              <a:p>
                <a:pPr>
                  <a:defRPr/>
                </a:pPr>
                <a:endParaRPr lang="en-GB" sz="1800"/>
              </a:p>
            </p:txBody>
          </p:sp>
          <p:sp>
            <p:nvSpPr>
              <p:cNvPr id="210" name="Freeform 88"/>
              <p:cNvSpPr>
                <a:spLocks/>
              </p:cNvSpPr>
              <p:nvPr/>
            </p:nvSpPr>
            <p:spPr bwMode="auto">
              <a:xfrm>
                <a:off x="1592" y="2143"/>
                <a:ext cx="66" cy="67"/>
              </a:xfrm>
              <a:custGeom>
                <a:avLst/>
                <a:gdLst>
                  <a:gd name="T0" fmla="*/ 66 w 66"/>
                  <a:gd name="T1" fmla="*/ 0 h 67"/>
                  <a:gd name="T2" fmla="*/ 0 w 66"/>
                  <a:gd name="T3" fmla="*/ 0 h 67"/>
                  <a:gd name="T4" fmla="*/ 0 w 66"/>
                  <a:gd name="T5" fmla="*/ 67 h 67"/>
                  <a:gd name="T6" fmla="*/ 66 w 66"/>
                  <a:gd name="T7" fmla="*/ 67 h 67"/>
                  <a:gd name="T8" fmla="*/ 66 w 66"/>
                  <a:gd name="T9" fmla="*/ 0 h 67"/>
                  <a:gd name="T10" fmla="*/ 66 w 66"/>
                  <a:gd name="T11" fmla="*/ 0 h 67"/>
                  <a:gd name="T12" fmla="*/ 0 60000 65536"/>
                  <a:gd name="T13" fmla="*/ 0 60000 65536"/>
                  <a:gd name="T14" fmla="*/ 0 60000 65536"/>
                  <a:gd name="T15" fmla="*/ 0 60000 65536"/>
                  <a:gd name="T16" fmla="*/ 0 60000 65536"/>
                  <a:gd name="T17" fmla="*/ 0 60000 65536"/>
                  <a:gd name="T18" fmla="*/ 0 w 66"/>
                  <a:gd name="T19" fmla="*/ 0 h 67"/>
                  <a:gd name="T20" fmla="*/ 66 w 66"/>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66" h="67">
                    <a:moveTo>
                      <a:pt x="66" y="0"/>
                    </a:moveTo>
                    <a:lnTo>
                      <a:pt x="0" y="0"/>
                    </a:lnTo>
                    <a:lnTo>
                      <a:pt x="0" y="67"/>
                    </a:lnTo>
                    <a:lnTo>
                      <a:pt x="66" y="67"/>
                    </a:lnTo>
                    <a:lnTo>
                      <a:pt x="66" y="0"/>
                    </a:lnTo>
                    <a:close/>
                  </a:path>
                </a:pathLst>
              </a:custGeom>
              <a:solidFill>
                <a:srgbClr val="0C419A"/>
              </a:solidFill>
              <a:ln w="9525">
                <a:noFill/>
                <a:round/>
                <a:headEnd/>
                <a:tailEnd/>
              </a:ln>
            </p:spPr>
            <p:txBody>
              <a:bodyPr/>
              <a:lstStyle/>
              <a:p>
                <a:pPr>
                  <a:defRPr/>
                </a:pPr>
                <a:endParaRPr lang="en-GB" sz="1800"/>
              </a:p>
            </p:txBody>
          </p:sp>
          <p:sp>
            <p:nvSpPr>
              <p:cNvPr id="211" name="Freeform 89"/>
              <p:cNvSpPr>
                <a:spLocks/>
              </p:cNvSpPr>
              <p:nvPr/>
            </p:nvSpPr>
            <p:spPr bwMode="auto">
              <a:xfrm>
                <a:off x="1592" y="2238"/>
                <a:ext cx="66" cy="61"/>
              </a:xfrm>
              <a:custGeom>
                <a:avLst/>
                <a:gdLst>
                  <a:gd name="T0" fmla="*/ 0 w 66"/>
                  <a:gd name="T1" fmla="*/ 0 h 61"/>
                  <a:gd name="T2" fmla="*/ 0 w 66"/>
                  <a:gd name="T3" fmla="*/ 61 h 61"/>
                  <a:gd name="T4" fmla="*/ 66 w 66"/>
                  <a:gd name="T5" fmla="*/ 61 h 61"/>
                  <a:gd name="T6" fmla="*/ 66 w 66"/>
                  <a:gd name="T7" fmla="*/ 0 h 61"/>
                  <a:gd name="T8" fmla="*/ 0 w 66"/>
                  <a:gd name="T9" fmla="*/ 0 h 61"/>
                  <a:gd name="T10" fmla="*/ 0 w 66"/>
                  <a:gd name="T11" fmla="*/ 0 h 61"/>
                  <a:gd name="T12" fmla="*/ 0 60000 65536"/>
                  <a:gd name="T13" fmla="*/ 0 60000 65536"/>
                  <a:gd name="T14" fmla="*/ 0 60000 65536"/>
                  <a:gd name="T15" fmla="*/ 0 60000 65536"/>
                  <a:gd name="T16" fmla="*/ 0 60000 65536"/>
                  <a:gd name="T17" fmla="*/ 0 60000 65536"/>
                  <a:gd name="T18" fmla="*/ 0 w 66"/>
                  <a:gd name="T19" fmla="*/ 0 h 61"/>
                  <a:gd name="T20" fmla="*/ 66 w 66"/>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66" h="61">
                    <a:moveTo>
                      <a:pt x="0" y="0"/>
                    </a:moveTo>
                    <a:lnTo>
                      <a:pt x="0" y="61"/>
                    </a:lnTo>
                    <a:lnTo>
                      <a:pt x="66" y="61"/>
                    </a:lnTo>
                    <a:lnTo>
                      <a:pt x="66" y="0"/>
                    </a:lnTo>
                    <a:lnTo>
                      <a:pt x="0" y="0"/>
                    </a:lnTo>
                    <a:close/>
                  </a:path>
                </a:pathLst>
              </a:custGeom>
              <a:solidFill>
                <a:srgbClr val="0C419A"/>
              </a:solidFill>
              <a:ln w="9525">
                <a:noFill/>
                <a:round/>
                <a:headEnd/>
                <a:tailEnd/>
              </a:ln>
            </p:spPr>
            <p:txBody>
              <a:bodyPr/>
              <a:lstStyle/>
              <a:p>
                <a:pPr>
                  <a:defRPr/>
                </a:pPr>
                <a:endParaRPr lang="en-GB" sz="1800"/>
              </a:p>
            </p:txBody>
          </p:sp>
          <p:sp>
            <p:nvSpPr>
              <p:cNvPr id="212" name="Freeform 90"/>
              <p:cNvSpPr>
                <a:spLocks/>
              </p:cNvSpPr>
              <p:nvPr/>
            </p:nvSpPr>
            <p:spPr bwMode="auto">
              <a:xfrm>
                <a:off x="1689" y="2238"/>
                <a:ext cx="150" cy="61"/>
              </a:xfrm>
              <a:custGeom>
                <a:avLst/>
                <a:gdLst>
                  <a:gd name="T0" fmla="*/ 0 w 149"/>
                  <a:gd name="T1" fmla="*/ 61 h 61"/>
                  <a:gd name="T2" fmla="*/ 149 w 149"/>
                  <a:gd name="T3" fmla="*/ 61 h 61"/>
                  <a:gd name="T4" fmla="*/ 149 w 149"/>
                  <a:gd name="T5" fmla="*/ 0 h 61"/>
                  <a:gd name="T6" fmla="*/ 0 w 149"/>
                  <a:gd name="T7" fmla="*/ 0 h 61"/>
                  <a:gd name="T8" fmla="*/ 0 w 149"/>
                  <a:gd name="T9" fmla="*/ 61 h 61"/>
                  <a:gd name="T10" fmla="*/ 0 w 149"/>
                  <a:gd name="T11" fmla="*/ 61 h 61"/>
                  <a:gd name="T12" fmla="*/ 0 60000 65536"/>
                  <a:gd name="T13" fmla="*/ 0 60000 65536"/>
                  <a:gd name="T14" fmla="*/ 0 60000 65536"/>
                  <a:gd name="T15" fmla="*/ 0 60000 65536"/>
                  <a:gd name="T16" fmla="*/ 0 60000 65536"/>
                  <a:gd name="T17" fmla="*/ 0 60000 65536"/>
                  <a:gd name="T18" fmla="*/ 0 w 149"/>
                  <a:gd name="T19" fmla="*/ 0 h 61"/>
                  <a:gd name="T20" fmla="*/ 149 w 14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49" h="61">
                    <a:moveTo>
                      <a:pt x="0" y="61"/>
                    </a:moveTo>
                    <a:lnTo>
                      <a:pt x="149" y="61"/>
                    </a:lnTo>
                    <a:lnTo>
                      <a:pt x="149" y="0"/>
                    </a:lnTo>
                    <a:lnTo>
                      <a:pt x="0" y="0"/>
                    </a:lnTo>
                    <a:lnTo>
                      <a:pt x="0" y="61"/>
                    </a:lnTo>
                    <a:close/>
                  </a:path>
                </a:pathLst>
              </a:custGeom>
              <a:solidFill>
                <a:srgbClr val="0C419A"/>
              </a:solidFill>
              <a:ln w="9525">
                <a:noFill/>
                <a:round/>
                <a:headEnd/>
                <a:tailEnd/>
              </a:ln>
            </p:spPr>
            <p:txBody>
              <a:bodyPr/>
              <a:lstStyle/>
              <a:p>
                <a:pPr>
                  <a:defRPr/>
                </a:pPr>
                <a:endParaRPr lang="en-GB" sz="1800"/>
              </a:p>
            </p:txBody>
          </p:sp>
          <p:sp>
            <p:nvSpPr>
              <p:cNvPr id="213" name="Freeform 91"/>
              <p:cNvSpPr>
                <a:spLocks/>
              </p:cNvSpPr>
              <p:nvPr/>
            </p:nvSpPr>
            <p:spPr bwMode="auto">
              <a:xfrm>
                <a:off x="1689" y="2143"/>
                <a:ext cx="150" cy="67"/>
              </a:xfrm>
              <a:custGeom>
                <a:avLst/>
                <a:gdLst>
                  <a:gd name="T0" fmla="*/ 0 w 149"/>
                  <a:gd name="T1" fmla="*/ 0 h 67"/>
                  <a:gd name="T2" fmla="*/ 0 w 149"/>
                  <a:gd name="T3" fmla="*/ 67 h 67"/>
                  <a:gd name="T4" fmla="*/ 149 w 149"/>
                  <a:gd name="T5" fmla="*/ 67 h 67"/>
                  <a:gd name="T6" fmla="*/ 149 w 149"/>
                  <a:gd name="T7" fmla="*/ 0 h 67"/>
                  <a:gd name="T8" fmla="*/ 0 w 149"/>
                  <a:gd name="T9" fmla="*/ 0 h 67"/>
                  <a:gd name="T10" fmla="*/ 0 w 149"/>
                  <a:gd name="T11" fmla="*/ 0 h 67"/>
                  <a:gd name="T12" fmla="*/ 0 60000 65536"/>
                  <a:gd name="T13" fmla="*/ 0 60000 65536"/>
                  <a:gd name="T14" fmla="*/ 0 60000 65536"/>
                  <a:gd name="T15" fmla="*/ 0 60000 65536"/>
                  <a:gd name="T16" fmla="*/ 0 60000 65536"/>
                  <a:gd name="T17" fmla="*/ 0 60000 65536"/>
                  <a:gd name="T18" fmla="*/ 0 w 149"/>
                  <a:gd name="T19" fmla="*/ 0 h 67"/>
                  <a:gd name="T20" fmla="*/ 149 w 149"/>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149" h="67">
                    <a:moveTo>
                      <a:pt x="0" y="0"/>
                    </a:moveTo>
                    <a:lnTo>
                      <a:pt x="0" y="67"/>
                    </a:lnTo>
                    <a:lnTo>
                      <a:pt x="149" y="67"/>
                    </a:lnTo>
                    <a:lnTo>
                      <a:pt x="149" y="0"/>
                    </a:lnTo>
                    <a:lnTo>
                      <a:pt x="0" y="0"/>
                    </a:lnTo>
                    <a:close/>
                  </a:path>
                </a:pathLst>
              </a:custGeom>
              <a:solidFill>
                <a:srgbClr val="0C419A"/>
              </a:solidFill>
              <a:ln w="9525">
                <a:noFill/>
                <a:round/>
                <a:headEnd/>
                <a:tailEnd/>
              </a:ln>
            </p:spPr>
            <p:txBody>
              <a:bodyPr/>
              <a:lstStyle/>
              <a:p>
                <a:pPr>
                  <a:defRPr/>
                </a:pPr>
                <a:endParaRPr lang="en-GB" sz="1800"/>
              </a:p>
            </p:txBody>
          </p:sp>
          <p:sp>
            <p:nvSpPr>
              <p:cNvPr id="214" name="Freeform 92"/>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1800"/>
              </a:p>
            </p:txBody>
          </p:sp>
        </p:grpSp>
        <p:grpSp>
          <p:nvGrpSpPr>
            <p:cNvPr id="10" name="Group 93"/>
            <p:cNvGrpSpPr>
              <a:grpSpLocks/>
            </p:cNvGrpSpPr>
            <p:nvPr userDrawn="1"/>
          </p:nvGrpSpPr>
          <p:grpSpPr bwMode="auto">
            <a:xfrm>
              <a:off x="2486912" y="5298398"/>
              <a:ext cx="163291" cy="105273"/>
              <a:chOff x="1593" y="1897"/>
              <a:chExt cx="244" cy="157"/>
            </a:xfrm>
          </p:grpSpPr>
          <p:sp>
            <p:nvSpPr>
              <p:cNvPr id="205" name="Freeform 94"/>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E600"/>
              </a:solidFill>
              <a:ln w="9525">
                <a:noFill/>
                <a:round/>
                <a:headEnd/>
                <a:tailEnd/>
              </a:ln>
            </p:spPr>
            <p:txBody>
              <a:bodyPr/>
              <a:lstStyle/>
              <a:p>
                <a:pPr>
                  <a:defRPr/>
                </a:pPr>
                <a:endParaRPr lang="en-GB" sz="1800"/>
              </a:p>
            </p:txBody>
          </p:sp>
          <p:sp>
            <p:nvSpPr>
              <p:cNvPr id="206" name="Freeform 95"/>
              <p:cNvSpPr>
                <a:spLocks/>
              </p:cNvSpPr>
              <p:nvPr/>
            </p:nvSpPr>
            <p:spPr bwMode="auto">
              <a:xfrm>
                <a:off x="1593" y="1897"/>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sz="1800"/>
              </a:p>
            </p:txBody>
          </p:sp>
          <p:sp>
            <p:nvSpPr>
              <p:cNvPr id="207" name="Freeform 96"/>
              <p:cNvSpPr>
                <a:spLocks/>
              </p:cNvSpPr>
              <p:nvPr/>
            </p:nvSpPr>
            <p:spPr bwMode="auto">
              <a:xfrm>
                <a:off x="1593" y="2003"/>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FF0000"/>
              </a:solidFill>
              <a:ln w="9525">
                <a:noFill/>
                <a:round/>
                <a:headEnd/>
                <a:tailEnd/>
              </a:ln>
            </p:spPr>
            <p:txBody>
              <a:bodyPr/>
              <a:lstStyle/>
              <a:p>
                <a:pPr>
                  <a:defRPr/>
                </a:pPr>
                <a:endParaRPr lang="en-GB" sz="1800"/>
              </a:p>
            </p:txBody>
          </p:sp>
          <p:sp>
            <p:nvSpPr>
              <p:cNvPr id="208" name="Freeform 97"/>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1800"/>
              </a:p>
            </p:txBody>
          </p:sp>
        </p:grpSp>
        <p:grpSp>
          <p:nvGrpSpPr>
            <p:cNvPr id="11" name="Group 98"/>
            <p:cNvGrpSpPr>
              <a:grpSpLocks/>
            </p:cNvGrpSpPr>
            <p:nvPr userDrawn="1"/>
          </p:nvGrpSpPr>
          <p:grpSpPr bwMode="auto">
            <a:xfrm>
              <a:off x="1633860" y="5298398"/>
              <a:ext cx="165299" cy="104917"/>
              <a:chOff x="1778" y="1164"/>
              <a:chExt cx="247" cy="157"/>
            </a:xfrm>
          </p:grpSpPr>
          <p:sp>
            <p:nvSpPr>
              <p:cNvPr id="156" name="Freeform 99"/>
              <p:cNvSpPr>
                <a:spLocks/>
              </p:cNvSpPr>
              <p:nvPr/>
            </p:nvSpPr>
            <p:spPr bwMode="auto">
              <a:xfrm>
                <a:off x="1778" y="1164"/>
                <a:ext cx="102" cy="157"/>
              </a:xfrm>
              <a:custGeom>
                <a:avLst/>
                <a:gdLst>
                  <a:gd name="T0" fmla="*/ 9612 w 96"/>
                  <a:gd name="T1" fmla="*/ 156 h 156"/>
                  <a:gd name="T2" fmla="*/ 0 w 96"/>
                  <a:gd name="T3" fmla="*/ 156 h 156"/>
                  <a:gd name="T4" fmla="*/ 0 w 96"/>
                  <a:gd name="T5" fmla="*/ 0 h 156"/>
                  <a:gd name="T6" fmla="*/ 9612 w 96"/>
                  <a:gd name="T7" fmla="*/ 0 h 156"/>
                  <a:gd name="T8" fmla="*/ 9612 w 96"/>
                  <a:gd name="T9" fmla="*/ 156 h 156"/>
                  <a:gd name="T10" fmla="*/ 9612 w 96"/>
                  <a:gd name="T11" fmla="*/ 156 h 156"/>
                  <a:gd name="T12" fmla="*/ 0 60000 65536"/>
                  <a:gd name="T13" fmla="*/ 0 60000 65536"/>
                  <a:gd name="T14" fmla="*/ 0 60000 65536"/>
                  <a:gd name="T15" fmla="*/ 0 60000 65536"/>
                  <a:gd name="T16" fmla="*/ 0 60000 65536"/>
                  <a:gd name="T17" fmla="*/ 0 60000 65536"/>
                  <a:gd name="T18" fmla="*/ 0 w 96"/>
                  <a:gd name="T19" fmla="*/ 0 h 156"/>
                  <a:gd name="T20" fmla="*/ 96 w 96"/>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96" h="156">
                    <a:moveTo>
                      <a:pt x="96" y="156"/>
                    </a:moveTo>
                    <a:lnTo>
                      <a:pt x="0" y="156"/>
                    </a:lnTo>
                    <a:lnTo>
                      <a:pt x="0" y="0"/>
                    </a:lnTo>
                    <a:lnTo>
                      <a:pt x="96" y="0"/>
                    </a:lnTo>
                    <a:lnTo>
                      <a:pt x="96" y="156"/>
                    </a:lnTo>
                    <a:close/>
                  </a:path>
                </a:pathLst>
              </a:custGeom>
              <a:solidFill>
                <a:srgbClr val="138630"/>
              </a:solidFill>
              <a:ln w="9525">
                <a:noFill/>
                <a:round/>
                <a:headEnd/>
                <a:tailEnd/>
              </a:ln>
            </p:spPr>
            <p:txBody>
              <a:bodyPr/>
              <a:lstStyle/>
              <a:p>
                <a:pPr>
                  <a:defRPr/>
                </a:pPr>
                <a:endParaRPr lang="en-GB" sz="1800"/>
              </a:p>
            </p:txBody>
          </p:sp>
          <p:sp>
            <p:nvSpPr>
              <p:cNvPr id="157" name="Freeform 100"/>
              <p:cNvSpPr>
                <a:spLocks/>
              </p:cNvSpPr>
              <p:nvPr/>
            </p:nvSpPr>
            <p:spPr bwMode="auto">
              <a:xfrm>
                <a:off x="1880" y="1164"/>
                <a:ext cx="145" cy="157"/>
              </a:xfrm>
              <a:custGeom>
                <a:avLst/>
                <a:gdLst>
                  <a:gd name="T0" fmla="*/ 143 w 143"/>
                  <a:gd name="T1" fmla="*/ 156 h 156"/>
                  <a:gd name="T2" fmla="*/ 0 w 143"/>
                  <a:gd name="T3" fmla="*/ 156 h 156"/>
                  <a:gd name="T4" fmla="*/ 0 w 143"/>
                  <a:gd name="T5" fmla="*/ 0 h 156"/>
                  <a:gd name="T6" fmla="*/ 143 w 143"/>
                  <a:gd name="T7" fmla="*/ 0 h 156"/>
                  <a:gd name="T8" fmla="*/ 143 w 143"/>
                  <a:gd name="T9" fmla="*/ 156 h 156"/>
                  <a:gd name="T10" fmla="*/ 143 w 143"/>
                  <a:gd name="T11" fmla="*/ 156 h 156"/>
                  <a:gd name="T12" fmla="*/ 0 60000 65536"/>
                  <a:gd name="T13" fmla="*/ 0 60000 65536"/>
                  <a:gd name="T14" fmla="*/ 0 60000 65536"/>
                  <a:gd name="T15" fmla="*/ 0 60000 65536"/>
                  <a:gd name="T16" fmla="*/ 0 60000 65536"/>
                  <a:gd name="T17" fmla="*/ 0 60000 65536"/>
                  <a:gd name="T18" fmla="*/ 0 w 143"/>
                  <a:gd name="T19" fmla="*/ 0 h 156"/>
                  <a:gd name="T20" fmla="*/ 143 w 143"/>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43" h="156">
                    <a:moveTo>
                      <a:pt x="143" y="156"/>
                    </a:moveTo>
                    <a:lnTo>
                      <a:pt x="0" y="156"/>
                    </a:lnTo>
                    <a:lnTo>
                      <a:pt x="0" y="0"/>
                    </a:lnTo>
                    <a:lnTo>
                      <a:pt x="143" y="0"/>
                    </a:lnTo>
                    <a:lnTo>
                      <a:pt x="143" y="156"/>
                    </a:lnTo>
                    <a:close/>
                  </a:path>
                </a:pathLst>
              </a:custGeom>
              <a:solidFill>
                <a:srgbClr val="FF1702"/>
              </a:solidFill>
              <a:ln w="9525">
                <a:noFill/>
                <a:round/>
                <a:headEnd/>
                <a:tailEnd/>
              </a:ln>
            </p:spPr>
            <p:txBody>
              <a:bodyPr/>
              <a:lstStyle/>
              <a:p>
                <a:pPr>
                  <a:defRPr/>
                </a:pPr>
                <a:endParaRPr lang="en-GB" sz="1800"/>
              </a:p>
            </p:txBody>
          </p:sp>
          <p:sp>
            <p:nvSpPr>
              <p:cNvPr id="158" name="Freeform 101"/>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close/>
                  </a:path>
                </a:pathLst>
              </a:custGeom>
              <a:solidFill>
                <a:srgbClr val="FFE600"/>
              </a:solidFill>
              <a:ln w="9525">
                <a:noFill/>
                <a:round/>
                <a:headEnd/>
                <a:tailEnd/>
              </a:ln>
            </p:spPr>
            <p:txBody>
              <a:bodyPr/>
              <a:lstStyle/>
              <a:p>
                <a:pPr>
                  <a:defRPr/>
                </a:pPr>
                <a:endParaRPr lang="en-GB" sz="1800"/>
              </a:p>
            </p:txBody>
          </p:sp>
          <p:sp>
            <p:nvSpPr>
              <p:cNvPr id="159" name="Freeform 102"/>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path>
                </a:pathLst>
              </a:custGeom>
              <a:noFill/>
              <a:ln w="0">
                <a:solidFill>
                  <a:srgbClr val="000000"/>
                </a:solidFill>
                <a:prstDash val="solid"/>
                <a:round/>
                <a:headEnd/>
                <a:tailEnd/>
              </a:ln>
            </p:spPr>
            <p:txBody>
              <a:bodyPr/>
              <a:lstStyle/>
              <a:p>
                <a:pPr>
                  <a:defRPr/>
                </a:pPr>
                <a:endParaRPr lang="en-GB" sz="1800"/>
              </a:p>
            </p:txBody>
          </p:sp>
          <p:sp>
            <p:nvSpPr>
              <p:cNvPr id="160" name="Freeform 103"/>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close/>
                  </a:path>
                </a:pathLst>
              </a:custGeom>
              <a:solidFill>
                <a:srgbClr val="FFE600"/>
              </a:solidFill>
              <a:ln w="9525">
                <a:noFill/>
                <a:round/>
                <a:headEnd/>
                <a:tailEnd/>
              </a:ln>
            </p:spPr>
            <p:txBody>
              <a:bodyPr/>
              <a:lstStyle/>
              <a:p>
                <a:pPr>
                  <a:defRPr/>
                </a:pPr>
                <a:endParaRPr lang="en-GB" sz="1800"/>
              </a:p>
            </p:txBody>
          </p:sp>
          <p:sp>
            <p:nvSpPr>
              <p:cNvPr id="161" name="Freeform 104"/>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path>
                </a:pathLst>
              </a:custGeom>
              <a:noFill/>
              <a:ln w="0">
                <a:solidFill>
                  <a:srgbClr val="000000"/>
                </a:solidFill>
                <a:prstDash val="solid"/>
                <a:round/>
                <a:headEnd/>
                <a:tailEnd/>
              </a:ln>
            </p:spPr>
            <p:txBody>
              <a:bodyPr/>
              <a:lstStyle/>
              <a:p>
                <a:pPr>
                  <a:defRPr/>
                </a:pPr>
                <a:endParaRPr lang="en-GB" sz="1800"/>
              </a:p>
            </p:txBody>
          </p:sp>
          <p:sp>
            <p:nvSpPr>
              <p:cNvPr id="162" name="Freeform 105"/>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close/>
                  </a:path>
                </a:pathLst>
              </a:custGeom>
              <a:solidFill>
                <a:srgbClr val="FFE600"/>
              </a:solidFill>
              <a:ln w="9525">
                <a:noFill/>
                <a:round/>
                <a:headEnd/>
                <a:tailEnd/>
              </a:ln>
            </p:spPr>
            <p:txBody>
              <a:bodyPr/>
              <a:lstStyle/>
              <a:p>
                <a:pPr>
                  <a:defRPr/>
                </a:pPr>
                <a:endParaRPr lang="en-GB" sz="1800"/>
              </a:p>
            </p:txBody>
          </p:sp>
          <p:sp>
            <p:nvSpPr>
              <p:cNvPr id="163" name="Freeform 106"/>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path>
                </a:pathLst>
              </a:custGeom>
              <a:noFill/>
              <a:ln w="0">
                <a:solidFill>
                  <a:srgbClr val="000000"/>
                </a:solidFill>
                <a:prstDash val="solid"/>
                <a:round/>
                <a:headEnd/>
                <a:tailEnd/>
              </a:ln>
            </p:spPr>
            <p:txBody>
              <a:bodyPr/>
              <a:lstStyle/>
              <a:p>
                <a:pPr>
                  <a:defRPr/>
                </a:pPr>
                <a:endParaRPr lang="en-GB" sz="1800"/>
              </a:p>
            </p:txBody>
          </p:sp>
          <p:sp>
            <p:nvSpPr>
              <p:cNvPr id="164" name="Freeform 107"/>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close/>
                  </a:path>
                </a:pathLst>
              </a:custGeom>
              <a:solidFill>
                <a:srgbClr val="FFE600"/>
              </a:solidFill>
              <a:ln w="9525">
                <a:noFill/>
                <a:round/>
                <a:headEnd/>
                <a:tailEnd/>
              </a:ln>
            </p:spPr>
            <p:txBody>
              <a:bodyPr/>
              <a:lstStyle/>
              <a:p>
                <a:pPr>
                  <a:defRPr/>
                </a:pPr>
                <a:endParaRPr lang="en-GB" sz="1800"/>
              </a:p>
            </p:txBody>
          </p:sp>
          <p:sp>
            <p:nvSpPr>
              <p:cNvPr id="165" name="Freeform 108"/>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path>
                </a:pathLst>
              </a:custGeom>
              <a:noFill/>
              <a:ln w="0">
                <a:solidFill>
                  <a:srgbClr val="000000"/>
                </a:solidFill>
                <a:prstDash val="solid"/>
                <a:round/>
                <a:headEnd/>
                <a:tailEnd/>
              </a:ln>
            </p:spPr>
            <p:txBody>
              <a:bodyPr/>
              <a:lstStyle/>
              <a:p>
                <a:pPr>
                  <a:defRPr/>
                </a:pPr>
                <a:endParaRPr lang="en-GB" sz="1800"/>
              </a:p>
            </p:txBody>
          </p:sp>
          <p:sp>
            <p:nvSpPr>
              <p:cNvPr id="166" name="Freeform 109"/>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close/>
                  </a:path>
                </a:pathLst>
              </a:custGeom>
              <a:solidFill>
                <a:srgbClr val="FFE600"/>
              </a:solidFill>
              <a:ln w="9525">
                <a:noFill/>
                <a:round/>
                <a:headEnd/>
                <a:tailEnd/>
              </a:ln>
            </p:spPr>
            <p:txBody>
              <a:bodyPr/>
              <a:lstStyle/>
              <a:p>
                <a:pPr>
                  <a:defRPr/>
                </a:pPr>
                <a:endParaRPr lang="en-GB" sz="1800"/>
              </a:p>
            </p:txBody>
          </p:sp>
          <p:sp>
            <p:nvSpPr>
              <p:cNvPr id="167" name="Freeform 110"/>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path>
                </a:pathLst>
              </a:custGeom>
              <a:noFill/>
              <a:ln w="0">
                <a:solidFill>
                  <a:srgbClr val="000000"/>
                </a:solidFill>
                <a:prstDash val="solid"/>
                <a:round/>
                <a:headEnd/>
                <a:tailEnd/>
              </a:ln>
            </p:spPr>
            <p:txBody>
              <a:bodyPr/>
              <a:lstStyle/>
              <a:p>
                <a:pPr>
                  <a:defRPr/>
                </a:pPr>
                <a:endParaRPr lang="en-GB" sz="1800"/>
              </a:p>
            </p:txBody>
          </p:sp>
          <p:sp>
            <p:nvSpPr>
              <p:cNvPr id="168" name="Freeform 111"/>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close/>
                  </a:path>
                </a:pathLst>
              </a:custGeom>
              <a:solidFill>
                <a:srgbClr val="FFE600"/>
              </a:solidFill>
              <a:ln w="9525">
                <a:noFill/>
                <a:round/>
                <a:headEnd/>
                <a:tailEnd/>
              </a:ln>
            </p:spPr>
            <p:txBody>
              <a:bodyPr/>
              <a:lstStyle/>
              <a:p>
                <a:pPr>
                  <a:defRPr/>
                </a:pPr>
                <a:endParaRPr lang="en-GB" sz="1800"/>
              </a:p>
            </p:txBody>
          </p:sp>
          <p:sp>
            <p:nvSpPr>
              <p:cNvPr id="169" name="Freeform 112"/>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path>
                </a:pathLst>
              </a:custGeom>
              <a:noFill/>
              <a:ln w="0">
                <a:solidFill>
                  <a:srgbClr val="000000"/>
                </a:solidFill>
                <a:prstDash val="solid"/>
                <a:round/>
                <a:headEnd/>
                <a:tailEnd/>
              </a:ln>
            </p:spPr>
            <p:txBody>
              <a:bodyPr/>
              <a:lstStyle/>
              <a:p>
                <a:pPr>
                  <a:defRPr/>
                </a:pPr>
                <a:endParaRPr lang="en-GB" sz="1800"/>
              </a:p>
            </p:txBody>
          </p:sp>
          <p:sp>
            <p:nvSpPr>
              <p:cNvPr id="170" name="Freeform 113"/>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close/>
                  </a:path>
                </a:pathLst>
              </a:custGeom>
              <a:solidFill>
                <a:srgbClr val="FFE600"/>
              </a:solidFill>
              <a:ln w="9525">
                <a:noFill/>
                <a:round/>
                <a:headEnd/>
                <a:tailEnd/>
              </a:ln>
            </p:spPr>
            <p:txBody>
              <a:bodyPr/>
              <a:lstStyle/>
              <a:p>
                <a:pPr>
                  <a:defRPr/>
                </a:pPr>
                <a:endParaRPr lang="en-GB" sz="1800"/>
              </a:p>
            </p:txBody>
          </p:sp>
          <p:sp>
            <p:nvSpPr>
              <p:cNvPr id="171" name="Freeform 114"/>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path>
                </a:pathLst>
              </a:custGeom>
              <a:noFill/>
              <a:ln w="0">
                <a:solidFill>
                  <a:srgbClr val="000000"/>
                </a:solidFill>
                <a:prstDash val="solid"/>
                <a:round/>
                <a:headEnd/>
                <a:tailEnd/>
              </a:ln>
            </p:spPr>
            <p:txBody>
              <a:bodyPr/>
              <a:lstStyle/>
              <a:p>
                <a:pPr>
                  <a:defRPr/>
                </a:pPr>
                <a:endParaRPr lang="en-GB" sz="1800"/>
              </a:p>
            </p:txBody>
          </p:sp>
          <p:sp>
            <p:nvSpPr>
              <p:cNvPr id="172" name="Freeform 115"/>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close/>
                  </a:path>
                </a:pathLst>
              </a:custGeom>
              <a:solidFill>
                <a:srgbClr val="FFE600"/>
              </a:solidFill>
              <a:ln w="9525">
                <a:noFill/>
                <a:round/>
                <a:headEnd/>
                <a:tailEnd/>
              </a:ln>
            </p:spPr>
            <p:txBody>
              <a:bodyPr/>
              <a:lstStyle/>
              <a:p>
                <a:pPr>
                  <a:defRPr/>
                </a:pPr>
                <a:endParaRPr lang="en-GB" sz="1800"/>
              </a:p>
            </p:txBody>
          </p:sp>
          <p:sp>
            <p:nvSpPr>
              <p:cNvPr id="173" name="Freeform 116"/>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path>
                </a:pathLst>
              </a:custGeom>
              <a:noFill/>
              <a:ln w="0">
                <a:solidFill>
                  <a:srgbClr val="000000"/>
                </a:solidFill>
                <a:prstDash val="solid"/>
                <a:round/>
                <a:headEnd/>
                <a:tailEnd/>
              </a:ln>
            </p:spPr>
            <p:txBody>
              <a:bodyPr/>
              <a:lstStyle/>
              <a:p>
                <a:pPr>
                  <a:defRPr/>
                </a:pPr>
                <a:endParaRPr lang="en-GB" sz="1800"/>
              </a:p>
            </p:txBody>
          </p:sp>
          <p:sp>
            <p:nvSpPr>
              <p:cNvPr id="174" name="Freeform 117"/>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close/>
                  </a:path>
                </a:pathLst>
              </a:custGeom>
              <a:solidFill>
                <a:srgbClr val="FFE600"/>
              </a:solidFill>
              <a:ln w="9525">
                <a:noFill/>
                <a:round/>
                <a:headEnd/>
                <a:tailEnd/>
              </a:ln>
            </p:spPr>
            <p:txBody>
              <a:bodyPr/>
              <a:lstStyle/>
              <a:p>
                <a:pPr>
                  <a:defRPr/>
                </a:pPr>
                <a:endParaRPr lang="en-GB" sz="1800"/>
              </a:p>
            </p:txBody>
          </p:sp>
          <p:sp>
            <p:nvSpPr>
              <p:cNvPr id="175" name="Freeform 118"/>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path>
                </a:pathLst>
              </a:custGeom>
              <a:noFill/>
              <a:ln w="0">
                <a:solidFill>
                  <a:srgbClr val="000000"/>
                </a:solidFill>
                <a:prstDash val="solid"/>
                <a:round/>
                <a:headEnd/>
                <a:tailEnd/>
              </a:ln>
            </p:spPr>
            <p:txBody>
              <a:bodyPr/>
              <a:lstStyle/>
              <a:p>
                <a:pPr>
                  <a:defRPr/>
                </a:pPr>
                <a:endParaRPr lang="en-GB" sz="1800"/>
              </a:p>
            </p:txBody>
          </p:sp>
          <p:sp>
            <p:nvSpPr>
              <p:cNvPr id="176" name="Freeform 119"/>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close/>
                  </a:path>
                </a:pathLst>
              </a:custGeom>
              <a:solidFill>
                <a:srgbClr val="FFE600"/>
              </a:solidFill>
              <a:ln w="9525">
                <a:noFill/>
                <a:round/>
                <a:headEnd/>
                <a:tailEnd/>
              </a:ln>
            </p:spPr>
            <p:txBody>
              <a:bodyPr/>
              <a:lstStyle/>
              <a:p>
                <a:pPr>
                  <a:defRPr/>
                </a:pPr>
                <a:endParaRPr lang="en-GB" sz="1800"/>
              </a:p>
            </p:txBody>
          </p:sp>
          <p:sp>
            <p:nvSpPr>
              <p:cNvPr id="177" name="Freeform 120"/>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path>
                </a:pathLst>
              </a:custGeom>
              <a:noFill/>
              <a:ln w="0">
                <a:solidFill>
                  <a:srgbClr val="000000"/>
                </a:solidFill>
                <a:prstDash val="solid"/>
                <a:round/>
                <a:headEnd/>
                <a:tailEnd/>
              </a:ln>
            </p:spPr>
            <p:txBody>
              <a:bodyPr/>
              <a:lstStyle/>
              <a:p>
                <a:pPr>
                  <a:defRPr/>
                </a:pPr>
                <a:endParaRPr lang="en-GB" sz="1800"/>
              </a:p>
            </p:txBody>
          </p:sp>
          <p:sp>
            <p:nvSpPr>
              <p:cNvPr id="178" name="Freeform 121"/>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close/>
                  </a:path>
                </a:pathLst>
              </a:custGeom>
              <a:solidFill>
                <a:srgbClr val="FFE600"/>
              </a:solidFill>
              <a:ln w="9525">
                <a:noFill/>
                <a:round/>
                <a:headEnd/>
                <a:tailEnd/>
              </a:ln>
            </p:spPr>
            <p:txBody>
              <a:bodyPr/>
              <a:lstStyle/>
              <a:p>
                <a:pPr>
                  <a:defRPr/>
                </a:pPr>
                <a:endParaRPr lang="en-GB" sz="1800"/>
              </a:p>
            </p:txBody>
          </p:sp>
          <p:sp>
            <p:nvSpPr>
              <p:cNvPr id="179" name="Freeform 122"/>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path>
                </a:pathLst>
              </a:custGeom>
              <a:noFill/>
              <a:ln w="0">
                <a:solidFill>
                  <a:srgbClr val="000000"/>
                </a:solidFill>
                <a:prstDash val="solid"/>
                <a:round/>
                <a:headEnd/>
                <a:tailEnd/>
              </a:ln>
            </p:spPr>
            <p:txBody>
              <a:bodyPr/>
              <a:lstStyle/>
              <a:p>
                <a:pPr>
                  <a:defRPr/>
                </a:pPr>
                <a:endParaRPr lang="en-GB" sz="1800"/>
              </a:p>
            </p:txBody>
          </p:sp>
          <p:sp>
            <p:nvSpPr>
              <p:cNvPr id="180" name="Freeform 123"/>
              <p:cNvSpPr>
                <a:spLocks noEditPoints="1"/>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48 w 101"/>
                  <a:gd name="T37" fmla="*/ 84 h 90"/>
                  <a:gd name="T38" fmla="*/ 30 w 101"/>
                  <a:gd name="T39" fmla="*/ 84 h 90"/>
                  <a:gd name="T40" fmla="*/ 18 w 101"/>
                  <a:gd name="T41" fmla="*/ 73 h 90"/>
                  <a:gd name="T42" fmla="*/ 12 w 101"/>
                  <a:gd name="T43" fmla="*/ 62 h 90"/>
                  <a:gd name="T44" fmla="*/ 6 w 101"/>
                  <a:gd name="T45" fmla="*/ 45 h 90"/>
                  <a:gd name="T46" fmla="*/ 12 w 101"/>
                  <a:gd name="T47" fmla="*/ 28 h 90"/>
                  <a:gd name="T48" fmla="*/ 18 w 101"/>
                  <a:gd name="T49" fmla="*/ 17 h 90"/>
                  <a:gd name="T50" fmla="*/ 30 w 101"/>
                  <a:gd name="T51" fmla="*/ 6 h 90"/>
                  <a:gd name="T52" fmla="*/ 48 w 101"/>
                  <a:gd name="T53" fmla="*/ 0 h 90"/>
                  <a:gd name="T54" fmla="*/ 66 w 101"/>
                  <a:gd name="T55" fmla="*/ 6 h 90"/>
                  <a:gd name="T56" fmla="*/ 83 w 101"/>
                  <a:gd name="T57" fmla="*/ 17 h 90"/>
                  <a:gd name="T58" fmla="*/ 89 w 101"/>
                  <a:gd name="T59" fmla="*/ 28 h 90"/>
                  <a:gd name="T60" fmla="*/ 95 w 101"/>
                  <a:gd name="T61" fmla="*/ 45 h 90"/>
                  <a:gd name="T62" fmla="*/ 89 w 101"/>
                  <a:gd name="T63" fmla="*/ 62 h 90"/>
                  <a:gd name="T64" fmla="*/ 83 w 101"/>
                  <a:gd name="T65" fmla="*/ 73 h 90"/>
                  <a:gd name="T66" fmla="*/ 66 w 101"/>
                  <a:gd name="T67" fmla="*/ 84 h 90"/>
                  <a:gd name="T68" fmla="*/ 48 w 101"/>
                  <a:gd name="T69" fmla="*/ 84 h 90"/>
                  <a:gd name="T70" fmla="*/ 48 w 101"/>
                  <a:gd name="T71" fmla="*/ 84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90"/>
                  <a:gd name="T110" fmla="*/ 101 w 101"/>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close/>
                    <a:moveTo>
                      <a:pt x="48" y="84"/>
                    </a:moveTo>
                    <a:lnTo>
                      <a:pt x="30" y="84"/>
                    </a:lnTo>
                    <a:lnTo>
                      <a:pt x="18" y="73"/>
                    </a:lnTo>
                    <a:lnTo>
                      <a:pt x="12" y="62"/>
                    </a:lnTo>
                    <a:lnTo>
                      <a:pt x="6" y="45"/>
                    </a:lnTo>
                    <a:lnTo>
                      <a:pt x="12" y="28"/>
                    </a:lnTo>
                    <a:lnTo>
                      <a:pt x="18" y="17"/>
                    </a:lnTo>
                    <a:lnTo>
                      <a:pt x="30" y="6"/>
                    </a:lnTo>
                    <a:lnTo>
                      <a:pt x="48" y="0"/>
                    </a:lnTo>
                    <a:lnTo>
                      <a:pt x="66" y="6"/>
                    </a:lnTo>
                    <a:lnTo>
                      <a:pt x="83" y="17"/>
                    </a:lnTo>
                    <a:lnTo>
                      <a:pt x="89" y="28"/>
                    </a:lnTo>
                    <a:lnTo>
                      <a:pt x="95" y="45"/>
                    </a:lnTo>
                    <a:lnTo>
                      <a:pt x="89" y="62"/>
                    </a:lnTo>
                    <a:lnTo>
                      <a:pt x="83" y="73"/>
                    </a:lnTo>
                    <a:lnTo>
                      <a:pt x="66" y="84"/>
                    </a:lnTo>
                    <a:lnTo>
                      <a:pt x="48" y="84"/>
                    </a:lnTo>
                    <a:close/>
                  </a:path>
                </a:pathLst>
              </a:custGeom>
              <a:solidFill>
                <a:srgbClr val="FFE600"/>
              </a:solidFill>
              <a:ln w="9525">
                <a:noFill/>
                <a:round/>
                <a:headEnd/>
                <a:tailEnd/>
              </a:ln>
            </p:spPr>
            <p:txBody>
              <a:bodyPr/>
              <a:lstStyle/>
              <a:p>
                <a:pPr>
                  <a:defRPr/>
                </a:pPr>
                <a:endParaRPr lang="en-GB" sz="1800"/>
              </a:p>
            </p:txBody>
          </p:sp>
          <p:sp>
            <p:nvSpPr>
              <p:cNvPr id="181" name="Freeform 124"/>
              <p:cNvSpPr>
                <a:spLocks/>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90"/>
                  <a:gd name="T56" fmla="*/ 101 w 101"/>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path>
                </a:pathLst>
              </a:custGeom>
              <a:noFill/>
              <a:ln w="0">
                <a:solidFill>
                  <a:srgbClr val="000000"/>
                </a:solidFill>
                <a:prstDash val="solid"/>
                <a:round/>
                <a:headEnd/>
                <a:tailEnd/>
              </a:ln>
            </p:spPr>
            <p:txBody>
              <a:bodyPr/>
              <a:lstStyle/>
              <a:p>
                <a:pPr>
                  <a:defRPr/>
                </a:pPr>
                <a:endParaRPr lang="en-GB" sz="1800"/>
              </a:p>
            </p:txBody>
          </p:sp>
          <p:sp>
            <p:nvSpPr>
              <p:cNvPr id="182" name="Freeform 125"/>
              <p:cNvSpPr>
                <a:spLocks/>
              </p:cNvSpPr>
              <p:nvPr/>
            </p:nvSpPr>
            <p:spPr bwMode="auto">
              <a:xfrm>
                <a:off x="1837" y="1199"/>
                <a:ext cx="92" cy="84"/>
              </a:xfrm>
              <a:custGeom>
                <a:avLst/>
                <a:gdLst>
                  <a:gd name="T0" fmla="*/ 42 w 89"/>
                  <a:gd name="T1" fmla="*/ 84 h 84"/>
                  <a:gd name="T2" fmla="*/ 24 w 89"/>
                  <a:gd name="T3" fmla="*/ 84 h 84"/>
                  <a:gd name="T4" fmla="*/ 12 w 89"/>
                  <a:gd name="T5" fmla="*/ 73 h 84"/>
                  <a:gd name="T6" fmla="*/ 6 w 89"/>
                  <a:gd name="T7" fmla="*/ 62 h 84"/>
                  <a:gd name="T8" fmla="*/ 0 w 89"/>
                  <a:gd name="T9" fmla="*/ 45 h 84"/>
                  <a:gd name="T10" fmla="*/ 6 w 89"/>
                  <a:gd name="T11" fmla="*/ 28 h 84"/>
                  <a:gd name="T12" fmla="*/ 12 w 89"/>
                  <a:gd name="T13" fmla="*/ 17 h 84"/>
                  <a:gd name="T14" fmla="*/ 24 w 89"/>
                  <a:gd name="T15" fmla="*/ 6 h 84"/>
                  <a:gd name="T16" fmla="*/ 42 w 89"/>
                  <a:gd name="T17" fmla="*/ 0 h 84"/>
                  <a:gd name="T18" fmla="*/ 60 w 89"/>
                  <a:gd name="T19" fmla="*/ 6 h 84"/>
                  <a:gd name="T20" fmla="*/ 77 w 89"/>
                  <a:gd name="T21" fmla="*/ 17 h 84"/>
                  <a:gd name="T22" fmla="*/ 83 w 89"/>
                  <a:gd name="T23" fmla="*/ 28 h 84"/>
                  <a:gd name="T24" fmla="*/ 89 w 89"/>
                  <a:gd name="T25" fmla="*/ 45 h 84"/>
                  <a:gd name="T26" fmla="*/ 83 w 89"/>
                  <a:gd name="T27" fmla="*/ 62 h 84"/>
                  <a:gd name="T28" fmla="*/ 77 w 89"/>
                  <a:gd name="T29" fmla="*/ 73 h 84"/>
                  <a:gd name="T30" fmla="*/ 60 w 89"/>
                  <a:gd name="T31" fmla="*/ 84 h 84"/>
                  <a:gd name="T32" fmla="*/ 42 w 89"/>
                  <a:gd name="T33" fmla="*/ 84 h 84"/>
                  <a:gd name="T34" fmla="*/ 42 w 89"/>
                  <a:gd name="T35" fmla="*/ 84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84"/>
                  <a:gd name="T56" fmla="*/ 89 w 89"/>
                  <a:gd name="T57" fmla="*/ 84 h 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84">
                    <a:moveTo>
                      <a:pt x="42" y="84"/>
                    </a:moveTo>
                    <a:lnTo>
                      <a:pt x="24" y="84"/>
                    </a:lnTo>
                    <a:lnTo>
                      <a:pt x="12" y="73"/>
                    </a:lnTo>
                    <a:lnTo>
                      <a:pt x="6" y="62"/>
                    </a:lnTo>
                    <a:lnTo>
                      <a:pt x="0" y="45"/>
                    </a:lnTo>
                    <a:lnTo>
                      <a:pt x="6" y="28"/>
                    </a:lnTo>
                    <a:lnTo>
                      <a:pt x="12" y="17"/>
                    </a:lnTo>
                    <a:lnTo>
                      <a:pt x="24" y="6"/>
                    </a:lnTo>
                    <a:lnTo>
                      <a:pt x="42" y="0"/>
                    </a:lnTo>
                    <a:lnTo>
                      <a:pt x="60" y="6"/>
                    </a:lnTo>
                    <a:lnTo>
                      <a:pt x="77" y="17"/>
                    </a:lnTo>
                    <a:lnTo>
                      <a:pt x="83" y="28"/>
                    </a:lnTo>
                    <a:lnTo>
                      <a:pt x="89" y="45"/>
                    </a:lnTo>
                    <a:lnTo>
                      <a:pt x="83" y="62"/>
                    </a:lnTo>
                    <a:lnTo>
                      <a:pt x="77" y="73"/>
                    </a:lnTo>
                    <a:lnTo>
                      <a:pt x="60" y="84"/>
                    </a:lnTo>
                    <a:lnTo>
                      <a:pt x="42" y="84"/>
                    </a:lnTo>
                  </a:path>
                </a:pathLst>
              </a:custGeom>
              <a:noFill/>
              <a:ln w="0">
                <a:solidFill>
                  <a:srgbClr val="000000"/>
                </a:solidFill>
                <a:prstDash val="solid"/>
                <a:round/>
                <a:headEnd/>
                <a:tailEnd/>
              </a:ln>
            </p:spPr>
            <p:txBody>
              <a:bodyPr/>
              <a:lstStyle/>
              <a:p>
                <a:pPr>
                  <a:defRPr/>
                </a:pPr>
                <a:endParaRPr lang="en-GB" sz="1800"/>
              </a:p>
            </p:txBody>
          </p:sp>
          <p:sp>
            <p:nvSpPr>
              <p:cNvPr id="183" name="Freeform 126"/>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close/>
                  </a:path>
                </a:pathLst>
              </a:custGeom>
              <a:solidFill>
                <a:srgbClr val="FF1601"/>
              </a:solidFill>
              <a:ln w="9525">
                <a:noFill/>
                <a:round/>
                <a:headEnd/>
                <a:tailEnd/>
              </a:ln>
            </p:spPr>
            <p:txBody>
              <a:bodyPr/>
              <a:lstStyle/>
              <a:p>
                <a:pPr>
                  <a:defRPr/>
                </a:pPr>
                <a:endParaRPr lang="en-GB" sz="1800"/>
              </a:p>
            </p:txBody>
          </p:sp>
          <p:sp>
            <p:nvSpPr>
              <p:cNvPr id="184" name="Freeform 127"/>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path>
                </a:pathLst>
              </a:custGeom>
              <a:noFill/>
              <a:ln w="0">
                <a:solidFill>
                  <a:srgbClr val="FFFFFF"/>
                </a:solidFill>
                <a:prstDash val="solid"/>
                <a:round/>
                <a:headEnd/>
                <a:tailEnd/>
              </a:ln>
            </p:spPr>
            <p:txBody>
              <a:bodyPr/>
              <a:lstStyle/>
              <a:p>
                <a:pPr>
                  <a:defRPr/>
                </a:pPr>
                <a:endParaRPr lang="en-GB" sz="1800"/>
              </a:p>
            </p:txBody>
          </p:sp>
          <p:sp>
            <p:nvSpPr>
              <p:cNvPr id="185" name="Freeform 128"/>
              <p:cNvSpPr>
                <a:spLocks/>
              </p:cNvSpPr>
              <p:nvPr/>
            </p:nvSpPr>
            <p:spPr bwMode="auto">
              <a:xfrm>
                <a:off x="1868" y="1225"/>
                <a:ext cx="31" cy="35"/>
              </a:xfrm>
              <a:custGeom>
                <a:avLst/>
                <a:gdLst>
                  <a:gd name="T0" fmla="*/ 30 w 30"/>
                  <a:gd name="T1" fmla="*/ 28 h 34"/>
                  <a:gd name="T2" fmla="*/ 24 w 30"/>
                  <a:gd name="T3" fmla="*/ 34 h 34"/>
                  <a:gd name="T4" fmla="*/ 12 w 30"/>
                  <a:gd name="T5" fmla="*/ 34 h 34"/>
                  <a:gd name="T6" fmla="*/ 6 w 30"/>
                  <a:gd name="T7" fmla="*/ 34 h 34"/>
                  <a:gd name="T8" fmla="*/ 0 w 30"/>
                  <a:gd name="T9" fmla="*/ 28 h 34"/>
                  <a:gd name="T10" fmla="*/ 0 w 30"/>
                  <a:gd name="T11" fmla="*/ 0 h 34"/>
                  <a:gd name="T12" fmla="*/ 30 w 30"/>
                  <a:gd name="T13" fmla="*/ 0 h 34"/>
                  <a:gd name="T14" fmla="*/ 30 w 30"/>
                  <a:gd name="T15" fmla="*/ 28 h 34"/>
                  <a:gd name="T16" fmla="*/ 30 w 30"/>
                  <a:gd name="T17" fmla="*/ 2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4"/>
                  <a:gd name="T29" fmla="*/ 30 w 30"/>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4">
                    <a:moveTo>
                      <a:pt x="30" y="28"/>
                    </a:moveTo>
                    <a:lnTo>
                      <a:pt x="24" y="34"/>
                    </a:lnTo>
                    <a:lnTo>
                      <a:pt x="12" y="34"/>
                    </a:lnTo>
                    <a:lnTo>
                      <a:pt x="6" y="34"/>
                    </a:lnTo>
                    <a:lnTo>
                      <a:pt x="0" y="28"/>
                    </a:lnTo>
                    <a:lnTo>
                      <a:pt x="0" y="0"/>
                    </a:lnTo>
                    <a:lnTo>
                      <a:pt x="30" y="0"/>
                    </a:lnTo>
                    <a:lnTo>
                      <a:pt x="30" y="28"/>
                    </a:lnTo>
                    <a:close/>
                  </a:path>
                </a:pathLst>
              </a:custGeom>
              <a:solidFill>
                <a:srgbClr val="FFFFFF"/>
              </a:solidFill>
              <a:ln w="9525">
                <a:noFill/>
                <a:round/>
                <a:headEnd/>
                <a:tailEnd/>
              </a:ln>
            </p:spPr>
            <p:txBody>
              <a:bodyPr/>
              <a:lstStyle/>
              <a:p>
                <a:pPr>
                  <a:defRPr/>
                </a:pPr>
                <a:endParaRPr lang="en-GB" sz="1800"/>
              </a:p>
            </p:txBody>
          </p:sp>
          <p:sp>
            <p:nvSpPr>
              <p:cNvPr id="186" name="Freeform 129"/>
              <p:cNvSpPr>
                <a:spLocks/>
              </p:cNvSpPr>
              <p:nvPr/>
            </p:nvSpPr>
            <p:spPr bwMode="auto">
              <a:xfrm>
                <a:off x="1880" y="1225"/>
                <a:ext cx="6" cy="12"/>
              </a:xfrm>
              <a:custGeom>
                <a:avLst/>
                <a:gdLst>
                  <a:gd name="T0" fmla="*/ 6 w 6"/>
                  <a:gd name="T1" fmla="*/ 6 h 11"/>
                  <a:gd name="T2" fmla="*/ 6 w 6"/>
                  <a:gd name="T3" fmla="*/ 11 h 11"/>
                  <a:gd name="T4" fmla="*/ 0 w 6"/>
                  <a:gd name="T5" fmla="*/ 11 h 11"/>
                  <a:gd name="T6" fmla="*/ 0 w 6"/>
                  <a:gd name="T7" fmla="*/ 11 h 11"/>
                  <a:gd name="T8" fmla="*/ 0 w 6"/>
                  <a:gd name="T9" fmla="*/ 6 h 11"/>
                  <a:gd name="T10" fmla="*/ 0 w 6"/>
                  <a:gd name="T11" fmla="*/ 0 h 11"/>
                  <a:gd name="T12" fmla="*/ 6 w 6"/>
                  <a:gd name="T13" fmla="*/ 0 h 11"/>
                  <a:gd name="T14" fmla="*/ 6 w 6"/>
                  <a:gd name="T15" fmla="*/ 6 h 11"/>
                  <a:gd name="T16" fmla="*/ 6 w 6"/>
                  <a:gd name="T17" fmla="*/ 6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1"/>
                  <a:gd name="T29" fmla="*/ 6 w 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1">
                    <a:moveTo>
                      <a:pt x="6" y="6"/>
                    </a:moveTo>
                    <a:lnTo>
                      <a:pt x="6" y="11"/>
                    </a:lnTo>
                    <a:lnTo>
                      <a:pt x="0" y="11"/>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1800"/>
              </a:p>
            </p:txBody>
          </p:sp>
          <p:sp>
            <p:nvSpPr>
              <p:cNvPr id="187" name="Freeform 130"/>
              <p:cNvSpPr>
                <a:spLocks/>
              </p:cNvSpPr>
              <p:nvPr/>
            </p:nvSpPr>
            <p:spPr bwMode="auto">
              <a:xfrm>
                <a:off x="1880" y="1248"/>
                <a:ext cx="6" cy="6"/>
              </a:xfrm>
              <a:custGeom>
                <a:avLst/>
                <a:gdLst>
                  <a:gd name="T0" fmla="*/ 6 w 6"/>
                  <a:gd name="T1" fmla="*/ 5 h 5"/>
                  <a:gd name="T2" fmla="*/ 6 w 6"/>
                  <a:gd name="T3" fmla="*/ 5 h 5"/>
                  <a:gd name="T4" fmla="*/ 0 w 6"/>
                  <a:gd name="T5" fmla="*/ 5 h 5"/>
                  <a:gd name="T6" fmla="*/ 0 w 6"/>
                  <a:gd name="T7" fmla="*/ 5 h 5"/>
                  <a:gd name="T8" fmla="*/ 0 w 6"/>
                  <a:gd name="T9" fmla="*/ 0 h 5"/>
                  <a:gd name="T10" fmla="*/ 6 w 6"/>
                  <a:gd name="T11" fmla="*/ 0 h 5"/>
                  <a:gd name="T12" fmla="*/ 6 w 6"/>
                  <a:gd name="T13" fmla="*/ 5 h 5"/>
                  <a:gd name="T14" fmla="*/ 6 w 6"/>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5"/>
                  <a:gd name="T26" fmla="*/ 6 w 6"/>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5">
                    <a:moveTo>
                      <a:pt x="6" y="5"/>
                    </a:moveTo>
                    <a:lnTo>
                      <a:pt x="6" y="5"/>
                    </a:lnTo>
                    <a:lnTo>
                      <a:pt x="0" y="5"/>
                    </a:lnTo>
                    <a:lnTo>
                      <a:pt x="0" y="0"/>
                    </a:lnTo>
                    <a:lnTo>
                      <a:pt x="6" y="0"/>
                    </a:lnTo>
                    <a:lnTo>
                      <a:pt x="6" y="5"/>
                    </a:lnTo>
                    <a:close/>
                  </a:path>
                </a:pathLst>
              </a:custGeom>
              <a:solidFill>
                <a:srgbClr val="0A50A1"/>
              </a:solidFill>
              <a:ln w="9525">
                <a:noFill/>
                <a:round/>
                <a:headEnd/>
                <a:tailEnd/>
              </a:ln>
            </p:spPr>
            <p:txBody>
              <a:bodyPr/>
              <a:lstStyle/>
              <a:p>
                <a:pPr>
                  <a:defRPr/>
                </a:pPr>
                <a:endParaRPr lang="en-GB" sz="1800"/>
              </a:p>
            </p:txBody>
          </p:sp>
          <p:sp>
            <p:nvSpPr>
              <p:cNvPr id="188" name="Freeform 131"/>
              <p:cNvSpPr>
                <a:spLocks/>
              </p:cNvSpPr>
              <p:nvPr/>
            </p:nvSpPr>
            <p:spPr bwMode="auto">
              <a:xfrm>
                <a:off x="1886"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1800"/>
              </a:p>
            </p:txBody>
          </p:sp>
          <p:sp>
            <p:nvSpPr>
              <p:cNvPr id="189" name="Freeform 132"/>
              <p:cNvSpPr>
                <a:spLocks/>
              </p:cNvSpPr>
              <p:nvPr/>
            </p:nvSpPr>
            <p:spPr bwMode="auto">
              <a:xfrm>
                <a:off x="1874"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1800"/>
              </a:p>
            </p:txBody>
          </p:sp>
          <p:sp>
            <p:nvSpPr>
              <p:cNvPr id="190" name="Freeform 133"/>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sz="1800"/>
              </a:p>
            </p:txBody>
          </p:sp>
          <p:sp>
            <p:nvSpPr>
              <p:cNvPr id="191" name="Freeform 134"/>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sz="1800"/>
              </a:p>
            </p:txBody>
          </p:sp>
          <p:sp>
            <p:nvSpPr>
              <p:cNvPr id="192" name="Freeform 135"/>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close/>
                  </a:path>
                </a:pathLst>
              </a:custGeom>
              <a:solidFill>
                <a:srgbClr val="FFE600"/>
              </a:solidFill>
              <a:ln w="9525">
                <a:noFill/>
                <a:round/>
                <a:headEnd/>
                <a:tailEnd/>
              </a:ln>
            </p:spPr>
            <p:txBody>
              <a:bodyPr/>
              <a:lstStyle/>
              <a:p>
                <a:pPr>
                  <a:defRPr/>
                </a:pPr>
                <a:endParaRPr lang="en-GB" sz="1800"/>
              </a:p>
            </p:txBody>
          </p:sp>
          <p:sp>
            <p:nvSpPr>
              <p:cNvPr id="193" name="Freeform 136"/>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path>
                </a:pathLst>
              </a:custGeom>
              <a:noFill/>
              <a:ln w="0">
                <a:solidFill>
                  <a:srgbClr val="000000"/>
                </a:solidFill>
                <a:prstDash val="solid"/>
                <a:round/>
                <a:headEnd/>
                <a:tailEnd/>
              </a:ln>
            </p:spPr>
            <p:txBody>
              <a:bodyPr/>
              <a:lstStyle/>
              <a:p>
                <a:pPr>
                  <a:defRPr/>
                </a:pPr>
                <a:endParaRPr lang="en-GB" sz="1800"/>
              </a:p>
            </p:txBody>
          </p:sp>
          <p:sp>
            <p:nvSpPr>
              <p:cNvPr id="194" name="Freeform 137"/>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close/>
                  </a:path>
                </a:pathLst>
              </a:custGeom>
              <a:solidFill>
                <a:srgbClr val="FFE600"/>
              </a:solidFill>
              <a:ln w="9525">
                <a:noFill/>
                <a:round/>
                <a:headEnd/>
                <a:tailEnd/>
              </a:ln>
            </p:spPr>
            <p:txBody>
              <a:bodyPr/>
              <a:lstStyle/>
              <a:p>
                <a:pPr>
                  <a:defRPr/>
                </a:pPr>
                <a:endParaRPr lang="en-GB" sz="1800"/>
              </a:p>
            </p:txBody>
          </p:sp>
          <p:sp>
            <p:nvSpPr>
              <p:cNvPr id="195" name="Freeform 138"/>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path>
                </a:pathLst>
              </a:custGeom>
              <a:noFill/>
              <a:ln w="0">
                <a:solidFill>
                  <a:srgbClr val="000000"/>
                </a:solidFill>
                <a:prstDash val="solid"/>
                <a:round/>
                <a:headEnd/>
                <a:tailEnd/>
              </a:ln>
            </p:spPr>
            <p:txBody>
              <a:bodyPr/>
              <a:lstStyle/>
              <a:p>
                <a:pPr>
                  <a:defRPr/>
                </a:pPr>
                <a:endParaRPr lang="en-GB" sz="1800"/>
              </a:p>
            </p:txBody>
          </p:sp>
          <p:sp>
            <p:nvSpPr>
              <p:cNvPr id="196" name="Freeform 139"/>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close/>
                  </a:path>
                </a:pathLst>
              </a:custGeom>
              <a:solidFill>
                <a:srgbClr val="FFE600"/>
              </a:solidFill>
              <a:ln w="9525">
                <a:noFill/>
                <a:round/>
                <a:headEnd/>
                <a:tailEnd/>
              </a:ln>
            </p:spPr>
            <p:txBody>
              <a:bodyPr/>
              <a:lstStyle/>
              <a:p>
                <a:pPr>
                  <a:defRPr/>
                </a:pPr>
                <a:endParaRPr lang="en-GB" sz="1800"/>
              </a:p>
            </p:txBody>
          </p:sp>
          <p:sp>
            <p:nvSpPr>
              <p:cNvPr id="197" name="Freeform 140"/>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path>
                </a:pathLst>
              </a:custGeom>
              <a:noFill/>
              <a:ln w="0">
                <a:solidFill>
                  <a:srgbClr val="000000"/>
                </a:solidFill>
                <a:prstDash val="solid"/>
                <a:round/>
                <a:headEnd/>
                <a:tailEnd/>
              </a:ln>
            </p:spPr>
            <p:txBody>
              <a:bodyPr/>
              <a:lstStyle/>
              <a:p>
                <a:pPr>
                  <a:defRPr/>
                </a:pPr>
                <a:endParaRPr lang="en-GB" sz="1800"/>
              </a:p>
            </p:txBody>
          </p:sp>
          <p:sp>
            <p:nvSpPr>
              <p:cNvPr id="198" name="Freeform 141"/>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close/>
                  </a:path>
                </a:pathLst>
              </a:custGeom>
              <a:solidFill>
                <a:srgbClr val="FFE600"/>
              </a:solidFill>
              <a:ln w="9525">
                <a:noFill/>
                <a:round/>
                <a:headEnd/>
                <a:tailEnd/>
              </a:ln>
            </p:spPr>
            <p:txBody>
              <a:bodyPr/>
              <a:lstStyle/>
              <a:p>
                <a:pPr>
                  <a:defRPr/>
                </a:pPr>
                <a:endParaRPr lang="en-GB" sz="1800"/>
              </a:p>
            </p:txBody>
          </p:sp>
          <p:sp>
            <p:nvSpPr>
              <p:cNvPr id="199" name="Freeform 142"/>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path>
                </a:pathLst>
              </a:custGeom>
              <a:noFill/>
              <a:ln w="0">
                <a:solidFill>
                  <a:srgbClr val="000000"/>
                </a:solidFill>
                <a:prstDash val="solid"/>
                <a:round/>
                <a:headEnd/>
                <a:tailEnd/>
              </a:ln>
            </p:spPr>
            <p:txBody>
              <a:bodyPr/>
              <a:lstStyle/>
              <a:p>
                <a:pPr>
                  <a:defRPr/>
                </a:pPr>
                <a:endParaRPr lang="en-GB" sz="1800"/>
              </a:p>
            </p:txBody>
          </p:sp>
          <p:sp>
            <p:nvSpPr>
              <p:cNvPr id="200" name="Freeform 143"/>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close/>
                  </a:path>
                </a:pathLst>
              </a:custGeom>
              <a:solidFill>
                <a:srgbClr val="FFE600"/>
              </a:solidFill>
              <a:ln w="9525">
                <a:noFill/>
                <a:round/>
                <a:headEnd/>
                <a:tailEnd/>
              </a:ln>
            </p:spPr>
            <p:txBody>
              <a:bodyPr/>
              <a:lstStyle/>
              <a:p>
                <a:pPr>
                  <a:defRPr/>
                </a:pPr>
                <a:endParaRPr lang="en-GB" sz="1800"/>
              </a:p>
            </p:txBody>
          </p:sp>
          <p:sp>
            <p:nvSpPr>
              <p:cNvPr id="201" name="Freeform 144"/>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path>
                </a:pathLst>
              </a:custGeom>
              <a:noFill/>
              <a:ln w="0">
                <a:solidFill>
                  <a:srgbClr val="000000"/>
                </a:solidFill>
                <a:prstDash val="solid"/>
                <a:round/>
                <a:headEnd/>
                <a:tailEnd/>
              </a:ln>
            </p:spPr>
            <p:txBody>
              <a:bodyPr/>
              <a:lstStyle/>
              <a:p>
                <a:pPr>
                  <a:defRPr/>
                </a:pPr>
                <a:endParaRPr lang="en-GB" sz="1800"/>
              </a:p>
            </p:txBody>
          </p:sp>
          <p:sp>
            <p:nvSpPr>
              <p:cNvPr id="202" name="Freeform 145"/>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sz="1800"/>
              </a:p>
            </p:txBody>
          </p:sp>
          <p:sp>
            <p:nvSpPr>
              <p:cNvPr id="203" name="Freeform 146"/>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sz="1800"/>
              </a:p>
            </p:txBody>
          </p:sp>
          <p:sp>
            <p:nvSpPr>
              <p:cNvPr id="204" name="Freeform 147"/>
              <p:cNvSpPr>
                <a:spLocks/>
              </p:cNvSpPr>
              <p:nvPr/>
            </p:nvSpPr>
            <p:spPr bwMode="auto">
              <a:xfrm>
                <a:off x="1778" y="1164"/>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1800"/>
              </a:p>
            </p:txBody>
          </p:sp>
        </p:grpSp>
        <p:grpSp>
          <p:nvGrpSpPr>
            <p:cNvPr id="12" name="Group 148"/>
            <p:cNvGrpSpPr>
              <a:grpSpLocks/>
            </p:cNvGrpSpPr>
            <p:nvPr userDrawn="1"/>
          </p:nvGrpSpPr>
          <p:grpSpPr bwMode="auto">
            <a:xfrm>
              <a:off x="1209677" y="5298398"/>
              <a:ext cx="164978" cy="105273"/>
              <a:chOff x="1595" y="1394"/>
              <a:chExt cx="245" cy="157"/>
            </a:xfrm>
          </p:grpSpPr>
          <p:sp>
            <p:nvSpPr>
              <p:cNvPr id="149" name="Freeform 149"/>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sz="1800"/>
              </a:p>
            </p:txBody>
          </p:sp>
          <p:sp>
            <p:nvSpPr>
              <p:cNvPr id="150" name="Freeform 150"/>
              <p:cNvSpPr>
                <a:spLocks/>
              </p:cNvSpPr>
              <p:nvPr/>
            </p:nvSpPr>
            <p:spPr bwMode="auto">
              <a:xfrm>
                <a:off x="1595" y="1394"/>
                <a:ext cx="73" cy="47"/>
              </a:xfrm>
              <a:custGeom>
                <a:avLst/>
                <a:gdLst>
                  <a:gd name="T0" fmla="*/ 72 w 72"/>
                  <a:gd name="T1" fmla="*/ 0 h 45"/>
                  <a:gd name="T2" fmla="*/ 0 w 72"/>
                  <a:gd name="T3" fmla="*/ 0 h 45"/>
                  <a:gd name="T4" fmla="*/ 0 w 72"/>
                  <a:gd name="T5" fmla="*/ 45 h 45"/>
                  <a:gd name="T6" fmla="*/ 72 w 72"/>
                  <a:gd name="T7" fmla="*/ 45 h 45"/>
                  <a:gd name="T8" fmla="*/ 72 w 72"/>
                  <a:gd name="T9" fmla="*/ 0 h 45"/>
                  <a:gd name="T10" fmla="*/ 72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72" y="0"/>
                    </a:moveTo>
                    <a:lnTo>
                      <a:pt x="0" y="0"/>
                    </a:lnTo>
                    <a:lnTo>
                      <a:pt x="0" y="45"/>
                    </a:lnTo>
                    <a:lnTo>
                      <a:pt x="72" y="45"/>
                    </a:lnTo>
                    <a:lnTo>
                      <a:pt x="72" y="0"/>
                    </a:lnTo>
                    <a:close/>
                  </a:path>
                </a:pathLst>
              </a:custGeom>
              <a:solidFill>
                <a:srgbClr val="FF0000"/>
              </a:solidFill>
              <a:ln w="9525">
                <a:noFill/>
                <a:round/>
                <a:headEnd/>
                <a:tailEnd/>
              </a:ln>
            </p:spPr>
            <p:txBody>
              <a:bodyPr/>
              <a:lstStyle/>
              <a:p>
                <a:pPr>
                  <a:defRPr/>
                </a:pPr>
                <a:endParaRPr lang="en-GB" sz="1800"/>
              </a:p>
            </p:txBody>
          </p:sp>
          <p:sp>
            <p:nvSpPr>
              <p:cNvPr id="151" name="Freeform 151"/>
              <p:cNvSpPr>
                <a:spLocks/>
              </p:cNvSpPr>
              <p:nvPr/>
            </p:nvSpPr>
            <p:spPr bwMode="auto">
              <a:xfrm>
                <a:off x="1595" y="1504"/>
                <a:ext cx="73" cy="47"/>
              </a:xfrm>
              <a:custGeom>
                <a:avLst/>
                <a:gdLst>
                  <a:gd name="T0" fmla="*/ 0 w 72"/>
                  <a:gd name="T1" fmla="*/ 0 h 45"/>
                  <a:gd name="T2" fmla="*/ 0 w 72"/>
                  <a:gd name="T3" fmla="*/ 45 h 45"/>
                  <a:gd name="T4" fmla="*/ 72 w 72"/>
                  <a:gd name="T5" fmla="*/ 45 h 45"/>
                  <a:gd name="T6" fmla="*/ 72 w 72"/>
                  <a:gd name="T7" fmla="*/ 0 h 45"/>
                  <a:gd name="T8" fmla="*/ 0 w 72"/>
                  <a:gd name="T9" fmla="*/ 0 h 45"/>
                  <a:gd name="T10" fmla="*/ 0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0" y="0"/>
                    </a:moveTo>
                    <a:lnTo>
                      <a:pt x="0" y="45"/>
                    </a:lnTo>
                    <a:lnTo>
                      <a:pt x="72" y="45"/>
                    </a:lnTo>
                    <a:lnTo>
                      <a:pt x="72" y="0"/>
                    </a:lnTo>
                    <a:lnTo>
                      <a:pt x="0" y="0"/>
                    </a:lnTo>
                    <a:close/>
                  </a:path>
                </a:pathLst>
              </a:custGeom>
              <a:solidFill>
                <a:srgbClr val="FF0000"/>
              </a:solidFill>
              <a:ln w="9525">
                <a:noFill/>
                <a:round/>
                <a:headEnd/>
                <a:tailEnd/>
              </a:ln>
            </p:spPr>
            <p:txBody>
              <a:bodyPr/>
              <a:lstStyle/>
              <a:p>
                <a:pPr>
                  <a:defRPr/>
                </a:pPr>
                <a:endParaRPr lang="en-GB" sz="1800"/>
              </a:p>
            </p:txBody>
          </p:sp>
          <p:sp>
            <p:nvSpPr>
              <p:cNvPr id="152" name="Freeform 152"/>
              <p:cNvSpPr>
                <a:spLocks/>
              </p:cNvSpPr>
              <p:nvPr/>
            </p:nvSpPr>
            <p:spPr bwMode="auto">
              <a:xfrm>
                <a:off x="1739" y="1504"/>
                <a:ext cx="101" cy="47"/>
              </a:xfrm>
              <a:custGeom>
                <a:avLst/>
                <a:gdLst>
                  <a:gd name="T0" fmla="*/ 0 w 102"/>
                  <a:gd name="T1" fmla="*/ 45 h 45"/>
                  <a:gd name="T2" fmla="*/ 102 w 102"/>
                  <a:gd name="T3" fmla="*/ 45 h 45"/>
                  <a:gd name="T4" fmla="*/ 102 w 102"/>
                  <a:gd name="T5" fmla="*/ 0 h 45"/>
                  <a:gd name="T6" fmla="*/ 0 w 102"/>
                  <a:gd name="T7" fmla="*/ 0 h 45"/>
                  <a:gd name="T8" fmla="*/ 0 w 102"/>
                  <a:gd name="T9" fmla="*/ 45 h 45"/>
                  <a:gd name="T10" fmla="*/ 0 w 102"/>
                  <a:gd name="T11" fmla="*/ 45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45"/>
                    </a:moveTo>
                    <a:lnTo>
                      <a:pt x="102" y="45"/>
                    </a:lnTo>
                    <a:lnTo>
                      <a:pt x="102" y="0"/>
                    </a:lnTo>
                    <a:lnTo>
                      <a:pt x="0" y="0"/>
                    </a:lnTo>
                    <a:lnTo>
                      <a:pt x="0" y="45"/>
                    </a:lnTo>
                    <a:close/>
                  </a:path>
                </a:pathLst>
              </a:custGeom>
              <a:solidFill>
                <a:srgbClr val="FF0000"/>
              </a:solidFill>
              <a:ln w="9525">
                <a:noFill/>
                <a:round/>
                <a:headEnd/>
                <a:tailEnd/>
              </a:ln>
            </p:spPr>
            <p:txBody>
              <a:bodyPr/>
              <a:lstStyle/>
              <a:p>
                <a:pPr>
                  <a:defRPr/>
                </a:pPr>
                <a:endParaRPr lang="en-GB" sz="1800"/>
              </a:p>
            </p:txBody>
          </p:sp>
          <p:sp>
            <p:nvSpPr>
              <p:cNvPr id="153" name="Freeform 153"/>
              <p:cNvSpPr>
                <a:spLocks/>
              </p:cNvSpPr>
              <p:nvPr/>
            </p:nvSpPr>
            <p:spPr bwMode="auto">
              <a:xfrm>
                <a:off x="1739" y="1394"/>
                <a:ext cx="101" cy="47"/>
              </a:xfrm>
              <a:custGeom>
                <a:avLst/>
                <a:gdLst>
                  <a:gd name="T0" fmla="*/ 0 w 102"/>
                  <a:gd name="T1" fmla="*/ 0 h 45"/>
                  <a:gd name="T2" fmla="*/ 0 w 102"/>
                  <a:gd name="T3" fmla="*/ 45 h 45"/>
                  <a:gd name="T4" fmla="*/ 102 w 102"/>
                  <a:gd name="T5" fmla="*/ 45 h 45"/>
                  <a:gd name="T6" fmla="*/ 102 w 102"/>
                  <a:gd name="T7" fmla="*/ 0 h 45"/>
                  <a:gd name="T8" fmla="*/ 0 w 102"/>
                  <a:gd name="T9" fmla="*/ 0 h 45"/>
                  <a:gd name="T10" fmla="*/ 0 w 102"/>
                  <a:gd name="T11" fmla="*/ 0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0"/>
                    </a:moveTo>
                    <a:lnTo>
                      <a:pt x="0" y="45"/>
                    </a:lnTo>
                    <a:lnTo>
                      <a:pt x="102" y="45"/>
                    </a:lnTo>
                    <a:lnTo>
                      <a:pt x="102" y="0"/>
                    </a:lnTo>
                    <a:lnTo>
                      <a:pt x="0" y="0"/>
                    </a:lnTo>
                    <a:close/>
                  </a:path>
                </a:pathLst>
              </a:custGeom>
              <a:solidFill>
                <a:srgbClr val="FF0000"/>
              </a:solidFill>
              <a:ln w="9525">
                <a:noFill/>
                <a:round/>
                <a:headEnd/>
                <a:tailEnd/>
              </a:ln>
            </p:spPr>
            <p:txBody>
              <a:bodyPr/>
              <a:lstStyle/>
              <a:p>
                <a:pPr>
                  <a:defRPr/>
                </a:pPr>
                <a:endParaRPr lang="en-GB" sz="1800"/>
              </a:p>
            </p:txBody>
          </p:sp>
          <p:sp>
            <p:nvSpPr>
              <p:cNvPr id="154" name="Freeform 154"/>
              <p:cNvSpPr>
                <a:spLocks/>
              </p:cNvSpPr>
              <p:nvPr/>
            </p:nvSpPr>
            <p:spPr bwMode="auto">
              <a:xfrm>
                <a:off x="1595" y="1394"/>
                <a:ext cx="245" cy="156"/>
              </a:xfrm>
              <a:custGeom>
                <a:avLst/>
                <a:gdLst>
                  <a:gd name="T0" fmla="*/ 125 w 245"/>
                  <a:gd name="T1" fmla="*/ 157 h 157"/>
                  <a:gd name="T2" fmla="*/ 125 w 245"/>
                  <a:gd name="T3" fmla="*/ 95 h 157"/>
                  <a:gd name="T4" fmla="*/ 245 w 245"/>
                  <a:gd name="T5" fmla="*/ 95 h 157"/>
                  <a:gd name="T6" fmla="*/ 245 w 245"/>
                  <a:gd name="T7" fmla="*/ 62 h 157"/>
                  <a:gd name="T8" fmla="*/ 125 w 245"/>
                  <a:gd name="T9" fmla="*/ 62 h 157"/>
                  <a:gd name="T10" fmla="*/ 125 w 245"/>
                  <a:gd name="T11" fmla="*/ 0 h 157"/>
                  <a:gd name="T12" fmla="*/ 90 w 245"/>
                  <a:gd name="T13" fmla="*/ 0 h 157"/>
                  <a:gd name="T14" fmla="*/ 90 w 245"/>
                  <a:gd name="T15" fmla="*/ 62 h 157"/>
                  <a:gd name="T16" fmla="*/ 0 w 245"/>
                  <a:gd name="T17" fmla="*/ 62 h 157"/>
                  <a:gd name="T18" fmla="*/ 0 w 245"/>
                  <a:gd name="T19" fmla="*/ 95 h 157"/>
                  <a:gd name="T20" fmla="*/ 90 w 245"/>
                  <a:gd name="T21" fmla="*/ 95 h 157"/>
                  <a:gd name="T22" fmla="*/ 90 w 245"/>
                  <a:gd name="T23" fmla="*/ 157 h 157"/>
                  <a:gd name="T24" fmla="*/ 125 w 245"/>
                  <a:gd name="T25" fmla="*/ 157 h 157"/>
                  <a:gd name="T26" fmla="*/ 125 w 245"/>
                  <a:gd name="T27" fmla="*/ 157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7"/>
                  <a:gd name="T44" fmla="*/ 245 w 245"/>
                  <a:gd name="T45" fmla="*/ 157 h 1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7">
                    <a:moveTo>
                      <a:pt x="125" y="157"/>
                    </a:moveTo>
                    <a:lnTo>
                      <a:pt x="125" y="95"/>
                    </a:lnTo>
                    <a:lnTo>
                      <a:pt x="245" y="95"/>
                    </a:lnTo>
                    <a:lnTo>
                      <a:pt x="245" y="62"/>
                    </a:lnTo>
                    <a:lnTo>
                      <a:pt x="125" y="62"/>
                    </a:lnTo>
                    <a:lnTo>
                      <a:pt x="125" y="0"/>
                    </a:lnTo>
                    <a:lnTo>
                      <a:pt x="90" y="0"/>
                    </a:lnTo>
                    <a:lnTo>
                      <a:pt x="90" y="62"/>
                    </a:lnTo>
                    <a:lnTo>
                      <a:pt x="0" y="62"/>
                    </a:lnTo>
                    <a:lnTo>
                      <a:pt x="0" y="95"/>
                    </a:lnTo>
                    <a:lnTo>
                      <a:pt x="90" y="95"/>
                    </a:lnTo>
                    <a:lnTo>
                      <a:pt x="90" y="157"/>
                    </a:lnTo>
                    <a:lnTo>
                      <a:pt x="125" y="157"/>
                    </a:lnTo>
                    <a:close/>
                  </a:path>
                </a:pathLst>
              </a:custGeom>
              <a:solidFill>
                <a:srgbClr val="0C419A"/>
              </a:solidFill>
              <a:ln w="9525">
                <a:noFill/>
                <a:round/>
                <a:headEnd/>
                <a:tailEnd/>
              </a:ln>
            </p:spPr>
            <p:txBody>
              <a:bodyPr/>
              <a:lstStyle/>
              <a:p>
                <a:pPr>
                  <a:defRPr/>
                </a:pPr>
                <a:endParaRPr lang="en-GB" sz="1800"/>
              </a:p>
            </p:txBody>
          </p:sp>
          <p:sp>
            <p:nvSpPr>
              <p:cNvPr id="155" name="Freeform 155"/>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1800"/>
              </a:p>
            </p:txBody>
          </p:sp>
        </p:grpSp>
        <p:grpSp>
          <p:nvGrpSpPr>
            <p:cNvPr id="13" name="Group 156"/>
            <p:cNvGrpSpPr>
              <a:grpSpLocks/>
            </p:cNvGrpSpPr>
            <p:nvPr userDrawn="1"/>
          </p:nvGrpSpPr>
          <p:grpSpPr bwMode="auto">
            <a:xfrm>
              <a:off x="998528" y="5298398"/>
              <a:ext cx="163291" cy="105273"/>
              <a:chOff x="1593" y="1143"/>
              <a:chExt cx="244" cy="157"/>
            </a:xfrm>
          </p:grpSpPr>
          <p:sp>
            <p:nvSpPr>
              <p:cNvPr id="145" name="Freeform 157"/>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sz="1800"/>
              </a:p>
            </p:txBody>
          </p:sp>
          <p:sp>
            <p:nvSpPr>
              <p:cNvPr id="146" name="Freeform 158"/>
              <p:cNvSpPr>
                <a:spLocks/>
              </p:cNvSpPr>
              <p:nvPr/>
            </p:nvSpPr>
            <p:spPr bwMode="auto">
              <a:xfrm>
                <a:off x="1593" y="1143"/>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sz="1800"/>
              </a:p>
            </p:txBody>
          </p:sp>
          <p:sp>
            <p:nvSpPr>
              <p:cNvPr id="147" name="Freeform 159"/>
              <p:cNvSpPr>
                <a:spLocks/>
              </p:cNvSpPr>
              <p:nvPr/>
            </p:nvSpPr>
            <p:spPr bwMode="auto">
              <a:xfrm>
                <a:off x="1593" y="1249"/>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0C419A"/>
              </a:solidFill>
              <a:ln w="9525">
                <a:noFill/>
                <a:round/>
                <a:headEnd/>
                <a:tailEnd/>
              </a:ln>
            </p:spPr>
            <p:txBody>
              <a:bodyPr/>
              <a:lstStyle/>
              <a:p>
                <a:pPr>
                  <a:defRPr/>
                </a:pPr>
                <a:endParaRPr lang="en-GB" sz="1800"/>
              </a:p>
            </p:txBody>
          </p:sp>
          <p:sp>
            <p:nvSpPr>
              <p:cNvPr id="148" name="Freeform 160"/>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1800"/>
              </a:p>
            </p:txBody>
          </p:sp>
        </p:grpSp>
        <p:grpSp>
          <p:nvGrpSpPr>
            <p:cNvPr id="14" name="Group 161"/>
            <p:cNvGrpSpPr>
              <a:grpSpLocks/>
            </p:cNvGrpSpPr>
            <p:nvPr userDrawn="1"/>
          </p:nvGrpSpPr>
          <p:grpSpPr bwMode="auto">
            <a:xfrm>
              <a:off x="577634" y="5298398"/>
              <a:ext cx="164629" cy="104917"/>
              <a:chOff x="1592" y="892"/>
              <a:chExt cx="246" cy="157"/>
            </a:xfrm>
          </p:grpSpPr>
          <p:sp>
            <p:nvSpPr>
              <p:cNvPr id="141" name="Freeform 162"/>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FFFF"/>
              </a:solidFill>
              <a:ln w="9525">
                <a:noFill/>
                <a:round/>
                <a:headEnd/>
                <a:tailEnd/>
              </a:ln>
            </p:spPr>
            <p:txBody>
              <a:bodyPr/>
              <a:lstStyle/>
              <a:p>
                <a:pPr>
                  <a:defRPr/>
                </a:pPr>
                <a:endParaRPr lang="en-GB" sz="1800"/>
              </a:p>
            </p:txBody>
          </p:sp>
          <p:sp>
            <p:nvSpPr>
              <p:cNvPr id="142" name="Freeform 163"/>
              <p:cNvSpPr>
                <a:spLocks/>
              </p:cNvSpPr>
              <p:nvPr/>
            </p:nvSpPr>
            <p:spPr bwMode="auto">
              <a:xfrm>
                <a:off x="1592" y="892"/>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FF0000"/>
              </a:solidFill>
              <a:ln w="9525">
                <a:noFill/>
                <a:round/>
                <a:headEnd/>
                <a:tailEnd/>
              </a:ln>
            </p:spPr>
            <p:txBody>
              <a:bodyPr/>
              <a:lstStyle/>
              <a:p>
                <a:pPr>
                  <a:defRPr/>
                </a:pPr>
                <a:endParaRPr lang="en-GB" sz="1800"/>
              </a:p>
            </p:txBody>
          </p:sp>
          <p:sp>
            <p:nvSpPr>
              <p:cNvPr id="143" name="Freeform 164"/>
              <p:cNvSpPr>
                <a:spLocks/>
              </p:cNvSpPr>
              <p:nvPr/>
            </p:nvSpPr>
            <p:spPr bwMode="auto">
              <a:xfrm>
                <a:off x="1592" y="998"/>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1D93C1"/>
              </a:solidFill>
              <a:ln w="9525">
                <a:noFill/>
                <a:round/>
                <a:headEnd/>
                <a:tailEnd/>
              </a:ln>
            </p:spPr>
            <p:txBody>
              <a:bodyPr/>
              <a:lstStyle/>
              <a:p>
                <a:pPr>
                  <a:defRPr/>
                </a:pPr>
                <a:endParaRPr lang="en-GB" sz="1800"/>
              </a:p>
            </p:txBody>
          </p:sp>
          <p:sp>
            <p:nvSpPr>
              <p:cNvPr id="144" name="Freeform 165"/>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1800"/>
              </a:p>
            </p:txBody>
          </p:sp>
        </p:grpSp>
        <p:graphicFrame>
          <p:nvGraphicFramePr>
            <p:cNvPr id="15" name="Object 166"/>
            <p:cNvGraphicFramePr>
              <a:graphicFrameLocks noChangeAspect="1"/>
            </p:cNvGraphicFramePr>
            <p:nvPr/>
          </p:nvGraphicFramePr>
          <p:xfrm>
            <a:off x="3122677" y="5298398"/>
            <a:ext cx="168034" cy="109359"/>
          </p:xfrm>
          <a:graphic>
            <a:graphicData uri="http://schemas.openxmlformats.org/presentationml/2006/ole">
              <mc:AlternateContent xmlns:mc="http://schemas.openxmlformats.org/markup-compatibility/2006">
                <mc:Choice xmlns:v="urn:schemas-microsoft-com:vml" Requires="v">
                  <p:oleObj spid="_x0000_s3116" name="Clip" r:id="rId5" imgW="3809524" imgH="2619048" progId="">
                    <p:embed/>
                  </p:oleObj>
                </mc:Choice>
                <mc:Fallback>
                  <p:oleObj name="Clip" r:id="rId5" imgW="3809524" imgH="2619048" progId="">
                    <p:embed/>
                    <p:pic>
                      <p:nvPicPr>
                        <p:cNvPr id="15" name="Object 16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2677" y="5298398"/>
                          <a:ext cx="168034" cy="10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Lst>
                      </p:spPr>
                    </p:pic>
                  </p:oleObj>
                </mc:Fallback>
              </mc:AlternateContent>
            </a:graphicData>
          </a:graphic>
        </p:graphicFrame>
        <p:grpSp>
          <p:nvGrpSpPr>
            <p:cNvPr id="16" name="Group 256"/>
            <p:cNvGrpSpPr>
              <a:grpSpLocks/>
            </p:cNvGrpSpPr>
            <p:nvPr userDrawn="1"/>
          </p:nvGrpSpPr>
          <p:grpSpPr bwMode="auto">
            <a:xfrm>
              <a:off x="1422513" y="5298398"/>
              <a:ext cx="163489" cy="106268"/>
              <a:chOff x="7877798" y="2333052"/>
              <a:chExt cx="253806" cy="164973"/>
            </a:xfrm>
          </p:grpSpPr>
          <p:sp>
            <p:nvSpPr>
              <p:cNvPr id="139" name="Freeform 220"/>
              <p:cNvSpPr>
                <a:spLocks/>
              </p:cNvSpPr>
              <p:nvPr userDrawn="1"/>
            </p:nvSpPr>
            <p:spPr bwMode="auto">
              <a:xfrm>
                <a:off x="7877798" y="2333052"/>
                <a:ext cx="253806" cy="74026"/>
              </a:xfrm>
              <a:custGeom>
                <a:avLst/>
                <a:gdLst>
                  <a:gd name="T0" fmla="*/ 37 w 238"/>
                  <a:gd name="T1" fmla="*/ 36 h 72"/>
                  <a:gd name="T2" fmla="*/ 0 w 238"/>
                  <a:gd name="T3" fmla="*/ 36 h 72"/>
                  <a:gd name="T4" fmla="*/ 0 w 238"/>
                  <a:gd name="T5" fmla="*/ 0 h 72"/>
                  <a:gd name="T6" fmla="*/ 37 w 238"/>
                  <a:gd name="T7" fmla="*/ 0 h 72"/>
                  <a:gd name="T8" fmla="*/ 37 w 238"/>
                  <a:gd name="T9" fmla="*/ 36 h 72"/>
                  <a:gd name="T10" fmla="*/ 37 w 238"/>
                  <a:gd name="T11" fmla="*/ 36 h 72"/>
                  <a:gd name="T12" fmla="*/ 0 60000 65536"/>
                  <a:gd name="T13" fmla="*/ 0 60000 65536"/>
                  <a:gd name="T14" fmla="*/ 0 60000 65536"/>
                  <a:gd name="T15" fmla="*/ 0 60000 65536"/>
                  <a:gd name="T16" fmla="*/ 0 60000 65536"/>
                  <a:gd name="T17" fmla="*/ 0 60000 65536"/>
                  <a:gd name="T18" fmla="*/ 0 w 238"/>
                  <a:gd name="T19" fmla="*/ 0 h 72"/>
                  <a:gd name="T20" fmla="*/ 238 w 238"/>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238" h="72">
                    <a:moveTo>
                      <a:pt x="238" y="72"/>
                    </a:moveTo>
                    <a:lnTo>
                      <a:pt x="0" y="72"/>
                    </a:lnTo>
                    <a:lnTo>
                      <a:pt x="0" y="0"/>
                    </a:lnTo>
                    <a:lnTo>
                      <a:pt x="238" y="0"/>
                    </a:lnTo>
                    <a:lnTo>
                      <a:pt x="238" y="72"/>
                    </a:lnTo>
                    <a:close/>
                  </a:path>
                </a:pathLst>
              </a:custGeom>
              <a:solidFill>
                <a:srgbClr val="FFFFFF"/>
              </a:solidFill>
              <a:ln w="9525">
                <a:noFill/>
                <a:round/>
                <a:headEnd/>
                <a:tailEnd/>
              </a:ln>
            </p:spPr>
            <p:txBody>
              <a:bodyPr/>
              <a:lstStyle/>
              <a:p>
                <a:pPr>
                  <a:defRPr/>
                </a:pPr>
                <a:endParaRPr lang="en-GB" sz="1800"/>
              </a:p>
            </p:txBody>
          </p:sp>
          <p:sp>
            <p:nvSpPr>
              <p:cNvPr id="140" name="Freeform 221"/>
              <p:cNvSpPr>
                <a:spLocks/>
              </p:cNvSpPr>
              <p:nvPr userDrawn="1"/>
            </p:nvSpPr>
            <p:spPr bwMode="auto">
              <a:xfrm>
                <a:off x="7879912" y="2411308"/>
                <a:ext cx="251692" cy="86717"/>
              </a:xfrm>
              <a:custGeom>
                <a:avLst/>
                <a:gdLst>
                  <a:gd name="T0" fmla="*/ 238 w 238"/>
                  <a:gd name="T1" fmla="*/ 84 h 84"/>
                  <a:gd name="T2" fmla="*/ 238 w 238"/>
                  <a:gd name="T3" fmla="*/ 0 h 84"/>
                  <a:gd name="T4" fmla="*/ 0 w 238"/>
                  <a:gd name="T5" fmla="*/ 0 h 84"/>
                  <a:gd name="T6" fmla="*/ 0 w 238"/>
                  <a:gd name="T7" fmla="*/ 84 h 84"/>
                  <a:gd name="T8" fmla="*/ 238 w 238"/>
                  <a:gd name="T9" fmla="*/ 84 h 84"/>
                  <a:gd name="T10" fmla="*/ 238 w 238"/>
                  <a:gd name="T11" fmla="*/ 84 h 84"/>
                  <a:gd name="T12" fmla="*/ 0 60000 65536"/>
                  <a:gd name="T13" fmla="*/ 0 60000 65536"/>
                  <a:gd name="T14" fmla="*/ 0 60000 65536"/>
                  <a:gd name="T15" fmla="*/ 0 60000 65536"/>
                  <a:gd name="T16" fmla="*/ 0 60000 65536"/>
                  <a:gd name="T17" fmla="*/ 0 60000 65536"/>
                  <a:gd name="T18" fmla="*/ 0 w 238"/>
                  <a:gd name="T19" fmla="*/ 0 h 84"/>
                  <a:gd name="T20" fmla="*/ 238 w 238"/>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238" h="84">
                    <a:moveTo>
                      <a:pt x="238" y="84"/>
                    </a:moveTo>
                    <a:lnTo>
                      <a:pt x="238" y="0"/>
                    </a:lnTo>
                    <a:lnTo>
                      <a:pt x="0" y="0"/>
                    </a:lnTo>
                    <a:lnTo>
                      <a:pt x="0" y="84"/>
                    </a:lnTo>
                    <a:lnTo>
                      <a:pt x="238" y="84"/>
                    </a:lnTo>
                    <a:close/>
                  </a:path>
                </a:pathLst>
              </a:custGeom>
              <a:solidFill>
                <a:srgbClr val="FF0000"/>
              </a:solidFill>
              <a:ln w="9525">
                <a:noFill/>
                <a:round/>
                <a:headEnd/>
                <a:tailEnd/>
              </a:ln>
            </p:spPr>
            <p:txBody>
              <a:bodyPr/>
              <a:lstStyle/>
              <a:p>
                <a:pPr>
                  <a:defRPr/>
                </a:pPr>
                <a:endParaRPr lang="en-GB" sz="1800"/>
              </a:p>
            </p:txBody>
          </p:sp>
        </p:grpSp>
        <p:grpSp>
          <p:nvGrpSpPr>
            <p:cNvPr id="17" name="Group 228"/>
            <p:cNvGrpSpPr>
              <a:grpSpLocks/>
            </p:cNvGrpSpPr>
            <p:nvPr userDrawn="1"/>
          </p:nvGrpSpPr>
          <p:grpSpPr bwMode="auto">
            <a:xfrm>
              <a:off x="2274076" y="5298398"/>
              <a:ext cx="164978" cy="109010"/>
              <a:chOff x="4188" y="2157"/>
              <a:chExt cx="238" cy="162"/>
            </a:xfrm>
          </p:grpSpPr>
          <p:sp>
            <p:nvSpPr>
              <p:cNvPr id="126" name="Freeform 229"/>
              <p:cNvSpPr>
                <a:spLocks/>
              </p:cNvSpPr>
              <p:nvPr/>
            </p:nvSpPr>
            <p:spPr bwMode="auto">
              <a:xfrm>
                <a:off x="4188" y="2157"/>
                <a:ext cx="238" cy="158"/>
              </a:xfrm>
              <a:custGeom>
                <a:avLst/>
                <a:gdLst>
                  <a:gd name="T0" fmla="*/ 0 w 238"/>
                  <a:gd name="T1" fmla="*/ 0 h 151"/>
                  <a:gd name="T2" fmla="*/ 238 w 238"/>
                  <a:gd name="T3" fmla="*/ 0 h 151"/>
                  <a:gd name="T4" fmla="*/ 238 w 238"/>
                  <a:gd name="T5" fmla="*/ 1791 h 151"/>
                  <a:gd name="T6" fmla="*/ 0 w 238"/>
                  <a:gd name="T7" fmla="*/ 1791 h 151"/>
                  <a:gd name="T8" fmla="*/ 0 w 238"/>
                  <a:gd name="T9" fmla="*/ 0 h 151"/>
                  <a:gd name="T10" fmla="*/ 0 w 238"/>
                  <a:gd name="T11" fmla="*/ 0 h 151"/>
                  <a:gd name="T12" fmla="*/ 0 60000 65536"/>
                  <a:gd name="T13" fmla="*/ 0 60000 65536"/>
                  <a:gd name="T14" fmla="*/ 0 60000 65536"/>
                  <a:gd name="T15" fmla="*/ 0 60000 65536"/>
                  <a:gd name="T16" fmla="*/ 0 60000 65536"/>
                  <a:gd name="T17" fmla="*/ 0 60000 65536"/>
                  <a:gd name="T18" fmla="*/ 0 w 238"/>
                  <a:gd name="T19" fmla="*/ 0 h 151"/>
                  <a:gd name="T20" fmla="*/ 238 w 238"/>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8" h="151">
                    <a:moveTo>
                      <a:pt x="0" y="0"/>
                    </a:moveTo>
                    <a:lnTo>
                      <a:pt x="238" y="0"/>
                    </a:lnTo>
                    <a:lnTo>
                      <a:pt x="238" y="151"/>
                    </a:lnTo>
                    <a:lnTo>
                      <a:pt x="0" y="151"/>
                    </a:lnTo>
                    <a:lnTo>
                      <a:pt x="0" y="0"/>
                    </a:lnTo>
                    <a:close/>
                  </a:path>
                </a:pathLst>
              </a:custGeom>
              <a:solidFill>
                <a:srgbClr val="1A0C80"/>
              </a:solidFill>
              <a:ln w="9525">
                <a:noFill/>
                <a:round/>
                <a:headEnd/>
                <a:tailEnd/>
              </a:ln>
            </p:spPr>
            <p:txBody>
              <a:bodyPr/>
              <a:lstStyle/>
              <a:p>
                <a:pPr>
                  <a:defRPr/>
                </a:pPr>
                <a:endParaRPr lang="en-GB" sz="1800"/>
              </a:p>
            </p:txBody>
          </p:sp>
          <p:sp>
            <p:nvSpPr>
              <p:cNvPr id="127" name="Freeform 230"/>
              <p:cNvSpPr>
                <a:spLocks/>
              </p:cNvSpPr>
              <p:nvPr/>
            </p:nvSpPr>
            <p:spPr bwMode="auto">
              <a:xfrm>
                <a:off x="4188" y="2157"/>
                <a:ext cx="238" cy="59"/>
              </a:xfrm>
              <a:custGeom>
                <a:avLst/>
                <a:gdLst>
                  <a:gd name="T0" fmla="*/ 0 w 238"/>
                  <a:gd name="T1" fmla="*/ 0 h 56"/>
                  <a:gd name="T2" fmla="*/ 238 w 238"/>
                  <a:gd name="T3" fmla="*/ 0 h 56"/>
                  <a:gd name="T4" fmla="*/ 238 w 238"/>
                  <a:gd name="T5" fmla="*/ 800 h 56"/>
                  <a:gd name="T6" fmla="*/ 0 w 238"/>
                  <a:gd name="T7" fmla="*/ 800 h 56"/>
                  <a:gd name="T8" fmla="*/ 0 w 238"/>
                  <a:gd name="T9" fmla="*/ 0 h 56"/>
                  <a:gd name="T10" fmla="*/ 0 w 238"/>
                  <a:gd name="T11" fmla="*/ 0 h 56"/>
                  <a:gd name="T12" fmla="*/ 0 60000 65536"/>
                  <a:gd name="T13" fmla="*/ 0 60000 65536"/>
                  <a:gd name="T14" fmla="*/ 0 60000 65536"/>
                  <a:gd name="T15" fmla="*/ 0 60000 65536"/>
                  <a:gd name="T16" fmla="*/ 0 60000 65536"/>
                  <a:gd name="T17" fmla="*/ 0 60000 65536"/>
                  <a:gd name="T18" fmla="*/ 0 w 238"/>
                  <a:gd name="T19" fmla="*/ 0 h 56"/>
                  <a:gd name="T20" fmla="*/ 238 w 23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38" h="56">
                    <a:moveTo>
                      <a:pt x="0" y="0"/>
                    </a:moveTo>
                    <a:lnTo>
                      <a:pt x="238" y="0"/>
                    </a:lnTo>
                    <a:lnTo>
                      <a:pt x="238" y="56"/>
                    </a:lnTo>
                    <a:lnTo>
                      <a:pt x="0" y="56"/>
                    </a:lnTo>
                    <a:lnTo>
                      <a:pt x="0" y="0"/>
                    </a:lnTo>
                    <a:close/>
                  </a:path>
                </a:pathLst>
              </a:custGeom>
              <a:solidFill>
                <a:srgbClr val="FFFFFF"/>
              </a:solidFill>
              <a:ln w="9525">
                <a:noFill/>
                <a:round/>
                <a:headEnd/>
                <a:tailEnd/>
              </a:ln>
            </p:spPr>
            <p:txBody>
              <a:bodyPr/>
              <a:lstStyle/>
              <a:p>
                <a:pPr>
                  <a:defRPr/>
                </a:pPr>
                <a:endParaRPr lang="en-GB" sz="1800"/>
              </a:p>
            </p:txBody>
          </p:sp>
          <p:sp>
            <p:nvSpPr>
              <p:cNvPr id="128" name="Freeform 231"/>
              <p:cNvSpPr>
                <a:spLocks/>
              </p:cNvSpPr>
              <p:nvPr/>
            </p:nvSpPr>
            <p:spPr bwMode="auto">
              <a:xfrm>
                <a:off x="4188" y="2260"/>
                <a:ext cx="238" cy="59"/>
              </a:xfrm>
              <a:custGeom>
                <a:avLst/>
                <a:gdLst>
                  <a:gd name="T0" fmla="*/ 0 w 238"/>
                  <a:gd name="T1" fmla="*/ 0 h 55"/>
                  <a:gd name="T2" fmla="*/ 238 w 238"/>
                  <a:gd name="T3" fmla="*/ 0 h 55"/>
                  <a:gd name="T4" fmla="*/ 238 w 238"/>
                  <a:gd name="T5" fmla="*/ 820 h 55"/>
                  <a:gd name="T6" fmla="*/ 0 w 238"/>
                  <a:gd name="T7" fmla="*/ 820 h 55"/>
                  <a:gd name="T8" fmla="*/ 0 w 238"/>
                  <a:gd name="T9" fmla="*/ 0 h 55"/>
                  <a:gd name="T10" fmla="*/ 0 w 238"/>
                  <a:gd name="T11" fmla="*/ 0 h 55"/>
                  <a:gd name="T12" fmla="*/ 0 60000 65536"/>
                  <a:gd name="T13" fmla="*/ 0 60000 65536"/>
                  <a:gd name="T14" fmla="*/ 0 60000 65536"/>
                  <a:gd name="T15" fmla="*/ 0 60000 65536"/>
                  <a:gd name="T16" fmla="*/ 0 60000 65536"/>
                  <a:gd name="T17" fmla="*/ 0 60000 65536"/>
                  <a:gd name="T18" fmla="*/ 0 w 238"/>
                  <a:gd name="T19" fmla="*/ 0 h 55"/>
                  <a:gd name="T20" fmla="*/ 238 w 23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38" h="55">
                    <a:moveTo>
                      <a:pt x="0" y="0"/>
                    </a:moveTo>
                    <a:lnTo>
                      <a:pt x="238" y="0"/>
                    </a:lnTo>
                    <a:lnTo>
                      <a:pt x="238" y="55"/>
                    </a:lnTo>
                    <a:lnTo>
                      <a:pt x="0" y="55"/>
                    </a:lnTo>
                    <a:lnTo>
                      <a:pt x="0" y="0"/>
                    </a:lnTo>
                    <a:close/>
                  </a:path>
                </a:pathLst>
              </a:custGeom>
              <a:solidFill>
                <a:srgbClr val="FB0F0C"/>
              </a:solidFill>
              <a:ln w="9525">
                <a:noFill/>
                <a:round/>
                <a:headEnd/>
                <a:tailEnd/>
              </a:ln>
            </p:spPr>
            <p:txBody>
              <a:bodyPr/>
              <a:lstStyle/>
              <a:p>
                <a:pPr>
                  <a:defRPr/>
                </a:pPr>
                <a:endParaRPr lang="en-GB" sz="1800"/>
              </a:p>
            </p:txBody>
          </p:sp>
          <p:sp>
            <p:nvSpPr>
              <p:cNvPr id="129" name="Freeform 232"/>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close/>
                  </a:path>
                </a:pathLst>
              </a:custGeom>
              <a:solidFill>
                <a:srgbClr val="1A0C80"/>
              </a:solidFill>
              <a:ln w="9525">
                <a:noFill/>
                <a:round/>
                <a:headEnd/>
                <a:tailEnd/>
              </a:ln>
            </p:spPr>
            <p:txBody>
              <a:bodyPr/>
              <a:lstStyle/>
              <a:p>
                <a:pPr>
                  <a:defRPr/>
                </a:pPr>
                <a:endParaRPr lang="en-GB" sz="1800"/>
              </a:p>
            </p:txBody>
          </p:sp>
          <p:sp>
            <p:nvSpPr>
              <p:cNvPr id="130" name="Freeform 233"/>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path>
                </a:pathLst>
              </a:custGeom>
              <a:noFill/>
              <a:ln w="0">
                <a:solidFill>
                  <a:srgbClr val="FF1900"/>
                </a:solidFill>
                <a:prstDash val="solid"/>
                <a:round/>
                <a:headEnd/>
                <a:tailEnd/>
              </a:ln>
            </p:spPr>
            <p:txBody>
              <a:bodyPr/>
              <a:lstStyle/>
              <a:p>
                <a:pPr>
                  <a:defRPr/>
                </a:pPr>
                <a:endParaRPr lang="en-GB" sz="1800"/>
              </a:p>
            </p:txBody>
          </p:sp>
          <p:sp>
            <p:nvSpPr>
              <p:cNvPr id="131" name="Freeform 234"/>
              <p:cNvSpPr>
                <a:spLocks/>
              </p:cNvSpPr>
              <p:nvPr/>
            </p:nvSpPr>
            <p:spPr bwMode="auto">
              <a:xfrm>
                <a:off x="4218" y="2179"/>
                <a:ext cx="41" cy="12"/>
              </a:xfrm>
              <a:custGeom>
                <a:avLst/>
                <a:gdLst>
                  <a:gd name="T0" fmla="*/ 42 w 42"/>
                  <a:gd name="T1" fmla="*/ 6 h 12"/>
                  <a:gd name="T2" fmla="*/ 42 w 42"/>
                  <a:gd name="T3" fmla="*/ 6 h 12"/>
                  <a:gd name="T4" fmla="*/ 36 w 42"/>
                  <a:gd name="T5" fmla="*/ 6 h 12"/>
                  <a:gd name="T6" fmla="*/ 30 w 42"/>
                  <a:gd name="T7" fmla="*/ 0 h 12"/>
                  <a:gd name="T8" fmla="*/ 24 w 42"/>
                  <a:gd name="T9" fmla="*/ 0 h 12"/>
                  <a:gd name="T10" fmla="*/ 12 w 42"/>
                  <a:gd name="T11" fmla="*/ 0 h 12"/>
                  <a:gd name="T12" fmla="*/ 6 w 42"/>
                  <a:gd name="T13" fmla="*/ 6 h 12"/>
                  <a:gd name="T14" fmla="*/ 0 w 42"/>
                  <a:gd name="T15" fmla="*/ 6 h 12"/>
                  <a:gd name="T16" fmla="*/ 0 w 42"/>
                  <a:gd name="T17" fmla="*/ 12 h 12"/>
                  <a:gd name="T18" fmla="*/ 42 w 42"/>
                  <a:gd name="T19" fmla="*/ 6 h 12"/>
                  <a:gd name="T20" fmla="*/ 42 w 42"/>
                  <a:gd name="T21" fmla="*/ 6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2"/>
                  <a:gd name="T35" fmla="*/ 42 w 4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2">
                    <a:moveTo>
                      <a:pt x="42" y="6"/>
                    </a:moveTo>
                    <a:lnTo>
                      <a:pt x="42" y="6"/>
                    </a:lnTo>
                    <a:lnTo>
                      <a:pt x="36" y="6"/>
                    </a:lnTo>
                    <a:lnTo>
                      <a:pt x="30" y="0"/>
                    </a:lnTo>
                    <a:lnTo>
                      <a:pt x="24" y="0"/>
                    </a:lnTo>
                    <a:lnTo>
                      <a:pt x="12" y="0"/>
                    </a:lnTo>
                    <a:lnTo>
                      <a:pt x="6" y="6"/>
                    </a:lnTo>
                    <a:lnTo>
                      <a:pt x="0" y="6"/>
                    </a:lnTo>
                    <a:lnTo>
                      <a:pt x="0" y="12"/>
                    </a:lnTo>
                    <a:lnTo>
                      <a:pt x="42" y="6"/>
                    </a:lnTo>
                    <a:close/>
                  </a:path>
                </a:pathLst>
              </a:custGeom>
              <a:solidFill>
                <a:srgbClr val="1A0C80"/>
              </a:solidFill>
              <a:ln w="9525">
                <a:noFill/>
                <a:round/>
                <a:headEnd/>
                <a:tailEnd/>
              </a:ln>
            </p:spPr>
            <p:txBody>
              <a:bodyPr/>
              <a:lstStyle/>
              <a:p>
                <a:pPr>
                  <a:defRPr/>
                </a:pPr>
                <a:endParaRPr lang="en-GB" sz="1800"/>
              </a:p>
            </p:txBody>
          </p:sp>
          <p:sp>
            <p:nvSpPr>
              <p:cNvPr id="132" name="Freeform 235"/>
              <p:cNvSpPr>
                <a:spLocks/>
              </p:cNvSpPr>
              <p:nvPr/>
            </p:nvSpPr>
            <p:spPr bwMode="auto">
              <a:xfrm>
                <a:off x="4224" y="2195"/>
                <a:ext cx="29" cy="36"/>
              </a:xfrm>
              <a:custGeom>
                <a:avLst/>
                <a:gdLst>
                  <a:gd name="T0" fmla="*/ 30 w 30"/>
                  <a:gd name="T1" fmla="*/ 174 h 34"/>
                  <a:gd name="T2" fmla="*/ 24 w 30"/>
                  <a:gd name="T3" fmla="*/ 6 h 34"/>
                  <a:gd name="T4" fmla="*/ 18 w 30"/>
                  <a:gd name="T5" fmla="*/ 6 h 34"/>
                  <a:gd name="T6" fmla="*/ 18 w 30"/>
                  <a:gd name="T7" fmla="*/ 0 h 34"/>
                  <a:gd name="T8" fmla="*/ 12 w 30"/>
                  <a:gd name="T9" fmla="*/ 6 h 34"/>
                  <a:gd name="T10" fmla="*/ 6 w 30"/>
                  <a:gd name="T11" fmla="*/ 6 h 34"/>
                  <a:gd name="T12" fmla="*/ 0 w 30"/>
                  <a:gd name="T13" fmla="*/ 174 h 34"/>
                  <a:gd name="T14" fmla="*/ 0 w 30"/>
                  <a:gd name="T15" fmla="*/ 207 h 34"/>
                  <a:gd name="T16" fmla="*/ 6 w 30"/>
                  <a:gd name="T17" fmla="*/ 239 h 34"/>
                  <a:gd name="T18" fmla="*/ 6 w 30"/>
                  <a:gd name="T19" fmla="*/ 239 h 34"/>
                  <a:gd name="T20" fmla="*/ 12 w 30"/>
                  <a:gd name="T21" fmla="*/ 284 h 34"/>
                  <a:gd name="T22" fmla="*/ 18 w 30"/>
                  <a:gd name="T23" fmla="*/ 284 h 34"/>
                  <a:gd name="T24" fmla="*/ 18 w 30"/>
                  <a:gd name="T25" fmla="*/ 284 h 34"/>
                  <a:gd name="T26" fmla="*/ 24 w 30"/>
                  <a:gd name="T27" fmla="*/ 239 h 34"/>
                  <a:gd name="T28" fmla="*/ 30 w 30"/>
                  <a:gd name="T29" fmla="*/ 239 h 34"/>
                  <a:gd name="T30" fmla="*/ 30 w 30"/>
                  <a:gd name="T31" fmla="*/ 207 h 34"/>
                  <a:gd name="T32" fmla="*/ 30 w 30"/>
                  <a:gd name="T33" fmla="*/ 174 h 34"/>
                  <a:gd name="T34" fmla="*/ 30 w 30"/>
                  <a:gd name="T35" fmla="*/ 17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34"/>
                  <a:gd name="T56" fmla="*/ 30 w 30"/>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34">
                    <a:moveTo>
                      <a:pt x="30" y="17"/>
                    </a:moveTo>
                    <a:lnTo>
                      <a:pt x="24" y="6"/>
                    </a:lnTo>
                    <a:lnTo>
                      <a:pt x="18" y="6"/>
                    </a:lnTo>
                    <a:lnTo>
                      <a:pt x="18" y="0"/>
                    </a:lnTo>
                    <a:lnTo>
                      <a:pt x="12" y="6"/>
                    </a:lnTo>
                    <a:lnTo>
                      <a:pt x="6" y="6"/>
                    </a:lnTo>
                    <a:lnTo>
                      <a:pt x="0" y="17"/>
                    </a:lnTo>
                    <a:lnTo>
                      <a:pt x="0" y="23"/>
                    </a:lnTo>
                    <a:lnTo>
                      <a:pt x="6" y="28"/>
                    </a:lnTo>
                    <a:lnTo>
                      <a:pt x="12" y="34"/>
                    </a:lnTo>
                    <a:lnTo>
                      <a:pt x="18" y="34"/>
                    </a:lnTo>
                    <a:lnTo>
                      <a:pt x="24" y="28"/>
                    </a:lnTo>
                    <a:lnTo>
                      <a:pt x="30" y="28"/>
                    </a:lnTo>
                    <a:lnTo>
                      <a:pt x="30" y="23"/>
                    </a:lnTo>
                    <a:lnTo>
                      <a:pt x="30" y="17"/>
                    </a:lnTo>
                    <a:close/>
                  </a:path>
                </a:pathLst>
              </a:custGeom>
              <a:solidFill>
                <a:srgbClr val="FFFFFF"/>
              </a:solidFill>
              <a:ln w="9525">
                <a:noFill/>
                <a:round/>
                <a:headEnd/>
                <a:tailEnd/>
              </a:ln>
            </p:spPr>
            <p:txBody>
              <a:bodyPr/>
              <a:lstStyle/>
              <a:p>
                <a:pPr>
                  <a:defRPr/>
                </a:pPr>
                <a:endParaRPr lang="en-GB" sz="1800"/>
              </a:p>
            </p:txBody>
          </p:sp>
          <p:sp>
            <p:nvSpPr>
              <p:cNvPr id="133" name="Freeform 236"/>
              <p:cNvSpPr>
                <a:spLocks/>
              </p:cNvSpPr>
              <p:nvPr/>
            </p:nvSpPr>
            <p:spPr bwMode="auto">
              <a:xfrm>
                <a:off x="4224" y="2216"/>
                <a:ext cx="29" cy="6"/>
              </a:xfrm>
              <a:custGeom>
                <a:avLst/>
                <a:gdLst>
                  <a:gd name="T0" fmla="*/ 30 w 30"/>
                  <a:gd name="T1" fmla="*/ 6 h 6"/>
                  <a:gd name="T2" fmla="*/ 30 w 30"/>
                  <a:gd name="T3" fmla="*/ 6 h 6"/>
                  <a:gd name="T4" fmla="*/ 30 w 30"/>
                  <a:gd name="T5" fmla="*/ 6 h 6"/>
                  <a:gd name="T6" fmla="*/ 30 w 30"/>
                  <a:gd name="T7" fmla="*/ 6 h 6"/>
                  <a:gd name="T8" fmla="*/ 30 w 30"/>
                  <a:gd name="T9" fmla="*/ 0 h 6"/>
                  <a:gd name="T10" fmla="*/ 30 w 30"/>
                  <a:gd name="T11" fmla="*/ 0 h 6"/>
                  <a:gd name="T12" fmla="*/ 30 w 30"/>
                  <a:gd name="T13" fmla="*/ 0 h 6"/>
                  <a:gd name="T14" fmla="*/ 30 w 30"/>
                  <a:gd name="T15" fmla="*/ 0 h 6"/>
                  <a:gd name="T16" fmla="*/ 24 w 30"/>
                  <a:gd name="T17" fmla="*/ 0 h 6"/>
                  <a:gd name="T18" fmla="*/ 24 w 30"/>
                  <a:gd name="T19" fmla="*/ 0 h 6"/>
                  <a:gd name="T20" fmla="*/ 24 w 30"/>
                  <a:gd name="T21" fmla="*/ 0 h 6"/>
                  <a:gd name="T22" fmla="*/ 18 w 30"/>
                  <a:gd name="T23" fmla="*/ 0 h 6"/>
                  <a:gd name="T24" fmla="*/ 18 w 30"/>
                  <a:gd name="T25" fmla="*/ 0 h 6"/>
                  <a:gd name="T26" fmla="*/ 12 w 30"/>
                  <a:gd name="T27" fmla="*/ 0 h 6"/>
                  <a:gd name="T28" fmla="*/ 12 w 30"/>
                  <a:gd name="T29" fmla="*/ 0 h 6"/>
                  <a:gd name="T30" fmla="*/ 12 w 30"/>
                  <a:gd name="T31" fmla="*/ 0 h 6"/>
                  <a:gd name="T32" fmla="*/ 6 w 30"/>
                  <a:gd name="T33" fmla="*/ 0 h 6"/>
                  <a:gd name="T34" fmla="*/ 6 w 30"/>
                  <a:gd name="T35" fmla="*/ 0 h 6"/>
                  <a:gd name="T36" fmla="*/ 6 w 30"/>
                  <a:gd name="T37" fmla="*/ 0 h 6"/>
                  <a:gd name="T38" fmla="*/ 0 w 30"/>
                  <a:gd name="T39" fmla="*/ 0 h 6"/>
                  <a:gd name="T40" fmla="*/ 0 w 30"/>
                  <a:gd name="T41" fmla="*/ 0 h 6"/>
                  <a:gd name="T42" fmla="*/ 0 w 30"/>
                  <a:gd name="T43" fmla="*/ 0 h 6"/>
                  <a:gd name="T44" fmla="*/ 0 w 30"/>
                  <a:gd name="T45" fmla="*/ 6 h 6"/>
                  <a:gd name="T46" fmla="*/ 0 w 30"/>
                  <a:gd name="T47" fmla="*/ 6 h 6"/>
                  <a:gd name="T48" fmla="*/ 0 w 30"/>
                  <a:gd name="T49" fmla="*/ 6 h 6"/>
                  <a:gd name="T50" fmla="*/ 0 w 30"/>
                  <a:gd name="T51" fmla="*/ 6 h 6"/>
                  <a:gd name="T52" fmla="*/ 6 w 30"/>
                  <a:gd name="T53" fmla="*/ 6 h 6"/>
                  <a:gd name="T54" fmla="*/ 6 w 30"/>
                  <a:gd name="T55" fmla="*/ 6 h 6"/>
                  <a:gd name="T56" fmla="*/ 12 w 30"/>
                  <a:gd name="T57" fmla="*/ 6 h 6"/>
                  <a:gd name="T58" fmla="*/ 12 w 30"/>
                  <a:gd name="T59" fmla="*/ 6 h 6"/>
                  <a:gd name="T60" fmla="*/ 12 w 30"/>
                  <a:gd name="T61" fmla="*/ 6 h 6"/>
                  <a:gd name="T62" fmla="*/ 18 w 30"/>
                  <a:gd name="T63" fmla="*/ 6 h 6"/>
                  <a:gd name="T64" fmla="*/ 18 w 30"/>
                  <a:gd name="T65" fmla="*/ 6 h 6"/>
                  <a:gd name="T66" fmla="*/ 18 w 30"/>
                  <a:gd name="T67" fmla="*/ 6 h 6"/>
                  <a:gd name="T68" fmla="*/ 24 w 30"/>
                  <a:gd name="T69" fmla="*/ 6 h 6"/>
                  <a:gd name="T70" fmla="*/ 24 w 30"/>
                  <a:gd name="T71" fmla="*/ 6 h 6"/>
                  <a:gd name="T72" fmla="*/ 24 w 30"/>
                  <a:gd name="T73" fmla="*/ 6 h 6"/>
                  <a:gd name="T74" fmla="*/ 30 w 30"/>
                  <a:gd name="T75" fmla="*/ 6 h 6"/>
                  <a:gd name="T76" fmla="*/ 30 w 30"/>
                  <a:gd name="T77" fmla="*/ 6 h 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
                  <a:gd name="T118" fmla="*/ 0 h 6"/>
                  <a:gd name="T119" fmla="*/ 30 w 30"/>
                  <a:gd name="T120" fmla="*/ 6 h 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 h="6">
                    <a:moveTo>
                      <a:pt x="30" y="6"/>
                    </a:moveTo>
                    <a:lnTo>
                      <a:pt x="30" y="6"/>
                    </a:lnTo>
                    <a:lnTo>
                      <a:pt x="30" y="0"/>
                    </a:lnTo>
                    <a:lnTo>
                      <a:pt x="24" y="0"/>
                    </a:lnTo>
                    <a:lnTo>
                      <a:pt x="18" y="0"/>
                    </a:lnTo>
                    <a:lnTo>
                      <a:pt x="12" y="0"/>
                    </a:lnTo>
                    <a:lnTo>
                      <a:pt x="6" y="0"/>
                    </a:lnTo>
                    <a:lnTo>
                      <a:pt x="0" y="0"/>
                    </a:lnTo>
                    <a:lnTo>
                      <a:pt x="0" y="6"/>
                    </a:lnTo>
                    <a:lnTo>
                      <a:pt x="6" y="6"/>
                    </a:lnTo>
                    <a:lnTo>
                      <a:pt x="12" y="6"/>
                    </a:lnTo>
                    <a:lnTo>
                      <a:pt x="18" y="6"/>
                    </a:lnTo>
                    <a:lnTo>
                      <a:pt x="24" y="6"/>
                    </a:lnTo>
                    <a:lnTo>
                      <a:pt x="30" y="6"/>
                    </a:lnTo>
                    <a:close/>
                  </a:path>
                </a:pathLst>
              </a:custGeom>
              <a:solidFill>
                <a:srgbClr val="1A0C80"/>
              </a:solidFill>
              <a:ln w="9525">
                <a:noFill/>
                <a:round/>
                <a:headEnd/>
                <a:tailEnd/>
              </a:ln>
            </p:spPr>
            <p:txBody>
              <a:bodyPr/>
              <a:lstStyle/>
              <a:p>
                <a:pPr>
                  <a:defRPr/>
                </a:pPr>
                <a:endParaRPr lang="en-GB" sz="1800"/>
              </a:p>
            </p:txBody>
          </p:sp>
          <p:sp>
            <p:nvSpPr>
              <p:cNvPr id="134" name="Freeform 237"/>
              <p:cNvSpPr>
                <a:spLocks/>
              </p:cNvSpPr>
              <p:nvPr/>
            </p:nvSpPr>
            <p:spPr bwMode="auto">
              <a:xfrm>
                <a:off x="4224" y="2222"/>
                <a:ext cx="29" cy="2"/>
              </a:xfrm>
              <a:custGeom>
                <a:avLst/>
                <a:gdLst>
                  <a:gd name="T0" fmla="*/ 30 w 30"/>
                  <a:gd name="T1" fmla="*/ 0 h 1"/>
                  <a:gd name="T2" fmla="*/ 30 w 30"/>
                  <a:gd name="T3" fmla="*/ 0 h 1"/>
                  <a:gd name="T4" fmla="*/ 30 w 30"/>
                  <a:gd name="T5" fmla="*/ 0 h 1"/>
                  <a:gd name="T6" fmla="*/ 30 w 30"/>
                  <a:gd name="T7" fmla="*/ 0 h 1"/>
                  <a:gd name="T8" fmla="*/ 30 w 30"/>
                  <a:gd name="T9" fmla="*/ 0 h 1"/>
                  <a:gd name="T10" fmla="*/ 30 w 30"/>
                  <a:gd name="T11" fmla="*/ 0 h 1"/>
                  <a:gd name="T12" fmla="*/ 30 w 30"/>
                  <a:gd name="T13" fmla="*/ 0 h 1"/>
                  <a:gd name="T14" fmla="*/ 30 w 30"/>
                  <a:gd name="T15" fmla="*/ 0 h 1"/>
                  <a:gd name="T16" fmla="*/ 24 w 30"/>
                  <a:gd name="T17" fmla="*/ 0 h 1"/>
                  <a:gd name="T18" fmla="*/ 24 w 30"/>
                  <a:gd name="T19" fmla="*/ 0 h 1"/>
                  <a:gd name="T20" fmla="*/ 24 w 30"/>
                  <a:gd name="T21" fmla="*/ 0 h 1"/>
                  <a:gd name="T22" fmla="*/ 18 w 30"/>
                  <a:gd name="T23" fmla="*/ 0 h 1"/>
                  <a:gd name="T24" fmla="*/ 18 w 30"/>
                  <a:gd name="T25" fmla="*/ 0 h 1"/>
                  <a:gd name="T26" fmla="*/ 12 w 30"/>
                  <a:gd name="T27" fmla="*/ 0 h 1"/>
                  <a:gd name="T28" fmla="*/ 12 w 30"/>
                  <a:gd name="T29" fmla="*/ 0 h 1"/>
                  <a:gd name="T30" fmla="*/ 12 w 30"/>
                  <a:gd name="T31" fmla="*/ 0 h 1"/>
                  <a:gd name="T32" fmla="*/ 6 w 30"/>
                  <a:gd name="T33" fmla="*/ 0 h 1"/>
                  <a:gd name="T34" fmla="*/ 6 w 30"/>
                  <a:gd name="T35" fmla="*/ 0 h 1"/>
                  <a:gd name="T36" fmla="*/ 6 w 30"/>
                  <a:gd name="T37" fmla="*/ 0 h 1"/>
                  <a:gd name="T38" fmla="*/ 0 w 30"/>
                  <a:gd name="T39" fmla="*/ 0 h 1"/>
                  <a:gd name="T40" fmla="*/ 0 w 30"/>
                  <a:gd name="T41" fmla="*/ 0 h 1"/>
                  <a:gd name="T42" fmla="*/ 0 w 30"/>
                  <a:gd name="T43" fmla="*/ 0 h 1"/>
                  <a:gd name="T44" fmla="*/ 0 w 30"/>
                  <a:gd name="T45" fmla="*/ 0 h 1"/>
                  <a:gd name="T46" fmla="*/ 0 w 30"/>
                  <a:gd name="T47" fmla="*/ 0 h 1"/>
                  <a:gd name="T48" fmla="*/ 0 w 30"/>
                  <a:gd name="T49" fmla="*/ 0 h 1"/>
                  <a:gd name="T50" fmla="*/ 6 w 30"/>
                  <a:gd name="T51" fmla="*/ 0 h 1"/>
                  <a:gd name="T52" fmla="*/ 6 w 30"/>
                  <a:gd name="T53" fmla="*/ 0 h 1"/>
                  <a:gd name="T54" fmla="*/ 6 w 30"/>
                  <a:gd name="T55" fmla="*/ 0 h 1"/>
                  <a:gd name="T56" fmla="*/ 12 w 30"/>
                  <a:gd name="T57" fmla="*/ 0 h 1"/>
                  <a:gd name="T58" fmla="*/ 12 w 30"/>
                  <a:gd name="T59" fmla="*/ 0 h 1"/>
                  <a:gd name="T60" fmla="*/ 12 w 30"/>
                  <a:gd name="T61" fmla="*/ 0 h 1"/>
                  <a:gd name="T62" fmla="*/ 18 w 30"/>
                  <a:gd name="T63" fmla="*/ 0 h 1"/>
                  <a:gd name="T64" fmla="*/ 18 w 30"/>
                  <a:gd name="T65" fmla="*/ 0 h 1"/>
                  <a:gd name="T66" fmla="*/ 24 w 30"/>
                  <a:gd name="T67" fmla="*/ 0 h 1"/>
                  <a:gd name="T68" fmla="*/ 24 w 30"/>
                  <a:gd name="T69" fmla="*/ 0 h 1"/>
                  <a:gd name="T70" fmla="*/ 24 w 30"/>
                  <a:gd name="T71" fmla="*/ 0 h 1"/>
                  <a:gd name="T72" fmla="*/ 30 w 30"/>
                  <a:gd name="T73" fmla="*/ 0 h 1"/>
                  <a:gd name="T74" fmla="*/ 30 w 30"/>
                  <a:gd name="T75" fmla="*/ 0 h 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
                  <a:gd name="T115" fmla="*/ 0 h 1"/>
                  <a:gd name="T116" fmla="*/ 30 w 30"/>
                  <a:gd name="T117" fmla="*/ 1 h 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 h="1">
                    <a:moveTo>
                      <a:pt x="30" y="0"/>
                    </a:moveTo>
                    <a:lnTo>
                      <a:pt x="30" y="0"/>
                    </a:lnTo>
                    <a:lnTo>
                      <a:pt x="24" y="0"/>
                    </a:lnTo>
                    <a:lnTo>
                      <a:pt x="18" y="0"/>
                    </a:lnTo>
                    <a:lnTo>
                      <a:pt x="12" y="0"/>
                    </a:lnTo>
                    <a:lnTo>
                      <a:pt x="6" y="0"/>
                    </a:lnTo>
                    <a:lnTo>
                      <a:pt x="0" y="0"/>
                    </a:lnTo>
                    <a:lnTo>
                      <a:pt x="6" y="0"/>
                    </a:lnTo>
                    <a:lnTo>
                      <a:pt x="12" y="0"/>
                    </a:lnTo>
                    <a:lnTo>
                      <a:pt x="18" y="0"/>
                    </a:lnTo>
                    <a:lnTo>
                      <a:pt x="24" y="0"/>
                    </a:lnTo>
                    <a:lnTo>
                      <a:pt x="30" y="0"/>
                    </a:lnTo>
                    <a:close/>
                  </a:path>
                </a:pathLst>
              </a:custGeom>
              <a:solidFill>
                <a:srgbClr val="1A0C80"/>
              </a:solidFill>
              <a:ln w="9525">
                <a:noFill/>
                <a:round/>
                <a:headEnd/>
                <a:tailEnd/>
              </a:ln>
            </p:spPr>
            <p:txBody>
              <a:bodyPr/>
              <a:lstStyle/>
              <a:p>
                <a:pPr>
                  <a:defRPr/>
                </a:pPr>
                <a:endParaRPr lang="en-GB" sz="1800"/>
              </a:p>
            </p:txBody>
          </p:sp>
          <p:sp>
            <p:nvSpPr>
              <p:cNvPr id="135" name="Freeform 238"/>
              <p:cNvSpPr>
                <a:spLocks/>
              </p:cNvSpPr>
              <p:nvPr/>
            </p:nvSpPr>
            <p:spPr bwMode="auto">
              <a:xfrm>
                <a:off x="4235" y="2191"/>
                <a:ext cx="6" cy="6"/>
              </a:xfrm>
              <a:custGeom>
                <a:avLst/>
                <a:gdLst>
                  <a:gd name="T0" fmla="*/ 6 w 6"/>
                  <a:gd name="T1" fmla="*/ 0 h 5"/>
                  <a:gd name="T2" fmla="*/ 6 w 6"/>
                  <a:gd name="T3" fmla="*/ 0 h 5"/>
                  <a:gd name="T4" fmla="*/ 6 w 6"/>
                  <a:gd name="T5" fmla="*/ 0 h 5"/>
                  <a:gd name="T6" fmla="*/ 0 w 6"/>
                  <a:gd name="T7" fmla="*/ 0 h 5"/>
                  <a:gd name="T8" fmla="*/ 0 w 6"/>
                  <a:gd name="T9" fmla="*/ 0 h 5"/>
                  <a:gd name="T10" fmla="*/ 0 w 6"/>
                  <a:gd name="T11" fmla="*/ 0 h 5"/>
                  <a:gd name="T12" fmla="*/ 0 w 6"/>
                  <a:gd name="T13" fmla="*/ 0 h 5"/>
                  <a:gd name="T14" fmla="*/ 0 w 6"/>
                  <a:gd name="T15" fmla="*/ 0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5"/>
                  <a:gd name="T44" fmla="*/ 6 w 6"/>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5">
                    <a:moveTo>
                      <a:pt x="6" y="0"/>
                    </a:moveTo>
                    <a:lnTo>
                      <a:pt x="6" y="0"/>
                    </a:lnTo>
                    <a:lnTo>
                      <a:pt x="0" y="0"/>
                    </a:lnTo>
                    <a:lnTo>
                      <a:pt x="6" y="5"/>
                    </a:lnTo>
                    <a:lnTo>
                      <a:pt x="6" y="0"/>
                    </a:lnTo>
                    <a:close/>
                  </a:path>
                </a:pathLst>
              </a:custGeom>
              <a:solidFill>
                <a:srgbClr val="F7F619"/>
              </a:solidFill>
              <a:ln w="9525">
                <a:noFill/>
                <a:round/>
                <a:headEnd/>
                <a:tailEnd/>
              </a:ln>
            </p:spPr>
            <p:txBody>
              <a:bodyPr/>
              <a:lstStyle/>
              <a:p>
                <a:pPr>
                  <a:defRPr/>
                </a:pPr>
                <a:endParaRPr lang="en-GB" sz="1800"/>
              </a:p>
            </p:txBody>
          </p:sp>
          <p:sp>
            <p:nvSpPr>
              <p:cNvPr id="136" name="Freeform 239"/>
              <p:cNvSpPr>
                <a:spLocks/>
              </p:cNvSpPr>
              <p:nvPr/>
            </p:nvSpPr>
            <p:spPr bwMode="auto">
              <a:xfrm>
                <a:off x="4241" y="2185"/>
                <a:ext cx="6" cy="2"/>
              </a:xfrm>
              <a:custGeom>
                <a:avLst/>
                <a:gdLst>
                  <a:gd name="T0" fmla="*/ 6 w 6"/>
                  <a:gd name="T1" fmla="*/ 0 h 1"/>
                  <a:gd name="T2" fmla="*/ 6 w 6"/>
                  <a:gd name="T3" fmla="*/ 0 h 1"/>
                  <a:gd name="T4" fmla="*/ 6 w 6"/>
                  <a:gd name="T5" fmla="*/ 0 h 1"/>
                  <a:gd name="T6" fmla="*/ 0 w 6"/>
                  <a:gd name="T7" fmla="*/ 0 h 1"/>
                  <a:gd name="T8" fmla="*/ 0 w 6"/>
                  <a:gd name="T9" fmla="*/ 0 h 1"/>
                  <a:gd name="T10" fmla="*/ 0 w 6"/>
                  <a:gd name="T11" fmla="*/ 0 h 1"/>
                  <a:gd name="T12" fmla="*/ 0 w 6"/>
                  <a:gd name="T13" fmla="*/ 0 h 1"/>
                  <a:gd name="T14" fmla="*/ 0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sz="1800"/>
              </a:p>
            </p:txBody>
          </p:sp>
          <p:sp>
            <p:nvSpPr>
              <p:cNvPr id="137" name="Freeform 240"/>
              <p:cNvSpPr>
                <a:spLocks/>
              </p:cNvSpPr>
              <p:nvPr/>
            </p:nvSpPr>
            <p:spPr bwMode="auto">
              <a:xfrm>
                <a:off x="4229" y="2185"/>
                <a:ext cx="6" cy="2"/>
              </a:xfrm>
              <a:custGeom>
                <a:avLst/>
                <a:gdLst>
                  <a:gd name="T0" fmla="*/ 6 w 6"/>
                  <a:gd name="T1" fmla="*/ 0 h 1"/>
                  <a:gd name="T2" fmla="*/ 6 w 6"/>
                  <a:gd name="T3" fmla="*/ 0 h 1"/>
                  <a:gd name="T4" fmla="*/ 6 w 6"/>
                  <a:gd name="T5" fmla="*/ 0 h 1"/>
                  <a:gd name="T6" fmla="*/ 6 w 6"/>
                  <a:gd name="T7" fmla="*/ 0 h 1"/>
                  <a:gd name="T8" fmla="*/ 0 w 6"/>
                  <a:gd name="T9" fmla="*/ 0 h 1"/>
                  <a:gd name="T10" fmla="*/ 0 w 6"/>
                  <a:gd name="T11" fmla="*/ 0 h 1"/>
                  <a:gd name="T12" fmla="*/ 0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sz="1800"/>
              </a:p>
            </p:txBody>
          </p:sp>
          <p:sp>
            <p:nvSpPr>
              <p:cNvPr id="138" name="Freeform 241"/>
              <p:cNvSpPr>
                <a:spLocks/>
              </p:cNvSpPr>
              <p:nvPr/>
            </p:nvSpPr>
            <p:spPr bwMode="auto">
              <a:xfrm>
                <a:off x="4188" y="2157"/>
                <a:ext cx="238" cy="162"/>
              </a:xfrm>
              <a:custGeom>
                <a:avLst/>
                <a:gdLst>
                  <a:gd name="T0" fmla="*/ 238 w 238"/>
                  <a:gd name="T1" fmla="*/ 0 h 156"/>
                  <a:gd name="T2" fmla="*/ 0 w 238"/>
                  <a:gd name="T3" fmla="*/ 0 h 156"/>
                  <a:gd name="T4" fmla="*/ 0 w 238"/>
                  <a:gd name="T5" fmla="*/ 1704 h 156"/>
                  <a:gd name="T6" fmla="*/ 238 w 238"/>
                  <a:gd name="T7" fmla="*/ 1704 h 156"/>
                  <a:gd name="T8" fmla="*/ 238 w 238"/>
                  <a:gd name="T9" fmla="*/ 0 h 156"/>
                  <a:gd name="T10" fmla="*/ 238 w 238"/>
                  <a:gd name="T11" fmla="*/ 0 h 156"/>
                  <a:gd name="T12" fmla="*/ 0 60000 65536"/>
                  <a:gd name="T13" fmla="*/ 0 60000 65536"/>
                  <a:gd name="T14" fmla="*/ 0 60000 65536"/>
                  <a:gd name="T15" fmla="*/ 0 60000 65536"/>
                  <a:gd name="T16" fmla="*/ 0 60000 65536"/>
                  <a:gd name="T17" fmla="*/ 0 60000 65536"/>
                  <a:gd name="T18" fmla="*/ 0 w 238"/>
                  <a:gd name="T19" fmla="*/ 0 h 156"/>
                  <a:gd name="T20" fmla="*/ 238 w 23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38" h="156">
                    <a:moveTo>
                      <a:pt x="238" y="0"/>
                    </a:moveTo>
                    <a:lnTo>
                      <a:pt x="0" y="0"/>
                    </a:lnTo>
                    <a:lnTo>
                      <a:pt x="0" y="156"/>
                    </a:lnTo>
                    <a:lnTo>
                      <a:pt x="238" y="156"/>
                    </a:lnTo>
                    <a:lnTo>
                      <a:pt x="238" y="0"/>
                    </a:lnTo>
                  </a:path>
                </a:pathLst>
              </a:custGeom>
              <a:noFill/>
              <a:ln w="0">
                <a:solidFill>
                  <a:srgbClr val="000000"/>
                </a:solidFill>
                <a:prstDash val="solid"/>
                <a:round/>
                <a:headEnd/>
                <a:tailEnd/>
              </a:ln>
            </p:spPr>
            <p:txBody>
              <a:bodyPr/>
              <a:lstStyle/>
              <a:p>
                <a:pPr>
                  <a:defRPr/>
                </a:pPr>
                <a:endParaRPr lang="en-GB" sz="1800"/>
              </a:p>
            </p:txBody>
          </p:sp>
        </p:grpSp>
        <p:graphicFrame>
          <p:nvGraphicFramePr>
            <p:cNvPr id="18" name="Object 252"/>
            <p:cNvGraphicFramePr>
              <a:graphicFrameLocks noChangeAspect="1"/>
            </p:cNvGraphicFramePr>
            <p:nvPr/>
          </p:nvGraphicFramePr>
          <p:xfrm>
            <a:off x="369889" y="5298398"/>
            <a:ext cx="159887" cy="104250"/>
          </p:xfrm>
          <a:graphic>
            <a:graphicData uri="http://schemas.openxmlformats.org/presentationml/2006/ole">
              <mc:AlternateContent xmlns:mc="http://schemas.openxmlformats.org/markup-compatibility/2006">
                <mc:Choice xmlns:v="urn:schemas-microsoft-com:vml" Requires="v">
                  <p:oleObj spid="_x0000_s3117" name="Clip" r:id="rId7" imgW="2835360" imgH="1920600" progId="">
                    <p:embed/>
                  </p:oleObj>
                </mc:Choice>
                <mc:Fallback>
                  <p:oleObj name="Clip" r:id="rId7" imgW="2835360" imgH="1920600" progId="">
                    <p:embed/>
                    <p:pic>
                      <p:nvPicPr>
                        <p:cNvPr id="18" name="Object 25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889" y="5298398"/>
                          <a:ext cx="159887" cy="10425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9" name="Group 214"/>
            <p:cNvGrpSpPr>
              <a:grpSpLocks/>
            </p:cNvGrpSpPr>
            <p:nvPr userDrawn="1"/>
          </p:nvGrpSpPr>
          <p:grpSpPr bwMode="auto">
            <a:xfrm>
              <a:off x="1847017" y="5298398"/>
              <a:ext cx="166365" cy="106293"/>
              <a:chOff x="4187" y="2402"/>
              <a:chExt cx="240" cy="161"/>
            </a:xfrm>
          </p:grpSpPr>
          <p:sp>
            <p:nvSpPr>
              <p:cNvPr id="122" name="Freeform 215"/>
              <p:cNvSpPr>
                <a:spLocks/>
              </p:cNvSpPr>
              <p:nvPr/>
            </p:nvSpPr>
            <p:spPr bwMode="auto">
              <a:xfrm>
                <a:off x="4234" y="2402"/>
                <a:ext cx="191" cy="161"/>
              </a:xfrm>
              <a:custGeom>
                <a:avLst/>
                <a:gdLst>
                  <a:gd name="T0" fmla="*/ 191 w 191"/>
                  <a:gd name="T1" fmla="*/ 1066 h 156"/>
                  <a:gd name="T2" fmla="*/ 191 w 191"/>
                  <a:gd name="T3" fmla="*/ 0 h 156"/>
                  <a:gd name="T4" fmla="*/ 0 w 191"/>
                  <a:gd name="T5" fmla="*/ 0 h 156"/>
                  <a:gd name="T6" fmla="*/ 0 w 191"/>
                  <a:gd name="T7" fmla="*/ 1066 h 156"/>
                  <a:gd name="T8" fmla="*/ 191 w 191"/>
                  <a:gd name="T9" fmla="*/ 1066 h 156"/>
                  <a:gd name="T10" fmla="*/ 191 w 191"/>
                  <a:gd name="T11" fmla="*/ 1066 h 156"/>
                  <a:gd name="T12" fmla="*/ 0 60000 65536"/>
                  <a:gd name="T13" fmla="*/ 0 60000 65536"/>
                  <a:gd name="T14" fmla="*/ 0 60000 65536"/>
                  <a:gd name="T15" fmla="*/ 0 60000 65536"/>
                  <a:gd name="T16" fmla="*/ 0 60000 65536"/>
                  <a:gd name="T17" fmla="*/ 0 60000 65536"/>
                  <a:gd name="T18" fmla="*/ 0 w 191"/>
                  <a:gd name="T19" fmla="*/ 0 h 156"/>
                  <a:gd name="T20" fmla="*/ 191 w 191"/>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91" h="156">
                    <a:moveTo>
                      <a:pt x="191" y="156"/>
                    </a:moveTo>
                    <a:lnTo>
                      <a:pt x="191" y="0"/>
                    </a:lnTo>
                    <a:lnTo>
                      <a:pt x="0" y="0"/>
                    </a:lnTo>
                    <a:lnTo>
                      <a:pt x="0" y="156"/>
                    </a:lnTo>
                    <a:lnTo>
                      <a:pt x="191" y="156"/>
                    </a:lnTo>
                    <a:close/>
                  </a:path>
                </a:pathLst>
              </a:custGeom>
              <a:solidFill>
                <a:srgbClr val="FFE600"/>
              </a:solidFill>
              <a:ln w="9525">
                <a:noFill/>
                <a:round/>
                <a:headEnd/>
                <a:tailEnd/>
              </a:ln>
            </p:spPr>
            <p:txBody>
              <a:bodyPr/>
              <a:lstStyle/>
              <a:p>
                <a:pPr>
                  <a:defRPr/>
                </a:pPr>
                <a:endParaRPr lang="en-GB" sz="1800"/>
              </a:p>
            </p:txBody>
          </p:sp>
          <p:sp>
            <p:nvSpPr>
              <p:cNvPr id="123" name="Freeform 216"/>
              <p:cNvSpPr>
                <a:spLocks/>
              </p:cNvSpPr>
              <p:nvPr/>
            </p:nvSpPr>
            <p:spPr bwMode="auto">
              <a:xfrm>
                <a:off x="4187" y="2402"/>
                <a:ext cx="77" cy="161"/>
              </a:xfrm>
              <a:custGeom>
                <a:avLst/>
                <a:gdLst>
                  <a:gd name="T0" fmla="*/ 77 w 77"/>
                  <a:gd name="T1" fmla="*/ 1066 h 156"/>
                  <a:gd name="T2" fmla="*/ 77 w 77"/>
                  <a:gd name="T3" fmla="*/ 0 h 156"/>
                  <a:gd name="T4" fmla="*/ 0 w 77"/>
                  <a:gd name="T5" fmla="*/ 0 h 156"/>
                  <a:gd name="T6" fmla="*/ 0 w 77"/>
                  <a:gd name="T7" fmla="*/ 1066 h 156"/>
                  <a:gd name="T8" fmla="*/ 77 w 77"/>
                  <a:gd name="T9" fmla="*/ 1066 h 156"/>
                  <a:gd name="T10" fmla="*/ 77 w 77"/>
                  <a:gd name="T11" fmla="*/ 106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sz="1800"/>
              </a:p>
            </p:txBody>
          </p:sp>
          <p:sp>
            <p:nvSpPr>
              <p:cNvPr id="124" name="Freeform 217"/>
              <p:cNvSpPr>
                <a:spLocks/>
              </p:cNvSpPr>
              <p:nvPr/>
            </p:nvSpPr>
            <p:spPr bwMode="auto">
              <a:xfrm>
                <a:off x="4348" y="2402"/>
                <a:ext cx="79" cy="161"/>
              </a:xfrm>
              <a:custGeom>
                <a:avLst/>
                <a:gdLst>
                  <a:gd name="T0" fmla="*/ 78 w 78"/>
                  <a:gd name="T1" fmla="*/ 1066 h 156"/>
                  <a:gd name="T2" fmla="*/ 78 w 78"/>
                  <a:gd name="T3" fmla="*/ 0 h 156"/>
                  <a:gd name="T4" fmla="*/ 0 w 78"/>
                  <a:gd name="T5" fmla="*/ 0 h 156"/>
                  <a:gd name="T6" fmla="*/ 0 w 78"/>
                  <a:gd name="T7" fmla="*/ 1066 h 156"/>
                  <a:gd name="T8" fmla="*/ 78 w 78"/>
                  <a:gd name="T9" fmla="*/ 1066 h 156"/>
                  <a:gd name="T10" fmla="*/ 78 w 78"/>
                  <a:gd name="T11" fmla="*/ 1066 h 156"/>
                  <a:gd name="T12" fmla="*/ 0 60000 65536"/>
                  <a:gd name="T13" fmla="*/ 0 60000 65536"/>
                  <a:gd name="T14" fmla="*/ 0 60000 65536"/>
                  <a:gd name="T15" fmla="*/ 0 60000 65536"/>
                  <a:gd name="T16" fmla="*/ 0 60000 65536"/>
                  <a:gd name="T17" fmla="*/ 0 60000 65536"/>
                  <a:gd name="T18" fmla="*/ 0 w 78"/>
                  <a:gd name="T19" fmla="*/ 0 h 156"/>
                  <a:gd name="T20" fmla="*/ 78 w 7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8" h="156">
                    <a:moveTo>
                      <a:pt x="78" y="156"/>
                    </a:moveTo>
                    <a:lnTo>
                      <a:pt x="78" y="0"/>
                    </a:lnTo>
                    <a:lnTo>
                      <a:pt x="0" y="0"/>
                    </a:lnTo>
                    <a:lnTo>
                      <a:pt x="0" y="156"/>
                    </a:lnTo>
                    <a:lnTo>
                      <a:pt x="78" y="156"/>
                    </a:lnTo>
                    <a:close/>
                  </a:path>
                </a:pathLst>
              </a:custGeom>
              <a:solidFill>
                <a:srgbClr val="FF0000"/>
              </a:solidFill>
              <a:ln w="9525">
                <a:noFill/>
                <a:round/>
                <a:headEnd/>
                <a:tailEnd/>
              </a:ln>
            </p:spPr>
            <p:txBody>
              <a:bodyPr/>
              <a:lstStyle/>
              <a:p>
                <a:pPr>
                  <a:defRPr/>
                </a:pPr>
                <a:endParaRPr lang="en-GB" sz="1800"/>
              </a:p>
            </p:txBody>
          </p:sp>
          <p:sp>
            <p:nvSpPr>
              <p:cNvPr id="125" name="Freeform 218"/>
              <p:cNvSpPr>
                <a:spLocks/>
              </p:cNvSpPr>
              <p:nvPr/>
            </p:nvSpPr>
            <p:spPr bwMode="auto">
              <a:xfrm>
                <a:off x="4187" y="2402"/>
                <a:ext cx="238" cy="161"/>
              </a:xfrm>
              <a:custGeom>
                <a:avLst/>
                <a:gdLst>
                  <a:gd name="T0" fmla="*/ 19 w 244"/>
                  <a:gd name="T1" fmla="*/ 19856 h 151"/>
                  <a:gd name="T2" fmla="*/ 19 w 244"/>
                  <a:gd name="T3" fmla="*/ 0 h 151"/>
                  <a:gd name="T4" fmla="*/ 0 w 244"/>
                  <a:gd name="T5" fmla="*/ 0 h 151"/>
                  <a:gd name="T6" fmla="*/ 0 w 244"/>
                  <a:gd name="T7" fmla="*/ 19856 h 151"/>
                  <a:gd name="T8" fmla="*/ 19 w 244"/>
                  <a:gd name="T9" fmla="*/ 19856 h 151"/>
                  <a:gd name="T10" fmla="*/ 19 w 244"/>
                  <a:gd name="T11" fmla="*/ 19856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sz="1800"/>
              </a:p>
            </p:txBody>
          </p:sp>
        </p:grpSp>
        <p:grpSp>
          <p:nvGrpSpPr>
            <p:cNvPr id="20" name="Group 269"/>
            <p:cNvGrpSpPr>
              <a:grpSpLocks noChangeAspect="1"/>
            </p:cNvGrpSpPr>
            <p:nvPr userDrawn="1"/>
          </p:nvGrpSpPr>
          <p:grpSpPr bwMode="auto">
            <a:xfrm>
              <a:off x="790121" y="5298398"/>
              <a:ext cx="160549" cy="102873"/>
              <a:chOff x="4214" y="2064"/>
              <a:chExt cx="242" cy="157"/>
            </a:xfrm>
          </p:grpSpPr>
          <p:sp>
            <p:nvSpPr>
              <p:cNvPr id="118" name="AutoShape 270"/>
              <p:cNvSpPr>
                <a:spLocks noChangeAspect="1" noChangeArrowheads="1" noTextEdit="1"/>
              </p:cNvSpPr>
              <p:nvPr/>
            </p:nvSpPr>
            <p:spPr bwMode="auto">
              <a:xfrm>
                <a:off x="4214" y="2064"/>
                <a:ext cx="242" cy="157"/>
              </a:xfrm>
              <a:prstGeom prst="rect">
                <a:avLst/>
              </a:prstGeom>
              <a:noFill/>
              <a:ln w="6350" algn="ctr">
                <a:solidFill>
                  <a:schemeClr val="tx1"/>
                </a:solidFill>
                <a:miter lim="800000"/>
                <a:headEnd/>
                <a:tailEnd/>
              </a:ln>
            </p:spPr>
            <p:txBody>
              <a:bodyPr/>
              <a:lstStyle/>
              <a:p>
                <a:pPr>
                  <a:defRPr/>
                </a:pPr>
                <a:endParaRPr lang="en-GB" sz="1800"/>
              </a:p>
            </p:txBody>
          </p:sp>
          <p:sp>
            <p:nvSpPr>
              <p:cNvPr id="119" name="Rectangle 271"/>
              <p:cNvSpPr>
                <a:spLocks noChangeArrowheads="1"/>
              </p:cNvSpPr>
              <p:nvPr/>
            </p:nvSpPr>
            <p:spPr bwMode="auto">
              <a:xfrm>
                <a:off x="4214" y="2064"/>
                <a:ext cx="242" cy="53"/>
              </a:xfrm>
              <a:prstGeom prst="rect">
                <a:avLst/>
              </a:prstGeom>
              <a:solidFill>
                <a:srgbClr val="FFFF00"/>
              </a:solidFill>
              <a:ln w="9525">
                <a:noFill/>
                <a:miter lim="800000"/>
                <a:headEnd/>
                <a:tailEnd/>
              </a:ln>
            </p:spPr>
            <p:txBody>
              <a:bodyPr/>
              <a:lstStyle/>
              <a:p>
                <a:pPr eaLnBrk="0" hangingPunct="0">
                  <a:spcBef>
                    <a:spcPct val="50000"/>
                  </a:spcBef>
                  <a:defRPr/>
                </a:pPr>
                <a:endParaRPr lang="en-US" sz="1800"/>
              </a:p>
            </p:txBody>
          </p:sp>
          <p:sp>
            <p:nvSpPr>
              <p:cNvPr id="120" name="Rectangle 272"/>
              <p:cNvSpPr>
                <a:spLocks noChangeArrowheads="1"/>
              </p:cNvSpPr>
              <p:nvPr/>
            </p:nvSpPr>
            <p:spPr bwMode="auto">
              <a:xfrm>
                <a:off x="4214" y="2117"/>
                <a:ext cx="242" cy="51"/>
              </a:xfrm>
              <a:prstGeom prst="rect">
                <a:avLst/>
              </a:prstGeom>
              <a:solidFill>
                <a:srgbClr val="51DC00"/>
              </a:solidFill>
              <a:ln w="9525">
                <a:noFill/>
                <a:miter lim="800000"/>
                <a:headEnd/>
                <a:tailEnd/>
              </a:ln>
            </p:spPr>
            <p:txBody>
              <a:bodyPr/>
              <a:lstStyle/>
              <a:p>
                <a:pPr eaLnBrk="0" hangingPunct="0">
                  <a:spcBef>
                    <a:spcPct val="50000"/>
                  </a:spcBef>
                  <a:defRPr/>
                </a:pPr>
                <a:endParaRPr lang="en-US" sz="1800"/>
              </a:p>
            </p:txBody>
          </p:sp>
          <p:sp>
            <p:nvSpPr>
              <p:cNvPr id="121" name="Rectangle 273"/>
              <p:cNvSpPr>
                <a:spLocks noChangeArrowheads="1"/>
              </p:cNvSpPr>
              <p:nvPr/>
            </p:nvSpPr>
            <p:spPr bwMode="auto">
              <a:xfrm>
                <a:off x="4214" y="2168"/>
                <a:ext cx="242" cy="53"/>
              </a:xfrm>
              <a:prstGeom prst="rect">
                <a:avLst/>
              </a:prstGeom>
              <a:solidFill>
                <a:srgbClr val="FF0000"/>
              </a:solidFill>
              <a:ln w="9525">
                <a:noFill/>
                <a:miter lim="800000"/>
                <a:headEnd/>
                <a:tailEnd/>
              </a:ln>
            </p:spPr>
            <p:txBody>
              <a:bodyPr/>
              <a:lstStyle/>
              <a:p>
                <a:pPr eaLnBrk="0" hangingPunct="0">
                  <a:spcBef>
                    <a:spcPct val="50000"/>
                  </a:spcBef>
                  <a:defRPr/>
                </a:pPr>
                <a:endParaRPr lang="en-US" sz="1800"/>
              </a:p>
            </p:txBody>
          </p:sp>
        </p:grpSp>
        <p:grpSp>
          <p:nvGrpSpPr>
            <p:cNvPr id="21" name="Group 16"/>
            <p:cNvGrpSpPr>
              <a:grpSpLocks/>
            </p:cNvGrpSpPr>
            <p:nvPr userDrawn="1"/>
          </p:nvGrpSpPr>
          <p:grpSpPr bwMode="auto">
            <a:xfrm>
              <a:off x="1854256" y="5092835"/>
              <a:ext cx="163609" cy="106293"/>
              <a:chOff x="1116" y="1646"/>
              <a:chExt cx="245" cy="151"/>
            </a:xfrm>
          </p:grpSpPr>
          <p:sp>
            <p:nvSpPr>
              <p:cNvPr id="115" name="Freeform 17"/>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sz="1800"/>
              </a:p>
            </p:txBody>
          </p:sp>
          <p:sp>
            <p:nvSpPr>
              <p:cNvPr id="116" name="Freeform 18"/>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sz="1800"/>
              </a:p>
            </p:txBody>
          </p:sp>
          <p:sp>
            <p:nvSpPr>
              <p:cNvPr id="117" name="Freeform 19"/>
              <p:cNvSpPr>
                <a:spLocks/>
              </p:cNvSpPr>
              <p:nvPr/>
            </p:nvSpPr>
            <p:spPr bwMode="auto">
              <a:xfrm>
                <a:off x="1116" y="1646"/>
                <a:ext cx="245" cy="151"/>
              </a:xfrm>
              <a:custGeom>
                <a:avLst/>
                <a:gdLst>
                  <a:gd name="T0" fmla="*/ 244 w 244"/>
                  <a:gd name="T1" fmla="*/ 61 h 151"/>
                  <a:gd name="T2" fmla="*/ 89 w 244"/>
                  <a:gd name="T3" fmla="*/ 61 h 151"/>
                  <a:gd name="T4" fmla="*/ 89 w 244"/>
                  <a:gd name="T5" fmla="*/ 0 h 151"/>
                  <a:gd name="T6" fmla="*/ 59 w 244"/>
                  <a:gd name="T7" fmla="*/ 0 h 151"/>
                  <a:gd name="T8" fmla="*/ 59 w 244"/>
                  <a:gd name="T9" fmla="*/ 61 h 151"/>
                  <a:gd name="T10" fmla="*/ 0 w 244"/>
                  <a:gd name="T11" fmla="*/ 61 h 151"/>
                  <a:gd name="T12" fmla="*/ 0 w 244"/>
                  <a:gd name="T13" fmla="*/ 89 h 151"/>
                  <a:gd name="T14" fmla="*/ 59 w 244"/>
                  <a:gd name="T15" fmla="*/ 89 h 151"/>
                  <a:gd name="T16" fmla="*/ 59 w 244"/>
                  <a:gd name="T17" fmla="*/ 151 h 151"/>
                  <a:gd name="T18" fmla="*/ 89 w 244"/>
                  <a:gd name="T19" fmla="*/ 151 h 151"/>
                  <a:gd name="T20" fmla="*/ 89 w 244"/>
                  <a:gd name="T21" fmla="*/ 89 h 151"/>
                  <a:gd name="T22" fmla="*/ 244 w 244"/>
                  <a:gd name="T23" fmla="*/ 89 h 151"/>
                  <a:gd name="T24" fmla="*/ 244 w 244"/>
                  <a:gd name="T25" fmla="*/ 61 h 151"/>
                  <a:gd name="T26" fmla="*/ 244 w 244"/>
                  <a:gd name="T27" fmla="*/ 61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1"/>
                    </a:moveTo>
                    <a:lnTo>
                      <a:pt x="89" y="61"/>
                    </a:lnTo>
                    <a:lnTo>
                      <a:pt x="89" y="0"/>
                    </a:lnTo>
                    <a:lnTo>
                      <a:pt x="59" y="0"/>
                    </a:lnTo>
                    <a:lnTo>
                      <a:pt x="59" y="61"/>
                    </a:lnTo>
                    <a:lnTo>
                      <a:pt x="0" y="61"/>
                    </a:lnTo>
                    <a:lnTo>
                      <a:pt x="0" y="89"/>
                    </a:lnTo>
                    <a:lnTo>
                      <a:pt x="59" y="89"/>
                    </a:lnTo>
                    <a:lnTo>
                      <a:pt x="59" y="151"/>
                    </a:lnTo>
                    <a:lnTo>
                      <a:pt x="89" y="151"/>
                    </a:lnTo>
                    <a:lnTo>
                      <a:pt x="89" y="89"/>
                    </a:lnTo>
                    <a:lnTo>
                      <a:pt x="244" y="89"/>
                    </a:lnTo>
                    <a:lnTo>
                      <a:pt x="244" y="61"/>
                    </a:lnTo>
                    <a:close/>
                  </a:path>
                </a:pathLst>
              </a:custGeom>
              <a:solidFill>
                <a:srgbClr val="0C419A"/>
              </a:solidFill>
              <a:ln w="9525">
                <a:noFill/>
                <a:round/>
                <a:headEnd/>
                <a:tailEnd/>
              </a:ln>
            </p:spPr>
            <p:txBody>
              <a:bodyPr/>
              <a:lstStyle/>
              <a:p>
                <a:pPr>
                  <a:defRPr/>
                </a:pPr>
                <a:endParaRPr lang="en-GB" sz="1800"/>
              </a:p>
            </p:txBody>
          </p:sp>
        </p:grpSp>
        <p:grpSp>
          <p:nvGrpSpPr>
            <p:cNvPr id="22" name="Group 21"/>
            <p:cNvGrpSpPr>
              <a:grpSpLocks/>
            </p:cNvGrpSpPr>
            <p:nvPr userDrawn="1"/>
          </p:nvGrpSpPr>
          <p:grpSpPr bwMode="auto">
            <a:xfrm>
              <a:off x="3341609" y="5092835"/>
              <a:ext cx="163288" cy="104917"/>
              <a:chOff x="1117" y="2897"/>
              <a:chExt cx="243" cy="157"/>
            </a:xfrm>
          </p:grpSpPr>
          <p:sp>
            <p:nvSpPr>
              <p:cNvPr id="111" name="Freeform 21"/>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1800"/>
              </a:p>
            </p:txBody>
          </p:sp>
          <p:sp>
            <p:nvSpPr>
              <p:cNvPr id="112" name="Freeform 22"/>
              <p:cNvSpPr>
                <a:spLocks/>
              </p:cNvSpPr>
              <p:nvPr/>
            </p:nvSpPr>
            <p:spPr bwMode="auto">
              <a:xfrm>
                <a:off x="1117" y="2897"/>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sz="1800"/>
              </a:p>
            </p:txBody>
          </p:sp>
          <p:sp>
            <p:nvSpPr>
              <p:cNvPr id="113" name="Freeform 23"/>
              <p:cNvSpPr>
                <a:spLocks/>
              </p:cNvSpPr>
              <p:nvPr/>
            </p:nvSpPr>
            <p:spPr bwMode="auto">
              <a:xfrm>
                <a:off x="1277" y="2897"/>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sz="1800"/>
              </a:p>
            </p:txBody>
          </p:sp>
          <p:sp>
            <p:nvSpPr>
              <p:cNvPr id="114" name="Freeform 24"/>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1800"/>
              </a:p>
            </p:txBody>
          </p:sp>
        </p:grpSp>
        <p:grpSp>
          <p:nvGrpSpPr>
            <p:cNvPr id="23" name="Group 25"/>
            <p:cNvGrpSpPr>
              <a:grpSpLocks/>
            </p:cNvGrpSpPr>
            <p:nvPr userDrawn="1"/>
          </p:nvGrpSpPr>
          <p:grpSpPr bwMode="auto">
            <a:xfrm>
              <a:off x="3130146" y="5092835"/>
              <a:ext cx="163288" cy="104917"/>
              <a:chOff x="1118" y="2646"/>
              <a:chExt cx="243" cy="157"/>
            </a:xfrm>
          </p:grpSpPr>
          <p:sp>
            <p:nvSpPr>
              <p:cNvPr id="107" name="Freeform 26"/>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1800"/>
              </a:p>
            </p:txBody>
          </p:sp>
          <p:sp>
            <p:nvSpPr>
              <p:cNvPr id="108" name="Freeform 27"/>
              <p:cNvSpPr>
                <a:spLocks/>
              </p:cNvSpPr>
              <p:nvPr/>
            </p:nvSpPr>
            <p:spPr bwMode="auto">
              <a:xfrm>
                <a:off x="1118" y="2646"/>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sz="1800"/>
              </a:p>
            </p:txBody>
          </p:sp>
          <p:sp>
            <p:nvSpPr>
              <p:cNvPr id="109" name="Freeform 28"/>
              <p:cNvSpPr>
                <a:spLocks/>
              </p:cNvSpPr>
              <p:nvPr/>
            </p:nvSpPr>
            <p:spPr bwMode="auto">
              <a:xfrm>
                <a:off x="1278" y="2646"/>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7F00"/>
              </a:solidFill>
              <a:ln w="9525">
                <a:noFill/>
                <a:round/>
                <a:headEnd/>
                <a:tailEnd/>
              </a:ln>
            </p:spPr>
            <p:txBody>
              <a:bodyPr/>
              <a:lstStyle/>
              <a:p>
                <a:pPr>
                  <a:defRPr/>
                </a:pPr>
                <a:endParaRPr lang="en-GB" sz="1800"/>
              </a:p>
            </p:txBody>
          </p:sp>
          <p:sp>
            <p:nvSpPr>
              <p:cNvPr id="110" name="Freeform 29"/>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1800"/>
              </a:p>
            </p:txBody>
          </p:sp>
        </p:grpSp>
        <p:grpSp>
          <p:nvGrpSpPr>
            <p:cNvPr id="24" name="Group 30"/>
            <p:cNvGrpSpPr>
              <a:grpSpLocks/>
            </p:cNvGrpSpPr>
            <p:nvPr userDrawn="1"/>
          </p:nvGrpSpPr>
          <p:grpSpPr bwMode="auto">
            <a:xfrm>
              <a:off x="2277513" y="5092835"/>
              <a:ext cx="163288" cy="104596"/>
              <a:chOff x="1117" y="2143"/>
              <a:chExt cx="243" cy="155"/>
            </a:xfrm>
          </p:grpSpPr>
          <p:sp>
            <p:nvSpPr>
              <p:cNvPr id="103" name="Freeform 31"/>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0000"/>
              </a:solidFill>
              <a:ln w="9525">
                <a:noFill/>
                <a:round/>
                <a:headEnd/>
                <a:tailEnd/>
              </a:ln>
            </p:spPr>
            <p:txBody>
              <a:bodyPr/>
              <a:lstStyle/>
              <a:p>
                <a:pPr>
                  <a:defRPr/>
                </a:pPr>
                <a:endParaRPr lang="en-GB" sz="1800"/>
              </a:p>
            </p:txBody>
          </p:sp>
          <p:sp>
            <p:nvSpPr>
              <p:cNvPr id="104" name="Freeform 32"/>
              <p:cNvSpPr>
                <a:spLocks/>
              </p:cNvSpPr>
              <p:nvPr/>
            </p:nvSpPr>
            <p:spPr bwMode="auto">
              <a:xfrm>
                <a:off x="1117" y="2143"/>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000000"/>
              </a:solidFill>
              <a:ln w="9525">
                <a:noFill/>
                <a:round/>
                <a:headEnd/>
                <a:tailEnd/>
              </a:ln>
            </p:spPr>
            <p:txBody>
              <a:bodyPr/>
              <a:lstStyle/>
              <a:p>
                <a:pPr>
                  <a:defRPr/>
                </a:pPr>
                <a:endParaRPr lang="en-GB" sz="1800"/>
              </a:p>
            </p:txBody>
          </p:sp>
          <p:sp>
            <p:nvSpPr>
              <p:cNvPr id="105" name="Freeform 33"/>
              <p:cNvSpPr>
                <a:spLocks/>
              </p:cNvSpPr>
              <p:nvPr/>
            </p:nvSpPr>
            <p:spPr bwMode="auto">
              <a:xfrm>
                <a:off x="1117" y="2248"/>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E600"/>
              </a:solidFill>
              <a:ln w="9525">
                <a:noFill/>
                <a:round/>
                <a:headEnd/>
                <a:tailEnd/>
              </a:ln>
            </p:spPr>
            <p:txBody>
              <a:bodyPr/>
              <a:lstStyle/>
              <a:p>
                <a:pPr>
                  <a:defRPr/>
                </a:pPr>
                <a:endParaRPr lang="en-GB" sz="1800"/>
              </a:p>
            </p:txBody>
          </p:sp>
          <p:sp>
            <p:nvSpPr>
              <p:cNvPr id="106" name="Freeform 34"/>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1800"/>
              </a:p>
            </p:txBody>
          </p:sp>
        </p:grpSp>
        <p:grpSp>
          <p:nvGrpSpPr>
            <p:cNvPr id="25" name="Group 35"/>
            <p:cNvGrpSpPr>
              <a:grpSpLocks/>
            </p:cNvGrpSpPr>
            <p:nvPr userDrawn="1"/>
          </p:nvGrpSpPr>
          <p:grpSpPr bwMode="auto">
            <a:xfrm>
              <a:off x="2066045" y="5092835"/>
              <a:ext cx="163288" cy="104596"/>
              <a:chOff x="1117" y="1892"/>
              <a:chExt cx="243" cy="155"/>
            </a:xfrm>
          </p:grpSpPr>
          <p:sp>
            <p:nvSpPr>
              <p:cNvPr id="99" name="Freeform 36"/>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1800"/>
              </a:p>
            </p:txBody>
          </p:sp>
          <p:sp>
            <p:nvSpPr>
              <p:cNvPr id="100" name="Freeform 37"/>
              <p:cNvSpPr>
                <a:spLocks/>
              </p:cNvSpPr>
              <p:nvPr/>
            </p:nvSpPr>
            <p:spPr bwMode="auto">
              <a:xfrm>
                <a:off x="1117" y="1892"/>
                <a:ext cx="77" cy="155"/>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sz="1800"/>
              </a:p>
            </p:txBody>
          </p:sp>
          <p:sp>
            <p:nvSpPr>
              <p:cNvPr id="101" name="Freeform 38"/>
              <p:cNvSpPr>
                <a:spLocks/>
              </p:cNvSpPr>
              <p:nvPr/>
            </p:nvSpPr>
            <p:spPr bwMode="auto">
              <a:xfrm>
                <a:off x="1277" y="1892"/>
                <a:ext cx="83" cy="155"/>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sz="1800"/>
              </a:p>
            </p:txBody>
          </p:sp>
          <p:sp>
            <p:nvSpPr>
              <p:cNvPr id="102" name="Freeform 39"/>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1800"/>
              </a:p>
            </p:txBody>
          </p:sp>
        </p:grpSp>
        <p:grpSp>
          <p:nvGrpSpPr>
            <p:cNvPr id="26" name="Group 255"/>
            <p:cNvGrpSpPr>
              <a:grpSpLocks/>
            </p:cNvGrpSpPr>
            <p:nvPr userDrawn="1"/>
          </p:nvGrpSpPr>
          <p:grpSpPr bwMode="auto">
            <a:xfrm>
              <a:off x="1431114" y="5092835"/>
              <a:ext cx="163489" cy="106268"/>
              <a:chOff x="7106991" y="2034190"/>
              <a:chExt cx="255683" cy="163929"/>
            </a:xfrm>
          </p:grpSpPr>
          <p:sp>
            <p:nvSpPr>
              <p:cNvPr id="97" name="Freeform 41"/>
              <p:cNvSpPr>
                <a:spLocks/>
              </p:cNvSpPr>
              <p:nvPr/>
            </p:nvSpPr>
            <p:spPr bwMode="auto">
              <a:xfrm>
                <a:off x="7106991" y="2034190"/>
                <a:ext cx="255683" cy="163929"/>
              </a:xfrm>
              <a:custGeom>
                <a:avLst/>
                <a:gdLst>
                  <a:gd name="T0" fmla="*/ 244 w 244"/>
                  <a:gd name="T1" fmla="*/ 2942 h 151"/>
                  <a:gd name="T2" fmla="*/ 244 w 244"/>
                  <a:gd name="T3" fmla="*/ 0 h 151"/>
                  <a:gd name="T4" fmla="*/ 0 w 244"/>
                  <a:gd name="T5" fmla="*/ 0 h 151"/>
                  <a:gd name="T6" fmla="*/ 0 w 244"/>
                  <a:gd name="T7" fmla="*/ 2942 h 151"/>
                  <a:gd name="T8" fmla="*/ 244 w 244"/>
                  <a:gd name="T9" fmla="*/ 2942 h 151"/>
                  <a:gd name="T10" fmla="*/ 244 w 244"/>
                  <a:gd name="T11" fmla="*/ 2942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0000"/>
              </a:solidFill>
              <a:ln w="9525">
                <a:noFill/>
                <a:round/>
                <a:headEnd/>
                <a:tailEnd/>
              </a:ln>
            </p:spPr>
            <p:txBody>
              <a:bodyPr/>
              <a:lstStyle/>
              <a:p>
                <a:pPr>
                  <a:defRPr/>
                </a:pPr>
                <a:endParaRPr lang="en-GB" sz="1800"/>
              </a:p>
            </p:txBody>
          </p:sp>
          <p:sp>
            <p:nvSpPr>
              <p:cNvPr id="98" name="Freeform 42"/>
              <p:cNvSpPr>
                <a:spLocks/>
              </p:cNvSpPr>
              <p:nvPr userDrawn="1"/>
            </p:nvSpPr>
            <p:spPr bwMode="auto">
              <a:xfrm>
                <a:off x="7106991" y="2034190"/>
                <a:ext cx="255683" cy="161827"/>
              </a:xfrm>
              <a:custGeom>
                <a:avLst/>
                <a:gdLst>
                  <a:gd name="T0" fmla="*/ 244 w 244"/>
                  <a:gd name="T1" fmla="*/ 264 h 151"/>
                  <a:gd name="T2" fmla="*/ 95 w 244"/>
                  <a:gd name="T3" fmla="*/ 264 h 151"/>
                  <a:gd name="T4" fmla="*/ 95 w 244"/>
                  <a:gd name="T5" fmla="*/ 0 h 151"/>
                  <a:gd name="T6" fmla="*/ 65 w 244"/>
                  <a:gd name="T7" fmla="*/ 0 h 151"/>
                  <a:gd name="T8" fmla="*/ 65 w 244"/>
                  <a:gd name="T9" fmla="*/ 264 h 151"/>
                  <a:gd name="T10" fmla="*/ 0 w 244"/>
                  <a:gd name="T11" fmla="*/ 264 h 151"/>
                  <a:gd name="T12" fmla="*/ 0 w 244"/>
                  <a:gd name="T13" fmla="*/ 398 h 151"/>
                  <a:gd name="T14" fmla="*/ 65 w 244"/>
                  <a:gd name="T15" fmla="*/ 398 h 151"/>
                  <a:gd name="T16" fmla="*/ 65 w 244"/>
                  <a:gd name="T17" fmla="*/ 666 h 151"/>
                  <a:gd name="T18" fmla="*/ 95 w 244"/>
                  <a:gd name="T19" fmla="*/ 666 h 151"/>
                  <a:gd name="T20" fmla="*/ 95 w 244"/>
                  <a:gd name="T21" fmla="*/ 398 h 151"/>
                  <a:gd name="T22" fmla="*/ 244 w 244"/>
                  <a:gd name="T23" fmla="*/ 398 h 151"/>
                  <a:gd name="T24" fmla="*/ 244 w 244"/>
                  <a:gd name="T25" fmla="*/ 264 h 151"/>
                  <a:gd name="T26" fmla="*/ 244 w 244"/>
                  <a:gd name="T27" fmla="*/ 264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2"/>
                    </a:moveTo>
                    <a:lnTo>
                      <a:pt x="95" y="62"/>
                    </a:lnTo>
                    <a:lnTo>
                      <a:pt x="95" y="0"/>
                    </a:lnTo>
                    <a:lnTo>
                      <a:pt x="65" y="0"/>
                    </a:lnTo>
                    <a:lnTo>
                      <a:pt x="65" y="62"/>
                    </a:lnTo>
                    <a:lnTo>
                      <a:pt x="0" y="62"/>
                    </a:lnTo>
                    <a:lnTo>
                      <a:pt x="0" y="90"/>
                    </a:lnTo>
                    <a:lnTo>
                      <a:pt x="65" y="90"/>
                    </a:lnTo>
                    <a:lnTo>
                      <a:pt x="65" y="151"/>
                    </a:lnTo>
                    <a:lnTo>
                      <a:pt x="95" y="151"/>
                    </a:lnTo>
                    <a:lnTo>
                      <a:pt x="95" y="90"/>
                    </a:lnTo>
                    <a:lnTo>
                      <a:pt x="244" y="90"/>
                    </a:lnTo>
                    <a:lnTo>
                      <a:pt x="244" y="62"/>
                    </a:lnTo>
                    <a:close/>
                  </a:path>
                </a:pathLst>
              </a:custGeom>
              <a:solidFill>
                <a:srgbClr val="FFFFFF"/>
              </a:solidFill>
              <a:ln w="9525">
                <a:noFill/>
                <a:round/>
                <a:headEnd/>
                <a:tailEnd/>
              </a:ln>
            </p:spPr>
            <p:txBody>
              <a:bodyPr/>
              <a:lstStyle/>
              <a:p>
                <a:pPr>
                  <a:defRPr/>
                </a:pPr>
                <a:endParaRPr lang="en-GB" sz="1800"/>
              </a:p>
            </p:txBody>
          </p:sp>
        </p:grpSp>
        <p:grpSp>
          <p:nvGrpSpPr>
            <p:cNvPr id="27" name="Group 254"/>
            <p:cNvGrpSpPr>
              <a:grpSpLocks/>
            </p:cNvGrpSpPr>
            <p:nvPr userDrawn="1"/>
          </p:nvGrpSpPr>
          <p:grpSpPr bwMode="auto">
            <a:xfrm>
              <a:off x="581678" y="5092835"/>
              <a:ext cx="163489" cy="110355"/>
              <a:chOff x="6341261" y="2034186"/>
              <a:chExt cx="254095" cy="170190"/>
            </a:xfrm>
          </p:grpSpPr>
          <p:sp>
            <p:nvSpPr>
              <p:cNvPr id="94" name="Freeform 93"/>
              <p:cNvSpPr>
                <a:spLocks/>
              </p:cNvSpPr>
              <p:nvPr/>
            </p:nvSpPr>
            <p:spPr bwMode="auto">
              <a:xfrm>
                <a:off x="6341261" y="2034186"/>
                <a:ext cx="254095" cy="170190"/>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E600"/>
              </a:solidFill>
              <a:ln w="9525">
                <a:noFill/>
                <a:round/>
                <a:headEnd/>
                <a:tailEnd/>
              </a:ln>
            </p:spPr>
            <p:txBody>
              <a:bodyPr/>
              <a:lstStyle/>
              <a:p>
                <a:pPr>
                  <a:defRPr/>
                </a:pPr>
                <a:endParaRPr lang="en-GB" sz="1800"/>
              </a:p>
            </p:txBody>
          </p:sp>
          <p:sp>
            <p:nvSpPr>
              <p:cNvPr id="95" name="Freeform 94"/>
              <p:cNvSpPr>
                <a:spLocks/>
              </p:cNvSpPr>
              <p:nvPr/>
            </p:nvSpPr>
            <p:spPr bwMode="auto">
              <a:xfrm>
                <a:off x="6341261" y="2034186"/>
                <a:ext cx="80463" cy="170190"/>
              </a:xfrm>
              <a:custGeom>
                <a:avLst/>
                <a:gdLst>
                  <a:gd name="T0" fmla="*/ 77 w 77"/>
                  <a:gd name="T1" fmla="*/ 151 h 151"/>
                  <a:gd name="T2" fmla="*/ 77 w 77"/>
                  <a:gd name="T3" fmla="*/ 0 h 151"/>
                  <a:gd name="T4" fmla="*/ 0 w 77"/>
                  <a:gd name="T5" fmla="*/ 0 h 151"/>
                  <a:gd name="T6" fmla="*/ 0 w 77"/>
                  <a:gd name="T7" fmla="*/ 151 h 151"/>
                  <a:gd name="T8" fmla="*/ 77 w 77"/>
                  <a:gd name="T9" fmla="*/ 151 h 151"/>
                  <a:gd name="T10" fmla="*/ 77 w 77"/>
                  <a:gd name="T11" fmla="*/ 151 h 151"/>
                  <a:gd name="T12" fmla="*/ 0 60000 65536"/>
                  <a:gd name="T13" fmla="*/ 0 60000 65536"/>
                  <a:gd name="T14" fmla="*/ 0 60000 65536"/>
                  <a:gd name="T15" fmla="*/ 0 60000 65536"/>
                  <a:gd name="T16" fmla="*/ 0 60000 65536"/>
                  <a:gd name="T17" fmla="*/ 0 60000 65536"/>
                  <a:gd name="T18" fmla="*/ 0 w 77"/>
                  <a:gd name="T19" fmla="*/ 0 h 151"/>
                  <a:gd name="T20" fmla="*/ 77 w 7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7" h="151">
                    <a:moveTo>
                      <a:pt x="77" y="151"/>
                    </a:moveTo>
                    <a:lnTo>
                      <a:pt x="77" y="0"/>
                    </a:lnTo>
                    <a:lnTo>
                      <a:pt x="0" y="0"/>
                    </a:lnTo>
                    <a:lnTo>
                      <a:pt x="0" y="151"/>
                    </a:lnTo>
                    <a:lnTo>
                      <a:pt x="77" y="151"/>
                    </a:lnTo>
                    <a:close/>
                  </a:path>
                </a:pathLst>
              </a:custGeom>
              <a:solidFill>
                <a:srgbClr val="000000"/>
              </a:solidFill>
              <a:ln w="9525">
                <a:noFill/>
                <a:round/>
                <a:headEnd/>
                <a:tailEnd/>
              </a:ln>
            </p:spPr>
            <p:txBody>
              <a:bodyPr/>
              <a:lstStyle/>
              <a:p>
                <a:pPr>
                  <a:defRPr/>
                </a:pPr>
                <a:endParaRPr lang="en-GB" sz="1800"/>
              </a:p>
            </p:txBody>
          </p:sp>
          <p:sp>
            <p:nvSpPr>
              <p:cNvPr id="96" name="Freeform 95"/>
              <p:cNvSpPr>
                <a:spLocks/>
              </p:cNvSpPr>
              <p:nvPr/>
            </p:nvSpPr>
            <p:spPr bwMode="auto">
              <a:xfrm>
                <a:off x="6508541" y="2034186"/>
                <a:ext cx="86815" cy="170190"/>
              </a:xfrm>
              <a:custGeom>
                <a:avLst/>
                <a:gdLst>
                  <a:gd name="T0" fmla="*/ 84 w 84"/>
                  <a:gd name="T1" fmla="*/ 151 h 151"/>
                  <a:gd name="T2" fmla="*/ 84 w 84"/>
                  <a:gd name="T3" fmla="*/ 0 h 151"/>
                  <a:gd name="T4" fmla="*/ 0 w 84"/>
                  <a:gd name="T5" fmla="*/ 0 h 151"/>
                  <a:gd name="T6" fmla="*/ 0 w 84"/>
                  <a:gd name="T7" fmla="*/ 151 h 151"/>
                  <a:gd name="T8" fmla="*/ 84 w 84"/>
                  <a:gd name="T9" fmla="*/ 151 h 151"/>
                  <a:gd name="T10" fmla="*/ 84 w 84"/>
                  <a:gd name="T11" fmla="*/ 151 h 151"/>
                  <a:gd name="T12" fmla="*/ 0 60000 65536"/>
                  <a:gd name="T13" fmla="*/ 0 60000 65536"/>
                  <a:gd name="T14" fmla="*/ 0 60000 65536"/>
                  <a:gd name="T15" fmla="*/ 0 60000 65536"/>
                  <a:gd name="T16" fmla="*/ 0 60000 65536"/>
                  <a:gd name="T17" fmla="*/ 0 60000 65536"/>
                  <a:gd name="T18" fmla="*/ 0 w 84"/>
                  <a:gd name="T19" fmla="*/ 0 h 151"/>
                  <a:gd name="T20" fmla="*/ 84 w 8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84" h="151">
                    <a:moveTo>
                      <a:pt x="84" y="151"/>
                    </a:moveTo>
                    <a:lnTo>
                      <a:pt x="84" y="0"/>
                    </a:lnTo>
                    <a:lnTo>
                      <a:pt x="0" y="0"/>
                    </a:lnTo>
                    <a:lnTo>
                      <a:pt x="0" y="151"/>
                    </a:lnTo>
                    <a:lnTo>
                      <a:pt x="84" y="151"/>
                    </a:lnTo>
                    <a:close/>
                  </a:path>
                </a:pathLst>
              </a:custGeom>
              <a:solidFill>
                <a:srgbClr val="FF0000"/>
              </a:solidFill>
              <a:ln w="9525">
                <a:noFill/>
                <a:round/>
                <a:headEnd/>
                <a:tailEnd/>
              </a:ln>
            </p:spPr>
            <p:txBody>
              <a:bodyPr/>
              <a:lstStyle/>
              <a:p>
                <a:pPr>
                  <a:defRPr/>
                </a:pPr>
                <a:endParaRPr lang="en-GB" sz="1800"/>
              </a:p>
            </p:txBody>
          </p:sp>
        </p:grpSp>
        <p:grpSp>
          <p:nvGrpSpPr>
            <p:cNvPr id="28" name="Group 49"/>
            <p:cNvGrpSpPr>
              <a:grpSpLocks/>
            </p:cNvGrpSpPr>
            <p:nvPr userDrawn="1"/>
          </p:nvGrpSpPr>
          <p:grpSpPr bwMode="auto">
            <a:xfrm>
              <a:off x="369889" y="5092835"/>
              <a:ext cx="163609" cy="106293"/>
              <a:chOff x="529" y="1166"/>
              <a:chExt cx="245" cy="157"/>
            </a:xfrm>
          </p:grpSpPr>
          <p:sp>
            <p:nvSpPr>
              <p:cNvPr id="90" name="Freeform 50"/>
              <p:cNvSpPr>
                <a:spLocks/>
              </p:cNvSpPr>
              <p:nvPr/>
            </p:nvSpPr>
            <p:spPr bwMode="auto">
              <a:xfrm>
                <a:off x="529" y="116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sz="1800"/>
              </a:p>
            </p:txBody>
          </p:sp>
          <p:sp>
            <p:nvSpPr>
              <p:cNvPr id="91" name="Freeform 51"/>
              <p:cNvSpPr>
                <a:spLocks/>
              </p:cNvSpPr>
              <p:nvPr/>
            </p:nvSpPr>
            <p:spPr bwMode="auto">
              <a:xfrm>
                <a:off x="529" y="1166"/>
                <a:ext cx="245"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sz="1800"/>
              </a:p>
            </p:txBody>
          </p:sp>
          <p:sp>
            <p:nvSpPr>
              <p:cNvPr id="92" name="Freeform 52"/>
              <p:cNvSpPr>
                <a:spLocks/>
              </p:cNvSpPr>
              <p:nvPr/>
            </p:nvSpPr>
            <p:spPr bwMode="auto">
              <a:xfrm>
                <a:off x="529" y="1273"/>
                <a:ext cx="245" cy="50"/>
              </a:xfrm>
              <a:custGeom>
                <a:avLst/>
                <a:gdLst>
                  <a:gd name="T0" fmla="*/ 244 w 244"/>
                  <a:gd name="T1" fmla="*/ 51 h 51"/>
                  <a:gd name="T2" fmla="*/ 244 w 244"/>
                  <a:gd name="T3" fmla="*/ 0 h 51"/>
                  <a:gd name="T4" fmla="*/ 0 w 244"/>
                  <a:gd name="T5" fmla="*/ 0 h 51"/>
                  <a:gd name="T6" fmla="*/ 0 w 244"/>
                  <a:gd name="T7" fmla="*/ 51 h 51"/>
                  <a:gd name="T8" fmla="*/ 244 w 244"/>
                  <a:gd name="T9" fmla="*/ 51 h 51"/>
                  <a:gd name="T10" fmla="*/ 244 w 244"/>
                  <a:gd name="T11" fmla="*/ 51 h 51"/>
                  <a:gd name="T12" fmla="*/ 0 60000 65536"/>
                  <a:gd name="T13" fmla="*/ 0 60000 65536"/>
                  <a:gd name="T14" fmla="*/ 0 60000 65536"/>
                  <a:gd name="T15" fmla="*/ 0 60000 65536"/>
                  <a:gd name="T16" fmla="*/ 0 60000 65536"/>
                  <a:gd name="T17" fmla="*/ 0 60000 65536"/>
                  <a:gd name="T18" fmla="*/ 0 w 244"/>
                  <a:gd name="T19" fmla="*/ 0 h 51"/>
                  <a:gd name="T20" fmla="*/ 244 w 24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4" h="51">
                    <a:moveTo>
                      <a:pt x="244" y="51"/>
                    </a:moveTo>
                    <a:lnTo>
                      <a:pt x="244" y="0"/>
                    </a:lnTo>
                    <a:lnTo>
                      <a:pt x="0" y="0"/>
                    </a:lnTo>
                    <a:lnTo>
                      <a:pt x="0" y="51"/>
                    </a:lnTo>
                    <a:lnTo>
                      <a:pt x="244" y="51"/>
                    </a:lnTo>
                    <a:close/>
                  </a:path>
                </a:pathLst>
              </a:custGeom>
              <a:solidFill>
                <a:srgbClr val="FF0000"/>
              </a:solidFill>
              <a:ln w="9525">
                <a:noFill/>
                <a:round/>
                <a:headEnd/>
                <a:tailEnd/>
              </a:ln>
            </p:spPr>
            <p:txBody>
              <a:bodyPr/>
              <a:lstStyle/>
              <a:p>
                <a:pPr>
                  <a:defRPr/>
                </a:pPr>
                <a:endParaRPr lang="en-GB" sz="1800"/>
              </a:p>
            </p:txBody>
          </p:sp>
          <p:sp>
            <p:nvSpPr>
              <p:cNvPr id="93" name="Freeform 53"/>
              <p:cNvSpPr>
                <a:spLocks/>
              </p:cNvSpPr>
              <p:nvPr/>
            </p:nvSpPr>
            <p:spPr bwMode="auto">
              <a:xfrm>
                <a:off x="529" y="1166"/>
                <a:ext cx="245"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1800"/>
              </a:p>
            </p:txBody>
          </p:sp>
        </p:grpSp>
        <p:grpSp>
          <p:nvGrpSpPr>
            <p:cNvPr id="29" name="Group 54"/>
            <p:cNvGrpSpPr>
              <a:grpSpLocks/>
            </p:cNvGrpSpPr>
            <p:nvPr userDrawn="1"/>
          </p:nvGrpSpPr>
          <p:grpSpPr bwMode="auto">
            <a:xfrm>
              <a:off x="2488981" y="5092835"/>
              <a:ext cx="164632" cy="106293"/>
              <a:chOff x="1117" y="2394"/>
              <a:chExt cx="245" cy="157"/>
            </a:xfrm>
          </p:grpSpPr>
          <p:sp>
            <p:nvSpPr>
              <p:cNvPr id="79" name="Freeform 55"/>
              <p:cNvSpPr>
                <a:spLocks/>
              </p:cNvSpPr>
              <p:nvPr/>
            </p:nvSpPr>
            <p:spPr bwMode="auto">
              <a:xfrm>
                <a:off x="1117" y="2394"/>
                <a:ext cx="245" cy="157"/>
              </a:xfrm>
              <a:custGeom>
                <a:avLst/>
                <a:gdLst>
                  <a:gd name="T0" fmla="*/ 244 w 244"/>
                  <a:gd name="T1" fmla="*/ 157 h 157"/>
                  <a:gd name="T2" fmla="*/ 0 w 244"/>
                  <a:gd name="T3" fmla="*/ 157 h 157"/>
                  <a:gd name="T4" fmla="*/ 0 w 244"/>
                  <a:gd name="T5" fmla="*/ 0 h 157"/>
                  <a:gd name="T6" fmla="*/ 244 w 244"/>
                  <a:gd name="T7" fmla="*/ 0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0" y="157"/>
                    </a:lnTo>
                    <a:lnTo>
                      <a:pt x="0" y="0"/>
                    </a:lnTo>
                    <a:lnTo>
                      <a:pt x="244" y="0"/>
                    </a:lnTo>
                    <a:lnTo>
                      <a:pt x="244" y="157"/>
                    </a:lnTo>
                    <a:close/>
                  </a:path>
                </a:pathLst>
              </a:custGeom>
              <a:solidFill>
                <a:srgbClr val="FFFFFF"/>
              </a:solidFill>
              <a:ln w="9525">
                <a:noFill/>
                <a:round/>
                <a:headEnd/>
                <a:tailEnd/>
              </a:ln>
            </p:spPr>
            <p:txBody>
              <a:bodyPr/>
              <a:lstStyle/>
              <a:p>
                <a:pPr>
                  <a:defRPr/>
                </a:pPr>
                <a:endParaRPr lang="en-GB" sz="1800"/>
              </a:p>
            </p:txBody>
          </p:sp>
          <p:sp>
            <p:nvSpPr>
              <p:cNvPr id="80" name="Freeform 56"/>
              <p:cNvSpPr>
                <a:spLocks/>
              </p:cNvSpPr>
              <p:nvPr/>
            </p:nvSpPr>
            <p:spPr bwMode="auto">
              <a:xfrm>
                <a:off x="1117" y="2394"/>
                <a:ext cx="34" cy="34"/>
              </a:xfrm>
              <a:custGeom>
                <a:avLst/>
                <a:gdLst>
                  <a:gd name="T0" fmla="*/ 35 w 35"/>
                  <a:gd name="T1" fmla="*/ 34 h 34"/>
                  <a:gd name="T2" fmla="*/ 0 w 35"/>
                  <a:gd name="T3" fmla="*/ 34 h 34"/>
                  <a:gd name="T4" fmla="*/ 0 w 35"/>
                  <a:gd name="T5" fmla="*/ 0 h 34"/>
                  <a:gd name="T6" fmla="*/ 35 w 35"/>
                  <a:gd name="T7" fmla="*/ 0 h 34"/>
                  <a:gd name="T8" fmla="*/ 35 w 35"/>
                  <a:gd name="T9" fmla="*/ 34 h 34"/>
                  <a:gd name="T10" fmla="*/ 35 w 35"/>
                  <a:gd name="T11" fmla="*/ 34 h 34"/>
                  <a:gd name="T12" fmla="*/ 0 60000 65536"/>
                  <a:gd name="T13" fmla="*/ 0 60000 65536"/>
                  <a:gd name="T14" fmla="*/ 0 60000 65536"/>
                  <a:gd name="T15" fmla="*/ 0 60000 65536"/>
                  <a:gd name="T16" fmla="*/ 0 60000 65536"/>
                  <a:gd name="T17" fmla="*/ 0 60000 65536"/>
                  <a:gd name="T18" fmla="*/ 0 w 35"/>
                  <a:gd name="T19" fmla="*/ 0 h 34"/>
                  <a:gd name="T20" fmla="*/ 35 w 35"/>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5" h="34">
                    <a:moveTo>
                      <a:pt x="35" y="34"/>
                    </a:moveTo>
                    <a:lnTo>
                      <a:pt x="0" y="34"/>
                    </a:lnTo>
                    <a:lnTo>
                      <a:pt x="0" y="0"/>
                    </a:lnTo>
                    <a:lnTo>
                      <a:pt x="35" y="0"/>
                    </a:lnTo>
                    <a:lnTo>
                      <a:pt x="35" y="34"/>
                    </a:lnTo>
                    <a:close/>
                  </a:path>
                </a:pathLst>
              </a:custGeom>
              <a:solidFill>
                <a:srgbClr val="34AACD"/>
              </a:solidFill>
              <a:ln w="9525">
                <a:noFill/>
                <a:round/>
                <a:headEnd/>
                <a:tailEnd/>
              </a:ln>
            </p:spPr>
            <p:txBody>
              <a:bodyPr/>
              <a:lstStyle/>
              <a:p>
                <a:pPr>
                  <a:defRPr/>
                </a:pPr>
                <a:endParaRPr lang="en-GB" sz="1800"/>
              </a:p>
            </p:txBody>
          </p:sp>
          <p:sp>
            <p:nvSpPr>
              <p:cNvPr id="81" name="Freeform 57"/>
              <p:cNvSpPr>
                <a:spLocks/>
              </p:cNvSpPr>
              <p:nvPr/>
            </p:nvSpPr>
            <p:spPr bwMode="auto">
              <a:xfrm>
                <a:off x="1117" y="2444"/>
                <a:ext cx="34" cy="34"/>
              </a:xfrm>
              <a:custGeom>
                <a:avLst/>
                <a:gdLst>
                  <a:gd name="T0" fmla="*/ 35 w 35"/>
                  <a:gd name="T1" fmla="*/ 33 h 33"/>
                  <a:gd name="T2" fmla="*/ 0 w 35"/>
                  <a:gd name="T3" fmla="*/ 33 h 33"/>
                  <a:gd name="T4" fmla="*/ 0 w 35"/>
                  <a:gd name="T5" fmla="*/ 0 h 33"/>
                  <a:gd name="T6" fmla="*/ 35 w 35"/>
                  <a:gd name="T7" fmla="*/ 0 h 33"/>
                  <a:gd name="T8" fmla="*/ 35 w 35"/>
                  <a:gd name="T9" fmla="*/ 33 h 33"/>
                  <a:gd name="T10" fmla="*/ 35 w 35"/>
                  <a:gd name="T11" fmla="*/ 33 h 33"/>
                  <a:gd name="T12" fmla="*/ 0 60000 65536"/>
                  <a:gd name="T13" fmla="*/ 0 60000 65536"/>
                  <a:gd name="T14" fmla="*/ 0 60000 65536"/>
                  <a:gd name="T15" fmla="*/ 0 60000 65536"/>
                  <a:gd name="T16" fmla="*/ 0 60000 65536"/>
                  <a:gd name="T17" fmla="*/ 0 60000 65536"/>
                  <a:gd name="T18" fmla="*/ 0 w 35"/>
                  <a:gd name="T19" fmla="*/ 0 h 33"/>
                  <a:gd name="T20" fmla="*/ 35 w 3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5" h="33">
                    <a:moveTo>
                      <a:pt x="35" y="33"/>
                    </a:moveTo>
                    <a:lnTo>
                      <a:pt x="0" y="33"/>
                    </a:lnTo>
                    <a:lnTo>
                      <a:pt x="0" y="0"/>
                    </a:lnTo>
                    <a:lnTo>
                      <a:pt x="35" y="0"/>
                    </a:lnTo>
                    <a:lnTo>
                      <a:pt x="35" y="33"/>
                    </a:lnTo>
                    <a:close/>
                  </a:path>
                </a:pathLst>
              </a:custGeom>
              <a:solidFill>
                <a:srgbClr val="34AACD"/>
              </a:solidFill>
              <a:ln w="9525">
                <a:noFill/>
                <a:round/>
                <a:headEnd/>
                <a:tailEnd/>
              </a:ln>
            </p:spPr>
            <p:txBody>
              <a:bodyPr/>
              <a:lstStyle/>
              <a:p>
                <a:pPr>
                  <a:defRPr/>
                </a:pPr>
                <a:endParaRPr lang="en-GB" sz="1800"/>
              </a:p>
            </p:txBody>
          </p:sp>
          <p:sp>
            <p:nvSpPr>
              <p:cNvPr id="82" name="Freeform 58"/>
              <p:cNvSpPr>
                <a:spLocks/>
              </p:cNvSpPr>
              <p:nvPr/>
            </p:nvSpPr>
            <p:spPr bwMode="auto">
              <a:xfrm>
                <a:off x="1175" y="2394"/>
                <a:ext cx="22" cy="34"/>
              </a:xfrm>
              <a:custGeom>
                <a:avLst/>
                <a:gdLst>
                  <a:gd name="T0" fmla="*/ 36 w 36"/>
                  <a:gd name="T1" fmla="*/ 34 h 34"/>
                  <a:gd name="T2" fmla="*/ 0 w 36"/>
                  <a:gd name="T3" fmla="*/ 34 h 34"/>
                  <a:gd name="T4" fmla="*/ 0 w 36"/>
                  <a:gd name="T5" fmla="*/ 0 h 34"/>
                  <a:gd name="T6" fmla="*/ 36 w 36"/>
                  <a:gd name="T7" fmla="*/ 0 h 34"/>
                  <a:gd name="T8" fmla="*/ 36 w 36"/>
                  <a:gd name="T9" fmla="*/ 34 h 34"/>
                  <a:gd name="T10" fmla="*/ 36 w 36"/>
                  <a:gd name="T11" fmla="*/ 34 h 34"/>
                  <a:gd name="T12" fmla="*/ 0 60000 65536"/>
                  <a:gd name="T13" fmla="*/ 0 60000 65536"/>
                  <a:gd name="T14" fmla="*/ 0 60000 65536"/>
                  <a:gd name="T15" fmla="*/ 0 60000 65536"/>
                  <a:gd name="T16" fmla="*/ 0 60000 65536"/>
                  <a:gd name="T17" fmla="*/ 0 60000 65536"/>
                  <a:gd name="T18" fmla="*/ 0 w 36"/>
                  <a:gd name="T19" fmla="*/ 0 h 34"/>
                  <a:gd name="T20" fmla="*/ 36 w 36"/>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6" h="34">
                    <a:moveTo>
                      <a:pt x="36" y="34"/>
                    </a:moveTo>
                    <a:lnTo>
                      <a:pt x="0" y="34"/>
                    </a:lnTo>
                    <a:lnTo>
                      <a:pt x="0" y="0"/>
                    </a:lnTo>
                    <a:lnTo>
                      <a:pt x="36" y="0"/>
                    </a:lnTo>
                    <a:lnTo>
                      <a:pt x="36" y="34"/>
                    </a:lnTo>
                    <a:close/>
                  </a:path>
                </a:pathLst>
              </a:custGeom>
              <a:solidFill>
                <a:srgbClr val="34AACD"/>
              </a:solidFill>
              <a:ln w="9525">
                <a:noFill/>
                <a:round/>
                <a:headEnd/>
                <a:tailEnd/>
              </a:ln>
            </p:spPr>
            <p:txBody>
              <a:bodyPr/>
              <a:lstStyle/>
              <a:p>
                <a:pPr>
                  <a:defRPr/>
                </a:pPr>
                <a:endParaRPr lang="en-GB" sz="1800"/>
              </a:p>
            </p:txBody>
          </p:sp>
          <p:sp>
            <p:nvSpPr>
              <p:cNvPr id="83" name="Freeform 59"/>
              <p:cNvSpPr>
                <a:spLocks/>
              </p:cNvSpPr>
              <p:nvPr/>
            </p:nvSpPr>
            <p:spPr bwMode="auto">
              <a:xfrm>
                <a:off x="1175" y="2444"/>
                <a:ext cx="22" cy="34"/>
              </a:xfrm>
              <a:custGeom>
                <a:avLst/>
                <a:gdLst>
                  <a:gd name="T0" fmla="*/ 36 w 36"/>
                  <a:gd name="T1" fmla="*/ 33 h 33"/>
                  <a:gd name="T2" fmla="*/ 0 w 36"/>
                  <a:gd name="T3" fmla="*/ 33 h 33"/>
                  <a:gd name="T4" fmla="*/ 0 w 36"/>
                  <a:gd name="T5" fmla="*/ 0 h 33"/>
                  <a:gd name="T6" fmla="*/ 36 w 36"/>
                  <a:gd name="T7" fmla="*/ 0 h 33"/>
                  <a:gd name="T8" fmla="*/ 36 w 36"/>
                  <a:gd name="T9" fmla="*/ 33 h 33"/>
                  <a:gd name="T10" fmla="*/ 36 w 36"/>
                  <a:gd name="T11" fmla="*/ 33 h 33"/>
                  <a:gd name="T12" fmla="*/ 0 60000 65536"/>
                  <a:gd name="T13" fmla="*/ 0 60000 65536"/>
                  <a:gd name="T14" fmla="*/ 0 60000 65536"/>
                  <a:gd name="T15" fmla="*/ 0 60000 65536"/>
                  <a:gd name="T16" fmla="*/ 0 60000 65536"/>
                  <a:gd name="T17" fmla="*/ 0 60000 65536"/>
                  <a:gd name="T18" fmla="*/ 0 w 36"/>
                  <a:gd name="T19" fmla="*/ 0 h 33"/>
                  <a:gd name="T20" fmla="*/ 36 w 3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6" h="33">
                    <a:moveTo>
                      <a:pt x="36" y="33"/>
                    </a:moveTo>
                    <a:lnTo>
                      <a:pt x="0" y="33"/>
                    </a:lnTo>
                    <a:lnTo>
                      <a:pt x="0" y="0"/>
                    </a:lnTo>
                    <a:lnTo>
                      <a:pt x="36" y="0"/>
                    </a:lnTo>
                    <a:lnTo>
                      <a:pt x="36" y="33"/>
                    </a:lnTo>
                    <a:close/>
                  </a:path>
                </a:pathLst>
              </a:custGeom>
              <a:solidFill>
                <a:srgbClr val="34AACD"/>
              </a:solidFill>
              <a:ln w="9525">
                <a:noFill/>
                <a:round/>
                <a:headEnd/>
                <a:tailEnd/>
              </a:ln>
            </p:spPr>
            <p:txBody>
              <a:bodyPr/>
              <a:lstStyle/>
              <a:p>
                <a:pPr>
                  <a:defRPr/>
                </a:pPr>
                <a:endParaRPr lang="en-GB" sz="1800"/>
              </a:p>
            </p:txBody>
          </p:sp>
          <p:sp>
            <p:nvSpPr>
              <p:cNvPr id="84" name="Freeform 60"/>
              <p:cNvSpPr>
                <a:spLocks/>
              </p:cNvSpPr>
              <p:nvPr/>
            </p:nvSpPr>
            <p:spPr bwMode="auto">
              <a:xfrm>
                <a:off x="1117" y="2501"/>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sz="1800"/>
              </a:p>
            </p:txBody>
          </p:sp>
          <p:sp>
            <p:nvSpPr>
              <p:cNvPr id="85" name="Freeform 61"/>
              <p:cNvSpPr>
                <a:spLocks/>
              </p:cNvSpPr>
              <p:nvPr/>
            </p:nvSpPr>
            <p:spPr bwMode="auto">
              <a:xfrm>
                <a:off x="1117" y="2535"/>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sz="1800"/>
              </a:p>
            </p:txBody>
          </p:sp>
          <p:sp>
            <p:nvSpPr>
              <p:cNvPr id="86" name="Freeform 62"/>
              <p:cNvSpPr>
                <a:spLocks/>
              </p:cNvSpPr>
              <p:nvPr/>
            </p:nvSpPr>
            <p:spPr bwMode="auto">
              <a:xfrm>
                <a:off x="1212" y="2428"/>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1800"/>
              </a:p>
            </p:txBody>
          </p:sp>
          <p:sp>
            <p:nvSpPr>
              <p:cNvPr id="87" name="Freeform 63"/>
              <p:cNvSpPr>
                <a:spLocks/>
              </p:cNvSpPr>
              <p:nvPr/>
            </p:nvSpPr>
            <p:spPr bwMode="auto">
              <a:xfrm>
                <a:off x="1212" y="2394"/>
                <a:ext cx="150" cy="16"/>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1800"/>
              </a:p>
            </p:txBody>
          </p:sp>
          <p:sp>
            <p:nvSpPr>
              <p:cNvPr id="88" name="Freeform 64"/>
              <p:cNvSpPr>
                <a:spLocks/>
              </p:cNvSpPr>
              <p:nvPr/>
            </p:nvSpPr>
            <p:spPr bwMode="auto">
              <a:xfrm>
                <a:off x="1212" y="2460"/>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1800"/>
              </a:p>
            </p:txBody>
          </p:sp>
          <p:sp>
            <p:nvSpPr>
              <p:cNvPr id="89" name="Freeform 65"/>
              <p:cNvSpPr>
                <a:spLocks/>
              </p:cNvSpPr>
              <p:nvPr/>
            </p:nvSpPr>
            <p:spPr bwMode="auto">
              <a:xfrm>
                <a:off x="1117" y="2394"/>
                <a:ext cx="245" cy="157"/>
              </a:xfrm>
              <a:custGeom>
                <a:avLst/>
                <a:gdLst>
                  <a:gd name="T0" fmla="*/ 244 w 244"/>
                  <a:gd name="T1" fmla="*/ 157 h 157"/>
                  <a:gd name="T2" fmla="*/ 244 w 244"/>
                  <a:gd name="T3" fmla="*/ 0 h 157"/>
                  <a:gd name="T4" fmla="*/ 0 w 244"/>
                  <a:gd name="T5" fmla="*/ 0 h 157"/>
                  <a:gd name="T6" fmla="*/ 0 w 244"/>
                  <a:gd name="T7" fmla="*/ 157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sz="1800"/>
              </a:p>
            </p:txBody>
          </p:sp>
        </p:grpSp>
        <p:grpSp>
          <p:nvGrpSpPr>
            <p:cNvPr id="30" name="Group 185"/>
            <p:cNvGrpSpPr>
              <a:grpSpLocks/>
            </p:cNvGrpSpPr>
            <p:nvPr userDrawn="1"/>
          </p:nvGrpSpPr>
          <p:grpSpPr bwMode="auto">
            <a:xfrm>
              <a:off x="1004798" y="5092835"/>
              <a:ext cx="164978" cy="104898"/>
              <a:chOff x="4187" y="1590"/>
              <a:chExt cx="238" cy="162"/>
            </a:xfrm>
          </p:grpSpPr>
          <p:sp>
            <p:nvSpPr>
              <p:cNvPr id="52" name="Freeform 186"/>
              <p:cNvSpPr>
                <a:spLocks/>
              </p:cNvSpPr>
              <p:nvPr/>
            </p:nvSpPr>
            <p:spPr bwMode="auto">
              <a:xfrm>
                <a:off x="4187" y="1590"/>
                <a:ext cx="238" cy="53"/>
              </a:xfrm>
              <a:custGeom>
                <a:avLst/>
                <a:gdLst>
                  <a:gd name="T0" fmla="*/ 0 w 244"/>
                  <a:gd name="T1" fmla="*/ 0 h 50"/>
                  <a:gd name="T2" fmla="*/ 40 w 244"/>
                  <a:gd name="T3" fmla="*/ 0 h 50"/>
                  <a:gd name="T4" fmla="*/ 40 w 244"/>
                  <a:gd name="T5" fmla="*/ 962 h 50"/>
                  <a:gd name="T6" fmla="*/ 0 w 244"/>
                  <a:gd name="T7" fmla="*/ 962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244" y="0"/>
                    </a:lnTo>
                    <a:lnTo>
                      <a:pt x="244" y="50"/>
                    </a:lnTo>
                    <a:lnTo>
                      <a:pt x="0" y="50"/>
                    </a:lnTo>
                    <a:lnTo>
                      <a:pt x="0" y="0"/>
                    </a:lnTo>
                    <a:close/>
                  </a:path>
                </a:pathLst>
              </a:custGeom>
              <a:solidFill>
                <a:srgbClr val="FB0F0C"/>
              </a:solidFill>
              <a:ln w="9525">
                <a:noFill/>
                <a:round/>
                <a:headEnd/>
                <a:tailEnd/>
              </a:ln>
            </p:spPr>
            <p:txBody>
              <a:bodyPr/>
              <a:lstStyle/>
              <a:p>
                <a:pPr>
                  <a:defRPr/>
                </a:pPr>
                <a:endParaRPr lang="en-GB" sz="1800"/>
              </a:p>
            </p:txBody>
          </p:sp>
          <p:sp>
            <p:nvSpPr>
              <p:cNvPr id="53" name="Freeform 187"/>
              <p:cNvSpPr>
                <a:spLocks/>
              </p:cNvSpPr>
              <p:nvPr/>
            </p:nvSpPr>
            <p:spPr bwMode="auto">
              <a:xfrm>
                <a:off x="4187" y="1695"/>
                <a:ext cx="238" cy="57"/>
              </a:xfrm>
              <a:custGeom>
                <a:avLst/>
                <a:gdLst>
                  <a:gd name="T0" fmla="*/ 0 w 244"/>
                  <a:gd name="T1" fmla="*/ 0 h 55"/>
                  <a:gd name="T2" fmla="*/ 40 w 244"/>
                  <a:gd name="T3" fmla="*/ 0 h 55"/>
                  <a:gd name="T4" fmla="*/ 40 w 244"/>
                  <a:gd name="T5" fmla="*/ 820 h 55"/>
                  <a:gd name="T6" fmla="*/ 0 w 244"/>
                  <a:gd name="T7" fmla="*/ 820 h 55"/>
                  <a:gd name="T8" fmla="*/ 0 w 244"/>
                  <a:gd name="T9" fmla="*/ 0 h 55"/>
                  <a:gd name="T10" fmla="*/ 0 w 244"/>
                  <a:gd name="T11" fmla="*/ 0 h 55"/>
                  <a:gd name="T12" fmla="*/ 0 60000 65536"/>
                  <a:gd name="T13" fmla="*/ 0 60000 65536"/>
                  <a:gd name="T14" fmla="*/ 0 60000 65536"/>
                  <a:gd name="T15" fmla="*/ 0 60000 65536"/>
                  <a:gd name="T16" fmla="*/ 0 60000 65536"/>
                  <a:gd name="T17" fmla="*/ 0 60000 65536"/>
                  <a:gd name="T18" fmla="*/ 0 w 244"/>
                  <a:gd name="T19" fmla="*/ 0 h 55"/>
                  <a:gd name="T20" fmla="*/ 244 w 24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44" h="55">
                    <a:moveTo>
                      <a:pt x="0" y="0"/>
                    </a:moveTo>
                    <a:lnTo>
                      <a:pt x="244" y="0"/>
                    </a:lnTo>
                    <a:lnTo>
                      <a:pt x="244" y="55"/>
                    </a:lnTo>
                    <a:lnTo>
                      <a:pt x="0" y="55"/>
                    </a:lnTo>
                    <a:lnTo>
                      <a:pt x="0" y="0"/>
                    </a:lnTo>
                    <a:close/>
                  </a:path>
                </a:pathLst>
              </a:custGeom>
              <a:solidFill>
                <a:srgbClr val="1C0A7F"/>
              </a:solidFill>
              <a:ln w="9525">
                <a:noFill/>
                <a:round/>
                <a:headEnd/>
                <a:tailEnd/>
              </a:ln>
            </p:spPr>
            <p:txBody>
              <a:bodyPr/>
              <a:lstStyle/>
              <a:p>
                <a:pPr>
                  <a:defRPr/>
                </a:pPr>
                <a:endParaRPr lang="en-GB" sz="1800"/>
              </a:p>
            </p:txBody>
          </p:sp>
          <p:sp>
            <p:nvSpPr>
              <p:cNvPr id="54" name="Freeform 188"/>
              <p:cNvSpPr>
                <a:spLocks/>
              </p:cNvSpPr>
              <p:nvPr/>
            </p:nvSpPr>
            <p:spPr bwMode="auto">
              <a:xfrm>
                <a:off x="4187" y="1643"/>
                <a:ext cx="238" cy="57"/>
              </a:xfrm>
              <a:custGeom>
                <a:avLst/>
                <a:gdLst>
                  <a:gd name="T0" fmla="*/ 0 w 244"/>
                  <a:gd name="T1" fmla="*/ 0 h 56"/>
                  <a:gd name="T2" fmla="*/ 40 w 244"/>
                  <a:gd name="T3" fmla="*/ 0 h 56"/>
                  <a:gd name="T4" fmla="*/ 40 w 244"/>
                  <a:gd name="T5" fmla="*/ 201 h 56"/>
                  <a:gd name="T6" fmla="*/ 0 w 244"/>
                  <a:gd name="T7" fmla="*/ 201 h 56"/>
                  <a:gd name="T8" fmla="*/ 0 w 244"/>
                  <a:gd name="T9" fmla="*/ 0 h 56"/>
                  <a:gd name="T10" fmla="*/ 0 w 244"/>
                  <a:gd name="T11" fmla="*/ 0 h 56"/>
                  <a:gd name="T12" fmla="*/ 0 60000 65536"/>
                  <a:gd name="T13" fmla="*/ 0 60000 65536"/>
                  <a:gd name="T14" fmla="*/ 0 60000 65536"/>
                  <a:gd name="T15" fmla="*/ 0 60000 65536"/>
                  <a:gd name="T16" fmla="*/ 0 60000 65536"/>
                  <a:gd name="T17" fmla="*/ 0 60000 65536"/>
                  <a:gd name="T18" fmla="*/ 0 w 244"/>
                  <a:gd name="T19" fmla="*/ 0 h 56"/>
                  <a:gd name="T20" fmla="*/ 244 w 24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44" h="56">
                    <a:moveTo>
                      <a:pt x="0" y="0"/>
                    </a:moveTo>
                    <a:lnTo>
                      <a:pt x="244" y="0"/>
                    </a:lnTo>
                    <a:lnTo>
                      <a:pt x="244" y="56"/>
                    </a:lnTo>
                    <a:lnTo>
                      <a:pt x="0" y="56"/>
                    </a:lnTo>
                    <a:lnTo>
                      <a:pt x="0" y="0"/>
                    </a:lnTo>
                    <a:close/>
                  </a:path>
                </a:pathLst>
              </a:custGeom>
              <a:solidFill>
                <a:srgbClr val="FFFFFF"/>
              </a:solidFill>
              <a:ln w="9525">
                <a:noFill/>
                <a:round/>
                <a:headEnd/>
                <a:tailEnd/>
              </a:ln>
            </p:spPr>
            <p:txBody>
              <a:bodyPr/>
              <a:lstStyle/>
              <a:p>
                <a:pPr>
                  <a:defRPr/>
                </a:pPr>
                <a:endParaRPr lang="en-GB" sz="1800"/>
              </a:p>
            </p:txBody>
          </p:sp>
          <p:sp>
            <p:nvSpPr>
              <p:cNvPr id="55" name="Freeform 189"/>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close/>
                  </a:path>
                </a:pathLst>
              </a:custGeom>
              <a:solidFill>
                <a:srgbClr val="FFFFFF"/>
              </a:solidFill>
              <a:ln w="9525">
                <a:noFill/>
                <a:round/>
                <a:headEnd/>
                <a:tailEnd/>
              </a:ln>
            </p:spPr>
            <p:txBody>
              <a:bodyPr/>
              <a:lstStyle/>
              <a:p>
                <a:pPr>
                  <a:defRPr/>
                </a:pPr>
                <a:endParaRPr lang="en-GB" sz="1800"/>
              </a:p>
            </p:txBody>
          </p:sp>
          <p:sp>
            <p:nvSpPr>
              <p:cNvPr id="56" name="Freeform 190"/>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path>
                </a:pathLst>
              </a:custGeom>
              <a:noFill/>
              <a:ln w="0">
                <a:solidFill>
                  <a:srgbClr val="FB0F0C"/>
                </a:solidFill>
                <a:prstDash val="solid"/>
                <a:round/>
                <a:headEnd/>
                <a:tailEnd/>
              </a:ln>
            </p:spPr>
            <p:txBody>
              <a:bodyPr/>
              <a:lstStyle/>
              <a:p>
                <a:pPr>
                  <a:defRPr/>
                </a:pPr>
                <a:endParaRPr lang="en-GB" sz="1800"/>
              </a:p>
            </p:txBody>
          </p:sp>
          <p:sp>
            <p:nvSpPr>
              <p:cNvPr id="57" name="Freeform 191"/>
              <p:cNvSpPr>
                <a:spLocks/>
              </p:cNvSpPr>
              <p:nvPr/>
            </p:nvSpPr>
            <p:spPr bwMode="auto">
              <a:xfrm>
                <a:off x="4267" y="1643"/>
                <a:ext cx="69" cy="63"/>
              </a:xfrm>
              <a:custGeom>
                <a:avLst/>
                <a:gdLst>
                  <a:gd name="T0" fmla="*/ 17 w 71"/>
                  <a:gd name="T1" fmla="*/ 0 h 62"/>
                  <a:gd name="T2" fmla="*/ 17 w 71"/>
                  <a:gd name="T3" fmla="*/ 251 h 62"/>
                  <a:gd name="T4" fmla="*/ 0 w 71"/>
                  <a:gd name="T5" fmla="*/ 251 h 62"/>
                  <a:gd name="T6" fmla="*/ 0 w 71"/>
                  <a:gd name="T7" fmla="*/ 355 h 62"/>
                  <a:gd name="T8" fmla="*/ 17 w 71"/>
                  <a:gd name="T9" fmla="*/ 355 h 62"/>
                  <a:gd name="T10" fmla="*/ 17 w 71"/>
                  <a:gd name="T11" fmla="*/ 571 h 62"/>
                  <a:gd name="T12" fmla="*/ 17 w 71"/>
                  <a:gd name="T13" fmla="*/ 618 h 62"/>
                  <a:gd name="T14" fmla="*/ 12 w 71"/>
                  <a:gd name="T15" fmla="*/ 571 h 62"/>
                  <a:gd name="T16" fmla="*/ 6 w 71"/>
                  <a:gd name="T17" fmla="*/ 571 h 62"/>
                  <a:gd name="T18" fmla="*/ 17 w 71"/>
                  <a:gd name="T19" fmla="*/ 571 h 62"/>
                  <a:gd name="T20" fmla="*/ 17 w 71"/>
                  <a:gd name="T21" fmla="*/ 571 h 62"/>
                  <a:gd name="T22" fmla="*/ 17 w 71"/>
                  <a:gd name="T23" fmla="*/ 618 h 62"/>
                  <a:gd name="T24" fmla="*/ 17 w 71"/>
                  <a:gd name="T25" fmla="*/ 680 h 62"/>
                  <a:gd name="T26" fmla="*/ 17 w 71"/>
                  <a:gd name="T27" fmla="*/ 618 h 62"/>
                  <a:gd name="T28" fmla="*/ 17 w 71"/>
                  <a:gd name="T29" fmla="*/ 355 h 62"/>
                  <a:gd name="T30" fmla="*/ 17 w 71"/>
                  <a:gd name="T31" fmla="*/ 251 h 62"/>
                  <a:gd name="T32" fmla="*/ 17 w 71"/>
                  <a:gd name="T33" fmla="*/ 251 h 62"/>
                  <a:gd name="T34" fmla="*/ 17 w 71"/>
                  <a:gd name="T35" fmla="*/ 355 h 62"/>
                  <a:gd name="T36" fmla="*/ 17 w 71"/>
                  <a:gd name="T37" fmla="*/ 355 h 62"/>
                  <a:gd name="T38" fmla="*/ 17 w 71"/>
                  <a:gd name="T39" fmla="*/ 355 h 62"/>
                  <a:gd name="T40" fmla="*/ 17 w 71"/>
                  <a:gd name="T41" fmla="*/ 251 h 62"/>
                  <a:gd name="T42" fmla="*/ 17 w 71"/>
                  <a:gd name="T43" fmla="*/ 0 h 62"/>
                  <a:gd name="T44" fmla="*/ 0 w 71"/>
                  <a:gd name="T45" fmla="*/ 0 h 62"/>
                  <a:gd name="T46" fmla="*/ 0 w 71"/>
                  <a:gd name="T47" fmla="*/ 11 h 62"/>
                  <a:gd name="T48" fmla="*/ 17 w 71"/>
                  <a:gd name="T49" fmla="*/ 11 h 62"/>
                  <a:gd name="T50" fmla="*/ 17 w 71"/>
                  <a:gd name="T51" fmla="*/ 11 h 62"/>
                  <a:gd name="T52" fmla="*/ 17 w 71"/>
                  <a:gd name="T53" fmla="*/ 11 h 62"/>
                  <a:gd name="T54" fmla="*/ 17 w 71"/>
                  <a:gd name="T55" fmla="*/ 0 h 62"/>
                  <a:gd name="T56" fmla="*/ 17 w 71"/>
                  <a:gd name="T57" fmla="*/ 0 h 62"/>
                  <a:gd name="T58" fmla="*/ 17 w 71"/>
                  <a:gd name="T59" fmla="*/ 11 h 62"/>
                  <a:gd name="T60" fmla="*/ 17 w 71"/>
                  <a:gd name="T61" fmla="*/ 355 h 62"/>
                  <a:gd name="T62" fmla="*/ 17 w 71"/>
                  <a:gd name="T63" fmla="*/ 355 h 62"/>
                  <a:gd name="T64" fmla="*/ 17 w 71"/>
                  <a:gd name="T65" fmla="*/ 571 h 62"/>
                  <a:gd name="T66" fmla="*/ 17 w 71"/>
                  <a:gd name="T67" fmla="*/ 571 h 62"/>
                  <a:gd name="T68" fmla="*/ 17 w 71"/>
                  <a:gd name="T69" fmla="*/ 618 h 62"/>
                  <a:gd name="T70" fmla="*/ 17 w 71"/>
                  <a:gd name="T71" fmla="*/ 571 h 62"/>
                  <a:gd name="T72" fmla="*/ 17 w 71"/>
                  <a:gd name="T73" fmla="*/ 571 h 62"/>
                  <a:gd name="T74" fmla="*/ 17 w 71"/>
                  <a:gd name="T75" fmla="*/ 571 h 62"/>
                  <a:gd name="T76" fmla="*/ 17 w 71"/>
                  <a:gd name="T77" fmla="*/ 355 h 62"/>
                  <a:gd name="T78" fmla="*/ 17 w 71"/>
                  <a:gd name="T79" fmla="*/ 355 h 62"/>
                  <a:gd name="T80" fmla="*/ 17 w 71"/>
                  <a:gd name="T81" fmla="*/ 251 h 62"/>
                  <a:gd name="T82" fmla="*/ 17 w 71"/>
                  <a:gd name="T83" fmla="*/ 251 h 62"/>
                  <a:gd name="T84" fmla="*/ 17 w 71"/>
                  <a:gd name="T85" fmla="*/ 251 h 62"/>
                  <a:gd name="T86" fmla="*/ 17 w 71"/>
                  <a:gd name="T87" fmla="*/ 0 h 62"/>
                  <a:gd name="T88" fmla="*/ 17 w 71"/>
                  <a:gd name="T89" fmla="*/ 0 h 62"/>
                  <a:gd name="T90" fmla="*/ 17 w 71"/>
                  <a:gd name="T91" fmla="*/ 0 h 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
                  <a:gd name="T139" fmla="*/ 0 h 62"/>
                  <a:gd name="T140" fmla="*/ 71 w 71"/>
                  <a:gd name="T141" fmla="*/ 62 h 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 h="62">
                    <a:moveTo>
                      <a:pt x="30" y="0"/>
                    </a:moveTo>
                    <a:lnTo>
                      <a:pt x="30" y="23"/>
                    </a:lnTo>
                    <a:lnTo>
                      <a:pt x="0" y="23"/>
                    </a:lnTo>
                    <a:lnTo>
                      <a:pt x="0" y="34"/>
                    </a:lnTo>
                    <a:lnTo>
                      <a:pt x="18" y="34"/>
                    </a:lnTo>
                    <a:lnTo>
                      <a:pt x="18" y="51"/>
                    </a:lnTo>
                    <a:lnTo>
                      <a:pt x="18" y="56"/>
                    </a:lnTo>
                    <a:lnTo>
                      <a:pt x="12" y="51"/>
                    </a:lnTo>
                    <a:lnTo>
                      <a:pt x="6" y="51"/>
                    </a:lnTo>
                    <a:lnTo>
                      <a:pt x="30" y="51"/>
                    </a:lnTo>
                    <a:lnTo>
                      <a:pt x="42" y="51"/>
                    </a:lnTo>
                    <a:lnTo>
                      <a:pt x="42" y="56"/>
                    </a:lnTo>
                    <a:lnTo>
                      <a:pt x="36" y="62"/>
                    </a:lnTo>
                    <a:lnTo>
                      <a:pt x="30" y="56"/>
                    </a:lnTo>
                    <a:lnTo>
                      <a:pt x="30" y="34"/>
                    </a:lnTo>
                    <a:lnTo>
                      <a:pt x="30" y="23"/>
                    </a:lnTo>
                    <a:lnTo>
                      <a:pt x="42" y="23"/>
                    </a:lnTo>
                    <a:lnTo>
                      <a:pt x="42" y="34"/>
                    </a:lnTo>
                    <a:lnTo>
                      <a:pt x="30" y="34"/>
                    </a:lnTo>
                    <a:lnTo>
                      <a:pt x="18" y="34"/>
                    </a:lnTo>
                    <a:lnTo>
                      <a:pt x="18" y="23"/>
                    </a:lnTo>
                    <a:lnTo>
                      <a:pt x="18" y="0"/>
                    </a:lnTo>
                    <a:lnTo>
                      <a:pt x="0" y="0"/>
                    </a:lnTo>
                    <a:lnTo>
                      <a:pt x="0" y="11"/>
                    </a:lnTo>
                    <a:lnTo>
                      <a:pt x="18" y="11"/>
                    </a:lnTo>
                    <a:lnTo>
                      <a:pt x="60" y="11"/>
                    </a:lnTo>
                    <a:lnTo>
                      <a:pt x="71" y="11"/>
                    </a:lnTo>
                    <a:lnTo>
                      <a:pt x="71" y="0"/>
                    </a:lnTo>
                    <a:lnTo>
                      <a:pt x="60" y="0"/>
                    </a:lnTo>
                    <a:lnTo>
                      <a:pt x="60" y="11"/>
                    </a:lnTo>
                    <a:lnTo>
                      <a:pt x="60" y="34"/>
                    </a:lnTo>
                    <a:lnTo>
                      <a:pt x="42" y="34"/>
                    </a:lnTo>
                    <a:lnTo>
                      <a:pt x="42" y="51"/>
                    </a:lnTo>
                    <a:lnTo>
                      <a:pt x="60" y="51"/>
                    </a:lnTo>
                    <a:lnTo>
                      <a:pt x="60" y="56"/>
                    </a:lnTo>
                    <a:lnTo>
                      <a:pt x="60" y="51"/>
                    </a:lnTo>
                    <a:lnTo>
                      <a:pt x="66" y="51"/>
                    </a:lnTo>
                    <a:lnTo>
                      <a:pt x="60" y="51"/>
                    </a:lnTo>
                    <a:lnTo>
                      <a:pt x="60" y="34"/>
                    </a:lnTo>
                    <a:lnTo>
                      <a:pt x="71" y="34"/>
                    </a:lnTo>
                    <a:lnTo>
                      <a:pt x="71" y="23"/>
                    </a:lnTo>
                    <a:lnTo>
                      <a:pt x="60" y="23"/>
                    </a:lnTo>
                    <a:lnTo>
                      <a:pt x="42" y="23"/>
                    </a:lnTo>
                    <a:lnTo>
                      <a:pt x="42" y="0"/>
                    </a:lnTo>
                    <a:lnTo>
                      <a:pt x="30" y="0"/>
                    </a:lnTo>
                    <a:close/>
                  </a:path>
                </a:pathLst>
              </a:custGeom>
              <a:solidFill>
                <a:srgbClr val="FB0F0C"/>
              </a:solidFill>
              <a:ln w="9525">
                <a:noFill/>
                <a:round/>
                <a:headEnd/>
                <a:tailEnd/>
              </a:ln>
            </p:spPr>
            <p:txBody>
              <a:bodyPr/>
              <a:lstStyle/>
              <a:p>
                <a:pPr>
                  <a:defRPr/>
                </a:pPr>
                <a:endParaRPr lang="en-GB" sz="1800"/>
              </a:p>
            </p:txBody>
          </p:sp>
          <p:sp>
            <p:nvSpPr>
              <p:cNvPr id="58" name="Freeform 192"/>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close/>
                  </a:path>
                </a:pathLst>
              </a:custGeom>
              <a:solidFill>
                <a:srgbClr val="2F3092"/>
              </a:solidFill>
              <a:ln w="9525">
                <a:noFill/>
                <a:round/>
                <a:headEnd/>
                <a:tailEnd/>
              </a:ln>
            </p:spPr>
            <p:txBody>
              <a:bodyPr/>
              <a:lstStyle/>
              <a:p>
                <a:pPr>
                  <a:defRPr/>
                </a:pPr>
                <a:endParaRPr lang="en-GB" sz="1800"/>
              </a:p>
            </p:txBody>
          </p:sp>
          <p:sp>
            <p:nvSpPr>
              <p:cNvPr id="59" name="Freeform 193"/>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path>
                </a:pathLst>
              </a:custGeom>
              <a:noFill/>
              <a:ln w="0">
                <a:solidFill>
                  <a:srgbClr val="FFFFFF"/>
                </a:solidFill>
                <a:prstDash val="solid"/>
                <a:round/>
                <a:headEnd/>
                <a:tailEnd/>
              </a:ln>
            </p:spPr>
            <p:txBody>
              <a:bodyPr/>
              <a:lstStyle/>
              <a:p>
                <a:pPr>
                  <a:defRPr/>
                </a:pPr>
                <a:endParaRPr lang="en-GB" sz="1800"/>
              </a:p>
            </p:txBody>
          </p:sp>
          <p:sp>
            <p:nvSpPr>
              <p:cNvPr id="60" name="Freeform 194"/>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close/>
                  </a:path>
                </a:pathLst>
              </a:custGeom>
              <a:solidFill>
                <a:srgbClr val="16067B"/>
              </a:solidFill>
              <a:ln w="9525">
                <a:noFill/>
                <a:round/>
                <a:headEnd/>
                <a:tailEnd/>
              </a:ln>
            </p:spPr>
            <p:txBody>
              <a:bodyPr/>
              <a:lstStyle/>
              <a:p>
                <a:pPr>
                  <a:defRPr/>
                </a:pPr>
                <a:endParaRPr lang="en-GB" sz="1800"/>
              </a:p>
            </p:txBody>
          </p:sp>
          <p:sp>
            <p:nvSpPr>
              <p:cNvPr id="61" name="Freeform 195"/>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path>
                </a:pathLst>
              </a:custGeom>
              <a:noFill/>
              <a:ln w="0">
                <a:solidFill>
                  <a:srgbClr val="FFFFFF"/>
                </a:solidFill>
                <a:prstDash val="solid"/>
                <a:round/>
                <a:headEnd/>
                <a:tailEnd/>
              </a:ln>
            </p:spPr>
            <p:txBody>
              <a:bodyPr/>
              <a:lstStyle/>
              <a:p>
                <a:pPr>
                  <a:defRPr/>
                </a:pPr>
                <a:endParaRPr lang="en-GB" sz="1800"/>
              </a:p>
            </p:txBody>
          </p:sp>
          <p:sp>
            <p:nvSpPr>
              <p:cNvPr id="62" name="Freeform 196"/>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close/>
                  </a:path>
                </a:pathLst>
              </a:custGeom>
              <a:solidFill>
                <a:srgbClr val="16067B"/>
              </a:solidFill>
              <a:ln w="9525">
                <a:noFill/>
                <a:round/>
                <a:headEnd/>
                <a:tailEnd/>
              </a:ln>
            </p:spPr>
            <p:txBody>
              <a:bodyPr/>
              <a:lstStyle/>
              <a:p>
                <a:pPr>
                  <a:defRPr/>
                </a:pPr>
                <a:endParaRPr lang="en-GB" sz="1800"/>
              </a:p>
            </p:txBody>
          </p:sp>
          <p:sp>
            <p:nvSpPr>
              <p:cNvPr id="63" name="Freeform 197"/>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path>
                </a:pathLst>
              </a:custGeom>
              <a:noFill/>
              <a:ln w="0">
                <a:solidFill>
                  <a:srgbClr val="FFFFFF"/>
                </a:solidFill>
                <a:prstDash val="solid"/>
                <a:round/>
                <a:headEnd/>
                <a:tailEnd/>
              </a:ln>
            </p:spPr>
            <p:txBody>
              <a:bodyPr/>
              <a:lstStyle/>
              <a:p>
                <a:pPr>
                  <a:defRPr/>
                </a:pPr>
                <a:endParaRPr lang="en-GB" sz="1800"/>
              </a:p>
            </p:txBody>
          </p:sp>
          <p:sp>
            <p:nvSpPr>
              <p:cNvPr id="64" name="Freeform 198"/>
              <p:cNvSpPr>
                <a:spLocks/>
              </p:cNvSpPr>
              <p:nvPr/>
            </p:nvSpPr>
            <p:spPr bwMode="auto">
              <a:xfrm>
                <a:off x="4261" y="1617"/>
                <a:ext cx="12" cy="6"/>
              </a:xfrm>
              <a:custGeom>
                <a:avLst/>
                <a:gdLst>
                  <a:gd name="T0" fmla="*/ 0 w 12"/>
                  <a:gd name="T1" fmla="*/ 5 h 5"/>
                  <a:gd name="T2" fmla="*/ 6 w 12"/>
                  <a:gd name="T3" fmla="*/ 5 h 5"/>
                  <a:gd name="T4" fmla="*/ 6 w 12"/>
                  <a:gd name="T5" fmla="*/ 5 h 5"/>
                  <a:gd name="T6" fmla="*/ 6 w 12"/>
                  <a:gd name="T7" fmla="*/ 5 h 5"/>
                  <a:gd name="T8" fmla="*/ 6 w 12"/>
                  <a:gd name="T9" fmla="*/ 5 h 5"/>
                  <a:gd name="T10" fmla="*/ 6 w 12"/>
                  <a:gd name="T11" fmla="*/ 5 h 5"/>
                  <a:gd name="T12" fmla="*/ 12 w 12"/>
                  <a:gd name="T13" fmla="*/ 5 h 5"/>
                  <a:gd name="T14" fmla="*/ 12 w 12"/>
                  <a:gd name="T15" fmla="*/ 5 h 5"/>
                  <a:gd name="T16" fmla="*/ 12 w 12"/>
                  <a:gd name="T17" fmla="*/ 0 h 5"/>
                  <a:gd name="T18" fmla="*/ 6 w 12"/>
                  <a:gd name="T19" fmla="*/ 0 h 5"/>
                  <a:gd name="T20" fmla="*/ 6 w 12"/>
                  <a:gd name="T21" fmla="*/ 0 h 5"/>
                  <a:gd name="T22" fmla="*/ 6 w 12"/>
                  <a:gd name="T23" fmla="*/ 0 h 5"/>
                  <a:gd name="T24" fmla="*/ 0 w 12"/>
                  <a:gd name="T25" fmla="*/ 5 h 5"/>
                  <a:gd name="T26" fmla="*/ 0 w 12"/>
                  <a:gd name="T27" fmla="*/ 5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5"/>
                  <a:gd name="T44" fmla="*/ 12 w 12"/>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5">
                    <a:moveTo>
                      <a:pt x="0" y="5"/>
                    </a:moveTo>
                    <a:lnTo>
                      <a:pt x="6" y="5"/>
                    </a:lnTo>
                    <a:lnTo>
                      <a:pt x="12" y="5"/>
                    </a:lnTo>
                    <a:lnTo>
                      <a:pt x="12" y="0"/>
                    </a:lnTo>
                    <a:lnTo>
                      <a:pt x="6" y="0"/>
                    </a:lnTo>
                    <a:lnTo>
                      <a:pt x="0" y="5"/>
                    </a:lnTo>
                    <a:close/>
                  </a:path>
                </a:pathLst>
              </a:custGeom>
              <a:solidFill>
                <a:srgbClr val="F7F619"/>
              </a:solidFill>
              <a:ln w="9525">
                <a:noFill/>
                <a:round/>
                <a:headEnd/>
                <a:tailEnd/>
              </a:ln>
            </p:spPr>
            <p:txBody>
              <a:bodyPr/>
              <a:lstStyle/>
              <a:p>
                <a:pPr>
                  <a:defRPr/>
                </a:pPr>
                <a:endParaRPr lang="en-GB" sz="1800"/>
              </a:p>
            </p:txBody>
          </p:sp>
          <p:sp>
            <p:nvSpPr>
              <p:cNvPr id="65" name="Freeform 199"/>
              <p:cNvSpPr>
                <a:spLocks/>
              </p:cNvSpPr>
              <p:nvPr/>
            </p:nvSpPr>
            <p:spPr bwMode="auto">
              <a:xfrm>
                <a:off x="4267" y="1630"/>
                <a:ext cx="12" cy="6"/>
              </a:xfrm>
              <a:custGeom>
                <a:avLst/>
                <a:gdLst>
                  <a:gd name="T0" fmla="*/ 0 w 12"/>
                  <a:gd name="T1" fmla="*/ 6 h 6"/>
                  <a:gd name="T2" fmla="*/ 0 w 12"/>
                  <a:gd name="T3" fmla="*/ 6 h 6"/>
                  <a:gd name="T4" fmla="*/ 0 w 12"/>
                  <a:gd name="T5" fmla="*/ 6 h 6"/>
                  <a:gd name="T6" fmla="*/ 6 w 12"/>
                  <a:gd name="T7" fmla="*/ 6 h 6"/>
                  <a:gd name="T8" fmla="*/ 6 w 12"/>
                  <a:gd name="T9" fmla="*/ 6 h 6"/>
                  <a:gd name="T10" fmla="*/ 6 w 12"/>
                  <a:gd name="T11" fmla="*/ 6 h 6"/>
                  <a:gd name="T12" fmla="*/ 12 w 12"/>
                  <a:gd name="T13" fmla="*/ 0 h 6"/>
                  <a:gd name="T14" fmla="*/ 12 w 12"/>
                  <a:gd name="T15" fmla="*/ 0 h 6"/>
                  <a:gd name="T16" fmla="*/ 12 w 12"/>
                  <a:gd name="T17" fmla="*/ 0 h 6"/>
                  <a:gd name="T18" fmla="*/ 6 w 12"/>
                  <a:gd name="T19" fmla="*/ 0 h 6"/>
                  <a:gd name="T20" fmla="*/ 6 w 12"/>
                  <a:gd name="T21" fmla="*/ 0 h 6"/>
                  <a:gd name="T22" fmla="*/ 6 w 12"/>
                  <a:gd name="T23" fmla="*/ 6 h 6"/>
                  <a:gd name="T24" fmla="*/ 0 w 12"/>
                  <a:gd name="T25" fmla="*/ 6 h 6"/>
                  <a:gd name="T26" fmla="*/ 0 w 12"/>
                  <a:gd name="T27" fmla="*/ 6 h 6"/>
                  <a:gd name="T28" fmla="*/ 0 w 12"/>
                  <a:gd name="T29" fmla="*/ 6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6"/>
                  <a:gd name="T47" fmla="*/ 12 w 12"/>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6">
                    <a:moveTo>
                      <a:pt x="0" y="6"/>
                    </a:moveTo>
                    <a:lnTo>
                      <a:pt x="0" y="6"/>
                    </a:lnTo>
                    <a:lnTo>
                      <a:pt x="6" y="6"/>
                    </a:lnTo>
                    <a:lnTo>
                      <a:pt x="12" y="0"/>
                    </a:lnTo>
                    <a:lnTo>
                      <a:pt x="6" y="0"/>
                    </a:lnTo>
                    <a:lnTo>
                      <a:pt x="6" y="6"/>
                    </a:lnTo>
                    <a:lnTo>
                      <a:pt x="0" y="6"/>
                    </a:lnTo>
                    <a:close/>
                  </a:path>
                </a:pathLst>
              </a:custGeom>
              <a:solidFill>
                <a:srgbClr val="FFFFFF"/>
              </a:solidFill>
              <a:ln w="9525">
                <a:noFill/>
                <a:round/>
                <a:headEnd/>
                <a:tailEnd/>
              </a:ln>
            </p:spPr>
            <p:txBody>
              <a:bodyPr/>
              <a:lstStyle/>
              <a:p>
                <a:pPr>
                  <a:defRPr/>
                </a:pPr>
                <a:endParaRPr lang="en-GB" sz="1800"/>
              </a:p>
            </p:txBody>
          </p:sp>
          <p:sp>
            <p:nvSpPr>
              <p:cNvPr id="66" name="Freeform 200"/>
              <p:cNvSpPr>
                <a:spLocks/>
              </p:cNvSpPr>
              <p:nvPr/>
            </p:nvSpPr>
            <p:spPr bwMode="auto">
              <a:xfrm>
                <a:off x="4273" y="1613"/>
                <a:ext cx="18" cy="13"/>
              </a:xfrm>
              <a:custGeom>
                <a:avLst/>
                <a:gdLst>
                  <a:gd name="T0" fmla="*/ 9 w 18"/>
                  <a:gd name="T1" fmla="*/ 0 h 11"/>
                  <a:gd name="T2" fmla="*/ 9 w 18"/>
                  <a:gd name="T3" fmla="*/ 0 h 11"/>
                  <a:gd name="T4" fmla="*/ 6 w 18"/>
                  <a:gd name="T5" fmla="*/ 0 h 11"/>
                  <a:gd name="T6" fmla="*/ 0 w 18"/>
                  <a:gd name="T7" fmla="*/ 6 h 11"/>
                  <a:gd name="T8" fmla="*/ 6 w 18"/>
                  <a:gd name="T9" fmla="*/ 11 h 11"/>
                  <a:gd name="T10" fmla="*/ 9 w 18"/>
                  <a:gd name="T11" fmla="*/ 6 h 11"/>
                  <a:gd name="T12" fmla="*/ 9 w 18"/>
                  <a:gd name="T13" fmla="*/ 6 h 11"/>
                  <a:gd name="T14" fmla="*/ 9 w 18"/>
                  <a:gd name="T15" fmla="*/ 6 h 11"/>
                  <a:gd name="T16" fmla="*/ 9 w 18"/>
                  <a:gd name="T17" fmla="*/ 0 h 11"/>
                  <a:gd name="T18" fmla="*/ 9 w 18"/>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1"/>
                  <a:gd name="T32" fmla="*/ 18 w 1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1">
                    <a:moveTo>
                      <a:pt x="18" y="0"/>
                    </a:moveTo>
                    <a:lnTo>
                      <a:pt x="12" y="0"/>
                    </a:lnTo>
                    <a:lnTo>
                      <a:pt x="6" y="0"/>
                    </a:lnTo>
                    <a:lnTo>
                      <a:pt x="0" y="6"/>
                    </a:lnTo>
                    <a:lnTo>
                      <a:pt x="6" y="11"/>
                    </a:lnTo>
                    <a:lnTo>
                      <a:pt x="12" y="6"/>
                    </a:lnTo>
                    <a:lnTo>
                      <a:pt x="18" y="6"/>
                    </a:lnTo>
                    <a:lnTo>
                      <a:pt x="18" y="0"/>
                    </a:lnTo>
                    <a:close/>
                  </a:path>
                </a:pathLst>
              </a:custGeom>
              <a:solidFill>
                <a:srgbClr val="FB0F0C"/>
              </a:solidFill>
              <a:ln w="9525">
                <a:noFill/>
                <a:round/>
                <a:headEnd/>
                <a:tailEnd/>
              </a:ln>
            </p:spPr>
            <p:txBody>
              <a:bodyPr/>
              <a:lstStyle/>
              <a:p>
                <a:pPr>
                  <a:defRPr/>
                </a:pPr>
                <a:endParaRPr lang="en-GB" sz="1800"/>
              </a:p>
            </p:txBody>
          </p:sp>
          <p:sp>
            <p:nvSpPr>
              <p:cNvPr id="67" name="Freeform 201"/>
              <p:cNvSpPr>
                <a:spLocks/>
              </p:cNvSpPr>
              <p:nvPr/>
            </p:nvSpPr>
            <p:spPr bwMode="auto">
              <a:xfrm>
                <a:off x="4279" y="1626"/>
                <a:ext cx="18" cy="4"/>
              </a:xfrm>
              <a:custGeom>
                <a:avLst/>
                <a:gdLst>
                  <a:gd name="T0" fmla="*/ 9 w 18"/>
                  <a:gd name="T1" fmla="*/ 0 h 6"/>
                  <a:gd name="T2" fmla="*/ 9 w 18"/>
                  <a:gd name="T3" fmla="*/ 0 h 6"/>
                  <a:gd name="T4" fmla="*/ 6 w 18"/>
                  <a:gd name="T5" fmla="*/ 0 h 6"/>
                  <a:gd name="T6" fmla="*/ 0 w 18"/>
                  <a:gd name="T7" fmla="*/ 0 h 6"/>
                  <a:gd name="T8" fmla="*/ 0 w 18"/>
                  <a:gd name="T9" fmla="*/ 6 h 6"/>
                  <a:gd name="T10" fmla="*/ 6 w 18"/>
                  <a:gd name="T11" fmla="*/ 6 h 6"/>
                  <a:gd name="T12" fmla="*/ 9 w 18"/>
                  <a:gd name="T13" fmla="*/ 6 h 6"/>
                  <a:gd name="T14" fmla="*/ 9 w 18"/>
                  <a:gd name="T15" fmla="*/ 6 h 6"/>
                  <a:gd name="T16" fmla="*/ 9 w 18"/>
                  <a:gd name="T17" fmla="*/ 0 h 6"/>
                  <a:gd name="T18" fmla="*/ 9 w 18"/>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6"/>
                  <a:gd name="T32" fmla="*/ 18 w 1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6">
                    <a:moveTo>
                      <a:pt x="12" y="0"/>
                    </a:moveTo>
                    <a:lnTo>
                      <a:pt x="12" y="0"/>
                    </a:lnTo>
                    <a:lnTo>
                      <a:pt x="6" y="0"/>
                    </a:lnTo>
                    <a:lnTo>
                      <a:pt x="0" y="0"/>
                    </a:lnTo>
                    <a:lnTo>
                      <a:pt x="0" y="6"/>
                    </a:lnTo>
                    <a:lnTo>
                      <a:pt x="6" y="6"/>
                    </a:lnTo>
                    <a:lnTo>
                      <a:pt x="12" y="6"/>
                    </a:lnTo>
                    <a:lnTo>
                      <a:pt x="18" y="6"/>
                    </a:lnTo>
                    <a:lnTo>
                      <a:pt x="12" y="0"/>
                    </a:lnTo>
                    <a:close/>
                  </a:path>
                </a:pathLst>
              </a:custGeom>
              <a:solidFill>
                <a:srgbClr val="FB0F0C"/>
              </a:solidFill>
              <a:ln w="9525">
                <a:noFill/>
                <a:round/>
                <a:headEnd/>
                <a:tailEnd/>
              </a:ln>
            </p:spPr>
            <p:txBody>
              <a:bodyPr/>
              <a:lstStyle/>
              <a:p>
                <a:pPr>
                  <a:defRPr/>
                </a:pPr>
                <a:endParaRPr lang="en-GB" sz="1800"/>
              </a:p>
            </p:txBody>
          </p:sp>
          <p:sp>
            <p:nvSpPr>
              <p:cNvPr id="68" name="Freeform 202"/>
              <p:cNvSpPr>
                <a:spLocks/>
              </p:cNvSpPr>
              <p:nvPr/>
            </p:nvSpPr>
            <p:spPr bwMode="auto">
              <a:xfrm>
                <a:off x="4332" y="1613"/>
                <a:ext cx="10" cy="13"/>
              </a:xfrm>
              <a:custGeom>
                <a:avLst/>
                <a:gdLst>
                  <a:gd name="T0" fmla="*/ 5 w 11"/>
                  <a:gd name="T1" fmla="*/ 0 h 11"/>
                  <a:gd name="T2" fmla="*/ 5 w 11"/>
                  <a:gd name="T3" fmla="*/ 6 h 11"/>
                  <a:gd name="T4" fmla="*/ 5 w 11"/>
                  <a:gd name="T5" fmla="*/ 6 h 11"/>
                  <a:gd name="T6" fmla="*/ 5 w 11"/>
                  <a:gd name="T7" fmla="*/ 6 h 11"/>
                  <a:gd name="T8" fmla="*/ 0 w 11"/>
                  <a:gd name="T9" fmla="*/ 6 h 11"/>
                  <a:gd name="T10" fmla="*/ 5 w 11"/>
                  <a:gd name="T11" fmla="*/ 11 h 11"/>
                  <a:gd name="T12" fmla="*/ 5 w 11"/>
                  <a:gd name="T13" fmla="*/ 11 h 11"/>
                  <a:gd name="T14" fmla="*/ 5 w 11"/>
                  <a:gd name="T15" fmla="*/ 11 h 11"/>
                  <a:gd name="T16" fmla="*/ 11 w 11"/>
                  <a:gd name="T17" fmla="*/ 11 h 11"/>
                  <a:gd name="T18" fmla="*/ 11 w 11"/>
                  <a:gd name="T19" fmla="*/ 6 h 11"/>
                  <a:gd name="T20" fmla="*/ 11 w 11"/>
                  <a:gd name="T21" fmla="*/ 6 h 11"/>
                  <a:gd name="T22" fmla="*/ 11 w 11"/>
                  <a:gd name="T23" fmla="*/ 6 h 11"/>
                  <a:gd name="T24" fmla="*/ 5 w 11"/>
                  <a:gd name="T25" fmla="*/ 0 h 11"/>
                  <a:gd name="T26" fmla="*/ 5 w 11"/>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1"/>
                  <a:gd name="T44" fmla="*/ 11 w 11"/>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1">
                    <a:moveTo>
                      <a:pt x="5" y="0"/>
                    </a:moveTo>
                    <a:lnTo>
                      <a:pt x="5" y="6"/>
                    </a:lnTo>
                    <a:lnTo>
                      <a:pt x="0" y="6"/>
                    </a:lnTo>
                    <a:lnTo>
                      <a:pt x="5" y="11"/>
                    </a:lnTo>
                    <a:lnTo>
                      <a:pt x="11" y="11"/>
                    </a:lnTo>
                    <a:lnTo>
                      <a:pt x="11" y="6"/>
                    </a:lnTo>
                    <a:lnTo>
                      <a:pt x="5" y="0"/>
                    </a:lnTo>
                    <a:close/>
                  </a:path>
                </a:pathLst>
              </a:custGeom>
              <a:solidFill>
                <a:srgbClr val="F7F619"/>
              </a:solidFill>
              <a:ln w="9525">
                <a:noFill/>
                <a:round/>
                <a:headEnd/>
                <a:tailEnd/>
              </a:ln>
            </p:spPr>
            <p:txBody>
              <a:bodyPr/>
              <a:lstStyle/>
              <a:p>
                <a:pPr>
                  <a:defRPr/>
                </a:pPr>
                <a:endParaRPr lang="en-GB" sz="1800"/>
              </a:p>
            </p:txBody>
          </p:sp>
          <p:sp>
            <p:nvSpPr>
              <p:cNvPr id="69" name="Freeform 203"/>
              <p:cNvSpPr>
                <a:spLocks/>
              </p:cNvSpPr>
              <p:nvPr/>
            </p:nvSpPr>
            <p:spPr bwMode="auto">
              <a:xfrm>
                <a:off x="4326" y="1626"/>
                <a:ext cx="16" cy="11"/>
              </a:xfrm>
              <a:custGeom>
                <a:avLst/>
                <a:gdLst>
                  <a:gd name="T0" fmla="*/ 6 w 17"/>
                  <a:gd name="T1" fmla="*/ 0 h 12"/>
                  <a:gd name="T2" fmla="*/ 6 w 17"/>
                  <a:gd name="T3" fmla="*/ 0 h 12"/>
                  <a:gd name="T4" fmla="*/ 11 w 17"/>
                  <a:gd name="T5" fmla="*/ 0 h 12"/>
                  <a:gd name="T6" fmla="*/ 11 w 17"/>
                  <a:gd name="T7" fmla="*/ 0 h 12"/>
                  <a:gd name="T8" fmla="*/ 17 w 17"/>
                  <a:gd name="T9" fmla="*/ 0 h 12"/>
                  <a:gd name="T10" fmla="*/ 17 w 17"/>
                  <a:gd name="T11" fmla="*/ 6 h 12"/>
                  <a:gd name="T12" fmla="*/ 11 w 17"/>
                  <a:gd name="T13" fmla="*/ 12 h 12"/>
                  <a:gd name="T14" fmla="*/ 11 w 17"/>
                  <a:gd name="T15" fmla="*/ 12 h 12"/>
                  <a:gd name="T16" fmla="*/ 6 w 17"/>
                  <a:gd name="T17" fmla="*/ 12 h 12"/>
                  <a:gd name="T18" fmla="*/ 0 w 17"/>
                  <a:gd name="T19" fmla="*/ 12 h 12"/>
                  <a:gd name="T20" fmla="*/ 6 w 17"/>
                  <a:gd name="T21" fmla="*/ 0 h 12"/>
                  <a:gd name="T22" fmla="*/ 6 w 17"/>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2"/>
                  <a:gd name="T38" fmla="*/ 17 w 1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2">
                    <a:moveTo>
                      <a:pt x="6" y="0"/>
                    </a:moveTo>
                    <a:lnTo>
                      <a:pt x="6" y="0"/>
                    </a:lnTo>
                    <a:lnTo>
                      <a:pt x="11" y="0"/>
                    </a:lnTo>
                    <a:lnTo>
                      <a:pt x="17" y="0"/>
                    </a:lnTo>
                    <a:lnTo>
                      <a:pt x="17" y="6"/>
                    </a:lnTo>
                    <a:lnTo>
                      <a:pt x="11" y="12"/>
                    </a:lnTo>
                    <a:lnTo>
                      <a:pt x="6" y="12"/>
                    </a:lnTo>
                    <a:lnTo>
                      <a:pt x="0" y="12"/>
                    </a:lnTo>
                    <a:lnTo>
                      <a:pt x="6" y="0"/>
                    </a:lnTo>
                    <a:close/>
                  </a:path>
                </a:pathLst>
              </a:custGeom>
              <a:solidFill>
                <a:srgbClr val="FFFFFF"/>
              </a:solidFill>
              <a:ln w="9525">
                <a:noFill/>
                <a:round/>
                <a:headEnd/>
                <a:tailEnd/>
              </a:ln>
            </p:spPr>
            <p:txBody>
              <a:bodyPr/>
              <a:lstStyle/>
              <a:p>
                <a:pPr>
                  <a:defRPr/>
                </a:pPr>
                <a:endParaRPr lang="en-GB" sz="1800"/>
              </a:p>
            </p:txBody>
          </p:sp>
          <p:sp>
            <p:nvSpPr>
              <p:cNvPr id="70" name="Freeform 204"/>
              <p:cNvSpPr>
                <a:spLocks/>
              </p:cNvSpPr>
              <p:nvPr/>
            </p:nvSpPr>
            <p:spPr bwMode="auto">
              <a:xfrm>
                <a:off x="4326" y="1626"/>
                <a:ext cx="16" cy="11"/>
              </a:xfrm>
              <a:custGeom>
                <a:avLst/>
                <a:gdLst>
                  <a:gd name="T0" fmla="*/ 0 w 17"/>
                  <a:gd name="T1" fmla="*/ 0 h 12"/>
                  <a:gd name="T2" fmla="*/ 6 w 17"/>
                  <a:gd name="T3" fmla="*/ 0 h 12"/>
                  <a:gd name="T4" fmla="*/ 11 w 17"/>
                  <a:gd name="T5" fmla="*/ 6 h 12"/>
                  <a:gd name="T6" fmla="*/ 11 w 17"/>
                  <a:gd name="T7" fmla="*/ 6 h 12"/>
                  <a:gd name="T8" fmla="*/ 17 w 17"/>
                  <a:gd name="T9" fmla="*/ 6 h 12"/>
                  <a:gd name="T10" fmla="*/ 11 w 17"/>
                  <a:gd name="T11" fmla="*/ 12 h 12"/>
                  <a:gd name="T12" fmla="*/ 11 w 17"/>
                  <a:gd name="T13" fmla="*/ 12 h 12"/>
                  <a:gd name="T14" fmla="*/ 6 w 17"/>
                  <a:gd name="T15" fmla="*/ 12 h 12"/>
                  <a:gd name="T16" fmla="*/ 0 w 17"/>
                  <a:gd name="T17" fmla="*/ 6 h 12"/>
                  <a:gd name="T18" fmla="*/ 0 w 17"/>
                  <a:gd name="T19" fmla="*/ 0 h 12"/>
                  <a:gd name="T20" fmla="*/ 0 w 17"/>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2"/>
                  <a:gd name="T35" fmla="*/ 17 w 17"/>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2">
                    <a:moveTo>
                      <a:pt x="0" y="0"/>
                    </a:moveTo>
                    <a:lnTo>
                      <a:pt x="6" y="0"/>
                    </a:lnTo>
                    <a:lnTo>
                      <a:pt x="11" y="6"/>
                    </a:lnTo>
                    <a:lnTo>
                      <a:pt x="17" y="6"/>
                    </a:lnTo>
                    <a:lnTo>
                      <a:pt x="11" y="12"/>
                    </a:lnTo>
                    <a:lnTo>
                      <a:pt x="6" y="12"/>
                    </a:lnTo>
                    <a:lnTo>
                      <a:pt x="0" y="6"/>
                    </a:lnTo>
                    <a:lnTo>
                      <a:pt x="0" y="0"/>
                    </a:lnTo>
                    <a:close/>
                  </a:path>
                </a:pathLst>
              </a:custGeom>
              <a:solidFill>
                <a:srgbClr val="FB0F0C"/>
              </a:solidFill>
              <a:ln w="9525">
                <a:noFill/>
                <a:round/>
                <a:headEnd/>
                <a:tailEnd/>
              </a:ln>
            </p:spPr>
            <p:txBody>
              <a:bodyPr/>
              <a:lstStyle/>
              <a:p>
                <a:pPr>
                  <a:defRPr/>
                </a:pPr>
                <a:endParaRPr lang="en-GB" sz="1800"/>
              </a:p>
            </p:txBody>
          </p:sp>
          <p:sp>
            <p:nvSpPr>
              <p:cNvPr id="71" name="Freeform 205"/>
              <p:cNvSpPr>
                <a:spLocks/>
              </p:cNvSpPr>
              <p:nvPr/>
            </p:nvSpPr>
            <p:spPr bwMode="auto">
              <a:xfrm>
                <a:off x="4332" y="1630"/>
                <a:ext cx="10" cy="6"/>
              </a:xfrm>
              <a:custGeom>
                <a:avLst/>
                <a:gdLst>
                  <a:gd name="T0" fmla="*/ 5 w 11"/>
                  <a:gd name="T1" fmla="*/ 6 h 6"/>
                  <a:gd name="T2" fmla="*/ 5 w 11"/>
                  <a:gd name="T3" fmla="*/ 6 h 6"/>
                  <a:gd name="T4" fmla="*/ 5 w 11"/>
                  <a:gd name="T5" fmla="*/ 0 h 6"/>
                  <a:gd name="T6" fmla="*/ 5 w 11"/>
                  <a:gd name="T7" fmla="*/ 0 h 6"/>
                  <a:gd name="T8" fmla="*/ 5 w 11"/>
                  <a:gd name="T9" fmla="*/ 0 h 6"/>
                  <a:gd name="T10" fmla="*/ 11 w 11"/>
                  <a:gd name="T11" fmla="*/ 0 h 6"/>
                  <a:gd name="T12" fmla="*/ 11 w 11"/>
                  <a:gd name="T13" fmla="*/ 0 h 6"/>
                  <a:gd name="T14" fmla="*/ 11 w 11"/>
                  <a:gd name="T15" fmla="*/ 0 h 6"/>
                  <a:gd name="T16" fmla="*/ 5 w 11"/>
                  <a:gd name="T17" fmla="*/ 0 h 6"/>
                  <a:gd name="T18" fmla="*/ 5 w 11"/>
                  <a:gd name="T19" fmla="*/ 0 h 6"/>
                  <a:gd name="T20" fmla="*/ 5 w 11"/>
                  <a:gd name="T21" fmla="*/ 0 h 6"/>
                  <a:gd name="T22" fmla="*/ 0 w 11"/>
                  <a:gd name="T23" fmla="*/ 0 h 6"/>
                  <a:gd name="T24" fmla="*/ 0 w 11"/>
                  <a:gd name="T25" fmla="*/ 0 h 6"/>
                  <a:gd name="T26" fmla="*/ 0 w 11"/>
                  <a:gd name="T27" fmla="*/ 0 h 6"/>
                  <a:gd name="T28" fmla="*/ 0 w 11"/>
                  <a:gd name="T29" fmla="*/ 0 h 6"/>
                  <a:gd name="T30" fmla="*/ 0 w 11"/>
                  <a:gd name="T31" fmla="*/ 0 h 6"/>
                  <a:gd name="T32" fmla="*/ 0 w 11"/>
                  <a:gd name="T33" fmla="*/ 0 h 6"/>
                  <a:gd name="T34" fmla="*/ 0 w 11"/>
                  <a:gd name="T35" fmla="*/ 0 h 6"/>
                  <a:gd name="T36" fmla="*/ 0 w 11"/>
                  <a:gd name="T37" fmla="*/ 0 h 6"/>
                  <a:gd name="T38" fmla="*/ 0 w 11"/>
                  <a:gd name="T39" fmla="*/ 0 h 6"/>
                  <a:gd name="T40" fmla="*/ 0 w 11"/>
                  <a:gd name="T41" fmla="*/ 0 h 6"/>
                  <a:gd name="T42" fmla="*/ 0 w 11"/>
                  <a:gd name="T43" fmla="*/ 0 h 6"/>
                  <a:gd name="T44" fmla="*/ 0 w 11"/>
                  <a:gd name="T45" fmla="*/ 0 h 6"/>
                  <a:gd name="T46" fmla="*/ 0 w 11"/>
                  <a:gd name="T47" fmla="*/ 0 h 6"/>
                  <a:gd name="T48" fmla="*/ 0 w 11"/>
                  <a:gd name="T49" fmla="*/ 0 h 6"/>
                  <a:gd name="T50" fmla="*/ 0 w 11"/>
                  <a:gd name="T51" fmla="*/ 0 h 6"/>
                  <a:gd name="T52" fmla="*/ 0 w 11"/>
                  <a:gd name="T53" fmla="*/ 0 h 6"/>
                  <a:gd name="T54" fmla="*/ 0 w 11"/>
                  <a:gd name="T55" fmla="*/ 0 h 6"/>
                  <a:gd name="T56" fmla="*/ 0 w 11"/>
                  <a:gd name="T57" fmla="*/ 0 h 6"/>
                  <a:gd name="T58" fmla="*/ 0 w 11"/>
                  <a:gd name="T59" fmla="*/ 0 h 6"/>
                  <a:gd name="T60" fmla="*/ 0 w 11"/>
                  <a:gd name="T61" fmla="*/ 0 h 6"/>
                  <a:gd name="T62" fmla="*/ 0 w 11"/>
                  <a:gd name="T63" fmla="*/ 0 h 6"/>
                  <a:gd name="T64" fmla="*/ 5 w 11"/>
                  <a:gd name="T65" fmla="*/ 0 h 6"/>
                  <a:gd name="T66" fmla="*/ 5 w 11"/>
                  <a:gd name="T67" fmla="*/ 0 h 6"/>
                  <a:gd name="T68" fmla="*/ 5 w 11"/>
                  <a:gd name="T69" fmla="*/ 6 h 6"/>
                  <a:gd name="T70" fmla="*/ 5 w 11"/>
                  <a:gd name="T71" fmla="*/ 6 h 6"/>
                  <a:gd name="T72" fmla="*/ 5 w 11"/>
                  <a:gd name="T73" fmla="*/ 6 h 6"/>
                  <a:gd name="T74" fmla="*/ 5 w 11"/>
                  <a:gd name="T75" fmla="*/ 0 h 6"/>
                  <a:gd name="T76" fmla="*/ 5 w 11"/>
                  <a:gd name="T77" fmla="*/ 0 h 6"/>
                  <a:gd name="T78" fmla="*/ 5 w 11"/>
                  <a:gd name="T79" fmla="*/ 0 h 6"/>
                  <a:gd name="T80" fmla="*/ 5 w 11"/>
                  <a:gd name="T81" fmla="*/ 0 h 6"/>
                  <a:gd name="T82" fmla="*/ 5 w 11"/>
                  <a:gd name="T83" fmla="*/ 6 h 6"/>
                  <a:gd name="T84" fmla="*/ 5 w 11"/>
                  <a:gd name="T85" fmla="*/ 6 h 6"/>
                  <a:gd name="T86" fmla="*/ 5 w 11"/>
                  <a:gd name="T87" fmla="*/ 6 h 6"/>
                  <a:gd name="T88" fmla="*/ 5 w 11"/>
                  <a:gd name="T89" fmla="*/ 6 h 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
                  <a:gd name="T136" fmla="*/ 0 h 6"/>
                  <a:gd name="T137" fmla="*/ 11 w 11"/>
                  <a:gd name="T138" fmla="*/ 6 h 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 h="6">
                    <a:moveTo>
                      <a:pt x="5" y="6"/>
                    </a:moveTo>
                    <a:lnTo>
                      <a:pt x="5" y="6"/>
                    </a:lnTo>
                    <a:lnTo>
                      <a:pt x="5" y="0"/>
                    </a:lnTo>
                    <a:lnTo>
                      <a:pt x="11" y="0"/>
                    </a:lnTo>
                    <a:lnTo>
                      <a:pt x="5" y="0"/>
                    </a:lnTo>
                    <a:lnTo>
                      <a:pt x="0" y="0"/>
                    </a:lnTo>
                    <a:lnTo>
                      <a:pt x="5" y="0"/>
                    </a:lnTo>
                    <a:lnTo>
                      <a:pt x="5" y="6"/>
                    </a:lnTo>
                    <a:lnTo>
                      <a:pt x="5" y="0"/>
                    </a:lnTo>
                    <a:lnTo>
                      <a:pt x="5" y="6"/>
                    </a:lnTo>
                    <a:close/>
                  </a:path>
                </a:pathLst>
              </a:custGeom>
              <a:solidFill>
                <a:srgbClr val="000000"/>
              </a:solidFill>
              <a:ln w="9525">
                <a:noFill/>
                <a:round/>
                <a:headEnd/>
                <a:tailEnd/>
              </a:ln>
            </p:spPr>
            <p:txBody>
              <a:bodyPr/>
              <a:lstStyle/>
              <a:p>
                <a:pPr>
                  <a:defRPr/>
                </a:pPr>
                <a:endParaRPr lang="en-GB" sz="1800"/>
              </a:p>
            </p:txBody>
          </p:sp>
          <p:sp>
            <p:nvSpPr>
              <p:cNvPr id="72" name="Freeform 206"/>
              <p:cNvSpPr>
                <a:spLocks/>
              </p:cNvSpPr>
              <p:nvPr/>
            </p:nvSpPr>
            <p:spPr bwMode="auto">
              <a:xfrm>
                <a:off x="4315" y="1617"/>
                <a:ext cx="12" cy="13"/>
              </a:xfrm>
              <a:custGeom>
                <a:avLst/>
                <a:gdLst>
                  <a:gd name="T0" fmla="*/ 6 w 12"/>
                  <a:gd name="T1" fmla="*/ 11 h 11"/>
                  <a:gd name="T2" fmla="*/ 6 w 12"/>
                  <a:gd name="T3" fmla="*/ 11 h 11"/>
                  <a:gd name="T4" fmla="*/ 6 w 12"/>
                  <a:gd name="T5" fmla="*/ 5 h 11"/>
                  <a:gd name="T6" fmla="*/ 6 w 12"/>
                  <a:gd name="T7" fmla="*/ 5 h 11"/>
                  <a:gd name="T8" fmla="*/ 6 w 12"/>
                  <a:gd name="T9" fmla="*/ 5 h 11"/>
                  <a:gd name="T10" fmla="*/ 6 w 12"/>
                  <a:gd name="T11" fmla="*/ 5 h 11"/>
                  <a:gd name="T12" fmla="*/ 6 w 12"/>
                  <a:gd name="T13" fmla="*/ 5 h 11"/>
                  <a:gd name="T14" fmla="*/ 6 w 12"/>
                  <a:gd name="T15" fmla="*/ 5 h 11"/>
                  <a:gd name="T16" fmla="*/ 6 w 12"/>
                  <a:gd name="T17" fmla="*/ 5 h 11"/>
                  <a:gd name="T18" fmla="*/ 6 w 12"/>
                  <a:gd name="T19" fmla="*/ 5 h 11"/>
                  <a:gd name="T20" fmla="*/ 6 w 12"/>
                  <a:gd name="T21" fmla="*/ 5 h 11"/>
                  <a:gd name="T22" fmla="*/ 6 w 12"/>
                  <a:gd name="T23" fmla="*/ 0 h 11"/>
                  <a:gd name="T24" fmla="*/ 0 w 12"/>
                  <a:gd name="T25" fmla="*/ 0 h 11"/>
                  <a:gd name="T26" fmla="*/ 0 w 12"/>
                  <a:gd name="T27" fmla="*/ 0 h 11"/>
                  <a:gd name="T28" fmla="*/ 0 w 12"/>
                  <a:gd name="T29" fmla="*/ 0 h 11"/>
                  <a:gd name="T30" fmla="*/ 0 w 12"/>
                  <a:gd name="T31" fmla="*/ 5 h 11"/>
                  <a:gd name="T32" fmla="*/ 0 w 12"/>
                  <a:gd name="T33" fmla="*/ 5 h 11"/>
                  <a:gd name="T34" fmla="*/ 0 w 12"/>
                  <a:gd name="T35" fmla="*/ 5 h 11"/>
                  <a:gd name="T36" fmla="*/ 0 w 12"/>
                  <a:gd name="T37" fmla="*/ 5 h 11"/>
                  <a:gd name="T38" fmla="*/ 0 w 12"/>
                  <a:gd name="T39" fmla="*/ 5 h 11"/>
                  <a:gd name="T40" fmla="*/ 6 w 12"/>
                  <a:gd name="T41" fmla="*/ 5 h 11"/>
                  <a:gd name="T42" fmla="*/ 0 w 12"/>
                  <a:gd name="T43" fmla="*/ 5 h 11"/>
                  <a:gd name="T44" fmla="*/ 6 w 12"/>
                  <a:gd name="T45" fmla="*/ 11 h 11"/>
                  <a:gd name="T46" fmla="*/ 6 w 12"/>
                  <a:gd name="T47" fmla="*/ 11 h 11"/>
                  <a:gd name="T48" fmla="*/ 6 w 12"/>
                  <a:gd name="T49" fmla="*/ 5 h 11"/>
                  <a:gd name="T50" fmla="*/ 6 w 12"/>
                  <a:gd name="T51" fmla="*/ 5 h 11"/>
                  <a:gd name="T52" fmla="*/ 6 w 12"/>
                  <a:gd name="T53" fmla="*/ 5 h 11"/>
                  <a:gd name="T54" fmla="*/ 6 w 12"/>
                  <a:gd name="T55" fmla="*/ 11 h 11"/>
                  <a:gd name="T56" fmla="*/ 6 w 12"/>
                  <a:gd name="T57" fmla="*/ 11 h 11"/>
                  <a:gd name="T58" fmla="*/ 6 w 12"/>
                  <a:gd name="T59" fmla="*/ 11 h 11"/>
                  <a:gd name="T60" fmla="*/ 6 w 12"/>
                  <a:gd name="T61" fmla="*/ 5 h 11"/>
                  <a:gd name="T62" fmla="*/ 6 w 12"/>
                  <a:gd name="T63" fmla="*/ 5 h 11"/>
                  <a:gd name="T64" fmla="*/ 6 w 12"/>
                  <a:gd name="T65" fmla="*/ 5 h 11"/>
                  <a:gd name="T66" fmla="*/ 6 w 12"/>
                  <a:gd name="T67" fmla="*/ 5 h 11"/>
                  <a:gd name="T68" fmla="*/ 6 w 12"/>
                  <a:gd name="T69" fmla="*/ 5 h 11"/>
                  <a:gd name="T70" fmla="*/ 6 w 12"/>
                  <a:gd name="T71" fmla="*/ 11 h 11"/>
                  <a:gd name="T72" fmla="*/ 6 w 12"/>
                  <a:gd name="T73" fmla="*/ 11 h 11"/>
                  <a:gd name="T74" fmla="*/ 6 w 12"/>
                  <a:gd name="T75" fmla="*/ 5 h 11"/>
                  <a:gd name="T76" fmla="*/ 6 w 12"/>
                  <a:gd name="T77" fmla="*/ 5 h 11"/>
                  <a:gd name="T78" fmla="*/ 6 w 12"/>
                  <a:gd name="T79" fmla="*/ 5 h 11"/>
                  <a:gd name="T80" fmla="*/ 6 w 12"/>
                  <a:gd name="T81" fmla="*/ 11 h 11"/>
                  <a:gd name="T82" fmla="*/ 6 w 12"/>
                  <a:gd name="T83" fmla="*/ 11 h 11"/>
                  <a:gd name="T84" fmla="*/ 6 w 12"/>
                  <a:gd name="T85" fmla="*/ 11 h 11"/>
                  <a:gd name="T86" fmla="*/ 6 w 12"/>
                  <a:gd name="T87" fmla="*/ 11 h 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
                  <a:gd name="T133" fmla="*/ 0 h 11"/>
                  <a:gd name="T134" fmla="*/ 12 w 12"/>
                  <a:gd name="T135" fmla="*/ 11 h 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 h="11">
                    <a:moveTo>
                      <a:pt x="12" y="11"/>
                    </a:moveTo>
                    <a:lnTo>
                      <a:pt x="12" y="11"/>
                    </a:lnTo>
                    <a:lnTo>
                      <a:pt x="12" y="5"/>
                    </a:lnTo>
                    <a:lnTo>
                      <a:pt x="6" y="5"/>
                    </a:lnTo>
                    <a:lnTo>
                      <a:pt x="6" y="0"/>
                    </a:lnTo>
                    <a:lnTo>
                      <a:pt x="0" y="0"/>
                    </a:lnTo>
                    <a:lnTo>
                      <a:pt x="0" y="5"/>
                    </a:lnTo>
                    <a:lnTo>
                      <a:pt x="6" y="5"/>
                    </a:lnTo>
                    <a:lnTo>
                      <a:pt x="0" y="5"/>
                    </a:lnTo>
                    <a:lnTo>
                      <a:pt x="6" y="11"/>
                    </a:lnTo>
                    <a:lnTo>
                      <a:pt x="6" y="5"/>
                    </a:lnTo>
                    <a:lnTo>
                      <a:pt x="6" y="11"/>
                    </a:lnTo>
                    <a:lnTo>
                      <a:pt x="6" y="5"/>
                    </a:lnTo>
                    <a:lnTo>
                      <a:pt x="12" y="11"/>
                    </a:lnTo>
                    <a:lnTo>
                      <a:pt x="12" y="5"/>
                    </a:lnTo>
                    <a:lnTo>
                      <a:pt x="12" y="11"/>
                    </a:lnTo>
                    <a:close/>
                  </a:path>
                </a:pathLst>
              </a:custGeom>
              <a:solidFill>
                <a:srgbClr val="FFFFFF"/>
              </a:solidFill>
              <a:ln w="9525">
                <a:noFill/>
                <a:round/>
                <a:headEnd/>
                <a:tailEnd/>
              </a:ln>
            </p:spPr>
            <p:txBody>
              <a:bodyPr/>
              <a:lstStyle/>
              <a:p>
                <a:pPr>
                  <a:defRPr/>
                </a:pPr>
                <a:endParaRPr lang="en-GB" sz="1800"/>
              </a:p>
            </p:txBody>
          </p:sp>
          <p:sp>
            <p:nvSpPr>
              <p:cNvPr id="73" name="Freeform 207"/>
              <p:cNvSpPr>
                <a:spLocks/>
              </p:cNvSpPr>
              <p:nvPr/>
            </p:nvSpPr>
            <p:spPr bwMode="auto">
              <a:xfrm>
                <a:off x="4315" y="1617"/>
                <a:ext cx="6" cy="2"/>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
                  <a:gd name="T67" fmla="*/ 0 h 1"/>
                  <a:gd name="T68" fmla="*/ 6 w 6"/>
                  <a:gd name="T69" fmla="*/ 1 h 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 h="1">
                    <a:moveTo>
                      <a:pt x="6" y="0"/>
                    </a:moveTo>
                    <a:lnTo>
                      <a:pt x="6" y="0"/>
                    </a:lnTo>
                    <a:lnTo>
                      <a:pt x="0" y="0"/>
                    </a:lnTo>
                    <a:lnTo>
                      <a:pt x="6" y="0"/>
                    </a:lnTo>
                    <a:close/>
                  </a:path>
                </a:pathLst>
              </a:custGeom>
              <a:solidFill>
                <a:srgbClr val="FB0F0C"/>
              </a:solidFill>
              <a:ln w="9525">
                <a:noFill/>
                <a:round/>
                <a:headEnd/>
                <a:tailEnd/>
              </a:ln>
            </p:spPr>
            <p:txBody>
              <a:bodyPr/>
              <a:lstStyle/>
              <a:p>
                <a:pPr>
                  <a:defRPr/>
                </a:pPr>
                <a:endParaRPr lang="en-GB" sz="1800"/>
              </a:p>
            </p:txBody>
          </p:sp>
          <p:sp>
            <p:nvSpPr>
              <p:cNvPr id="74" name="Freeform 208"/>
              <p:cNvSpPr>
                <a:spLocks/>
              </p:cNvSpPr>
              <p:nvPr/>
            </p:nvSpPr>
            <p:spPr bwMode="auto">
              <a:xfrm>
                <a:off x="4315" y="1617"/>
                <a:ext cx="6" cy="6"/>
              </a:xfrm>
              <a:custGeom>
                <a:avLst/>
                <a:gdLst>
                  <a:gd name="T0" fmla="*/ 6 w 6"/>
                  <a:gd name="T1" fmla="*/ 0 h 5"/>
                  <a:gd name="T2" fmla="*/ 0 w 6"/>
                  <a:gd name="T3" fmla="*/ 0 h 5"/>
                  <a:gd name="T4" fmla="*/ 6 w 6"/>
                  <a:gd name="T5" fmla="*/ 5 h 5"/>
                  <a:gd name="T6" fmla="*/ 6 w 6"/>
                  <a:gd name="T7" fmla="*/ 0 h 5"/>
                  <a:gd name="T8" fmla="*/ 6 w 6"/>
                  <a:gd name="T9" fmla="*/ 0 h 5"/>
                  <a:gd name="T10" fmla="*/ 6 w 6"/>
                  <a:gd name="T11" fmla="*/ 0 h 5"/>
                  <a:gd name="T12" fmla="*/ 6 w 6"/>
                  <a:gd name="T13" fmla="*/ 5 h 5"/>
                  <a:gd name="T14" fmla="*/ 6 w 6"/>
                  <a:gd name="T15" fmla="*/ 5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6 w 6"/>
                  <a:gd name="T29" fmla="*/ 0 h 5"/>
                  <a:gd name="T30" fmla="*/ 6 w 6"/>
                  <a:gd name="T31" fmla="*/ 0 h 5"/>
                  <a:gd name="T32" fmla="*/ 6 w 6"/>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5"/>
                  <a:gd name="T53" fmla="*/ 6 w 6"/>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5">
                    <a:moveTo>
                      <a:pt x="6" y="0"/>
                    </a:moveTo>
                    <a:lnTo>
                      <a:pt x="0" y="0"/>
                    </a:lnTo>
                    <a:lnTo>
                      <a:pt x="6" y="5"/>
                    </a:lnTo>
                    <a:lnTo>
                      <a:pt x="6" y="0"/>
                    </a:lnTo>
                    <a:lnTo>
                      <a:pt x="6" y="5"/>
                    </a:lnTo>
                    <a:lnTo>
                      <a:pt x="6" y="0"/>
                    </a:lnTo>
                    <a:close/>
                  </a:path>
                </a:pathLst>
              </a:custGeom>
              <a:solidFill>
                <a:srgbClr val="FB0F0C"/>
              </a:solidFill>
              <a:ln w="9525">
                <a:noFill/>
                <a:round/>
                <a:headEnd/>
                <a:tailEnd/>
              </a:ln>
            </p:spPr>
            <p:txBody>
              <a:bodyPr/>
              <a:lstStyle/>
              <a:p>
                <a:pPr>
                  <a:defRPr/>
                </a:pPr>
                <a:endParaRPr lang="en-GB" sz="1800"/>
              </a:p>
            </p:txBody>
          </p:sp>
          <p:sp>
            <p:nvSpPr>
              <p:cNvPr id="75" name="Freeform 209"/>
              <p:cNvSpPr>
                <a:spLocks/>
              </p:cNvSpPr>
              <p:nvPr/>
            </p:nvSpPr>
            <p:spPr bwMode="auto">
              <a:xfrm>
                <a:off x="4303" y="1626"/>
                <a:ext cx="6" cy="0"/>
              </a:xfrm>
              <a:custGeom>
                <a:avLst/>
                <a:gdLst>
                  <a:gd name="T0" fmla="*/ 0 w 6"/>
                  <a:gd name="T1" fmla="*/ 0 h 1"/>
                  <a:gd name="T2" fmla="*/ 0 w 6"/>
                  <a:gd name="T3" fmla="*/ 0 h 1"/>
                  <a:gd name="T4" fmla="*/ 0 w 6"/>
                  <a:gd name="T5" fmla="*/ 0 h 1"/>
                  <a:gd name="T6" fmla="*/ 6 w 6"/>
                  <a:gd name="T7" fmla="*/ 0 h 1"/>
                  <a:gd name="T8" fmla="*/ 6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sz="1800"/>
              </a:p>
            </p:txBody>
          </p:sp>
          <p:sp>
            <p:nvSpPr>
              <p:cNvPr id="76" name="Freeform 210"/>
              <p:cNvSpPr>
                <a:spLocks/>
              </p:cNvSpPr>
              <p:nvPr/>
            </p:nvSpPr>
            <p:spPr bwMode="auto">
              <a:xfrm>
                <a:off x="4297" y="1617"/>
                <a:ext cx="6" cy="2"/>
              </a:xfrm>
              <a:custGeom>
                <a:avLst/>
                <a:gdLst>
                  <a:gd name="T0" fmla="*/ 0 w 6"/>
                  <a:gd name="T1" fmla="*/ 0 h 1"/>
                  <a:gd name="T2" fmla="*/ 0 w 6"/>
                  <a:gd name="T3" fmla="*/ 0 h 1"/>
                  <a:gd name="T4" fmla="*/ 0 w 6"/>
                  <a:gd name="T5" fmla="*/ 0 h 1"/>
                  <a:gd name="T6" fmla="*/ 6 w 6"/>
                  <a:gd name="T7" fmla="*/ 0 h 1"/>
                  <a:gd name="T8" fmla="*/ 6 w 6"/>
                  <a:gd name="T9" fmla="*/ 0 h 1"/>
                  <a:gd name="T10" fmla="*/ 6 w 6"/>
                  <a:gd name="T11" fmla="*/ 0 h 1"/>
                  <a:gd name="T12" fmla="*/ 6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sz="1800"/>
              </a:p>
            </p:txBody>
          </p:sp>
          <p:sp>
            <p:nvSpPr>
              <p:cNvPr id="77" name="Freeform 211"/>
              <p:cNvSpPr>
                <a:spLocks/>
              </p:cNvSpPr>
              <p:nvPr/>
            </p:nvSpPr>
            <p:spPr bwMode="auto">
              <a:xfrm>
                <a:off x="4309" y="1617"/>
                <a:ext cx="2" cy="2"/>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0"/>
                    </a:moveTo>
                    <a:lnTo>
                      <a:pt x="0" y="0"/>
                    </a:lnTo>
                    <a:close/>
                  </a:path>
                </a:pathLst>
              </a:custGeom>
              <a:solidFill>
                <a:srgbClr val="FCCF41"/>
              </a:solidFill>
              <a:ln w="9525">
                <a:noFill/>
                <a:round/>
                <a:headEnd/>
                <a:tailEnd/>
              </a:ln>
            </p:spPr>
            <p:txBody>
              <a:bodyPr/>
              <a:lstStyle/>
              <a:p>
                <a:pPr>
                  <a:defRPr/>
                </a:pPr>
                <a:endParaRPr lang="en-GB" sz="1800"/>
              </a:p>
            </p:txBody>
          </p:sp>
          <p:sp>
            <p:nvSpPr>
              <p:cNvPr id="78" name="Freeform 212"/>
              <p:cNvSpPr>
                <a:spLocks/>
              </p:cNvSpPr>
              <p:nvPr/>
            </p:nvSpPr>
            <p:spPr bwMode="auto">
              <a:xfrm>
                <a:off x="4187" y="1590"/>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1800"/>
              </a:p>
            </p:txBody>
          </p:sp>
        </p:grpSp>
        <p:grpSp>
          <p:nvGrpSpPr>
            <p:cNvPr id="31" name="Group 223"/>
            <p:cNvGrpSpPr>
              <a:grpSpLocks/>
            </p:cNvGrpSpPr>
            <p:nvPr userDrawn="1"/>
          </p:nvGrpSpPr>
          <p:grpSpPr bwMode="auto">
            <a:xfrm>
              <a:off x="2701793" y="5092835"/>
              <a:ext cx="164978" cy="104897"/>
              <a:chOff x="4184" y="1339"/>
              <a:chExt cx="238" cy="162"/>
            </a:xfrm>
          </p:grpSpPr>
          <p:sp>
            <p:nvSpPr>
              <p:cNvPr id="48" name="Freeform 224"/>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1800"/>
              </a:p>
            </p:txBody>
          </p:sp>
          <p:sp>
            <p:nvSpPr>
              <p:cNvPr id="49" name="Freeform 225"/>
              <p:cNvSpPr>
                <a:spLocks/>
              </p:cNvSpPr>
              <p:nvPr/>
            </p:nvSpPr>
            <p:spPr bwMode="auto">
              <a:xfrm>
                <a:off x="4184" y="1339"/>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sz="1800"/>
              </a:p>
            </p:txBody>
          </p:sp>
          <p:sp>
            <p:nvSpPr>
              <p:cNvPr id="50" name="Freeform 226"/>
              <p:cNvSpPr>
                <a:spLocks/>
              </p:cNvSpPr>
              <p:nvPr/>
            </p:nvSpPr>
            <p:spPr bwMode="auto">
              <a:xfrm>
                <a:off x="4184" y="1448"/>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409D27"/>
              </a:solidFill>
              <a:ln w="9525">
                <a:noFill/>
                <a:round/>
                <a:headEnd/>
                <a:tailEnd/>
              </a:ln>
            </p:spPr>
            <p:txBody>
              <a:bodyPr/>
              <a:lstStyle/>
              <a:p>
                <a:pPr>
                  <a:defRPr/>
                </a:pPr>
                <a:endParaRPr lang="en-GB" sz="1800"/>
              </a:p>
            </p:txBody>
          </p:sp>
          <p:sp>
            <p:nvSpPr>
              <p:cNvPr id="51" name="Freeform 227"/>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1800"/>
              </a:p>
            </p:txBody>
          </p:sp>
        </p:grpSp>
        <p:grpSp>
          <p:nvGrpSpPr>
            <p:cNvPr id="32" name="Group 38"/>
            <p:cNvGrpSpPr>
              <a:grpSpLocks/>
            </p:cNvGrpSpPr>
            <p:nvPr userDrawn="1"/>
          </p:nvGrpSpPr>
          <p:grpSpPr bwMode="auto">
            <a:xfrm>
              <a:off x="1217956" y="5092835"/>
              <a:ext cx="164978" cy="104922"/>
              <a:chOff x="528" y="1773"/>
              <a:chExt cx="246" cy="156"/>
            </a:xfrm>
          </p:grpSpPr>
          <p:sp>
            <p:nvSpPr>
              <p:cNvPr id="44" name="Freeform 248"/>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close/>
                  </a:path>
                </a:pathLst>
              </a:custGeom>
              <a:solidFill>
                <a:srgbClr val="FFFFFF"/>
              </a:solidFill>
              <a:ln w="9525">
                <a:noFill/>
                <a:round/>
                <a:headEnd/>
                <a:tailEnd/>
              </a:ln>
            </p:spPr>
            <p:txBody>
              <a:bodyPr/>
              <a:lstStyle/>
              <a:p>
                <a:pPr>
                  <a:defRPr/>
                </a:pPr>
                <a:endParaRPr lang="en-GB" sz="1800"/>
              </a:p>
            </p:txBody>
          </p:sp>
          <p:sp>
            <p:nvSpPr>
              <p:cNvPr id="45" name="Freeform 249"/>
              <p:cNvSpPr>
                <a:spLocks/>
              </p:cNvSpPr>
              <p:nvPr/>
            </p:nvSpPr>
            <p:spPr bwMode="auto">
              <a:xfrm>
                <a:off x="528" y="1850"/>
                <a:ext cx="246" cy="79"/>
              </a:xfrm>
              <a:custGeom>
                <a:avLst/>
                <a:gdLst>
                  <a:gd name="T0" fmla="*/ 2929 w 238"/>
                  <a:gd name="T1" fmla="*/ 39 h 79"/>
                  <a:gd name="T2" fmla="*/ 2929 w 238"/>
                  <a:gd name="T3" fmla="*/ 0 h 79"/>
                  <a:gd name="T4" fmla="*/ 0 w 238"/>
                  <a:gd name="T5" fmla="*/ 0 h 79"/>
                  <a:gd name="T6" fmla="*/ 0 w 238"/>
                  <a:gd name="T7" fmla="*/ 39 h 79"/>
                  <a:gd name="T8" fmla="*/ 2929 w 238"/>
                  <a:gd name="T9" fmla="*/ 39 h 79"/>
                  <a:gd name="T10" fmla="*/ 2929 w 238"/>
                  <a:gd name="T11" fmla="*/ 39 h 79"/>
                  <a:gd name="T12" fmla="*/ 0 60000 65536"/>
                  <a:gd name="T13" fmla="*/ 0 60000 65536"/>
                  <a:gd name="T14" fmla="*/ 0 60000 65536"/>
                  <a:gd name="T15" fmla="*/ 0 60000 65536"/>
                  <a:gd name="T16" fmla="*/ 0 60000 65536"/>
                  <a:gd name="T17" fmla="*/ 0 60000 65536"/>
                  <a:gd name="T18" fmla="*/ 0 w 238"/>
                  <a:gd name="T19" fmla="*/ 0 h 79"/>
                  <a:gd name="T20" fmla="*/ 238 w 238"/>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238" h="79">
                    <a:moveTo>
                      <a:pt x="238" y="79"/>
                    </a:moveTo>
                    <a:lnTo>
                      <a:pt x="238" y="0"/>
                    </a:lnTo>
                    <a:lnTo>
                      <a:pt x="0" y="0"/>
                    </a:lnTo>
                    <a:lnTo>
                      <a:pt x="0" y="79"/>
                    </a:lnTo>
                    <a:lnTo>
                      <a:pt x="238" y="79"/>
                    </a:lnTo>
                    <a:close/>
                  </a:path>
                </a:pathLst>
              </a:custGeom>
              <a:solidFill>
                <a:srgbClr val="FF0000"/>
              </a:solidFill>
              <a:ln w="9525">
                <a:noFill/>
                <a:round/>
                <a:headEnd/>
                <a:tailEnd/>
              </a:ln>
            </p:spPr>
            <p:txBody>
              <a:bodyPr/>
              <a:lstStyle/>
              <a:p>
                <a:pPr>
                  <a:defRPr/>
                </a:pPr>
                <a:endParaRPr lang="en-GB" sz="1800"/>
              </a:p>
            </p:txBody>
          </p:sp>
          <p:sp>
            <p:nvSpPr>
              <p:cNvPr id="46" name="Freeform 250"/>
              <p:cNvSpPr>
                <a:spLocks/>
              </p:cNvSpPr>
              <p:nvPr/>
            </p:nvSpPr>
            <p:spPr bwMode="auto">
              <a:xfrm>
                <a:off x="528" y="1773"/>
                <a:ext cx="120" cy="156"/>
              </a:xfrm>
              <a:custGeom>
                <a:avLst/>
                <a:gdLst>
                  <a:gd name="T0" fmla="*/ 0 w 119"/>
                  <a:gd name="T1" fmla="*/ 0 h 157"/>
                  <a:gd name="T2" fmla="*/ 0 w 119"/>
                  <a:gd name="T3" fmla="*/ 61 h 157"/>
                  <a:gd name="T4" fmla="*/ 211 w 119"/>
                  <a:gd name="T5" fmla="*/ 39 h 157"/>
                  <a:gd name="T6" fmla="*/ 0 w 119"/>
                  <a:gd name="T7" fmla="*/ 0 h 157"/>
                  <a:gd name="T8" fmla="*/ 0 w 119"/>
                  <a:gd name="T9" fmla="*/ 0 h 157"/>
                  <a:gd name="T10" fmla="*/ 0 60000 65536"/>
                  <a:gd name="T11" fmla="*/ 0 60000 65536"/>
                  <a:gd name="T12" fmla="*/ 0 60000 65536"/>
                  <a:gd name="T13" fmla="*/ 0 60000 65536"/>
                  <a:gd name="T14" fmla="*/ 0 60000 65536"/>
                  <a:gd name="T15" fmla="*/ 0 w 119"/>
                  <a:gd name="T16" fmla="*/ 0 h 157"/>
                  <a:gd name="T17" fmla="*/ 119 w 119"/>
                  <a:gd name="T18" fmla="*/ 157 h 157"/>
                </a:gdLst>
                <a:ahLst/>
                <a:cxnLst>
                  <a:cxn ang="T10">
                    <a:pos x="T0" y="T1"/>
                  </a:cxn>
                  <a:cxn ang="T11">
                    <a:pos x="T2" y="T3"/>
                  </a:cxn>
                  <a:cxn ang="T12">
                    <a:pos x="T4" y="T5"/>
                  </a:cxn>
                  <a:cxn ang="T13">
                    <a:pos x="T6" y="T7"/>
                  </a:cxn>
                  <a:cxn ang="T14">
                    <a:pos x="T8" y="T9"/>
                  </a:cxn>
                </a:cxnLst>
                <a:rect l="T15" t="T16" r="T17" b="T18"/>
                <a:pathLst>
                  <a:path w="119" h="157">
                    <a:moveTo>
                      <a:pt x="0" y="0"/>
                    </a:moveTo>
                    <a:lnTo>
                      <a:pt x="0" y="157"/>
                    </a:lnTo>
                    <a:lnTo>
                      <a:pt x="119" y="78"/>
                    </a:lnTo>
                    <a:lnTo>
                      <a:pt x="0" y="0"/>
                    </a:lnTo>
                    <a:close/>
                  </a:path>
                </a:pathLst>
              </a:custGeom>
              <a:solidFill>
                <a:srgbClr val="1A0C80"/>
              </a:solidFill>
              <a:ln w="9525">
                <a:noFill/>
                <a:round/>
                <a:headEnd/>
                <a:tailEnd/>
              </a:ln>
            </p:spPr>
            <p:txBody>
              <a:bodyPr/>
              <a:lstStyle/>
              <a:p>
                <a:pPr>
                  <a:defRPr/>
                </a:pPr>
                <a:endParaRPr lang="en-GB" sz="1800"/>
              </a:p>
            </p:txBody>
          </p:sp>
          <p:sp>
            <p:nvSpPr>
              <p:cNvPr id="47" name="Freeform 251"/>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sz="1800"/>
              </a:p>
            </p:txBody>
          </p:sp>
        </p:grpSp>
        <p:grpSp>
          <p:nvGrpSpPr>
            <p:cNvPr id="33" name="Group 253"/>
            <p:cNvGrpSpPr>
              <a:grpSpLocks/>
            </p:cNvGrpSpPr>
            <p:nvPr userDrawn="1"/>
          </p:nvGrpSpPr>
          <p:grpSpPr bwMode="auto">
            <a:xfrm>
              <a:off x="793347" y="5092835"/>
              <a:ext cx="163271" cy="105273"/>
              <a:chOff x="528" y="1164"/>
              <a:chExt cx="237" cy="157"/>
            </a:xfrm>
          </p:grpSpPr>
          <p:sp>
            <p:nvSpPr>
              <p:cNvPr id="40" name="Rectangle 254"/>
              <p:cNvSpPr>
                <a:spLocks noChangeArrowheads="1"/>
              </p:cNvSpPr>
              <p:nvPr/>
            </p:nvSpPr>
            <p:spPr bwMode="auto">
              <a:xfrm>
                <a:off x="528" y="1164"/>
                <a:ext cx="237" cy="156"/>
              </a:xfrm>
              <a:prstGeom prst="rect">
                <a:avLst/>
              </a:prstGeom>
              <a:noFill/>
              <a:ln w="3175">
                <a:solidFill>
                  <a:schemeClr val="tx1"/>
                </a:solidFill>
                <a:miter lim="800000"/>
                <a:headEnd/>
                <a:tailEnd/>
              </a:ln>
            </p:spPr>
            <p:txBody>
              <a:bodyPr/>
              <a:lstStyle/>
              <a:p>
                <a:pPr eaLnBrk="0" hangingPunct="0">
                  <a:spcBef>
                    <a:spcPct val="50000"/>
                  </a:spcBef>
                  <a:defRPr/>
                </a:pPr>
                <a:endParaRPr lang="en-US" sz="1800">
                  <a:latin typeface="Arial" pitchFamily="34" charset="0"/>
                  <a:cs typeface="Arial" pitchFamily="34" charset="0"/>
                </a:endParaRPr>
              </a:p>
            </p:txBody>
          </p:sp>
          <p:sp>
            <p:nvSpPr>
              <p:cNvPr id="41" name="Rectangle 255"/>
              <p:cNvSpPr>
                <a:spLocks noChangeArrowheads="1"/>
              </p:cNvSpPr>
              <p:nvPr/>
            </p:nvSpPr>
            <p:spPr bwMode="auto">
              <a:xfrm>
                <a:off x="528" y="1164"/>
                <a:ext cx="237" cy="53"/>
              </a:xfrm>
              <a:prstGeom prst="rect">
                <a:avLst/>
              </a:prstGeom>
              <a:solidFill>
                <a:srgbClr val="FFFFFF"/>
              </a:solidFill>
              <a:ln w="3175">
                <a:solidFill>
                  <a:schemeClr val="tx1"/>
                </a:solidFill>
                <a:miter lim="800000"/>
                <a:headEnd/>
                <a:tailEnd/>
              </a:ln>
            </p:spPr>
            <p:txBody>
              <a:bodyPr/>
              <a:lstStyle/>
              <a:p>
                <a:pPr eaLnBrk="0" hangingPunct="0">
                  <a:spcBef>
                    <a:spcPct val="50000"/>
                  </a:spcBef>
                  <a:defRPr/>
                </a:pPr>
                <a:endParaRPr lang="en-US" sz="1800">
                  <a:latin typeface="Arial" pitchFamily="34" charset="0"/>
                  <a:cs typeface="Arial" pitchFamily="34" charset="0"/>
                </a:endParaRPr>
              </a:p>
            </p:txBody>
          </p:sp>
          <p:sp>
            <p:nvSpPr>
              <p:cNvPr id="42" name="Rectangle 256"/>
              <p:cNvSpPr>
                <a:spLocks noChangeArrowheads="1"/>
              </p:cNvSpPr>
              <p:nvPr/>
            </p:nvSpPr>
            <p:spPr bwMode="auto">
              <a:xfrm>
                <a:off x="528" y="1217"/>
                <a:ext cx="237" cy="55"/>
              </a:xfrm>
              <a:prstGeom prst="rect">
                <a:avLst/>
              </a:prstGeom>
              <a:solidFill>
                <a:srgbClr val="00FF00"/>
              </a:solidFill>
              <a:ln w="3175">
                <a:solidFill>
                  <a:schemeClr val="tx1">
                    <a:lumMod val="50000"/>
                  </a:schemeClr>
                </a:solidFill>
                <a:miter lim="800000"/>
                <a:headEnd/>
                <a:tailEnd/>
              </a:ln>
            </p:spPr>
            <p:txBody>
              <a:bodyPr/>
              <a:lstStyle/>
              <a:p>
                <a:pPr eaLnBrk="0" hangingPunct="0">
                  <a:spcBef>
                    <a:spcPct val="50000"/>
                  </a:spcBef>
                  <a:defRPr/>
                </a:pPr>
                <a:endParaRPr lang="en-US" sz="1800">
                  <a:latin typeface="Arial" pitchFamily="34" charset="0"/>
                  <a:cs typeface="Arial" pitchFamily="34" charset="0"/>
                </a:endParaRPr>
              </a:p>
            </p:txBody>
          </p:sp>
          <p:sp>
            <p:nvSpPr>
              <p:cNvPr id="43" name="Rectangle 257"/>
              <p:cNvSpPr>
                <a:spLocks noChangeArrowheads="1"/>
              </p:cNvSpPr>
              <p:nvPr/>
            </p:nvSpPr>
            <p:spPr bwMode="auto">
              <a:xfrm>
                <a:off x="528" y="1266"/>
                <a:ext cx="237" cy="55"/>
              </a:xfrm>
              <a:prstGeom prst="rect">
                <a:avLst/>
              </a:prstGeom>
              <a:solidFill>
                <a:srgbClr val="FF0000"/>
              </a:solidFill>
              <a:ln w="3175">
                <a:noFill/>
                <a:miter lim="800000"/>
                <a:headEnd/>
                <a:tailEnd/>
              </a:ln>
            </p:spPr>
            <p:txBody>
              <a:bodyPr/>
              <a:lstStyle/>
              <a:p>
                <a:pPr eaLnBrk="0" hangingPunct="0">
                  <a:spcBef>
                    <a:spcPct val="50000"/>
                  </a:spcBef>
                  <a:defRPr/>
                </a:pPr>
                <a:endParaRPr lang="en-US" sz="1800">
                  <a:latin typeface="Arial" pitchFamily="34" charset="0"/>
                  <a:cs typeface="Arial" pitchFamily="34" charset="0"/>
                </a:endParaRPr>
              </a:p>
            </p:txBody>
          </p:sp>
        </p:grpSp>
        <p:pic>
          <p:nvPicPr>
            <p:cNvPr id="34" name="Picture 268"/>
            <p:cNvPicPr>
              <a:picLocks noChangeAspect="1" noChangeArrowheads="1"/>
            </p:cNvPicPr>
            <p:nvPr userDrawn="1"/>
          </p:nvPicPr>
          <p:blipFill>
            <a:blip r:embed="rId9" cstate="print"/>
            <a:srcRect/>
            <a:stretch>
              <a:fillRect/>
            </a:stretch>
          </p:blipFill>
          <p:spPr bwMode="auto">
            <a:xfrm>
              <a:off x="2914951" y="5092835"/>
              <a:ext cx="167015" cy="109359"/>
            </a:xfrm>
            <a:prstGeom prst="rect">
              <a:avLst/>
            </a:prstGeom>
            <a:noFill/>
            <a:ln w="9525">
              <a:noFill/>
              <a:miter lim="800000"/>
              <a:headEnd/>
              <a:tailEnd/>
            </a:ln>
          </p:spPr>
        </p:pic>
        <p:grpSp>
          <p:nvGrpSpPr>
            <p:cNvPr id="35" name="Group 242"/>
            <p:cNvGrpSpPr>
              <a:grpSpLocks/>
            </p:cNvGrpSpPr>
            <p:nvPr userDrawn="1"/>
          </p:nvGrpSpPr>
          <p:grpSpPr bwMode="auto">
            <a:xfrm>
              <a:off x="1642783" y="5092835"/>
              <a:ext cx="163293" cy="104605"/>
              <a:chOff x="5555" y="2058"/>
              <a:chExt cx="245" cy="157"/>
            </a:xfrm>
          </p:grpSpPr>
          <p:sp>
            <p:nvSpPr>
              <p:cNvPr id="36" name="Freeform 243"/>
              <p:cNvSpPr>
                <a:spLocks/>
              </p:cNvSpPr>
              <p:nvPr/>
            </p:nvSpPr>
            <p:spPr bwMode="auto">
              <a:xfrm>
                <a:off x="5555" y="2058"/>
                <a:ext cx="245" cy="157"/>
              </a:xfrm>
              <a:custGeom>
                <a:avLst/>
                <a:gdLst>
                  <a:gd name="T0" fmla="*/ 0 w 244"/>
                  <a:gd name="T1" fmla="*/ 0 h 156"/>
                  <a:gd name="T2" fmla="*/ 0 w 244"/>
                  <a:gd name="T3" fmla="*/ 404 h 156"/>
                  <a:gd name="T4" fmla="*/ 445 w 244"/>
                  <a:gd name="T5" fmla="*/ 404 h 156"/>
                  <a:gd name="T6" fmla="*/ 445 w 244"/>
                  <a:gd name="T7" fmla="*/ 0 h 156"/>
                  <a:gd name="T8" fmla="*/ 0 w 244"/>
                  <a:gd name="T9" fmla="*/ 0 h 156"/>
                  <a:gd name="T10" fmla="*/ 0 w 244"/>
                  <a:gd name="T11" fmla="*/ 0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0" y="0"/>
                    </a:moveTo>
                    <a:lnTo>
                      <a:pt x="0" y="156"/>
                    </a:lnTo>
                    <a:lnTo>
                      <a:pt x="244" y="156"/>
                    </a:lnTo>
                    <a:lnTo>
                      <a:pt x="244" y="0"/>
                    </a:lnTo>
                    <a:lnTo>
                      <a:pt x="0" y="0"/>
                    </a:lnTo>
                    <a:close/>
                  </a:path>
                </a:pathLst>
              </a:custGeom>
              <a:solidFill>
                <a:srgbClr val="000000"/>
              </a:solidFill>
              <a:ln w="9525">
                <a:noFill/>
                <a:round/>
                <a:headEnd/>
                <a:tailEnd/>
              </a:ln>
            </p:spPr>
            <p:txBody>
              <a:bodyPr/>
              <a:lstStyle/>
              <a:p>
                <a:pPr>
                  <a:defRPr/>
                </a:pPr>
                <a:endParaRPr lang="en-GB" sz="1800"/>
              </a:p>
            </p:txBody>
          </p:sp>
          <p:sp>
            <p:nvSpPr>
              <p:cNvPr id="37" name="Freeform 244"/>
              <p:cNvSpPr>
                <a:spLocks/>
              </p:cNvSpPr>
              <p:nvPr/>
            </p:nvSpPr>
            <p:spPr bwMode="auto">
              <a:xfrm>
                <a:off x="5555" y="2162"/>
                <a:ext cx="245" cy="53"/>
              </a:xfrm>
              <a:custGeom>
                <a:avLst/>
                <a:gdLst>
                  <a:gd name="T0" fmla="*/ 0 w 244"/>
                  <a:gd name="T1" fmla="*/ 0 h 45"/>
                  <a:gd name="T2" fmla="*/ 0 w 244"/>
                  <a:gd name="T3" fmla="*/ 47398160 h 45"/>
                  <a:gd name="T4" fmla="*/ 445 w 244"/>
                  <a:gd name="T5" fmla="*/ 47398160 h 45"/>
                  <a:gd name="T6" fmla="*/ 445 w 244"/>
                  <a:gd name="T7" fmla="*/ 0 h 45"/>
                  <a:gd name="T8" fmla="*/ 0 w 244"/>
                  <a:gd name="T9" fmla="*/ 0 h 45"/>
                  <a:gd name="T10" fmla="*/ 0 w 244"/>
                  <a:gd name="T11" fmla="*/ 0 h 45"/>
                  <a:gd name="T12" fmla="*/ 0 60000 65536"/>
                  <a:gd name="T13" fmla="*/ 0 60000 65536"/>
                  <a:gd name="T14" fmla="*/ 0 60000 65536"/>
                  <a:gd name="T15" fmla="*/ 0 60000 65536"/>
                  <a:gd name="T16" fmla="*/ 0 60000 65536"/>
                  <a:gd name="T17" fmla="*/ 0 60000 65536"/>
                  <a:gd name="T18" fmla="*/ 0 w 244"/>
                  <a:gd name="T19" fmla="*/ 0 h 45"/>
                  <a:gd name="T20" fmla="*/ 244 w 244"/>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4" h="45">
                    <a:moveTo>
                      <a:pt x="0" y="0"/>
                    </a:moveTo>
                    <a:lnTo>
                      <a:pt x="0" y="45"/>
                    </a:lnTo>
                    <a:lnTo>
                      <a:pt x="244" y="45"/>
                    </a:lnTo>
                    <a:lnTo>
                      <a:pt x="244" y="0"/>
                    </a:lnTo>
                    <a:lnTo>
                      <a:pt x="0" y="0"/>
                    </a:lnTo>
                    <a:close/>
                  </a:path>
                </a:pathLst>
              </a:custGeom>
              <a:solidFill>
                <a:schemeClr val="bg1"/>
              </a:solidFill>
              <a:ln w="9525">
                <a:noFill/>
                <a:round/>
                <a:headEnd/>
                <a:tailEnd/>
              </a:ln>
            </p:spPr>
            <p:txBody>
              <a:bodyPr/>
              <a:lstStyle/>
              <a:p>
                <a:pPr>
                  <a:defRPr/>
                </a:pPr>
                <a:endParaRPr lang="en-GB" sz="1800"/>
              </a:p>
            </p:txBody>
          </p:sp>
          <p:sp>
            <p:nvSpPr>
              <p:cNvPr id="38" name="Freeform 245"/>
              <p:cNvSpPr>
                <a:spLocks/>
              </p:cNvSpPr>
              <p:nvPr/>
            </p:nvSpPr>
            <p:spPr bwMode="auto">
              <a:xfrm>
                <a:off x="5555" y="2060"/>
                <a:ext cx="245" cy="55"/>
              </a:xfrm>
              <a:custGeom>
                <a:avLst/>
                <a:gdLst>
                  <a:gd name="T0" fmla="*/ 0 w 244"/>
                  <a:gd name="T1" fmla="*/ 0 h 50"/>
                  <a:gd name="T2" fmla="*/ 0 w 244"/>
                  <a:gd name="T3" fmla="*/ 17379 h 50"/>
                  <a:gd name="T4" fmla="*/ 445 w 244"/>
                  <a:gd name="T5" fmla="*/ 17379 h 50"/>
                  <a:gd name="T6" fmla="*/ 445 w 244"/>
                  <a:gd name="T7" fmla="*/ 0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0" y="50"/>
                    </a:lnTo>
                    <a:lnTo>
                      <a:pt x="244" y="50"/>
                    </a:lnTo>
                    <a:lnTo>
                      <a:pt x="244" y="0"/>
                    </a:lnTo>
                    <a:lnTo>
                      <a:pt x="0" y="0"/>
                    </a:lnTo>
                    <a:close/>
                  </a:path>
                </a:pathLst>
              </a:custGeom>
              <a:solidFill>
                <a:srgbClr val="0000FF"/>
              </a:solidFill>
              <a:ln w="9525">
                <a:noFill/>
                <a:round/>
                <a:headEnd/>
                <a:tailEnd/>
              </a:ln>
            </p:spPr>
            <p:txBody>
              <a:bodyPr/>
              <a:lstStyle/>
              <a:p>
                <a:pPr>
                  <a:defRPr/>
                </a:pPr>
                <a:endParaRPr lang="en-GB" sz="1800"/>
              </a:p>
            </p:txBody>
          </p:sp>
          <p:sp>
            <p:nvSpPr>
              <p:cNvPr id="39" name="Freeform 246"/>
              <p:cNvSpPr>
                <a:spLocks/>
              </p:cNvSpPr>
              <p:nvPr/>
            </p:nvSpPr>
            <p:spPr bwMode="auto">
              <a:xfrm>
                <a:off x="5555" y="2058"/>
                <a:ext cx="245" cy="157"/>
              </a:xfrm>
              <a:custGeom>
                <a:avLst/>
                <a:gdLst>
                  <a:gd name="T0" fmla="*/ 445 w 244"/>
                  <a:gd name="T1" fmla="*/ 404 h 156"/>
                  <a:gd name="T2" fmla="*/ 445 w 244"/>
                  <a:gd name="T3" fmla="*/ 0 h 156"/>
                  <a:gd name="T4" fmla="*/ 0 w 244"/>
                  <a:gd name="T5" fmla="*/ 0 h 156"/>
                  <a:gd name="T6" fmla="*/ 0 w 244"/>
                  <a:gd name="T7" fmla="*/ 404 h 156"/>
                  <a:gd name="T8" fmla="*/ 445 w 244"/>
                  <a:gd name="T9" fmla="*/ 404 h 156"/>
                  <a:gd name="T10" fmla="*/ 445 w 244"/>
                  <a:gd name="T11" fmla="*/ 4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1800"/>
              </a:p>
            </p:txBody>
          </p:sp>
        </p:grpSp>
      </p:grpSp>
      <p:sp>
        <p:nvSpPr>
          <p:cNvPr id="247" name="Rectangle 246"/>
          <p:cNvSpPr/>
          <p:nvPr userDrawn="1"/>
        </p:nvSpPr>
        <p:spPr bwMode="auto">
          <a:xfrm>
            <a:off x="10852843" y="6598212"/>
            <a:ext cx="1134139" cy="244549"/>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245" name="Rectangle 244"/>
          <p:cNvSpPr/>
          <p:nvPr userDrawn="1"/>
        </p:nvSpPr>
        <p:spPr bwMode="auto">
          <a:xfrm>
            <a:off x="136798" y="6613452"/>
            <a:ext cx="435135" cy="244549"/>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Tree>
    <p:extLst>
      <p:ext uri="{BB962C8B-B14F-4D97-AF65-F5344CB8AC3E}">
        <p14:creationId xmlns:p14="http://schemas.microsoft.com/office/powerpoint/2010/main" val="3609581721"/>
      </p:ext>
    </p:extLst>
  </p:cSld>
  <p:clrMapOvr>
    <a:masterClrMapping/>
  </p:clrMapOvr>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350119" cy="854075"/>
          </a:xfrm>
        </p:spPr>
        <p:txBody>
          <a:bodyPr/>
          <a:lstStyle>
            <a:lvl1pPr marL="180000">
              <a:defRPr/>
            </a:lvl1pPr>
          </a:lstStyle>
          <a:p>
            <a:r>
              <a:rPr lang="en-US" smtClean="0"/>
              <a:t>Click to edit Master title style</a:t>
            </a:r>
            <a:endParaRPr lang="en-GB" dirty="0"/>
          </a:p>
        </p:txBody>
      </p:sp>
      <p:sp>
        <p:nvSpPr>
          <p:cNvPr id="3" name="Content Placeholder 2"/>
          <p:cNvSpPr>
            <a:spLocks noGrp="1"/>
          </p:cNvSpPr>
          <p:nvPr>
            <p:ph idx="1"/>
          </p:nvPr>
        </p:nvSpPr>
        <p:spPr/>
        <p:txBody>
          <a:bodyPr>
            <a:normAutofit/>
          </a:bodyPr>
          <a:lstStyle>
            <a:lvl1pPr marL="252000" indent="-252000">
              <a:spcBef>
                <a:spcPts val="0"/>
              </a:spcBef>
              <a:defRPr/>
            </a:lvl1pPr>
            <a:lvl2pPr>
              <a:defRPr/>
            </a:lvl2pPr>
            <a:lvl3pPr>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030336191"/>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grpSp>
        <p:nvGrpSpPr>
          <p:cNvPr id="3" name="Group 52"/>
          <p:cNvGrpSpPr>
            <a:grpSpLocks/>
          </p:cNvGrpSpPr>
          <p:nvPr userDrawn="1"/>
        </p:nvGrpSpPr>
        <p:grpSpPr bwMode="auto">
          <a:xfrm>
            <a:off x="5865" y="1090623"/>
            <a:ext cx="12186139" cy="128587"/>
            <a:chOff x="3" y="2044"/>
            <a:chExt cx="6237" cy="179"/>
          </a:xfrm>
        </p:grpSpPr>
        <p:sp>
          <p:nvSpPr>
            <p:cNvPr id="4" name="Rectangle 53"/>
            <p:cNvSpPr>
              <a:spLocks noChangeArrowheads="1"/>
            </p:cNvSpPr>
            <p:nvPr userDrawn="1"/>
          </p:nvSpPr>
          <p:spPr bwMode="auto">
            <a:xfrm>
              <a:off x="3" y="2044"/>
              <a:ext cx="2433" cy="179"/>
            </a:xfrm>
            <a:prstGeom prst="rect">
              <a:avLst/>
            </a:prstGeom>
            <a:solidFill>
              <a:schemeClr val="bg1">
                <a:alpha val="39999"/>
              </a:schemeClr>
            </a:solidFill>
            <a:ln w="9525">
              <a:noFill/>
              <a:miter lim="800000"/>
              <a:headEnd/>
              <a:tailEnd/>
            </a:ln>
          </p:spPr>
          <p:txBody>
            <a:bodyPr/>
            <a:lstStyle/>
            <a:p>
              <a:pPr fontAlgn="base">
                <a:spcBef>
                  <a:spcPct val="0"/>
                </a:spcBef>
                <a:spcAft>
                  <a:spcPct val="0"/>
                </a:spcAft>
                <a:defRPr/>
              </a:pPr>
              <a:endParaRPr lang="en-GB" sz="380" b="1">
                <a:solidFill>
                  <a:srgbClr val="FFFFFF"/>
                </a:solidFill>
              </a:endParaRPr>
            </a:p>
          </p:txBody>
        </p:sp>
        <p:sp>
          <p:nvSpPr>
            <p:cNvPr id="5" name="Rectangle 54"/>
            <p:cNvSpPr>
              <a:spLocks noChangeArrowheads="1"/>
            </p:cNvSpPr>
            <p:nvPr userDrawn="1"/>
          </p:nvSpPr>
          <p:spPr bwMode="auto">
            <a:xfrm>
              <a:off x="2557" y="2044"/>
              <a:ext cx="445" cy="179"/>
            </a:xfrm>
            <a:prstGeom prst="rect">
              <a:avLst/>
            </a:prstGeom>
            <a:solidFill>
              <a:schemeClr val="bg1">
                <a:alpha val="39999"/>
              </a:schemeClr>
            </a:solidFill>
            <a:ln w="9525">
              <a:noFill/>
              <a:miter lim="800000"/>
              <a:headEnd/>
              <a:tailEnd/>
            </a:ln>
          </p:spPr>
          <p:txBody>
            <a:bodyPr/>
            <a:lstStyle/>
            <a:p>
              <a:pPr fontAlgn="base">
                <a:spcBef>
                  <a:spcPct val="0"/>
                </a:spcBef>
                <a:spcAft>
                  <a:spcPct val="0"/>
                </a:spcAft>
                <a:defRPr/>
              </a:pPr>
              <a:endParaRPr lang="en-GB" sz="380" b="1">
                <a:solidFill>
                  <a:srgbClr val="FFFFFF"/>
                </a:solidFill>
              </a:endParaRPr>
            </a:p>
          </p:txBody>
        </p:sp>
        <p:sp>
          <p:nvSpPr>
            <p:cNvPr id="6" name="Rectangle 55"/>
            <p:cNvSpPr>
              <a:spLocks noChangeArrowheads="1"/>
            </p:cNvSpPr>
            <p:nvPr userDrawn="1"/>
          </p:nvSpPr>
          <p:spPr bwMode="auto">
            <a:xfrm>
              <a:off x="3149" y="2044"/>
              <a:ext cx="149" cy="179"/>
            </a:xfrm>
            <a:prstGeom prst="rect">
              <a:avLst/>
            </a:prstGeom>
            <a:solidFill>
              <a:schemeClr val="bg1">
                <a:alpha val="39999"/>
              </a:schemeClr>
            </a:solidFill>
            <a:ln w="9525">
              <a:noFill/>
              <a:miter lim="800000"/>
              <a:headEnd/>
              <a:tailEnd/>
            </a:ln>
          </p:spPr>
          <p:txBody>
            <a:bodyPr/>
            <a:lstStyle/>
            <a:p>
              <a:pPr fontAlgn="base">
                <a:spcBef>
                  <a:spcPct val="0"/>
                </a:spcBef>
                <a:spcAft>
                  <a:spcPct val="0"/>
                </a:spcAft>
                <a:defRPr/>
              </a:pPr>
              <a:endParaRPr lang="en-GB" sz="380" b="1">
                <a:solidFill>
                  <a:srgbClr val="FFFFFF"/>
                </a:solidFill>
              </a:endParaRPr>
            </a:p>
          </p:txBody>
        </p:sp>
        <p:sp>
          <p:nvSpPr>
            <p:cNvPr id="7" name="Rectangle 56"/>
            <p:cNvSpPr>
              <a:spLocks noChangeArrowheads="1"/>
            </p:cNvSpPr>
            <p:nvPr userDrawn="1"/>
          </p:nvSpPr>
          <p:spPr bwMode="auto">
            <a:xfrm>
              <a:off x="3476" y="2044"/>
              <a:ext cx="89" cy="179"/>
            </a:xfrm>
            <a:prstGeom prst="rect">
              <a:avLst/>
            </a:prstGeom>
            <a:solidFill>
              <a:schemeClr val="bg1">
                <a:alpha val="39999"/>
              </a:schemeClr>
            </a:solidFill>
            <a:ln w="9525">
              <a:noFill/>
              <a:miter lim="800000"/>
              <a:headEnd/>
              <a:tailEnd/>
            </a:ln>
          </p:spPr>
          <p:txBody>
            <a:bodyPr/>
            <a:lstStyle/>
            <a:p>
              <a:pPr fontAlgn="base">
                <a:spcBef>
                  <a:spcPct val="0"/>
                </a:spcBef>
                <a:spcAft>
                  <a:spcPct val="0"/>
                </a:spcAft>
                <a:defRPr/>
              </a:pPr>
              <a:endParaRPr lang="en-GB" sz="380" b="1">
                <a:solidFill>
                  <a:srgbClr val="FFFFFF"/>
                </a:solidFill>
              </a:endParaRPr>
            </a:p>
          </p:txBody>
        </p:sp>
        <p:sp>
          <p:nvSpPr>
            <p:cNvPr id="8" name="Rectangle 57"/>
            <p:cNvSpPr>
              <a:spLocks noChangeArrowheads="1"/>
            </p:cNvSpPr>
            <p:nvPr userDrawn="1"/>
          </p:nvSpPr>
          <p:spPr bwMode="auto">
            <a:xfrm>
              <a:off x="4398" y="2044"/>
              <a:ext cx="1842" cy="179"/>
            </a:xfrm>
            <a:prstGeom prst="rect">
              <a:avLst/>
            </a:prstGeom>
            <a:solidFill>
              <a:schemeClr val="bg1">
                <a:alpha val="39999"/>
              </a:schemeClr>
            </a:solidFill>
            <a:ln w="9525">
              <a:noFill/>
              <a:miter lim="800000"/>
              <a:headEnd/>
              <a:tailEnd/>
            </a:ln>
          </p:spPr>
          <p:txBody>
            <a:bodyPr/>
            <a:lstStyle/>
            <a:p>
              <a:pPr fontAlgn="base">
                <a:spcBef>
                  <a:spcPct val="0"/>
                </a:spcBef>
                <a:spcAft>
                  <a:spcPct val="0"/>
                </a:spcAft>
                <a:defRPr/>
              </a:pPr>
              <a:endParaRPr lang="en-GB" sz="380" b="1">
                <a:solidFill>
                  <a:srgbClr val="FFFFFF"/>
                </a:solidFill>
              </a:endParaRPr>
            </a:p>
          </p:txBody>
        </p:sp>
      </p:grpSp>
      <p:sp>
        <p:nvSpPr>
          <p:cNvPr id="2" name="Title 1"/>
          <p:cNvSpPr>
            <a:spLocks noGrp="1"/>
          </p:cNvSpPr>
          <p:nvPr>
            <p:ph type="title"/>
          </p:nvPr>
        </p:nvSpPr>
        <p:spPr/>
        <p:txBody>
          <a:bodyPr/>
          <a:lstStyle/>
          <a:p>
            <a:r>
              <a:rPr lang="en-US" smtClean="0"/>
              <a:t>Click to edit Master title style</a:t>
            </a:r>
            <a:endParaRPr lang="en-GB"/>
          </a:p>
        </p:txBody>
      </p:sp>
      <p:sp>
        <p:nvSpPr>
          <p:cNvPr id="9" name="Slide Number Placeholder 2"/>
          <p:cNvSpPr>
            <a:spLocks noGrp="1"/>
          </p:cNvSpPr>
          <p:nvPr>
            <p:ph type="sldNum" sz="quarter" idx="10"/>
          </p:nvPr>
        </p:nvSpPr>
        <p:spPr>
          <a:xfrm>
            <a:off x="8661401" y="6426201"/>
            <a:ext cx="875323" cy="241300"/>
          </a:xfrm>
          <a:prstGeom prst="rect">
            <a:avLst/>
          </a:prstGeom>
        </p:spPr>
        <p:txBody>
          <a:bodyPr lIns="91429" tIns="45715" rIns="91429" bIns="45715"/>
          <a:lstStyle>
            <a:lvl1pPr>
              <a:defRPr/>
            </a:lvl1pPr>
          </a:lstStyle>
          <a:p>
            <a:pPr fontAlgn="base">
              <a:spcBef>
                <a:spcPct val="0"/>
              </a:spcBef>
              <a:spcAft>
                <a:spcPct val="0"/>
              </a:spcAft>
              <a:defRPr/>
            </a:pPr>
            <a:r>
              <a:rPr lang="en-GB" sz="900" b="1">
                <a:solidFill>
                  <a:srgbClr val="5F758D"/>
                </a:solidFill>
              </a:rPr>
              <a:t>Slide: </a:t>
            </a:r>
            <a:fld id="{E8622458-FD82-493E-8278-32B1FA663508}" type="slidenum">
              <a:rPr lang="en-GB" sz="900" b="1">
                <a:solidFill>
                  <a:srgbClr val="5F758D"/>
                </a:solidFill>
              </a:rPr>
              <a:pPr fontAlgn="base">
                <a:spcBef>
                  <a:spcPct val="0"/>
                </a:spcBef>
                <a:spcAft>
                  <a:spcPct val="0"/>
                </a:spcAft>
                <a:defRPr/>
              </a:pPr>
              <a:t>‹#›</a:t>
            </a:fld>
            <a:endParaRPr lang="en-GB" sz="900" b="1">
              <a:solidFill>
                <a:srgbClr val="5F758D"/>
              </a:solidFill>
            </a:endParaRPr>
          </a:p>
        </p:txBody>
      </p:sp>
    </p:spTree>
    <p:extLst>
      <p:ext uri="{BB962C8B-B14F-4D97-AF65-F5344CB8AC3E}">
        <p14:creationId xmlns:p14="http://schemas.microsoft.com/office/powerpoint/2010/main" val="3399308035"/>
      </p:ext>
    </p:extLst>
  </p:cSld>
  <p:clrMapOvr>
    <a:masterClrMapping/>
  </p:clrMapOvr>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
            <a:ext cx="12061093" cy="854075"/>
          </a:xfrm>
        </p:spPr>
        <p:txBody>
          <a:bodyPr/>
          <a:lstStyle>
            <a:lvl1pPr marL="153396">
              <a:defRPr/>
            </a:lvl1pPr>
          </a:lstStyle>
          <a:p>
            <a:r>
              <a:rPr lang="en-US" smtClean="0"/>
              <a:t>Click to edit Master title style</a:t>
            </a:r>
            <a:endParaRPr lang="en-GB" dirty="0"/>
          </a:p>
        </p:txBody>
      </p:sp>
    </p:spTree>
    <p:extLst>
      <p:ext uri="{BB962C8B-B14F-4D97-AF65-F5344CB8AC3E}">
        <p14:creationId xmlns:p14="http://schemas.microsoft.com/office/powerpoint/2010/main" val="1459739132"/>
      </p:ext>
    </p:extLst>
  </p:cSld>
  <p:clrMapOvr>
    <a:masterClrMapping/>
  </p:clrMapOvr>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2_Title Slide">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3" name="Picture 25" descr="EUMETSATwhite.png"/>
          <p:cNvPicPr>
            <a:picLocks noChangeAspect="1"/>
          </p:cNvPicPr>
          <p:nvPr userDrawn="1"/>
        </p:nvPicPr>
        <p:blipFill>
          <a:blip r:embed="rId3" cstate="print"/>
          <a:srcRect/>
          <a:stretch>
            <a:fillRect/>
          </a:stretch>
        </p:blipFill>
        <p:spPr bwMode="auto">
          <a:xfrm>
            <a:off x="10943494" y="6604020"/>
            <a:ext cx="994507" cy="149225"/>
          </a:xfrm>
          <a:prstGeom prst="rect">
            <a:avLst/>
          </a:prstGeom>
          <a:noFill/>
          <a:ln w="9525">
            <a:noFill/>
            <a:miter lim="800000"/>
            <a:headEnd/>
            <a:tailEnd/>
          </a:ln>
        </p:spPr>
      </p:pic>
      <p:sp>
        <p:nvSpPr>
          <p:cNvPr id="4" name="Rectangle 3"/>
          <p:cNvSpPr/>
          <p:nvPr userDrawn="1"/>
        </p:nvSpPr>
        <p:spPr bwMode="auto">
          <a:xfrm>
            <a:off x="0" y="21"/>
            <a:ext cx="12192000" cy="855663"/>
          </a:xfrm>
          <a:prstGeom prst="rect">
            <a:avLst/>
          </a:prstGeom>
          <a:solidFill>
            <a:srgbClr val="00205B"/>
          </a:solidFill>
          <a:ln w="9525" cap="flat" cmpd="sng" algn="ctr">
            <a:noFill/>
            <a:prstDash val="solid"/>
            <a:round/>
            <a:headEnd type="none" w="med" len="med"/>
            <a:tailEnd type="none" w="med" len="med"/>
          </a:ln>
          <a:effectLst/>
        </p:spPr>
        <p:txBody>
          <a:bodyPr lIns="30679" tIns="30679" rIns="30679" bIns="30679"/>
          <a:lstStyle/>
          <a:p>
            <a:pPr eaLnBrk="0" hangingPunct="0">
              <a:spcBef>
                <a:spcPct val="50000"/>
              </a:spcBef>
              <a:defRPr/>
            </a:pPr>
            <a:endParaRPr lang="en-GB" sz="1800"/>
          </a:p>
        </p:txBody>
      </p:sp>
      <p:sp>
        <p:nvSpPr>
          <p:cNvPr id="6" name="Title 1"/>
          <p:cNvSpPr>
            <a:spLocks noGrp="1"/>
          </p:cNvSpPr>
          <p:nvPr>
            <p:ph type="title"/>
          </p:nvPr>
        </p:nvSpPr>
        <p:spPr>
          <a:xfrm>
            <a:off x="0" y="17"/>
            <a:ext cx="12061093" cy="854075"/>
          </a:xfrm>
        </p:spPr>
        <p:txBody>
          <a:bodyPr/>
          <a:lstStyle>
            <a:lvl1pPr marL="153396">
              <a:defRPr/>
            </a:lvl1pPr>
          </a:lstStyle>
          <a:p>
            <a:r>
              <a:rPr lang="en-US" smtClean="0"/>
              <a:t>Click to edit Master title style</a:t>
            </a:r>
            <a:endParaRPr lang="en-GB" dirty="0"/>
          </a:p>
        </p:txBody>
      </p:sp>
      <p:sp>
        <p:nvSpPr>
          <p:cNvPr id="9" name="Rectangle 39"/>
          <p:cNvSpPr>
            <a:spLocks noChangeArrowheads="1"/>
          </p:cNvSpPr>
          <p:nvPr userDrawn="1"/>
        </p:nvSpPr>
        <p:spPr bwMode="auto">
          <a:xfrm>
            <a:off x="334704" y="6610370"/>
            <a:ext cx="282129" cy="276999"/>
          </a:xfrm>
          <a:prstGeom prst="rect">
            <a:avLst/>
          </a:prstGeom>
          <a:noFill/>
          <a:ln w="9525">
            <a:noFill/>
            <a:miter lim="800000"/>
            <a:headEnd/>
            <a:tailEnd/>
          </a:ln>
        </p:spPr>
        <p:txBody>
          <a:bodyPr wrap="none" lIns="0" tIns="0" rIns="0" bIns="0">
            <a:spAutoFit/>
          </a:bodyPr>
          <a:lstStyle/>
          <a:p>
            <a:pPr algn="ctr" eaLnBrk="0" hangingPunct="0">
              <a:defRPr/>
            </a:pPr>
            <a:fld id="{2B8ED73A-A226-49A4-A9DE-02208C1B04A2}" type="slidenum">
              <a:rPr lang="de-DE" sz="1800" b="0">
                <a:solidFill>
                  <a:srgbClr val="00B5E2"/>
                </a:solidFill>
                <a:latin typeface="Arial" pitchFamily="34" charset="0"/>
                <a:cs typeface="Arial" pitchFamily="34" charset="0"/>
              </a:rPr>
              <a:pPr algn="ctr" eaLnBrk="0" hangingPunct="0">
                <a:defRPr/>
              </a:pPr>
              <a:t>‹#›</a:t>
            </a:fld>
            <a:endParaRPr lang="de-DE" sz="1800" b="0" dirty="0">
              <a:solidFill>
                <a:srgbClr val="00B5E2"/>
              </a:solidFill>
              <a:latin typeface="Arial" pitchFamily="34" charset="0"/>
              <a:cs typeface="Arial" pitchFamily="34" charset="0"/>
            </a:endParaRPr>
          </a:p>
        </p:txBody>
      </p:sp>
      <p:pic>
        <p:nvPicPr>
          <p:cNvPr id="8" name="Picture 7" descr="30years.png"/>
          <p:cNvPicPr>
            <a:picLocks noChangeAspect="1"/>
          </p:cNvPicPr>
          <p:nvPr userDrawn="1"/>
        </p:nvPicPr>
        <p:blipFill>
          <a:blip r:embed="rId4" cstate="print"/>
          <a:stretch>
            <a:fillRect/>
          </a:stretch>
        </p:blipFill>
        <p:spPr>
          <a:xfrm>
            <a:off x="11396697" y="0"/>
            <a:ext cx="795313" cy="857693"/>
          </a:xfrm>
          <a:prstGeom prst="rect">
            <a:avLst/>
          </a:prstGeom>
        </p:spPr>
      </p:pic>
      <p:sp>
        <p:nvSpPr>
          <p:cNvPr id="10" name="Rectangle 61"/>
          <p:cNvSpPr>
            <a:spLocks noChangeArrowheads="1"/>
          </p:cNvSpPr>
          <p:nvPr userDrawn="1"/>
        </p:nvSpPr>
        <p:spPr bwMode="auto">
          <a:xfrm>
            <a:off x="676217" y="6514857"/>
            <a:ext cx="3262737" cy="123111"/>
          </a:xfrm>
          <a:prstGeom prst="rect">
            <a:avLst/>
          </a:prstGeom>
          <a:noFill/>
          <a:ln w="9525">
            <a:noFill/>
            <a:miter lim="800000"/>
            <a:headEnd/>
            <a:tailEnd/>
          </a:ln>
        </p:spPr>
        <p:txBody>
          <a:bodyPr wrap="square" lIns="0" tIns="0" rIns="0" bIns="0">
            <a:spAutoFit/>
          </a:bodyPr>
          <a:lstStyle/>
          <a:p>
            <a:pPr eaLnBrk="0" hangingPunct="0">
              <a:defRPr/>
            </a:pPr>
            <a:r>
              <a:rPr lang="en-GB" sz="800" dirty="0" smtClean="0">
                <a:effectLst/>
              </a:rPr>
              <a:t>EUM/RSP/VWG/18/981632 </a:t>
            </a:r>
            <a:endParaRPr lang="en-GB" sz="700" b="0" baseline="0" noProof="0" dirty="0">
              <a:solidFill>
                <a:srgbClr val="00B5E2"/>
              </a:solidFill>
              <a:latin typeface="Arial" pitchFamily="34" charset="0"/>
              <a:cs typeface="Arial" pitchFamily="34" charset="0"/>
            </a:endParaRPr>
          </a:p>
        </p:txBody>
      </p:sp>
    </p:spTree>
    <p:extLst>
      <p:ext uri="{BB962C8B-B14F-4D97-AF65-F5344CB8AC3E}">
        <p14:creationId xmlns:p14="http://schemas.microsoft.com/office/powerpoint/2010/main" val="2872778791"/>
      </p:ext>
    </p:extLst>
  </p:cSld>
  <p:clrMapOvr>
    <a:masterClrMapping/>
  </p:clrMapOvr>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3" cstate="print">
            <a:lum/>
          </a:blip>
          <a:srcRect/>
          <a:stretch>
            <a:fillRect t="-4000" b="4000"/>
          </a:stretch>
        </a:blipFill>
        <a:effectLst/>
      </p:bgPr>
    </p:bg>
    <p:spTree>
      <p:nvGrpSpPr>
        <p:cNvPr id="1" name=""/>
        <p:cNvGrpSpPr/>
        <p:nvPr/>
      </p:nvGrpSpPr>
      <p:grpSpPr>
        <a:xfrm>
          <a:off x="0" y="0"/>
          <a:ext cx="0" cy="0"/>
          <a:chOff x="0" y="0"/>
          <a:chExt cx="0" cy="0"/>
        </a:xfrm>
      </p:grpSpPr>
      <p:sp>
        <p:nvSpPr>
          <p:cNvPr id="244" name="Rectangle 243"/>
          <p:cNvSpPr/>
          <p:nvPr userDrawn="1"/>
        </p:nvSpPr>
        <p:spPr bwMode="auto">
          <a:xfrm>
            <a:off x="8093206" y="230587"/>
            <a:ext cx="4098795" cy="112908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hangingPunct="0">
              <a:spcBef>
                <a:spcPct val="50000"/>
              </a:spcBef>
            </a:pPr>
            <a:endParaRPr lang="en-GB" sz="1800" smtClean="0">
              <a:solidFill>
                <a:srgbClr val="FFFFFF"/>
              </a:solidFill>
            </a:endParaRPr>
          </a:p>
        </p:txBody>
      </p:sp>
      <p:pic>
        <p:nvPicPr>
          <p:cNvPr id="4" name="Picture 11" descr="EUMETSATLogo_hor_noTagline_solid_CMYK UPDATED version.png"/>
          <p:cNvPicPr>
            <a:picLocks noChangeAspect="1"/>
          </p:cNvPicPr>
          <p:nvPr userDrawn="1"/>
        </p:nvPicPr>
        <p:blipFill>
          <a:blip r:embed="rId4" cstate="print"/>
          <a:srcRect/>
          <a:stretch>
            <a:fillRect/>
          </a:stretch>
        </p:blipFill>
        <p:spPr bwMode="auto">
          <a:xfrm>
            <a:off x="8533611" y="532564"/>
            <a:ext cx="3217985" cy="482600"/>
          </a:xfrm>
          <a:prstGeom prst="rect">
            <a:avLst/>
          </a:prstGeom>
          <a:noFill/>
          <a:ln w="9525">
            <a:noFill/>
            <a:miter lim="800000"/>
            <a:headEnd/>
            <a:tailEnd/>
          </a:ln>
        </p:spPr>
      </p:pic>
      <p:grpSp>
        <p:nvGrpSpPr>
          <p:cNvPr id="5" name="Group 4"/>
          <p:cNvGrpSpPr/>
          <p:nvPr userDrawn="1"/>
        </p:nvGrpSpPr>
        <p:grpSpPr>
          <a:xfrm>
            <a:off x="8097604" y="6036197"/>
            <a:ext cx="3858471" cy="314922"/>
            <a:chOff x="369889" y="5092835"/>
            <a:chExt cx="3135008" cy="314922"/>
          </a:xfrm>
        </p:grpSpPr>
        <p:grpSp>
          <p:nvGrpSpPr>
            <p:cNvPr id="6" name="Group 5"/>
            <p:cNvGrpSpPr>
              <a:grpSpLocks/>
            </p:cNvGrpSpPr>
            <p:nvPr userDrawn="1"/>
          </p:nvGrpSpPr>
          <p:grpSpPr bwMode="auto">
            <a:xfrm>
              <a:off x="2061240" y="5298398"/>
              <a:ext cx="164978" cy="109011"/>
              <a:chOff x="4182" y="1087"/>
              <a:chExt cx="238" cy="162"/>
            </a:xfrm>
          </p:grpSpPr>
          <p:sp>
            <p:nvSpPr>
              <p:cNvPr id="233" name="Freeform 5"/>
              <p:cNvSpPr>
                <a:spLocks/>
              </p:cNvSpPr>
              <p:nvPr/>
            </p:nvSpPr>
            <p:spPr bwMode="auto">
              <a:xfrm>
                <a:off x="4182" y="1087"/>
                <a:ext cx="238" cy="162"/>
              </a:xfrm>
              <a:custGeom>
                <a:avLst/>
                <a:gdLst>
                  <a:gd name="T0" fmla="*/ 10 w 250"/>
                  <a:gd name="T1" fmla="*/ 86 h 162"/>
                  <a:gd name="T2" fmla="*/ 10 w 250"/>
                  <a:gd name="T3" fmla="*/ 0 h 162"/>
                  <a:gd name="T4" fmla="*/ 0 w 250"/>
                  <a:gd name="T5" fmla="*/ 0 h 162"/>
                  <a:gd name="T6" fmla="*/ 0 w 250"/>
                  <a:gd name="T7" fmla="*/ 86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250" y="0"/>
                    </a:lnTo>
                    <a:lnTo>
                      <a:pt x="0" y="0"/>
                    </a:lnTo>
                    <a:lnTo>
                      <a:pt x="0" y="162"/>
                    </a:lnTo>
                    <a:lnTo>
                      <a:pt x="250" y="162"/>
                    </a:lnTo>
                    <a:close/>
                  </a:path>
                </a:pathLst>
              </a:custGeom>
              <a:solidFill>
                <a:srgbClr val="0C419A"/>
              </a:solidFill>
              <a:ln w="9525">
                <a:noFill/>
                <a:round/>
                <a:headEnd/>
                <a:tailEnd/>
              </a:ln>
            </p:spPr>
            <p:txBody>
              <a:bodyPr/>
              <a:lstStyle/>
              <a:p>
                <a:pPr>
                  <a:defRPr/>
                </a:pPr>
                <a:endParaRPr lang="en-GB" sz="1800">
                  <a:solidFill>
                    <a:srgbClr val="FFFFFF"/>
                  </a:solidFill>
                </a:endParaRPr>
              </a:p>
            </p:txBody>
          </p:sp>
          <p:sp>
            <p:nvSpPr>
              <p:cNvPr id="234" name="Freeform 6"/>
              <p:cNvSpPr>
                <a:spLocks/>
              </p:cNvSpPr>
              <p:nvPr/>
            </p:nvSpPr>
            <p:spPr bwMode="auto">
              <a:xfrm>
                <a:off x="4182" y="1087"/>
                <a:ext cx="238" cy="53"/>
              </a:xfrm>
              <a:custGeom>
                <a:avLst/>
                <a:gdLst>
                  <a:gd name="T0" fmla="*/ 10 w 250"/>
                  <a:gd name="T1" fmla="*/ 51 h 51"/>
                  <a:gd name="T2" fmla="*/ 10 w 250"/>
                  <a:gd name="T3" fmla="*/ 0 h 51"/>
                  <a:gd name="T4" fmla="*/ 0 w 250"/>
                  <a:gd name="T5" fmla="*/ 0 h 51"/>
                  <a:gd name="T6" fmla="*/ 0 w 250"/>
                  <a:gd name="T7" fmla="*/ 51 h 51"/>
                  <a:gd name="T8" fmla="*/ 10 w 250"/>
                  <a:gd name="T9" fmla="*/ 51 h 51"/>
                  <a:gd name="T10" fmla="*/ 10 w 250"/>
                  <a:gd name="T11" fmla="*/ 51 h 51"/>
                  <a:gd name="T12" fmla="*/ 0 60000 65536"/>
                  <a:gd name="T13" fmla="*/ 0 60000 65536"/>
                  <a:gd name="T14" fmla="*/ 0 60000 65536"/>
                  <a:gd name="T15" fmla="*/ 0 60000 65536"/>
                  <a:gd name="T16" fmla="*/ 0 60000 65536"/>
                  <a:gd name="T17" fmla="*/ 0 60000 65536"/>
                  <a:gd name="T18" fmla="*/ 0 w 250"/>
                  <a:gd name="T19" fmla="*/ 0 h 51"/>
                  <a:gd name="T20" fmla="*/ 250 w 250"/>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50" h="51">
                    <a:moveTo>
                      <a:pt x="250" y="51"/>
                    </a:moveTo>
                    <a:lnTo>
                      <a:pt x="250" y="0"/>
                    </a:lnTo>
                    <a:lnTo>
                      <a:pt x="0" y="0"/>
                    </a:lnTo>
                    <a:lnTo>
                      <a:pt x="0" y="51"/>
                    </a:lnTo>
                    <a:lnTo>
                      <a:pt x="250" y="51"/>
                    </a:lnTo>
                    <a:close/>
                  </a:path>
                </a:pathLst>
              </a:custGeom>
              <a:solidFill>
                <a:srgbClr val="FFFFFF"/>
              </a:solidFill>
              <a:ln w="9525">
                <a:noFill/>
                <a:round/>
                <a:headEnd/>
                <a:tailEnd/>
              </a:ln>
            </p:spPr>
            <p:txBody>
              <a:bodyPr/>
              <a:lstStyle/>
              <a:p>
                <a:pPr>
                  <a:defRPr/>
                </a:pPr>
                <a:endParaRPr lang="en-GB" sz="1800">
                  <a:solidFill>
                    <a:srgbClr val="FFFFFF"/>
                  </a:solidFill>
                </a:endParaRPr>
              </a:p>
            </p:txBody>
          </p:sp>
          <p:sp>
            <p:nvSpPr>
              <p:cNvPr id="235" name="Freeform 7"/>
              <p:cNvSpPr>
                <a:spLocks/>
              </p:cNvSpPr>
              <p:nvPr/>
            </p:nvSpPr>
            <p:spPr bwMode="auto">
              <a:xfrm>
                <a:off x="4182" y="1198"/>
                <a:ext cx="238" cy="51"/>
              </a:xfrm>
              <a:custGeom>
                <a:avLst/>
                <a:gdLst>
                  <a:gd name="T0" fmla="*/ 10 w 250"/>
                  <a:gd name="T1" fmla="*/ 50 h 50"/>
                  <a:gd name="T2" fmla="*/ 10 w 250"/>
                  <a:gd name="T3" fmla="*/ 0 h 50"/>
                  <a:gd name="T4" fmla="*/ 0 w 250"/>
                  <a:gd name="T5" fmla="*/ 0 h 50"/>
                  <a:gd name="T6" fmla="*/ 0 w 250"/>
                  <a:gd name="T7" fmla="*/ 50 h 50"/>
                  <a:gd name="T8" fmla="*/ 10 w 250"/>
                  <a:gd name="T9" fmla="*/ 50 h 50"/>
                  <a:gd name="T10" fmla="*/ 10 w 250"/>
                  <a:gd name="T11" fmla="*/ 50 h 50"/>
                  <a:gd name="T12" fmla="*/ 0 60000 65536"/>
                  <a:gd name="T13" fmla="*/ 0 60000 65536"/>
                  <a:gd name="T14" fmla="*/ 0 60000 65536"/>
                  <a:gd name="T15" fmla="*/ 0 60000 65536"/>
                  <a:gd name="T16" fmla="*/ 0 60000 65536"/>
                  <a:gd name="T17" fmla="*/ 0 60000 65536"/>
                  <a:gd name="T18" fmla="*/ 0 w 250"/>
                  <a:gd name="T19" fmla="*/ 0 h 50"/>
                  <a:gd name="T20" fmla="*/ 250 w 250"/>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50" h="50">
                    <a:moveTo>
                      <a:pt x="250" y="50"/>
                    </a:moveTo>
                    <a:lnTo>
                      <a:pt x="250" y="0"/>
                    </a:lnTo>
                    <a:lnTo>
                      <a:pt x="0" y="0"/>
                    </a:lnTo>
                    <a:lnTo>
                      <a:pt x="0" y="50"/>
                    </a:lnTo>
                    <a:lnTo>
                      <a:pt x="250" y="50"/>
                    </a:lnTo>
                    <a:close/>
                  </a:path>
                </a:pathLst>
              </a:custGeom>
              <a:solidFill>
                <a:srgbClr val="FF1900"/>
              </a:solidFill>
              <a:ln w="9525">
                <a:noFill/>
                <a:round/>
                <a:headEnd/>
                <a:tailEnd/>
              </a:ln>
            </p:spPr>
            <p:txBody>
              <a:bodyPr/>
              <a:lstStyle/>
              <a:p>
                <a:pPr>
                  <a:defRPr/>
                </a:pPr>
                <a:endParaRPr lang="en-GB" sz="1800">
                  <a:solidFill>
                    <a:srgbClr val="FFFFFF"/>
                  </a:solidFill>
                </a:endParaRPr>
              </a:p>
            </p:txBody>
          </p:sp>
          <p:sp>
            <p:nvSpPr>
              <p:cNvPr id="236" name="Freeform 8"/>
              <p:cNvSpPr>
                <a:spLocks/>
              </p:cNvSpPr>
              <p:nvPr/>
            </p:nvSpPr>
            <p:spPr bwMode="auto">
              <a:xfrm>
                <a:off x="4182" y="1087"/>
                <a:ext cx="238" cy="162"/>
              </a:xfrm>
              <a:custGeom>
                <a:avLst/>
                <a:gdLst>
                  <a:gd name="T0" fmla="*/ 10 w 250"/>
                  <a:gd name="T1" fmla="*/ 86 h 162"/>
                  <a:gd name="T2" fmla="*/ 0 w 250"/>
                  <a:gd name="T3" fmla="*/ 86 h 162"/>
                  <a:gd name="T4" fmla="*/ 0 w 250"/>
                  <a:gd name="T5" fmla="*/ 0 h 162"/>
                  <a:gd name="T6" fmla="*/ 10 w 250"/>
                  <a:gd name="T7" fmla="*/ 0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0" y="162"/>
                    </a:lnTo>
                    <a:lnTo>
                      <a:pt x="0" y="0"/>
                    </a:lnTo>
                    <a:lnTo>
                      <a:pt x="250" y="0"/>
                    </a:lnTo>
                    <a:lnTo>
                      <a:pt x="250" y="162"/>
                    </a:lnTo>
                  </a:path>
                </a:pathLst>
              </a:custGeom>
              <a:noFill/>
              <a:ln w="0">
                <a:solidFill>
                  <a:srgbClr val="000000"/>
                </a:solidFill>
                <a:prstDash val="solid"/>
                <a:round/>
                <a:headEnd/>
                <a:tailEnd/>
              </a:ln>
            </p:spPr>
            <p:txBody>
              <a:bodyPr/>
              <a:lstStyle/>
              <a:p>
                <a:pPr>
                  <a:defRPr/>
                </a:pPr>
                <a:endParaRPr lang="en-GB" sz="1800">
                  <a:solidFill>
                    <a:srgbClr val="FFFFFF"/>
                  </a:solidFill>
                </a:endParaRPr>
              </a:p>
            </p:txBody>
          </p:sp>
          <p:sp>
            <p:nvSpPr>
              <p:cNvPr id="237" name="Freeform 9"/>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close/>
                  </a:path>
                </a:pathLst>
              </a:custGeom>
              <a:solidFill>
                <a:srgbClr val="FF1900"/>
              </a:solidFill>
              <a:ln w="9525">
                <a:noFill/>
                <a:round/>
                <a:headEnd/>
                <a:tailEnd/>
              </a:ln>
            </p:spPr>
            <p:txBody>
              <a:bodyPr/>
              <a:lstStyle/>
              <a:p>
                <a:pPr>
                  <a:defRPr/>
                </a:pPr>
                <a:endParaRPr lang="en-GB" sz="1800">
                  <a:solidFill>
                    <a:srgbClr val="FFFFFF"/>
                  </a:solidFill>
                </a:endParaRPr>
              </a:p>
            </p:txBody>
          </p:sp>
          <p:sp>
            <p:nvSpPr>
              <p:cNvPr id="238" name="Freeform 10"/>
              <p:cNvSpPr>
                <a:spLocks/>
              </p:cNvSpPr>
              <p:nvPr/>
            </p:nvSpPr>
            <p:spPr bwMode="auto">
              <a:xfrm>
                <a:off x="4267" y="1140"/>
                <a:ext cx="4" cy="49"/>
              </a:xfrm>
              <a:custGeom>
                <a:avLst/>
                <a:gdLst>
                  <a:gd name="T0" fmla="*/ 3 w 6"/>
                  <a:gd name="T1" fmla="*/ 25 h 50"/>
                  <a:gd name="T2" fmla="*/ 0 w 6"/>
                  <a:gd name="T3" fmla="*/ 25 h 50"/>
                  <a:gd name="T4" fmla="*/ 0 w 6"/>
                  <a:gd name="T5" fmla="*/ 0 h 50"/>
                  <a:gd name="T6" fmla="*/ 3 w 6"/>
                  <a:gd name="T7" fmla="*/ 0 h 50"/>
                  <a:gd name="T8" fmla="*/ 3 w 6"/>
                  <a:gd name="T9" fmla="*/ 25 h 50"/>
                  <a:gd name="T10" fmla="*/ 3 w 6"/>
                  <a:gd name="T11" fmla="*/ 25 h 50"/>
                  <a:gd name="T12" fmla="*/ 0 60000 65536"/>
                  <a:gd name="T13" fmla="*/ 0 60000 65536"/>
                  <a:gd name="T14" fmla="*/ 0 60000 65536"/>
                  <a:gd name="T15" fmla="*/ 0 60000 65536"/>
                  <a:gd name="T16" fmla="*/ 0 60000 65536"/>
                  <a:gd name="T17" fmla="*/ 0 60000 65536"/>
                  <a:gd name="T18" fmla="*/ 0 w 6"/>
                  <a:gd name="T19" fmla="*/ 0 h 50"/>
                  <a:gd name="T20" fmla="*/ 6 w 6"/>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6" h="50">
                    <a:moveTo>
                      <a:pt x="6" y="50"/>
                    </a:moveTo>
                    <a:lnTo>
                      <a:pt x="0" y="50"/>
                    </a:lnTo>
                    <a:lnTo>
                      <a:pt x="0" y="0"/>
                    </a:lnTo>
                    <a:lnTo>
                      <a:pt x="6" y="0"/>
                    </a:lnTo>
                    <a:lnTo>
                      <a:pt x="6" y="50"/>
                    </a:lnTo>
                    <a:close/>
                  </a:path>
                </a:pathLst>
              </a:custGeom>
              <a:solidFill>
                <a:srgbClr val="FFFFFF"/>
              </a:solidFill>
              <a:ln w="9525">
                <a:noFill/>
                <a:round/>
                <a:headEnd/>
                <a:tailEnd/>
              </a:ln>
            </p:spPr>
            <p:txBody>
              <a:bodyPr/>
              <a:lstStyle/>
              <a:p>
                <a:pPr>
                  <a:defRPr/>
                </a:pPr>
                <a:endParaRPr lang="en-GB" sz="1800">
                  <a:solidFill>
                    <a:srgbClr val="FFFFFF"/>
                  </a:solidFill>
                </a:endParaRPr>
              </a:p>
            </p:txBody>
          </p:sp>
          <p:sp>
            <p:nvSpPr>
              <p:cNvPr id="239" name="Freeform 11"/>
              <p:cNvSpPr>
                <a:spLocks/>
              </p:cNvSpPr>
              <p:nvPr/>
            </p:nvSpPr>
            <p:spPr bwMode="auto">
              <a:xfrm>
                <a:off x="4257" y="1150"/>
                <a:ext cx="33" cy="4"/>
              </a:xfrm>
              <a:custGeom>
                <a:avLst/>
                <a:gdLst>
                  <a:gd name="T0" fmla="*/ 18 w 36"/>
                  <a:gd name="T1" fmla="*/ 5 h 5"/>
                  <a:gd name="T2" fmla="*/ 0 w 36"/>
                  <a:gd name="T3" fmla="*/ 5 h 5"/>
                  <a:gd name="T4" fmla="*/ 0 w 36"/>
                  <a:gd name="T5" fmla="*/ 0 h 5"/>
                  <a:gd name="T6" fmla="*/ 18 w 36"/>
                  <a:gd name="T7" fmla="*/ 0 h 5"/>
                  <a:gd name="T8" fmla="*/ 18 w 36"/>
                  <a:gd name="T9" fmla="*/ 5 h 5"/>
                  <a:gd name="T10" fmla="*/ 18 w 36"/>
                  <a:gd name="T11" fmla="*/ 5 h 5"/>
                  <a:gd name="T12" fmla="*/ 0 60000 65536"/>
                  <a:gd name="T13" fmla="*/ 0 60000 65536"/>
                  <a:gd name="T14" fmla="*/ 0 60000 65536"/>
                  <a:gd name="T15" fmla="*/ 0 60000 65536"/>
                  <a:gd name="T16" fmla="*/ 0 60000 65536"/>
                  <a:gd name="T17" fmla="*/ 0 60000 65536"/>
                  <a:gd name="T18" fmla="*/ 0 w 36"/>
                  <a:gd name="T19" fmla="*/ 0 h 5"/>
                  <a:gd name="T20" fmla="*/ 36 w 36"/>
                  <a:gd name="T21" fmla="*/ 5 h 5"/>
                </a:gdLst>
                <a:ahLst/>
                <a:cxnLst>
                  <a:cxn ang="T12">
                    <a:pos x="T0" y="T1"/>
                  </a:cxn>
                  <a:cxn ang="T13">
                    <a:pos x="T2" y="T3"/>
                  </a:cxn>
                  <a:cxn ang="T14">
                    <a:pos x="T4" y="T5"/>
                  </a:cxn>
                  <a:cxn ang="T15">
                    <a:pos x="T6" y="T7"/>
                  </a:cxn>
                  <a:cxn ang="T16">
                    <a:pos x="T8" y="T9"/>
                  </a:cxn>
                  <a:cxn ang="T17">
                    <a:pos x="T10" y="T11"/>
                  </a:cxn>
                </a:cxnLst>
                <a:rect l="T18" t="T19" r="T20" b="T21"/>
                <a:pathLst>
                  <a:path w="36" h="5">
                    <a:moveTo>
                      <a:pt x="36" y="5"/>
                    </a:moveTo>
                    <a:lnTo>
                      <a:pt x="0" y="5"/>
                    </a:lnTo>
                    <a:lnTo>
                      <a:pt x="0" y="0"/>
                    </a:lnTo>
                    <a:lnTo>
                      <a:pt x="36" y="0"/>
                    </a:lnTo>
                    <a:lnTo>
                      <a:pt x="36" y="5"/>
                    </a:lnTo>
                    <a:close/>
                  </a:path>
                </a:pathLst>
              </a:custGeom>
              <a:solidFill>
                <a:srgbClr val="FFFFFF"/>
              </a:solidFill>
              <a:ln w="9525">
                <a:noFill/>
                <a:round/>
                <a:headEnd/>
                <a:tailEnd/>
              </a:ln>
            </p:spPr>
            <p:txBody>
              <a:bodyPr/>
              <a:lstStyle/>
              <a:p>
                <a:pPr>
                  <a:defRPr/>
                </a:pPr>
                <a:endParaRPr lang="en-GB" sz="1800">
                  <a:solidFill>
                    <a:srgbClr val="FFFFFF"/>
                  </a:solidFill>
                </a:endParaRPr>
              </a:p>
            </p:txBody>
          </p:sp>
          <p:sp>
            <p:nvSpPr>
              <p:cNvPr id="240" name="Freeform 12"/>
              <p:cNvSpPr>
                <a:spLocks/>
              </p:cNvSpPr>
              <p:nvPr/>
            </p:nvSpPr>
            <p:spPr bwMode="auto">
              <a:xfrm>
                <a:off x="4251" y="1164"/>
                <a:ext cx="39" cy="6"/>
              </a:xfrm>
              <a:custGeom>
                <a:avLst/>
                <a:gdLst>
                  <a:gd name="T0" fmla="*/ 10 w 42"/>
                  <a:gd name="T1" fmla="*/ 3 h 6"/>
                  <a:gd name="T2" fmla="*/ 0 w 42"/>
                  <a:gd name="T3" fmla="*/ 3 h 6"/>
                  <a:gd name="T4" fmla="*/ 0 w 42"/>
                  <a:gd name="T5" fmla="*/ 0 h 6"/>
                  <a:gd name="T6" fmla="*/ 10 w 42"/>
                  <a:gd name="T7" fmla="*/ 0 h 6"/>
                  <a:gd name="T8" fmla="*/ 10 w 42"/>
                  <a:gd name="T9" fmla="*/ 3 h 6"/>
                  <a:gd name="T10" fmla="*/ 10 w 42"/>
                  <a:gd name="T11" fmla="*/ 3 h 6"/>
                  <a:gd name="T12" fmla="*/ 0 60000 65536"/>
                  <a:gd name="T13" fmla="*/ 0 60000 65536"/>
                  <a:gd name="T14" fmla="*/ 0 60000 65536"/>
                  <a:gd name="T15" fmla="*/ 0 60000 65536"/>
                  <a:gd name="T16" fmla="*/ 0 60000 65536"/>
                  <a:gd name="T17" fmla="*/ 0 60000 65536"/>
                  <a:gd name="T18" fmla="*/ 0 w 42"/>
                  <a:gd name="T19" fmla="*/ 0 h 6"/>
                  <a:gd name="T20" fmla="*/ 42 w 42"/>
                  <a:gd name="T21" fmla="*/ 6 h 6"/>
                </a:gdLst>
                <a:ahLst/>
                <a:cxnLst>
                  <a:cxn ang="T12">
                    <a:pos x="T0" y="T1"/>
                  </a:cxn>
                  <a:cxn ang="T13">
                    <a:pos x="T2" y="T3"/>
                  </a:cxn>
                  <a:cxn ang="T14">
                    <a:pos x="T4" y="T5"/>
                  </a:cxn>
                  <a:cxn ang="T15">
                    <a:pos x="T6" y="T7"/>
                  </a:cxn>
                  <a:cxn ang="T16">
                    <a:pos x="T8" y="T9"/>
                  </a:cxn>
                  <a:cxn ang="T17">
                    <a:pos x="T10" y="T11"/>
                  </a:cxn>
                </a:cxnLst>
                <a:rect l="T18" t="T19" r="T20" b="T21"/>
                <a:pathLst>
                  <a:path w="42" h="6">
                    <a:moveTo>
                      <a:pt x="42" y="6"/>
                    </a:moveTo>
                    <a:lnTo>
                      <a:pt x="0" y="6"/>
                    </a:lnTo>
                    <a:lnTo>
                      <a:pt x="0" y="0"/>
                    </a:lnTo>
                    <a:lnTo>
                      <a:pt x="42" y="0"/>
                    </a:lnTo>
                    <a:lnTo>
                      <a:pt x="42" y="6"/>
                    </a:lnTo>
                    <a:close/>
                  </a:path>
                </a:pathLst>
              </a:custGeom>
              <a:solidFill>
                <a:srgbClr val="FFFFFF"/>
              </a:solidFill>
              <a:ln w="9525">
                <a:noFill/>
                <a:round/>
                <a:headEnd/>
                <a:tailEnd/>
              </a:ln>
            </p:spPr>
            <p:txBody>
              <a:bodyPr/>
              <a:lstStyle/>
              <a:p>
                <a:pPr>
                  <a:defRPr/>
                </a:pPr>
                <a:endParaRPr lang="en-GB" sz="1800">
                  <a:solidFill>
                    <a:srgbClr val="FFFFFF"/>
                  </a:solidFill>
                </a:endParaRPr>
              </a:p>
            </p:txBody>
          </p:sp>
          <p:sp>
            <p:nvSpPr>
              <p:cNvPr id="241" name="Freeform 13"/>
              <p:cNvSpPr>
                <a:spLocks/>
              </p:cNvSpPr>
              <p:nvPr/>
            </p:nvSpPr>
            <p:spPr bwMode="auto">
              <a:xfrm>
                <a:off x="4245" y="1182"/>
                <a:ext cx="57" cy="32"/>
              </a:xfrm>
              <a:custGeom>
                <a:avLst/>
                <a:gdLst>
                  <a:gd name="T0" fmla="*/ 0 w 60"/>
                  <a:gd name="T1" fmla="*/ 11 h 34"/>
                  <a:gd name="T2" fmla="*/ 6 w 60"/>
                  <a:gd name="T3" fmla="*/ 6 h 34"/>
                  <a:gd name="T4" fmla="*/ 10 w 60"/>
                  <a:gd name="T5" fmla="*/ 6 h 34"/>
                  <a:gd name="T6" fmla="*/ 10 w 60"/>
                  <a:gd name="T7" fmla="*/ 6 h 34"/>
                  <a:gd name="T8" fmla="*/ 10 w 60"/>
                  <a:gd name="T9" fmla="*/ 11 h 34"/>
                  <a:gd name="T10" fmla="*/ 10 w 60"/>
                  <a:gd name="T11" fmla="*/ 6 h 34"/>
                  <a:gd name="T12" fmla="*/ 10 w 60"/>
                  <a:gd name="T13" fmla="*/ 0 h 34"/>
                  <a:gd name="T14" fmla="*/ 10 w 60"/>
                  <a:gd name="T15" fmla="*/ 6 h 34"/>
                  <a:gd name="T16" fmla="*/ 10 w 60"/>
                  <a:gd name="T17" fmla="*/ 11 h 34"/>
                  <a:gd name="T18" fmla="*/ 10 w 60"/>
                  <a:gd name="T19" fmla="*/ 11 h 34"/>
                  <a:gd name="T20" fmla="*/ 10 w 60"/>
                  <a:gd name="T21" fmla="*/ 6 h 34"/>
                  <a:gd name="T22" fmla="*/ 10 w 60"/>
                  <a:gd name="T23" fmla="*/ 6 h 34"/>
                  <a:gd name="T24" fmla="*/ 10 w 60"/>
                  <a:gd name="T25" fmla="*/ 11 h 34"/>
                  <a:gd name="T26" fmla="*/ 10 w 60"/>
                  <a:gd name="T27" fmla="*/ 11 h 34"/>
                  <a:gd name="T28" fmla="*/ 10 w 60"/>
                  <a:gd name="T29" fmla="*/ 23 h 34"/>
                  <a:gd name="T30" fmla="*/ 10 w 60"/>
                  <a:gd name="T31" fmla="*/ 34 h 34"/>
                  <a:gd name="T32" fmla="*/ 10 w 60"/>
                  <a:gd name="T33" fmla="*/ 34 h 34"/>
                  <a:gd name="T34" fmla="*/ 10 w 60"/>
                  <a:gd name="T35" fmla="*/ 34 h 34"/>
                  <a:gd name="T36" fmla="*/ 10 w 60"/>
                  <a:gd name="T37" fmla="*/ 28 h 34"/>
                  <a:gd name="T38" fmla="*/ 10 w 60"/>
                  <a:gd name="T39" fmla="*/ 23 h 34"/>
                  <a:gd name="T40" fmla="*/ 6 w 60"/>
                  <a:gd name="T41" fmla="*/ 17 h 34"/>
                  <a:gd name="T42" fmla="*/ 6 w 60"/>
                  <a:gd name="T43" fmla="*/ 11 h 34"/>
                  <a:gd name="T44" fmla="*/ 0 w 60"/>
                  <a:gd name="T45" fmla="*/ 11 h 34"/>
                  <a:gd name="T46" fmla="*/ 0 w 60"/>
                  <a:gd name="T47" fmla="*/ 11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34"/>
                  <a:gd name="T74" fmla="*/ 60 w 60"/>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34">
                    <a:moveTo>
                      <a:pt x="0" y="11"/>
                    </a:moveTo>
                    <a:lnTo>
                      <a:pt x="6" y="6"/>
                    </a:lnTo>
                    <a:lnTo>
                      <a:pt x="12" y="6"/>
                    </a:lnTo>
                    <a:lnTo>
                      <a:pt x="18" y="6"/>
                    </a:lnTo>
                    <a:lnTo>
                      <a:pt x="18" y="11"/>
                    </a:lnTo>
                    <a:lnTo>
                      <a:pt x="18" y="6"/>
                    </a:lnTo>
                    <a:lnTo>
                      <a:pt x="30" y="0"/>
                    </a:lnTo>
                    <a:lnTo>
                      <a:pt x="42" y="6"/>
                    </a:lnTo>
                    <a:lnTo>
                      <a:pt x="42" y="11"/>
                    </a:lnTo>
                    <a:lnTo>
                      <a:pt x="42" y="6"/>
                    </a:lnTo>
                    <a:lnTo>
                      <a:pt x="48" y="6"/>
                    </a:lnTo>
                    <a:lnTo>
                      <a:pt x="54" y="11"/>
                    </a:lnTo>
                    <a:lnTo>
                      <a:pt x="60" y="11"/>
                    </a:lnTo>
                    <a:lnTo>
                      <a:pt x="48" y="23"/>
                    </a:lnTo>
                    <a:lnTo>
                      <a:pt x="42" y="34"/>
                    </a:lnTo>
                    <a:lnTo>
                      <a:pt x="30" y="34"/>
                    </a:lnTo>
                    <a:lnTo>
                      <a:pt x="24" y="34"/>
                    </a:lnTo>
                    <a:lnTo>
                      <a:pt x="18" y="28"/>
                    </a:lnTo>
                    <a:lnTo>
                      <a:pt x="12" y="23"/>
                    </a:lnTo>
                    <a:lnTo>
                      <a:pt x="6" y="17"/>
                    </a:lnTo>
                    <a:lnTo>
                      <a:pt x="6" y="11"/>
                    </a:lnTo>
                    <a:lnTo>
                      <a:pt x="0" y="11"/>
                    </a:lnTo>
                    <a:close/>
                  </a:path>
                </a:pathLst>
              </a:custGeom>
              <a:solidFill>
                <a:srgbClr val="0C419A"/>
              </a:solidFill>
              <a:ln w="9525">
                <a:noFill/>
                <a:round/>
                <a:headEnd/>
                <a:tailEnd/>
              </a:ln>
            </p:spPr>
            <p:txBody>
              <a:bodyPr/>
              <a:lstStyle/>
              <a:p>
                <a:pPr>
                  <a:defRPr/>
                </a:pPr>
                <a:endParaRPr lang="en-GB" sz="1800">
                  <a:solidFill>
                    <a:srgbClr val="FFFFFF"/>
                  </a:solidFill>
                </a:endParaRPr>
              </a:p>
            </p:txBody>
          </p:sp>
          <p:sp>
            <p:nvSpPr>
              <p:cNvPr id="242" name="Freeform 14"/>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path>
                </a:pathLst>
              </a:custGeom>
              <a:noFill/>
              <a:ln w="0">
                <a:solidFill>
                  <a:srgbClr val="FFFFFF"/>
                </a:solidFill>
                <a:prstDash val="solid"/>
                <a:round/>
                <a:headEnd/>
                <a:tailEnd/>
              </a:ln>
            </p:spPr>
            <p:txBody>
              <a:bodyPr/>
              <a:lstStyle/>
              <a:p>
                <a:pPr>
                  <a:defRPr/>
                </a:pPr>
                <a:endParaRPr lang="en-GB" sz="1800">
                  <a:solidFill>
                    <a:srgbClr val="FFFFFF"/>
                  </a:solidFill>
                </a:endParaRPr>
              </a:p>
            </p:txBody>
          </p:sp>
        </p:grpSp>
        <p:grpSp>
          <p:nvGrpSpPr>
            <p:cNvPr id="7" name="Group 66"/>
            <p:cNvGrpSpPr>
              <a:grpSpLocks/>
            </p:cNvGrpSpPr>
            <p:nvPr userDrawn="1"/>
          </p:nvGrpSpPr>
          <p:grpSpPr bwMode="auto">
            <a:xfrm>
              <a:off x="3338572" y="5298398"/>
              <a:ext cx="166325" cy="105273"/>
              <a:chOff x="1592" y="2897"/>
              <a:chExt cx="247" cy="156"/>
            </a:xfrm>
          </p:grpSpPr>
          <p:sp>
            <p:nvSpPr>
              <p:cNvPr id="218" name="Freeform 67"/>
              <p:cNvSpPr>
                <a:spLocks/>
              </p:cNvSpPr>
              <p:nvPr/>
            </p:nvSpPr>
            <p:spPr bwMode="auto">
              <a:xfrm>
                <a:off x="1592" y="2897"/>
                <a:ext cx="247" cy="155"/>
              </a:xfrm>
              <a:custGeom>
                <a:avLst/>
                <a:gdLst>
                  <a:gd name="T0" fmla="*/ 0 w 245"/>
                  <a:gd name="T1" fmla="*/ 156 h 156"/>
                  <a:gd name="T2" fmla="*/ 0 w 245"/>
                  <a:gd name="T3" fmla="*/ 0 h 156"/>
                  <a:gd name="T4" fmla="*/ 245 w 245"/>
                  <a:gd name="T5" fmla="*/ 0 h 156"/>
                  <a:gd name="T6" fmla="*/ 245 w 245"/>
                  <a:gd name="T7" fmla="*/ 156 h 156"/>
                  <a:gd name="T8" fmla="*/ 0 w 245"/>
                  <a:gd name="T9" fmla="*/ 156 h 156"/>
                  <a:gd name="T10" fmla="*/ 0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0" y="156"/>
                    </a:moveTo>
                    <a:lnTo>
                      <a:pt x="0" y="0"/>
                    </a:lnTo>
                    <a:lnTo>
                      <a:pt x="245" y="0"/>
                    </a:lnTo>
                    <a:lnTo>
                      <a:pt x="245" y="156"/>
                    </a:lnTo>
                    <a:lnTo>
                      <a:pt x="0" y="156"/>
                    </a:lnTo>
                    <a:close/>
                  </a:path>
                </a:pathLst>
              </a:custGeom>
              <a:solidFill>
                <a:srgbClr val="FFFFFF"/>
              </a:solidFill>
              <a:ln w="9525">
                <a:noFill/>
                <a:round/>
                <a:headEnd/>
                <a:tailEnd/>
              </a:ln>
            </p:spPr>
            <p:txBody>
              <a:bodyPr/>
              <a:lstStyle/>
              <a:p>
                <a:pPr>
                  <a:defRPr/>
                </a:pPr>
                <a:endParaRPr lang="en-GB" sz="1800">
                  <a:solidFill>
                    <a:srgbClr val="FFFFFF"/>
                  </a:solidFill>
                </a:endParaRPr>
              </a:p>
            </p:txBody>
          </p:sp>
          <p:sp>
            <p:nvSpPr>
              <p:cNvPr id="219" name="Freeform 68"/>
              <p:cNvSpPr>
                <a:spLocks/>
              </p:cNvSpPr>
              <p:nvPr/>
            </p:nvSpPr>
            <p:spPr bwMode="auto">
              <a:xfrm>
                <a:off x="1592" y="2897"/>
                <a:ext cx="247" cy="155"/>
              </a:xfrm>
              <a:custGeom>
                <a:avLst/>
                <a:gdLst>
                  <a:gd name="T0" fmla="*/ 0 w 245"/>
                  <a:gd name="T1" fmla="*/ 67 h 156"/>
                  <a:gd name="T2" fmla="*/ 114 w 245"/>
                  <a:gd name="T3" fmla="*/ 67 h 156"/>
                  <a:gd name="T4" fmla="*/ 114 w 245"/>
                  <a:gd name="T5" fmla="*/ 0 h 156"/>
                  <a:gd name="T6" fmla="*/ 137 w 245"/>
                  <a:gd name="T7" fmla="*/ 0 h 156"/>
                  <a:gd name="T8" fmla="*/ 137 w 245"/>
                  <a:gd name="T9" fmla="*/ 67 h 156"/>
                  <a:gd name="T10" fmla="*/ 245 w 245"/>
                  <a:gd name="T11" fmla="*/ 67 h 156"/>
                  <a:gd name="T12" fmla="*/ 245 w 245"/>
                  <a:gd name="T13" fmla="*/ 89 h 156"/>
                  <a:gd name="T14" fmla="*/ 137 w 245"/>
                  <a:gd name="T15" fmla="*/ 89 h 156"/>
                  <a:gd name="T16" fmla="*/ 137 w 245"/>
                  <a:gd name="T17" fmla="*/ 156 h 156"/>
                  <a:gd name="T18" fmla="*/ 114 w 245"/>
                  <a:gd name="T19" fmla="*/ 156 h 156"/>
                  <a:gd name="T20" fmla="*/ 114 w 245"/>
                  <a:gd name="T21" fmla="*/ 89 h 156"/>
                  <a:gd name="T22" fmla="*/ 0 w 245"/>
                  <a:gd name="T23" fmla="*/ 89 h 156"/>
                  <a:gd name="T24" fmla="*/ 0 w 245"/>
                  <a:gd name="T25" fmla="*/ 67 h 156"/>
                  <a:gd name="T26" fmla="*/ 0 w 245"/>
                  <a:gd name="T27" fmla="*/ 67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6"/>
                  <a:gd name="T44" fmla="*/ 245 w 245"/>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6">
                    <a:moveTo>
                      <a:pt x="0" y="67"/>
                    </a:moveTo>
                    <a:lnTo>
                      <a:pt x="114" y="67"/>
                    </a:lnTo>
                    <a:lnTo>
                      <a:pt x="114" y="0"/>
                    </a:lnTo>
                    <a:lnTo>
                      <a:pt x="137" y="0"/>
                    </a:lnTo>
                    <a:lnTo>
                      <a:pt x="137" y="67"/>
                    </a:lnTo>
                    <a:lnTo>
                      <a:pt x="245" y="67"/>
                    </a:lnTo>
                    <a:lnTo>
                      <a:pt x="245" y="89"/>
                    </a:lnTo>
                    <a:lnTo>
                      <a:pt x="137" y="89"/>
                    </a:lnTo>
                    <a:lnTo>
                      <a:pt x="137" y="156"/>
                    </a:lnTo>
                    <a:lnTo>
                      <a:pt x="114" y="156"/>
                    </a:lnTo>
                    <a:lnTo>
                      <a:pt x="114" y="89"/>
                    </a:lnTo>
                    <a:lnTo>
                      <a:pt x="0" y="89"/>
                    </a:lnTo>
                    <a:lnTo>
                      <a:pt x="0" y="67"/>
                    </a:lnTo>
                    <a:close/>
                  </a:path>
                </a:pathLst>
              </a:custGeom>
              <a:solidFill>
                <a:srgbClr val="FF0000"/>
              </a:solidFill>
              <a:ln w="9525">
                <a:noFill/>
                <a:round/>
                <a:headEnd/>
                <a:tailEnd/>
              </a:ln>
            </p:spPr>
            <p:txBody>
              <a:bodyPr/>
              <a:lstStyle/>
              <a:p>
                <a:pPr>
                  <a:defRPr/>
                </a:pPr>
                <a:endParaRPr lang="en-GB" sz="1800">
                  <a:solidFill>
                    <a:srgbClr val="FFFFFF"/>
                  </a:solidFill>
                </a:endParaRPr>
              </a:p>
            </p:txBody>
          </p:sp>
          <p:sp>
            <p:nvSpPr>
              <p:cNvPr id="220" name="Freeform 69"/>
              <p:cNvSpPr>
                <a:spLocks/>
              </p:cNvSpPr>
              <p:nvPr/>
            </p:nvSpPr>
            <p:spPr bwMode="auto">
              <a:xfrm>
                <a:off x="1742" y="2897"/>
                <a:ext cx="67" cy="50"/>
              </a:xfrm>
              <a:custGeom>
                <a:avLst/>
                <a:gdLst>
                  <a:gd name="T0" fmla="*/ 0 w 66"/>
                  <a:gd name="T1" fmla="*/ 0 h 50"/>
                  <a:gd name="T2" fmla="*/ 0 w 66"/>
                  <a:gd name="T3" fmla="*/ 50 h 50"/>
                  <a:gd name="T4" fmla="*/ 66 w 66"/>
                  <a:gd name="T5" fmla="*/ 0 h 50"/>
                  <a:gd name="T6" fmla="*/ 0 w 66"/>
                  <a:gd name="T7" fmla="*/ 0 h 50"/>
                  <a:gd name="T8" fmla="*/ 0 w 66"/>
                  <a:gd name="T9" fmla="*/ 0 h 50"/>
                  <a:gd name="T10" fmla="*/ 0 60000 65536"/>
                  <a:gd name="T11" fmla="*/ 0 60000 65536"/>
                  <a:gd name="T12" fmla="*/ 0 60000 65536"/>
                  <a:gd name="T13" fmla="*/ 0 60000 65536"/>
                  <a:gd name="T14" fmla="*/ 0 60000 65536"/>
                  <a:gd name="T15" fmla="*/ 0 w 66"/>
                  <a:gd name="T16" fmla="*/ 0 h 50"/>
                  <a:gd name="T17" fmla="*/ 66 w 66"/>
                  <a:gd name="T18" fmla="*/ 50 h 50"/>
                </a:gdLst>
                <a:ahLst/>
                <a:cxnLst>
                  <a:cxn ang="T10">
                    <a:pos x="T0" y="T1"/>
                  </a:cxn>
                  <a:cxn ang="T11">
                    <a:pos x="T2" y="T3"/>
                  </a:cxn>
                  <a:cxn ang="T12">
                    <a:pos x="T4" y="T5"/>
                  </a:cxn>
                  <a:cxn ang="T13">
                    <a:pos x="T6" y="T7"/>
                  </a:cxn>
                  <a:cxn ang="T14">
                    <a:pos x="T8" y="T9"/>
                  </a:cxn>
                </a:cxnLst>
                <a:rect l="T15" t="T16" r="T17" b="T18"/>
                <a:pathLst>
                  <a:path w="66" h="50">
                    <a:moveTo>
                      <a:pt x="0" y="0"/>
                    </a:moveTo>
                    <a:lnTo>
                      <a:pt x="0" y="50"/>
                    </a:lnTo>
                    <a:lnTo>
                      <a:pt x="66" y="0"/>
                    </a:lnTo>
                    <a:lnTo>
                      <a:pt x="0" y="0"/>
                    </a:lnTo>
                    <a:close/>
                  </a:path>
                </a:pathLst>
              </a:custGeom>
              <a:solidFill>
                <a:srgbClr val="0C419A"/>
              </a:solidFill>
              <a:ln w="9525">
                <a:noFill/>
                <a:round/>
                <a:headEnd/>
                <a:tailEnd/>
              </a:ln>
            </p:spPr>
            <p:txBody>
              <a:bodyPr/>
              <a:lstStyle/>
              <a:p>
                <a:pPr>
                  <a:defRPr/>
                </a:pPr>
                <a:endParaRPr lang="en-GB" sz="1800">
                  <a:solidFill>
                    <a:srgbClr val="FFFFFF"/>
                  </a:solidFill>
                </a:endParaRPr>
              </a:p>
            </p:txBody>
          </p:sp>
          <p:sp>
            <p:nvSpPr>
              <p:cNvPr id="221" name="Freeform 70"/>
              <p:cNvSpPr>
                <a:spLocks/>
              </p:cNvSpPr>
              <p:nvPr/>
            </p:nvSpPr>
            <p:spPr bwMode="auto">
              <a:xfrm>
                <a:off x="1778" y="2913"/>
                <a:ext cx="61" cy="40"/>
              </a:xfrm>
              <a:custGeom>
                <a:avLst/>
                <a:gdLst>
                  <a:gd name="T0" fmla="*/ 0 w 60"/>
                  <a:gd name="T1" fmla="*/ 39 h 39"/>
                  <a:gd name="T2" fmla="*/ 60 w 60"/>
                  <a:gd name="T3" fmla="*/ 39 h 39"/>
                  <a:gd name="T4" fmla="*/ 60 w 60"/>
                  <a:gd name="T5" fmla="*/ 0 h 39"/>
                  <a:gd name="T6" fmla="*/ 0 w 60"/>
                  <a:gd name="T7" fmla="*/ 39 h 39"/>
                  <a:gd name="T8" fmla="*/ 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39"/>
                    </a:moveTo>
                    <a:lnTo>
                      <a:pt x="60" y="39"/>
                    </a:lnTo>
                    <a:lnTo>
                      <a:pt x="60" y="0"/>
                    </a:lnTo>
                    <a:lnTo>
                      <a:pt x="0" y="39"/>
                    </a:lnTo>
                    <a:close/>
                  </a:path>
                </a:pathLst>
              </a:custGeom>
              <a:solidFill>
                <a:srgbClr val="0C419A"/>
              </a:solidFill>
              <a:ln w="9525">
                <a:noFill/>
                <a:round/>
                <a:headEnd/>
                <a:tailEnd/>
              </a:ln>
            </p:spPr>
            <p:txBody>
              <a:bodyPr/>
              <a:lstStyle/>
              <a:p>
                <a:pPr>
                  <a:defRPr/>
                </a:pPr>
                <a:endParaRPr lang="en-GB" sz="1800">
                  <a:solidFill>
                    <a:srgbClr val="FFFFFF"/>
                  </a:solidFill>
                </a:endParaRPr>
              </a:p>
            </p:txBody>
          </p:sp>
          <p:sp>
            <p:nvSpPr>
              <p:cNvPr id="222" name="Freeform 71"/>
              <p:cNvSpPr>
                <a:spLocks/>
              </p:cNvSpPr>
              <p:nvPr/>
            </p:nvSpPr>
            <p:spPr bwMode="auto">
              <a:xfrm>
                <a:off x="1742" y="2897"/>
                <a:ext cx="97" cy="57"/>
              </a:xfrm>
              <a:custGeom>
                <a:avLst/>
                <a:gdLst>
                  <a:gd name="T0" fmla="*/ 0 w 96"/>
                  <a:gd name="T1" fmla="*/ 56 h 56"/>
                  <a:gd name="T2" fmla="*/ 78 w 96"/>
                  <a:gd name="T3" fmla="*/ 0 h 56"/>
                  <a:gd name="T4" fmla="*/ 96 w 96"/>
                  <a:gd name="T5" fmla="*/ 0 h 56"/>
                  <a:gd name="T6" fmla="*/ 18 w 96"/>
                  <a:gd name="T7" fmla="*/ 56 h 56"/>
                  <a:gd name="T8" fmla="*/ 0 w 96"/>
                  <a:gd name="T9" fmla="*/ 56 h 56"/>
                  <a:gd name="T10" fmla="*/ 0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0" y="56"/>
                    </a:moveTo>
                    <a:lnTo>
                      <a:pt x="78" y="0"/>
                    </a:lnTo>
                    <a:lnTo>
                      <a:pt x="96" y="0"/>
                    </a:lnTo>
                    <a:lnTo>
                      <a:pt x="18" y="56"/>
                    </a:lnTo>
                    <a:lnTo>
                      <a:pt x="0" y="56"/>
                    </a:lnTo>
                    <a:close/>
                  </a:path>
                </a:pathLst>
              </a:custGeom>
              <a:solidFill>
                <a:srgbClr val="FF0000"/>
              </a:solidFill>
              <a:ln w="9525">
                <a:noFill/>
                <a:round/>
                <a:headEnd/>
                <a:tailEnd/>
              </a:ln>
            </p:spPr>
            <p:txBody>
              <a:bodyPr/>
              <a:lstStyle/>
              <a:p>
                <a:pPr>
                  <a:defRPr/>
                </a:pPr>
                <a:endParaRPr lang="en-GB" sz="1800">
                  <a:solidFill>
                    <a:srgbClr val="FFFFFF"/>
                  </a:solidFill>
                </a:endParaRPr>
              </a:p>
            </p:txBody>
          </p:sp>
          <p:sp>
            <p:nvSpPr>
              <p:cNvPr id="223" name="Freeform 72"/>
              <p:cNvSpPr>
                <a:spLocks/>
              </p:cNvSpPr>
              <p:nvPr/>
            </p:nvSpPr>
            <p:spPr bwMode="auto">
              <a:xfrm>
                <a:off x="1616" y="2897"/>
                <a:ext cx="77" cy="44"/>
              </a:xfrm>
              <a:custGeom>
                <a:avLst/>
                <a:gdLst>
                  <a:gd name="T0" fmla="*/ 78 w 78"/>
                  <a:gd name="T1" fmla="*/ 0 h 45"/>
                  <a:gd name="T2" fmla="*/ 78 w 78"/>
                  <a:gd name="T3" fmla="*/ 45 h 45"/>
                  <a:gd name="T4" fmla="*/ 0 w 78"/>
                  <a:gd name="T5" fmla="*/ 0 h 45"/>
                  <a:gd name="T6" fmla="*/ 78 w 78"/>
                  <a:gd name="T7" fmla="*/ 0 h 45"/>
                  <a:gd name="T8" fmla="*/ 78 w 78"/>
                  <a:gd name="T9" fmla="*/ 0 h 45"/>
                  <a:gd name="T10" fmla="*/ 0 60000 65536"/>
                  <a:gd name="T11" fmla="*/ 0 60000 65536"/>
                  <a:gd name="T12" fmla="*/ 0 60000 65536"/>
                  <a:gd name="T13" fmla="*/ 0 60000 65536"/>
                  <a:gd name="T14" fmla="*/ 0 60000 65536"/>
                  <a:gd name="T15" fmla="*/ 0 w 78"/>
                  <a:gd name="T16" fmla="*/ 0 h 45"/>
                  <a:gd name="T17" fmla="*/ 78 w 78"/>
                  <a:gd name="T18" fmla="*/ 45 h 45"/>
                </a:gdLst>
                <a:ahLst/>
                <a:cxnLst>
                  <a:cxn ang="T10">
                    <a:pos x="T0" y="T1"/>
                  </a:cxn>
                  <a:cxn ang="T11">
                    <a:pos x="T2" y="T3"/>
                  </a:cxn>
                  <a:cxn ang="T12">
                    <a:pos x="T4" y="T5"/>
                  </a:cxn>
                  <a:cxn ang="T13">
                    <a:pos x="T6" y="T7"/>
                  </a:cxn>
                  <a:cxn ang="T14">
                    <a:pos x="T8" y="T9"/>
                  </a:cxn>
                </a:cxnLst>
                <a:rect l="T15" t="T16" r="T17" b="T18"/>
                <a:pathLst>
                  <a:path w="78" h="45">
                    <a:moveTo>
                      <a:pt x="78" y="0"/>
                    </a:moveTo>
                    <a:lnTo>
                      <a:pt x="78" y="45"/>
                    </a:lnTo>
                    <a:lnTo>
                      <a:pt x="0" y="0"/>
                    </a:lnTo>
                    <a:lnTo>
                      <a:pt x="78" y="0"/>
                    </a:lnTo>
                    <a:close/>
                  </a:path>
                </a:pathLst>
              </a:custGeom>
              <a:solidFill>
                <a:srgbClr val="0C419A"/>
              </a:solidFill>
              <a:ln w="9525">
                <a:noFill/>
                <a:round/>
                <a:headEnd/>
                <a:tailEnd/>
              </a:ln>
            </p:spPr>
            <p:txBody>
              <a:bodyPr/>
              <a:lstStyle/>
              <a:p>
                <a:pPr>
                  <a:defRPr/>
                </a:pPr>
                <a:endParaRPr lang="en-GB" sz="1800">
                  <a:solidFill>
                    <a:srgbClr val="FFFFFF"/>
                  </a:solidFill>
                </a:endParaRPr>
              </a:p>
            </p:txBody>
          </p:sp>
          <p:sp>
            <p:nvSpPr>
              <p:cNvPr id="224" name="Freeform 73"/>
              <p:cNvSpPr>
                <a:spLocks/>
              </p:cNvSpPr>
              <p:nvPr/>
            </p:nvSpPr>
            <p:spPr bwMode="auto">
              <a:xfrm>
                <a:off x="1592" y="2913"/>
                <a:ext cx="61" cy="40"/>
              </a:xfrm>
              <a:custGeom>
                <a:avLst/>
                <a:gdLst>
                  <a:gd name="T0" fmla="*/ 60 w 60"/>
                  <a:gd name="T1" fmla="*/ 39 h 39"/>
                  <a:gd name="T2" fmla="*/ 0 w 60"/>
                  <a:gd name="T3" fmla="*/ 39 h 39"/>
                  <a:gd name="T4" fmla="*/ 0 w 60"/>
                  <a:gd name="T5" fmla="*/ 0 h 39"/>
                  <a:gd name="T6" fmla="*/ 60 w 60"/>
                  <a:gd name="T7" fmla="*/ 39 h 39"/>
                  <a:gd name="T8" fmla="*/ 6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60" y="39"/>
                    </a:moveTo>
                    <a:lnTo>
                      <a:pt x="0" y="39"/>
                    </a:lnTo>
                    <a:lnTo>
                      <a:pt x="0" y="0"/>
                    </a:lnTo>
                    <a:lnTo>
                      <a:pt x="60" y="39"/>
                    </a:lnTo>
                    <a:close/>
                  </a:path>
                </a:pathLst>
              </a:custGeom>
              <a:solidFill>
                <a:srgbClr val="0C419A"/>
              </a:solidFill>
              <a:ln w="9525">
                <a:noFill/>
                <a:round/>
                <a:headEnd/>
                <a:tailEnd/>
              </a:ln>
            </p:spPr>
            <p:txBody>
              <a:bodyPr/>
              <a:lstStyle/>
              <a:p>
                <a:pPr>
                  <a:defRPr/>
                </a:pPr>
                <a:endParaRPr lang="en-GB" sz="1800">
                  <a:solidFill>
                    <a:srgbClr val="FFFFFF"/>
                  </a:solidFill>
                </a:endParaRPr>
              </a:p>
            </p:txBody>
          </p:sp>
          <p:sp>
            <p:nvSpPr>
              <p:cNvPr id="225" name="Freeform 74"/>
              <p:cNvSpPr>
                <a:spLocks/>
              </p:cNvSpPr>
              <p:nvPr/>
            </p:nvSpPr>
            <p:spPr bwMode="auto">
              <a:xfrm>
                <a:off x="1592" y="2897"/>
                <a:ext cx="95" cy="57"/>
              </a:xfrm>
              <a:custGeom>
                <a:avLst/>
                <a:gdLst>
                  <a:gd name="T0" fmla="*/ 96 w 96"/>
                  <a:gd name="T1" fmla="*/ 56 h 56"/>
                  <a:gd name="T2" fmla="*/ 0 w 96"/>
                  <a:gd name="T3" fmla="*/ 0 h 56"/>
                  <a:gd name="T4" fmla="*/ 6 w 96"/>
                  <a:gd name="T5" fmla="*/ 11 h 56"/>
                  <a:gd name="T6" fmla="*/ 78 w 96"/>
                  <a:gd name="T7" fmla="*/ 56 h 56"/>
                  <a:gd name="T8" fmla="*/ 96 w 96"/>
                  <a:gd name="T9" fmla="*/ 56 h 56"/>
                  <a:gd name="T10" fmla="*/ 96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96" y="56"/>
                    </a:moveTo>
                    <a:lnTo>
                      <a:pt x="0" y="0"/>
                    </a:lnTo>
                    <a:lnTo>
                      <a:pt x="6" y="11"/>
                    </a:lnTo>
                    <a:lnTo>
                      <a:pt x="78" y="56"/>
                    </a:lnTo>
                    <a:lnTo>
                      <a:pt x="96" y="56"/>
                    </a:lnTo>
                    <a:close/>
                  </a:path>
                </a:pathLst>
              </a:custGeom>
              <a:solidFill>
                <a:srgbClr val="FF0000"/>
              </a:solidFill>
              <a:ln w="9525">
                <a:noFill/>
                <a:round/>
                <a:headEnd/>
                <a:tailEnd/>
              </a:ln>
            </p:spPr>
            <p:txBody>
              <a:bodyPr/>
              <a:lstStyle/>
              <a:p>
                <a:pPr>
                  <a:defRPr/>
                </a:pPr>
                <a:endParaRPr lang="en-GB" sz="1800">
                  <a:solidFill>
                    <a:srgbClr val="FFFFFF"/>
                  </a:solidFill>
                </a:endParaRPr>
              </a:p>
            </p:txBody>
          </p:sp>
          <p:sp>
            <p:nvSpPr>
              <p:cNvPr id="226" name="Freeform 75"/>
              <p:cNvSpPr>
                <a:spLocks/>
              </p:cNvSpPr>
              <p:nvPr/>
            </p:nvSpPr>
            <p:spPr bwMode="auto">
              <a:xfrm>
                <a:off x="1742" y="3008"/>
                <a:ext cx="73" cy="44"/>
              </a:xfrm>
              <a:custGeom>
                <a:avLst/>
                <a:gdLst>
                  <a:gd name="T0" fmla="*/ 0 w 72"/>
                  <a:gd name="T1" fmla="*/ 44 h 44"/>
                  <a:gd name="T2" fmla="*/ 0 w 72"/>
                  <a:gd name="T3" fmla="*/ 0 h 44"/>
                  <a:gd name="T4" fmla="*/ 72 w 72"/>
                  <a:gd name="T5" fmla="*/ 44 h 44"/>
                  <a:gd name="T6" fmla="*/ 0 w 72"/>
                  <a:gd name="T7" fmla="*/ 44 h 44"/>
                  <a:gd name="T8" fmla="*/ 0 w 72"/>
                  <a:gd name="T9" fmla="*/ 44 h 44"/>
                  <a:gd name="T10" fmla="*/ 0 60000 65536"/>
                  <a:gd name="T11" fmla="*/ 0 60000 65536"/>
                  <a:gd name="T12" fmla="*/ 0 60000 65536"/>
                  <a:gd name="T13" fmla="*/ 0 60000 65536"/>
                  <a:gd name="T14" fmla="*/ 0 60000 65536"/>
                  <a:gd name="T15" fmla="*/ 0 w 72"/>
                  <a:gd name="T16" fmla="*/ 0 h 44"/>
                  <a:gd name="T17" fmla="*/ 72 w 72"/>
                  <a:gd name="T18" fmla="*/ 44 h 44"/>
                </a:gdLst>
                <a:ahLst/>
                <a:cxnLst>
                  <a:cxn ang="T10">
                    <a:pos x="T0" y="T1"/>
                  </a:cxn>
                  <a:cxn ang="T11">
                    <a:pos x="T2" y="T3"/>
                  </a:cxn>
                  <a:cxn ang="T12">
                    <a:pos x="T4" y="T5"/>
                  </a:cxn>
                  <a:cxn ang="T13">
                    <a:pos x="T6" y="T7"/>
                  </a:cxn>
                  <a:cxn ang="T14">
                    <a:pos x="T8" y="T9"/>
                  </a:cxn>
                </a:cxnLst>
                <a:rect l="T15" t="T16" r="T17" b="T18"/>
                <a:pathLst>
                  <a:path w="72" h="44">
                    <a:moveTo>
                      <a:pt x="0" y="44"/>
                    </a:moveTo>
                    <a:lnTo>
                      <a:pt x="0" y="0"/>
                    </a:lnTo>
                    <a:lnTo>
                      <a:pt x="72" y="44"/>
                    </a:lnTo>
                    <a:lnTo>
                      <a:pt x="0" y="44"/>
                    </a:lnTo>
                    <a:close/>
                  </a:path>
                </a:pathLst>
              </a:custGeom>
              <a:solidFill>
                <a:srgbClr val="0C419A"/>
              </a:solidFill>
              <a:ln w="9525">
                <a:noFill/>
                <a:round/>
                <a:headEnd/>
                <a:tailEnd/>
              </a:ln>
            </p:spPr>
            <p:txBody>
              <a:bodyPr/>
              <a:lstStyle/>
              <a:p>
                <a:pPr>
                  <a:defRPr/>
                </a:pPr>
                <a:endParaRPr lang="en-GB" sz="1800">
                  <a:solidFill>
                    <a:srgbClr val="FFFFFF"/>
                  </a:solidFill>
                </a:endParaRPr>
              </a:p>
            </p:txBody>
          </p:sp>
          <p:sp>
            <p:nvSpPr>
              <p:cNvPr id="227" name="Freeform 76"/>
              <p:cNvSpPr>
                <a:spLocks/>
              </p:cNvSpPr>
              <p:nvPr/>
            </p:nvSpPr>
            <p:spPr bwMode="auto">
              <a:xfrm>
                <a:off x="1778" y="2998"/>
                <a:ext cx="61" cy="38"/>
              </a:xfrm>
              <a:custGeom>
                <a:avLst/>
                <a:gdLst>
                  <a:gd name="T0" fmla="*/ 0 w 60"/>
                  <a:gd name="T1" fmla="*/ 0 h 39"/>
                  <a:gd name="T2" fmla="*/ 60 w 60"/>
                  <a:gd name="T3" fmla="*/ 0 h 39"/>
                  <a:gd name="T4" fmla="*/ 60 w 60"/>
                  <a:gd name="T5" fmla="*/ 39 h 39"/>
                  <a:gd name="T6" fmla="*/ 0 w 60"/>
                  <a:gd name="T7" fmla="*/ 0 h 39"/>
                  <a:gd name="T8" fmla="*/ 0 w 60"/>
                  <a:gd name="T9" fmla="*/ 0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0"/>
                    </a:moveTo>
                    <a:lnTo>
                      <a:pt x="60" y="0"/>
                    </a:lnTo>
                    <a:lnTo>
                      <a:pt x="60" y="39"/>
                    </a:lnTo>
                    <a:lnTo>
                      <a:pt x="0" y="0"/>
                    </a:lnTo>
                    <a:close/>
                  </a:path>
                </a:pathLst>
              </a:custGeom>
              <a:solidFill>
                <a:srgbClr val="0C419A"/>
              </a:solidFill>
              <a:ln w="9525">
                <a:noFill/>
                <a:round/>
                <a:headEnd/>
                <a:tailEnd/>
              </a:ln>
            </p:spPr>
            <p:txBody>
              <a:bodyPr/>
              <a:lstStyle/>
              <a:p>
                <a:pPr>
                  <a:defRPr/>
                </a:pPr>
                <a:endParaRPr lang="en-GB" sz="1800">
                  <a:solidFill>
                    <a:srgbClr val="FFFFFF"/>
                  </a:solidFill>
                </a:endParaRPr>
              </a:p>
            </p:txBody>
          </p:sp>
          <p:sp>
            <p:nvSpPr>
              <p:cNvPr id="228" name="Freeform 77"/>
              <p:cNvSpPr>
                <a:spLocks/>
              </p:cNvSpPr>
              <p:nvPr/>
            </p:nvSpPr>
            <p:spPr bwMode="auto">
              <a:xfrm>
                <a:off x="1754" y="2998"/>
                <a:ext cx="85" cy="55"/>
              </a:xfrm>
              <a:custGeom>
                <a:avLst/>
                <a:gdLst>
                  <a:gd name="T0" fmla="*/ 0 w 84"/>
                  <a:gd name="T1" fmla="*/ 0 h 55"/>
                  <a:gd name="T2" fmla="*/ 84 w 84"/>
                  <a:gd name="T3" fmla="*/ 55 h 55"/>
                  <a:gd name="T4" fmla="*/ 84 w 84"/>
                  <a:gd name="T5" fmla="*/ 44 h 55"/>
                  <a:gd name="T6" fmla="*/ 18 w 84"/>
                  <a:gd name="T7" fmla="*/ 0 h 55"/>
                  <a:gd name="T8" fmla="*/ 0 w 84"/>
                  <a:gd name="T9" fmla="*/ 0 h 55"/>
                  <a:gd name="T10" fmla="*/ 0 w 84"/>
                  <a:gd name="T11" fmla="*/ 0 h 55"/>
                  <a:gd name="T12" fmla="*/ 0 60000 65536"/>
                  <a:gd name="T13" fmla="*/ 0 60000 65536"/>
                  <a:gd name="T14" fmla="*/ 0 60000 65536"/>
                  <a:gd name="T15" fmla="*/ 0 60000 65536"/>
                  <a:gd name="T16" fmla="*/ 0 60000 65536"/>
                  <a:gd name="T17" fmla="*/ 0 60000 65536"/>
                  <a:gd name="T18" fmla="*/ 0 w 84"/>
                  <a:gd name="T19" fmla="*/ 0 h 55"/>
                  <a:gd name="T20" fmla="*/ 84 w 8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84" h="55">
                    <a:moveTo>
                      <a:pt x="0" y="0"/>
                    </a:moveTo>
                    <a:lnTo>
                      <a:pt x="84" y="55"/>
                    </a:lnTo>
                    <a:lnTo>
                      <a:pt x="84" y="44"/>
                    </a:lnTo>
                    <a:lnTo>
                      <a:pt x="18" y="0"/>
                    </a:lnTo>
                    <a:lnTo>
                      <a:pt x="0" y="0"/>
                    </a:lnTo>
                    <a:close/>
                  </a:path>
                </a:pathLst>
              </a:custGeom>
              <a:solidFill>
                <a:srgbClr val="FF0000"/>
              </a:solidFill>
              <a:ln w="9525">
                <a:noFill/>
                <a:round/>
                <a:headEnd/>
                <a:tailEnd/>
              </a:ln>
            </p:spPr>
            <p:txBody>
              <a:bodyPr/>
              <a:lstStyle/>
              <a:p>
                <a:pPr>
                  <a:defRPr/>
                </a:pPr>
                <a:endParaRPr lang="en-GB" sz="1800">
                  <a:solidFill>
                    <a:srgbClr val="FFFFFF"/>
                  </a:solidFill>
                </a:endParaRPr>
              </a:p>
            </p:txBody>
          </p:sp>
          <p:sp>
            <p:nvSpPr>
              <p:cNvPr id="229" name="Freeform 78"/>
              <p:cNvSpPr>
                <a:spLocks/>
              </p:cNvSpPr>
              <p:nvPr/>
            </p:nvSpPr>
            <p:spPr bwMode="auto">
              <a:xfrm>
                <a:off x="1622" y="3002"/>
                <a:ext cx="71" cy="50"/>
              </a:xfrm>
              <a:custGeom>
                <a:avLst/>
                <a:gdLst>
                  <a:gd name="T0" fmla="*/ 72 w 72"/>
                  <a:gd name="T1" fmla="*/ 50 h 50"/>
                  <a:gd name="T2" fmla="*/ 72 w 72"/>
                  <a:gd name="T3" fmla="*/ 0 h 50"/>
                  <a:gd name="T4" fmla="*/ 0 w 72"/>
                  <a:gd name="T5" fmla="*/ 50 h 50"/>
                  <a:gd name="T6" fmla="*/ 72 w 72"/>
                  <a:gd name="T7" fmla="*/ 50 h 50"/>
                  <a:gd name="T8" fmla="*/ 72 w 72"/>
                  <a:gd name="T9" fmla="*/ 50 h 50"/>
                  <a:gd name="T10" fmla="*/ 0 60000 65536"/>
                  <a:gd name="T11" fmla="*/ 0 60000 65536"/>
                  <a:gd name="T12" fmla="*/ 0 60000 65536"/>
                  <a:gd name="T13" fmla="*/ 0 60000 65536"/>
                  <a:gd name="T14" fmla="*/ 0 60000 65536"/>
                  <a:gd name="T15" fmla="*/ 0 w 72"/>
                  <a:gd name="T16" fmla="*/ 0 h 50"/>
                  <a:gd name="T17" fmla="*/ 72 w 72"/>
                  <a:gd name="T18" fmla="*/ 50 h 50"/>
                </a:gdLst>
                <a:ahLst/>
                <a:cxnLst>
                  <a:cxn ang="T10">
                    <a:pos x="T0" y="T1"/>
                  </a:cxn>
                  <a:cxn ang="T11">
                    <a:pos x="T2" y="T3"/>
                  </a:cxn>
                  <a:cxn ang="T12">
                    <a:pos x="T4" y="T5"/>
                  </a:cxn>
                  <a:cxn ang="T13">
                    <a:pos x="T6" y="T7"/>
                  </a:cxn>
                  <a:cxn ang="T14">
                    <a:pos x="T8" y="T9"/>
                  </a:cxn>
                </a:cxnLst>
                <a:rect l="T15" t="T16" r="T17" b="T18"/>
                <a:pathLst>
                  <a:path w="72" h="50">
                    <a:moveTo>
                      <a:pt x="72" y="50"/>
                    </a:moveTo>
                    <a:lnTo>
                      <a:pt x="72" y="0"/>
                    </a:lnTo>
                    <a:lnTo>
                      <a:pt x="0" y="50"/>
                    </a:lnTo>
                    <a:lnTo>
                      <a:pt x="72" y="50"/>
                    </a:lnTo>
                    <a:close/>
                  </a:path>
                </a:pathLst>
              </a:custGeom>
              <a:solidFill>
                <a:srgbClr val="0C419A"/>
              </a:solidFill>
              <a:ln w="9525">
                <a:noFill/>
                <a:round/>
                <a:headEnd/>
                <a:tailEnd/>
              </a:ln>
            </p:spPr>
            <p:txBody>
              <a:bodyPr/>
              <a:lstStyle/>
              <a:p>
                <a:pPr>
                  <a:defRPr/>
                </a:pPr>
                <a:endParaRPr lang="en-GB" sz="1800">
                  <a:solidFill>
                    <a:srgbClr val="FFFFFF"/>
                  </a:solidFill>
                </a:endParaRPr>
              </a:p>
            </p:txBody>
          </p:sp>
          <p:sp>
            <p:nvSpPr>
              <p:cNvPr id="230" name="Freeform 79"/>
              <p:cNvSpPr>
                <a:spLocks/>
              </p:cNvSpPr>
              <p:nvPr/>
            </p:nvSpPr>
            <p:spPr bwMode="auto">
              <a:xfrm>
                <a:off x="1592" y="2998"/>
                <a:ext cx="55" cy="38"/>
              </a:xfrm>
              <a:custGeom>
                <a:avLst/>
                <a:gdLst>
                  <a:gd name="T0" fmla="*/ 54 w 54"/>
                  <a:gd name="T1" fmla="*/ 0 h 39"/>
                  <a:gd name="T2" fmla="*/ 0 w 54"/>
                  <a:gd name="T3" fmla="*/ 0 h 39"/>
                  <a:gd name="T4" fmla="*/ 0 w 54"/>
                  <a:gd name="T5" fmla="*/ 39 h 39"/>
                  <a:gd name="T6" fmla="*/ 54 w 54"/>
                  <a:gd name="T7" fmla="*/ 0 h 39"/>
                  <a:gd name="T8" fmla="*/ 54 w 54"/>
                  <a:gd name="T9" fmla="*/ 0 h 39"/>
                  <a:gd name="T10" fmla="*/ 0 60000 65536"/>
                  <a:gd name="T11" fmla="*/ 0 60000 65536"/>
                  <a:gd name="T12" fmla="*/ 0 60000 65536"/>
                  <a:gd name="T13" fmla="*/ 0 60000 65536"/>
                  <a:gd name="T14" fmla="*/ 0 60000 65536"/>
                  <a:gd name="T15" fmla="*/ 0 w 54"/>
                  <a:gd name="T16" fmla="*/ 0 h 39"/>
                  <a:gd name="T17" fmla="*/ 54 w 54"/>
                  <a:gd name="T18" fmla="*/ 39 h 39"/>
                </a:gdLst>
                <a:ahLst/>
                <a:cxnLst>
                  <a:cxn ang="T10">
                    <a:pos x="T0" y="T1"/>
                  </a:cxn>
                  <a:cxn ang="T11">
                    <a:pos x="T2" y="T3"/>
                  </a:cxn>
                  <a:cxn ang="T12">
                    <a:pos x="T4" y="T5"/>
                  </a:cxn>
                  <a:cxn ang="T13">
                    <a:pos x="T6" y="T7"/>
                  </a:cxn>
                  <a:cxn ang="T14">
                    <a:pos x="T8" y="T9"/>
                  </a:cxn>
                </a:cxnLst>
                <a:rect l="T15" t="T16" r="T17" b="T18"/>
                <a:pathLst>
                  <a:path w="54" h="39">
                    <a:moveTo>
                      <a:pt x="54" y="0"/>
                    </a:moveTo>
                    <a:lnTo>
                      <a:pt x="0" y="0"/>
                    </a:lnTo>
                    <a:lnTo>
                      <a:pt x="0" y="39"/>
                    </a:lnTo>
                    <a:lnTo>
                      <a:pt x="54" y="0"/>
                    </a:lnTo>
                    <a:close/>
                  </a:path>
                </a:pathLst>
              </a:custGeom>
              <a:solidFill>
                <a:srgbClr val="0C419A"/>
              </a:solidFill>
              <a:ln w="9525">
                <a:noFill/>
                <a:round/>
                <a:headEnd/>
                <a:tailEnd/>
              </a:ln>
            </p:spPr>
            <p:txBody>
              <a:bodyPr/>
              <a:lstStyle/>
              <a:p>
                <a:pPr>
                  <a:defRPr/>
                </a:pPr>
                <a:endParaRPr lang="en-GB" sz="1800">
                  <a:solidFill>
                    <a:srgbClr val="FFFFFF"/>
                  </a:solidFill>
                </a:endParaRPr>
              </a:p>
            </p:txBody>
          </p:sp>
          <p:sp>
            <p:nvSpPr>
              <p:cNvPr id="231" name="Freeform 80"/>
              <p:cNvSpPr>
                <a:spLocks/>
              </p:cNvSpPr>
              <p:nvPr/>
            </p:nvSpPr>
            <p:spPr bwMode="auto">
              <a:xfrm>
                <a:off x="1598" y="2998"/>
                <a:ext cx="95" cy="55"/>
              </a:xfrm>
              <a:custGeom>
                <a:avLst/>
                <a:gdLst>
                  <a:gd name="T0" fmla="*/ 96 w 96"/>
                  <a:gd name="T1" fmla="*/ 0 h 55"/>
                  <a:gd name="T2" fmla="*/ 18 w 96"/>
                  <a:gd name="T3" fmla="*/ 55 h 55"/>
                  <a:gd name="T4" fmla="*/ 0 w 96"/>
                  <a:gd name="T5" fmla="*/ 55 h 55"/>
                  <a:gd name="T6" fmla="*/ 78 w 96"/>
                  <a:gd name="T7" fmla="*/ 0 h 55"/>
                  <a:gd name="T8" fmla="*/ 96 w 96"/>
                  <a:gd name="T9" fmla="*/ 0 h 55"/>
                  <a:gd name="T10" fmla="*/ 96 w 96"/>
                  <a:gd name="T11" fmla="*/ 0 h 55"/>
                  <a:gd name="T12" fmla="*/ 0 60000 65536"/>
                  <a:gd name="T13" fmla="*/ 0 60000 65536"/>
                  <a:gd name="T14" fmla="*/ 0 60000 65536"/>
                  <a:gd name="T15" fmla="*/ 0 60000 65536"/>
                  <a:gd name="T16" fmla="*/ 0 60000 65536"/>
                  <a:gd name="T17" fmla="*/ 0 60000 65536"/>
                  <a:gd name="T18" fmla="*/ 0 w 96"/>
                  <a:gd name="T19" fmla="*/ 0 h 55"/>
                  <a:gd name="T20" fmla="*/ 96 w 96"/>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96" h="55">
                    <a:moveTo>
                      <a:pt x="96" y="0"/>
                    </a:moveTo>
                    <a:lnTo>
                      <a:pt x="18" y="55"/>
                    </a:lnTo>
                    <a:lnTo>
                      <a:pt x="0" y="55"/>
                    </a:lnTo>
                    <a:lnTo>
                      <a:pt x="78" y="0"/>
                    </a:lnTo>
                    <a:lnTo>
                      <a:pt x="96" y="0"/>
                    </a:lnTo>
                    <a:close/>
                  </a:path>
                </a:pathLst>
              </a:custGeom>
              <a:solidFill>
                <a:srgbClr val="FF0000"/>
              </a:solidFill>
              <a:ln w="9525">
                <a:noFill/>
                <a:round/>
                <a:headEnd/>
                <a:tailEnd/>
              </a:ln>
            </p:spPr>
            <p:txBody>
              <a:bodyPr/>
              <a:lstStyle/>
              <a:p>
                <a:pPr>
                  <a:defRPr/>
                </a:pPr>
                <a:endParaRPr lang="en-GB" sz="1800">
                  <a:solidFill>
                    <a:srgbClr val="FFFFFF"/>
                  </a:solidFill>
                </a:endParaRPr>
              </a:p>
            </p:txBody>
          </p:sp>
          <p:sp>
            <p:nvSpPr>
              <p:cNvPr id="232" name="Freeform 81"/>
              <p:cNvSpPr>
                <a:spLocks/>
              </p:cNvSpPr>
              <p:nvPr/>
            </p:nvSpPr>
            <p:spPr bwMode="auto">
              <a:xfrm>
                <a:off x="1592" y="2897"/>
                <a:ext cx="247"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1800">
                  <a:solidFill>
                    <a:srgbClr val="FFFFFF"/>
                  </a:solidFill>
                </a:endParaRPr>
              </a:p>
            </p:txBody>
          </p:sp>
        </p:grpSp>
        <p:grpSp>
          <p:nvGrpSpPr>
            <p:cNvPr id="8" name="Group 82"/>
            <p:cNvGrpSpPr>
              <a:grpSpLocks/>
            </p:cNvGrpSpPr>
            <p:nvPr userDrawn="1"/>
          </p:nvGrpSpPr>
          <p:grpSpPr bwMode="auto">
            <a:xfrm>
              <a:off x="2910190" y="5298398"/>
              <a:ext cx="164629" cy="104602"/>
              <a:chOff x="1778" y="2004"/>
              <a:chExt cx="246" cy="156"/>
            </a:xfrm>
          </p:grpSpPr>
          <p:sp>
            <p:nvSpPr>
              <p:cNvPr id="215" name="Freeform 83"/>
              <p:cNvSpPr>
                <a:spLocks/>
              </p:cNvSpPr>
              <p:nvPr/>
            </p:nvSpPr>
            <p:spPr bwMode="auto">
              <a:xfrm>
                <a:off x="1778" y="2004"/>
                <a:ext cx="246" cy="156"/>
              </a:xfrm>
              <a:custGeom>
                <a:avLst/>
                <a:gdLst>
                  <a:gd name="T0" fmla="*/ 1573 w 239"/>
                  <a:gd name="T1" fmla="*/ 2942 h 151"/>
                  <a:gd name="T2" fmla="*/ 1573 w 239"/>
                  <a:gd name="T3" fmla="*/ 0 h 151"/>
                  <a:gd name="T4" fmla="*/ 0 w 239"/>
                  <a:gd name="T5" fmla="*/ 0 h 151"/>
                  <a:gd name="T6" fmla="*/ 0 w 239"/>
                  <a:gd name="T7" fmla="*/ 2942 h 151"/>
                  <a:gd name="T8" fmla="*/ 1573 w 239"/>
                  <a:gd name="T9" fmla="*/ 2942 h 151"/>
                  <a:gd name="T10" fmla="*/ 1573 w 239"/>
                  <a:gd name="T11" fmla="*/ 2942 h 151"/>
                  <a:gd name="T12" fmla="*/ 0 60000 65536"/>
                  <a:gd name="T13" fmla="*/ 0 60000 65536"/>
                  <a:gd name="T14" fmla="*/ 0 60000 65536"/>
                  <a:gd name="T15" fmla="*/ 0 60000 65536"/>
                  <a:gd name="T16" fmla="*/ 0 60000 65536"/>
                  <a:gd name="T17" fmla="*/ 0 60000 65536"/>
                  <a:gd name="T18" fmla="*/ 0 w 239"/>
                  <a:gd name="T19" fmla="*/ 0 h 151"/>
                  <a:gd name="T20" fmla="*/ 239 w 239"/>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9" h="151">
                    <a:moveTo>
                      <a:pt x="239" y="151"/>
                    </a:moveTo>
                    <a:lnTo>
                      <a:pt x="239" y="0"/>
                    </a:lnTo>
                    <a:lnTo>
                      <a:pt x="0" y="0"/>
                    </a:lnTo>
                    <a:lnTo>
                      <a:pt x="0" y="151"/>
                    </a:lnTo>
                    <a:lnTo>
                      <a:pt x="239" y="151"/>
                    </a:lnTo>
                    <a:close/>
                  </a:path>
                </a:pathLst>
              </a:custGeom>
              <a:solidFill>
                <a:srgbClr val="FF0000"/>
              </a:solidFill>
              <a:ln w="9525">
                <a:noFill/>
                <a:round/>
                <a:headEnd/>
                <a:tailEnd/>
              </a:ln>
            </p:spPr>
            <p:txBody>
              <a:bodyPr/>
              <a:lstStyle/>
              <a:p>
                <a:pPr>
                  <a:defRPr/>
                </a:pPr>
                <a:endParaRPr lang="en-GB" sz="1800">
                  <a:solidFill>
                    <a:srgbClr val="FFFFFF"/>
                  </a:solidFill>
                </a:endParaRPr>
              </a:p>
            </p:txBody>
          </p:sp>
          <p:sp>
            <p:nvSpPr>
              <p:cNvPr id="216" name="Freeform 84"/>
              <p:cNvSpPr>
                <a:spLocks/>
              </p:cNvSpPr>
              <p:nvPr/>
            </p:nvSpPr>
            <p:spPr bwMode="auto">
              <a:xfrm>
                <a:off x="1845" y="2026"/>
                <a:ext cx="120" cy="118"/>
              </a:xfrm>
              <a:custGeom>
                <a:avLst/>
                <a:gdLst>
                  <a:gd name="T0" fmla="*/ 77 w 119"/>
                  <a:gd name="T1" fmla="*/ 78 h 117"/>
                  <a:gd name="T2" fmla="*/ 119 w 119"/>
                  <a:gd name="T3" fmla="*/ 78 h 117"/>
                  <a:gd name="T4" fmla="*/ 119 w 119"/>
                  <a:gd name="T5" fmla="*/ 44 h 117"/>
                  <a:gd name="T6" fmla="*/ 77 w 119"/>
                  <a:gd name="T7" fmla="*/ 44 h 117"/>
                  <a:gd name="T8" fmla="*/ 77 w 119"/>
                  <a:gd name="T9" fmla="*/ 0 h 117"/>
                  <a:gd name="T10" fmla="*/ 42 w 119"/>
                  <a:gd name="T11" fmla="*/ 0 h 117"/>
                  <a:gd name="T12" fmla="*/ 42 w 119"/>
                  <a:gd name="T13" fmla="*/ 44 h 117"/>
                  <a:gd name="T14" fmla="*/ 0 w 119"/>
                  <a:gd name="T15" fmla="*/ 44 h 117"/>
                  <a:gd name="T16" fmla="*/ 0 w 119"/>
                  <a:gd name="T17" fmla="*/ 78 h 117"/>
                  <a:gd name="T18" fmla="*/ 42 w 119"/>
                  <a:gd name="T19" fmla="*/ 78 h 117"/>
                  <a:gd name="T20" fmla="*/ 42 w 119"/>
                  <a:gd name="T21" fmla="*/ 117 h 117"/>
                  <a:gd name="T22" fmla="*/ 77 w 119"/>
                  <a:gd name="T23" fmla="*/ 117 h 117"/>
                  <a:gd name="T24" fmla="*/ 77 w 119"/>
                  <a:gd name="T25" fmla="*/ 78 h 117"/>
                  <a:gd name="T26" fmla="*/ 77 w 119"/>
                  <a:gd name="T27" fmla="*/ 78 h 1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
                  <a:gd name="T43" fmla="*/ 0 h 117"/>
                  <a:gd name="T44" fmla="*/ 119 w 119"/>
                  <a:gd name="T45" fmla="*/ 117 h 1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 h="117">
                    <a:moveTo>
                      <a:pt x="77" y="78"/>
                    </a:moveTo>
                    <a:lnTo>
                      <a:pt x="119" y="78"/>
                    </a:lnTo>
                    <a:lnTo>
                      <a:pt x="119" y="44"/>
                    </a:lnTo>
                    <a:lnTo>
                      <a:pt x="77" y="44"/>
                    </a:lnTo>
                    <a:lnTo>
                      <a:pt x="77" y="0"/>
                    </a:lnTo>
                    <a:lnTo>
                      <a:pt x="42" y="0"/>
                    </a:lnTo>
                    <a:lnTo>
                      <a:pt x="42" y="44"/>
                    </a:lnTo>
                    <a:lnTo>
                      <a:pt x="0" y="44"/>
                    </a:lnTo>
                    <a:lnTo>
                      <a:pt x="0" y="78"/>
                    </a:lnTo>
                    <a:lnTo>
                      <a:pt x="42" y="78"/>
                    </a:lnTo>
                    <a:lnTo>
                      <a:pt x="42" y="117"/>
                    </a:lnTo>
                    <a:lnTo>
                      <a:pt x="77" y="117"/>
                    </a:lnTo>
                    <a:lnTo>
                      <a:pt x="77" y="78"/>
                    </a:lnTo>
                    <a:close/>
                  </a:path>
                </a:pathLst>
              </a:custGeom>
              <a:solidFill>
                <a:srgbClr val="FFFFFF"/>
              </a:solidFill>
              <a:ln w="9525">
                <a:noFill/>
                <a:round/>
                <a:headEnd/>
                <a:tailEnd/>
              </a:ln>
            </p:spPr>
            <p:txBody>
              <a:bodyPr/>
              <a:lstStyle/>
              <a:p>
                <a:pPr>
                  <a:defRPr/>
                </a:pPr>
                <a:endParaRPr lang="en-GB" sz="1800">
                  <a:solidFill>
                    <a:srgbClr val="FFFFFF"/>
                  </a:solidFill>
                </a:endParaRPr>
              </a:p>
            </p:txBody>
          </p:sp>
          <p:sp>
            <p:nvSpPr>
              <p:cNvPr id="217" name="Freeform 85"/>
              <p:cNvSpPr>
                <a:spLocks/>
              </p:cNvSpPr>
              <p:nvPr/>
            </p:nvSpPr>
            <p:spPr bwMode="auto">
              <a:xfrm>
                <a:off x="1778" y="2004"/>
                <a:ext cx="246"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1800">
                  <a:solidFill>
                    <a:srgbClr val="FFFFFF"/>
                  </a:solidFill>
                </a:endParaRPr>
              </a:p>
            </p:txBody>
          </p:sp>
        </p:grpSp>
        <p:grpSp>
          <p:nvGrpSpPr>
            <p:cNvPr id="9" name="Group 86"/>
            <p:cNvGrpSpPr>
              <a:grpSpLocks/>
            </p:cNvGrpSpPr>
            <p:nvPr userDrawn="1"/>
          </p:nvGrpSpPr>
          <p:grpSpPr bwMode="auto">
            <a:xfrm>
              <a:off x="2698061" y="5298398"/>
              <a:ext cx="164271" cy="105273"/>
              <a:chOff x="1592" y="2143"/>
              <a:chExt cx="247" cy="156"/>
            </a:xfrm>
          </p:grpSpPr>
          <p:sp>
            <p:nvSpPr>
              <p:cNvPr id="209" name="Freeform 87"/>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E600"/>
              </a:solidFill>
              <a:ln w="9525">
                <a:noFill/>
                <a:round/>
                <a:headEnd/>
                <a:tailEnd/>
              </a:ln>
            </p:spPr>
            <p:txBody>
              <a:bodyPr/>
              <a:lstStyle/>
              <a:p>
                <a:pPr>
                  <a:defRPr/>
                </a:pPr>
                <a:endParaRPr lang="en-GB" sz="1800">
                  <a:solidFill>
                    <a:srgbClr val="FFFFFF"/>
                  </a:solidFill>
                </a:endParaRPr>
              </a:p>
            </p:txBody>
          </p:sp>
          <p:sp>
            <p:nvSpPr>
              <p:cNvPr id="210" name="Freeform 88"/>
              <p:cNvSpPr>
                <a:spLocks/>
              </p:cNvSpPr>
              <p:nvPr/>
            </p:nvSpPr>
            <p:spPr bwMode="auto">
              <a:xfrm>
                <a:off x="1592" y="2143"/>
                <a:ext cx="66" cy="67"/>
              </a:xfrm>
              <a:custGeom>
                <a:avLst/>
                <a:gdLst>
                  <a:gd name="T0" fmla="*/ 66 w 66"/>
                  <a:gd name="T1" fmla="*/ 0 h 67"/>
                  <a:gd name="T2" fmla="*/ 0 w 66"/>
                  <a:gd name="T3" fmla="*/ 0 h 67"/>
                  <a:gd name="T4" fmla="*/ 0 w 66"/>
                  <a:gd name="T5" fmla="*/ 67 h 67"/>
                  <a:gd name="T6" fmla="*/ 66 w 66"/>
                  <a:gd name="T7" fmla="*/ 67 h 67"/>
                  <a:gd name="T8" fmla="*/ 66 w 66"/>
                  <a:gd name="T9" fmla="*/ 0 h 67"/>
                  <a:gd name="T10" fmla="*/ 66 w 66"/>
                  <a:gd name="T11" fmla="*/ 0 h 67"/>
                  <a:gd name="T12" fmla="*/ 0 60000 65536"/>
                  <a:gd name="T13" fmla="*/ 0 60000 65536"/>
                  <a:gd name="T14" fmla="*/ 0 60000 65536"/>
                  <a:gd name="T15" fmla="*/ 0 60000 65536"/>
                  <a:gd name="T16" fmla="*/ 0 60000 65536"/>
                  <a:gd name="T17" fmla="*/ 0 60000 65536"/>
                  <a:gd name="T18" fmla="*/ 0 w 66"/>
                  <a:gd name="T19" fmla="*/ 0 h 67"/>
                  <a:gd name="T20" fmla="*/ 66 w 66"/>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66" h="67">
                    <a:moveTo>
                      <a:pt x="66" y="0"/>
                    </a:moveTo>
                    <a:lnTo>
                      <a:pt x="0" y="0"/>
                    </a:lnTo>
                    <a:lnTo>
                      <a:pt x="0" y="67"/>
                    </a:lnTo>
                    <a:lnTo>
                      <a:pt x="66" y="67"/>
                    </a:lnTo>
                    <a:lnTo>
                      <a:pt x="66" y="0"/>
                    </a:lnTo>
                    <a:close/>
                  </a:path>
                </a:pathLst>
              </a:custGeom>
              <a:solidFill>
                <a:srgbClr val="0C419A"/>
              </a:solidFill>
              <a:ln w="9525">
                <a:noFill/>
                <a:round/>
                <a:headEnd/>
                <a:tailEnd/>
              </a:ln>
            </p:spPr>
            <p:txBody>
              <a:bodyPr/>
              <a:lstStyle/>
              <a:p>
                <a:pPr>
                  <a:defRPr/>
                </a:pPr>
                <a:endParaRPr lang="en-GB" sz="1800">
                  <a:solidFill>
                    <a:srgbClr val="FFFFFF"/>
                  </a:solidFill>
                </a:endParaRPr>
              </a:p>
            </p:txBody>
          </p:sp>
          <p:sp>
            <p:nvSpPr>
              <p:cNvPr id="211" name="Freeform 89"/>
              <p:cNvSpPr>
                <a:spLocks/>
              </p:cNvSpPr>
              <p:nvPr/>
            </p:nvSpPr>
            <p:spPr bwMode="auto">
              <a:xfrm>
                <a:off x="1592" y="2238"/>
                <a:ext cx="66" cy="61"/>
              </a:xfrm>
              <a:custGeom>
                <a:avLst/>
                <a:gdLst>
                  <a:gd name="T0" fmla="*/ 0 w 66"/>
                  <a:gd name="T1" fmla="*/ 0 h 61"/>
                  <a:gd name="T2" fmla="*/ 0 w 66"/>
                  <a:gd name="T3" fmla="*/ 61 h 61"/>
                  <a:gd name="T4" fmla="*/ 66 w 66"/>
                  <a:gd name="T5" fmla="*/ 61 h 61"/>
                  <a:gd name="T6" fmla="*/ 66 w 66"/>
                  <a:gd name="T7" fmla="*/ 0 h 61"/>
                  <a:gd name="T8" fmla="*/ 0 w 66"/>
                  <a:gd name="T9" fmla="*/ 0 h 61"/>
                  <a:gd name="T10" fmla="*/ 0 w 66"/>
                  <a:gd name="T11" fmla="*/ 0 h 61"/>
                  <a:gd name="T12" fmla="*/ 0 60000 65536"/>
                  <a:gd name="T13" fmla="*/ 0 60000 65536"/>
                  <a:gd name="T14" fmla="*/ 0 60000 65536"/>
                  <a:gd name="T15" fmla="*/ 0 60000 65536"/>
                  <a:gd name="T16" fmla="*/ 0 60000 65536"/>
                  <a:gd name="T17" fmla="*/ 0 60000 65536"/>
                  <a:gd name="T18" fmla="*/ 0 w 66"/>
                  <a:gd name="T19" fmla="*/ 0 h 61"/>
                  <a:gd name="T20" fmla="*/ 66 w 66"/>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66" h="61">
                    <a:moveTo>
                      <a:pt x="0" y="0"/>
                    </a:moveTo>
                    <a:lnTo>
                      <a:pt x="0" y="61"/>
                    </a:lnTo>
                    <a:lnTo>
                      <a:pt x="66" y="61"/>
                    </a:lnTo>
                    <a:lnTo>
                      <a:pt x="66" y="0"/>
                    </a:lnTo>
                    <a:lnTo>
                      <a:pt x="0" y="0"/>
                    </a:lnTo>
                    <a:close/>
                  </a:path>
                </a:pathLst>
              </a:custGeom>
              <a:solidFill>
                <a:srgbClr val="0C419A"/>
              </a:solidFill>
              <a:ln w="9525">
                <a:noFill/>
                <a:round/>
                <a:headEnd/>
                <a:tailEnd/>
              </a:ln>
            </p:spPr>
            <p:txBody>
              <a:bodyPr/>
              <a:lstStyle/>
              <a:p>
                <a:pPr>
                  <a:defRPr/>
                </a:pPr>
                <a:endParaRPr lang="en-GB" sz="1800">
                  <a:solidFill>
                    <a:srgbClr val="FFFFFF"/>
                  </a:solidFill>
                </a:endParaRPr>
              </a:p>
            </p:txBody>
          </p:sp>
          <p:sp>
            <p:nvSpPr>
              <p:cNvPr id="212" name="Freeform 90"/>
              <p:cNvSpPr>
                <a:spLocks/>
              </p:cNvSpPr>
              <p:nvPr/>
            </p:nvSpPr>
            <p:spPr bwMode="auto">
              <a:xfrm>
                <a:off x="1689" y="2238"/>
                <a:ext cx="150" cy="61"/>
              </a:xfrm>
              <a:custGeom>
                <a:avLst/>
                <a:gdLst>
                  <a:gd name="T0" fmla="*/ 0 w 149"/>
                  <a:gd name="T1" fmla="*/ 61 h 61"/>
                  <a:gd name="T2" fmla="*/ 149 w 149"/>
                  <a:gd name="T3" fmla="*/ 61 h 61"/>
                  <a:gd name="T4" fmla="*/ 149 w 149"/>
                  <a:gd name="T5" fmla="*/ 0 h 61"/>
                  <a:gd name="T6" fmla="*/ 0 w 149"/>
                  <a:gd name="T7" fmla="*/ 0 h 61"/>
                  <a:gd name="T8" fmla="*/ 0 w 149"/>
                  <a:gd name="T9" fmla="*/ 61 h 61"/>
                  <a:gd name="T10" fmla="*/ 0 w 149"/>
                  <a:gd name="T11" fmla="*/ 61 h 61"/>
                  <a:gd name="T12" fmla="*/ 0 60000 65536"/>
                  <a:gd name="T13" fmla="*/ 0 60000 65536"/>
                  <a:gd name="T14" fmla="*/ 0 60000 65536"/>
                  <a:gd name="T15" fmla="*/ 0 60000 65536"/>
                  <a:gd name="T16" fmla="*/ 0 60000 65536"/>
                  <a:gd name="T17" fmla="*/ 0 60000 65536"/>
                  <a:gd name="T18" fmla="*/ 0 w 149"/>
                  <a:gd name="T19" fmla="*/ 0 h 61"/>
                  <a:gd name="T20" fmla="*/ 149 w 14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49" h="61">
                    <a:moveTo>
                      <a:pt x="0" y="61"/>
                    </a:moveTo>
                    <a:lnTo>
                      <a:pt x="149" y="61"/>
                    </a:lnTo>
                    <a:lnTo>
                      <a:pt x="149" y="0"/>
                    </a:lnTo>
                    <a:lnTo>
                      <a:pt x="0" y="0"/>
                    </a:lnTo>
                    <a:lnTo>
                      <a:pt x="0" y="61"/>
                    </a:lnTo>
                    <a:close/>
                  </a:path>
                </a:pathLst>
              </a:custGeom>
              <a:solidFill>
                <a:srgbClr val="0C419A"/>
              </a:solidFill>
              <a:ln w="9525">
                <a:noFill/>
                <a:round/>
                <a:headEnd/>
                <a:tailEnd/>
              </a:ln>
            </p:spPr>
            <p:txBody>
              <a:bodyPr/>
              <a:lstStyle/>
              <a:p>
                <a:pPr>
                  <a:defRPr/>
                </a:pPr>
                <a:endParaRPr lang="en-GB" sz="1800">
                  <a:solidFill>
                    <a:srgbClr val="FFFFFF"/>
                  </a:solidFill>
                </a:endParaRPr>
              </a:p>
            </p:txBody>
          </p:sp>
          <p:sp>
            <p:nvSpPr>
              <p:cNvPr id="213" name="Freeform 91"/>
              <p:cNvSpPr>
                <a:spLocks/>
              </p:cNvSpPr>
              <p:nvPr/>
            </p:nvSpPr>
            <p:spPr bwMode="auto">
              <a:xfrm>
                <a:off x="1689" y="2143"/>
                <a:ext cx="150" cy="67"/>
              </a:xfrm>
              <a:custGeom>
                <a:avLst/>
                <a:gdLst>
                  <a:gd name="T0" fmla="*/ 0 w 149"/>
                  <a:gd name="T1" fmla="*/ 0 h 67"/>
                  <a:gd name="T2" fmla="*/ 0 w 149"/>
                  <a:gd name="T3" fmla="*/ 67 h 67"/>
                  <a:gd name="T4" fmla="*/ 149 w 149"/>
                  <a:gd name="T5" fmla="*/ 67 h 67"/>
                  <a:gd name="T6" fmla="*/ 149 w 149"/>
                  <a:gd name="T7" fmla="*/ 0 h 67"/>
                  <a:gd name="T8" fmla="*/ 0 w 149"/>
                  <a:gd name="T9" fmla="*/ 0 h 67"/>
                  <a:gd name="T10" fmla="*/ 0 w 149"/>
                  <a:gd name="T11" fmla="*/ 0 h 67"/>
                  <a:gd name="T12" fmla="*/ 0 60000 65536"/>
                  <a:gd name="T13" fmla="*/ 0 60000 65536"/>
                  <a:gd name="T14" fmla="*/ 0 60000 65536"/>
                  <a:gd name="T15" fmla="*/ 0 60000 65536"/>
                  <a:gd name="T16" fmla="*/ 0 60000 65536"/>
                  <a:gd name="T17" fmla="*/ 0 60000 65536"/>
                  <a:gd name="T18" fmla="*/ 0 w 149"/>
                  <a:gd name="T19" fmla="*/ 0 h 67"/>
                  <a:gd name="T20" fmla="*/ 149 w 149"/>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149" h="67">
                    <a:moveTo>
                      <a:pt x="0" y="0"/>
                    </a:moveTo>
                    <a:lnTo>
                      <a:pt x="0" y="67"/>
                    </a:lnTo>
                    <a:lnTo>
                      <a:pt x="149" y="67"/>
                    </a:lnTo>
                    <a:lnTo>
                      <a:pt x="149" y="0"/>
                    </a:lnTo>
                    <a:lnTo>
                      <a:pt x="0" y="0"/>
                    </a:lnTo>
                    <a:close/>
                  </a:path>
                </a:pathLst>
              </a:custGeom>
              <a:solidFill>
                <a:srgbClr val="0C419A"/>
              </a:solidFill>
              <a:ln w="9525">
                <a:noFill/>
                <a:round/>
                <a:headEnd/>
                <a:tailEnd/>
              </a:ln>
            </p:spPr>
            <p:txBody>
              <a:bodyPr/>
              <a:lstStyle/>
              <a:p>
                <a:pPr>
                  <a:defRPr/>
                </a:pPr>
                <a:endParaRPr lang="en-GB" sz="1800">
                  <a:solidFill>
                    <a:srgbClr val="FFFFFF"/>
                  </a:solidFill>
                </a:endParaRPr>
              </a:p>
            </p:txBody>
          </p:sp>
          <p:sp>
            <p:nvSpPr>
              <p:cNvPr id="214" name="Freeform 92"/>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1800">
                  <a:solidFill>
                    <a:srgbClr val="FFFFFF"/>
                  </a:solidFill>
                </a:endParaRPr>
              </a:p>
            </p:txBody>
          </p:sp>
        </p:grpSp>
        <p:grpSp>
          <p:nvGrpSpPr>
            <p:cNvPr id="10" name="Group 93"/>
            <p:cNvGrpSpPr>
              <a:grpSpLocks/>
            </p:cNvGrpSpPr>
            <p:nvPr userDrawn="1"/>
          </p:nvGrpSpPr>
          <p:grpSpPr bwMode="auto">
            <a:xfrm>
              <a:off x="2486912" y="5298398"/>
              <a:ext cx="163291" cy="105273"/>
              <a:chOff x="1593" y="1897"/>
              <a:chExt cx="244" cy="157"/>
            </a:xfrm>
          </p:grpSpPr>
          <p:sp>
            <p:nvSpPr>
              <p:cNvPr id="205" name="Freeform 94"/>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E600"/>
              </a:solidFill>
              <a:ln w="9525">
                <a:noFill/>
                <a:round/>
                <a:headEnd/>
                <a:tailEnd/>
              </a:ln>
            </p:spPr>
            <p:txBody>
              <a:bodyPr/>
              <a:lstStyle/>
              <a:p>
                <a:pPr>
                  <a:defRPr/>
                </a:pPr>
                <a:endParaRPr lang="en-GB" sz="1800">
                  <a:solidFill>
                    <a:srgbClr val="FFFFFF"/>
                  </a:solidFill>
                </a:endParaRPr>
              </a:p>
            </p:txBody>
          </p:sp>
          <p:sp>
            <p:nvSpPr>
              <p:cNvPr id="206" name="Freeform 95"/>
              <p:cNvSpPr>
                <a:spLocks/>
              </p:cNvSpPr>
              <p:nvPr/>
            </p:nvSpPr>
            <p:spPr bwMode="auto">
              <a:xfrm>
                <a:off x="1593" y="1897"/>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sz="1800">
                  <a:solidFill>
                    <a:srgbClr val="FFFFFF"/>
                  </a:solidFill>
                </a:endParaRPr>
              </a:p>
            </p:txBody>
          </p:sp>
          <p:sp>
            <p:nvSpPr>
              <p:cNvPr id="207" name="Freeform 96"/>
              <p:cNvSpPr>
                <a:spLocks/>
              </p:cNvSpPr>
              <p:nvPr/>
            </p:nvSpPr>
            <p:spPr bwMode="auto">
              <a:xfrm>
                <a:off x="1593" y="2003"/>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FF0000"/>
              </a:solidFill>
              <a:ln w="9525">
                <a:noFill/>
                <a:round/>
                <a:headEnd/>
                <a:tailEnd/>
              </a:ln>
            </p:spPr>
            <p:txBody>
              <a:bodyPr/>
              <a:lstStyle/>
              <a:p>
                <a:pPr>
                  <a:defRPr/>
                </a:pPr>
                <a:endParaRPr lang="en-GB" sz="1800">
                  <a:solidFill>
                    <a:srgbClr val="FFFFFF"/>
                  </a:solidFill>
                </a:endParaRPr>
              </a:p>
            </p:txBody>
          </p:sp>
          <p:sp>
            <p:nvSpPr>
              <p:cNvPr id="208" name="Freeform 97"/>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1800">
                  <a:solidFill>
                    <a:srgbClr val="FFFFFF"/>
                  </a:solidFill>
                </a:endParaRPr>
              </a:p>
            </p:txBody>
          </p:sp>
        </p:grpSp>
        <p:grpSp>
          <p:nvGrpSpPr>
            <p:cNvPr id="11" name="Group 98"/>
            <p:cNvGrpSpPr>
              <a:grpSpLocks/>
            </p:cNvGrpSpPr>
            <p:nvPr userDrawn="1"/>
          </p:nvGrpSpPr>
          <p:grpSpPr bwMode="auto">
            <a:xfrm>
              <a:off x="1633860" y="5298398"/>
              <a:ext cx="165299" cy="104917"/>
              <a:chOff x="1778" y="1164"/>
              <a:chExt cx="247" cy="157"/>
            </a:xfrm>
          </p:grpSpPr>
          <p:sp>
            <p:nvSpPr>
              <p:cNvPr id="156" name="Freeform 99"/>
              <p:cNvSpPr>
                <a:spLocks/>
              </p:cNvSpPr>
              <p:nvPr/>
            </p:nvSpPr>
            <p:spPr bwMode="auto">
              <a:xfrm>
                <a:off x="1778" y="1164"/>
                <a:ext cx="102" cy="157"/>
              </a:xfrm>
              <a:custGeom>
                <a:avLst/>
                <a:gdLst>
                  <a:gd name="T0" fmla="*/ 9612 w 96"/>
                  <a:gd name="T1" fmla="*/ 156 h 156"/>
                  <a:gd name="T2" fmla="*/ 0 w 96"/>
                  <a:gd name="T3" fmla="*/ 156 h 156"/>
                  <a:gd name="T4" fmla="*/ 0 w 96"/>
                  <a:gd name="T5" fmla="*/ 0 h 156"/>
                  <a:gd name="T6" fmla="*/ 9612 w 96"/>
                  <a:gd name="T7" fmla="*/ 0 h 156"/>
                  <a:gd name="T8" fmla="*/ 9612 w 96"/>
                  <a:gd name="T9" fmla="*/ 156 h 156"/>
                  <a:gd name="T10" fmla="*/ 9612 w 96"/>
                  <a:gd name="T11" fmla="*/ 156 h 156"/>
                  <a:gd name="T12" fmla="*/ 0 60000 65536"/>
                  <a:gd name="T13" fmla="*/ 0 60000 65536"/>
                  <a:gd name="T14" fmla="*/ 0 60000 65536"/>
                  <a:gd name="T15" fmla="*/ 0 60000 65536"/>
                  <a:gd name="T16" fmla="*/ 0 60000 65536"/>
                  <a:gd name="T17" fmla="*/ 0 60000 65536"/>
                  <a:gd name="T18" fmla="*/ 0 w 96"/>
                  <a:gd name="T19" fmla="*/ 0 h 156"/>
                  <a:gd name="T20" fmla="*/ 96 w 96"/>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96" h="156">
                    <a:moveTo>
                      <a:pt x="96" y="156"/>
                    </a:moveTo>
                    <a:lnTo>
                      <a:pt x="0" y="156"/>
                    </a:lnTo>
                    <a:lnTo>
                      <a:pt x="0" y="0"/>
                    </a:lnTo>
                    <a:lnTo>
                      <a:pt x="96" y="0"/>
                    </a:lnTo>
                    <a:lnTo>
                      <a:pt x="96" y="156"/>
                    </a:lnTo>
                    <a:close/>
                  </a:path>
                </a:pathLst>
              </a:custGeom>
              <a:solidFill>
                <a:srgbClr val="138630"/>
              </a:solidFill>
              <a:ln w="9525">
                <a:noFill/>
                <a:round/>
                <a:headEnd/>
                <a:tailEnd/>
              </a:ln>
            </p:spPr>
            <p:txBody>
              <a:bodyPr/>
              <a:lstStyle/>
              <a:p>
                <a:pPr>
                  <a:defRPr/>
                </a:pPr>
                <a:endParaRPr lang="en-GB" sz="1800">
                  <a:solidFill>
                    <a:srgbClr val="FFFFFF"/>
                  </a:solidFill>
                </a:endParaRPr>
              </a:p>
            </p:txBody>
          </p:sp>
          <p:sp>
            <p:nvSpPr>
              <p:cNvPr id="157" name="Freeform 100"/>
              <p:cNvSpPr>
                <a:spLocks/>
              </p:cNvSpPr>
              <p:nvPr/>
            </p:nvSpPr>
            <p:spPr bwMode="auto">
              <a:xfrm>
                <a:off x="1880" y="1164"/>
                <a:ext cx="145" cy="157"/>
              </a:xfrm>
              <a:custGeom>
                <a:avLst/>
                <a:gdLst>
                  <a:gd name="T0" fmla="*/ 143 w 143"/>
                  <a:gd name="T1" fmla="*/ 156 h 156"/>
                  <a:gd name="T2" fmla="*/ 0 w 143"/>
                  <a:gd name="T3" fmla="*/ 156 h 156"/>
                  <a:gd name="T4" fmla="*/ 0 w 143"/>
                  <a:gd name="T5" fmla="*/ 0 h 156"/>
                  <a:gd name="T6" fmla="*/ 143 w 143"/>
                  <a:gd name="T7" fmla="*/ 0 h 156"/>
                  <a:gd name="T8" fmla="*/ 143 w 143"/>
                  <a:gd name="T9" fmla="*/ 156 h 156"/>
                  <a:gd name="T10" fmla="*/ 143 w 143"/>
                  <a:gd name="T11" fmla="*/ 156 h 156"/>
                  <a:gd name="T12" fmla="*/ 0 60000 65536"/>
                  <a:gd name="T13" fmla="*/ 0 60000 65536"/>
                  <a:gd name="T14" fmla="*/ 0 60000 65536"/>
                  <a:gd name="T15" fmla="*/ 0 60000 65536"/>
                  <a:gd name="T16" fmla="*/ 0 60000 65536"/>
                  <a:gd name="T17" fmla="*/ 0 60000 65536"/>
                  <a:gd name="T18" fmla="*/ 0 w 143"/>
                  <a:gd name="T19" fmla="*/ 0 h 156"/>
                  <a:gd name="T20" fmla="*/ 143 w 143"/>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43" h="156">
                    <a:moveTo>
                      <a:pt x="143" y="156"/>
                    </a:moveTo>
                    <a:lnTo>
                      <a:pt x="0" y="156"/>
                    </a:lnTo>
                    <a:lnTo>
                      <a:pt x="0" y="0"/>
                    </a:lnTo>
                    <a:lnTo>
                      <a:pt x="143" y="0"/>
                    </a:lnTo>
                    <a:lnTo>
                      <a:pt x="143" y="156"/>
                    </a:lnTo>
                    <a:close/>
                  </a:path>
                </a:pathLst>
              </a:custGeom>
              <a:solidFill>
                <a:srgbClr val="FF1702"/>
              </a:solidFill>
              <a:ln w="9525">
                <a:noFill/>
                <a:round/>
                <a:headEnd/>
                <a:tailEnd/>
              </a:ln>
            </p:spPr>
            <p:txBody>
              <a:bodyPr/>
              <a:lstStyle/>
              <a:p>
                <a:pPr>
                  <a:defRPr/>
                </a:pPr>
                <a:endParaRPr lang="en-GB" sz="1800">
                  <a:solidFill>
                    <a:srgbClr val="FFFFFF"/>
                  </a:solidFill>
                </a:endParaRPr>
              </a:p>
            </p:txBody>
          </p:sp>
          <p:sp>
            <p:nvSpPr>
              <p:cNvPr id="158" name="Freeform 101"/>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close/>
                  </a:path>
                </a:pathLst>
              </a:custGeom>
              <a:solidFill>
                <a:srgbClr val="FFE600"/>
              </a:solidFill>
              <a:ln w="9525">
                <a:noFill/>
                <a:round/>
                <a:headEnd/>
                <a:tailEnd/>
              </a:ln>
            </p:spPr>
            <p:txBody>
              <a:bodyPr/>
              <a:lstStyle/>
              <a:p>
                <a:pPr>
                  <a:defRPr/>
                </a:pPr>
                <a:endParaRPr lang="en-GB" sz="1800">
                  <a:solidFill>
                    <a:srgbClr val="FFFFFF"/>
                  </a:solidFill>
                </a:endParaRPr>
              </a:p>
            </p:txBody>
          </p:sp>
          <p:sp>
            <p:nvSpPr>
              <p:cNvPr id="159" name="Freeform 102"/>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path>
                </a:pathLst>
              </a:custGeom>
              <a:noFill/>
              <a:ln w="0">
                <a:solidFill>
                  <a:srgbClr val="000000"/>
                </a:solidFill>
                <a:prstDash val="solid"/>
                <a:round/>
                <a:headEnd/>
                <a:tailEnd/>
              </a:ln>
            </p:spPr>
            <p:txBody>
              <a:bodyPr/>
              <a:lstStyle/>
              <a:p>
                <a:pPr>
                  <a:defRPr/>
                </a:pPr>
                <a:endParaRPr lang="en-GB" sz="1800">
                  <a:solidFill>
                    <a:srgbClr val="FFFFFF"/>
                  </a:solidFill>
                </a:endParaRPr>
              </a:p>
            </p:txBody>
          </p:sp>
          <p:sp>
            <p:nvSpPr>
              <p:cNvPr id="160" name="Freeform 103"/>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close/>
                  </a:path>
                </a:pathLst>
              </a:custGeom>
              <a:solidFill>
                <a:srgbClr val="FFE600"/>
              </a:solidFill>
              <a:ln w="9525">
                <a:noFill/>
                <a:round/>
                <a:headEnd/>
                <a:tailEnd/>
              </a:ln>
            </p:spPr>
            <p:txBody>
              <a:bodyPr/>
              <a:lstStyle/>
              <a:p>
                <a:pPr>
                  <a:defRPr/>
                </a:pPr>
                <a:endParaRPr lang="en-GB" sz="1800">
                  <a:solidFill>
                    <a:srgbClr val="FFFFFF"/>
                  </a:solidFill>
                </a:endParaRPr>
              </a:p>
            </p:txBody>
          </p:sp>
          <p:sp>
            <p:nvSpPr>
              <p:cNvPr id="161" name="Freeform 104"/>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path>
                </a:pathLst>
              </a:custGeom>
              <a:noFill/>
              <a:ln w="0">
                <a:solidFill>
                  <a:srgbClr val="000000"/>
                </a:solidFill>
                <a:prstDash val="solid"/>
                <a:round/>
                <a:headEnd/>
                <a:tailEnd/>
              </a:ln>
            </p:spPr>
            <p:txBody>
              <a:bodyPr/>
              <a:lstStyle/>
              <a:p>
                <a:pPr>
                  <a:defRPr/>
                </a:pPr>
                <a:endParaRPr lang="en-GB" sz="1800">
                  <a:solidFill>
                    <a:srgbClr val="FFFFFF"/>
                  </a:solidFill>
                </a:endParaRPr>
              </a:p>
            </p:txBody>
          </p:sp>
          <p:sp>
            <p:nvSpPr>
              <p:cNvPr id="162" name="Freeform 105"/>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close/>
                  </a:path>
                </a:pathLst>
              </a:custGeom>
              <a:solidFill>
                <a:srgbClr val="FFE600"/>
              </a:solidFill>
              <a:ln w="9525">
                <a:noFill/>
                <a:round/>
                <a:headEnd/>
                <a:tailEnd/>
              </a:ln>
            </p:spPr>
            <p:txBody>
              <a:bodyPr/>
              <a:lstStyle/>
              <a:p>
                <a:pPr>
                  <a:defRPr/>
                </a:pPr>
                <a:endParaRPr lang="en-GB" sz="1800">
                  <a:solidFill>
                    <a:srgbClr val="FFFFFF"/>
                  </a:solidFill>
                </a:endParaRPr>
              </a:p>
            </p:txBody>
          </p:sp>
          <p:sp>
            <p:nvSpPr>
              <p:cNvPr id="163" name="Freeform 106"/>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path>
                </a:pathLst>
              </a:custGeom>
              <a:noFill/>
              <a:ln w="0">
                <a:solidFill>
                  <a:srgbClr val="000000"/>
                </a:solidFill>
                <a:prstDash val="solid"/>
                <a:round/>
                <a:headEnd/>
                <a:tailEnd/>
              </a:ln>
            </p:spPr>
            <p:txBody>
              <a:bodyPr/>
              <a:lstStyle/>
              <a:p>
                <a:pPr>
                  <a:defRPr/>
                </a:pPr>
                <a:endParaRPr lang="en-GB" sz="1800">
                  <a:solidFill>
                    <a:srgbClr val="FFFFFF"/>
                  </a:solidFill>
                </a:endParaRPr>
              </a:p>
            </p:txBody>
          </p:sp>
          <p:sp>
            <p:nvSpPr>
              <p:cNvPr id="164" name="Freeform 107"/>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close/>
                  </a:path>
                </a:pathLst>
              </a:custGeom>
              <a:solidFill>
                <a:srgbClr val="FFE600"/>
              </a:solidFill>
              <a:ln w="9525">
                <a:noFill/>
                <a:round/>
                <a:headEnd/>
                <a:tailEnd/>
              </a:ln>
            </p:spPr>
            <p:txBody>
              <a:bodyPr/>
              <a:lstStyle/>
              <a:p>
                <a:pPr>
                  <a:defRPr/>
                </a:pPr>
                <a:endParaRPr lang="en-GB" sz="1800">
                  <a:solidFill>
                    <a:srgbClr val="FFFFFF"/>
                  </a:solidFill>
                </a:endParaRPr>
              </a:p>
            </p:txBody>
          </p:sp>
          <p:sp>
            <p:nvSpPr>
              <p:cNvPr id="165" name="Freeform 108"/>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path>
                </a:pathLst>
              </a:custGeom>
              <a:noFill/>
              <a:ln w="0">
                <a:solidFill>
                  <a:srgbClr val="000000"/>
                </a:solidFill>
                <a:prstDash val="solid"/>
                <a:round/>
                <a:headEnd/>
                <a:tailEnd/>
              </a:ln>
            </p:spPr>
            <p:txBody>
              <a:bodyPr/>
              <a:lstStyle/>
              <a:p>
                <a:pPr>
                  <a:defRPr/>
                </a:pPr>
                <a:endParaRPr lang="en-GB" sz="1800">
                  <a:solidFill>
                    <a:srgbClr val="FFFFFF"/>
                  </a:solidFill>
                </a:endParaRPr>
              </a:p>
            </p:txBody>
          </p:sp>
          <p:sp>
            <p:nvSpPr>
              <p:cNvPr id="166" name="Freeform 109"/>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close/>
                  </a:path>
                </a:pathLst>
              </a:custGeom>
              <a:solidFill>
                <a:srgbClr val="FFE600"/>
              </a:solidFill>
              <a:ln w="9525">
                <a:noFill/>
                <a:round/>
                <a:headEnd/>
                <a:tailEnd/>
              </a:ln>
            </p:spPr>
            <p:txBody>
              <a:bodyPr/>
              <a:lstStyle/>
              <a:p>
                <a:pPr>
                  <a:defRPr/>
                </a:pPr>
                <a:endParaRPr lang="en-GB" sz="1800">
                  <a:solidFill>
                    <a:srgbClr val="FFFFFF"/>
                  </a:solidFill>
                </a:endParaRPr>
              </a:p>
            </p:txBody>
          </p:sp>
          <p:sp>
            <p:nvSpPr>
              <p:cNvPr id="167" name="Freeform 110"/>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path>
                </a:pathLst>
              </a:custGeom>
              <a:noFill/>
              <a:ln w="0">
                <a:solidFill>
                  <a:srgbClr val="000000"/>
                </a:solidFill>
                <a:prstDash val="solid"/>
                <a:round/>
                <a:headEnd/>
                <a:tailEnd/>
              </a:ln>
            </p:spPr>
            <p:txBody>
              <a:bodyPr/>
              <a:lstStyle/>
              <a:p>
                <a:pPr>
                  <a:defRPr/>
                </a:pPr>
                <a:endParaRPr lang="en-GB" sz="1800">
                  <a:solidFill>
                    <a:srgbClr val="FFFFFF"/>
                  </a:solidFill>
                </a:endParaRPr>
              </a:p>
            </p:txBody>
          </p:sp>
          <p:sp>
            <p:nvSpPr>
              <p:cNvPr id="168" name="Freeform 111"/>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close/>
                  </a:path>
                </a:pathLst>
              </a:custGeom>
              <a:solidFill>
                <a:srgbClr val="FFE600"/>
              </a:solidFill>
              <a:ln w="9525">
                <a:noFill/>
                <a:round/>
                <a:headEnd/>
                <a:tailEnd/>
              </a:ln>
            </p:spPr>
            <p:txBody>
              <a:bodyPr/>
              <a:lstStyle/>
              <a:p>
                <a:pPr>
                  <a:defRPr/>
                </a:pPr>
                <a:endParaRPr lang="en-GB" sz="1800">
                  <a:solidFill>
                    <a:srgbClr val="FFFFFF"/>
                  </a:solidFill>
                </a:endParaRPr>
              </a:p>
            </p:txBody>
          </p:sp>
          <p:sp>
            <p:nvSpPr>
              <p:cNvPr id="169" name="Freeform 112"/>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path>
                </a:pathLst>
              </a:custGeom>
              <a:noFill/>
              <a:ln w="0">
                <a:solidFill>
                  <a:srgbClr val="000000"/>
                </a:solidFill>
                <a:prstDash val="solid"/>
                <a:round/>
                <a:headEnd/>
                <a:tailEnd/>
              </a:ln>
            </p:spPr>
            <p:txBody>
              <a:bodyPr/>
              <a:lstStyle/>
              <a:p>
                <a:pPr>
                  <a:defRPr/>
                </a:pPr>
                <a:endParaRPr lang="en-GB" sz="1800">
                  <a:solidFill>
                    <a:srgbClr val="FFFFFF"/>
                  </a:solidFill>
                </a:endParaRPr>
              </a:p>
            </p:txBody>
          </p:sp>
          <p:sp>
            <p:nvSpPr>
              <p:cNvPr id="170" name="Freeform 113"/>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close/>
                  </a:path>
                </a:pathLst>
              </a:custGeom>
              <a:solidFill>
                <a:srgbClr val="FFE600"/>
              </a:solidFill>
              <a:ln w="9525">
                <a:noFill/>
                <a:round/>
                <a:headEnd/>
                <a:tailEnd/>
              </a:ln>
            </p:spPr>
            <p:txBody>
              <a:bodyPr/>
              <a:lstStyle/>
              <a:p>
                <a:pPr>
                  <a:defRPr/>
                </a:pPr>
                <a:endParaRPr lang="en-GB" sz="1800">
                  <a:solidFill>
                    <a:srgbClr val="FFFFFF"/>
                  </a:solidFill>
                </a:endParaRPr>
              </a:p>
            </p:txBody>
          </p:sp>
          <p:sp>
            <p:nvSpPr>
              <p:cNvPr id="171" name="Freeform 114"/>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path>
                </a:pathLst>
              </a:custGeom>
              <a:noFill/>
              <a:ln w="0">
                <a:solidFill>
                  <a:srgbClr val="000000"/>
                </a:solidFill>
                <a:prstDash val="solid"/>
                <a:round/>
                <a:headEnd/>
                <a:tailEnd/>
              </a:ln>
            </p:spPr>
            <p:txBody>
              <a:bodyPr/>
              <a:lstStyle/>
              <a:p>
                <a:pPr>
                  <a:defRPr/>
                </a:pPr>
                <a:endParaRPr lang="en-GB" sz="1800">
                  <a:solidFill>
                    <a:srgbClr val="FFFFFF"/>
                  </a:solidFill>
                </a:endParaRPr>
              </a:p>
            </p:txBody>
          </p:sp>
          <p:sp>
            <p:nvSpPr>
              <p:cNvPr id="172" name="Freeform 115"/>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close/>
                  </a:path>
                </a:pathLst>
              </a:custGeom>
              <a:solidFill>
                <a:srgbClr val="FFE600"/>
              </a:solidFill>
              <a:ln w="9525">
                <a:noFill/>
                <a:round/>
                <a:headEnd/>
                <a:tailEnd/>
              </a:ln>
            </p:spPr>
            <p:txBody>
              <a:bodyPr/>
              <a:lstStyle/>
              <a:p>
                <a:pPr>
                  <a:defRPr/>
                </a:pPr>
                <a:endParaRPr lang="en-GB" sz="1800">
                  <a:solidFill>
                    <a:srgbClr val="FFFFFF"/>
                  </a:solidFill>
                </a:endParaRPr>
              </a:p>
            </p:txBody>
          </p:sp>
          <p:sp>
            <p:nvSpPr>
              <p:cNvPr id="173" name="Freeform 116"/>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path>
                </a:pathLst>
              </a:custGeom>
              <a:noFill/>
              <a:ln w="0">
                <a:solidFill>
                  <a:srgbClr val="000000"/>
                </a:solidFill>
                <a:prstDash val="solid"/>
                <a:round/>
                <a:headEnd/>
                <a:tailEnd/>
              </a:ln>
            </p:spPr>
            <p:txBody>
              <a:bodyPr/>
              <a:lstStyle/>
              <a:p>
                <a:pPr>
                  <a:defRPr/>
                </a:pPr>
                <a:endParaRPr lang="en-GB" sz="1800">
                  <a:solidFill>
                    <a:srgbClr val="FFFFFF"/>
                  </a:solidFill>
                </a:endParaRPr>
              </a:p>
            </p:txBody>
          </p:sp>
          <p:sp>
            <p:nvSpPr>
              <p:cNvPr id="174" name="Freeform 117"/>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close/>
                  </a:path>
                </a:pathLst>
              </a:custGeom>
              <a:solidFill>
                <a:srgbClr val="FFE600"/>
              </a:solidFill>
              <a:ln w="9525">
                <a:noFill/>
                <a:round/>
                <a:headEnd/>
                <a:tailEnd/>
              </a:ln>
            </p:spPr>
            <p:txBody>
              <a:bodyPr/>
              <a:lstStyle/>
              <a:p>
                <a:pPr>
                  <a:defRPr/>
                </a:pPr>
                <a:endParaRPr lang="en-GB" sz="1800">
                  <a:solidFill>
                    <a:srgbClr val="FFFFFF"/>
                  </a:solidFill>
                </a:endParaRPr>
              </a:p>
            </p:txBody>
          </p:sp>
          <p:sp>
            <p:nvSpPr>
              <p:cNvPr id="175" name="Freeform 118"/>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path>
                </a:pathLst>
              </a:custGeom>
              <a:noFill/>
              <a:ln w="0">
                <a:solidFill>
                  <a:srgbClr val="000000"/>
                </a:solidFill>
                <a:prstDash val="solid"/>
                <a:round/>
                <a:headEnd/>
                <a:tailEnd/>
              </a:ln>
            </p:spPr>
            <p:txBody>
              <a:bodyPr/>
              <a:lstStyle/>
              <a:p>
                <a:pPr>
                  <a:defRPr/>
                </a:pPr>
                <a:endParaRPr lang="en-GB" sz="1800">
                  <a:solidFill>
                    <a:srgbClr val="FFFFFF"/>
                  </a:solidFill>
                </a:endParaRPr>
              </a:p>
            </p:txBody>
          </p:sp>
          <p:sp>
            <p:nvSpPr>
              <p:cNvPr id="176" name="Freeform 119"/>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close/>
                  </a:path>
                </a:pathLst>
              </a:custGeom>
              <a:solidFill>
                <a:srgbClr val="FFE600"/>
              </a:solidFill>
              <a:ln w="9525">
                <a:noFill/>
                <a:round/>
                <a:headEnd/>
                <a:tailEnd/>
              </a:ln>
            </p:spPr>
            <p:txBody>
              <a:bodyPr/>
              <a:lstStyle/>
              <a:p>
                <a:pPr>
                  <a:defRPr/>
                </a:pPr>
                <a:endParaRPr lang="en-GB" sz="1800">
                  <a:solidFill>
                    <a:srgbClr val="FFFFFF"/>
                  </a:solidFill>
                </a:endParaRPr>
              </a:p>
            </p:txBody>
          </p:sp>
          <p:sp>
            <p:nvSpPr>
              <p:cNvPr id="177" name="Freeform 120"/>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path>
                </a:pathLst>
              </a:custGeom>
              <a:noFill/>
              <a:ln w="0">
                <a:solidFill>
                  <a:srgbClr val="000000"/>
                </a:solidFill>
                <a:prstDash val="solid"/>
                <a:round/>
                <a:headEnd/>
                <a:tailEnd/>
              </a:ln>
            </p:spPr>
            <p:txBody>
              <a:bodyPr/>
              <a:lstStyle/>
              <a:p>
                <a:pPr>
                  <a:defRPr/>
                </a:pPr>
                <a:endParaRPr lang="en-GB" sz="1800">
                  <a:solidFill>
                    <a:srgbClr val="FFFFFF"/>
                  </a:solidFill>
                </a:endParaRPr>
              </a:p>
            </p:txBody>
          </p:sp>
          <p:sp>
            <p:nvSpPr>
              <p:cNvPr id="178" name="Freeform 121"/>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close/>
                  </a:path>
                </a:pathLst>
              </a:custGeom>
              <a:solidFill>
                <a:srgbClr val="FFE600"/>
              </a:solidFill>
              <a:ln w="9525">
                <a:noFill/>
                <a:round/>
                <a:headEnd/>
                <a:tailEnd/>
              </a:ln>
            </p:spPr>
            <p:txBody>
              <a:bodyPr/>
              <a:lstStyle/>
              <a:p>
                <a:pPr>
                  <a:defRPr/>
                </a:pPr>
                <a:endParaRPr lang="en-GB" sz="1800">
                  <a:solidFill>
                    <a:srgbClr val="FFFFFF"/>
                  </a:solidFill>
                </a:endParaRPr>
              </a:p>
            </p:txBody>
          </p:sp>
          <p:sp>
            <p:nvSpPr>
              <p:cNvPr id="179" name="Freeform 122"/>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path>
                </a:pathLst>
              </a:custGeom>
              <a:noFill/>
              <a:ln w="0">
                <a:solidFill>
                  <a:srgbClr val="000000"/>
                </a:solidFill>
                <a:prstDash val="solid"/>
                <a:round/>
                <a:headEnd/>
                <a:tailEnd/>
              </a:ln>
            </p:spPr>
            <p:txBody>
              <a:bodyPr/>
              <a:lstStyle/>
              <a:p>
                <a:pPr>
                  <a:defRPr/>
                </a:pPr>
                <a:endParaRPr lang="en-GB" sz="1800">
                  <a:solidFill>
                    <a:srgbClr val="FFFFFF"/>
                  </a:solidFill>
                </a:endParaRPr>
              </a:p>
            </p:txBody>
          </p:sp>
          <p:sp>
            <p:nvSpPr>
              <p:cNvPr id="180" name="Freeform 123"/>
              <p:cNvSpPr>
                <a:spLocks noEditPoints="1"/>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48 w 101"/>
                  <a:gd name="T37" fmla="*/ 84 h 90"/>
                  <a:gd name="T38" fmla="*/ 30 w 101"/>
                  <a:gd name="T39" fmla="*/ 84 h 90"/>
                  <a:gd name="T40" fmla="*/ 18 w 101"/>
                  <a:gd name="T41" fmla="*/ 73 h 90"/>
                  <a:gd name="T42" fmla="*/ 12 w 101"/>
                  <a:gd name="T43" fmla="*/ 62 h 90"/>
                  <a:gd name="T44" fmla="*/ 6 w 101"/>
                  <a:gd name="T45" fmla="*/ 45 h 90"/>
                  <a:gd name="T46" fmla="*/ 12 w 101"/>
                  <a:gd name="T47" fmla="*/ 28 h 90"/>
                  <a:gd name="T48" fmla="*/ 18 w 101"/>
                  <a:gd name="T49" fmla="*/ 17 h 90"/>
                  <a:gd name="T50" fmla="*/ 30 w 101"/>
                  <a:gd name="T51" fmla="*/ 6 h 90"/>
                  <a:gd name="T52" fmla="*/ 48 w 101"/>
                  <a:gd name="T53" fmla="*/ 0 h 90"/>
                  <a:gd name="T54" fmla="*/ 66 w 101"/>
                  <a:gd name="T55" fmla="*/ 6 h 90"/>
                  <a:gd name="T56" fmla="*/ 83 w 101"/>
                  <a:gd name="T57" fmla="*/ 17 h 90"/>
                  <a:gd name="T58" fmla="*/ 89 w 101"/>
                  <a:gd name="T59" fmla="*/ 28 h 90"/>
                  <a:gd name="T60" fmla="*/ 95 w 101"/>
                  <a:gd name="T61" fmla="*/ 45 h 90"/>
                  <a:gd name="T62" fmla="*/ 89 w 101"/>
                  <a:gd name="T63" fmla="*/ 62 h 90"/>
                  <a:gd name="T64" fmla="*/ 83 w 101"/>
                  <a:gd name="T65" fmla="*/ 73 h 90"/>
                  <a:gd name="T66" fmla="*/ 66 w 101"/>
                  <a:gd name="T67" fmla="*/ 84 h 90"/>
                  <a:gd name="T68" fmla="*/ 48 w 101"/>
                  <a:gd name="T69" fmla="*/ 84 h 90"/>
                  <a:gd name="T70" fmla="*/ 48 w 101"/>
                  <a:gd name="T71" fmla="*/ 84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90"/>
                  <a:gd name="T110" fmla="*/ 101 w 101"/>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close/>
                    <a:moveTo>
                      <a:pt x="48" y="84"/>
                    </a:moveTo>
                    <a:lnTo>
                      <a:pt x="30" y="84"/>
                    </a:lnTo>
                    <a:lnTo>
                      <a:pt x="18" y="73"/>
                    </a:lnTo>
                    <a:lnTo>
                      <a:pt x="12" y="62"/>
                    </a:lnTo>
                    <a:lnTo>
                      <a:pt x="6" y="45"/>
                    </a:lnTo>
                    <a:lnTo>
                      <a:pt x="12" y="28"/>
                    </a:lnTo>
                    <a:lnTo>
                      <a:pt x="18" y="17"/>
                    </a:lnTo>
                    <a:lnTo>
                      <a:pt x="30" y="6"/>
                    </a:lnTo>
                    <a:lnTo>
                      <a:pt x="48" y="0"/>
                    </a:lnTo>
                    <a:lnTo>
                      <a:pt x="66" y="6"/>
                    </a:lnTo>
                    <a:lnTo>
                      <a:pt x="83" y="17"/>
                    </a:lnTo>
                    <a:lnTo>
                      <a:pt x="89" y="28"/>
                    </a:lnTo>
                    <a:lnTo>
                      <a:pt x="95" y="45"/>
                    </a:lnTo>
                    <a:lnTo>
                      <a:pt x="89" y="62"/>
                    </a:lnTo>
                    <a:lnTo>
                      <a:pt x="83" y="73"/>
                    </a:lnTo>
                    <a:lnTo>
                      <a:pt x="66" y="84"/>
                    </a:lnTo>
                    <a:lnTo>
                      <a:pt x="48" y="84"/>
                    </a:lnTo>
                    <a:close/>
                  </a:path>
                </a:pathLst>
              </a:custGeom>
              <a:solidFill>
                <a:srgbClr val="FFE600"/>
              </a:solidFill>
              <a:ln w="9525">
                <a:noFill/>
                <a:round/>
                <a:headEnd/>
                <a:tailEnd/>
              </a:ln>
            </p:spPr>
            <p:txBody>
              <a:bodyPr/>
              <a:lstStyle/>
              <a:p>
                <a:pPr>
                  <a:defRPr/>
                </a:pPr>
                <a:endParaRPr lang="en-GB" sz="1800">
                  <a:solidFill>
                    <a:srgbClr val="FFFFFF"/>
                  </a:solidFill>
                </a:endParaRPr>
              </a:p>
            </p:txBody>
          </p:sp>
          <p:sp>
            <p:nvSpPr>
              <p:cNvPr id="181" name="Freeform 124"/>
              <p:cNvSpPr>
                <a:spLocks/>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90"/>
                  <a:gd name="T56" fmla="*/ 101 w 101"/>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path>
                </a:pathLst>
              </a:custGeom>
              <a:noFill/>
              <a:ln w="0">
                <a:solidFill>
                  <a:srgbClr val="000000"/>
                </a:solidFill>
                <a:prstDash val="solid"/>
                <a:round/>
                <a:headEnd/>
                <a:tailEnd/>
              </a:ln>
            </p:spPr>
            <p:txBody>
              <a:bodyPr/>
              <a:lstStyle/>
              <a:p>
                <a:pPr>
                  <a:defRPr/>
                </a:pPr>
                <a:endParaRPr lang="en-GB" sz="1800">
                  <a:solidFill>
                    <a:srgbClr val="FFFFFF"/>
                  </a:solidFill>
                </a:endParaRPr>
              </a:p>
            </p:txBody>
          </p:sp>
          <p:sp>
            <p:nvSpPr>
              <p:cNvPr id="182" name="Freeform 125"/>
              <p:cNvSpPr>
                <a:spLocks/>
              </p:cNvSpPr>
              <p:nvPr/>
            </p:nvSpPr>
            <p:spPr bwMode="auto">
              <a:xfrm>
                <a:off x="1837" y="1199"/>
                <a:ext cx="92" cy="84"/>
              </a:xfrm>
              <a:custGeom>
                <a:avLst/>
                <a:gdLst>
                  <a:gd name="T0" fmla="*/ 42 w 89"/>
                  <a:gd name="T1" fmla="*/ 84 h 84"/>
                  <a:gd name="T2" fmla="*/ 24 w 89"/>
                  <a:gd name="T3" fmla="*/ 84 h 84"/>
                  <a:gd name="T4" fmla="*/ 12 w 89"/>
                  <a:gd name="T5" fmla="*/ 73 h 84"/>
                  <a:gd name="T6" fmla="*/ 6 w 89"/>
                  <a:gd name="T7" fmla="*/ 62 h 84"/>
                  <a:gd name="T8" fmla="*/ 0 w 89"/>
                  <a:gd name="T9" fmla="*/ 45 h 84"/>
                  <a:gd name="T10" fmla="*/ 6 w 89"/>
                  <a:gd name="T11" fmla="*/ 28 h 84"/>
                  <a:gd name="T12" fmla="*/ 12 w 89"/>
                  <a:gd name="T13" fmla="*/ 17 h 84"/>
                  <a:gd name="T14" fmla="*/ 24 w 89"/>
                  <a:gd name="T15" fmla="*/ 6 h 84"/>
                  <a:gd name="T16" fmla="*/ 42 w 89"/>
                  <a:gd name="T17" fmla="*/ 0 h 84"/>
                  <a:gd name="T18" fmla="*/ 60 w 89"/>
                  <a:gd name="T19" fmla="*/ 6 h 84"/>
                  <a:gd name="T20" fmla="*/ 77 w 89"/>
                  <a:gd name="T21" fmla="*/ 17 h 84"/>
                  <a:gd name="T22" fmla="*/ 83 w 89"/>
                  <a:gd name="T23" fmla="*/ 28 h 84"/>
                  <a:gd name="T24" fmla="*/ 89 w 89"/>
                  <a:gd name="T25" fmla="*/ 45 h 84"/>
                  <a:gd name="T26" fmla="*/ 83 w 89"/>
                  <a:gd name="T27" fmla="*/ 62 h 84"/>
                  <a:gd name="T28" fmla="*/ 77 w 89"/>
                  <a:gd name="T29" fmla="*/ 73 h 84"/>
                  <a:gd name="T30" fmla="*/ 60 w 89"/>
                  <a:gd name="T31" fmla="*/ 84 h 84"/>
                  <a:gd name="T32" fmla="*/ 42 w 89"/>
                  <a:gd name="T33" fmla="*/ 84 h 84"/>
                  <a:gd name="T34" fmla="*/ 42 w 89"/>
                  <a:gd name="T35" fmla="*/ 84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84"/>
                  <a:gd name="T56" fmla="*/ 89 w 89"/>
                  <a:gd name="T57" fmla="*/ 84 h 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84">
                    <a:moveTo>
                      <a:pt x="42" y="84"/>
                    </a:moveTo>
                    <a:lnTo>
                      <a:pt x="24" y="84"/>
                    </a:lnTo>
                    <a:lnTo>
                      <a:pt x="12" y="73"/>
                    </a:lnTo>
                    <a:lnTo>
                      <a:pt x="6" y="62"/>
                    </a:lnTo>
                    <a:lnTo>
                      <a:pt x="0" y="45"/>
                    </a:lnTo>
                    <a:lnTo>
                      <a:pt x="6" y="28"/>
                    </a:lnTo>
                    <a:lnTo>
                      <a:pt x="12" y="17"/>
                    </a:lnTo>
                    <a:lnTo>
                      <a:pt x="24" y="6"/>
                    </a:lnTo>
                    <a:lnTo>
                      <a:pt x="42" y="0"/>
                    </a:lnTo>
                    <a:lnTo>
                      <a:pt x="60" y="6"/>
                    </a:lnTo>
                    <a:lnTo>
                      <a:pt x="77" y="17"/>
                    </a:lnTo>
                    <a:lnTo>
                      <a:pt x="83" y="28"/>
                    </a:lnTo>
                    <a:lnTo>
                      <a:pt x="89" y="45"/>
                    </a:lnTo>
                    <a:lnTo>
                      <a:pt x="83" y="62"/>
                    </a:lnTo>
                    <a:lnTo>
                      <a:pt x="77" y="73"/>
                    </a:lnTo>
                    <a:lnTo>
                      <a:pt x="60" y="84"/>
                    </a:lnTo>
                    <a:lnTo>
                      <a:pt x="42" y="84"/>
                    </a:lnTo>
                  </a:path>
                </a:pathLst>
              </a:custGeom>
              <a:noFill/>
              <a:ln w="0">
                <a:solidFill>
                  <a:srgbClr val="000000"/>
                </a:solidFill>
                <a:prstDash val="solid"/>
                <a:round/>
                <a:headEnd/>
                <a:tailEnd/>
              </a:ln>
            </p:spPr>
            <p:txBody>
              <a:bodyPr/>
              <a:lstStyle/>
              <a:p>
                <a:pPr>
                  <a:defRPr/>
                </a:pPr>
                <a:endParaRPr lang="en-GB" sz="1800">
                  <a:solidFill>
                    <a:srgbClr val="FFFFFF"/>
                  </a:solidFill>
                </a:endParaRPr>
              </a:p>
            </p:txBody>
          </p:sp>
          <p:sp>
            <p:nvSpPr>
              <p:cNvPr id="183" name="Freeform 126"/>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close/>
                  </a:path>
                </a:pathLst>
              </a:custGeom>
              <a:solidFill>
                <a:srgbClr val="FF1601"/>
              </a:solidFill>
              <a:ln w="9525">
                <a:noFill/>
                <a:round/>
                <a:headEnd/>
                <a:tailEnd/>
              </a:ln>
            </p:spPr>
            <p:txBody>
              <a:bodyPr/>
              <a:lstStyle/>
              <a:p>
                <a:pPr>
                  <a:defRPr/>
                </a:pPr>
                <a:endParaRPr lang="en-GB" sz="1800">
                  <a:solidFill>
                    <a:srgbClr val="FFFFFF"/>
                  </a:solidFill>
                </a:endParaRPr>
              </a:p>
            </p:txBody>
          </p:sp>
          <p:sp>
            <p:nvSpPr>
              <p:cNvPr id="184" name="Freeform 127"/>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path>
                </a:pathLst>
              </a:custGeom>
              <a:noFill/>
              <a:ln w="0">
                <a:solidFill>
                  <a:srgbClr val="FFFFFF"/>
                </a:solidFill>
                <a:prstDash val="solid"/>
                <a:round/>
                <a:headEnd/>
                <a:tailEnd/>
              </a:ln>
            </p:spPr>
            <p:txBody>
              <a:bodyPr/>
              <a:lstStyle/>
              <a:p>
                <a:pPr>
                  <a:defRPr/>
                </a:pPr>
                <a:endParaRPr lang="en-GB" sz="1800">
                  <a:solidFill>
                    <a:srgbClr val="FFFFFF"/>
                  </a:solidFill>
                </a:endParaRPr>
              </a:p>
            </p:txBody>
          </p:sp>
          <p:sp>
            <p:nvSpPr>
              <p:cNvPr id="185" name="Freeform 128"/>
              <p:cNvSpPr>
                <a:spLocks/>
              </p:cNvSpPr>
              <p:nvPr/>
            </p:nvSpPr>
            <p:spPr bwMode="auto">
              <a:xfrm>
                <a:off x="1868" y="1225"/>
                <a:ext cx="31" cy="35"/>
              </a:xfrm>
              <a:custGeom>
                <a:avLst/>
                <a:gdLst>
                  <a:gd name="T0" fmla="*/ 30 w 30"/>
                  <a:gd name="T1" fmla="*/ 28 h 34"/>
                  <a:gd name="T2" fmla="*/ 24 w 30"/>
                  <a:gd name="T3" fmla="*/ 34 h 34"/>
                  <a:gd name="T4" fmla="*/ 12 w 30"/>
                  <a:gd name="T5" fmla="*/ 34 h 34"/>
                  <a:gd name="T6" fmla="*/ 6 w 30"/>
                  <a:gd name="T7" fmla="*/ 34 h 34"/>
                  <a:gd name="T8" fmla="*/ 0 w 30"/>
                  <a:gd name="T9" fmla="*/ 28 h 34"/>
                  <a:gd name="T10" fmla="*/ 0 w 30"/>
                  <a:gd name="T11" fmla="*/ 0 h 34"/>
                  <a:gd name="T12" fmla="*/ 30 w 30"/>
                  <a:gd name="T13" fmla="*/ 0 h 34"/>
                  <a:gd name="T14" fmla="*/ 30 w 30"/>
                  <a:gd name="T15" fmla="*/ 28 h 34"/>
                  <a:gd name="T16" fmla="*/ 30 w 30"/>
                  <a:gd name="T17" fmla="*/ 2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4"/>
                  <a:gd name="T29" fmla="*/ 30 w 30"/>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4">
                    <a:moveTo>
                      <a:pt x="30" y="28"/>
                    </a:moveTo>
                    <a:lnTo>
                      <a:pt x="24" y="34"/>
                    </a:lnTo>
                    <a:lnTo>
                      <a:pt x="12" y="34"/>
                    </a:lnTo>
                    <a:lnTo>
                      <a:pt x="6" y="34"/>
                    </a:lnTo>
                    <a:lnTo>
                      <a:pt x="0" y="28"/>
                    </a:lnTo>
                    <a:lnTo>
                      <a:pt x="0" y="0"/>
                    </a:lnTo>
                    <a:lnTo>
                      <a:pt x="30" y="0"/>
                    </a:lnTo>
                    <a:lnTo>
                      <a:pt x="30" y="28"/>
                    </a:lnTo>
                    <a:close/>
                  </a:path>
                </a:pathLst>
              </a:custGeom>
              <a:solidFill>
                <a:srgbClr val="FFFFFF"/>
              </a:solidFill>
              <a:ln w="9525">
                <a:noFill/>
                <a:round/>
                <a:headEnd/>
                <a:tailEnd/>
              </a:ln>
            </p:spPr>
            <p:txBody>
              <a:bodyPr/>
              <a:lstStyle/>
              <a:p>
                <a:pPr>
                  <a:defRPr/>
                </a:pPr>
                <a:endParaRPr lang="en-GB" sz="1800">
                  <a:solidFill>
                    <a:srgbClr val="FFFFFF"/>
                  </a:solidFill>
                </a:endParaRPr>
              </a:p>
            </p:txBody>
          </p:sp>
          <p:sp>
            <p:nvSpPr>
              <p:cNvPr id="186" name="Freeform 129"/>
              <p:cNvSpPr>
                <a:spLocks/>
              </p:cNvSpPr>
              <p:nvPr/>
            </p:nvSpPr>
            <p:spPr bwMode="auto">
              <a:xfrm>
                <a:off x="1880" y="1225"/>
                <a:ext cx="6" cy="12"/>
              </a:xfrm>
              <a:custGeom>
                <a:avLst/>
                <a:gdLst>
                  <a:gd name="T0" fmla="*/ 6 w 6"/>
                  <a:gd name="T1" fmla="*/ 6 h 11"/>
                  <a:gd name="T2" fmla="*/ 6 w 6"/>
                  <a:gd name="T3" fmla="*/ 11 h 11"/>
                  <a:gd name="T4" fmla="*/ 0 w 6"/>
                  <a:gd name="T5" fmla="*/ 11 h 11"/>
                  <a:gd name="T6" fmla="*/ 0 w 6"/>
                  <a:gd name="T7" fmla="*/ 11 h 11"/>
                  <a:gd name="T8" fmla="*/ 0 w 6"/>
                  <a:gd name="T9" fmla="*/ 6 h 11"/>
                  <a:gd name="T10" fmla="*/ 0 w 6"/>
                  <a:gd name="T11" fmla="*/ 0 h 11"/>
                  <a:gd name="T12" fmla="*/ 6 w 6"/>
                  <a:gd name="T13" fmla="*/ 0 h 11"/>
                  <a:gd name="T14" fmla="*/ 6 w 6"/>
                  <a:gd name="T15" fmla="*/ 6 h 11"/>
                  <a:gd name="T16" fmla="*/ 6 w 6"/>
                  <a:gd name="T17" fmla="*/ 6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1"/>
                  <a:gd name="T29" fmla="*/ 6 w 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1">
                    <a:moveTo>
                      <a:pt x="6" y="6"/>
                    </a:moveTo>
                    <a:lnTo>
                      <a:pt x="6" y="11"/>
                    </a:lnTo>
                    <a:lnTo>
                      <a:pt x="0" y="11"/>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1800">
                  <a:solidFill>
                    <a:srgbClr val="FFFFFF"/>
                  </a:solidFill>
                </a:endParaRPr>
              </a:p>
            </p:txBody>
          </p:sp>
          <p:sp>
            <p:nvSpPr>
              <p:cNvPr id="187" name="Freeform 130"/>
              <p:cNvSpPr>
                <a:spLocks/>
              </p:cNvSpPr>
              <p:nvPr/>
            </p:nvSpPr>
            <p:spPr bwMode="auto">
              <a:xfrm>
                <a:off x="1880" y="1248"/>
                <a:ext cx="6" cy="6"/>
              </a:xfrm>
              <a:custGeom>
                <a:avLst/>
                <a:gdLst>
                  <a:gd name="T0" fmla="*/ 6 w 6"/>
                  <a:gd name="T1" fmla="*/ 5 h 5"/>
                  <a:gd name="T2" fmla="*/ 6 w 6"/>
                  <a:gd name="T3" fmla="*/ 5 h 5"/>
                  <a:gd name="T4" fmla="*/ 0 w 6"/>
                  <a:gd name="T5" fmla="*/ 5 h 5"/>
                  <a:gd name="T6" fmla="*/ 0 w 6"/>
                  <a:gd name="T7" fmla="*/ 5 h 5"/>
                  <a:gd name="T8" fmla="*/ 0 w 6"/>
                  <a:gd name="T9" fmla="*/ 0 h 5"/>
                  <a:gd name="T10" fmla="*/ 6 w 6"/>
                  <a:gd name="T11" fmla="*/ 0 h 5"/>
                  <a:gd name="T12" fmla="*/ 6 w 6"/>
                  <a:gd name="T13" fmla="*/ 5 h 5"/>
                  <a:gd name="T14" fmla="*/ 6 w 6"/>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5"/>
                  <a:gd name="T26" fmla="*/ 6 w 6"/>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5">
                    <a:moveTo>
                      <a:pt x="6" y="5"/>
                    </a:moveTo>
                    <a:lnTo>
                      <a:pt x="6" y="5"/>
                    </a:lnTo>
                    <a:lnTo>
                      <a:pt x="0" y="5"/>
                    </a:lnTo>
                    <a:lnTo>
                      <a:pt x="0" y="0"/>
                    </a:lnTo>
                    <a:lnTo>
                      <a:pt x="6" y="0"/>
                    </a:lnTo>
                    <a:lnTo>
                      <a:pt x="6" y="5"/>
                    </a:lnTo>
                    <a:close/>
                  </a:path>
                </a:pathLst>
              </a:custGeom>
              <a:solidFill>
                <a:srgbClr val="0A50A1"/>
              </a:solidFill>
              <a:ln w="9525">
                <a:noFill/>
                <a:round/>
                <a:headEnd/>
                <a:tailEnd/>
              </a:ln>
            </p:spPr>
            <p:txBody>
              <a:bodyPr/>
              <a:lstStyle/>
              <a:p>
                <a:pPr>
                  <a:defRPr/>
                </a:pPr>
                <a:endParaRPr lang="en-GB" sz="1800">
                  <a:solidFill>
                    <a:srgbClr val="FFFFFF"/>
                  </a:solidFill>
                </a:endParaRPr>
              </a:p>
            </p:txBody>
          </p:sp>
          <p:sp>
            <p:nvSpPr>
              <p:cNvPr id="188" name="Freeform 131"/>
              <p:cNvSpPr>
                <a:spLocks/>
              </p:cNvSpPr>
              <p:nvPr/>
            </p:nvSpPr>
            <p:spPr bwMode="auto">
              <a:xfrm>
                <a:off x="1886"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1800">
                  <a:solidFill>
                    <a:srgbClr val="FFFFFF"/>
                  </a:solidFill>
                </a:endParaRPr>
              </a:p>
            </p:txBody>
          </p:sp>
          <p:sp>
            <p:nvSpPr>
              <p:cNvPr id="189" name="Freeform 132"/>
              <p:cNvSpPr>
                <a:spLocks/>
              </p:cNvSpPr>
              <p:nvPr/>
            </p:nvSpPr>
            <p:spPr bwMode="auto">
              <a:xfrm>
                <a:off x="1874"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1800">
                  <a:solidFill>
                    <a:srgbClr val="FFFFFF"/>
                  </a:solidFill>
                </a:endParaRPr>
              </a:p>
            </p:txBody>
          </p:sp>
          <p:sp>
            <p:nvSpPr>
              <p:cNvPr id="190" name="Freeform 133"/>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sz="1800">
                  <a:solidFill>
                    <a:srgbClr val="FFFFFF"/>
                  </a:solidFill>
                </a:endParaRPr>
              </a:p>
            </p:txBody>
          </p:sp>
          <p:sp>
            <p:nvSpPr>
              <p:cNvPr id="191" name="Freeform 134"/>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sz="1800">
                  <a:solidFill>
                    <a:srgbClr val="FFFFFF"/>
                  </a:solidFill>
                </a:endParaRPr>
              </a:p>
            </p:txBody>
          </p:sp>
          <p:sp>
            <p:nvSpPr>
              <p:cNvPr id="192" name="Freeform 135"/>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close/>
                  </a:path>
                </a:pathLst>
              </a:custGeom>
              <a:solidFill>
                <a:srgbClr val="FFE600"/>
              </a:solidFill>
              <a:ln w="9525">
                <a:noFill/>
                <a:round/>
                <a:headEnd/>
                <a:tailEnd/>
              </a:ln>
            </p:spPr>
            <p:txBody>
              <a:bodyPr/>
              <a:lstStyle/>
              <a:p>
                <a:pPr>
                  <a:defRPr/>
                </a:pPr>
                <a:endParaRPr lang="en-GB" sz="1800">
                  <a:solidFill>
                    <a:srgbClr val="FFFFFF"/>
                  </a:solidFill>
                </a:endParaRPr>
              </a:p>
            </p:txBody>
          </p:sp>
          <p:sp>
            <p:nvSpPr>
              <p:cNvPr id="193" name="Freeform 136"/>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path>
                </a:pathLst>
              </a:custGeom>
              <a:noFill/>
              <a:ln w="0">
                <a:solidFill>
                  <a:srgbClr val="000000"/>
                </a:solidFill>
                <a:prstDash val="solid"/>
                <a:round/>
                <a:headEnd/>
                <a:tailEnd/>
              </a:ln>
            </p:spPr>
            <p:txBody>
              <a:bodyPr/>
              <a:lstStyle/>
              <a:p>
                <a:pPr>
                  <a:defRPr/>
                </a:pPr>
                <a:endParaRPr lang="en-GB" sz="1800">
                  <a:solidFill>
                    <a:srgbClr val="FFFFFF"/>
                  </a:solidFill>
                </a:endParaRPr>
              </a:p>
            </p:txBody>
          </p:sp>
          <p:sp>
            <p:nvSpPr>
              <p:cNvPr id="194" name="Freeform 137"/>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close/>
                  </a:path>
                </a:pathLst>
              </a:custGeom>
              <a:solidFill>
                <a:srgbClr val="FFE600"/>
              </a:solidFill>
              <a:ln w="9525">
                <a:noFill/>
                <a:round/>
                <a:headEnd/>
                <a:tailEnd/>
              </a:ln>
            </p:spPr>
            <p:txBody>
              <a:bodyPr/>
              <a:lstStyle/>
              <a:p>
                <a:pPr>
                  <a:defRPr/>
                </a:pPr>
                <a:endParaRPr lang="en-GB" sz="1800">
                  <a:solidFill>
                    <a:srgbClr val="FFFFFF"/>
                  </a:solidFill>
                </a:endParaRPr>
              </a:p>
            </p:txBody>
          </p:sp>
          <p:sp>
            <p:nvSpPr>
              <p:cNvPr id="195" name="Freeform 138"/>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path>
                </a:pathLst>
              </a:custGeom>
              <a:noFill/>
              <a:ln w="0">
                <a:solidFill>
                  <a:srgbClr val="000000"/>
                </a:solidFill>
                <a:prstDash val="solid"/>
                <a:round/>
                <a:headEnd/>
                <a:tailEnd/>
              </a:ln>
            </p:spPr>
            <p:txBody>
              <a:bodyPr/>
              <a:lstStyle/>
              <a:p>
                <a:pPr>
                  <a:defRPr/>
                </a:pPr>
                <a:endParaRPr lang="en-GB" sz="1800">
                  <a:solidFill>
                    <a:srgbClr val="FFFFFF"/>
                  </a:solidFill>
                </a:endParaRPr>
              </a:p>
            </p:txBody>
          </p:sp>
          <p:sp>
            <p:nvSpPr>
              <p:cNvPr id="196" name="Freeform 139"/>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close/>
                  </a:path>
                </a:pathLst>
              </a:custGeom>
              <a:solidFill>
                <a:srgbClr val="FFE600"/>
              </a:solidFill>
              <a:ln w="9525">
                <a:noFill/>
                <a:round/>
                <a:headEnd/>
                <a:tailEnd/>
              </a:ln>
            </p:spPr>
            <p:txBody>
              <a:bodyPr/>
              <a:lstStyle/>
              <a:p>
                <a:pPr>
                  <a:defRPr/>
                </a:pPr>
                <a:endParaRPr lang="en-GB" sz="1800">
                  <a:solidFill>
                    <a:srgbClr val="FFFFFF"/>
                  </a:solidFill>
                </a:endParaRPr>
              </a:p>
            </p:txBody>
          </p:sp>
          <p:sp>
            <p:nvSpPr>
              <p:cNvPr id="197" name="Freeform 140"/>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path>
                </a:pathLst>
              </a:custGeom>
              <a:noFill/>
              <a:ln w="0">
                <a:solidFill>
                  <a:srgbClr val="000000"/>
                </a:solidFill>
                <a:prstDash val="solid"/>
                <a:round/>
                <a:headEnd/>
                <a:tailEnd/>
              </a:ln>
            </p:spPr>
            <p:txBody>
              <a:bodyPr/>
              <a:lstStyle/>
              <a:p>
                <a:pPr>
                  <a:defRPr/>
                </a:pPr>
                <a:endParaRPr lang="en-GB" sz="1800">
                  <a:solidFill>
                    <a:srgbClr val="FFFFFF"/>
                  </a:solidFill>
                </a:endParaRPr>
              </a:p>
            </p:txBody>
          </p:sp>
          <p:sp>
            <p:nvSpPr>
              <p:cNvPr id="198" name="Freeform 141"/>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close/>
                  </a:path>
                </a:pathLst>
              </a:custGeom>
              <a:solidFill>
                <a:srgbClr val="FFE600"/>
              </a:solidFill>
              <a:ln w="9525">
                <a:noFill/>
                <a:round/>
                <a:headEnd/>
                <a:tailEnd/>
              </a:ln>
            </p:spPr>
            <p:txBody>
              <a:bodyPr/>
              <a:lstStyle/>
              <a:p>
                <a:pPr>
                  <a:defRPr/>
                </a:pPr>
                <a:endParaRPr lang="en-GB" sz="1800">
                  <a:solidFill>
                    <a:srgbClr val="FFFFFF"/>
                  </a:solidFill>
                </a:endParaRPr>
              </a:p>
            </p:txBody>
          </p:sp>
          <p:sp>
            <p:nvSpPr>
              <p:cNvPr id="199" name="Freeform 142"/>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path>
                </a:pathLst>
              </a:custGeom>
              <a:noFill/>
              <a:ln w="0">
                <a:solidFill>
                  <a:srgbClr val="000000"/>
                </a:solidFill>
                <a:prstDash val="solid"/>
                <a:round/>
                <a:headEnd/>
                <a:tailEnd/>
              </a:ln>
            </p:spPr>
            <p:txBody>
              <a:bodyPr/>
              <a:lstStyle/>
              <a:p>
                <a:pPr>
                  <a:defRPr/>
                </a:pPr>
                <a:endParaRPr lang="en-GB" sz="1800">
                  <a:solidFill>
                    <a:srgbClr val="FFFFFF"/>
                  </a:solidFill>
                </a:endParaRPr>
              </a:p>
            </p:txBody>
          </p:sp>
          <p:sp>
            <p:nvSpPr>
              <p:cNvPr id="200" name="Freeform 143"/>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close/>
                  </a:path>
                </a:pathLst>
              </a:custGeom>
              <a:solidFill>
                <a:srgbClr val="FFE600"/>
              </a:solidFill>
              <a:ln w="9525">
                <a:noFill/>
                <a:round/>
                <a:headEnd/>
                <a:tailEnd/>
              </a:ln>
            </p:spPr>
            <p:txBody>
              <a:bodyPr/>
              <a:lstStyle/>
              <a:p>
                <a:pPr>
                  <a:defRPr/>
                </a:pPr>
                <a:endParaRPr lang="en-GB" sz="1800">
                  <a:solidFill>
                    <a:srgbClr val="FFFFFF"/>
                  </a:solidFill>
                </a:endParaRPr>
              </a:p>
            </p:txBody>
          </p:sp>
          <p:sp>
            <p:nvSpPr>
              <p:cNvPr id="201" name="Freeform 144"/>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path>
                </a:pathLst>
              </a:custGeom>
              <a:noFill/>
              <a:ln w="0">
                <a:solidFill>
                  <a:srgbClr val="000000"/>
                </a:solidFill>
                <a:prstDash val="solid"/>
                <a:round/>
                <a:headEnd/>
                <a:tailEnd/>
              </a:ln>
            </p:spPr>
            <p:txBody>
              <a:bodyPr/>
              <a:lstStyle/>
              <a:p>
                <a:pPr>
                  <a:defRPr/>
                </a:pPr>
                <a:endParaRPr lang="en-GB" sz="1800">
                  <a:solidFill>
                    <a:srgbClr val="FFFFFF"/>
                  </a:solidFill>
                </a:endParaRPr>
              </a:p>
            </p:txBody>
          </p:sp>
          <p:sp>
            <p:nvSpPr>
              <p:cNvPr id="202" name="Freeform 145"/>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sz="1800">
                  <a:solidFill>
                    <a:srgbClr val="FFFFFF"/>
                  </a:solidFill>
                </a:endParaRPr>
              </a:p>
            </p:txBody>
          </p:sp>
          <p:sp>
            <p:nvSpPr>
              <p:cNvPr id="203" name="Freeform 146"/>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sz="1800">
                  <a:solidFill>
                    <a:srgbClr val="FFFFFF"/>
                  </a:solidFill>
                </a:endParaRPr>
              </a:p>
            </p:txBody>
          </p:sp>
          <p:sp>
            <p:nvSpPr>
              <p:cNvPr id="204" name="Freeform 147"/>
              <p:cNvSpPr>
                <a:spLocks/>
              </p:cNvSpPr>
              <p:nvPr/>
            </p:nvSpPr>
            <p:spPr bwMode="auto">
              <a:xfrm>
                <a:off x="1778" y="1164"/>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1800">
                  <a:solidFill>
                    <a:srgbClr val="FFFFFF"/>
                  </a:solidFill>
                </a:endParaRPr>
              </a:p>
            </p:txBody>
          </p:sp>
        </p:grpSp>
        <p:grpSp>
          <p:nvGrpSpPr>
            <p:cNvPr id="12" name="Group 148"/>
            <p:cNvGrpSpPr>
              <a:grpSpLocks/>
            </p:cNvGrpSpPr>
            <p:nvPr userDrawn="1"/>
          </p:nvGrpSpPr>
          <p:grpSpPr bwMode="auto">
            <a:xfrm>
              <a:off x="1209677" y="5298398"/>
              <a:ext cx="164978" cy="105273"/>
              <a:chOff x="1595" y="1394"/>
              <a:chExt cx="245" cy="157"/>
            </a:xfrm>
          </p:grpSpPr>
          <p:sp>
            <p:nvSpPr>
              <p:cNvPr id="149" name="Freeform 149"/>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sz="1800">
                  <a:solidFill>
                    <a:srgbClr val="FFFFFF"/>
                  </a:solidFill>
                </a:endParaRPr>
              </a:p>
            </p:txBody>
          </p:sp>
          <p:sp>
            <p:nvSpPr>
              <p:cNvPr id="150" name="Freeform 150"/>
              <p:cNvSpPr>
                <a:spLocks/>
              </p:cNvSpPr>
              <p:nvPr/>
            </p:nvSpPr>
            <p:spPr bwMode="auto">
              <a:xfrm>
                <a:off x="1595" y="1394"/>
                <a:ext cx="73" cy="47"/>
              </a:xfrm>
              <a:custGeom>
                <a:avLst/>
                <a:gdLst>
                  <a:gd name="T0" fmla="*/ 72 w 72"/>
                  <a:gd name="T1" fmla="*/ 0 h 45"/>
                  <a:gd name="T2" fmla="*/ 0 w 72"/>
                  <a:gd name="T3" fmla="*/ 0 h 45"/>
                  <a:gd name="T4" fmla="*/ 0 w 72"/>
                  <a:gd name="T5" fmla="*/ 45 h 45"/>
                  <a:gd name="T6" fmla="*/ 72 w 72"/>
                  <a:gd name="T7" fmla="*/ 45 h 45"/>
                  <a:gd name="T8" fmla="*/ 72 w 72"/>
                  <a:gd name="T9" fmla="*/ 0 h 45"/>
                  <a:gd name="T10" fmla="*/ 72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72" y="0"/>
                    </a:moveTo>
                    <a:lnTo>
                      <a:pt x="0" y="0"/>
                    </a:lnTo>
                    <a:lnTo>
                      <a:pt x="0" y="45"/>
                    </a:lnTo>
                    <a:lnTo>
                      <a:pt x="72" y="45"/>
                    </a:lnTo>
                    <a:lnTo>
                      <a:pt x="72" y="0"/>
                    </a:lnTo>
                    <a:close/>
                  </a:path>
                </a:pathLst>
              </a:custGeom>
              <a:solidFill>
                <a:srgbClr val="FF0000"/>
              </a:solidFill>
              <a:ln w="9525">
                <a:noFill/>
                <a:round/>
                <a:headEnd/>
                <a:tailEnd/>
              </a:ln>
            </p:spPr>
            <p:txBody>
              <a:bodyPr/>
              <a:lstStyle/>
              <a:p>
                <a:pPr>
                  <a:defRPr/>
                </a:pPr>
                <a:endParaRPr lang="en-GB" sz="1800">
                  <a:solidFill>
                    <a:srgbClr val="FFFFFF"/>
                  </a:solidFill>
                </a:endParaRPr>
              </a:p>
            </p:txBody>
          </p:sp>
          <p:sp>
            <p:nvSpPr>
              <p:cNvPr id="151" name="Freeform 151"/>
              <p:cNvSpPr>
                <a:spLocks/>
              </p:cNvSpPr>
              <p:nvPr/>
            </p:nvSpPr>
            <p:spPr bwMode="auto">
              <a:xfrm>
                <a:off x="1595" y="1504"/>
                <a:ext cx="73" cy="47"/>
              </a:xfrm>
              <a:custGeom>
                <a:avLst/>
                <a:gdLst>
                  <a:gd name="T0" fmla="*/ 0 w 72"/>
                  <a:gd name="T1" fmla="*/ 0 h 45"/>
                  <a:gd name="T2" fmla="*/ 0 w 72"/>
                  <a:gd name="T3" fmla="*/ 45 h 45"/>
                  <a:gd name="T4" fmla="*/ 72 w 72"/>
                  <a:gd name="T5" fmla="*/ 45 h 45"/>
                  <a:gd name="T6" fmla="*/ 72 w 72"/>
                  <a:gd name="T7" fmla="*/ 0 h 45"/>
                  <a:gd name="T8" fmla="*/ 0 w 72"/>
                  <a:gd name="T9" fmla="*/ 0 h 45"/>
                  <a:gd name="T10" fmla="*/ 0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0" y="0"/>
                    </a:moveTo>
                    <a:lnTo>
                      <a:pt x="0" y="45"/>
                    </a:lnTo>
                    <a:lnTo>
                      <a:pt x="72" y="45"/>
                    </a:lnTo>
                    <a:lnTo>
                      <a:pt x="72" y="0"/>
                    </a:lnTo>
                    <a:lnTo>
                      <a:pt x="0" y="0"/>
                    </a:lnTo>
                    <a:close/>
                  </a:path>
                </a:pathLst>
              </a:custGeom>
              <a:solidFill>
                <a:srgbClr val="FF0000"/>
              </a:solidFill>
              <a:ln w="9525">
                <a:noFill/>
                <a:round/>
                <a:headEnd/>
                <a:tailEnd/>
              </a:ln>
            </p:spPr>
            <p:txBody>
              <a:bodyPr/>
              <a:lstStyle/>
              <a:p>
                <a:pPr>
                  <a:defRPr/>
                </a:pPr>
                <a:endParaRPr lang="en-GB" sz="1800">
                  <a:solidFill>
                    <a:srgbClr val="FFFFFF"/>
                  </a:solidFill>
                </a:endParaRPr>
              </a:p>
            </p:txBody>
          </p:sp>
          <p:sp>
            <p:nvSpPr>
              <p:cNvPr id="152" name="Freeform 152"/>
              <p:cNvSpPr>
                <a:spLocks/>
              </p:cNvSpPr>
              <p:nvPr/>
            </p:nvSpPr>
            <p:spPr bwMode="auto">
              <a:xfrm>
                <a:off x="1739" y="1504"/>
                <a:ext cx="101" cy="47"/>
              </a:xfrm>
              <a:custGeom>
                <a:avLst/>
                <a:gdLst>
                  <a:gd name="T0" fmla="*/ 0 w 102"/>
                  <a:gd name="T1" fmla="*/ 45 h 45"/>
                  <a:gd name="T2" fmla="*/ 102 w 102"/>
                  <a:gd name="T3" fmla="*/ 45 h 45"/>
                  <a:gd name="T4" fmla="*/ 102 w 102"/>
                  <a:gd name="T5" fmla="*/ 0 h 45"/>
                  <a:gd name="T6" fmla="*/ 0 w 102"/>
                  <a:gd name="T7" fmla="*/ 0 h 45"/>
                  <a:gd name="T8" fmla="*/ 0 w 102"/>
                  <a:gd name="T9" fmla="*/ 45 h 45"/>
                  <a:gd name="T10" fmla="*/ 0 w 102"/>
                  <a:gd name="T11" fmla="*/ 45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45"/>
                    </a:moveTo>
                    <a:lnTo>
                      <a:pt x="102" y="45"/>
                    </a:lnTo>
                    <a:lnTo>
                      <a:pt x="102" y="0"/>
                    </a:lnTo>
                    <a:lnTo>
                      <a:pt x="0" y="0"/>
                    </a:lnTo>
                    <a:lnTo>
                      <a:pt x="0" y="45"/>
                    </a:lnTo>
                    <a:close/>
                  </a:path>
                </a:pathLst>
              </a:custGeom>
              <a:solidFill>
                <a:srgbClr val="FF0000"/>
              </a:solidFill>
              <a:ln w="9525">
                <a:noFill/>
                <a:round/>
                <a:headEnd/>
                <a:tailEnd/>
              </a:ln>
            </p:spPr>
            <p:txBody>
              <a:bodyPr/>
              <a:lstStyle/>
              <a:p>
                <a:pPr>
                  <a:defRPr/>
                </a:pPr>
                <a:endParaRPr lang="en-GB" sz="1800">
                  <a:solidFill>
                    <a:srgbClr val="FFFFFF"/>
                  </a:solidFill>
                </a:endParaRPr>
              </a:p>
            </p:txBody>
          </p:sp>
          <p:sp>
            <p:nvSpPr>
              <p:cNvPr id="153" name="Freeform 153"/>
              <p:cNvSpPr>
                <a:spLocks/>
              </p:cNvSpPr>
              <p:nvPr/>
            </p:nvSpPr>
            <p:spPr bwMode="auto">
              <a:xfrm>
                <a:off x="1739" y="1394"/>
                <a:ext cx="101" cy="47"/>
              </a:xfrm>
              <a:custGeom>
                <a:avLst/>
                <a:gdLst>
                  <a:gd name="T0" fmla="*/ 0 w 102"/>
                  <a:gd name="T1" fmla="*/ 0 h 45"/>
                  <a:gd name="T2" fmla="*/ 0 w 102"/>
                  <a:gd name="T3" fmla="*/ 45 h 45"/>
                  <a:gd name="T4" fmla="*/ 102 w 102"/>
                  <a:gd name="T5" fmla="*/ 45 h 45"/>
                  <a:gd name="T6" fmla="*/ 102 w 102"/>
                  <a:gd name="T7" fmla="*/ 0 h 45"/>
                  <a:gd name="T8" fmla="*/ 0 w 102"/>
                  <a:gd name="T9" fmla="*/ 0 h 45"/>
                  <a:gd name="T10" fmla="*/ 0 w 102"/>
                  <a:gd name="T11" fmla="*/ 0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0"/>
                    </a:moveTo>
                    <a:lnTo>
                      <a:pt x="0" y="45"/>
                    </a:lnTo>
                    <a:lnTo>
                      <a:pt x="102" y="45"/>
                    </a:lnTo>
                    <a:lnTo>
                      <a:pt x="102" y="0"/>
                    </a:lnTo>
                    <a:lnTo>
                      <a:pt x="0" y="0"/>
                    </a:lnTo>
                    <a:close/>
                  </a:path>
                </a:pathLst>
              </a:custGeom>
              <a:solidFill>
                <a:srgbClr val="FF0000"/>
              </a:solidFill>
              <a:ln w="9525">
                <a:noFill/>
                <a:round/>
                <a:headEnd/>
                <a:tailEnd/>
              </a:ln>
            </p:spPr>
            <p:txBody>
              <a:bodyPr/>
              <a:lstStyle/>
              <a:p>
                <a:pPr>
                  <a:defRPr/>
                </a:pPr>
                <a:endParaRPr lang="en-GB" sz="1800">
                  <a:solidFill>
                    <a:srgbClr val="FFFFFF"/>
                  </a:solidFill>
                </a:endParaRPr>
              </a:p>
            </p:txBody>
          </p:sp>
          <p:sp>
            <p:nvSpPr>
              <p:cNvPr id="154" name="Freeform 154"/>
              <p:cNvSpPr>
                <a:spLocks/>
              </p:cNvSpPr>
              <p:nvPr/>
            </p:nvSpPr>
            <p:spPr bwMode="auto">
              <a:xfrm>
                <a:off x="1595" y="1394"/>
                <a:ext cx="245" cy="156"/>
              </a:xfrm>
              <a:custGeom>
                <a:avLst/>
                <a:gdLst>
                  <a:gd name="T0" fmla="*/ 125 w 245"/>
                  <a:gd name="T1" fmla="*/ 157 h 157"/>
                  <a:gd name="T2" fmla="*/ 125 w 245"/>
                  <a:gd name="T3" fmla="*/ 95 h 157"/>
                  <a:gd name="T4" fmla="*/ 245 w 245"/>
                  <a:gd name="T5" fmla="*/ 95 h 157"/>
                  <a:gd name="T6" fmla="*/ 245 w 245"/>
                  <a:gd name="T7" fmla="*/ 62 h 157"/>
                  <a:gd name="T8" fmla="*/ 125 w 245"/>
                  <a:gd name="T9" fmla="*/ 62 h 157"/>
                  <a:gd name="T10" fmla="*/ 125 w 245"/>
                  <a:gd name="T11" fmla="*/ 0 h 157"/>
                  <a:gd name="T12" fmla="*/ 90 w 245"/>
                  <a:gd name="T13" fmla="*/ 0 h 157"/>
                  <a:gd name="T14" fmla="*/ 90 w 245"/>
                  <a:gd name="T15" fmla="*/ 62 h 157"/>
                  <a:gd name="T16" fmla="*/ 0 w 245"/>
                  <a:gd name="T17" fmla="*/ 62 h 157"/>
                  <a:gd name="T18" fmla="*/ 0 w 245"/>
                  <a:gd name="T19" fmla="*/ 95 h 157"/>
                  <a:gd name="T20" fmla="*/ 90 w 245"/>
                  <a:gd name="T21" fmla="*/ 95 h 157"/>
                  <a:gd name="T22" fmla="*/ 90 w 245"/>
                  <a:gd name="T23" fmla="*/ 157 h 157"/>
                  <a:gd name="T24" fmla="*/ 125 w 245"/>
                  <a:gd name="T25" fmla="*/ 157 h 157"/>
                  <a:gd name="T26" fmla="*/ 125 w 245"/>
                  <a:gd name="T27" fmla="*/ 157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7"/>
                  <a:gd name="T44" fmla="*/ 245 w 245"/>
                  <a:gd name="T45" fmla="*/ 157 h 1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7">
                    <a:moveTo>
                      <a:pt x="125" y="157"/>
                    </a:moveTo>
                    <a:lnTo>
                      <a:pt x="125" y="95"/>
                    </a:lnTo>
                    <a:lnTo>
                      <a:pt x="245" y="95"/>
                    </a:lnTo>
                    <a:lnTo>
                      <a:pt x="245" y="62"/>
                    </a:lnTo>
                    <a:lnTo>
                      <a:pt x="125" y="62"/>
                    </a:lnTo>
                    <a:lnTo>
                      <a:pt x="125" y="0"/>
                    </a:lnTo>
                    <a:lnTo>
                      <a:pt x="90" y="0"/>
                    </a:lnTo>
                    <a:lnTo>
                      <a:pt x="90" y="62"/>
                    </a:lnTo>
                    <a:lnTo>
                      <a:pt x="0" y="62"/>
                    </a:lnTo>
                    <a:lnTo>
                      <a:pt x="0" y="95"/>
                    </a:lnTo>
                    <a:lnTo>
                      <a:pt x="90" y="95"/>
                    </a:lnTo>
                    <a:lnTo>
                      <a:pt x="90" y="157"/>
                    </a:lnTo>
                    <a:lnTo>
                      <a:pt x="125" y="157"/>
                    </a:lnTo>
                    <a:close/>
                  </a:path>
                </a:pathLst>
              </a:custGeom>
              <a:solidFill>
                <a:srgbClr val="0C419A"/>
              </a:solidFill>
              <a:ln w="9525">
                <a:noFill/>
                <a:round/>
                <a:headEnd/>
                <a:tailEnd/>
              </a:ln>
            </p:spPr>
            <p:txBody>
              <a:bodyPr/>
              <a:lstStyle/>
              <a:p>
                <a:pPr>
                  <a:defRPr/>
                </a:pPr>
                <a:endParaRPr lang="en-GB" sz="1800">
                  <a:solidFill>
                    <a:srgbClr val="FFFFFF"/>
                  </a:solidFill>
                </a:endParaRPr>
              </a:p>
            </p:txBody>
          </p:sp>
          <p:sp>
            <p:nvSpPr>
              <p:cNvPr id="155" name="Freeform 155"/>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1800">
                  <a:solidFill>
                    <a:srgbClr val="FFFFFF"/>
                  </a:solidFill>
                </a:endParaRPr>
              </a:p>
            </p:txBody>
          </p:sp>
        </p:grpSp>
        <p:grpSp>
          <p:nvGrpSpPr>
            <p:cNvPr id="13" name="Group 156"/>
            <p:cNvGrpSpPr>
              <a:grpSpLocks/>
            </p:cNvGrpSpPr>
            <p:nvPr userDrawn="1"/>
          </p:nvGrpSpPr>
          <p:grpSpPr bwMode="auto">
            <a:xfrm>
              <a:off x="998528" y="5298398"/>
              <a:ext cx="163291" cy="105273"/>
              <a:chOff x="1593" y="1143"/>
              <a:chExt cx="244" cy="157"/>
            </a:xfrm>
          </p:grpSpPr>
          <p:sp>
            <p:nvSpPr>
              <p:cNvPr id="145" name="Freeform 157"/>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sz="1800">
                  <a:solidFill>
                    <a:srgbClr val="FFFFFF"/>
                  </a:solidFill>
                </a:endParaRPr>
              </a:p>
            </p:txBody>
          </p:sp>
          <p:sp>
            <p:nvSpPr>
              <p:cNvPr id="146" name="Freeform 158"/>
              <p:cNvSpPr>
                <a:spLocks/>
              </p:cNvSpPr>
              <p:nvPr/>
            </p:nvSpPr>
            <p:spPr bwMode="auto">
              <a:xfrm>
                <a:off x="1593" y="1143"/>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sz="1800">
                  <a:solidFill>
                    <a:srgbClr val="FFFFFF"/>
                  </a:solidFill>
                </a:endParaRPr>
              </a:p>
            </p:txBody>
          </p:sp>
          <p:sp>
            <p:nvSpPr>
              <p:cNvPr id="147" name="Freeform 159"/>
              <p:cNvSpPr>
                <a:spLocks/>
              </p:cNvSpPr>
              <p:nvPr/>
            </p:nvSpPr>
            <p:spPr bwMode="auto">
              <a:xfrm>
                <a:off x="1593" y="1249"/>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0C419A"/>
              </a:solidFill>
              <a:ln w="9525">
                <a:noFill/>
                <a:round/>
                <a:headEnd/>
                <a:tailEnd/>
              </a:ln>
            </p:spPr>
            <p:txBody>
              <a:bodyPr/>
              <a:lstStyle/>
              <a:p>
                <a:pPr>
                  <a:defRPr/>
                </a:pPr>
                <a:endParaRPr lang="en-GB" sz="1800">
                  <a:solidFill>
                    <a:srgbClr val="FFFFFF"/>
                  </a:solidFill>
                </a:endParaRPr>
              </a:p>
            </p:txBody>
          </p:sp>
          <p:sp>
            <p:nvSpPr>
              <p:cNvPr id="148" name="Freeform 160"/>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1800">
                  <a:solidFill>
                    <a:srgbClr val="FFFFFF"/>
                  </a:solidFill>
                </a:endParaRPr>
              </a:p>
            </p:txBody>
          </p:sp>
        </p:grpSp>
        <p:grpSp>
          <p:nvGrpSpPr>
            <p:cNvPr id="14" name="Group 161"/>
            <p:cNvGrpSpPr>
              <a:grpSpLocks/>
            </p:cNvGrpSpPr>
            <p:nvPr userDrawn="1"/>
          </p:nvGrpSpPr>
          <p:grpSpPr bwMode="auto">
            <a:xfrm>
              <a:off x="577634" y="5298398"/>
              <a:ext cx="164629" cy="104917"/>
              <a:chOff x="1592" y="892"/>
              <a:chExt cx="246" cy="157"/>
            </a:xfrm>
          </p:grpSpPr>
          <p:sp>
            <p:nvSpPr>
              <p:cNvPr id="141" name="Freeform 162"/>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FFFF"/>
              </a:solidFill>
              <a:ln w="9525">
                <a:noFill/>
                <a:round/>
                <a:headEnd/>
                <a:tailEnd/>
              </a:ln>
            </p:spPr>
            <p:txBody>
              <a:bodyPr/>
              <a:lstStyle/>
              <a:p>
                <a:pPr>
                  <a:defRPr/>
                </a:pPr>
                <a:endParaRPr lang="en-GB" sz="1800">
                  <a:solidFill>
                    <a:srgbClr val="FFFFFF"/>
                  </a:solidFill>
                </a:endParaRPr>
              </a:p>
            </p:txBody>
          </p:sp>
          <p:sp>
            <p:nvSpPr>
              <p:cNvPr id="142" name="Freeform 163"/>
              <p:cNvSpPr>
                <a:spLocks/>
              </p:cNvSpPr>
              <p:nvPr/>
            </p:nvSpPr>
            <p:spPr bwMode="auto">
              <a:xfrm>
                <a:off x="1592" y="892"/>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FF0000"/>
              </a:solidFill>
              <a:ln w="9525">
                <a:noFill/>
                <a:round/>
                <a:headEnd/>
                <a:tailEnd/>
              </a:ln>
            </p:spPr>
            <p:txBody>
              <a:bodyPr/>
              <a:lstStyle/>
              <a:p>
                <a:pPr>
                  <a:defRPr/>
                </a:pPr>
                <a:endParaRPr lang="en-GB" sz="1800">
                  <a:solidFill>
                    <a:srgbClr val="FFFFFF"/>
                  </a:solidFill>
                </a:endParaRPr>
              </a:p>
            </p:txBody>
          </p:sp>
          <p:sp>
            <p:nvSpPr>
              <p:cNvPr id="143" name="Freeform 164"/>
              <p:cNvSpPr>
                <a:spLocks/>
              </p:cNvSpPr>
              <p:nvPr/>
            </p:nvSpPr>
            <p:spPr bwMode="auto">
              <a:xfrm>
                <a:off x="1592" y="998"/>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1D93C1"/>
              </a:solidFill>
              <a:ln w="9525">
                <a:noFill/>
                <a:round/>
                <a:headEnd/>
                <a:tailEnd/>
              </a:ln>
            </p:spPr>
            <p:txBody>
              <a:bodyPr/>
              <a:lstStyle/>
              <a:p>
                <a:pPr>
                  <a:defRPr/>
                </a:pPr>
                <a:endParaRPr lang="en-GB" sz="1800">
                  <a:solidFill>
                    <a:srgbClr val="FFFFFF"/>
                  </a:solidFill>
                </a:endParaRPr>
              </a:p>
            </p:txBody>
          </p:sp>
          <p:sp>
            <p:nvSpPr>
              <p:cNvPr id="144" name="Freeform 165"/>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1800">
                  <a:solidFill>
                    <a:srgbClr val="FFFFFF"/>
                  </a:solidFill>
                </a:endParaRPr>
              </a:p>
            </p:txBody>
          </p:sp>
        </p:grpSp>
        <p:graphicFrame>
          <p:nvGraphicFramePr>
            <p:cNvPr id="15" name="Object 166"/>
            <p:cNvGraphicFramePr>
              <a:graphicFrameLocks noChangeAspect="1"/>
            </p:cNvGraphicFramePr>
            <p:nvPr/>
          </p:nvGraphicFramePr>
          <p:xfrm>
            <a:off x="3122677" y="5298398"/>
            <a:ext cx="168034" cy="109359"/>
          </p:xfrm>
          <a:graphic>
            <a:graphicData uri="http://schemas.openxmlformats.org/presentationml/2006/ole">
              <mc:AlternateContent xmlns:mc="http://schemas.openxmlformats.org/markup-compatibility/2006">
                <mc:Choice xmlns:v="urn:schemas-microsoft-com:vml" Requires="v">
                  <p:oleObj spid="_x0000_s5164" name="Clip" r:id="rId5" imgW="3809524" imgH="2619048" progId="">
                    <p:embed/>
                  </p:oleObj>
                </mc:Choice>
                <mc:Fallback>
                  <p:oleObj name="Clip" r:id="rId5" imgW="3809524" imgH="2619048" progId="">
                    <p:embed/>
                    <p:pic>
                      <p:nvPicPr>
                        <p:cNvPr id="15" name="Object 16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2677" y="5298398"/>
                          <a:ext cx="168034" cy="10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Lst>
                      </p:spPr>
                    </p:pic>
                  </p:oleObj>
                </mc:Fallback>
              </mc:AlternateContent>
            </a:graphicData>
          </a:graphic>
        </p:graphicFrame>
        <p:grpSp>
          <p:nvGrpSpPr>
            <p:cNvPr id="16" name="Group 256"/>
            <p:cNvGrpSpPr>
              <a:grpSpLocks/>
            </p:cNvGrpSpPr>
            <p:nvPr userDrawn="1"/>
          </p:nvGrpSpPr>
          <p:grpSpPr bwMode="auto">
            <a:xfrm>
              <a:off x="1422513" y="5298398"/>
              <a:ext cx="163489" cy="106268"/>
              <a:chOff x="7877798" y="2333052"/>
              <a:chExt cx="253806" cy="164973"/>
            </a:xfrm>
          </p:grpSpPr>
          <p:sp>
            <p:nvSpPr>
              <p:cNvPr id="139" name="Freeform 220"/>
              <p:cNvSpPr>
                <a:spLocks/>
              </p:cNvSpPr>
              <p:nvPr userDrawn="1"/>
            </p:nvSpPr>
            <p:spPr bwMode="auto">
              <a:xfrm>
                <a:off x="7877798" y="2333052"/>
                <a:ext cx="253806" cy="74026"/>
              </a:xfrm>
              <a:custGeom>
                <a:avLst/>
                <a:gdLst>
                  <a:gd name="T0" fmla="*/ 37 w 238"/>
                  <a:gd name="T1" fmla="*/ 36 h 72"/>
                  <a:gd name="T2" fmla="*/ 0 w 238"/>
                  <a:gd name="T3" fmla="*/ 36 h 72"/>
                  <a:gd name="T4" fmla="*/ 0 w 238"/>
                  <a:gd name="T5" fmla="*/ 0 h 72"/>
                  <a:gd name="T6" fmla="*/ 37 w 238"/>
                  <a:gd name="T7" fmla="*/ 0 h 72"/>
                  <a:gd name="T8" fmla="*/ 37 w 238"/>
                  <a:gd name="T9" fmla="*/ 36 h 72"/>
                  <a:gd name="T10" fmla="*/ 37 w 238"/>
                  <a:gd name="T11" fmla="*/ 36 h 72"/>
                  <a:gd name="T12" fmla="*/ 0 60000 65536"/>
                  <a:gd name="T13" fmla="*/ 0 60000 65536"/>
                  <a:gd name="T14" fmla="*/ 0 60000 65536"/>
                  <a:gd name="T15" fmla="*/ 0 60000 65536"/>
                  <a:gd name="T16" fmla="*/ 0 60000 65536"/>
                  <a:gd name="T17" fmla="*/ 0 60000 65536"/>
                  <a:gd name="T18" fmla="*/ 0 w 238"/>
                  <a:gd name="T19" fmla="*/ 0 h 72"/>
                  <a:gd name="T20" fmla="*/ 238 w 238"/>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238" h="72">
                    <a:moveTo>
                      <a:pt x="238" y="72"/>
                    </a:moveTo>
                    <a:lnTo>
                      <a:pt x="0" y="72"/>
                    </a:lnTo>
                    <a:lnTo>
                      <a:pt x="0" y="0"/>
                    </a:lnTo>
                    <a:lnTo>
                      <a:pt x="238" y="0"/>
                    </a:lnTo>
                    <a:lnTo>
                      <a:pt x="238" y="72"/>
                    </a:lnTo>
                    <a:close/>
                  </a:path>
                </a:pathLst>
              </a:custGeom>
              <a:solidFill>
                <a:srgbClr val="FFFFFF"/>
              </a:solidFill>
              <a:ln w="9525">
                <a:noFill/>
                <a:round/>
                <a:headEnd/>
                <a:tailEnd/>
              </a:ln>
            </p:spPr>
            <p:txBody>
              <a:bodyPr/>
              <a:lstStyle/>
              <a:p>
                <a:pPr>
                  <a:defRPr/>
                </a:pPr>
                <a:endParaRPr lang="en-GB" sz="1800">
                  <a:solidFill>
                    <a:srgbClr val="FFFFFF"/>
                  </a:solidFill>
                </a:endParaRPr>
              </a:p>
            </p:txBody>
          </p:sp>
          <p:sp>
            <p:nvSpPr>
              <p:cNvPr id="140" name="Freeform 221"/>
              <p:cNvSpPr>
                <a:spLocks/>
              </p:cNvSpPr>
              <p:nvPr userDrawn="1"/>
            </p:nvSpPr>
            <p:spPr bwMode="auto">
              <a:xfrm>
                <a:off x="7879912" y="2411308"/>
                <a:ext cx="251692" cy="86717"/>
              </a:xfrm>
              <a:custGeom>
                <a:avLst/>
                <a:gdLst>
                  <a:gd name="T0" fmla="*/ 238 w 238"/>
                  <a:gd name="T1" fmla="*/ 84 h 84"/>
                  <a:gd name="T2" fmla="*/ 238 w 238"/>
                  <a:gd name="T3" fmla="*/ 0 h 84"/>
                  <a:gd name="T4" fmla="*/ 0 w 238"/>
                  <a:gd name="T5" fmla="*/ 0 h 84"/>
                  <a:gd name="T6" fmla="*/ 0 w 238"/>
                  <a:gd name="T7" fmla="*/ 84 h 84"/>
                  <a:gd name="T8" fmla="*/ 238 w 238"/>
                  <a:gd name="T9" fmla="*/ 84 h 84"/>
                  <a:gd name="T10" fmla="*/ 238 w 238"/>
                  <a:gd name="T11" fmla="*/ 84 h 84"/>
                  <a:gd name="T12" fmla="*/ 0 60000 65536"/>
                  <a:gd name="T13" fmla="*/ 0 60000 65536"/>
                  <a:gd name="T14" fmla="*/ 0 60000 65536"/>
                  <a:gd name="T15" fmla="*/ 0 60000 65536"/>
                  <a:gd name="T16" fmla="*/ 0 60000 65536"/>
                  <a:gd name="T17" fmla="*/ 0 60000 65536"/>
                  <a:gd name="T18" fmla="*/ 0 w 238"/>
                  <a:gd name="T19" fmla="*/ 0 h 84"/>
                  <a:gd name="T20" fmla="*/ 238 w 238"/>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238" h="84">
                    <a:moveTo>
                      <a:pt x="238" y="84"/>
                    </a:moveTo>
                    <a:lnTo>
                      <a:pt x="238" y="0"/>
                    </a:lnTo>
                    <a:lnTo>
                      <a:pt x="0" y="0"/>
                    </a:lnTo>
                    <a:lnTo>
                      <a:pt x="0" y="84"/>
                    </a:lnTo>
                    <a:lnTo>
                      <a:pt x="238" y="84"/>
                    </a:lnTo>
                    <a:close/>
                  </a:path>
                </a:pathLst>
              </a:custGeom>
              <a:solidFill>
                <a:srgbClr val="FF0000"/>
              </a:solidFill>
              <a:ln w="9525">
                <a:noFill/>
                <a:round/>
                <a:headEnd/>
                <a:tailEnd/>
              </a:ln>
            </p:spPr>
            <p:txBody>
              <a:bodyPr/>
              <a:lstStyle/>
              <a:p>
                <a:pPr>
                  <a:defRPr/>
                </a:pPr>
                <a:endParaRPr lang="en-GB" sz="1800">
                  <a:solidFill>
                    <a:srgbClr val="FFFFFF"/>
                  </a:solidFill>
                </a:endParaRPr>
              </a:p>
            </p:txBody>
          </p:sp>
        </p:grpSp>
        <p:grpSp>
          <p:nvGrpSpPr>
            <p:cNvPr id="17" name="Group 228"/>
            <p:cNvGrpSpPr>
              <a:grpSpLocks/>
            </p:cNvGrpSpPr>
            <p:nvPr userDrawn="1"/>
          </p:nvGrpSpPr>
          <p:grpSpPr bwMode="auto">
            <a:xfrm>
              <a:off x="2274076" y="5298398"/>
              <a:ext cx="164978" cy="109010"/>
              <a:chOff x="4188" y="2157"/>
              <a:chExt cx="238" cy="162"/>
            </a:xfrm>
          </p:grpSpPr>
          <p:sp>
            <p:nvSpPr>
              <p:cNvPr id="126" name="Freeform 229"/>
              <p:cNvSpPr>
                <a:spLocks/>
              </p:cNvSpPr>
              <p:nvPr/>
            </p:nvSpPr>
            <p:spPr bwMode="auto">
              <a:xfrm>
                <a:off x="4188" y="2157"/>
                <a:ext cx="238" cy="158"/>
              </a:xfrm>
              <a:custGeom>
                <a:avLst/>
                <a:gdLst>
                  <a:gd name="T0" fmla="*/ 0 w 238"/>
                  <a:gd name="T1" fmla="*/ 0 h 151"/>
                  <a:gd name="T2" fmla="*/ 238 w 238"/>
                  <a:gd name="T3" fmla="*/ 0 h 151"/>
                  <a:gd name="T4" fmla="*/ 238 w 238"/>
                  <a:gd name="T5" fmla="*/ 1791 h 151"/>
                  <a:gd name="T6" fmla="*/ 0 w 238"/>
                  <a:gd name="T7" fmla="*/ 1791 h 151"/>
                  <a:gd name="T8" fmla="*/ 0 w 238"/>
                  <a:gd name="T9" fmla="*/ 0 h 151"/>
                  <a:gd name="T10" fmla="*/ 0 w 238"/>
                  <a:gd name="T11" fmla="*/ 0 h 151"/>
                  <a:gd name="T12" fmla="*/ 0 60000 65536"/>
                  <a:gd name="T13" fmla="*/ 0 60000 65536"/>
                  <a:gd name="T14" fmla="*/ 0 60000 65536"/>
                  <a:gd name="T15" fmla="*/ 0 60000 65536"/>
                  <a:gd name="T16" fmla="*/ 0 60000 65536"/>
                  <a:gd name="T17" fmla="*/ 0 60000 65536"/>
                  <a:gd name="T18" fmla="*/ 0 w 238"/>
                  <a:gd name="T19" fmla="*/ 0 h 151"/>
                  <a:gd name="T20" fmla="*/ 238 w 238"/>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8" h="151">
                    <a:moveTo>
                      <a:pt x="0" y="0"/>
                    </a:moveTo>
                    <a:lnTo>
                      <a:pt x="238" y="0"/>
                    </a:lnTo>
                    <a:lnTo>
                      <a:pt x="238" y="151"/>
                    </a:lnTo>
                    <a:lnTo>
                      <a:pt x="0" y="151"/>
                    </a:lnTo>
                    <a:lnTo>
                      <a:pt x="0" y="0"/>
                    </a:lnTo>
                    <a:close/>
                  </a:path>
                </a:pathLst>
              </a:custGeom>
              <a:solidFill>
                <a:srgbClr val="1A0C80"/>
              </a:solidFill>
              <a:ln w="9525">
                <a:noFill/>
                <a:round/>
                <a:headEnd/>
                <a:tailEnd/>
              </a:ln>
            </p:spPr>
            <p:txBody>
              <a:bodyPr/>
              <a:lstStyle/>
              <a:p>
                <a:pPr>
                  <a:defRPr/>
                </a:pPr>
                <a:endParaRPr lang="en-GB" sz="1800">
                  <a:solidFill>
                    <a:srgbClr val="FFFFFF"/>
                  </a:solidFill>
                </a:endParaRPr>
              </a:p>
            </p:txBody>
          </p:sp>
          <p:sp>
            <p:nvSpPr>
              <p:cNvPr id="127" name="Freeform 230"/>
              <p:cNvSpPr>
                <a:spLocks/>
              </p:cNvSpPr>
              <p:nvPr/>
            </p:nvSpPr>
            <p:spPr bwMode="auto">
              <a:xfrm>
                <a:off x="4188" y="2157"/>
                <a:ext cx="238" cy="59"/>
              </a:xfrm>
              <a:custGeom>
                <a:avLst/>
                <a:gdLst>
                  <a:gd name="T0" fmla="*/ 0 w 238"/>
                  <a:gd name="T1" fmla="*/ 0 h 56"/>
                  <a:gd name="T2" fmla="*/ 238 w 238"/>
                  <a:gd name="T3" fmla="*/ 0 h 56"/>
                  <a:gd name="T4" fmla="*/ 238 w 238"/>
                  <a:gd name="T5" fmla="*/ 800 h 56"/>
                  <a:gd name="T6" fmla="*/ 0 w 238"/>
                  <a:gd name="T7" fmla="*/ 800 h 56"/>
                  <a:gd name="T8" fmla="*/ 0 w 238"/>
                  <a:gd name="T9" fmla="*/ 0 h 56"/>
                  <a:gd name="T10" fmla="*/ 0 w 238"/>
                  <a:gd name="T11" fmla="*/ 0 h 56"/>
                  <a:gd name="T12" fmla="*/ 0 60000 65536"/>
                  <a:gd name="T13" fmla="*/ 0 60000 65536"/>
                  <a:gd name="T14" fmla="*/ 0 60000 65536"/>
                  <a:gd name="T15" fmla="*/ 0 60000 65536"/>
                  <a:gd name="T16" fmla="*/ 0 60000 65536"/>
                  <a:gd name="T17" fmla="*/ 0 60000 65536"/>
                  <a:gd name="T18" fmla="*/ 0 w 238"/>
                  <a:gd name="T19" fmla="*/ 0 h 56"/>
                  <a:gd name="T20" fmla="*/ 238 w 23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38" h="56">
                    <a:moveTo>
                      <a:pt x="0" y="0"/>
                    </a:moveTo>
                    <a:lnTo>
                      <a:pt x="238" y="0"/>
                    </a:lnTo>
                    <a:lnTo>
                      <a:pt x="238" y="56"/>
                    </a:lnTo>
                    <a:lnTo>
                      <a:pt x="0" y="56"/>
                    </a:lnTo>
                    <a:lnTo>
                      <a:pt x="0" y="0"/>
                    </a:lnTo>
                    <a:close/>
                  </a:path>
                </a:pathLst>
              </a:custGeom>
              <a:solidFill>
                <a:srgbClr val="FFFFFF"/>
              </a:solidFill>
              <a:ln w="9525">
                <a:noFill/>
                <a:round/>
                <a:headEnd/>
                <a:tailEnd/>
              </a:ln>
            </p:spPr>
            <p:txBody>
              <a:bodyPr/>
              <a:lstStyle/>
              <a:p>
                <a:pPr>
                  <a:defRPr/>
                </a:pPr>
                <a:endParaRPr lang="en-GB" sz="1800">
                  <a:solidFill>
                    <a:srgbClr val="FFFFFF"/>
                  </a:solidFill>
                </a:endParaRPr>
              </a:p>
            </p:txBody>
          </p:sp>
          <p:sp>
            <p:nvSpPr>
              <p:cNvPr id="128" name="Freeform 231"/>
              <p:cNvSpPr>
                <a:spLocks/>
              </p:cNvSpPr>
              <p:nvPr/>
            </p:nvSpPr>
            <p:spPr bwMode="auto">
              <a:xfrm>
                <a:off x="4188" y="2260"/>
                <a:ext cx="238" cy="59"/>
              </a:xfrm>
              <a:custGeom>
                <a:avLst/>
                <a:gdLst>
                  <a:gd name="T0" fmla="*/ 0 w 238"/>
                  <a:gd name="T1" fmla="*/ 0 h 55"/>
                  <a:gd name="T2" fmla="*/ 238 w 238"/>
                  <a:gd name="T3" fmla="*/ 0 h 55"/>
                  <a:gd name="T4" fmla="*/ 238 w 238"/>
                  <a:gd name="T5" fmla="*/ 820 h 55"/>
                  <a:gd name="T6" fmla="*/ 0 w 238"/>
                  <a:gd name="T7" fmla="*/ 820 h 55"/>
                  <a:gd name="T8" fmla="*/ 0 w 238"/>
                  <a:gd name="T9" fmla="*/ 0 h 55"/>
                  <a:gd name="T10" fmla="*/ 0 w 238"/>
                  <a:gd name="T11" fmla="*/ 0 h 55"/>
                  <a:gd name="T12" fmla="*/ 0 60000 65536"/>
                  <a:gd name="T13" fmla="*/ 0 60000 65536"/>
                  <a:gd name="T14" fmla="*/ 0 60000 65536"/>
                  <a:gd name="T15" fmla="*/ 0 60000 65536"/>
                  <a:gd name="T16" fmla="*/ 0 60000 65536"/>
                  <a:gd name="T17" fmla="*/ 0 60000 65536"/>
                  <a:gd name="T18" fmla="*/ 0 w 238"/>
                  <a:gd name="T19" fmla="*/ 0 h 55"/>
                  <a:gd name="T20" fmla="*/ 238 w 23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38" h="55">
                    <a:moveTo>
                      <a:pt x="0" y="0"/>
                    </a:moveTo>
                    <a:lnTo>
                      <a:pt x="238" y="0"/>
                    </a:lnTo>
                    <a:lnTo>
                      <a:pt x="238" y="55"/>
                    </a:lnTo>
                    <a:lnTo>
                      <a:pt x="0" y="55"/>
                    </a:lnTo>
                    <a:lnTo>
                      <a:pt x="0" y="0"/>
                    </a:lnTo>
                    <a:close/>
                  </a:path>
                </a:pathLst>
              </a:custGeom>
              <a:solidFill>
                <a:srgbClr val="FB0F0C"/>
              </a:solidFill>
              <a:ln w="9525">
                <a:noFill/>
                <a:round/>
                <a:headEnd/>
                <a:tailEnd/>
              </a:ln>
            </p:spPr>
            <p:txBody>
              <a:bodyPr/>
              <a:lstStyle/>
              <a:p>
                <a:pPr>
                  <a:defRPr/>
                </a:pPr>
                <a:endParaRPr lang="en-GB" sz="1800">
                  <a:solidFill>
                    <a:srgbClr val="FFFFFF"/>
                  </a:solidFill>
                </a:endParaRPr>
              </a:p>
            </p:txBody>
          </p:sp>
          <p:sp>
            <p:nvSpPr>
              <p:cNvPr id="129" name="Freeform 232"/>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close/>
                  </a:path>
                </a:pathLst>
              </a:custGeom>
              <a:solidFill>
                <a:srgbClr val="1A0C80"/>
              </a:solidFill>
              <a:ln w="9525">
                <a:noFill/>
                <a:round/>
                <a:headEnd/>
                <a:tailEnd/>
              </a:ln>
            </p:spPr>
            <p:txBody>
              <a:bodyPr/>
              <a:lstStyle/>
              <a:p>
                <a:pPr>
                  <a:defRPr/>
                </a:pPr>
                <a:endParaRPr lang="en-GB" sz="1800">
                  <a:solidFill>
                    <a:srgbClr val="FFFFFF"/>
                  </a:solidFill>
                </a:endParaRPr>
              </a:p>
            </p:txBody>
          </p:sp>
          <p:sp>
            <p:nvSpPr>
              <p:cNvPr id="130" name="Freeform 233"/>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path>
                </a:pathLst>
              </a:custGeom>
              <a:noFill/>
              <a:ln w="0">
                <a:solidFill>
                  <a:srgbClr val="FF1900"/>
                </a:solidFill>
                <a:prstDash val="solid"/>
                <a:round/>
                <a:headEnd/>
                <a:tailEnd/>
              </a:ln>
            </p:spPr>
            <p:txBody>
              <a:bodyPr/>
              <a:lstStyle/>
              <a:p>
                <a:pPr>
                  <a:defRPr/>
                </a:pPr>
                <a:endParaRPr lang="en-GB" sz="1800">
                  <a:solidFill>
                    <a:srgbClr val="FFFFFF"/>
                  </a:solidFill>
                </a:endParaRPr>
              </a:p>
            </p:txBody>
          </p:sp>
          <p:sp>
            <p:nvSpPr>
              <p:cNvPr id="131" name="Freeform 234"/>
              <p:cNvSpPr>
                <a:spLocks/>
              </p:cNvSpPr>
              <p:nvPr/>
            </p:nvSpPr>
            <p:spPr bwMode="auto">
              <a:xfrm>
                <a:off x="4218" y="2179"/>
                <a:ext cx="41" cy="12"/>
              </a:xfrm>
              <a:custGeom>
                <a:avLst/>
                <a:gdLst>
                  <a:gd name="T0" fmla="*/ 42 w 42"/>
                  <a:gd name="T1" fmla="*/ 6 h 12"/>
                  <a:gd name="T2" fmla="*/ 42 w 42"/>
                  <a:gd name="T3" fmla="*/ 6 h 12"/>
                  <a:gd name="T4" fmla="*/ 36 w 42"/>
                  <a:gd name="T5" fmla="*/ 6 h 12"/>
                  <a:gd name="T6" fmla="*/ 30 w 42"/>
                  <a:gd name="T7" fmla="*/ 0 h 12"/>
                  <a:gd name="T8" fmla="*/ 24 w 42"/>
                  <a:gd name="T9" fmla="*/ 0 h 12"/>
                  <a:gd name="T10" fmla="*/ 12 w 42"/>
                  <a:gd name="T11" fmla="*/ 0 h 12"/>
                  <a:gd name="T12" fmla="*/ 6 w 42"/>
                  <a:gd name="T13" fmla="*/ 6 h 12"/>
                  <a:gd name="T14" fmla="*/ 0 w 42"/>
                  <a:gd name="T15" fmla="*/ 6 h 12"/>
                  <a:gd name="T16" fmla="*/ 0 w 42"/>
                  <a:gd name="T17" fmla="*/ 12 h 12"/>
                  <a:gd name="T18" fmla="*/ 42 w 42"/>
                  <a:gd name="T19" fmla="*/ 6 h 12"/>
                  <a:gd name="T20" fmla="*/ 42 w 42"/>
                  <a:gd name="T21" fmla="*/ 6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2"/>
                  <a:gd name="T35" fmla="*/ 42 w 4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2">
                    <a:moveTo>
                      <a:pt x="42" y="6"/>
                    </a:moveTo>
                    <a:lnTo>
                      <a:pt x="42" y="6"/>
                    </a:lnTo>
                    <a:lnTo>
                      <a:pt x="36" y="6"/>
                    </a:lnTo>
                    <a:lnTo>
                      <a:pt x="30" y="0"/>
                    </a:lnTo>
                    <a:lnTo>
                      <a:pt x="24" y="0"/>
                    </a:lnTo>
                    <a:lnTo>
                      <a:pt x="12" y="0"/>
                    </a:lnTo>
                    <a:lnTo>
                      <a:pt x="6" y="6"/>
                    </a:lnTo>
                    <a:lnTo>
                      <a:pt x="0" y="6"/>
                    </a:lnTo>
                    <a:lnTo>
                      <a:pt x="0" y="12"/>
                    </a:lnTo>
                    <a:lnTo>
                      <a:pt x="42" y="6"/>
                    </a:lnTo>
                    <a:close/>
                  </a:path>
                </a:pathLst>
              </a:custGeom>
              <a:solidFill>
                <a:srgbClr val="1A0C80"/>
              </a:solidFill>
              <a:ln w="9525">
                <a:noFill/>
                <a:round/>
                <a:headEnd/>
                <a:tailEnd/>
              </a:ln>
            </p:spPr>
            <p:txBody>
              <a:bodyPr/>
              <a:lstStyle/>
              <a:p>
                <a:pPr>
                  <a:defRPr/>
                </a:pPr>
                <a:endParaRPr lang="en-GB" sz="1800">
                  <a:solidFill>
                    <a:srgbClr val="FFFFFF"/>
                  </a:solidFill>
                </a:endParaRPr>
              </a:p>
            </p:txBody>
          </p:sp>
          <p:sp>
            <p:nvSpPr>
              <p:cNvPr id="132" name="Freeform 235"/>
              <p:cNvSpPr>
                <a:spLocks/>
              </p:cNvSpPr>
              <p:nvPr/>
            </p:nvSpPr>
            <p:spPr bwMode="auto">
              <a:xfrm>
                <a:off x="4224" y="2195"/>
                <a:ext cx="29" cy="36"/>
              </a:xfrm>
              <a:custGeom>
                <a:avLst/>
                <a:gdLst>
                  <a:gd name="T0" fmla="*/ 30 w 30"/>
                  <a:gd name="T1" fmla="*/ 174 h 34"/>
                  <a:gd name="T2" fmla="*/ 24 w 30"/>
                  <a:gd name="T3" fmla="*/ 6 h 34"/>
                  <a:gd name="T4" fmla="*/ 18 w 30"/>
                  <a:gd name="T5" fmla="*/ 6 h 34"/>
                  <a:gd name="T6" fmla="*/ 18 w 30"/>
                  <a:gd name="T7" fmla="*/ 0 h 34"/>
                  <a:gd name="T8" fmla="*/ 12 w 30"/>
                  <a:gd name="T9" fmla="*/ 6 h 34"/>
                  <a:gd name="T10" fmla="*/ 6 w 30"/>
                  <a:gd name="T11" fmla="*/ 6 h 34"/>
                  <a:gd name="T12" fmla="*/ 0 w 30"/>
                  <a:gd name="T13" fmla="*/ 174 h 34"/>
                  <a:gd name="T14" fmla="*/ 0 w 30"/>
                  <a:gd name="T15" fmla="*/ 207 h 34"/>
                  <a:gd name="T16" fmla="*/ 6 w 30"/>
                  <a:gd name="T17" fmla="*/ 239 h 34"/>
                  <a:gd name="T18" fmla="*/ 6 w 30"/>
                  <a:gd name="T19" fmla="*/ 239 h 34"/>
                  <a:gd name="T20" fmla="*/ 12 w 30"/>
                  <a:gd name="T21" fmla="*/ 284 h 34"/>
                  <a:gd name="T22" fmla="*/ 18 w 30"/>
                  <a:gd name="T23" fmla="*/ 284 h 34"/>
                  <a:gd name="T24" fmla="*/ 18 w 30"/>
                  <a:gd name="T25" fmla="*/ 284 h 34"/>
                  <a:gd name="T26" fmla="*/ 24 w 30"/>
                  <a:gd name="T27" fmla="*/ 239 h 34"/>
                  <a:gd name="T28" fmla="*/ 30 w 30"/>
                  <a:gd name="T29" fmla="*/ 239 h 34"/>
                  <a:gd name="T30" fmla="*/ 30 w 30"/>
                  <a:gd name="T31" fmla="*/ 207 h 34"/>
                  <a:gd name="T32" fmla="*/ 30 w 30"/>
                  <a:gd name="T33" fmla="*/ 174 h 34"/>
                  <a:gd name="T34" fmla="*/ 30 w 30"/>
                  <a:gd name="T35" fmla="*/ 17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34"/>
                  <a:gd name="T56" fmla="*/ 30 w 30"/>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34">
                    <a:moveTo>
                      <a:pt x="30" y="17"/>
                    </a:moveTo>
                    <a:lnTo>
                      <a:pt x="24" y="6"/>
                    </a:lnTo>
                    <a:lnTo>
                      <a:pt x="18" y="6"/>
                    </a:lnTo>
                    <a:lnTo>
                      <a:pt x="18" y="0"/>
                    </a:lnTo>
                    <a:lnTo>
                      <a:pt x="12" y="6"/>
                    </a:lnTo>
                    <a:lnTo>
                      <a:pt x="6" y="6"/>
                    </a:lnTo>
                    <a:lnTo>
                      <a:pt x="0" y="17"/>
                    </a:lnTo>
                    <a:lnTo>
                      <a:pt x="0" y="23"/>
                    </a:lnTo>
                    <a:lnTo>
                      <a:pt x="6" y="28"/>
                    </a:lnTo>
                    <a:lnTo>
                      <a:pt x="12" y="34"/>
                    </a:lnTo>
                    <a:lnTo>
                      <a:pt x="18" y="34"/>
                    </a:lnTo>
                    <a:lnTo>
                      <a:pt x="24" y="28"/>
                    </a:lnTo>
                    <a:lnTo>
                      <a:pt x="30" y="28"/>
                    </a:lnTo>
                    <a:lnTo>
                      <a:pt x="30" y="23"/>
                    </a:lnTo>
                    <a:lnTo>
                      <a:pt x="30" y="17"/>
                    </a:lnTo>
                    <a:close/>
                  </a:path>
                </a:pathLst>
              </a:custGeom>
              <a:solidFill>
                <a:srgbClr val="FFFFFF"/>
              </a:solidFill>
              <a:ln w="9525">
                <a:noFill/>
                <a:round/>
                <a:headEnd/>
                <a:tailEnd/>
              </a:ln>
            </p:spPr>
            <p:txBody>
              <a:bodyPr/>
              <a:lstStyle/>
              <a:p>
                <a:pPr>
                  <a:defRPr/>
                </a:pPr>
                <a:endParaRPr lang="en-GB" sz="1800">
                  <a:solidFill>
                    <a:srgbClr val="FFFFFF"/>
                  </a:solidFill>
                </a:endParaRPr>
              </a:p>
            </p:txBody>
          </p:sp>
          <p:sp>
            <p:nvSpPr>
              <p:cNvPr id="133" name="Freeform 236"/>
              <p:cNvSpPr>
                <a:spLocks/>
              </p:cNvSpPr>
              <p:nvPr/>
            </p:nvSpPr>
            <p:spPr bwMode="auto">
              <a:xfrm>
                <a:off x="4224" y="2216"/>
                <a:ext cx="29" cy="6"/>
              </a:xfrm>
              <a:custGeom>
                <a:avLst/>
                <a:gdLst>
                  <a:gd name="T0" fmla="*/ 30 w 30"/>
                  <a:gd name="T1" fmla="*/ 6 h 6"/>
                  <a:gd name="T2" fmla="*/ 30 w 30"/>
                  <a:gd name="T3" fmla="*/ 6 h 6"/>
                  <a:gd name="T4" fmla="*/ 30 w 30"/>
                  <a:gd name="T5" fmla="*/ 6 h 6"/>
                  <a:gd name="T6" fmla="*/ 30 w 30"/>
                  <a:gd name="T7" fmla="*/ 6 h 6"/>
                  <a:gd name="T8" fmla="*/ 30 w 30"/>
                  <a:gd name="T9" fmla="*/ 0 h 6"/>
                  <a:gd name="T10" fmla="*/ 30 w 30"/>
                  <a:gd name="T11" fmla="*/ 0 h 6"/>
                  <a:gd name="T12" fmla="*/ 30 w 30"/>
                  <a:gd name="T13" fmla="*/ 0 h 6"/>
                  <a:gd name="T14" fmla="*/ 30 w 30"/>
                  <a:gd name="T15" fmla="*/ 0 h 6"/>
                  <a:gd name="T16" fmla="*/ 24 w 30"/>
                  <a:gd name="T17" fmla="*/ 0 h 6"/>
                  <a:gd name="T18" fmla="*/ 24 w 30"/>
                  <a:gd name="T19" fmla="*/ 0 h 6"/>
                  <a:gd name="T20" fmla="*/ 24 w 30"/>
                  <a:gd name="T21" fmla="*/ 0 h 6"/>
                  <a:gd name="T22" fmla="*/ 18 w 30"/>
                  <a:gd name="T23" fmla="*/ 0 h 6"/>
                  <a:gd name="T24" fmla="*/ 18 w 30"/>
                  <a:gd name="T25" fmla="*/ 0 h 6"/>
                  <a:gd name="T26" fmla="*/ 12 w 30"/>
                  <a:gd name="T27" fmla="*/ 0 h 6"/>
                  <a:gd name="T28" fmla="*/ 12 w 30"/>
                  <a:gd name="T29" fmla="*/ 0 h 6"/>
                  <a:gd name="T30" fmla="*/ 12 w 30"/>
                  <a:gd name="T31" fmla="*/ 0 h 6"/>
                  <a:gd name="T32" fmla="*/ 6 w 30"/>
                  <a:gd name="T33" fmla="*/ 0 h 6"/>
                  <a:gd name="T34" fmla="*/ 6 w 30"/>
                  <a:gd name="T35" fmla="*/ 0 h 6"/>
                  <a:gd name="T36" fmla="*/ 6 w 30"/>
                  <a:gd name="T37" fmla="*/ 0 h 6"/>
                  <a:gd name="T38" fmla="*/ 0 w 30"/>
                  <a:gd name="T39" fmla="*/ 0 h 6"/>
                  <a:gd name="T40" fmla="*/ 0 w 30"/>
                  <a:gd name="T41" fmla="*/ 0 h 6"/>
                  <a:gd name="T42" fmla="*/ 0 w 30"/>
                  <a:gd name="T43" fmla="*/ 0 h 6"/>
                  <a:gd name="T44" fmla="*/ 0 w 30"/>
                  <a:gd name="T45" fmla="*/ 6 h 6"/>
                  <a:gd name="T46" fmla="*/ 0 w 30"/>
                  <a:gd name="T47" fmla="*/ 6 h 6"/>
                  <a:gd name="T48" fmla="*/ 0 w 30"/>
                  <a:gd name="T49" fmla="*/ 6 h 6"/>
                  <a:gd name="T50" fmla="*/ 0 w 30"/>
                  <a:gd name="T51" fmla="*/ 6 h 6"/>
                  <a:gd name="T52" fmla="*/ 6 w 30"/>
                  <a:gd name="T53" fmla="*/ 6 h 6"/>
                  <a:gd name="T54" fmla="*/ 6 w 30"/>
                  <a:gd name="T55" fmla="*/ 6 h 6"/>
                  <a:gd name="T56" fmla="*/ 12 w 30"/>
                  <a:gd name="T57" fmla="*/ 6 h 6"/>
                  <a:gd name="T58" fmla="*/ 12 w 30"/>
                  <a:gd name="T59" fmla="*/ 6 h 6"/>
                  <a:gd name="T60" fmla="*/ 12 w 30"/>
                  <a:gd name="T61" fmla="*/ 6 h 6"/>
                  <a:gd name="T62" fmla="*/ 18 w 30"/>
                  <a:gd name="T63" fmla="*/ 6 h 6"/>
                  <a:gd name="T64" fmla="*/ 18 w 30"/>
                  <a:gd name="T65" fmla="*/ 6 h 6"/>
                  <a:gd name="T66" fmla="*/ 18 w 30"/>
                  <a:gd name="T67" fmla="*/ 6 h 6"/>
                  <a:gd name="T68" fmla="*/ 24 w 30"/>
                  <a:gd name="T69" fmla="*/ 6 h 6"/>
                  <a:gd name="T70" fmla="*/ 24 w 30"/>
                  <a:gd name="T71" fmla="*/ 6 h 6"/>
                  <a:gd name="T72" fmla="*/ 24 w 30"/>
                  <a:gd name="T73" fmla="*/ 6 h 6"/>
                  <a:gd name="T74" fmla="*/ 30 w 30"/>
                  <a:gd name="T75" fmla="*/ 6 h 6"/>
                  <a:gd name="T76" fmla="*/ 30 w 30"/>
                  <a:gd name="T77" fmla="*/ 6 h 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
                  <a:gd name="T118" fmla="*/ 0 h 6"/>
                  <a:gd name="T119" fmla="*/ 30 w 30"/>
                  <a:gd name="T120" fmla="*/ 6 h 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 h="6">
                    <a:moveTo>
                      <a:pt x="30" y="6"/>
                    </a:moveTo>
                    <a:lnTo>
                      <a:pt x="30" y="6"/>
                    </a:lnTo>
                    <a:lnTo>
                      <a:pt x="30" y="0"/>
                    </a:lnTo>
                    <a:lnTo>
                      <a:pt x="24" y="0"/>
                    </a:lnTo>
                    <a:lnTo>
                      <a:pt x="18" y="0"/>
                    </a:lnTo>
                    <a:lnTo>
                      <a:pt x="12" y="0"/>
                    </a:lnTo>
                    <a:lnTo>
                      <a:pt x="6" y="0"/>
                    </a:lnTo>
                    <a:lnTo>
                      <a:pt x="0" y="0"/>
                    </a:lnTo>
                    <a:lnTo>
                      <a:pt x="0" y="6"/>
                    </a:lnTo>
                    <a:lnTo>
                      <a:pt x="6" y="6"/>
                    </a:lnTo>
                    <a:lnTo>
                      <a:pt x="12" y="6"/>
                    </a:lnTo>
                    <a:lnTo>
                      <a:pt x="18" y="6"/>
                    </a:lnTo>
                    <a:lnTo>
                      <a:pt x="24" y="6"/>
                    </a:lnTo>
                    <a:lnTo>
                      <a:pt x="30" y="6"/>
                    </a:lnTo>
                    <a:close/>
                  </a:path>
                </a:pathLst>
              </a:custGeom>
              <a:solidFill>
                <a:srgbClr val="1A0C80"/>
              </a:solidFill>
              <a:ln w="9525">
                <a:noFill/>
                <a:round/>
                <a:headEnd/>
                <a:tailEnd/>
              </a:ln>
            </p:spPr>
            <p:txBody>
              <a:bodyPr/>
              <a:lstStyle/>
              <a:p>
                <a:pPr>
                  <a:defRPr/>
                </a:pPr>
                <a:endParaRPr lang="en-GB" sz="1800">
                  <a:solidFill>
                    <a:srgbClr val="FFFFFF"/>
                  </a:solidFill>
                </a:endParaRPr>
              </a:p>
            </p:txBody>
          </p:sp>
          <p:sp>
            <p:nvSpPr>
              <p:cNvPr id="134" name="Freeform 237"/>
              <p:cNvSpPr>
                <a:spLocks/>
              </p:cNvSpPr>
              <p:nvPr/>
            </p:nvSpPr>
            <p:spPr bwMode="auto">
              <a:xfrm>
                <a:off x="4224" y="2222"/>
                <a:ext cx="29" cy="2"/>
              </a:xfrm>
              <a:custGeom>
                <a:avLst/>
                <a:gdLst>
                  <a:gd name="T0" fmla="*/ 30 w 30"/>
                  <a:gd name="T1" fmla="*/ 0 h 1"/>
                  <a:gd name="T2" fmla="*/ 30 w 30"/>
                  <a:gd name="T3" fmla="*/ 0 h 1"/>
                  <a:gd name="T4" fmla="*/ 30 w 30"/>
                  <a:gd name="T5" fmla="*/ 0 h 1"/>
                  <a:gd name="T6" fmla="*/ 30 w 30"/>
                  <a:gd name="T7" fmla="*/ 0 h 1"/>
                  <a:gd name="T8" fmla="*/ 30 w 30"/>
                  <a:gd name="T9" fmla="*/ 0 h 1"/>
                  <a:gd name="T10" fmla="*/ 30 w 30"/>
                  <a:gd name="T11" fmla="*/ 0 h 1"/>
                  <a:gd name="T12" fmla="*/ 30 w 30"/>
                  <a:gd name="T13" fmla="*/ 0 h 1"/>
                  <a:gd name="T14" fmla="*/ 30 w 30"/>
                  <a:gd name="T15" fmla="*/ 0 h 1"/>
                  <a:gd name="T16" fmla="*/ 24 w 30"/>
                  <a:gd name="T17" fmla="*/ 0 h 1"/>
                  <a:gd name="T18" fmla="*/ 24 w 30"/>
                  <a:gd name="T19" fmla="*/ 0 h 1"/>
                  <a:gd name="T20" fmla="*/ 24 w 30"/>
                  <a:gd name="T21" fmla="*/ 0 h 1"/>
                  <a:gd name="T22" fmla="*/ 18 w 30"/>
                  <a:gd name="T23" fmla="*/ 0 h 1"/>
                  <a:gd name="T24" fmla="*/ 18 w 30"/>
                  <a:gd name="T25" fmla="*/ 0 h 1"/>
                  <a:gd name="T26" fmla="*/ 12 w 30"/>
                  <a:gd name="T27" fmla="*/ 0 h 1"/>
                  <a:gd name="T28" fmla="*/ 12 w 30"/>
                  <a:gd name="T29" fmla="*/ 0 h 1"/>
                  <a:gd name="T30" fmla="*/ 12 w 30"/>
                  <a:gd name="T31" fmla="*/ 0 h 1"/>
                  <a:gd name="T32" fmla="*/ 6 w 30"/>
                  <a:gd name="T33" fmla="*/ 0 h 1"/>
                  <a:gd name="T34" fmla="*/ 6 w 30"/>
                  <a:gd name="T35" fmla="*/ 0 h 1"/>
                  <a:gd name="T36" fmla="*/ 6 w 30"/>
                  <a:gd name="T37" fmla="*/ 0 h 1"/>
                  <a:gd name="T38" fmla="*/ 0 w 30"/>
                  <a:gd name="T39" fmla="*/ 0 h 1"/>
                  <a:gd name="T40" fmla="*/ 0 w 30"/>
                  <a:gd name="T41" fmla="*/ 0 h 1"/>
                  <a:gd name="T42" fmla="*/ 0 w 30"/>
                  <a:gd name="T43" fmla="*/ 0 h 1"/>
                  <a:gd name="T44" fmla="*/ 0 w 30"/>
                  <a:gd name="T45" fmla="*/ 0 h 1"/>
                  <a:gd name="T46" fmla="*/ 0 w 30"/>
                  <a:gd name="T47" fmla="*/ 0 h 1"/>
                  <a:gd name="T48" fmla="*/ 0 w 30"/>
                  <a:gd name="T49" fmla="*/ 0 h 1"/>
                  <a:gd name="T50" fmla="*/ 6 w 30"/>
                  <a:gd name="T51" fmla="*/ 0 h 1"/>
                  <a:gd name="T52" fmla="*/ 6 w 30"/>
                  <a:gd name="T53" fmla="*/ 0 h 1"/>
                  <a:gd name="T54" fmla="*/ 6 w 30"/>
                  <a:gd name="T55" fmla="*/ 0 h 1"/>
                  <a:gd name="T56" fmla="*/ 12 w 30"/>
                  <a:gd name="T57" fmla="*/ 0 h 1"/>
                  <a:gd name="T58" fmla="*/ 12 w 30"/>
                  <a:gd name="T59" fmla="*/ 0 h 1"/>
                  <a:gd name="T60" fmla="*/ 12 w 30"/>
                  <a:gd name="T61" fmla="*/ 0 h 1"/>
                  <a:gd name="T62" fmla="*/ 18 w 30"/>
                  <a:gd name="T63" fmla="*/ 0 h 1"/>
                  <a:gd name="T64" fmla="*/ 18 w 30"/>
                  <a:gd name="T65" fmla="*/ 0 h 1"/>
                  <a:gd name="T66" fmla="*/ 24 w 30"/>
                  <a:gd name="T67" fmla="*/ 0 h 1"/>
                  <a:gd name="T68" fmla="*/ 24 w 30"/>
                  <a:gd name="T69" fmla="*/ 0 h 1"/>
                  <a:gd name="T70" fmla="*/ 24 w 30"/>
                  <a:gd name="T71" fmla="*/ 0 h 1"/>
                  <a:gd name="T72" fmla="*/ 30 w 30"/>
                  <a:gd name="T73" fmla="*/ 0 h 1"/>
                  <a:gd name="T74" fmla="*/ 30 w 30"/>
                  <a:gd name="T75" fmla="*/ 0 h 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
                  <a:gd name="T115" fmla="*/ 0 h 1"/>
                  <a:gd name="T116" fmla="*/ 30 w 30"/>
                  <a:gd name="T117" fmla="*/ 1 h 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 h="1">
                    <a:moveTo>
                      <a:pt x="30" y="0"/>
                    </a:moveTo>
                    <a:lnTo>
                      <a:pt x="30" y="0"/>
                    </a:lnTo>
                    <a:lnTo>
                      <a:pt x="24" y="0"/>
                    </a:lnTo>
                    <a:lnTo>
                      <a:pt x="18" y="0"/>
                    </a:lnTo>
                    <a:lnTo>
                      <a:pt x="12" y="0"/>
                    </a:lnTo>
                    <a:lnTo>
                      <a:pt x="6" y="0"/>
                    </a:lnTo>
                    <a:lnTo>
                      <a:pt x="0" y="0"/>
                    </a:lnTo>
                    <a:lnTo>
                      <a:pt x="6" y="0"/>
                    </a:lnTo>
                    <a:lnTo>
                      <a:pt x="12" y="0"/>
                    </a:lnTo>
                    <a:lnTo>
                      <a:pt x="18" y="0"/>
                    </a:lnTo>
                    <a:lnTo>
                      <a:pt x="24" y="0"/>
                    </a:lnTo>
                    <a:lnTo>
                      <a:pt x="30" y="0"/>
                    </a:lnTo>
                    <a:close/>
                  </a:path>
                </a:pathLst>
              </a:custGeom>
              <a:solidFill>
                <a:srgbClr val="1A0C80"/>
              </a:solidFill>
              <a:ln w="9525">
                <a:noFill/>
                <a:round/>
                <a:headEnd/>
                <a:tailEnd/>
              </a:ln>
            </p:spPr>
            <p:txBody>
              <a:bodyPr/>
              <a:lstStyle/>
              <a:p>
                <a:pPr>
                  <a:defRPr/>
                </a:pPr>
                <a:endParaRPr lang="en-GB" sz="1800">
                  <a:solidFill>
                    <a:srgbClr val="FFFFFF"/>
                  </a:solidFill>
                </a:endParaRPr>
              </a:p>
            </p:txBody>
          </p:sp>
          <p:sp>
            <p:nvSpPr>
              <p:cNvPr id="135" name="Freeform 238"/>
              <p:cNvSpPr>
                <a:spLocks/>
              </p:cNvSpPr>
              <p:nvPr/>
            </p:nvSpPr>
            <p:spPr bwMode="auto">
              <a:xfrm>
                <a:off x="4235" y="2191"/>
                <a:ext cx="6" cy="6"/>
              </a:xfrm>
              <a:custGeom>
                <a:avLst/>
                <a:gdLst>
                  <a:gd name="T0" fmla="*/ 6 w 6"/>
                  <a:gd name="T1" fmla="*/ 0 h 5"/>
                  <a:gd name="T2" fmla="*/ 6 w 6"/>
                  <a:gd name="T3" fmla="*/ 0 h 5"/>
                  <a:gd name="T4" fmla="*/ 6 w 6"/>
                  <a:gd name="T5" fmla="*/ 0 h 5"/>
                  <a:gd name="T6" fmla="*/ 0 w 6"/>
                  <a:gd name="T7" fmla="*/ 0 h 5"/>
                  <a:gd name="T8" fmla="*/ 0 w 6"/>
                  <a:gd name="T9" fmla="*/ 0 h 5"/>
                  <a:gd name="T10" fmla="*/ 0 w 6"/>
                  <a:gd name="T11" fmla="*/ 0 h 5"/>
                  <a:gd name="T12" fmla="*/ 0 w 6"/>
                  <a:gd name="T13" fmla="*/ 0 h 5"/>
                  <a:gd name="T14" fmla="*/ 0 w 6"/>
                  <a:gd name="T15" fmla="*/ 0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5"/>
                  <a:gd name="T44" fmla="*/ 6 w 6"/>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5">
                    <a:moveTo>
                      <a:pt x="6" y="0"/>
                    </a:moveTo>
                    <a:lnTo>
                      <a:pt x="6" y="0"/>
                    </a:lnTo>
                    <a:lnTo>
                      <a:pt x="0" y="0"/>
                    </a:lnTo>
                    <a:lnTo>
                      <a:pt x="6" y="5"/>
                    </a:lnTo>
                    <a:lnTo>
                      <a:pt x="6" y="0"/>
                    </a:lnTo>
                    <a:close/>
                  </a:path>
                </a:pathLst>
              </a:custGeom>
              <a:solidFill>
                <a:srgbClr val="F7F619"/>
              </a:solidFill>
              <a:ln w="9525">
                <a:noFill/>
                <a:round/>
                <a:headEnd/>
                <a:tailEnd/>
              </a:ln>
            </p:spPr>
            <p:txBody>
              <a:bodyPr/>
              <a:lstStyle/>
              <a:p>
                <a:pPr>
                  <a:defRPr/>
                </a:pPr>
                <a:endParaRPr lang="en-GB" sz="1800">
                  <a:solidFill>
                    <a:srgbClr val="FFFFFF"/>
                  </a:solidFill>
                </a:endParaRPr>
              </a:p>
            </p:txBody>
          </p:sp>
          <p:sp>
            <p:nvSpPr>
              <p:cNvPr id="136" name="Freeform 239"/>
              <p:cNvSpPr>
                <a:spLocks/>
              </p:cNvSpPr>
              <p:nvPr/>
            </p:nvSpPr>
            <p:spPr bwMode="auto">
              <a:xfrm>
                <a:off x="4241" y="2185"/>
                <a:ext cx="6" cy="2"/>
              </a:xfrm>
              <a:custGeom>
                <a:avLst/>
                <a:gdLst>
                  <a:gd name="T0" fmla="*/ 6 w 6"/>
                  <a:gd name="T1" fmla="*/ 0 h 1"/>
                  <a:gd name="T2" fmla="*/ 6 w 6"/>
                  <a:gd name="T3" fmla="*/ 0 h 1"/>
                  <a:gd name="T4" fmla="*/ 6 w 6"/>
                  <a:gd name="T5" fmla="*/ 0 h 1"/>
                  <a:gd name="T6" fmla="*/ 0 w 6"/>
                  <a:gd name="T7" fmla="*/ 0 h 1"/>
                  <a:gd name="T8" fmla="*/ 0 w 6"/>
                  <a:gd name="T9" fmla="*/ 0 h 1"/>
                  <a:gd name="T10" fmla="*/ 0 w 6"/>
                  <a:gd name="T11" fmla="*/ 0 h 1"/>
                  <a:gd name="T12" fmla="*/ 0 w 6"/>
                  <a:gd name="T13" fmla="*/ 0 h 1"/>
                  <a:gd name="T14" fmla="*/ 0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sz="1800">
                  <a:solidFill>
                    <a:srgbClr val="FFFFFF"/>
                  </a:solidFill>
                </a:endParaRPr>
              </a:p>
            </p:txBody>
          </p:sp>
          <p:sp>
            <p:nvSpPr>
              <p:cNvPr id="137" name="Freeform 240"/>
              <p:cNvSpPr>
                <a:spLocks/>
              </p:cNvSpPr>
              <p:nvPr/>
            </p:nvSpPr>
            <p:spPr bwMode="auto">
              <a:xfrm>
                <a:off x="4229" y="2185"/>
                <a:ext cx="6" cy="2"/>
              </a:xfrm>
              <a:custGeom>
                <a:avLst/>
                <a:gdLst>
                  <a:gd name="T0" fmla="*/ 6 w 6"/>
                  <a:gd name="T1" fmla="*/ 0 h 1"/>
                  <a:gd name="T2" fmla="*/ 6 w 6"/>
                  <a:gd name="T3" fmla="*/ 0 h 1"/>
                  <a:gd name="T4" fmla="*/ 6 w 6"/>
                  <a:gd name="T5" fmla="*/ 0 h 1"/>
                  <a:gd name="T6" fmla="*/ 6 w 6"/>
                  <a:gd name="T7" fmla="*/ 0 h 1"/>
                  <a:gd name="T8" fmla="*/ 0 w 6"/>
                  <a:gd name="T9" fmla="*/ 0 h 1"/>
                  <a:gd name="T10" fmla="*/ 0 w 6"/>
                  <a:gd name="T11" fmla="*/ 0 h 1"/>
                  <a:gd name="T12" fmla="*/ 0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sz="1800">
                  <a:solidFill>
                    <a:srgbClr val="FFFFFF"/>
                  </a:solidFill>
                </a:endParaRPr>
              </a:p>
            </p:txBody>
          </p:sp>
          <p:sp>
            <p:nvSpPr>
              <p:cNvPr id="138" name="Freeform 241"/>
              <p:cNvSpPr>
                <a:spLocks/>
              </p:cNvSpPr>
              <p:nvPr/>
            </p:nvSpPr>
            <p:spPr bwMode="auto">
              <a:xfrm>
                <a:off x="4188" y="2157"/>
                <a:ext cx="238" cy="162"/>
              </a:xfrm>
              <a:custGeom>
                <a:avLst/>
                <a:gdLst>
                  <a:gd name="T0" fmla="*/ 238 w 238"/>
                  <a:gd name="T1" fmla="*/ 0 h 156"/>
                  <a:gd name="T2" fmla="*/ 0 w 238"/>
                  <a:gd name="T3" fmla="*/ 0 h 156"/>
                  <a:gd name="T4" fmla="*/ 0 w 238"/>
                  <a:gd name="T5" fmla="*/ 1704 h 156"/>
                  <a:gd name="T6" fmla="*/ 238 w 238"/>
                  <a:gd name="T7" fmla="*/ 1704 h 156"/>
                  <a:gd name="T8" fmla="*/ 238 w 238"/>
                  <a:gd name="T9" fmla="*/ 0 h 156"/>
                  <a:gd name="T10" fmla="*/ 238 w 238"/>
                  <a:gd name="T11" fmla="*/ 0 h 156"/>
                  <a:gd name="T12" fmla="*/ 0 60000 65536"/>
                  <a:gd name="T13" fmla="*/ 0 60000 65536"/>
                  <a:gd name="T14" fmla="*/ 0 60000 65536"/>
                  <a:gd name="T15" fmla="*/ 0 60000 65536"/>
                  <a:gd name="T16" fmla="*/ 0 60000 65536"/>
                  <a:gd name="T17" fmla="*/ 0 60000 65536"/>
                  <a:gd name="T18" fmla="*/ 0 w 238"/>
                  <a:gd name="T19" fmla="*/ 0 h 156"/>
                  <a:gd name="T20" fmla="*/ 238 w 23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38" h="156">
                    <a:moveTo>
                      <a:pt x="238" y="0"/>
                    </a:moveTo>
                    <a:lnTo>
                      <a:pt x="0" y="0"/>
                    </a:lnTo>
                    <a:lnTo>
                      <a:pt x="0" y="156"/>
                    </a:lnTo>
                    <a:lnTo>
                      <a:pt x="238" y="156"/>
                    </a:lnTo>
                    <a:lnTo>
                      <a:pt x="238" y="0"/>
                    </a:lnTo>
                  </a:path>
                </a:pathLst>
              </a:custGeom>
              <a:noFill/>
              <a:ln w="0">
                <a:solidFill>
                  <a:srgbClr val="000000"/>
                </a:solidFill>
                <a:prstDash val="solid"/>
                <a:round/>
                <a:headEnd/>
                <a:tailEnd/>
              </a:ln>
            </p:spPr>
            <p:txBody>
              <a:bodyPr/>
              <a:lstStyle/>
              <a:p>
                <a:pPr>
                  <a:defRPr/>
                </a:pPr>
                <a:endParaRPr lang="en-GB" sz="1800">
                  <a:solidFill>
                    <a:srgbClr val="FFFFFF"/>
                  </a:solidFill>
                </a:endParaRPr>
              </a:p>
            </p:txBody>
          </p:sp>
        </p:grpSp>
        <p:graphicFrame>
          <p:nvGraphicFramePr>
            <p:cNvPr id="18" name="Object 252"/>
            <p:cNvGraphicFramePr>
              <a:graphicFrameLocks noChangeAspect="1"/>
            </p:cNvGraphicFramePr>
            <p:nvPr/>
          </p:nvGraphicFramePr>
          <p:xfrm>
            <a:off x="369889" y="5298398"/>
            <a:ext cx="159887" cy="104250"/>
          </p:xfrm>
          <a:graphic>
            <a:graphicData uri="http://schemas.openxmlformats.org/presentationml/2006/ole">
              <mc:AlternateContent xmlns:mc="http://schemas.openxmlformats.org/markup-compatibility/2006">
                <mc:Choice xmlns:v="urn:schemas-microsoft-com:vml" Requires="v">
                  <p:oleObj spid="_x0000_s5165" name="Clip" r:id="rId7" imgW="2835275" imgH="1920875" progId="">
                    <p:embed/>
                  </p:oleObj>
                </mc:Choice>
                <mc:Fallback>
                  <p:oleObj name="Clip" r:id="rId7" imgW="2835275" imgH="1920875" progId="">
                    <p:embed/>
                    <p:pic>
                      <p:nvPicPr>
                        <p:cNvPr id="18" name="Object 25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889" y="5298398"/>
                          <a:ext cx="159887" cy="10425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9" name="Group 214"/>
            <p:cNvGrpSpPr>
              <a:grpSpLocks/>
            </p:cNvGrpSpPr>
            <p:nvPr userDrawn="1"/>
          </p:nvGrpSpPr>
          <p:grpSpPr bwMode="auto">
            <a:xfrm>
              <a:off x="1847017" y="5298398"/>
              <a:ext cx="166365" cy="106293"/>
              <a:chOff x="4187" y="2402"/>
              <a:chExt cx="240" cy="161"/>
            </a:xfrm>
          </p:grpSpPr>
          <p:sp>
            <p:nvSpPr>
              <p:cNvPr id="122" name="Freeform 215"/>
              <p:cNvSpPr>
                <a:spLocks/>
              </p:cNvSpPr>
              <p:nvPr/>
            </p:nvSpPr>
            <p:spPr bwMode="auto">
              <a:xfrm>
                <a:off x="4234" y="2402"/>
                <a:ext cx="191" cy="161"/>
              </a:xfrm>
              <a:custGeom>
                <a:avLst/>
                <a:gdLst>
                  <a:gd name="T0" fmla="*/ 191 w 191"/>
                  <a:gd name="T1" fmla="*/ 1066 h 156"/>
                  <a:gd name="T2" fmla="*/ 191 w 191"/>
                  <a:gd name="T3" fmla="*/ 0 h 156"/>
                  <a:gd name="T4" fmla="*/ 0 w 191"/>
                  <a:gd name="T5" fmla="*/ 0 h 156"/>
                  <a:gd name="T6" fmla="*/ 0 w 191"/>
                  <a:gd name="T7" fmla="*/ 1066 h 156"/>
                  <a:gd name="T8" fmla="*/ 191 w 191"/>
                  <a:gd name="T9" fmla="*/ 1066 h 156"/>
                  <a:gd name="T10" fmla="*/ 191 w 191"/>
                  <a:gd name="T11" fmla="*/ 1066 h 156"/>
                  <a:gd name="T12" fmla="*/ 0 60000 65536"/>
                  <a:gd name="T13" fmla="*/ 0 60000 65536"/>
                  <a:gd name="T14" fmla="*/ 0 60000 65536"/>
                  <a:gd name="T15" fmla="*/ 0 60000 65536"/>
                  <a:gd name="T16" fmla="*/ 0 60000 65536"/>
                  <a:gd name="T17" fmla="*/ 0 60000 65536"/>
                  <a:gd name="T18" fmla="*/ 0 w 191"/>
                  <a:gd name="T19" fmla="*/ 0 h 156"/>
                  <a:gd name="T20" fmla="*/ 191 w 191"/>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91" h="156">
                    <a:moveTo>
                      <a:pt x="191" y="156"/>
                    </a:moveTo>
                    <a:lnTo>
                      <a:pt x="191" y="0"/>
                    </a:lnTo>
                    <a:lnTo>
                      <a:pt x="0" y="0"/>
                    </a:lnTo>
                    <a:lnTo>
                      <a:pt x="0" y="156"/>
                    </a:lnTo>
                    <a:lnTo>
                      <a:pt x="191" y="156"/>
                    </a:lnTo>
                    <a:close/>
                  </a:path>
                </a:pathLst>
              </a:custGeom>
              <a:solidFill>
                <a:srgbClr val="FFE600"/>
              </a:solidFill>
              <a:ln w="9525">
                <a:noFill/>
                <a:round/>
                <a:headEnd/>
                <a:tailEnd/>
              </a:ln>
            </p:spPr>
            <p:txBody>
              <a:bodyPr/>
              <a:lstStyle/>
              <a:p>
                <a:pPr>
                  <a:defRPr/>
                </a:pPr>
                <a:endParaRPr lang="en-GB" sz="1800">
                  <a:solidFill>
                    <a:srgbClr val="FFFFFF"/>
                  </a:solidFill>
                </a:endParaRPr>
              </a:p>
            </p:txBody>
          </p:sp>
          <p:sp>
            <p:nvSpPr>
              <p:cNvPr id="123" name="Freeform 216"/>
              <p:cNvSpPr>
                <a:spLocks/>
              </p:cNvSpPr>
              <p:nvPr/>
            </p:nvSpPr>
            <p:spPr bwMode="auto">
              <a:xfrm>
                <a:off x="4187" y="2402"/>
                <a:ext cx="77" cy="161"/>
              </a:xfrm>
              <a:custGeom>
                <a:avLst/>
                <a:gdLst>
                  <a:gd name="T0" fmla="*/ 77 w 77"/>
                  <a:gd name="T1" fmla="*/ 1066 h 156"/>
                  <a:gd name="T2" fmla="*/ 77 w 77"/>
                  <a:gd name="T3" fmla="*/ 0 h 156"/>
                  <a:gd name="T4" fmla="*/ 0 w 77"/>
                  <a:gd name="T5" fmla="*/ 0 h 156"/>
                  <a:gd name="T6" fmla="*/ 0 w 77"/>
                  <a:gd name="T7" fmla="*/ 1066 h 156"/>
                  <a:gd name="T8" fmla="*/ 77 w 77"/>
                  <a:gd name="T9" fmla="*/ 1066 h 156"/>
                  <a:gd name="T10" fmla="*/ 77 w 77"/>
                  <a:gd name="T11" fmla="*/ 106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sz="1800">
                  <a:solidFill>
                    <a:srgbClr val="FFFFFF"/>
                  </a:solidFill>
                </a:endParaRPr>
              </a:p>
            </p:txBody>
          </p:sp>
          <p:sp>
            <p:nvSpPr>
              <p:cNvPr id="124" name="Freeform 217"/>
              <p:cNvSpPr>
                <a:spLocks/>
              </p:cNvSpPr>
              <p:nvPr/>
            </p:nvSpPr>
            <p:spPr bwMode="auto">
              <a:xfrm>
                <a:off x="4348" y="2402"/>
                <a:ext cx="79" cy="161"/>
              </a:xfrm>
              <a:custGeom>
                <a:avLst/>
                <a:gdLst>
                  <a:gd name="T0" fmla="*/ 78 w 78"/>
                  <a:gd name="T1" fmla="*/ 1066 h 156"/>
                  <a:gd name="T2" fmla="*/ 78 w 78"/>
                  <a:gd name="T3" fmla="*/ 0 h 156"/>
                  <a:gd name="T4" fmla="*/ 0 w 78"/>
                  <a:gd name="T5" fmla="*/ 0 h 156"/>
                  <a:gd name="T6" fmla="*/ 0 w 78"/>
                  <a:gd name="T7" fmla="*/ 1066 h 156"/>
                  <a:gd name="T8" fmla="*/ 78 w 78"/>
                  <a:gd name="T9" fmla="*/ 1066 h 156"/>
                  <a:gd name="T10" fmla="*/ 78 w 78"/>
                  <a:gd name="T11" fmla="*/ 1066 h 156"/>
                  <a:gd name="T12" fmla="*/ 0 60000 65536"/>
                  <a:gd name="T13" fmla="*/ 0 60000 65536"/>
                  <a:gd name="T14" fmla="*/ 0 60000 65536"/>
                  <a:gd name="T15" fmla="*/ 0 60000 65536"/>
                  <a:gd name="T16" fmla="*/ 0 60000 65536"/>
                  <a:gd name="T17" fmla="*/ 0 60000 65536"/>
                  <a:gd name="T18" fmla="*/ 0 w 78"/>
                  <a:gd name="T19" fmla="*/ 0 h 156"/>
                  <a:gd name="T20" fmla="*/ 78 w 7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8" h="156">
                    <a:moveTo>
                      <a:pt x="78" y="156"/>
                    </a:moveTo>
                    <a:lnTo>
                      <a:pt x="78" y="0"/>
                    </a:lnTo>
                    <a:lnTo>
                      <a:pt x="0" y="0"/>
                    </a:lnTo>
                    <a:lnTo>
                      <a:pt x="0" y="156"/>
                    </a:lnTo>
                    <a:lnTo>
                      <a:pt x="78" y="156"/>
                    </a:lnTo>
                    <a:close/>
                  </a:path>
                </a:pathLst>
              </a:custGeom>
              <a:solidFill>
                <a:srgbClr val="FF0000"/>
              </a:solidFill>
              <a:ln w="9525">
                <a:noFill/>
                <a:round/>
                <a:headEnd/>
                <a:tailEnd/>
              </a:ln>
            </p:spPr>
            <p:txBody>
              <a:bodyPr/>
              <a:lstStyle/>
              <a:p>
                <a:pPr>
                  <a:defRPr/>
                </a:pPr>
                <a:endParaRPr lang="en-GB" sz="1800">
                  <a:solidFill>
                    <a:srgbClr val="FFFFFF"/>
                  </a:solidFill>
                </a:endParaRPr>
              </a:p>
            </p:txBody>
          </p:sp>
          <p:sp>
            <p:nvSpPr>
              <p:cNvPr id="125" name="Freeform 218"/>
              <p:cNvSpPr>
                <a:spLocks/>
              </p:cNvSpPr>
              <p:nvPr/>
            </p:nvSpPr>
            <p:spPr bwMode="auto">
              <a:xfrm>
                <a:off x="4187" y="2402"/>
                <a:ext cx="238" cy="161"/>
              </a:xfrm>
              <a:custGeom>
                <a:avLst/>
                <a:gdLst>
                  <a:gd name="T0" fmla="*/ 19 w 244"/>
                  <a:gd name="T1" fmla="*/ 19856 h 151"/>
                  <a:gd name="T2" fmla="*/ 19 w 244"/>
                  <a:gd name="T3" fmla="*/ 0 h 151"/>
                  <a:gd name="T4" fmla="*/ 0 w 244"/>
                  <a:gd name="T5" fmla="*/ 0 h 151"/>
                  <a:gd name="T6" fmla="*/ 0 w 244"/>
                  <a:gd name="T7" fmla="*/ 19856 h 151"/>
                  <a:gd name="T8" fmla="*/ 19 w 244"/>
                  <a:gd name="T9" fmla="*/ 19856 h 151"/>
                  <a:gd name="T10" fmla="*/ 19 w 244"/>
                  <a:gd name="T11" fmla="*/ 19856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sz="1800">
                  <a:solidFill>
                    <a:srgbClr val="FFFFFF"/>
                  </a:solidFill>
                </a:endParaRPr>
              </a:p>
            </p:txBody>
          </p:sp>
        </p:grpSp>
        <p:grpSp>
          <p:nvGrpSpPr>
            <p:cNvPr id="20" name="Group 269"/>
            <p:cNvGrpSpPr>
              <a:grpSpLocks noChangeAspect="1"/>
            </p:cNvGrpSpPr>
            <p:nvPr userDrawn="1"/>
          </p:nvGrpSpPr>
          <p:grpSpPr bwMode="auto">
            <a:xfrm>
              <a:off x="790121" y="5298398"/>
              <a:ext cx="160549" cy="102873"/>
              <a:chOff x="4214" y="2064"/>
              <a:chExt cx="242" cy="157"/>
            </a:xfrm>
          </p:grpSpPr>
          <p:sp>
            <p:nvSpPr>
              <p:cNvPr id="118" name="AutoShape 270"/>
              <p:cNvSpPr>
                <a:spLocks noChangeAspect="1" noChangeArrowheads="1" noTextEdit="1"/>
              </p:cNvSpPr>
              <p:nvPr/>
            </p:nvSpPr>
            <p:spPr bwMode="auto">
              <a:xfrm>
                <a:off x="4214" y="2064"/>
                <a:ext cx="242" cy="157"/>
              </a:xfrm>
              <a:prstGeom prst="rect">
                <a:avLst/>
              </a:prstGeom>
              <a:noFill/>
              <a:ln w="6350" algn="ctr">
                <a:solidFill>
                  <a:schemeClr val="tx1"/>
                </a:solidFill>
                <a:miter lim="800000"/>
                <a:headEnd/>
                <a:tailEnd/>
              </a:ln>
            </p:spPr>
            <p:txBody>
              <a:bodyPr/>
              <a:lstStyle/>
              <a:p>
                <a:pPr>
                  <a:defRPr/>
                </a:pPr>
                <a:endParaRPr lang="en-GB" sz="1800">
                  <a:solidFill>
                    <a:srgbClr val="FFFFFF"/>
                  </a:solidFill>
                </a:endParaRPr>
              </a:p>
            </p:txBody>
          </p:sp>
          <p:sp>
            <p:nvSpPr>
              <p:cNvPr id="119" name="Rectangle 271"/>
              <p:cNvSpPr>
                <a:spLocks noChangeArrowheads="1"/>
              </p:cNvSpPr>
              <p:nvPr/>
            </p:nvSpPr>
            <p:spPr bwMode="auto">
              <a:xfrm>
                <a:off x="4214" y="2064"/>
                <a:ext cx="242" cy="53"/>
              </a:xfrm>
              <a:prstGeom prst="rect">
                <a:avLst/>
              </a:prstGeom>
              <a:solidFill>
                <a:srgbClr val="FFFF00"/>
              </a:solidFill>
              <a:ln w="9525">
                <a:noFill/>
                <a:miter lim="800000"/>
                <a:headEnd/>
                <a:tailEnd/>
              </a:ln>
            </p:spPr>
            <p:txBody>
              <a:bodyPr/>
              <a:lstStyle/>
              <a:p>
                <a:pPr eaLnBrk="0" hangingPunct="0">
                  <a:spcBef>
                    <a:spcPct val="50000"/>
                  </a:spcBef>
                  <a:defRPr/>
                </a:pPr>
                <a:endParaRPr lang="en-US" sz="1800">
                  <a:solidFill>
                    <a:srgbClr val="FFFFFF"/>
                  </a:solidFill>
                </a:endParaRPr>
              </a:p>
            </p:txBody>
          </p:sp>
          <p:sp>
            <p:nvSpPr>
              <p:cNvPr id="120" name="Rectangle 272"/>
              <p:cNvSpPr>
                <a:spLocks noChangeArrowheads="1"/>
              </p:cNvSpPr>
              <p:nvPr/>
            </p:nvSpPr>
            <p:spPr bwMode="auto">
              <a:xfrm>
                <a:off x="4214" y="2117"/>
                <a:ext cx="242" cy="51"/>
              </a:xfrm>
              <a:prstGeom prst="rect">
                <a:avLst/>
              </a:prstGeom>
              <a:solidFill>
                <a:srgbClr val="51DC00"/>
              </a:solidFill>
              <a:ln w="9525">
                <a:noFill/>
                <a:miter lim="800000"/>
                <a:headEnd/>
                <a:tailEnd/>
              </a:ln>
            </p:spPr>
            <p:txBody>
              <a:bodyPr/>
              <a:lstStyle/>
              <a:p>
                <a:pPr eaLnBrk="0" hangingPunct="0">
                  <a:spcBef>
                    <a:spcPct val="50000"/>
                  </a:spcBef>
                  <a:defRPr/>
                </a:pPr>
                <a:endParaRPr lang="en-US" sz="1800">
                  <a:solidFill>
                    <a:srgbClr val="FFFFFF"/>
                  </a:solidFill>
                </a:endParaRPr>
              </a:p>
            </p:txBody>
          </p:sp>
          <p:sp>
            <p:nvSpPr>
              <p:cNvPr id="121" name="Rectangle 273"/>
              <p:cNvSpPr>
                <a:spLocks noChangeArrowheads="1"/>
              </p:cNvSpPr>
              <p:nvPr/>
            </p:nvSpPr>
            <p:spPr bwMode="auto">
              <a:xfrm>
                <a:off x="4214" y="2168"/>
                <a:ext cx="242" cy="53"/>
              </a:xfrm>
              <a:prstGeom prst="rect">
                <a:avLst/>
              </a:prstGeom>
              <a:solidFill>
                <a:srgbClr val="FF0000"/>
              </a:solidFill>
              <a:ln w="9525">
                <a:noFill/>
                <a:miter lim="800000"/>
                <a:headEnd/>
                <a:tailEnd/>
              </a:ln>
            </p:spPr>
            <p:txBody>
              <a:bodyPr/>
              <a:lstStyle/>
              <a:p>
                <a:pPr eaLnBrk="0" hangingPunct="0">
                  <a:spcBef>
                    <a:spcPct val="50000"/>
                  </a:spcBef>
                  <a:defRPr/>
                </a:pPr>
                <a:endParaRPr lang="en-US" sz="1800">
                  <a:solidFill>
                    <a:srgbClr val="FFFFFF"/>
                  </a:solidFill>
                </a:endParaRPr>
              </a:p>
            </p:txBody>
          </p:sp>
        </p:grpSp>
        <p:grpSp>
          <p:nvGrpSpPr>
            <p:cNvPr id="21" name="Group 16"/>
            <p:cNvGrpSpPr>
              <a:grpSpLocks/>
            </p:cNvGrpSpPr>
            <p:nvPr userDrawn="1"/>
          </p:nvGrpSpPr>
          <p:grpSpPr bwMode="auto">
            <a:xfrm>
              <a:off x="1854256" y="5092835"/>
              <a:ext cx="163609" cy="106293"/>
              <a:chOff x="1116" y="1646"/>
              <a:chExt cx="245" cy="151"/>
            </a:xfrm>
          </p:grpSpPr>
          <p:sp>
            <p:nvSpPr>
              <p:cNvPr id="115" name="Freeform 17"/>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sz="1800">
                  <a:solidFill>
                    <a:srgbClr val="FFFFFF"/>
                  </a:solidFill>
                </a:endParaRPr>
              </a:p>
            </p:txBody>
          </p:sp>
          <p:sp>
            <p:nvSpPr>
              <p:cNvPr id="116" name="Freeform 18"/>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sz="1800">
                  <a:solidFill>
                    <a:srgbClr val="FFFFFF"/>
                  </a:solidFill>
                </a:endParaRPr>
              </a:p>
            </p:txBody>
          </p:sp>
          <p:sp>
            <p:nvSpPr>
              <p:cNvPr id="117" name="Freeform 19"/>
              <p:cNvSpPr>
                <a:spLocks/>
              </p:cNvSpPr>
              <p:nvPr/>
            </p:nvSpPr>
            <p:spPr bwMode="auto">
              <a:xfrm>
                <a:off x="1116" y="1646"/>
                <a:ext cx="245" cy="151"/>
              </a:xfrm>
              <a:custGeom>
                <a:avLst/>
                <a:gdLst>
                  <a:gd name="T0" fmla="*/ 244 w 244"/>
                  <a:gd name="T1" fmla="*/ 61 h 151"/>
                  <a:gd name="T2" fmla="*/ 89 w 244"/>
                  <a:gd name="T3" fmla="*/ 61 h 151"/>
                  <a:gd name="T4" fmla="*/ 89 w 244"/>
                  <a:gd name="T5" fmla="*/ 0 h 151"/>
                  <a:gd name="T6" fmla="*/ 59 w 244"/>
                  <a:gd name="T7" fmla="*/ 0 h 151"/>
                  <a:gd name="T8" fmla="*/ 59 w 244"/>
                  <a:gd name="T9" fmla="*/ 61 h 151"/>
                  <a:gd name="T10" fmla="*/ 0 w 244"/>
                  <a:gd name="T11" fmla="*/ 61 h 151"/>
                  <a:gd name="T12" fmla="*/ 0 w 244"/>
                  <a:gd name="T13" fmla="*/ 89 h 151"/>
                  <a:gd name="T14" fmla="*/ 59 w 244"/>
                  <a:gd name="T15" fmla="*/ 89 h 151"/>
                  <a:gd name="T16" fmla="*/ 59 w 244"/>
                  <a:gd name="T17" fmla="*/ 151 h 151"/>
                  <a:gd name="T18" fmla="*/ 89 w 244"/>
                  <a:gd name="T19" fmla="*/ 151 h 151"/>
                  <a:gd name="T20" fmla="*/ 89 w 244"/>
                  <a:gd name="T21" fmla="*/ 89 h 151"/>
                  <a:gd name="T22" fmla="*/ 244 w 244"/>
                  <a:gd name="T23" fmla="*/ 89 h 151"/>
                  <a:gd name="T24" fmla="*/ 244 w 244"/>
                  <a:gd name="T25" fmla="*/ 61 h 151"/>
                  <a:gd name="T26" fmla="*/ 244 w 244"/>
                  <a:gd name="T27" fmla="*/ 61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1"/>
                    </a:moveTo>
                    <a:lnTo>
                      <a:pt x="89" y="61"/>
                    </a:lnTo>
                    <a:lnTo>
                      <a:pt x="89" y="0"/>
                    </a:lnTo>
                    <a:lnTo>
                      <a:pt x="59" y="0"/>
                    </a:lnTo>
                    <a:lnTo>
                      <a:pt x="59" y="61"/>
                    </a:lnTo>
                    <a:lnTo>
                      <a:pt x="0" y="61"/>
                    </a:lnTo>
                    <a:lnTo>
                      <a:pt x="0" y="89"/>
                    </a:lnTo>
                    <a:lnTo>
                      <a:pt x="59" y="89"/>
                    </a:lnTo>
                    <a:lnTo>
                      <a:pt x="59" y="151"/>
                    </a:lnTo>
                    <a:lnTo>
                      <a:pt x="89" y="151"/>
                    </a:lnTo>
                    <a:lnTo>
                      <a:pt x="89" y="89"/>
                    </a:lnTo>
                    <a:lnTo>
                      <a:pt x="244" y="89"/>
                    </a:lnTo>
                    <a:lnTo>
                      <a:pt x="244" y="61"/>
                    </a:lnTo>
                    <a:close/>
                  </a:path>
                </a:pathLst>
              </a:custGeom>
              <a:solidFill>
                <a:srgbClr val="0C419A"/>
              </a:solidFill>
              <a:ln w="9525">
                <a:noFill/>
                <a:round/>
                <a:headEnd/>
                <a:tailEnd/>
              </a:ln>
            </p:spPr>
            <p:txBody>
              <a:bodyPr/>
              <a:lstStyle/>
              <a:p>
                <a:pPr>
                  <a:defRPr/>
                </a:pPr>
                <a:endParaRPr lang="en-GB" sz="1800">
                  <a:solidFill>
                    <a:srgbClr val="FFFFFF"/>
                  </a:solidFill>
                </a:endParaRPr>
              </a:p>
            </p:txBody>
          </p:sp>
        </p:grpSp>
        <p:grpSp>
          <p:nvGrpSpPr>
            <p:cNvPr id="22" name="Group 21"/>
            <p:cNvGrpSpPr>
              <a:grpSpLocks/>
            </p:cNvGrpSpPr>
            <p:nvPr userDrawn="1"/>
          </p:nvGrpSpPr>
          <p:grpSpPr bwMode="auto">
            <a:xfrm>
              <a:off x="3341609" y="5092835"/>
              <a:ext cx="163288" cy="104917"/>
              <a:chOff x="1117" y="2897"/>
              <a:chExt cx="243" cy="157"/>
            </a:xfrm>
          </p:grpSpPr>
          <p:sp>
            <p:nvSpPr>
              <p:cNvPr id="111" name="Freeform 21"/>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1800">
                  <a:solidFill>
                    <a:srgbClr val="FFFFFF"/>
                  </a:solidFill>
                </a:endParaRPr>
              </a:p>
            </p:txBody>
          </p:sp>
          <p:sp>
            <p:nvSpPr>
              <p:cNvPr id="112" name="Freeform 22"/>
              <p:cNvSpPr>
                <a:spLocks/>
              </p:cNvSpPr>
              <p:nvPr/>
            </p:nvSpPr>
            <p:spPr bwMode="auto">
              <a:xfrm>
                <a:off x="1117" y="2897"/>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sz="1800">
                  <a:solidFill>
                    <a:srgbClr val="FFFFFF"/>
                  </a:solidFill>
                </a:endParaRPr>
              </a:p>
            </p:txBody>
          </p:sp>
          <p:sp>
            <p:nvSpPr>
              <p:cNvPr id="113" name="Freeform 23"/>
              <p:cNvSpPr>
                <a:spLocks/>
              </p:cNvSpPr>
              <p:nvPr/>
            </p:nvSpPr>
            <p:spPr bwMode="auto">
              <a:xfrm>
                <a:off x="1277" y="2897"/>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sz="1800">
                  <a:solidFill>
                    <a:srgbClr val="FFFFFF"/>
                  </a:solidFill>
                </a:endParaRPr>
              </a:p>
            </p:txBody>
          </p:sp>
          <p:sp>
            <p:nvSpPr>
              <p:cNvPr id="114" name="Freeform 24"/>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1800">
                  <a:solidFill>
                    <a:srgbClr val="FFFFFF"/>
                  </a:solidFill>
                </a:endParaRPr>
              </a:p>
            </p:txBody>
          </p:sp>
        </p:grpSp>
        <p:grpSp>
          <p:nvGrpSpPr>
            <p:cNvPr id="23" name="Group 25"/>
            <p:cNvGrpSpPr>
              <a:grpSpLocks/>
            </p:cNvGrpSpPr>
            <p:nvPr userDrawn="1"/>
          </p:nvGrpSpPr>
          <p:grpSpPr bwMode="auto">
            <a:xfrm>
              <a:off x="3130146" y="5092835"/>
              <a:ext cx="163288" cy="104917"/>
              <a:chOff x="1118" y="2646"/>
              <a:chExt cx="243" cy="157"/>
            </a:xfrm>
          </p:grpSpPr>
          <p:sp>
            <p:nvSpPr>
              <p:cNvPr id="107" name="Freeform 26"/>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1800">
                  <a:solidFill>
                    <a:srgbClr val="FFFFFF"/>
                  </a:solidFill>
                </a:endParaRPr>
              </a:p>
            </p:txBody>
          </p:sp>
          <p:sp>
            <p:nvSpPr>
              <p:cNvPr id="108" name="Freeform 27"/>
              <p:cNvSpPr>
                <a:spLocks/>
              </p:cNvSpPr>
              <p:nvPr/>
            </p:nvSpPr>
            <p:spPr bwMode="auto">
              <a:xfrm>
                <a:off x="1118" y="2646"/>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sz="1800">
                  <a:solidFill>
                    <a:srgbClr val="FFFFFF"/>
                  </a:solidFill>
                </a:endParaRPr>
              </a:p>
            </p:txBody>
          </p:sp>
          <p:sp>
            <p:nvSpPr>
              <p:cNvPr id="109" name="Freeform 28"/>
              <p:cNvSpPr>
                <a:spLocks/>
              </p:cNvSpPr>
              <p:nvPr/>
            </p:nvSpPr>
            <p:spPr bwMode="auto">
              <a:xfrm>
                <a:off x="1278" y="2646"/>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7F00"/>
              </a:solidFill>
              <a:ln w="9525">
                <a:noFill/>
                <a:round/>
                <a:headEnd/>
                <a:tailEnd/>
              </a:ln>
            </p:spPr>
            <p:txBody>
              <a:bodyPr/>
              <a:lstStyle/>
              <a:p>
                <a:pPr>
                  <a:defRPr/>
                </a:pPr>
                <a:endParaRPr lang="en-GB" sz="1800">
                  <a:solidFill>
                    <a:srgbClr val="FFFFFF"/>
                  </a:solidFill>
                </a:endParaRPr>
              </a:p>
            </p:txBody>
          </p:sp>
          <p:sp>
            <p:nvSpPr>
              <p:cNvPr id="110" name="Freeform 29"/>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1800">
                  <a:solidFill>
                    <a:srgbClr val="FFFFFF"/>
                  </a:solidFill>
                </a:endParaRPr>
              </a:p>
            </p:txBody>
          </p:sp>
        </p:grpSp>
        <p:grpSp>
          <p:nvGrpSpPr>
            <p:cNvPr id="24" name="Group 30"/>
            <p:cNvGrpSpPr>
              <a:grpSpLocks/>
            </p:cNvGrpSpPr>
            <p:nvPr userDrawn="1"/>
          </p:nvGrpSpPr>
          <p:grpSpPr bwMode="auto">
            <a:xfrm>
              <a:off x="2277513" y="5092835"/>
              <a:ext cx="163288" cy="104596"/>
              <a:chOff x="1117" y="2143"/>
              <a:chExt cx="243" cy="155"/>
            </a:xfrm>
          </p:grpSpPr>
          <p:sp>
            <p:nvSpPr>
              <p:cNvPr id="103" name="Freeform 31"/>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0000"/>
              </a:solidFill>
              <a:ln w="9525">
                <a:noFill/>
                <a:round/>
                <a:headEnd/>
                <a:tailEnd/>
              </a:ln>
            </p:spPr>
            <p:txBody>
              <a:bodyPr/>
              <a:lstStyle/>
              <a:p>
                <a:pPr>
                  <a:defRPr/>
                </a:pPr>
                <a:endParaRPr lang="en-GB" sz="1800">
                  <a:solidFill>
                    <a:srgbClr val="FFFFFF"/>
                  </a:solidFill>
                </a:endParaRPr>
              </a:p>
            </p:txBody>
          </p:sp>
          <p:sp>
            <p:nvSpPr>
              <p:cNvPr id="104" name="Freeform 32"/>
              <p:cNvSpPr>
                <a:spLocks/>
              </p:cNvSpPr>
              <p:nvPr/>
            </p:nvSpPr>
            <p:spPr bwMode="auto">
              <a:xfrm>
                <a:off x="1117" y="2143"/>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000000"/>
              </a:solidFill>
              <a:ln w="9525">
                <a:noFill/>
                <a:round/>
                <a:headEnd/>
                <a:tailEnd/>
              </a:ln>
            </p:spPr>
            <p:txBody>
              <a:bodyPr/>
              <a:lstStyle/>
              <a:p>
                <a:pPr>
                  <a:defRPr/>
                </a:pPr>
                <a:endParaRPr lang="en-GB" sz="1800">
                  <a:solidFill>
                    <a:srgbClr val="FFFFFF"/>
                  </a:solidFill>
                </a:endParaRPr>
              </a:p>
            </p:txBody>
          </p:sp>
          <p:sp>
            <p:nvSpPr>
              <p:cNvPr id="105" name="Freeform 33"/>
              <p:cNvSpPr>
                <a:spLocks/>
              </p:cNvSpPr>
              <p:nvPr/>
            </p:nvSpPr>
            <p:spPr bwMode="auto">
              <a:xfrm>
                <a:off x="1117" y="2248"/>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E600"/>
              </a:solidFill>
              <a:ln w="9525">
                <a:noFill/>
                <a:round/>
                <a:headEnd/>
                <a:tailEnd/>
              </a:ln>
            </p:spPr>
            <p:txBody>
              <a:bodyPr/>
              <a:lstStyle/>
              <a:p>
                <a:pPr>
                  <a:defRPr/>
                </a:pPr>
                <a:endParaRPr lang="en-GB" sz="1800">
                  <a:solidFill>
                    <a:srgbClr val="FFFFFF"/>
                  </a:solidFill>
                </a:endParaRPr>
              </a:p>
            </p:txBody>
          </p:sp>
          <p:sp>
            <p:nvSpPr>
              <p:cNvPr id="106" name="Freeform 34"/>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1800">
                  <a:solidFill>
                    <a:srgbClr val="FFFFFF"/>
                  </a:solidFill>
                </a:endParaRPr>
              </a:p>
            </p:txBody>
          </p:sp>
        </p:grpSp>
        <p:grpSp>
          <p:nvGrpSpPr>
            <p:cNvPr id="25" name="Group 35"/>
            <p:cNvGrpSpPr>
              <a:grpSpLocks/>
            </p:cNvGrpSpPr>
            <p:nvPr userDrawn="1"/>
          </p:nvGrpSpPr>
          <p:grpSpPr bwMode="auto">
            <a:xfrm>
              <a:off x="2066045" y="5092835"/>
              <a:ext cx="163288" cy="104596"/>
              <a:chOff x="1117" y="1892"/>
              <a:chExt cx="243" cy="155"/>
            </a:xfrm>
          </p:grpSpPr>
          <p:sp>
            <p:nvSpPr>
              <p:cNvPr id="99" name="Freeform 36"/>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1800">
                  <a:solidFill>
                    <a:srgbClr val="FFFFFF"/>
                  </a:solidFill>
                </a:endParaRPr>
              </a:p>
            </p:txBody>
          </p:sp>
          <p:sp>
            <p:nvSpPr>
              <p:cNvPr id="100" name="Freeform 37"/>
              <p:cNvSpPr>
                <a:spLocks/>
              </p:cNvSpPr>
              <p:nvPr/>
            </p:nvSpPr>
            <p:spPr bwMode="auto">
              <a:xfrm>
                <a:off x="1117" y="1892"/>
                <a:ext cx="77" cy="155"/>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sz="1800">
                  <a:solidFill>
                    <a:srgbClr val="FFFFFF"/>
                  </a:solidFill>
                </a:endParaRPr>
              </a:p>
            </p:txBody>
          </p:sp>
          <p:sp>
            <p:nvSpPr>
              <p:cNvPr id="101" name="Freeform 38"/>
              <p:cNvSpPr>
                <a:spLocks/>
              </p:cNvSpPr>
              <p:nvPr/>
            </p:nvSpPr>
            <p:spPr bwMode="auto">
              <a:xfrm>
                <a:off x="1277" y="1892"/>
                <a:ext cx="83" cy="155"/>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sz="1800">
                  <a:solidFill>
                    <a:srgbClr val="FFFFFF"/>
                  </a:solidFill>
                </a:endParaRPr>
              </a:p>
            </p:txBody>
          </p:sp>
          <p:sp>
            <p:nvSpPr>
              <p:cNvPr id="102" name="Freeform 39"/>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1800">
                  <a:solidFill>
                    <a:srgbClr val="FFFFFF"/>
                  </a:solidFill>
                </a:endParaRPr>
              </a:p>
            </p:txBody>
          </p:sp>
        </p:grpSp>
        <p:grpSp>
          <p:nvGrpSpPr>
            <p:cNvPr id="26" name="Group 255"/>
            <p:cNvGrpSpPr>
              <a:grpSpLocks/>
            </p:cNvGrpSpPr>
            <p:nvPr userDrawn="1"/>
          </p:nvGrpSpPr>
          <p:grpSpPr bwMode="auto">
            <a:xfrm>
              <a:off x="1431114" y="5092835"/>
              <a:ext cx="163489" cy="106268"/>
              <a:chOff x="7106991" y="2034190"/>
              <a:chExt cx="255683" cy="163929"/>
            </a:xfrm>
          </p:grpSpPr>
          <p:sp>
            <p:nvSpPr>
              <p:cNvPr id="97" name="Freeform 41"/>
              <p:cNvSpPr>
                <a:spLocks/>
              </p:cNvSpPr>
              <p:nvPr/>
            </p:nvSpPr>
            <p:spPr bwMode="auto">
              <a:xfrm>
                <a:off x="7106991" y="2034190"/>
                <a:ext cx="255683" cy="163929"/>
              </a:xfrm>
              <a:custGeom>
                <a:avLst/>
                <a:gdLst>
                  <a:gd name="T0" fmla="*/ 244 w 244"/>
                  <a:gd name="T1" fmla="*/ 2942 h 151"/>
                  <a:gd name="T2" fmla="*/ 244 w 244"/>
                  <a:gd name="T3" fmla="*/ 0 h 151"/>
                  <a:gd name="T4" fmla="*/ 0 w 244"/>
                  <a:gd name="T5" fmla="*/ 0 h 151"/>
                  <a:gd name="T6" fmla="*/ 0 w 244"/>
                  <a:gd name="T7" fmla="*/ 2942 h 151"/>
                  <a:gd name="T8" fmla="*/ 244 w 244"/>
                  <a:gd name="T9" fmla="*/ 2942 h 151"/>
                  <a:gd name="T10" fmla="*/ 244 w 244"/>
                  <a:gd name="T11" fmla="*/ 2942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0000"/>
              </a:solidFill>
              <a:ln w="9525">
                <a:noFill/>
                <a:round/>
                <a:headEnd/>
                <a:tailEnd/>
              </a:ln>
            </p:spPr>
            <p:txBody>
              <a:bodyPr/>
              <a:lstStyle/>
              <a:p>
                <a:pPr>
                  <a:defRPr/>
                </a:pPr>
                <a:endParaRPr lang="en-GB" sz="1800">
                  <a:solidFill>
                    <a:srgbClr val="FFFFFF"/>
                  </a:solidFill>
                </a:endParaRPr>
              </a:p>
            </p:txBody>
          </p:sp>
          <p:sp>
            <p:nvSpPr>
              <p:cNvPr id="98" name="Freeform 42"/>
              <p:cNvSpPr>
                <a:spLocks/>
              </p:cNvSpPr>
              <p:nvPr userDrawn="1"/>
            </p:nvSpPr>
            <p:spPr bwMode="auto">
              <a:xfrm>
                <a:off x="7106991" y="2034190"/>
                <a:ext cx="255683" cy="161827"/>
              </a:xfrm>
              <a:custGeom>
                <a:avLst/>
                <a:gdLst>
                  <a:gd name="T0" fmla="*/ 244 w 244"/>
                  <a:gd name="T1" fmla="*/ 264 h 151"/>
                  <a:gd name="T2" fmla="*/ 95 w 244"/>
                  <a:gd name="T3" fmla="*/ 264 h 151"/>
                  <a:gd name="T4" fmla="*/ 95 w 244"/>
                  <a:gd name="T5" fmla="*/ 0 h 151"/>
                  <a:gd name="T6" fmla="*/ 65 w 244"/>
                  <a:gd name="T7" fmla="*/ 0 h 151"/>
                  <a:gd name="T8" fmla="*/ 65 w 244"/>
                  <a:gd name="T9" fmla="*/ 264 h 151"/>
                  <a:gd name="T10" fmla="*/ 0 w 244"/>
                  <a:gd name="T11" fmla="*/ 264 h 151"/>
                  <a:gd name="T12" fmla="*/ 0 w 244"/>
                  <a:gd name="T13" fmla="*/ 398 h 151"/>
                  <a:gd name="T14" fmla="*/ 65 w 244"/>
                  <a:gd name="T15" fmla="*/ 398 h 151"/>
                  <a:gd name="T16" fmla="*/ 65 w 244"/>
                  <a:gd name="T17" fmla="*/ 666 h 151"/>
                  <a:gd name="T18" fmla="*/ 95 w 244"/>
                  <a:gd name="T19" fmla="*/ 666 h 151"/>
                  <a:gd name="T20" fmla="*/ 95 w 244"/>
                  <a:gd name="T21" fmla="*/ 398 h 151"/>
                  <a:gd name="T22" fmla="*/ 244 w 244"/>
                  <a:gd name="T23" fmla="*/ 398 h 151"/>
                  <a:gd name="T24" fmla="*/ 244 w 244"/>
                  <a:gd name="T25" fmla="*/ 264 h 151"/>
                  <a:gd name="T26" fmla="*/ 244 w 244"/>
                  <a:gd name="T27" fmla="*/ 264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2"/>
                    </a:moveTo>
                    <a:lnTo>
                      <a:pt x="95" y="62"/>
                    </a:lnTo>
                    <a:lnTo>
                      <a:pt x="95" y="0"/>
                    </a:lnTo>
                    <a:lnTo>
                      <a:pt x="65" y="0"/>
                    </a:lnTo>
                    <a:lnTo>
                      <a:pt x="65" y="62"/>
                    </a:lnTo>
                    <a:lnTo>
                      <a:pt x="0" y="62"/>
                    </a:lnTo>
                    <a:lnTo>
                      <a:pt x="0" y="90"/>
                    </a:lnTo>
                    <a:lnTo>
                      <a:pt x="65" y="90"/>
                    </a:lnTo>
                    <a:lnTo>
                      <a:pt x="65" y="151"/>
                    </a:lnTo>
                    <a:lnTo>
                      <a:pt x="95" y="151"/>
                    </a:lnTo>
                    <a:lnTo>
                      <a:pt x="95" y="90"/>
                    </a:lnTo>
                    <a:lnTo>
                      <a:pt x="244" y="90"/>
                    </a:lnTo>
                    <a:lnTo>
                      <a:pt x="244" y="62"/>
                    </a:lnTo>
                    <a:close/>
                  </a:path>
                </a:pathLst>
              </a:custGeom>
              <a:solidFill>
                <a:srgbClr val="FFFFFF"/>
              </a:solidFill>
              <a:ln w="9525">
                <a:noFill/>
                <a:round/>
                <a:headEnd/>
                <a:tailEnd/>
              </a:ln>
            </p:spPr>
            <p:txBody>
              <a:bodyPr/>
              <a:lstStyle/>
              <a:p>
                <a:pPr>
                  <a:defRPr/>
                </a:pPr>
                <a:endParaRPr lang="en-GB" sz="1800">
                  <a:solidFill>
                    <a:srgbClr val="FFFFFF"/>
                  </a:solidFill>
                </a:endParaRPr>
              </a:p>
            </p:txBody>
          </p:sp>
        </p:grpSp>
        <p:grpSp>
          <p:nvGrpSpPr>
            <p:cNvPr id="27" name="Group 254"/>
            <p:cNvGrpSpPr>
              <a:grpSpLocks/>
            </p:cNvGrpSpPr>
            <p:nvPr userDrawn="1"/>
          </p:nvGrpSpPr>
          <p:grpSpPr bwMode="auto">
            <a:xfrm>
              <a:off x="581678" y="5092835"/>
              <a:ext cx="163489" cy="110355"/>
              <a:chOff x="6341261" y="2034186"/>
              <a:chExt cx="254095" cy="170190"/>
            </a:xfrm>
          </p:grpSpPr>
          <p:sp>
            <p:nvSpPr>
              <p:cNvPr id="94" name="Freeform 93"/>
              <p:cNvSpPr>
                <a:spLocks/>
              </p:cNvSpPr>
              <p:nvPr/>
            </p:nvSpPr>
            <p:spPr bwMode="auto">
              <a:xfrm>
                <a:off x="6341261" y="2034186"/>
                <a:ext cx="254095" cy="170190"/>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E600"/>
              </a:solidFill>
              <a:ln w="9525">
                <a:noFill/>
                <a:round/>
                <a:headEnd/>
                <a:tailEnd/>
              </a:ln>
            </p:spPr>
            <p:txBody>
              <a:bodyPr/>
              <a:lstStyle/>
              <a:p>
                <a:pPr>
                  <a:defRPr/>
                </a:pPr>
                <a:endParaRPr lang="en-GB" sz="1800">
                  <a:solidFill>
                    <a:srgbClr val="FFFFFF"/>
                  </a:solidFill>
                </a:endParaRPr>
              </a:p>
            </p:txBody>
          </p:sp>
          <p:sp>
            <p:nvSpPr>
              <p:cNvPr id="95" name="Freeform 94"/>
              <p:cNvSpPr>
                <a:spLocks/>
              </p:cNvSpPr>
              <p:nvPr/>
            </p:nvSpPr>
            <p:spPr bwMode="auto">
              <a:xfrm>
                <a:off x="6341261" y="2034186"/>
                <a:ext cx="80463" cy="170190"/>
              </a:xfrm>
              <a:custGeom>
                <a:avLst/>
                <a:gdLst>
                  <a:gd name="T0" fmla="*/ 77 w 77"/>
                  <a:gd name="T1" fmla="*/ 151 h 151"/>
                  <a:gd name="T2" fmla="*/ 77 w 77"/>
                  <a:gd name="T3" fmla="*/ 0 h 151"/>
                  <a:gd name="T4" fmla="*/ 0 w 77"/>
                  <a:gd name="T5" fmla="*/ 0 h 151"/>
                  <a:gd name="T6" fmla="*/ 0 w 77"/>
                  <a:gd name="T7" fmla="*/ 151 h 151"/>
                  <a:gd name="T8" fmla="*/ 77 w 77"/>
                  <a:gd name="T9" fmla="*/ 151 h 151"/>
                  <a:gd name="T10" fmla="*/ 77 w 77"/>
                  <a:gd name="T11" fmla="*/ 151 h 151"/>
                  <a:gd name="T12" fmla="*/ 0 60000 65536"/>
                  <a:gd name="T13" fmla="*/ 0 60000 65536"/>
                  <a:gd name="T14" fmla="*/ 0 60000 65536"/>
                  <a:gd name="T15" fmla="*/ 0 60000 65536"/>
                  <a:gd name="T16" fmla="*/ 0 60000 65536"/>
                  <a:gd name="T17" fmla="*/ 0 60000 65536"/>
                  <a:gd name="T18" fmla="*/ 0 w 77"/>
                  <a:gd name="T19" fmla="*/ 0 h 151"/>
                  <a:gd name="T20" fmla="*/ 77 w 7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7" h="151">
                    <a:moveTo>
                      <a:pt x="77" y="151"/>
                    </a:moveTo>
                    <a:lnTo>
                      <a:pt x="77" y="0"/>
                    </a:lnTo>
                    <a:lnTo>
                      <a:pt x="0" y="0"/>
                    </a:lnTo>
                    <a:lnTo>
                      <a:pt x="0" y="151"/>
                    </a:lnTo>
                    <a:lnTo>
                      <a:pt x="77" y="151"/>
                    </a:lnTo>
                    <a:close/>
                  </a:path>
                </a:pathLst>
              </a:custGeom>
              <a:solidFill>
                <a:srgbClr val="000000"/>
              </a:solidFill>
              <a:ln w="9525">
                <a:noFill/>
                <a:round/>
                <a:headEnd/>
                <a:tailEnd/>
              </a:ln>
            </p:spPr>
            <p:txBody>
              <a:bodyPr/>
              <a:lstStyle/>
              <a:p>
                <a:pPr>
                  <a:defRPr/>
                </a:pPr>
                <a:endParaRPr lang="en-GB" sz="1800">
                  <a:solidFill>
                    <a:srgbClr val="FFFFFF"/>
                  </a:solidFill>
                </a:endParaRPr>
              </a:p>
            </p:txBody>
          </p:sp>
          <p:sp>
            <p:nvSpPr>
              <p:cNvPr id="96" name="Freeform 95"/>
              <p:cNvSpPr>
                <a:spLocks/>
              </p:cNvSpPr>
              <p:nvPr/>
            </p:nvSpPr>
            <p:spPr bwMode="auto">
              <a:xfrm>
                <a:off x="6508541" y="2034186"/>
                <a:ext cx="86815" cy="170190"/>
              </a:xfrm>
              <a:custGeom>
                <a:avLst/>
                <a:gdLst>
                  <a:gd name="T0" fmla="*/ 84 w 84"/>
                  <a:gd name="T1" fmla="*/ 151 h 151"/>
                  <a:gd name="T2" fmla="*/ 84 w 84"/>
                  <a:gd name="T3" fmla="*/ 0 h 151"/>
                  <a:gd name="T4" fmla="*/ 0 w 84"/>
                  <a:gd name="T5" fmla="*/ 0 h 151"/>
                  <a:gd name="T6" fmla="*/ 0 w 84"/>
                  <a:gd name="T7" fmla="*/ 151 h 151"/>
                  <a:gd name="T8" fmla="*/ 84 w 84"/>
                  <a:gd name="T9" fmla="*/ 151 h 151"/>
                  <a:gd name="T10" fmla="*/ 84 w 84"/>
                  <a:gd name="T11" fmla="*/ 151 h 151"/>
                  <a:gd name="T12" fmla="*/ 0 60000 65536"/>
                  <a:gd name="T13" fmla="*/ 0 60000 65536"/>
                  <a:gd name="T14" fmla="*/ 0 60000 65536"/>
                  <a:gd name="T15" fmla="*/ 0 60000 65536"/>
                  <a:gd name="T16" fmla="*/ 0 60000 65536"/>
                  <a:gd name="T17" fmla="*/ 0 60000 65536"/>
                  <a:gd name="T18" fmla="*/ 0 w 84"/>
                  <a:gd name="T19" fmla="*/ 0 h 151"/>
                  <a:gd name="T20" fmla="*/ 84 w 8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84" h="151">
                    <a:moveTo>
                      <a:pt x="84" y="151"/>
                    </a:moveTo>
                    <a:lnTo>
                      <a:pt x="84" y="0"/>
                    </a:lnTo>
                    <a:lnTo>
                      <a:pt x="0" y="0"/>
                    </a:lnTo>
                    <a:lnTo>
                      <a:pt x="0" y="151"/>
                    </a:lnTo>
                    <a:lnTo>
                      <a:pt x="84" y="151"/>
                    </a:lnTo>
                    <a:close/>
                  </a:path>
                </a:pathLst>
              </a:custGeom>
              <a:solidFill>
                <a:srgbClr val="FF0000"/>
              </a:solidFill>
              <a:ln w="9525">
                <a:noFill/>
                <a:round/>
                <a:headEnd/>
                <a:tailEnd/>
              </a:ln>
            </p:spPr>
            <p:txBody>
              <a:bodyPr/>
              <a:lstStyle/>
              <a:p>
                <a:pPr>
                  <a:defRPr/>
                </a:pPr>
                <a:endParaRPr lang="en-GB" sz="1800">
                  <a:solidFill>
                    <a:srgbClr val="FFFFFF"/>
                  </a:solidFill>
                </a:endParaRPr>
              </a:p>
            </p:txBody>
          </p:sp>
        </p:grpSp>
        <p:grpSp>
          <p:nvGrpSpPr>
            <p:cNvPr id="28" name="Group 49"/>
            <p:cNvGrpSpPr>
              <a:grpSpLocks/>
            </p:cNvGrpSpPr>
            <p:nvPr userDrawn="1"/>
          </p:nvGrpSpPr>
          <p:grpSpPr bwMode="auto">
            <a:xfrm>
              <a:off x="369889" y="5092835"/>
              <a:ext cx="163609" cy="106293"/>
              <a:chOff x="529" y="1166"/>
              <a:chExt cx="245" cy="157"/>
            </a:xfrm>
          </p:grpSpPr>
          <p:sp>
            <p:nvSpPr>
              <p:cNvPr id="90" name="Freeform 50"/>
              <p:cNvSpPr>
                <a:spLocks/>
              </p:cNvSpPr>
              <p:nvPr/>
            </p:nvSpPr>
            <p:spPr bwMode="auto">
              <a:xfrm>
                <a:off x="529" y="116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sz="1800">
                  <a:solidFill>
                    <a:srgbClr val="FFFFFF"/>
                  </a:solidFill>
                </a:endParaRPr>
              </a:p>
            </p:txBody>
          </p:sp>
          <p:sp>
            <p:nvSpPr>
              <p:cNvPr id="91" name="Freeform 51"/>
              <p:cNvSpPr>
                <a:spLocks/>
              </p:cNvSpPr>
              <p:nvPr/>
            </p:nvSpPr>
            <p:spPr bwMode="auto">
              <a:xfrm>
                <a:off x="529" y="1166"/>
                <a:ext cx="245"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sz="1800">
                  <a:solidFill>
                    <a:srgbClr val="FFFFFF"/>
                  </a:solidFill>
                </a:endParaRPr>
              </a:p>
            </p:txBody>
          </p:sp>
          <p:sp>
            <p:nvSpPr>
              <p:cNvPr id="92" name="Freeform 52"/>
              <p:cNvSpPr>
                <a:spLocks/>
              </p:cNvSpPr>
              <p:nvPr/>
            </p:nvSpPr>
            <p:spPr bwMode="auto">
              <a:xfrm>
                <a:off x="529" y="1273"/>
                <a:ext cx="245" cy="50"/>
              </a:xfrm>
              <a:custGeom>
                <a:avLst/>
                <a:gdLst>
                  <a:gd name="T0" fmla="*/ 244 w 244"/>
                  <a:gd name="T1" fmla="*/ 51 h 51"/>
                  <a:gd name="T2" fmla="*/ 244 w 244"/>
                  <a:gd name="T3" fmla="*/ 0 h 51"/>
                  <a:gd name="T4" fmla="*/ 0 w 244"/>
                  <a:gd name="T5" fmla="*/ 0 h 51"/>
                  <a:gd name="T6" fmla="*/ 0 w 244"/>
                  <a:gd name="T7" fmla="*/ 51 h 51"/>
                  <a:gd name="T8" fmla="*/ 244 w 244"/>
                  <a:gd name="T9" fmla="*/ 51 h 51"/>
                  <a:gd name="T10" fmla="*/ 244 w 244"/>
                  <a:gd name="T11" fmla="*/ 51 h 51"/>
                  <a:gd name="T12" fmla="*/ 0 60000 65536"/>
                  <a:gd name="T13" fmla="*/ 0 60000 65536"/>
                  <a:gd name="T14" fmla="*/ 0 60000 65536"/>
                  <a:gd name="T15" fmla="*/ 0 60000 65536"/>
                  <a:gd name="T16" fmla="*/ 0 60000 65536"/>
                  <a:gd name="T17" fmla="*/ 0 60000 65536"/>
                  <a:gd name="T18" fmla="*/ 0 w 244"/>
                  <a:gd name="T19" fmla="*/ 0 h 51"/>
                  <a:gd name="T20" fmla="*/ 244 w 24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4" h="51">
                    <a:moveTo>
                      <a:pt x="244" y="51"/>
                    </a:moveTo>
                    <a:lnTo>
                      <a:pt x="244" y="0"/>
                    </a:lnTo>
                    <a:lnTo>
                      <a:pt x="0" y="0"/>
                    </a:lnTo>
                    <a:lnTo>
                      <a:pt x="0" y="51"/>
                    </a:lnTo>
                    <a:lnTo>
                      <a:pt x="244" y="51"/>
                    </a:lnTo>
                    <a:close/>
                  </a:path>
                </a:pathLst>
              </a:custGeom>
              <a:solidFill>
                <a:srgbClr val="FF0000"/>
              </a:solidFill>
              <a:ln w="9525">
                <a:noFill/>
                <a:round/>
                <a:headEnd/>
                <a:tailEnd/>
              </a:ln>
            </p:spPr>
            <p:txBody>
              <a:bodyPr/>
              <a:lstStyle/>
              <a:p>
                <a:pPr>
                  <a:defRPr/>
                </a:pPr>
                <a:endParaRPr lang="en-GB" sz="1800">
                  <a:solidFill>
                    <a:srgbClr val="FFFFFF"/>
                  </a:solidFill>
                </a:endParaRPr>
              </a:p>
            </p:txBody>
          </p:sp>
          <p:sp>
            <p:nvSpPr>
              <p:cNvPr id="93" name="Freeform 53"/>
              <p:cNvSpPr>
                <a:spLocks/>
              </p:cNvSpPr>
              <p:nvPr/>
            </p:nvSpPr>
            <p:spPr bwMode="auto">
              <a:xfrm>
                <a:off x="529" y="1166"/>
                <a:ext cx="245"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1800">
                  <a:solidFill>
                    <a:srgbClr val="FFFFFF"/>
                  </a:solidFill>
                </a:endParaRPr>
              </a:p>
            </p:txBody>
          </p:sp>
        </p:grpSp>
        <p:grpSp>
          <p:nvGrpSpPr>
            <p:cNvPr id="29" name="Group 54"/>
            <p:cNvGrpSpPr>
              <a:grpSpLocks/>
            </p:cNvGrpSpPr>
            <p:nvPr userDrawn="1"/>
          </p:nvGrpSpPr>
          <p:grpSpPr bwMode="auto">
            <a:xfrm>
              <a:off x="2488981" y="5092835"/>
              <a:ext cx="164632" cy="106293"/>
              <a:chOff x="1117" y="2394"/>
              <a:chExt cx="245" cy="157"/>
            </a:xfrm>
          </p:grpSpPr>
          <p:sp>
            <p:nvSpPr>
              <p:cNvPr id="79" name="Freeform 55"/>
              <p:cNvSpPr>
                <a:spLocks/>
              </p:cNvSpPr>
              <p:nvPr/>
            </p:nvSpPr>
            <p:spPr bwMode="auto">
              <a:xfrm>
                <a:off x="1117" y="2394"/>
                <a:ext cx="245" cy="157"/>
              </a:xfrm>
              <a:custGeom>
                <a:avLst/>
                <a:gdLst>
                  <a:gd name="T0" fmla="*/ 244 w 244"/>
                  <a:gd name="T1" fmla="*/ 157 h 157"/>
                  <a:gd name="T2" fmla="*/ 0 w 244"/>
                  <a:gd name="T3" fmla="*/ 157 h 157"/>
                  <a:gd name="T4" fmla="*/ 0 w 244"/>
                  <a:gd name="T5" fmla="*/ 0 h 157"/>
                  <a:gd name="T6" fmla="*/ 244 w 244"/>
                  <a:gd name="T7" fmla="*/ 0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0" y="157"/>
                    </a:lnTo>
                    <a:lnTo>
                      <a:pt x="0" y="0"/>
                    </a:lnTo>
                    <a:lnTo>
                      <a:pt x="244" y="0"/>
                    </a:lnTo>
                    <a:lnTo>
                      <a:pt x="244" y="157"/>
                    </a:lnTo>
                    <a:close/>
                  </a:path>
                </a:pathLst>
              </a:custGeom>
              <a:solidFill>
                <a:srgbClr val="FFFFFF"/>
              </a:solidFill>
              <a:ln w="9525">
                <a:noFill/>
                <a:round/>
                <a:headEnd/>
                <a:tailEnd/>
              </a:ln>
            </p:spPr>
            <p:txBody>
              <a:bodyPr/>
              <a:lstStyle/>
              <a:p>
                <a:pPr>
                  <a:defRPr/>
                </a:pPr>
                <a:endParaRPr lang="en-GB" sz="1800">
                  <a:solidFill>
                    <a:srgbClr val="FFFFFF"/>
                  </a:solidFill>
                </a:endParaRPr>
              </a:p>
            </p:txBody>
          </p:sp>
          <p:sp>
            <p:nvSpPr>
              <p:cNvPr id="80" name="Freeform 56"/>
              <p:cNvSpPr>
                <a:spLocks/>
              </p:cNvSpPr>
              <p:nvPr/>
            </p:nvSpPr>
            <p:spPr bwMode="auto">
              <a:xfrm>
                <a:off x="1117" y="2394"/>
                <a:ext cx="34" cy="34"/>
              </a:xfrm>
              <a:custGeom>
                <a:avLst/>
                <a:gdLst>
                  <a:gd name="T0" fmla="*/ 35 w 35"/>
                  <a:gd name="T1" fmla="*/ 34 h 34"/>
                  <a:gd name="T2" fmla="*/ 0 w 35"/>
                  <a:gd name="T3" fmla="*/ 34 h 34"/>
                  <a:gd name="T4" fmla="*/ 0 w 35"/>
                  <a:gd name="T5" fmla="*/ 0 h 34"/>
                  <a:gd name="T6" fmla="*/ 35 w 35"/>
                  <a:gd name="T7" fmla="*/ 0 h 34"/>
                  <a:gd name="T8" fmla="*/ 35 w 35"/>
                  <a:gd name="T9" fmla="*/ 34 h 34"/>
                  <a:gd name="T10" fmla="*/ 35 w 35"/>
                  <a:gd name="T11" fmla="*/ 34 h 34"/>
                  <a:gd name="T12" fmla="*/ 0 60000 65536"/>
                  <a:gd name="T13" fmla="*/ 0 60000 65536"/>
                  <a:gd name="T14" fmla="*/ 0 60000 65536"/>
                  <a:gd name="T15" fmla="*/ 0 60000 65536"/>
                  <a:gd name="T16" fmla="*/ 0 60000 65536"/>
                  <a:gd name="T17" fmla="*/ 0 60000 65536"/>
                  <a:gd name="T18" fmla="*/ 0 w 35"/>
                  <a:gd name="T19" fmla="*/ 0 h 34"/>
                  <a:gd name="T20" fmla="*/ 35 w 35"/>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5" h="34">
                    <a:moveTo>
                      <a:pt x="35" y="34"/>
                    </a:moveTo>
                    <a:lnTo>
                      <a:pt x="0" y="34"/>
                    </a:lnTo>
                    <a:lnTo>
                      <a:pt x="0" y="0"/>
                    </a:lnTo>
                    <a:lnTo>
                      <a:pt x="35" y="0"/>
                    </a:lnTo>
                    <a:lnTo>
                      <a:pt x="35" y="34"/>
                    </a:lnTo>
                    <a:close/>
                  </a:path>
                </a:pathLst>
              </a:custGeom>
              <a:solidFill>
                <a:srgbClr val="34AACD"/>
              </a:solidFill>
              <a:ln w="9525">
                <a:noFill/>
                <a:round/>
                <a:headEnd/>
                <a:tailEnd/>
              </a:ln>
            </p:spPr>
            <p:txBody>
              <a:bodyPr/>
              <a:lstStyle/>
              <a:p>
                <a:pPr>
                  <a:defRPr/>
                </a:pPr>
                <a:endParaRPr lang="en-GB" sz="1800">
                  <a:solidFill>
                    <a:srgbClr val="FFFFFF"/>
                  </a:solidFill>
                </a:endParaRPr>
              </a:p>
            </p:txBody>
          </p:sp>
          <p:sp>
            <p:nvSpPr>
              <p:cNvPr id="81" name="Freeform 57"/>
              <p:cNvSpPr>
                <a:spLocks/>
              </p:cNvSpPr>
              <p:nvPr/>
            </p:nvSpPr>
            <p:spPr bwMode="auto">
              <a:xfrm>
                <a:off x="1117" y="2444"/>
                <a:ext cx="34" cy="34"/>
              </a:xfrm>
              <a:custGeom>
                <a:avLst/>
                <a:gdLst>
                  <a:gd name="T0" fmla="*/ 35 w 35"/>
                  <a:gd name="T1" fmla="*/ 33 h 33"/>
                  <a:gd name="T2" fmla="*/ 0 w 35"/>
                  <a:gd name="T3" fmla="*/ 33 h 33"/>
                  <a:gd name="T4" fmla="*/ 0 w 35"/>
                  <a:gd name="T5" fmla="*/ 0 h 33"/>
                  <a:gd name="T6" fmla="*/ 35 w 35"/>
                  <a:gd name="T7" fmla="*/ 0 h 33"/>
                  <a:gd name="T8" fmla="*/ 35 w 35"/>
                  <a:gd name="T9" fmla="*/ 33 h 33"/>
                  <a:gd name="T10" fmla="*/ 35 w 35"/>
                  <a:gd name="T11" fmla="*/ 33 h 33"/>
                  <a:gd name="T12" fmla="*/ 0 60000 65536"/>
                  <a:gd name="T13" fmla="*/ 0 60000 65536"/>
                  <a:gd name="T14" fmla="*/ 0 60000 65536"/>
                  <a:gd name="T15" fmla="*/ 0 60000 65536"/>
                  <a:gd name="T16" fmla="*/ 0 60000 65536"/>
                  <a:gd name="T17" fmla="*/ 0 60000 65536"/>
                  <a:gd name="T18" fmla="*/ 0 w 35"/>
                  <a:gd name="T19" fmla="*/ 0 h 33"/>
                  <a:gd name="T20" fmla="*/ 35 w 3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5" h="33">
                    <a:moveTo>
                      <a:pt x="35" y="33"/>
                    </a:moveTo>
                    <a:lnTo>
                      <a:pt x="0" y="33"/>
                    </a:lnTo>
                    <a:lnTo>
                      <a:pt x="0" y="0"/>
                    </a:lnTo>
                    <a:lnTo>
                      <a:pt x="35" y="0"/>
                    </a:lnTo>
                    <a:lnTo>
                      <a:pt x="35" y="33"/>
                    </a:lnTo>
                    <a:close/>
                  </a:path>
                </a:pathLst>
              </a:custGeom>
              <a:solidFill>
                <a:srgbClr val="34AACD"/>
              </a:solidFill>
              <a:ln w="9525">
                <a:noFill/>
                <a:round/>
                <a:headEnd/>
                <a:tailEnd/>
              </a:ln>
            </p:spPr>
            <p:txBody>
              <a:bodyPr/>
              <a:lstStyle/>
              <a:p>
                <a:pPr>
                  <a:defRPr/>
                </a:pPr>
                <a:endParaRPr lang="en-GB" sz="1800">
                  <a:solidFill>
                    <a:srgbClr val="FFFFFF"/>
                  </a:solidFill>
                </a:endParaRPr>
              </a:p>
            </p:txBody>
          </p:sp>
          <p:sp>
            <p:nvSpPr>
              <p:cNvPr id="82" name="Freeform 58"/>
              <p:cNvSpPr>
                <a:spLocks/>
              </p:cNvSpPr>
              <p:nvPr/>
            </p:nvSpPr>
            <p:spPr bwMode="auto">
              <a:xfrm>
                <a:off x="1175" y="2394"/>
                <a:ext cx="22" cy="34"/>
              </a:xfrm>
              <a:custGeom>
                <a:avLst/>
                <a:gdLst>
                  <a:gd name="T0" fmla="*/ 36 w 36"/>
                  <a:gd name="T1" fmla="*/ 34 h 34"/>
                  <a:gd name="T2" fmla="*/ 0 w 36"/>
                  <a:gd name="T3" fmla="*/ 34 h 34"/>
                  <a:gd name="T4" fmla="*/ 0 w 36"/>
                  <a:gd name="T5" fmla="*/ 0 h 34"/>
                  <a:gd name="T6" fmla="*/ 36 w 36"/>
                  <a:gd name="T7" fmla="*/ 0 h 34"/>
                  <a:gd name="T8" fmla="*/ 36 w 36"/>
                  <a:gd name="T9" fmla="*/ 34 h 34"/>
                  <a:gd name="T10" fmla="*/ 36 w 36"/>
                  <a:gd name="T11" fmla="*/ 34 h 34"/>
                  <a:gd name="T12" fmla="*/ 0 60000 65536"/>
                  <a:gd name="T13" fmla="*/ 0 60000 65536"/>
                  <a:gd name="T14" fmla="*/ 0 60000 65536"/>
                  <a:gd name="T15" fmla="*/ 0 60000 65536"/>
                  <a:gd name="T16" fmla="*/ 0 60000 65536"/>
                  <a:gd name="T17" fmla="*/ 0 60000 65536"/>
                  <a:gd name="T18" fmla="*/ 0 w 36"/>
                  <a:gd name="T19" fmla="*/ 0 h 34"/>
                  <a:gd name="T20" fmla="*/ 36 w 36"/>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6" h="34">
                    <a:moveTo>
                      <a:pt x="36" y="34"/>
                    </a:moveTo>
                    <a:lnTo>
                      <a:pt x="0" y="34"/>
                    </a:lnTo>
                    <a:lnTo>
                      <a:pt x="0" y="0"/>
                    </a:lnTo>
                    <a:lnTo>
                      <a:pt x="36" y="0"/>
                    </a:lnTo>
                    <a:lnTo>
                      <a:pt x="36" y="34"/>
                    </a:lnTo>
                    <a:close/>
                  </a:path>
                </a:pathLst>
              </a:custGeom>
              <a:solidFill>
                <a:srgbClr val="34AACD"/>
              </a:solidFill>
              <a:ln w="9525">
                <a:noFill/>
                <a:round/>
                <a:headEnd/>
                <a:tailEnd/>
              </a:ln>
            </p:spPr>
            <p:txBody>
              <a:bodyPr/>
              <a:lstStyle/>
              <a:p>
                <a:pPr>
                  <a:defRPr/>
                </a:pPr>
                <a:endParaRPr lang="en-GB" sz="1800">
                  <a:solidFill>
                    <a:srgbClr val="FFFFFF"/>
                  </a:solidFill>
                </a:endParaRPr>
              </a:p>
            </p:txBody>
          </p:sp>
          <p:sp>
            <p:nvSpPr>
              <p:cNvPr id="83" name="Freeform 59"/>
              <p:cNvSpPr>
                <a:spLocks/>
              </p:cNvSpPr>
              <p:nvPr/>
            </p:nvSpPr>
            <p:spPr bwMode="auto">
              <a:xfrm>
                <a:off x="1175" y="2444"/>
                <a:ext cx="22" cy="34"/>
              </a:xfrm>
              <a:custGeom>
                <a:avLst/>
                <a:gdLst>
                  <a:gd name="T0" fmla="*/ 36 w 36"/>
                  <a:gd name="T1" fmla="*/ 33 h 33"/>
                  <a:gd name="T2" fmla="*/ 0 w 36"/>
                  <a:gd name="T3" fmla="*/ 33 h 33"/>
                  <a:gd name="T4" fmla="*/ 0 w 36"/>
                  <a:gd name="T5" fmla="*/ 0 h 33"/>
                  <a:gd name="T6" fmla="*/ 36 w 36"/>
                  <a:gd name="T7" fmla="*/ 0 h 33"/>
                  <a:gd name="T8" fmla="*/ 36 w 36"/>
                  <a:gd name="T9" fmla="*/ 33 h 33"/>
                  <a:gd name="T10" fmla="*/ 36 w 36"/>
                  <a:gd name="T11" fmla="*/ 33 h 33"/>
                  <a:gd name="T12" fmla="*/ 0 60000 65536"/>
                  <a:gd name="T13" fmla="*/ 0 60000 65536"/>
                  <a:gd name="T14" fmla="*/ 0 60000 65536"/>
                  <a:gd name="T15" fmla="*/ 0 60000 65536"/>
                  <a:gd name="T16" fmla="*/ 0 60000 65536"/>
                  <a:gd name="T17" fmla="*/ 0 60000 65536"/>
                  <a:gd name="T18" fmla="*/ 0 w 36"/>
                  <a:gd name="T19" fmla="*/ 0 h 33"/>
                  <a:gd name="T20" fmla="*/ 36 w 3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6" h="33">
                    <a:moveTo>
                      <a:pt x="36" y="33"/>
                    </a:moveTo>
                    <a:lnTo>
                      <a:pt x="0" y="33"/>
                    </a:lnTo>
                    <a:lnTo>
                      <a:pt x="0" y="0"/>
                    </a:lnTo>
                    <a:lnTo>
                      <a:pt x="36" y="0"/>
                    </a:lnTo>
                    <a:lnTo>
                      <a:pt x="36" y="33"/>
                    </a:lnTo>
                    <a:close/>
                  </a:path>
                </a:pathLst>
              </a:custGeom>
              <a:solidFill>
                <a:srgbClr val="34AACD"/>
              </a:solidFill>
              <a:ln w="9525">
                <a:noFill/>
                <a:round/>
                <a:headEnd/>
                <a:tailEnd/>
              </a:ln>
            </p:spPr>
            <p:txBody>
              <a:bodyPr/>
              <a:lstStyle/>
              <a:p>
                <a:pPr>
                  <a:defRPr/>
                </a:pPr>
                <a:endParaRPr lang="en-GB" sz="1800">
                  <a:solidFill>
                    <a:srgbClr val="FFFFFF"/>
                  </a:solidFill>
                </a:endParaRPr>
              </a:p>
            </p:txBody>
          </p:sp>
          <p:sp>
            <p:nvSpPr>
              <p:cNvPr id="84" name="Freeform 60"/>
              <p:cNvSpPr>
                <a:spLocks/>
              </p:cNvSpPr>
              <p:nvPr/>
            </p:nvSpPr>
            <p:spPr bwMode="auto">
              <a:xfrm>
                <a:off x="1117" y="2501"/>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sz="1800">
                  <a:solidFill>
                    <a:srgbClr val="FFFFFF"/>
                  </a:solidFill>
                </a:endParaRPr>
              </a:p>
            </p:txBody>
          </p:sp>
          <p:sp>
            <p:nvSpPr>
              <p:cNvPr id="85" name="Freeform 61"/>
              <p:cNvSpPr>
                <a:spLocks/>
              </p:cNvSpPr>
              <p:nvPr/>
            </p:nvSpPr>
            <p:spPr bwMode="auto">
              <a:xfrm>
                <a:off x="1117" y="2535"/>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sz="1800">
                  <a:solidFill>
                    <a:srgbClr val="FFFFFF"/>
                  </a:solidFill>
                </a:endParaRPr>
              </a:p>
            </p:txBody>
          </p:sp>
          <p:sp>
            <p:nvSpPr>
              <p:cNvPr id="86" name="Freeform 62"/>
              <p:cNvSpPr>
                <a:spLocks/>
              </p:cNvSpPr>
              <p:nvPr/>
            </p:nvSpPr>
            <p:spPr bwMode="auto">
              <a:xfrm>
                <a:off x="1212" y="2428"/>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1800">
                  <a:solidFill>
                    <a:srgbClr val="FFFFFF"/>
                  </a:solidFill>
                </a:endParaRPr>
              </a:p>
            </p:txBody>
          </p:sp>
          <p:sp>
            <p:nvSpPr>
              <p:cNvPr id="87" name="Freeform 63"/>
              <p:cNvSpPr>
                <a:spLocks/>
              </p:cNvSpPr>
              <p:nvPr/>
            </p:nvSpPr>
            <p:spPr bwMode="auto">
              <a:xfrm>
                <a:off x="1212" y="2394"/>
                <a:ext cx="150" cy="16"/>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1800">
                  <a:solidFill>
                    <a:srgbClr val="FFFFFF"/>
                  </a:solidFill>
                </a:endParaRPr>
              </a:p>
            </p:txBody>
          </p:sp>
          <p:sp>
            <p:nvSpPr>
              <p:cNvPr id="88" name="Freeform 64"/>
              <p:cNvSpPr>
                <a:spLocks/>
              </p:cNvSpPr>
              <p:nvPr/>
            </p:nvSpPr>
            <p:spPr bwMode="auto">
              <a:xfrm>
                <a:off x="1212" y="2460"/>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1800">
                  <a:solidFill>
                    <a:srgbClr val="FFFFFF"/>
                  </a:solidFill>
                </a:endParaRPr>
              </a:p>
            </p:txBody>
          </p:sp>
          <p:sp>
            <p:nvSpPr>
              <p:cNvPr id="89" name="Freeform 65"/>
              <p:cNvSpPr>
                <a:spLocks/>
              </p:cNvSpPr>
              <p:nvPr/>
            </p:nvSpPr>
            <p:spPr bwMode="auto">
              <a:xfrm>
                <a:off x="1117" y="2394"/>
                <a:ext cx="245" cy="157"/>
              </a:xfrm>
              <a:custGeom>
                <a:avLst/>
                <a:gdLst>
                  <a:gd name="T0" fmla="*/ 244 w 244"/>
                  <a:gd name="T1" fmla="*/ 157 h 157"/>
                  <a:gd name="T2" fmla="*/ 244 w 244"/>
                  <a:gd name="T3" fmla="*/ 0 h 157"/>
                  <a:gd name="T4" fmla="*/ 0 w 244"/>
                  <a:gd name="T5" fmla="*/ 0 h 157"/>
                  <a:gd name="T6" fmla="*/ 0 w 244"/>
                  <a:gd name="T7" fmla="*/ 157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sz="1800">
                  <a:solidFill>
                    <a:srgbClr val="FFFFFF"/>
                  </a:solidFill>
                </a:endParaRPr>
              </a:p>
            </p:txBody>
          </p:sp>
        </p:grpSp>
        <p:grpSp>
          <p:nvGrpSpPr>
            <p:cNvPr id="30" name="Group 185"/>
            <p:cNvGrpSpPr>
              <a:grpSpLocks/>
            </p:cNvGrpSpPr>
            <p:nvPr userDrawn="1"/>
          </p:nvGrpSpPr>
          <p:grpSpPr bwMode="auto">
            <a:xfrm>
              <a:off x="1004798" y="5092835"/>
              <a:ext cx="164978" cy="104898"/>
              <a:chOff x="4187" y="1590"/>
              <a:chExt cx="238" cy="162"/>
            </a:xfrm>
          </p:grpSpPr>
          <p:sp>
            <p:nvSpPr>
              <p:cNvPr id="52" name="Freeform 186"/>
              <p:cNvSpPr>
                <a:spLocks/>
              </p:cNvSpPr>
              <p:nvPr/>
            </p:nvSpPr>
            <p:spPr bwMode="auto">
              <a:xfrm>
                <a:off x="4187" y="1590"/>
                <a:ext cx="238" cy="53"/>
              </a:xfrm>
              <a:custGeom>
                <a:avLst/>
                <a:gdLst>
                  <a:gd name="T0" fmla="*/ 0 w 244"/>
                  <a:gd name="T1" fmla="*/ 0 h 50"/>
                  <a:gd name="T2" fmla="*/ 40 w 244"/>
                  <a:gd name="T3" fmla="*/ 0 h 50"/>
                  <a:gd name="T4" fmla="*/ 40 w 244"/>
                  <a:gd name="T5" fmla="*/ 962 h 50"/>
                  <a:gd name="T6" fmla="*/ 0 w 244"/>
                  <a:gd name="T7" fmla="*/ 962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244" y="0"/>
                    </a:lnTo>
                    <a:lnTo>
                      <a:pt x="244" y="50"/>
                    </a:lnTo>
                    <a:lnTo>
                      <a:pt x="0" y="50"/>
                    </a:lnTo>
                    <a:lnTo>
                      <a:pt x="0" y="0"/>
                    </a:lnTo>
                    <a:close/>
                  </a:path>
                </a:pathLst>
              </a:custGeom>
              <a:solidFill>
                <a:srgbClr val="FB0F0C"/>
              </a:solidFill>
              <a:ln w="9525">
                <a:noFill/>
                <a:round/>
                <a:headEnd/>
                <a:tailEnd/>
              </a:ln>
            </p:spPr>
            <p:txBody>
              <a:bodyPr/>
              <a:lstStyle/>
              <a:p>
                <a:pPr>
                  <a:defRPr/>
                </a:pPr>
                <a:endParaRPr lang="en-GB" sz="1800">
                  <a:solidFill>
                    <a:srgbClr val="FFFFFF"/>
                  </a:solidFill>
                </a:endParaRPr>
              </a:p>
            </p:txBody>
          </p:sp>
          <p:sp>
            <p:nvSpPr>
              <p:cNvPr id="53" name="Freeform 187"/>
              <p:cNvSpPr>
                <a:spLocks/>
              </p:cNvSpPr>
              <p:nvPr/>
            </p:nvSpPr>
            <p:spPr bwMode="auto">
              <a:xfrm>
                <a:off x="4187" y="1695"/>
                <a:ext cx="238" cy="57"/>
              </a:xfrm>
              <a:custGeom>
                <a:avLst/>
                <a:gdLst>
                  <a:gd name="T0" fmla="*/ 0 w 244"/>
                  <a:gd name="T1" fmla="*/ 0 h 55"/>
                  <a:gd name="T2" fmla="*/ 40 w 244"/>
                  <a:gd name="T3" fmla="*/ 0 h 55"/>
                  <a:gd name="T4" fmla="*/ 40 w 244"/>
                  <a:gd name="T5" fmla="*/ 820 h 55"/>
                  <a:gd name="T6" fmla="*/ 0 w 244"/>
                  <a:gd name="T7" fmla="*/ 820 h 55"/>
                  <a:gd name="T8" fmla="*/ 0 w 244"/>
                  <a:gd name="T9" fmla="*/ 0 h 55"/>
                  <a:gd name="T10" fmla="*/ 0 w 244"/>
                  <a:gd name="T11" fmla="*/ 0 h 55"/>
                  <a:gd name="T12" fmla="*/ 0 60000 65536"/>
                  <a:gd name="T13" fmla="*/ 0 60000 65536"/>
                  <a:gd name="T14" fmla="*/ 0 60000 65536"/>
                  <a:gd name="T15" fmla="*/ 0 60000 65536"/>
                  <a:gd name="T16" fmla="*/ 0 60000 65536"/>
                  <a:gd name="T17" fmla="*/ 0 60000 65536"/>
                  <a:gd name="T18" fmla="*/ 0 w 244"/>
                  <a:gd name="T19" fmla="*/ 0 h 55"/>
                  <a:gd name="T20" fmla="*/ 244 w 24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44" h="55">
                    <a:moveTo>
                      <a:pt x="0" y="0"/>
                    </a:moveTo>
                    <a:lnTo>
                      <a:pt x="244" y="0"/>
                    </a:lnTo>
                    <a:lnTo>
                      <a:pt x="244" y="55"/>
                    </a:lnTo>
                    <a:lnTo>
                      <a:pt x="0" y="55"/>
                    </a:lnTo>
                    <a:lnTo>
                      <a:pt x="0" y="0"/>
                    </a:lnTo>
                    <a:close/>
                  </a:path>
                </a:pathLst>
              </a:custGeom>
              <a:solidFill>
                <a:srgbClr val="1C0A7F"/>
              </a:solidFill>
              <a:ln w="9525">
                <a:noFill/>
                <a:round/>
                <a:headEnd/>
                <a:tailEnd/>
              </a:ln>
            </p:spPr>
            <p:txBody>
              <a:bodyPr/>
              <a:lstStyle/>
              <a:p>
                <a:pPr>
                  <a:defRPr/>
                </a:pPr>
                <a:endParaRPr lang="en-GB" sz="1800">
                  <a:solidFill>
                    <a:srgbClr val="FFFFFF"/>
                  </a:solidFill>
                </a:endParaRPr>
              </a:p>
            </p:txBody>
          </p:sp>
          <p:sp>
            <p:nvSpPr>
              <p:cNvPr id="54" name="Freeform 188"/>
              <p:cNvSpPr>
                <a:spLocks/>
              </p:cNvSpPr>
              <p:nvPr/>
            </p:nvSpPr>
            <p:spPr bwMode="auto">
              <a:xfrm>
                <a:off x="4187" y="1643"/>
                <a:ext cx="238" cy="57"/>
              </a:xfrm>
              <a:custGeom>
                <a:avLst/>
                <a:gdLst>
                  <a:gd name="T0" fmla="*/ 0 w 244"/>
                  <a:gd name="T1" fmla="*/ 0 h 56"/>
                  <a:gd name="T2" fmla="*/ 40 w 244"/>
                  <a:gd name="T3" fmla="*/ 0 h 56"/>
                  <a:gd name="T4" fmla="*/ 40 w 244"/>
                  <a:gd name="T5" fmla="*/ 201 h 56"/>
                  <a:gd name="T6" fmla="*/ 0 w 244"/>
                  <a:gd name="T7" fmla="*/ 201 h 56"/>
                  <a:gd name="T8" fmla="*/ 0 w 244"/>
                  <a:gd name="T9" fmla="*/ 0 h 56"/>
                  <a:gd name="T10" fmla="*/ 0 w 244"/>
                  <a:gd name="T11" fmla="*/ 0 h 56"/>
                  <a:gd name="T12" fmla="*/ 0 60000 65536"/>
                  <a:gd name="T13" fmla="*/ 0 60000 65536"/>
                  <a:gd name="T14" fmla="*/ 0 60000 65536"/>
                  <a:gd name="T15" fmla="*/ 0 60000 65536"/>
                  <a:gd name="T16" fmla="*/ 0 60000 65536"/>
                  <a:gd name="T17" fmla="*/ 0 60000 65536"/>
                  <a:gd name="T18" fmla="*/ 0 w 244"/>
                  <a:gd name="T19" fmla="*/ 0 h 56"/>
                  <a:gd name="T20" fmla="*/ 244 w 24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44" h="56">
                    <a:moveTo>
                      <a:pt x="0" y="0"/>
                    </a:moveTo>
                    <a:lnTo>
                      <a:pt x="244" y="0"/>
                    </a:lnTo>
                    <a:lnTo>
                      <a:pt x="244" y="56"/>
                    </a:lnTo>
                    <a:lnTo>
                      <a:pt x="0" y="56"/>
                    </a:lnTo>
                    <a:lnTo>
                      <a:pt x="0" y="0"/>
                    </a:lnTo>
                    <a:close/>
                  </a:path>
                </a:pathLst>
              </a:custGeom>
              <a:solidFill>
                <a:srgbClr val="FFFFFF"/>
              </a:solidFill>
              <a:ln w="9525">
                <a:noFill/>
                <a:round/>
                <a:headEnd/>
                <a:tailEnd/>
              </a:ln>
            </p:spPr>
            <p:txBody>
              <a:bodyPr/>
              <a:lstStyle/>
              <a:p>
                <a:pPr>
                  <a:defRPr/>
                </a:pPr>
                <a:endParaRPr lang="en-GB" sz="1800">
                  <a:solidFill>
                    <a:srgbClr val="FFFFFF"/>
                  </a:solidFill>
                </a:endParaRPr>
              </a:p>
            </p:txBody>
          </p:sp>
          <p:sp>
            <p:nvSpPr>
              <p:cNvPr id="55" name="Freeform 189"/>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close/>
                  </a:path>
                </a:pathLst>
              </a:custGeom>
              <a:solidFill>
                <a:srgbClr val="FFFFFF"/>
              </a:solidFill>
              <a:ln w="9525">
                <a:noFill/>
                <a:round/>
                <a:headEnd/>
                <a:tailEnd/>
              </a:ln>
            </p:spPr>
            <p:txBody>
              <a:bodyPr/>
              <a:lstStyle/>
              <a:p>
                <a:pPr>
                  <a:defRPr/>
                </a:pPr>
                <a:endParaRPr lang="en-GB" sz="1800">
                  <a:solidFill>
                    <a:srgbClr val="FFFFFF"/>
                  </a:solidFill>
                </a:endParaRPr>
              </a:p>
            </p:txBody>
          </p:sp>
          <p:sp>
            <p:nvSpPr>
              <p:cNvPr id="56" name="Freeform 190"/>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path>
                </a:pathLst>
              </a:custGeom>
              <a:noFill/>
              <a:ln w="0">
                <a:solidFill>
                  <a:srgbClr val="FB0F0C"/>
                </a:solidFill>
                <a:prstDash val="solid"/>
                <a:round/>
                <a:headEnd/>
                <a:tailEnd/>
              </a:ln>
            </p:spPr>
            <p:txBody>
              <a:bodyPr/>
              <a:lstStyle/>
              <a:p>
                <a:pPr>
                  <a:defRPr/>
                </a:pPr>
                <a:endParaRPr lang="en-GB" sz="1800">
                  <a:solidFill>
                    <a:srgbClr val="FFFFFF"/>
                  </a:solidFill>
                </a:endParaRPr>
              </a:p>
            </p:txBody>
          </p:sp>
          <p:sp>
            <p:nvSpPr>
              <p:cNvPr id="57" name="Freeform 191"/>
              <p:cNvSpPr>
                <a:spLocks/>
              </p:cNvSpPr>
              <p:nvPr/>
            </p:nvSpPr>
            <p:spPr bwMode="auto">
              <a:xfrm>
                <a:off x="4267" y="1643"/>
                <a:ext cx="69" cy="63"/>
              </a:xfrm>
              <a:custGeom>
                <a:avLst/>
                <a:gdLst>
                  <a:gd name="T0" fmla="*/ 17 w 71"/>
                  <a:gd name="T1" fmla="*/ 0 h 62"/>
                  <a:gd name="T2" fmla="*/ 17 w 71"/>
                  <a:gd name="T3" fmla="*/ 251 h 62"/>
                  <a:gd name="T4" fmla="*/ 0 w 71"/>
                  <a:gd name="T5" fmla="*/ 251 h 62"/>
                  <a:gd name="T6" fmla="*/ 0 w 71"/>
                  <a:gd name="T7" fmla="*/ 355 h 62"/>
                  <a:gd name="T8" fmla="*/ 17 w 71"/>
                  <a:gd name="T9" fmla="*/ 355 h 62"/>
                  <a:gd name="T10" fmla="*/ 17 w 71"/>
                  <a:gd name="T11" fmla="*/ 571 h 62"/>
                  <a:gd name="T12" fmla="*/ 17 w 71"/>
                  <a:gd name="T13" fmla="*/ 618 h 62"/>
                  <a:gd name="T14" fmla="*/ 12 w 71"/>
                  <a:gd name="T15" fmla="*/ 571 h 62"/>
                  <a:gd name="T16" fmla="*/ 6 w 71"/>
                  <a:gd name="T17" fmla="*/ 571 h 62"/>
                  <a:gd name="T18" fmla="*/ 17 w 71"/>
                  <a:gd name="T19" fmla="*/ 571 h 62"/>
                  <a:gd name="T20" fmla="*/ 17 w 71"/>
                  <a:gd name="T21" fmla="*/ 571 h 62"/>
                  <a:gd name="T22" fmla="*/ 17 w 71"/>
                  <a:gd name="T23" fmla="*/ 618 h 62"/>
                  <a:gd name="T24" fmla="*/ 17 w 71"/>
                  <a:gd name="T25" fmla="*/ 680 h 62"/>
                  <a:gd name="T26" fmla="*/ 17 w 71"/>
                  <a:gd name="T27" fmla="*/ 618 h 62"/>
                  <a:gd name="T28" fmla="*/ 17 w 71"/>
                  <a:gd name="T29" fmla="*/ 355 h 62"/>
                  <a:gd name="T30" fmla="*/ 17 w 71"/>
                  <a:gd name="T31" fmla="*/ 251 h 62"/>
                  <a:gd name="T32" fmla="*/ 17 w 71"/>
                  <a:gd name="T33" fmla="*/ 251 h 62"/>
                  <a:gd name="T34" fmla="*/ 17 w 71"/>
                  <a:gd name="T35" fmla="*/ 355 h 62"/>
                  <a:gd name="T36" fmla="*/ 17 w 71"/>
                  <a:gd name="T37" fmla="*/ 355 h 62"/>
                  <a:gd name="T38" fmla="*/ 17 w 71"/>
                  <a:gd name="T39" fmla="*/ 355 h 62"/>
                  <a:gd name="T40" fmla="*/ 17 w 71"/>
                  <a:gd name="T41" fmla="*/ 251 h 62"/>
                  <a:gd name="T42" fmla="*/ 17 w 71"/>
                  <a:gd name="T43" fmla="*/ 0 h 62"/>
                  <a:gd name="T44" fmla="*/ 0 w 71"/>
                  <a:gd name="T45" fmla="*/ 0 h 62"/>
                  <a:gd name="T46" fmla="*/ 0 w 71"/>
                  <a:gd name="T47" fmla="*/ 11 h 62"/>
                  <a:gd name="T48" fmla="*/ 17 w 71"/>
                  <a:gd name="T49" fmla="*/ 11 h 62"/>
                  <a:gd name="T50" fmla="*/ 17 w 71"/>
                  <a:gd name="T51" fmla="*/ 11 h 62"/>
                  <a:gd name="T52" fmla="*/ 17 w 71"/>
                  <a:gd name="T53" fmla="*/ 11 h 62"/>
                  <a:gd name="T54" fmla="*/ 17 w 71"/>
                  <a:gd name="T55" fmla="*/ 0 h 62"/>
                  <a:gd name="T56" fmla="*/ 17 w 71"/>
                  <a:gd name="T57" fmla="*/ 0 h 62"/>
                  <a:gd name="T58" fmla="*/ 17 w 71"/>
                  <a:gd name="T59" fmla="*/ 11 h 62"/>
                  <a:gd name="T60" fmla="*/ 17 w 71"/>
                  <a:gd name="T61" fmla="*/ 355 h 62"/>
                  <a:gd name="T62" fmla="*/ 17 w 71"/>
                  <a:gd name="T63" fmla="*/ 355 h 62"/>
                  <a:gd name="T64" fmla="*/ 17 w 71"/>
                  <a:gd name="T65" fmla="*/ 571 h 62"/>
                  <a:gd name="T66" fmla="*/ 17 w 71"/>
                  <a:gd name="T67" fmla="*/ 571 h 62"/>
                  <a:gd name="T68" fmla="*/ 17 w 71"/>
                  <a:gd name="T69" fmla="*/ 618 h 62"/>
                  <a:gd name="T70" fmla="*/ 17 w 71"/>
                  <a:gd name="T71" fmla="*/ 571 h 62"/>
                  <a:gd name="T72" fmla="*/ 17 w 71"/>
                  <a:gd name="T73" fmla="*/ 571 h 62"/>
                  <a:gd name="T74" fmla="*/ 17 w 71"/>
                  <a:gd name="T75" fmla="*/ 571 h 62"/>
                  <a:gd name="T76" fmla="*/ 17 w 71"/>
                  <a:gd name="T77" fmla="*/ 355 h 62"/>
                  <a:gd name="T78" fmla="*/ 17 w 71"/>
                  <a:gd name="T79" fmla="*/ 355 h 62"/>
                  <a:gd name="T80" fmla="*/ 17 w 71"/>
                  <a:gd name="T81" fmla="*/ 251 h 62"/>
                  <a:gd name="T82" fmla="*/ 17 w 71"/>
                  <a:gd name="T83" fmla="*/ 251 h 62"/>
                  <a:gd name="T84" fmla="*/ 17 w 71"/>
                  <a:gd name="T85" fmla="*/ 251 h 62"/>
                  <a:gd name="T86" fmla="*/ 17 w 71"/>
                  <a:gd name="T87" fmla="*/ 0 h 62"/>
                  <a:gd name="T88" fmla="*/ 17 w 71"/>
                  <a:gd name="T89" fmla="*/ 0 h 62"/>
                  <a:gd name="T90" fmla="*/ 17 w 71"/>
                  <a:gd name="T91" fmla="*/ 0 h 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
                  <a:gd name="T139" fmla="*/ 0 h 62"/>
                  <a:gd name="T140" fmla="*/ 71 w 71"/>
                  <a:gd name="T141" fmla="*/ 62 h 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 h="62">
                    <a:moveTo>
                      <a:pt x="30" y="0"/>
                    </a:moveTo>
                    <a:lnTo>
                      <a:pt x="30" y="23"/>
                    </a:lnTo>
                    <a:lnTo>
                      <a:pt x="0" y="23"/>
                    </a:lnTo>
                    <a:lnTo>
                      <a:pt x="0" y="34"/>
                    </a:lnTo>
                    <a:lnTo>
                      <a:pt x="18" y="34"/>
                    </a:lnTo>
                    <a:lnTo>
                      <a:pt x="18" y="51"/>
                    </a:lnTo>
                    <a:lnTo>
                      <a:pt x="18" y="56"/>
                    </a:lnTo>
                    <a:lnTo>
                      <a:pt x="12" y="51"/>
                    </a:lnTo>
                    <a:lnTo>
                      <a:pt x="6" y="51"/>
                    </a:lnTo>
                    <a:lnTo>
                      <a:pt x="30" y="51"/>
                    </a:lnTo>
                    <a:lnTo>
                      <a:pt x="42" y="51"/>
                    </a:lnTo>
                    <a:lnTo>
                      <a:pt x="42" y="56"/>
                    </a:lnTo>
                    <a:lnTo>
                      <a:pt x="36" y="62"/>
                    </a:lnTo>
                    <a:lnTo>
                      <a:pt x="30" y="56"/>
                    </a:lnTo>
                    <a:lnTo>
                      <a:pt x="30" y="34"/>
                    </a:lnTo>
                    <a:lnTo>
                      <a:pt x="30" y="23"/>
                    </a:lnTo>
                    <a:lnTo>
                      <a:pt x="42" y="23"/>
                    </a:lnTo>
                    <a:lnTo>
                      <a:pt x="42" y="34"/>
                    </a:lnTo>
                    <a:lnTo>
                      <a:pt x="30" y="34"/>
                    </a:lnTo>
                    <a:lnTo>
                      <a:pt x="18" y="34"/>
                    </a:lnTo>
                    <a:lnTo>
                      <a:pt x="18" y="23"/>
                    </a:lnTo>
                    <a:lnTo>
                      <a:pt x="18" y="0"/>
                    </a:lnTo>
                    <a:lnTo>
                      <a:pt x="0" y="0"/>
                    </a:lnTo>
                    <a:lnTo>
                      <a:pt x="0" y="11"/>
                    </a:lnTo>
                    <a:lnTo>
                      <a:pt x="18" y="11"/>
                    </a:lnTo>
                    <a:lnTo>
                      <a:pt x="60" y="11"/>
                    </a:lnTo>
                    <a:lnTo>
                      <a:pt x="71" y="11"/>
                    </a:lnTo>
                    <a:lnTo>
                      <a:pt x="71" y="0"/>
                    </a:lnTo>
                    <a:lnTo>
                      <a:pt x="60" y="0"/>
                    </a:lnTo>
                    <a:lnTo>
                      <a:pt x="60" y="11"/>
                    </a:lnTo>
                    <a:lnTo>
                      <a:pt x="60" y="34"/>
                    </a:lnTo>
                    <a:lnTo>
                      <a:pt x="42" y="34"/>
                    </a:lnTo>
                    <a:lnTo>
                      <a:pt x="42" y="51"/>
                    </a:lnTo>
                    <a:lnTo>
                      <a:pt x="60" y="51"/>
                    </a:lnTo>
                    <a:lnTo>
                      <a:pt x="60" y="56"/>
                    </a:lnTo>
                    <a:lnTo>
                      <a:pt x="60" y="51"/>
                    </a:lnTo>
                    <a:lnTo>
                      <a:pt x="66" y="51"/>
                    </a:lnTo>
                    <a:lnTo>
                      <a:pt x="60" y="51"/>
                    </a:lnTo>
                    <a:lnTo>
                      <a:pt x="60" y="34"/>
                    </a:lnTo>
                    <a:lnTo>
                      <a:pt x="71" y="34"/>
                    </a:lnTo>
                    <a:lnTo>
                      <a:pt x="71" y="23"/>
                    </a:lnTo>
                    <a:lnTo>
                      <a:pt x="60" y="23"/>
                    </a:lnTo>
                    <a:lnTo>
                      <a:pt x="42" y="23"/>
                    </a:lnTo>
                    <a:lnTo>
                      <a:pt x="42" y="0"/>
                    </a:lnTo>
                    <a:lnTo>
                      <a:pt x="30" y="0"/>
                    </a:lnTo>
                    <a:close/>
                  </a:path>
                </a:pathLst>
              </a:custGeom>
              <a:solidFill>
                <a:srgbClr val="FB0F0C"/>
              </a:solidFill>
              <a:ln w="9525">
                <a:noFill/>
                <a:round/>
                <a:headEnd/>
                <a:tailEnd/>
              </a:ln>
            </p:spPr>
            <p:txBody>
              <a:bodyPr/>
              <a:lstStyle/>
              <a:p>
                <a:pPr>
                  <a:defRPr/>
                </a:pPr>
                <a:endParaRPr lang="en-GB" sz="1800">
                  <a:solidFill>
                    <a:srgbClr val="FFFFFF"/>
                  </a:solidFill>
                </a:endParaRPr>
              </a:p>
            </p:txBody>
          </p:sp>
          <p:sp>
            <p:nvSpPr>
              <p:cNvPr id="58" name="Freeform 192"/>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close/>
                  </a:path>
                </a:pathLst>
              </a:custGeom>
              <a:solidFill>
                <a:srgbClr val="2F3092"/>
              </a:solidFill>
              <a:ln w="9525">
                <a:noFill/>
                <a:round/>
                <a:headEnd/>
                <a:tailEnd/>
              </a:ln>
            </p:spPr>
            <p:txBody>
              <a:bodyPr/>
              <a:lstStyle/>
              <a:p>
                <a:pPr>
                  <a:defRPr/>
                </a:pPr>
                <a:endParaRPr lang="en-GB" sz="1800">
                  <a:solidFill>
                    <a:srgbClr val="FFFFFF"/>
                  </a:solidFill>
                </a:endParaRPr>
              </a:p>
            </p:txBody>
          </p:sp>
          <p:sp>
            <p:nvSpPr>
              <p:cNvPr id="59" name="Freeform 193"/>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path>
                </a:pathLst>
              </a:custGeom>
              <a:noFill/>
              <a:ln w="0">
                <a:solidFill>
                  <a:srgbClr val="FFFFFF"/>
                </a:solidFill>
                <a:prstDash val="solid"/>
                <a:round/>
                <a:headEnd/>
                <a:tailEnd/>
              </a:ln>
            </p:spPr>
            <p:txBody>
              <a:bodyPr/>
              <a:lstStyle/>
              <a:p>
                <a:pPr>
                  <a:defRPr/>
                </a:pPr>
                <a:endParaRPr lang="en-GB" sz="1800">
                  <a:solidFill>
                    <a:srgbClr val="FFFFFF"/>
                  </a:solidFill>
                </a:endParaRPr>
              </a:p>
            </p:txBody>
          </p:sp>
          <p:sp>
            <p:nvSpPr>
              <p:cNvPr id="60" name="Freeform 194"/>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close/>
                  </a:path>
                </a:pathLst>
              </a:custGeom>
              <a:solidFill>
                <a:srgbClr val="16067B"/>
              </a:solidFill>
              <a:ln w="9525">
                <a:noFill/>
                <a:round/>
                <a:headEnd/>
                <a:tailEnd/>
              </a:ln>
            </p:spPr>
            <p:txBody>
              <a:bodyPr/>
              <a:lstStyle/>
              <a:p>
                <a:pPr>
                  <a:defRPr/>
                </a:pPr>
                <a:endParaRPr lang="en-GB" sz="1800">
                  <a:solidFill>
                    <a:srgbClr val="FFFFFF"/>
                  </a:solidFill>
                </a:endParaRPr>
              </a:p>
            </p:txBody>
          </p:sp>
          <p:sp>
            <p:nvSpPr>
              <p:cNvPr id="61" name="Freeform 195"/>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path>
                </a:pathLst>
              </a:custGeom>
              <a:noFill/>
              <a:ln w="0">
                <a:solidFill>
                  <a:srgbClr val="FFFFFF"/>
                </a:solidFill>
                <a:prstDash val="solid"/>
                <a:round/>
                <a:headEnd/>
                <a:tailEnd/>
              </a:ln>
            </p:spPr>
            <p:txBody>
              <a:bodyPr/>
              <a:lstStyle/>
              <a:p>
                <a:pPr>
                  <a:defRPr/>
                </a:pPr>
                <a:endParaRPr lang="en-GB" sz="1800">
                  <a:solidFill>
                    <a:srgbClr val="FFFFFF"/>
                  </a:solidFill>
                </a:endParaRPr>
              </a:p>
            </p:txBody>
          </p:sp>
          <p:sp>
            <p:nvSpPr>
              <p:cNvPr id="62" name="Freeform 196"/>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close/>
                  </a:path>
                </a:pathLst>
              </a:custGeom>
              <a:solidFill>
                <a:srgbClr val="16067B"/>
              </a:solidFill>
              <a:ln w="9525">
                <a:noFill/>
                <a:round/>
                <a:headEnd/>
                <a:tailEnd/>
              </a:ln>
            </p:spPr>
            <p:txBody>
              <a:bodyPr/>
              <a:lstStyle/>
              <a:p>
                <a:pPr>
                  <a:defRPr/>
                </a:pPr>
                <a:endParaRPr lang="en-GB" sz="1800">
                  <a:solidFill>
                    <a:srgbClr val="FFFFFF"/>
                  </a:solidFill>
                </a:endParaRPr>
              </a:p>
            </p:txBody>
          </p:sp>
          <p:sp>
            <p:nvSpPr>
              <p:cNvPr id="63" name="Freeform 197"/>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path>
                </a:pathLst>
              </a:custGeom>
              <a:noFill/>
              <a:ln w="0">
                <a:solidFill>
                  <a:srgbClr val="FFFFFF"/>
                </a:solidFill>
                <a:prstDash val="solid"/>
                <a:round/>
                <a:headEnd/>
                <a:tailEnd/>
              </a:ln>
            </p:spPr>
            <p:txBody>
              <a:bodyPr/>
              <a:lstStyle/>
              <a:p>
                <a:pPr>
                  <a:defRPr/>
                </a:pPr>
                <a:endParaRPr lang="en-GB" sz="1800">
                  <a:solidFill>
                    <a:srgbClr val="FFFFFF"/>
                  </a:solidFill>
                </a:endParaRPr>
              </a:p>
            </p:txBody>
          </p:sp>
          <p:sp>
            <p:nvSpPr>
              <p:cNvPr id="64" name="Freeform 198"/>
              <p:cNvSpPr>
                <a:spLocks/>
              </p:cNvSpPr>
              <p:nvPr/>
            </p:nvSpPr>
            <p:spPr bwMode="auto">
              <a:xfrm>
                <a:off x="4261" y="1617"/>
                <a:ext cx="12" cy="6"/>
              </a:xfrm>
              <a:custGeom>
                <a:avLst/>
                <a:gdLst>
                  <a:gd name="T0" fmla="*/ 0 w 12"/>
                  <a:gd name="T1" fmla="*/ 5 h 5"/>
                  <a:gd name="T2" fmla="*/ 6 w 12"/>
                  <a:gd name="T3" fmla="*/ 5 h 5"/>
                  <a:gd name="T4" fmla="*/ 6 w 12"/>
                  <a:gd name="T5" fmla="*/ 5 h 5"/>
                  <a:gd name="T6" fmla="*/ 6 w 12"/>
                  <a:gd name="T7" fmla="*/ 5 h 5"/>
                  <a:gd name="T8" fmla="*/ 6 w 12"/>
                  <a:gd name="T9" fmla="*/ 5 h 5"/>
                  <a:gd name="T10" fmla="*/ 6 w 12"/>
                  <a:gd name="T11" fmla="*/ 5 h 5"/>
                  <a:gd name="T12" fmla="*/ 12 w 12"/>
                  <a:gd name="T13" fmla="*/ 5 h 5"/>
                  <a:gd name="T14" fmla="*/ 12 w 12"/>
                  <a:gd name="T15" fmla="*/ 5 h 5"/>
                  <a:gd name="T16" fmla="*/ 12 w 12"/>
                  <a:gd name="T17" fmla="*/ 0 h 5"/>
                  <a:gd name="T18" fmla="*/ 6 w 12"/>
                  <a:gd name="T19" fmla="*/ 0 h 5"/>
                  <a:gd name="T20" fmla="*/ 6 w 12"/>
                  <a:gd name="T21" fmla="*/ 0 h 5"/>
                  <a:gd name="T22" fmla="*/ 6 w 12"/>
                  <a:gd name="T23" fmla="*/ 0 h 5"/>
                  <a:gd name="T24" fmla="*/ 0 w 12"/>
                  <a:gd name="T25" fmla="*/ 5 h 5"/>
                  <a:gd name="T26" fmla="*/ 0 w 12"/>
                  <a:gd name="T27" fmla="*/ 5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5"/>
                  <a:gd name="T44" fmla="*/ 12 w 12"/>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5">
                    <a:moveTo>
                      <a:pt x="0" y="5"/>
                    </a:moveTo>
                    <a:lnTo>
                      <a:pt x="6" y="5"/>
                    </a:lnTo>
                    <a:lnTo>
                      <a:pt x="12" y="5"/>
                    </a:lnTo>
                    <a:lnTo>
                      <a:pt x="12" y="0"/>
                    </a:lnTo>
                    <a:lnTo>
                      <a:pt x="6" y="0"/>
                    </a:lnTo>
                    <a:lnTo>
                      <a:pt x="0" y="5"/>
                    </a:lnTo>
                    <a:close/>
                  </a:path>
                </a:pathLst>
              </a:custGeom>
              <a:solidFill>
                <a:srgbClr val="F7F619"/>
              </a:solidFill>
              <a:ln w="9525">
                <a:noFill/>
                <a:round/>
                <a:headEnd/>
                <a:tailEnd/>
              </a:ln>
            </p:spPr>
            <p:txBody>
              <a:bodyPr/>
              <a:lstStyle/>
              <a:p>
                <a:pPr>
                  <a:defRPr/>
                </a:pPr>
                <a:endParaRPr lang="en-GB" sz="1800">
                  <a:solidFill>
                    <a:srgbClr val="FFFFFF"/>
                  </a:solidFill>
                </a:endParaRPr>
              </a:p>
            </p:txBody>
          </p:sp>
          <p:sp>
            <p:nvSpPr>
              <p:cNvPr id="65" name="Freeform 199"/>
              <p:cNvSpPr>
                <a:spLocks/>
              </p:cNvSpPr>
              <p:nvPr/>
            </p:nvSpPr>
            <p:spPr bwMode="auto">
              <a:xfrm>
                <a:off x="4267" y="1630"/>
                <a:ext cx="12" cy="6"/>
              </a:xfrm>
              <a:custGeom>
                <a:avLst/>
                <a:gdLst>
                  <a:gd name="T0" fmla="*/ 0 w 12"/>
                  <a:gd name="T1" fmla="*/ 6 h 6"/>
                  <a:gd name="T2" fmla="*/ 0 w 12"/>
                  <a:gd name="T3" fmla="*/ 6 h 6"/>
                  <a:gd name="T4" fmla="*/ 0 w 12"/>
                  <a:gd name="T5" fmla="*/ 6 h 6"/>
                  <a:gd name="T6" fmla="*/ 6 w 12"/>
                  <a:gd name="T7" fmla="*/ 6 h 6"/>
                  <a:gd name="T8" fmla="*/ 6 w 12"/>
                  <a:gd name="T9" fmla="*/ 6 h 6"/>
                  <a:gd name="T10" fmla="*/ 6 w 12"/>
                  <a:gd name="T11" fmla="*/ 6 h 6"/>
                  <a:gd name="T12" fmla="*/ 12 w 12"/>
                  <a:gd name="T13" fmla="*/ 0 h 6"/>
                  <a:gd name="T14" fmla="*/ 12 w 12"/>
                  <a:gd name="T15" fmla="*/ 0 h 6"/>
                  <a:gd name="T16" fmla="*/ 12 w 12"/>
                  <a:gd name="T17" fmla="*/ 0 h 6"/>
                  <a:gd name="T18" fmla="*/ 6 w 12"/>
                  <a:gd name="T19" fmla="*/ 0 h 6"/>
                  <a:gd name="T20" fmla="*/ 6 w 12"/>
                  <a:gd name="T21" fmla="*/ 0 h 6"/>
                  <a:gd name="T22" fmla="*/ 6 w 12"/>
                  <a:gd name="T23" fmla="*/ 6 h 6"/>
                  <a:gd name="T24" fmla="*/ 0 w 12"/>
                  <a:gd name="T25" fmla="*/ 6 h 6"/>
                  <a:gd name="T26" fmla="*/ 0 w 12"/>
                  <a:gd name="T27" fmla="*/ 6 h 6"/>
                  <a:gd name="T28" fmla="*/ 0 w 12"/>
                  <a:gd name="T29" fmla="*/ 6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6"/>
                  <a:gd name="T47" fmla="*/ 12 w 12"/>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6">
                    <a:moveTo>
                      <a:pt x="0" y="6"/>
                    </a:moveTo>
                    <a:lnTo>
                      <a:pt x="0" y="6"/>
                    </a:lnTo>
                    <a:lnTo>
                      <a:pt x="6" y="6"/>
                    </a:lnTo>
                    <a:lnTo>
                      <a:pt x="12" y="0"/>
                    </a:lnTo>
                    <a:lnTo>
                      <a:pt x="6" y="0"/>
                    </a:lnTo>
                    <a:lnTo>
                      <a:pt x="6" y="6"/>
                    </a:lnTo>
                    <a:lnTo>
                      <a:pt x="0" y="6"/>
                    </a:lnTo>
                    <a:close/>
                  </a:path>
                </a:pathLst>
              </a:custGeom>
              <a:solidFill>
                <a:srgbClr val="FFFFFF"/>
              </a:solidFill>
              <a:ln w="9525">
                <a:noFill/>
                <a:round/>
                <a:headEnd/>
                <a:tailEnd/>
              </a:ln>
            </p:spPr>
            <p:txBody>
              <a:bodyPr/>
              <a:lstStyle/>
              <a:p>
                <a:pPr>
                  <a:defRPr/>
                </a:pPr>
                <a:endParaRPr lang="en-GB" sz="1800">
                  <a:solidFill>
                    <a:srgbClr val="FFFFFF"/>
                  </a:solidFill>
                </a:endParaRPr>
              </a:p>
            </p:txBody>
          </p:sp>
          <p:sp>
            <p:nvSpPr>
              <p:cNvPr id="66" name="Freeform 200"/>
              <p:cNvSpPr>
                <a:spLocks/>
              </p:cNvSpPr>
              <p:nvPr/>
            </p:nvSpPr>
            <p:spPr bwMode="auto">
              <a:xfrm>
                <a:off x="4273" y="1613"/>
                <a:ext cx="18" cy="13"/>
              </a:xfrm>
              <a:custGeom>
                <a:avLst/>
                <a:gdLst>
                  <a:gd name="T0" fmla="*/ 9 w 18"/>
                  <a:gd name="T1" fmla="*/ 0 h 11"/>
                  <a:gd name="T2" fmla="*/ 9 w 18"/>
                  <a:gd name="T3" fmla="*/ 0 h 11"/>
                  <a:gd name="T4" fmla="*/ 6 w 18"/>
                  <a:gd name="T5" fmla="*/ 0 h 11"/>
                  <a:gd name="T6" fmla="*/ 0 w 18"/>
                  <a:gd name="T7" fmla="*/ 6 h 11"/>
                  <a:gd name="T8" fmla="*/ 6 w 18"/>
                  <a:gd name="T9" fmla="*/ 11 h 11"/>
                  <a:gd name="T10" fmla="*/ 9 w 18"/>
                  <a:gd name="T11" fmla="*/ 6 h 11"/>
                  <a:gd name="T12" fmla="*/ 9 w 18"/>
                  <a:gd name="T13" fmla="*/ 6 h 11"/>
                  <a:gd name="T14" fmla="*/ 9 w 18"/>
                  <a:gd name="T15" fmla="*/ 6 h 11"/>
                  <a:gd name="T16" fmla="*/ 9 w 18"/>
                  <a:gd name="T17" fmla="*/ 0 h 11"/>
                  <a:gd name="T18" fmla="*/ 9 w 18"/>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1"/>
                  <a:gd name="T32" fmla="*/ 18 w 1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1">
                    <a:moveTo>
                      <a:pt x="18" y="0"/>
                    </a:moveTo>
                    <a:lnTo>
                      <a:pt x="12" y="0"/>
                    </a:lnTo>
                    <a:lnTo>
                      <a:pt x="6" y="0"/>
                    </a:lnTo>
                    <a:lnTo>
                      <a:pt x="0" y="6"/>
                    </a:lnTo>
                    <a:lnTo>
                      <a:pt x="6" y="11"/>
                    </a:lnTo>
                    <a:lnTo>
                      <a:pt x="12" y="6"/>
                    </a:lnTo>
                    <a:lnTo>
                      <a:pt x="18" y="6"/>
                    </a:lnTo>
                    <a:lnTo>
                      <a:pt x="18" y="0"/>
                    </a:lnTo>
                    <a:close/>
                  </a:path>
                </a:pathLst>
              </a:custGeom>
              <a:solidFill>
                <a:srgbClr val="FB0F0C"/>
              </a:solidFill>
              <a:ln w="9525">
                <a:noFill/>
                <a:round/>
                <a:headEnd/>
                <a:tailEnd/>
              </a:ln>
            </p:spPr>
            <p:txBody>
              <a:bodyPr/>
              <a:lstStyle/>
              <a:p>
                <a:pPr>
                  <a:defRPr/>
                </a:pPr>
                <a:endParaRPr lang="en-GB" sz="1800">
                  <a:solidFill>
                    <a:srgbClr val="FFFFFF"/>
                  </a:solidFill>
                </a:endParaRPr>
              </a:p>
            </p:txBody>
          </p:sp>
          <p:sp>
            <p:nvSpPr>
              <p:cNvPr id="67" name="Freeform 201"/>
              <p:cNvSpPr>
                <a:spLocks/>
              </p:cNvSpPr>
              <p:nvPr/>
            </p:nvSpPr>
            <p:spPr bwMode="auto">
              <a:xfrm>
                <a:off x="4279" y="1626"/>
                <a:ext cx="18" cy="4"/>
              </a:xfrm>
              <a:custGeom>
                <a:avLst/>
                <a:gdLst>
                  <a:gd name="T0" fmla="*/ 9 w 18"/>
                  <a:gd name="T1" fmla="*/ 0 h 6"/>
                  <a:gd name="T2" fmla="*/ 9 w 18"/>
                  <a:gd name="T3" fmla="*/ 0 h 6"/>
                  <a:gd name="T4" fmla="*/ 6 w 18"/>
                  <a:gd name="T5" fmla="*/ 0 h 6"/>
                  <a:gd name="T6" fmla="*/ 0 w 18"/>
                  <a:gd name="T7" fmla="*/ 0 h 6"/>
                  <a:gd name="T8" fmla="*/ 0 w 18"/>
                  <a:gd name="T9" fmla="*/ 6 h 6"/>
                  <a:gd name="T10" fmla="*/ 6 w 18"/>
                  <a:gd name="T11" fmla="*/ 6 h 6"/>
                  <a:gd name="T12" fmla="*/ 9 w 18"/>
                  <a:gd name="T13" fmla="*/ 6 h 6"/>
                  <a:gd name="T14" fmla="*/ 9 w 18"/>
                  <a:gd name="T15" fmla="*/ 6 h 6"/>
                  <a:gd name="T16" fmla="*/ 9 w 18"/>
                  <a:gd name="T17" fmla="*/ 0 h 6"/>
                  <a:gd name="T18" fmla="*/ 9 w 18"/>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6"/>
                  <a:gd name="T32" fmla="*/ 18 w 1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6">
                    <a:moveTo>
                      <a:pt x="12" y="0"/>
                    </a:moveTo>
                    <a:lnTo>
                      <a:pt x="12" y="0"/>
                    </a:lnTo>
                    <a:lnTo>
                      <a:pt x="6" y="0"/>
                    </a:lnTo>
                    <a:lnTo>
                      <a:pt x="0" y="0"/>
                    </a:lnTo>
                    <a:lnTo>
                      <a:pt x="0" y="6"/>
                    </a:lnTo>
                    <a:lnTo>
                      <a:pt x="6" y="6"/>
                    </a:lnTo>
                    <a:lnTo>
                      <a:pt x="12" y="6"/>
                    </a:lnTo>
                    <a:lnTo>
                      <a:pt x="18" y="6"/>
                    </a:lnTo>
                    <a:lnTo>
                      <a:pt x="12" y="0"/>
                    </a:lnTo>
                    <a:close/>
                  </a:path>
                </a:pathLst>
              </a:custGeom>
              <a:solidFill>
                <a:srgbClr val="FB0F0C"/>
              </a:solidFill>
              <a:ln w="9525">
                <a:noFill/>
                <a:round/>
                <a:headEnd/>
                <a:tailEnd/>
              </a:ln>
            </p:spPr>
            <p:txBody>
              <a:bodyPr/>
              <a:lstStyle/>
              <a:p>
                <a:pPr>
                  <a:defRPr/>
                </a:pPr>
                <a:endParaRPr lang="en-GB" sz="1800">
                  <a:solidFill>
                    <a:srgbClr val="FFFFFF"/>
                  </a:solidFill>
                </a:endParaRPr>
              </a:p>
            </p:txBody>
          </p:sp>
          <p:sp>
            <p:nvSpPr>
              <p:cNvPr id="68" name="Freeform 202"/>
              <p:cNvSpPr>
                <a:spLocks/>
              </p:cNvSpPr>
              <p:nvPr/>
            </p:nvSpPr>
            <p:spPr bwMode="auto">
              <a:xfrm>
                <a:off x="4332" y="1613"/>
                <a:ext cx="10" cy="13"/>
              </a:xfrm>
              <a:custGeom>
                <a:avLst/>
                <a:gdLst>
                  <a:gd name="T0" fmla="*/ 5 w 11"/>
                  <a:gd name="T1" fmla="*/ 0 h 11"/>
                  <a:gd name="T2" fmla="*/ 5 w 11"/>
                  <a:gd name="T3" fmla="*/ 6 h 11"/>
                  <a:gd name="T4" fmla="*/ 5 w 11"/>
                  <a:gd name="T5" fmla="*/ 6 h 11"/>
                  <a:gd name="T6" fmla="*/ 5 w 11"/>
                  <a:gd name="T7" fmla="*/ 6 h 11"/>
                  <a:gd name="T8" fmla="*/ 0 w 11"/>
                  <a:gd name="T9" fmla="*/ 6 h 11"/>
                  <a:gd name="T10" fmla="*/ 5 w 11"/>
                  <a:gd name="T11" fmla="*/ 11 h 11"/>
                  <a:gd name="T12" fmla="*/ 5 w 11"/>
                  <a:gd name="T13" fmla="*/ 11 h 11"/>
                  <a:gd name="T14" fmla="*/ 5 w 11"/>
                  <a:gd name="T15" fmla="*/ 11 h 11"/>
                  <a:gd name="T16" fmla="*/ 11 w 11"/>
                  <a:gd name="T17" fmla="*/ 11 h 11"/>
                  <a:gd name="T18" fmla="*/ 11 w 11"/>
                  <a:gd name="T19" fmla="*/ 6 h 11"/>
                  <a:gd name="T20" fmla="*/ 11 w 11"/>
                  <a:gd name="T21" fmla="*/ 6 h 11"/>
                  <a:gd name="T22" fmla="*/ 11 w 11"/>
                  <a:gd name="T23" fmla="*/ 6 h 11"/>
                  <a:gd name="T24" fmla="*/ 5 w 11"/>
                  <a:gd name="T25" fmla="*/ 0 h 11"/>
                  <a:gd name="T26" fmla="*/ 5 w 11"/>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1"/>
                  <a:gd name="T44" fmla="*/ 11 w 11"/>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1">
                    <a:moveTo>
                      <a:pt x="5" y="0"/>
                    </a:moveTo>
                    <a:lnTo>
                      <a:pt x="5" y="6"/>
                    </a:lnTo>
                    <a:lnTo>
                      <a:pt x="0" y="6"/>
                    </a:lnTo>
                    <a:lnTo>
                      <a:pt x="5" y="11"/>
                    </a:lnTo>
                    <a:lnTo>
                      <a:pt x="11" y="11"/>
                    </a:lnTo>
                    <a:lnTo>
                      <a:pt x="11" y="6"/>
                    </a:lnTo>
                    <a:lnTo>
                      <a:pt x="5" y="0"/>
                    </a:lnTo>
                    <a:close/>
                  </a:path>
                </a:pathLst>
              </a:custGeom>
              <a:solidFill>
                <a:srgbClr val="F7F619"/>
              </a:solidFill>
              <a:ln w="9525">
                <a:noFill/>
                <a:round/>
                <a:headEnd/>
                <a:tailEnd/>
              </a:ln>
            </p:spPr>
            <p:txBody>
              <a:bodyPr/>
              <a:lstStyle/>
              <a:p>
                <a:pPr>
                  <a:defRPr/>
                </a:pPr>
                <a:endParaRPr lang="en-GB" sz="1800">
                  <a:solidFill>
                    <a:srgbClr val="FFFFFF"/>
                  </a:solidFill>
                </a:endParaRPr>
              </a:p>
            </p:txBody>
          </p:sp>
          <p:sp>
            <p:nvSpPr>
              <p:cNvPr id="69" name="Freeform 203"/>
              <p:cNvSpPr>
                <a:spLocks/>
              </p:cNvSpPr>
              <p:nvPr/>
            </p:nvSpPr>
            <p:spPr bwMode="auto">
              <a:xfrm>
                <a:off x="4326" y="1626"/>
                <a:ext cx="16" cy="11"/>
              </a:xfrm>
              <a:custGeom>
                <a:avLst/>
                <a:gdLst>
                  <a:gd name="T0" fmla="*/ 6 w 17"/>
                  <a:gd name="T1" fmla="*/ 0 h 12"/>
                  <a:gd name="T2" fmla="*/ 6 w 17"/>
                  <a:gd name="T3" fmla="*/ 0 h 12"/>
                  <a:gd name="T4" fmla="*/ 11 w 17"/>
                  <a:gd name="T5" fmla="*/ 0 h 12"/>
                  <a:gd name="T6" fmla="*/ 11 w 17"/>
                  <a:gd name="T7" fmla="*/ 0 h 12"/>
                  <a:gd name="T8" fmla="*/ 17 w 17"/>
                  <a:gd name="T9" fmla="*/ 0 h 12"/>
                  <a:gd name="T10" fmla="*/ 17 w 17"/>
                  <a:gd name="T11" fmla="*/ 6 h 12"/>
                  <a:gd name="T12" fmla="*/ 11 w 17"/>
                  <a:gd name="T13" fmla="*/ 12 h 12"/>
                  <a:gd name="T14" fmla="*/ 11 w 17"/>
                  <a:gd name="T15" fmla="*/ 12 h 12"/>
                  <a:gd name="T16" fmla="*/ 6 w 17"/>
                  <a:gd name="T17" fmla="*/ 12 h 12"/>
                  <a:gd name="T18" fmla="*/ 0 w 17"/>
                  <a:gd name="T19" fmla="*/ 12 h 12"/>
                  <a:gd name="T20" fmla="*/ 6 w 17"/>
                  <a:gd name="T21" fmla="*/ 0 h 12"/>
                  <a:gd name="T22" fmla="*/ 6 w 17"/>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2"/>
                  <a:gd name="T38" fmla="*/ 17 w 1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2">
                    <a:moveTo>
                      <a:pt x="6" y="0"/>
                    </a:moveTo>
                    <a:lnTo>
                      <a:pt x="6" y="0"/>
                    </a:lnTo>
                    <a:lnTo>
                      <a:pt x="11" y="0"/>
                    </a:lnTo>
                    <a:lnTo>
                      <a:pt x="17" y="0"/>
                    </a:lnTo>
                    <a:lnTo>
                      <a:pt x="17" y="6"/>
                    </a:lnTo>
                    <a:lnTo>
                      <a:pt x="11" y="12"/>
                    </a:lnTo>
                    <a:lnTo>
                      <a:pt x="6" y="12"/>
                    </a:lnTo>
                    <a:lnTo>
                      <a:pt x="0" y="12"/>
                    </a:lnTo>
                    <a:lnTo>
                      <a:pt x="6" y="0"/>
                    </a:lnTo>
                    <a:close/>
                  </a:path>
                </a:pathLst>
              </a:custGeom>
              <a:solidFill>
                <a:srgbClr val="FFFFFF"/>
              </a:solidFill>
              <a:ln w="9525">
                <a:noFill/>
                <a:round/>
                <a:headEnd/>
                <a:tailEnd/>
              </a:ln>
            </p:spPr>
            <p:txBody>
              <a:bodyPr/>
              <a:lstStyle/>
              <a:p>
                <a:pPr>
                  <a:defRPr/>
                </a:pPr>
                <a:endParaRPr lang="en-GB" sz="1800">
                  <a:solidFill>
                    <a:srgbClr val="FFFFFF"/>
                  </a:solidFill>
                </a:endParaRPr>
              </a:p>
            </p:txBody>
          </p:sp>
          <p:sp>
            <p:nvSpPr>
              <p:cNvPr id="70" name="Freeform 204"/>
              <p:cNvSpPr>
                <a:spLocks/>
              </p:cNvSpPr>
              <p:nvPr/>
            </p:nvSpPr>
            <p:spPr bwMode="auto">
              <a:xfrm>
                <a:off x="4326" y="1626"/>
                <a:ext cx="16" cy="11"/>
              </a:xfrm>
              <a:custGeom>
                <a:avLst/>
                <a:gdLst>
                  <a:gd name="T0" fmla="*/ 0 w 17"/>
                  <a:gd name="T1" fmla="*/ 0 h 12"/>
                  <a:gd name="T2" fmla="*/ 6 w 17"/>
                  <a:gd name="T3" fmla="*/ 0 h 12"/>
                  <a:gd name="T4" fmla="*/ 11 w 17"/>
                  <a:gd name="T5" fmla="*/ 6 h 12"/>
                  <a:gd name="T6" fmla="*/ 11 w 17"/>
                  <a:gd name="T7" fmla="*/ 6 h 12"/>
                  <a:gd name="T8" fmla="*/ 17 w 17"/>
                  <a:gd name="T9" fmla="*/ 6 h 12"/>
                  <a:gd name="T10" fmla="*/ 11 w 17"/>
                  <a:gd name="T11" fmla="*/ 12 h 12"/>
                  <a:gd name="T12" fmla="*/ 11 w 17"/>
                  <a:gd name="T13" fmla="*/ 12 h 12"/>
                  <a:gd name="T14" fmla="*/ 6 w 17"/>
                  <a:gd name="T15" fmla="*/ 12 h 12"/>
                  <a:gd name="T16" fmla="*/ 0 w 17"/>
                  <a:gd name="T17" fmla="*/ 6 h 12"/>
                  <a:gd name="T18" fmla="*/ 0 w 17"/>
                  <a:gd name="T19" fmla="*/ 0 h 12"/>
                  <a:gd name="T20" fmla="*/ 0 w 17"/>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2"/>
                  <a:gd name="T35" fmla="*/ 17 w 17"/>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2">
                    <a:moveTo>
                      <a:pt x="0" y="0"/>
                    </a:moveTo>
                    <a:lnTo>
                      <a:pt x="6" y="0"/>
                    </a:lnTo>
                    <a:lnTo>
                      <a:pt x="11" y="6"/>
                    </a:lnTo>
                    <a:lnTo>
                      <a:pt x="17" y="6"/>
                    </a:lnTo>
                    <a:lnTo>
                      <a:pt x="11" y="12"/>
                    </a:lnTo>
                    <a:lnTo>
                      <a:pt x="6" y="12"/>
                    </a:lnTo>
                    <a:lnTo>
                      <a:pt x="0" y="6"/>
                    </a:lnTo>
                    <a:lnTo>
                      <a:pt x="0" y="0"/>
                    </a:lnTo>
                    <a:close/>
                  </a:path>
                </a:pathLst>
              </a:custGeom>
              <a:solidFill>
                <a:srgbClr val="FB0F0C"/>
              </a:solidFill>
              <a:ln w="9525">
                <a:noFill/>
                <a:round/>
                <a:headEnd/>
                <a:tailEnd/>
              </a:ln>
            </p:spPr>
            <p:txBody>
              <a:bodyPr/>
              <a:lstStyle/>
              <a:p>
                <a:pPr>
                  <a:defRPr/>
                </a:pPr>
                <a:endParaRPr lang="en-GB" sz="1800">
                  <a:solidFill>
                    <a:srgbClr val="FFFFFF"/>
                  </a:solidFill>
                </a:endParaRPr>
              </a:p>
            </p:txBody>
          </p:sp>
          <p:sp>
            <p:nvSpPr>
              <p:cNvPr id="71" name="Freeform 205"/>
              <p:cNvSpPr>
                <a:spLocks/>
              </p:cNvSpPr>
              <p:nvPr/>
            </p:nvSpPr>
            <p:spPr bwMode="auto">
              <a:xfrm>
                <a:off x="4332" y="1630"/>
                <a:ext cx="10" cy="6"/>
              </a:xfrm>
              <a:custGeom>
                <a:avLst/>
                <a:gdLst>
                  <a:gd name="T0" fmla="*/ 5 w 11"/>
                  <a:gd name="T1" fmla="*/ 6 h 6"/>
                  <a:gd name="T2" fmla="*/ 5 w 11"/>
                  <a:gd name="T3" fmla="*/ 6 h 6"/>
                  <a:gd name="T4" fmla="*/ 5 w 11"/>
                  <a:gd name="T5" fmla="*/ 0 h 6"/>
                  <a:gd name="T6" fmla="*/ 5 w 11"/>
                  <a:gd name="T7" fmla="*/ 0 h 6"/>
                  <a:gd name="T8" fmla="*/ 5 w 11"/>
                  <a:gd name="T9" fmla="*/ 0 h 6"/>
                  <a:gd name="T10" fmla="*/ 11 w 11"/>
                  <a:gd name="T11" fmla="*/ 0 h 6"/>
                  <a:gd name="T12" fmla="*/ 11 w 11"/>
                  <a:gd name="T13" fmla="*/ 0 h 6"/>
                  <a:gd name="T14" fmla="*/ 11 w 11"/>
                  <a:gd name="T15" fmla="*/ 0 h 6"/>
                  <a:gd name="T16" fmla="*/ 5 w 11"/>
                  <a:gd name="T17" fmla="*/ 0 h 6"/>
                  <a:gd name="T18" fmla="*/ 5 w 11"/>
                  <a:gd name="T19" fmla="*/ 0 h 6"/>
                  <a:gd name="T20" fmla="*/ 5 w 11"/>
                  <a:gd name="T21" fmla="*/ 0 h 6"/>
                  <a:gd name="T22" fmla="*/ 0 w 11"/>
                  <a:gd name="T23" fmla="*/ 0 h 6"/>
                  <a:gd name="T24" fmla="*/ 0 w 11"/>
                  <a:gd name="T25" fmla="*/ 0 h 6"/>
                  <a:gd name="T26" fmla="*/ 0 w 11"/>
                  <a:gd name="T27" fmla="*/ 0 h 6"/>
                  <a:gd name="T28" fmla="*/ 0 w 11"/>
                  <a:gd name="T29" fmla="*/ 0 h 6"/>
                  <a:gd name="T30" fmla="*/ 0 w 11"/>
                  <a:gd name="T31" fmla="*/ 0 h 6"/>
                  <a:gd name="T32" fmla="*/ 0 w 11"/>
                  <a:gd name="T33" fmla="*/ 0 h 6"/>
                  <a:gd name="T34" fmla="*/ 0 w 11"/>
                  <a:gd name="T35" fmla="*/ 0 h 6"/>
                  <a:gd name="T36" fmla="*/ 0 w 11"/>
                  <a:gd name="T37" fmla="*/ 0 h 6"/>
                  <a:gd name="T38" fmla="*/ 0 w 11"/>
                  <a:gd name="T39" fmla="*/ 0 h 6"/>
                  <a:gd name="T40" fmla="*/ 0 w 11"/>
                  <a:gd name="T41" fmla="*/ 0 h 6"/>
                  <a:gd name="T42" fmla="*/ 0 w 11"/>
                  <a:gd name="T43" fmla="*/ 0 h 6"/>
                  <a:gd name="T44" fmla="*/ 0 w 11"/>
                  <a:gd name="T45" fmla="*/ 0 h 6"/>
                  <a:gd name="T46" fmla="*/ 0 w 11"/>
                  <a:gd name="T47" fmla="*/ 0 h 6"/>
                  <a:gd name="T48" fmla="*/ 0 w 11"/>
                  <a:gd name="T49" fmla="*/ 0 h 6"/>
                  <a:gd name="T50" fmla="*/ 0 w 11"/>
                  <a:gd name="T51" fmla="*/ 0 h 6"/>
                  <a:gd name="T52" fmla="*/ 0 w 11"/>
                  <a:gd name="T53" fmla="*/ 0 h 6"/>
                  <a:gd name="T54" fmla="*/ 0 w 11"/>
                  <a:gd name="T55" fmla="*/ 0 h 6"/>
                  <a:gd name="T56" fmla="*/ 0 w 11"/>
                  <a:gd name="T57" fmla="*/ 0 h 6"/>
                  <a:gd name="T58" fmla="*/ 0 w 11"/>
                  <a:gd name="T59" fmla="*/ 0 h 6"/>
                  <a:gd name="T60" fmla="*/ 0 w 11"/>
                  <a:gd name="T61" fmla="*/ 0 h 6"/>
                  <a:gd name="T62" fmla="*/ 0 w 11"/>
                  <a:gd name="T63" fmla="*/ 0 h 6"/>
                  <a:gd name="T64" fmla="*/ 5 w 11"/>
                  <a:gd name="T65" fmla="*/ 0 h 6"/>
                  <a:gd name="T66" fmla="*/ 5 w 11"/>
                  <a:gd name="T67" fmla="*/ 0 h 6"/>
                  <a:gd name="T68" fmla="*/ 5 w 11"/>
                  <a:gd name="T69" fmla="*/ 6 h 6"/>
                  <a:gd name="T70" fmla="*/ 5 w 11"/>
                  <a:gd name="T71" fmla="*/ 6 h 6"/>
                  <a:gd name="T72" fmla="*/ 5 w 11"/>
                  <a:gd name="T73" fmla="*/ 6 h 6"/>
                  <a:gd name="T74" fmla="*/ 5 w 11"/>
                  <a:gd name="T75" fmla="*/ 0 h 6"/>
                  <a:gd name="T76" fmla="*/ 5 w 11"/>
                  <a:gd name="T77" fmla="*/ 0 h 6"/>
                  <a:gd name="T78" fmla="*/ 5 w 11"/>
                  <a:gd name="T79" fmla="*/ 0 h 6"/>
                  <a:gd name="T80" fmla="*/ 5 w 11"/>
                  <a:gd name="T81" fmla="*/ 0 h 6"/>
                  <a:gd name="T82" fmla="*/ 5 w 11"/>
                  <a:gd name="T83" fmla="*/ 6 h 6"/>
                  <a:gd name="T84" fmla="*/ 5 w 11"/>
                  <a:gd name="T85" fmla="*/ 6 h 6"/>
                  <a:gd name="T86" fmla="*/ 5 w 11"/>
                  <a:gd name="T87" fmla="*/ 6 h 6"/>
                  <a:gd name="T88" fmla="*/ 5 w 11"/>
                  <a:gd name="T89" fmla="*/ 6 h 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
                  <a:gd name="T136" fmla="*/ 0 h 6"/>
                  <a:gd name="T137" fmla="*/ 11 w 11"/>
                  <a:gd name="T138" fmla="*/ 6 h 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 h="6">
                    <a:moveTo>
                      <a:pt x="5" y="6"/>
                    </a:moveTo>
                    <a:lnTo>
                      <a:pt x="5" y="6"/>
                    </a:lnTo>
                    <a:lnTo>
                      <a:pt x="5" y="0"/>
                    </a:lnTo>
                    <a:lnTo>
                      <a:pt x="11" y="0"/>
                    </a:lnTo>
                    <a:lnTo>
                      <a:pt x="5" y="0"/>
                    </a:lnTo>
                    <a:lnTo>
                      <a:pt x="0" y="0"/>
                    </a:lnTo>
                    <a:lnTo>
                      <a:pt x="5" y="0"/>
                    </a:lnTo>
                    <a:lnTo>
                      <a:pt x="5" y="6"/>
                    </a:lnTo>
                    <a:lnTo>
                      <a:pt x="5" y="0"/>
                    </a:lnTo>
                    <a:lnTo>
                      <a:pt x="5" y="6"/>
                    </a:lnTo>
                    <a:close/>
                  </a:path>
                </a:pathLst>
              </a:custGeom>
              <a:solidFill>
                <a:srgbClr val="000000"/>
              </a:solidFill>
              <a:ln w="9525">
                <a:noFill/>
                <a:round/>
                <a:headEnd/>
                <a:tailEnd/>
              </a:ln>
            </p:spPr>
            <p:txBody>
              <a:bodyPr/>
              <a:lstStyle/>
              <a:p>
                <a:pPr>
                  <a:defRPr/>
                </a:pPr>
                <a:endParaRPr lang="en-GB" sz="1800">
                  <a:solidFill>
                    <a:srgbClr val="FFFFFF"/>
                  </a:solidFill>
                </a:endParaRPr>
              </a:p>
            </p:txBody>
          </p:sp>
          <p:sp>
            <p:nvSpPr>
              <p:cNvPr id="72" name="Freeform 206"/>
              <p:cNvSpPr>
                <a:spLocks/>
              </p:cNvSpPr>
              <p:nvPr/>
            </p:nvSpPr>
            <p:spPr bwMode="auto">
              <a:xfrm>
                <a:off x="4315" y="1617"/>
                <a:ext cx="12" cy="13"/>
              </a:xfrm>
              <a:custGeom>
                <a:avLst/>
                <a:gdLst>
                  <a:gd name="T0" fmla="*/ 6 w 12"/>
                  <a:gd name="T1" fmla="*/ 11 h 11"/>
                  <a:gd name="T2" fmla="*/ 6 w 12"/>
                  <a:gd name="T3" fmla="*/ 11 h 11"/>
                  <a:gd name="T4" fmla="*/ 6 w 12"/>
                  <a:gd name="T5" fmla="*/ 5 h 11"/>
                  <a:gd name="T6" fmla="*/ 6 w 12"/>
                  <a:gd name="T7" fmla="*/ 5 h 11"/>
                  <a:gd name="T8" fmla="*/ 6 w 12"/>
                  <a:gd name="T9" fmla="*/ 5 h 11"/>
                  <a:gd name="T10" fmla="*/ 6 w 12"/>
                  <a:gd name="T11" fmla="*/ 5 h 11"/>
                  <a:gd name="T12" fmla="*/ 6 w 12"/>
                  <a:gd name="T13" fmla="*/ 5 h 11"/>
                  <a:gd name="T14" fmla="*/ 6 w 12"/>
                  <a:gd name="T15" fmla="*/ 5 h 11"/>
                  <a:gd name="T16" fmla="*/ 6 w 12"/>
                  <a:gd name="T17" fmla="*/ 5 h 11"/>
                  <a:gd name="T18" fmla="*/ 6 w 12"/>
                  <a:gd name="T19" fmla="*/ 5 h 11"/>
                  <a:gd name="T20" fmla="*/ 6 w 12"/>
                  <a:gd name="T21" fmla="*/ 5 h 11"/>
                  <a:gd name="T22" fmla="*/ 6 w 12"/>
                  <a:gd name="T23" fmla="*/ 0 h 11"/>
                  <a:gd name="T24" fmla="*/ 0 w 12"/>
                  <a:gd name="T25" fmla="*/ 0 h 11"/>
                  <a:gd name="T26" fmla="*/ 0 w 12"/>
                  <a:gd name="T27" fmla="*/ 0 h 11"/>
                  <a:gd name="T28" fmla="*/ 0 w 12"/>
                  <a:gd name="T29" fmla="*/ 0 h 11"/>
                  <a:gd name="T30" fmla="*/ 0 w 12"/>
                  <a:gd name="T31" fmla="*/ 5 h 11"/>
                  <a:gd name="T32" fmla="*/ 0 w 12"/>
                  <a:gd name="T33" fmla="*/ 5 h 11"/>
                  <a:gd name="T34" fmla="*/ 0 w 12"/>
                  <a:gd name="T35" fmla="*/ 5 h 11"/>
                  <a:gd name="T36" fmla="*/ 0 w 12"/>
                  <a:gd name="T37" fmla="*/ 5 h 11"/>
                  <a:gd name="T38" fmla="*/ 0 w 12"/>
                  <a:gd name="T39" fmla="*/ 5 h 11"/>
                  <a:gd name="T40" fmla="*/ 6 w 12"/>
                  <a:gd name="T41" fmla="*/ 5 h 11"/>
                  <a:gd name="T42" fmla="*/ 0 w 12"/>
                  <a:gd name="T43" fmla="*/ 5 h 11"/>
                  <a:gd name="T44" fmla="*/ 6 w 12"/>
                  <a:gd name="T45" fmla="*/ 11 h 11"/>
                  <a:gd name="T46" fmla="*/ 6 w 12"/>
                  <a:gd name="T47" fmla="*/ 11 h 11"/>
                  <a:gd name="T48" fmla="*/ 6 w 12"/>
                  <a:gd name="T49" fmla="*/ 5 h 11"/>
                  <a:gd name="T50" fmla="*/ 6 w 12"/>
                  <a:gd name="T51" fmla="*/ 5 h 11"/>
                  <a:gd name="T52" fmla="*/ 6 w 12"/>
                  <a:gd name="T53" fmla="*/ 5 h 11"/>
                  <a:gd name="T54" fmla="*/ 6 w 12"/>
                  <a:gd name="T55" fmla="*/ 11 h 11"/>
                  <a:gd name="T56" fmla="*/ 6 w 12"/>
                  <a:gd name="T57" fmla="*/ 11 h 11"/>
                  <a:gd name="T58" fmla="*/ 6 w 12"/>
                  <a:gd name="T59" fmla="*/ 11 h 11"/>
                  <a:gd name="T60" fmla="*/ 6 w 12"/>
                  <a:gd name="T61" fmla="*/ 5 h 11"/>
                  <a:gd name="T62" fmla="*/ 6 w 12"/>
                  <a:gd name="T63" fmla="*/ 5 h 11"/>
                  <a:gd name="T64" fmla="*/ 6 w 12"/>
                  <a:gd name="T65" fmla="*/ 5 h 11"/>
                  <a:gd name="T66" fmla="*/ 6 w 12"/>
                  <a:gd name="T67" fmla="*/ 5 h 11"/>
                  <a:gd name="T68" fmla="*/ 6 w 12"/>
                  <a:gd name="T69" fmla="*/ 5 h 11"/>
                  <a:gd name="T70" fmla="*/ 6 w 12"/>
                  <a:gd name="T71" fmla="*/ 11 h 11"/>
                  <a:gd name="T72" fmla="*/ 6 w 12"/>
                  <a:gd name="T73" fmla="*/ 11 h 11"/>
                  <a:gd name="T74" fmla="*/ 6 w 12"/>
                  <a:gd name="T75" fmla="*/ 5 h 11"/>
                  <a:gd name="T76" fmla="*/ 6 w 12"/>
                  <a:gd name="T77" fmla="*/ 5 h 11"/>
                  <a:gd name="T78" fmla="*/ 6 w 12"/>
                  <a:gd name="T79" fmla="*/ 5 h 11"/>
                  <a:gd name="T80" fmla="*/ 6 w 12"/>
                  <a:gd name="T81" fmla="*/ 11 h 11"/>
                  <a:gd name="T82" fmla="*/ 6 w 12"/>
                  <a:gd name="T83" fmla="*/ 11 h 11"/>
                  <a:gd name="T84" fmla="*/ 6 w 12"/>
                  <a:gd name="T85" fmla="*/ 11 h 11"/>
                  <a:gd name="T86" fmla="*/ 6 w 12"/>
                  <a:gd name="T87" fmla="*/ 11 h 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
                  <a:gd name="T133" fmla="*/ 0 h 11"/>
                  <a:gd name="T134" fmla="*/ 12 w 12"/>
                  <a:gd name="T135" fmla="*/ 11 h 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 h="11">
                    <a:moveTo>
                      <a:pt x="12" y="11"/>
                    </a:moveTo>
                    <a:lnTo>
                      <a:pt x="12" y="11"/>
                    </a:lnTo>
                    <a:lnTo>
                      <a:pt x="12" y="5"/>
                    </a:lnTo>
                    <a:lnTo>
                      <a:pt x="6" y="5"/>
                    </a:lnTo>
                    <a:lnTo>
                      <a:pt x="6" y="0"/>
                    </a:lnTo>
                    <a:lnTo>
                      <a:pt x="0" y="0"/>
                    </a:lnTo>
                    <a:lnTo>
                      <a:pt x="0" y="5"/>
                    </a:lnTo>
                    <a:lnTo>
                      <a:pt x="6" y="5"/>
                    </a:lnTo>
                    <a:lnTo>
                      <a:pt x="0" y="5"/>
                    </a:lnTo>
                    <a:lnTo>
                      <a:pt x="6" y="11"/>
                    </a:lnTo>
                    <a:lnTo>
                      <a:pt x="6" y="5"/>
                    </a:lnTo>
                    <a:lnTo>
                      <a:pt x="6" y="11"/>
                    </a:lnTo>
                    <a:lnTo>
                      <a:pt x="6" y="5"/>
                    </a:lnTo>
                    <a:lnTo>
                      <a:pt x="12" y="11"/>
                    </a:lnTo>
                    <a:lnTo>
                      <a:pt x="12" y="5"/>
                    </a:lnTo>
                    <a:lnTo>
                      <a:pt x="12" y="11"/>
                    </a:lnTo>
                    <a:close/>
                  </a:path>
                </a:pathLst>
              </a:custGeom>
              <a:solidFill>
                <a:srgbClr val="FFFFFF"/>
              </a:solidFill>
              <a:ln w="9525">
                <a:noFill/>
                <a:round/>
                <a:headEnd/>
                <a:tailEnd/>
              </a:ln>
            </p:spPr>
            <p:txBody>
              <a:bodyPr/>
              <a:lstStyle/>
              <a:p>
                <a:pPr>
                  <a:defRPr/>
                </a:pPr>
                <a:endParaRPr lang="en-GB" sz="1800">
                  <a:solidFill>
                    <a:srgbClr val="FFFFFF"/>
                  </a:solidFill>
                </a:endParaRPr>
              </a:p>
            </p:txBody>
          </p:sp>
          <p:sp>
            <p:nvSpPr>
              <p:cNvPr id="73" name="Freeform 207"/>
              <p:cNvSpPr>
                <a:spLocks/>
              </p:cNvSpPr>
              <p:nvPr/>
            </p:nvSpPr>
            <p:spPr bwMode="auto">
              <a:xfrm>
                <a:off x="4315" y="1617"/>
                <a:ext cx="6" cy="2"/>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
                  <a:gd name="T67" fmla="*/ 0 h 1"/>
                  <a:gd name="T68" fmla="*/ 6 w 6"/>
                  <a:gd name="T69" fmla="*/ 1 h 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 h="1">
                    <a:moveTo>
                      <a:pt x="6" y="0"/>
                    </a:moveTo>
                    <a:lnTo>
                      <a:pt x="6" y="0"/>
                    </a:lnTo>
                    <a:lnTo>
                      <a:pt x="0" y="0"/>
                    </a:lnTo>
                    <a:lnTo>
                      <a:pt x="6" y="0"/>
                    </a:lnTo>
                    <a:close/>
                  </a:path>
                </a:pathLst>
              </a:custGeom>
              <a:solidFill>
                <a:srgbClr val="FB0F0C"/>
              </a:solidFill>
              <a:ln w="9525">
                <a:noFill/>
                <a:round/>
                <a:headEnd/>
                <a:tailEnd/>
              </a:ln>
            </p:spPr>
            <p:txBody>
              <a:bodyPr/>
              <a:lstStyle/>
              <a:p>
                <a:pPr>
                  <a:defRPr/>
                </a:pPr>
                <a:endParaRPr lang="en-GB" sz="1800">
                  <a:solidFill>
                    <a:srgbClr val="FFFFFF"/>
                  </a:solidFill>
                </a:endParaRPr>
              </a:p>
            </p:txBody>
          </p:sp>
          <p:sp>
            <p:nvSpPr>
              <p:cNvPr id="74" name="Freeform 208"/>
              <p:cNvSpPr>
                <a:spLocks/>
              </p:cNvSpPr>
              <p:nvPr/>
            </p:nvSpPr>
            <p:spPr bwMode="auto">
              <a:xfrm>
                <a:off x="4315" y="1617"/>
                <a:ext cx="6" cy="6"/>
              </a:xfrm>
              <a:custGeom>
                <a:avLst/>
                <a:gdLst>
                  <a:gd name="T0" fmla="*/ 6 w 6"/>
                  <a:gd name="T1" fmla="*/ 0 h 5"/>
                  <a:gd name="T2" fmla="*/ 0 w 6"/>
                  <a:gd name="T3" fmla="*/ 0 h 5"/>
                  <a:gd name="T4" fmla="*/ 6 w 6"/>
                  <a:gd name="T5" fmla="*/ 5 h 5"/>
                  <a:gd name="T6" fmla="*/ 6 w 6"/>
                  <a:gd name="T7" fmla="*/ 0 h 5"/>
                  <a:gd name="T8" fmla="*/ 6 w 6"/>
                  <a:gd name="T9" fmla="*/ 0 h 5"/>
                  <a:gd name="T10" fmla="*/ 6 w 6"/>
                  <a:gd name="T11" fmla="*/ 0 h 5"/>
                  <a:gd name="T12" fmla="*/ 6 w 6"/>
                  <a:gd name="T13" fmla="*/ 5 h 5"/>
                  <a:gd name="T14" fmla="*/ 6 w 6"/>
                  <a:gd name="T15" fmla="*/ 5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6 w 6"/>
                  <a:gd name="T29" fmla="*/ 0 h 5"/>
                  <a:gd name="T30" fmla="*/ 6 w 6"/>
                  <a:gd name="T31" fmla="*/ 0 h 5"/>
                  <a:gd name="T32" fmla="*/ 6 w 6"/>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5"/>
                  <a:gd name="T53" fmla="*/ 6 w 6"/>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5">
                    <a:moveTo>
                      <a:pt x="6" y="0"/>
                    </a:moveTo>
                    <a:lnTo>
                      <a:pt x="0" y="0"/>
                    </a:lnTo>
                    <a:lnTo>
                      <a:pt x="6" y="5"/>
                    </a:lnTo>
                    <a:lnTo>
                      <a:pt x="6" y="0"/>
                    </a:lnTo>
                    <a:lnTo>
                      <a:pt x="6" y="5"/>
                    </a:lnTo>
                    <a:lnTo>
                      <a:pt x="6" y="0"/>
                    </a:lnTo>
                    <a:close/>
                  </a:path>
                </a:pathLst>
              </a:custGeom>
              <a:solidFill>
                <a:srgbClr val="FB0F0C"/>
              </a:solidFill>
              <a:ln w="9525">
                <a:noFill/>
                <a:round/>
                <a:headEnd/>
                <a:tailEnd/>
              </a:ln>
            </p:spPr>
            <p:txBody>
              <a:bodyPr/>
              <a:lstStyle/>
              <a:p>
                <a:pPr>
                  <a:defRPr/>
                </a:pPr>
                <a:endParaRPr lang="en-GB" sz="1800">
                  <a:solidFill>
                    <a:srgbClr val="FFFFFF"/>
                  </a:solidFill>
                </a:endParaRPr>
              </a:p>
            </p:txBody>
          </p:sp>
          <p:sp>
            <p:nvSpPr>
              <p:cNvPr id="75" name="Freeform 209"/>
              <p:cNvSpPr>
                <a:spLocks/>
              </p:cNvSpPr>
              <p:nvPr/>
            </p:nvSpPr>
            <p:spPr bwMode="auto">
              <a:xfrm>
                <a:off x="4303" y="1626"/>
                <a:ext cx="6" cy="0"/>
              </a:xfrm>
              <a:custGeom>
                <a:avLst/>
                <a:gdLst>
                  <a:gd name="T0" fmla="*/ 0 w 6"/>
                  <a:gd name="T1" fmla="*/ 0 h 1"/>
                  <a:gd name="T2" fmla="*/ 0 w 6"/>
                  <a:gd name="T3" fmla="*/ 0 h 1"/>
                  <a:gd name="T4" fmla="*/ 0 w 6"/>
                  <a:gd name="T5" fmla="*/ 0 h 1"/>
                  <a:gd name="T6" fmla="*/ 6 w 6"/>
                  <a:gd name="T7" fmla="*/ 0 h 1"/>
                  <a:gd name="T8" fmla="*/ 6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sz="1800">
                  <a:solidFill>
                    <a:srgbClr val="FFFFFF"/>
                  </a:solidFill>
                </a:endParaRPr>
              </a:p>
            </p:txBody>
          </p:sp>
          <p:sp>
            <p:nvSpPr>
              <p:cNvPr id="76" name="Freeform 210"/>
              <p:cNvSpPr>
                <a:spLocks/>
              </p:cNvSpPr>
              <p:nvPr/>
            </p:nvSpPr>
            <p:spPr bwMode="auto">
              <a:xfrm>
                <a:off x="4297" y="1617"/>
                <a:ext cx="6" cy="2"/>
              </a:xfrm>
              <a:custGeom>
                <a:avLst/>
                <a:gdLst>
                  <a:gd name="T0" fmla="*/ 0 w 6"/>
                  <a:gd name="T1" fmla="*/ 0 h 1"/>
                  <a:gd name="T2" fmla="*/ 0 w 6"/>
                  <a:gd name="T3" fmla="*/ 0 h 1"/>
                  <a:gd name="T4" fmla="*/ 0 w 6"/>
                  <a:gd name="T5" fmla="*/ 0 h 1"/>
                  <a:gd name="T6" fmla="*/ 6 w 6"/>
                  <a:gd name="T7" fmla="*/ 0 h 1"/>
                  <a:gd name="T8" fmla="*/ 6 w 6"/>
                  <a:gd name="T9" fmla="*/ 0 h 1"/>
                  <a:gd name="T10" fmla="*/ 6 w 6"/>
                  <a:gd name="T11" fmla="*/ 0 h 1"/>
                  <a:gd name="T12" fmla="*/ 6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sz="1800">
                  <a:solidFill>
                    <a:srgbClr val="FFFFFF"/>
                  </a:solidFill>
                </a:endParaRPr>
              </a:p>
            </p:txBody>
          </p:sp>
          <p:sp>
            <p:nvSpPr>
              <p:cNvPr id="77" name="Freeform 211"/>
              <p:cNvSpPr>
                <a:spLocks/>
              </p:cNvSpPr>
              <p:nvPr/>
            </p:nvSpPr>
            <p:spPr bwMode="auto">
              <a:xfrm>
                <a:off x="4309" y="1617"/>
                <a:ext cx="2" cy="2"/>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0"/>
                    </a:moveTo>
                    <a:lnTo>
                      <a:pt x="0" y="0"/>
                    </a:lnTo>
                    <a:close/>
                  </a:path>
                </a:pathLst>
              </a:custGeom>
              <a:solidFill>
                <a:srgbClr val="FCCF41"/>
              </a:solidFill>
              <a:ln w="9525">
                <a:noFill/>
                <a:round/>
                <a:headEnd/>
                <a:tailEnd/>
              </a:ln>
            </p:spPr>
            <p:txBody>
              <a:bodyPr/>
              <a:lstStyle/>
              <a:p>
                <a:pPr>
                  <a:defRPr/>
                </a:pPr>
                <a:endParaRPr lang="en-GB" sz="1800">
                  <a:solidFill>
                    <a:srgbClr val="FFFFFF"/>
                  </a:solidFill>
                </a:endParaRPr>
              </a:p>
            </p:txBody>
          </p:sp>
          <p:sp>
            <p:nvSpPr>
              <p:cNvPr id="78" name="Freeform 212"/>
              <p:cNvSpPr>
                <a:spLocks/>
              </p:cNvSpPr>
              <p:nvPr/>
            </p:nvSpPr>
            <p:spPr bwMode="auto">
              <a:xfrm>
                <a:off x="4187" y="1590"/>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1800">
                  <a:solidFill>
                    <a:srgbClr val="FFFFFF"/>
                  </a:solidFill>
                </a:endParaRPr>
              </a:p>
            </p:txBody>
          </p:sp>
        </p:grpSp>
        <p:grpSp>
          <p:nvGrpSpPr>
            <p:cNvPr id="31" name="Group 223"/>
            <p:cNvGrpSpPr>
              <a:grpSpLocks/>
            </p:cNvGrpSpPr>
            <p:nvPr userDrawn="1"/>
          </p:nvGrpSpPr>
          <p:grpSpPr bwMode="auto">
            <a:xfrm>
              <a:off x="2701793" y="5092835"/>
              <a:ext cx="164978" cy="104897"/>
              <a:chOff x="4184" y="1339"/>
              <a:chExt cx="238" cy="162"/>
            </a:xfrm>
          </p:grpSpPr>
          <p:sp>
            <p:nvSpPr>
              <p:cNvPr id="48" name="Freeform 224"/>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1800">
                  <a:solidFill>
                    <a:srgbClr val="FFFFFF"/>
                  </a:solidFill>
                </a:endParaRPr>
              </a:p>
            </p:txBody>
          </p:sp>
          <p:sp>
            <p:nvSpPr>
              <p:cNvPr id="49" name="Freeform 225"/>
              <p:cNvSpPr>
                <a:spLocks/>
              </p:cNvSpPr>
              <p:nvPr/>
            </p:nvSpPr>
            <p:spPr bwMode="auto">
              <a:xfrm>
                <a:off x="4184" y="1339"/>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sz="1800">
                  <a:solidFill>
                    <a:srgbClr val="FFFFFF"/>
                  </a:solidFill>
                </a:endParaRPr>
              </a:p>
            </p:txBody>
          </p:sp>
          <p:sp>
            <p:nvSpPr>
              <p:cNvPr id="50" name="Freeform 226"/>
              <p:cNvSpPr>
                <a:spLocks/>
              </p:cNvSpPr>
              <p:nvPr/>
            </p:nvSpPr>
            <p:spPr bwMode="auto">
              <a:xfrm>
                <a:off x="4184" y="1448"/>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409D27"/>
              </a:solidFill>
              <a:ln w="9525">
                <a:noFill/>
                <a:round/>
                <a:headEnd/>
                <a:tailEnd/>
              </a:ln>
            </p:spPr>
            <p:txBody>
              <a:bodyPr/>
              <a:lstStyle/>
              <a:p>
                <a:pPr>
                  <a:defRPr/>
                </a:pPr>
                <a:endParaRPr lang="en-GB" sz="1800">
                  <a:solidFill>
                    <a:srgbClr val="FFFFFF"/>
                  </a:solidFill>
                </a:endParaRPr>
              </a:p>
            </p:txBody>
          </p:sp>
          <p:sp>
            <p:nvSpPr>
              <p:cNvPr id="51" name="Freeform 227"/>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1800">
                  <a:solidFill>
                    <a:srgbClr val="FFFFFF"/>
                  </a:solidFill>
                </a:endParaRPr>
              </a:p>
            </p:txBody>
          </p:sp>
        </p:grpSp>
        <p:grpSp>
          <p:nvGrpSpPr>
            <p:cNvPr id="32" name="Group 38"/>
            <p:cNvGrpSpPr>
              <a:grpSpLocks/>
            </p:cNvGrpSpPr>
            <p:nvPr userDrawn="1"/>
          </p:nvGrpSpPr>
          <p:grpSpPr bwMode="auto">
            <a:xfrm>
              <a:off x="1217956" y="5092835"/>
              <a:ext cx="164978" cy="104922"/>
              <a:chOff x="528" y="1773"/>
              <a:chExt cx="246" cy="156"/>
            </a:xfrm>
          </p:grpSpPr>
          <p:sp>
            <p:nvSpPr>
              <p:cNvPr id="44" name="Freeform 248"/>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close/>
                  </a:path>
                </a:pathLst>
              </a:custGeom>
              <a:solidFill>
                <a:srgbClr val="FFFFFF"/>
              </a:solidFill>
              <a:ln w="9525">
                <a:noFill/>
                <a:round/>
                <a:headEnd/>
                <a:tailEnd/>
              </a:ln>
            </p:spPr>
            <p:txBody>
              <a:bodyPr/>
              <a:lstStyle/>
              <a:p>
                <a:pPr>
                  <a:defRPr/>
                </a:pPr>
                <a:endParaRPr lang="en-GB" sz="1800">
                  <a:solidFill>
                    <a:srgbClr val="FFFFFF"/>
                  </a:solidFill>
                </a:endParaRPr>
              </a:p>
            </p:txBody>
          </p:sp>
          <p:sp>
            <p:nvSpPr>
              <p:cNvPr id="45" name="Freeform 249"/>
              <p:cNvSpPr>
                <a:spLocks/>
              </p:cNvSpPr>
              <p:nvPr/>
            </p:nvSpPr>
            <p:spPr bwMode="auto">
              <a:xfrm>
                <a:off x="528" y="1850"/>
                <a:ext cx="246" cy="79"/>
              </a:xfrm>
              <a:custGeom>
                <a:avLst/>
                <a:gdLst>
                  <a:gd name="T0" fmla="*/ 2929 w 238"/>
                  <a:gd name="T1" fmla="*/ 39 h 79"/>
                  <a:gd name="T2" fmla="*/ 2929 w 238"/>
                  <a:gd name="T3" fmla="*/ 0 h 79"/>
                  <a:gd name="T4" fmla="*/ 0 w 238"/>
                  <a:gd name="T5" fmla="*/ 0 h 79"/>
                  <a:gd name="T6" fmla="*/ 0 w 238"/>
                  <a:gd name="T7" fmla="*/ 39 h 79"/>
                  <a:gd name="T8" fmla="*/ 2929 w 238"/>
                  <a:gd name="T9" fmla="*/ 39 h 79"/>
                  <a:gd name="T10" fmla="*/ 2929 w 238"/>
                  <a:gd name="T11" fmla="*/ 39 h 79"/>
                  <a:gd name="T12" fmla="*/ 0 60000 65536"/>
                  <a:gd name="T13" fmla="*/ 0 60000 65536"/>
                  <a:gd name="T14" fmla="*/ 0 60000 65536"/>
                  <a:gd name="T15" fmla="*/ 0 60000 65536"/>
                  <a:gd name="T16" fmla="*/ 0 60000 65536"/>
                  <a:gd name="T17" fmla="*/ 0 60000 65536"/>
                  <a:gd name="T18" fmla="*/ 0 w 238"/>
                  <a:gd name="T19" fmla="*/ 0 h 79"/>
                  <a:gd name="T20" fmla="*/ 238 w 238"/>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238" h="79">
                    <a:moveTo>
                      <a:pt x="238" y="79"/>
                    </a:moveTo>
                    <a:lnTo>
                      <a:pt x="238" y="0"/>
                    </a:lnTo>
                    <a:lnTo>
                      <a:pt x="0" y="0"/>
                    </a:lnTo>
                    <a:lnTo>
                      <a:pt x="0" y="79"/>
                    </a:lnTo>
                    <a:lnTo>
                      <a:pt x="238" y="79"/>
                    </a:lnTo>
                    <a:close/>
                  </a:path>
                </a:pathLst>
              </a:custGeom>
              <a:solidFill>
                <a:srgbClr val="FF0000"/>
              </a:solidFill>
              <a:ln w="9525">
                <a:noFill/>
                <a:round/>
                <a:headEnd/>
                <a:tailEnd/>
              </a:ln>
            </p:spPr>
            <p:txBody>
              <a:bodyPr/>
              <a:lstStyle/>
              <a:p>
                <a:pPr>
                  <a:defRPr/>
                </a:pPr>
                <a:endParaRPr lang="en-GB" sz="1800">
                  <a:solidFill>
                    <a:srgbClr val="FFFFFF"/>
                  </a:solidFill>
                </a:endParaRPr>
              </a:p>
            </p:txBody>
          </p:sp>
          <p:sp>
            <p:nvSpPr>
              <p:cNvPr id="46" name="Freeform 250"/>
              <p:cNvSpPr>
                <a:spLocks/>
              </p:cNvSpPr>
              <p:nvPr/>
            </p:nvSpPr>
            <p:spPr bwMode="auto">
              <a:xfrm>
                <a:off x="528" y="1773"/>
                <a:ext cx="120" cy="156"/>
              </a:xfrm>
              <a:custGeom>
                <a:avLst/>
                <a:gdLst>
                  <a:gd name="T0" fmla="*/ 0 w 119"/>
                  <a:gd name="T1" fmla="*/ 0 h 157"/>
                  <a:gd name="T2" fmla="*/ 0 w 119"/>
                  <a:gd name="T3" fmla="*/ 61 h 157"/>
                  <a:gd name="T4" fmla="*/ 211 w 119"/>
                  <a:gd name="T5" fmla="*/ 39 h 157"/>
                  <a:gd name="T6" fmla="*/ 0 w 119"/>
                  <a:gd name="T7" fmla="*/ 0 h 157"/>
                  <a:gd name="T8" fmla="*/ 0 w 119"/>
                  <a:gd name="T9" fmla="*/ 0 h 157"/>
                  <a:gd name="T10" fmla="*/ 0 60000 65536"/>
                  <a:gd name="T11" fmla="*/ 0 60000 65536"/>
                  <a:gd name="T12" fmla="*/ 0 60000 65536"/>
                  <a:gd name="T13" fmla="*/ 0 60000 65536"/>
                  <a:gd name="T14" fmla="*/ 0 60000 65536"/>
                  <a:gd name="T15" fmla="*/ 0 w 119"/>
                  <a:gd name="T16" fmla="*/ 0 h 157"/>
                  <a:gd name="T17" fmla="*/ 119 w 119"/>
                  <a:gd name="T18" fmla="*/ 157 h 157"/>
                </a:gdLst>
                <a:ahLst/>
                <a:cxnLst>
                  <a:cxn ang="T10">
                    <a:pos x="T0" y="T1"/>
                  </a:cxn>
                  <a:cxn ang="T11">
                    <a:pos x="T2" y="T3"/>
                  </a:cxn>
                  <a:cxn ang="T12">
                    <a:pos x="T4" y="T5"/>
                  </a:cxn>
                  <a:cxn ang="T13">
                    <a:pos x="T6" y="T7"/>
                  </a:cxn>
                  <a:cxn ang="T14">
                    <a:pos x="T8" y="T9"/>
                  </a:cxn>
                </a:cxnLst>
                <a:rect l="T15" t="T16" r="T17" b="T18"/>
                <a:pathLst>
                  <a:path w="119" h="157">
                    <a:moveTo>
                      <a:pt x="0" y="0"/>
                    </a:moveTo>
                    <a:lnTo>
                      <a:pt x="0" y="157"/>
                    </a:lnTo>
                    <a:lnTo>
                      <a:pt x="119" y="78"/>
                    </a:lnTo>
                    <a:lnTo>
                      <a:pt x="0" y="0"/>
                    </a:lnTo>
                    <a:close/>
                  </a:path>
                </a:pathLst>
              </a:custGeom>
              <a:solidFill>
                <a:srgbClr val="1A0C80"/>
              </a:solidFill>
              <a:ln w="9525">
                <a:noFill/>
                <a:round/>
                <a:headEnd/>
                <a:tailEnd/>
              </a:ln>
            </p:spPr>
            <p:txBody>
              <a:bodyPr/>
              <a:lstStyle/>
              <a:p>
                <a:pPr>
                  <a:defRPr/>
                </a:pPr>
                <a:endParaRPr lang="en-GB" sz="1800">
                  <a:solidFill>
                    <a:srgbClr val="FFFFFF"/>
                  </a:solidFill>
                </a:endParaRPr>
              </a:p>
            </p:txBody>
          </p:sp>
          <p:sp>
            <p:nvSpPr>
              <p:cNvPr id="47" name="Freeform 251"/>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sz="1800">
                  <a:solidFill>
                    <a:srgbClr val="FFFFFF"/>
                  </a:solidFill>
                </a:endParaRPr>
              </a:p>
            </p:txBody>
          </p:sp>
        </p:grpSp>
        <p:grpSp>
          <p:nvGrpSpPr>
            <p:cNvPr id="33" name="Group 253"/>
            <p:cNvGrpSpPr>
              <a:grpSpLocks/>
            </p:cNvGrpSpPr>
            <p:nvPr userDrawn="1"/>
          </p:nvGrpSpPr>
          <p:grpSpPr bwMode="auto">
            <a:xfrm>
              <a:off x="793347" y="5092835"/>
              <a:ext cx="163271" cy="105273"/>
              <a:chOff x="528" y="1164"/>
              <a:chExt cx="237" cy="157"/>
            </a:xfrm>
          </p:grpSpPr>
          <p:sp>
            <p:nvSpPr>
              <p:cNvPr id="40" name="Rectangle 254"/>
              <p:cNvSpPr>
                <a:spLocks noChangeArrowheads="1"/>
              </p:cNvSpPr>
              <p:nvPr/>
            </p:nvSpPr>
            <p:spPr bwMode="auto">
              <a:xfrm>
                <a:off x="528" y="1164"/>
                <a:ext cx="237" cy="156"/>
              </a:xfrm>
              <a:prstGeom prst="rect">
                <a:avLst/>
              </a:prstGeom>
              <a:noFill/>
              <a:ln w="3175">
                <a:solidFill>
                  <a:schemeClr val="tx1"/>
                </a:solidFill>
                <a:miter lim="800000"/>
                <a:headEnd/>
                <a:tailEnd/>
              </a:ln>
            </p:spPr>
            <p:txBody>
              <a:bodyPr/>
              <a:lstStyle/>
              <a:p>
                <a:pPr eaLnBrk="0" hangingPunct="0">
                  <a:spcBef>
                    <a:spcPct val="50000"/>
                  </a:spcBef>
                  <a:defRPr/>
                </a:pPr>
                <a:endParaRPr lang="en-US" sz="1800">
                  <a:solidFill>
                    <a:srgbClr val="FFFFFF"/>
                  </a:solidFill>
                  <a:latin typeface="Arial" pitchFamily="34" charset="0"/>
                  <a:cs typeface="Arial" pitchFamily="34" charset="0"/>
                </a:endParaRPr>
              </a:p>
            </p:txBody>
          </p:sp>
          <p:sp>
            <p:nvSpPr>
              <p:cNvPr id="41" name="Rectangle 255"/>
              <p:cNvSpPr>
                <a:spLocks noChangeArrowheads="1"/>
              </p:cNvSpPr>
              <p:nvPr/>
            </p:nvSpPr>
            <p:spPr bwMode="auto">
              <a:xfrm>
                <a:off x="528" y="1164"/>
                <a:ext cx="237" cy="53"/>
              </a:xfrm>
              <a:prstGeom prst="rect">
                <a:avLst/>
              </a:prstGeom>
              <a:solidFill>
                <a:srgbClr val="FFFFFF"/>
              </a:solidFill>
              <a:ln w="3175">
                <a:solidFill>
                  <a:schemeClr val="tx1"/>
                </a:solidFill>
                <a:miter lim="800000"/>
                <a:headEnd/>
                <a:tailEnd/>
              </a:ln>
            </p:spPr>
            <p:txBody>
              <a:bodyPr/>
              <a:lstStyle/>
              <a:p>
                <a:pPr eaLnBrk="0" hangingPunct="0">
                  <a:spcBef>
                    <a:spcPct val="50000"/>
                  </a:spcBef>
                  <a:defRPr/>
                </a:pPr>
                <a:endParaRPr lang="en-US" sz="1800">
                  <a:solidFill>
                    <a:srgbClr val="FFFFFF"/>
                  </a:solidFill>
                  <a:latin typeface="Arial" pitchFamily="34" charset="0"/>
                  <a:cs typeface="Arial" pitchFamily="34" charset="0"/>
                </a:endParaRPr>
              </a:p>
            </p:txBody>
          </p:sp>
          <p:sp>
            <p:nvSpPr>
              <p:cNvPr id="42" name="Rectangle 256"/>
              <p:cNvSpPr>
                <a:spLocks noChangeArrowheads="1"/>
              </p:cNvSpPr>
              <p:nvPr/>
            </p:nvSpPr>
            <p:spPr bwMode="auto">
              <a:xfrm>
                <a:off x="528" y="1217"/>
                <a:ext cx="237" cy="55"/>
              </a:xfrm>
              <a:prstGeom prst="rect">
                <a:avLst/>
              </a:prstGeom>
              <a:solidFill>
                <a:srgbClr val="00FF00"/>
              </a:solidFill>
              <a:ln w="3175">
                <a:solidFill>
                  <a:schemeClr val="tx1">
                    <a:lumMod val="50000"/>
                  </a:schemeClr>
                </a:solidFill>
                <a:miter lim="800000"/>
                <a:headEnd/>
                <a:tailEnd/>
              </a:ln>
            </p:spPr>
            <p:txBody>
              <a:bodyPr/>
              <a:lstStyle/>
              <a:p>
                <a:pPr eaLnBrk="0" hangingPunct="0">
                  <a:spcBef>
                    <a:spcPct val="50000"/>
                  </a:spcBef>
                  <a:defRPr/>
                </a:pPr>
                <a:endParaRPr lang="en-US" sz="1800">
                  <a:solidFill>
                    <a:srgbClr val="FFFFFF"/>
                  </a:solidFill>
                  <a:latin typeface="Arial" pitchFamily="34" charset="0"/>
                  <a:cs typeface="Arial" pitchFamily="34" charset="0"/>
                </a:endParaRPr>
              </a:p>
            </p:txBody>
          </p:sp>
          <p:sp>
            <p:nvSpPr>
              <p:cNvPr id="43" name="Rectangle 257"/>
              <p:cNvSpPr>
                <a:spLocks noChangeArrowheads="1"/>
              </p:cNvSpPr>
              <p:nvPr/>
            </p:nvSpPr>
            <p:spPr bwMode="auto">
              <a:xfrm>
                <a:off x="528" y="1266"/>
                <a:ext cx="237" cy="55"/>
              </a:xfrm>
              <a:prstGeom prst="rect">
                <a:avLst/>
              </a:prstGeom>
              <a:solidFill>
                <a:srgbClr val="FF0000"/>
              </a:solidFill>
              <a:ln w="3175">
                <a:noFill/>
                <a:miter lim="800000"/>
                <a:headEnd/>
                <a:tailEnd/>
              </a:ln>
            </p:spPr>
            <p:txBody>
              <a:bodyPr/>
              <a:lstStyle/>
              <a:p>
                <a:pPr eaLnBrk="0" hangingPunct="0">
                  <a:spcBef>
                    <a:spcPct val="50000"/>
                  </a:spcBef>
                  <a:defRPr/>
                </a:pPr>
                <a:endParaRPr lang="en-US" sz="1800">
                  <a:solidFill>
                    <a:srgbClr val="FFFFFF"/>
                  </a:solidFill>
                  <a:latin typeface="Arial" pitchFamily="34" charset="0"/>
                  <a:cs typeface="Arial" pitchFamily="34" charset="0"/>
                </a:endParaRPr>
              </a:p>
            </p:txBody>
          </p:sp>
        </p:grpSp>
        <p:pic>
          <p:nvPicPr>
            <p:cNvPr id="34" name="Picture 268"/>
            <p:cNvPicPr>
              <a:picLocks noChangeAspect="1" noChangeArrowheads="1"/>
            </p:cNvPicPr>
            <p:nvPr userDrawn="1"/>
          </p:nvPicPr>
          <p:blipFill>
            <a:blip r:embed="rId9" cstate="print"/>
            <a:srcRect/>
            <a:stretch>
              <a:fillRect/>
            </a:stretch>
          </p:blipFill>
          <p:spPr bwMode="auto">
            <a:xfrm>
              <a:off x="2914951" y="5092835"/>
              <a:ext cx="167015" cy="109359"/>
            </a:xfrm>
            <a:prstGeom prst="rect">
              <a:avLst/>
            </a:prstGeom>
            <a:noFill/>
            <a:ln w="9525">
              <a:noFill/>
              <a:miter lim="800000"/>
              <a:headEnd/>
              <a:tailEnd/>
            </a:ln>
          </p:spPr>
        </p:pic>
        <p:grpSp>
          <p:nvGrpSpPr>
            <p:cNvPr id="35" name="Group 242"/>
            <p:cNvGrpSpPr>
              <a:grpSpLocks/>
            </p:cNvGrpSpPr>
            <p:nvPr userDrawn="1"/>
          </p:nvGrpSpPr>
          <p:grpSpPr bwMode="auto">
            <a:xfrm>
              <a:off x="1642783" y="5092835"/>
              <a:ext cx="163293" cy="104605"/>
              <a:chOff x="5555" y="2058"/>
              <a:chExt cx="245" cy="157"/>
            </a:xfrm>
          </p:grpSpPr>
          <p:sp>
            <p:nvSpPr>
              <p:cNvPr id="36" name="Freeform 243"/>
              <p:cNvSpPr>
                <a:spLocks/>
              </p:cNvSpPr>
              <p:nvPr/>
            </p:nvSpPr>
            <p:spPr bwMode="auto">
              <a:xfrm>
                <a:off x="5555" y="2058"/>
                <a:ext cx="245" cy="157"/>
              </a:xfrm>
              <a:custGeom>
                <a:avLst/>
                <a:gdLst>
                  <a:gd name="T0" fmla="*/ 0 w 244"/>
                  <a:gd name="T1" fmla="*/ 0 h 156"/>
                  <a:gd name="T2" fmla="*/ 0 w 244"/>
                  <a:gd name="T3" fmla="*/ 404 h 156"/>
                  <a:gd name="T4" fmla="*/ 445 w 244"/>
                  <a:gd name="T5" fmla="*/ 404 h 156"/>
                  <a:gd name="T6" fmla="*/ 445 w 244"/>
                  <a:gd name="T7" fmla="*/ 0 h 156"/>
                  <a:gd name="T8" fmla="*/ 0 w 244"/>
                  <a:gd name="T9" fmla="*/ 0 h 156"/>
                  <a:gd name="T10" fmla="*/ 0 w 244"/>
                  <a:gd name="T11" fmla="*/ 0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0" y="0"/>
                    </a:moveTo>
                    <a:lnTo>
                      <a:pt x="0" y="156"/>
                    </a:lnTo>
                    <a:lnTo>
                      <a:pt x="244" y="156"/>
                    </a:lnTo>
                    <a:lnTo>
                      <a:pt x="244" y="0"/>
                    </a:lnTo>
                    <a:lnTo>
                      <a:pt x="0" y="0"/>
                    </a:lnTo>
                    <a:close/>
                  </a:path>
                </a:pathLst>
              </a:custGeom>
              <a:solidFill>
                <a:srgbClr val="000000"/>
              </a:solidFill>
              <a:ln w="9525">
                <a:noFill/>
                <a:round/>
                <a:headEnd/>
                <a:tailEnd/>
              </a:ln>
            </p:spPr>
            <p:txBody>
              <a:bodyPr/>
              <a:lstStyle/>
              <a:p>
                <a:pPr>
                  <a:defRPr/>
                </a:pPr>
                <a:endParaRPr lang="en-GB" sz="1800">
                  <a:solidFill>
                    <a:srgbClr val="FFFFFF"/>
                  </a:solidFill>
                </a:endParaRPr>
              </a:p>
            </p:txBody>
          </p:sp>
          <p:sp>
            <p:nvSpPr>
              <p:cNvPr id="37" name="Freeform 244"/>
              <p:cNvSpPr>
                <a:spLocks/>
              </p:cNvSpPr>
              <p:nvPr/>
            </p:nvSpPr>
            <p:spPr bwMode="auto">
              <a:xfrm>
                <a:off x="5555" y="2162"/>
                <a:ext cx="245" cy="53"/>
              </a:xfrm>
              <a:custGeom>
                <a:avLst/>
                <a:gdLst>
                  <a:gd name="T0" fmla="*/ 0 w 244"/>
                  <a:gd name="T1" fmla="*/ 0 h 45"/>
                  <a:gd name="T2" fmla="*/ 0 w 244"/>
                  <a:gd name="T3" fmla="*/ 47398160 h 45"/>
                  <a:gd name="T4" fmla="*/ 445 w 244"/>
                  <a:gd name="T5" fmla="*/ 47398160 h 45"/>
                  <a:gd name="T6" fmla="*/ 445 w 244"/>
                  <a:gd name="T7" fmla="*/ 0 h 45"/>
                  <a:gd name="T8" fmla="*/ 0 w 244"/>
                  <a:gd name="T9" fmla="*/ 0 h 45"/>
                  <a:gd name="T10" fmla="*/ 0 w 244"/>
                  <a:gd name="T11" fmla="*/ 0 h 45"/>
                  <a:gd name="T12" fmla="*/ 0 60000 65536"/>
                  <a:gd name="T13" fmla="*/ 0 60000 65536"/>
                  <a:gd name="T14" fmla="*/ 0 60000 65536"/>
                  <a:gd name="T15" fmla="*/ 0 60000 65536"/>
                  <a:gd name="T16" fmla="*/ 0 60000 65536"/>
                  <a:gd name="T17" fmla="*/ 0 60000 65536"/>
                  <a:gd name="T18" fmla="*/ 0 w 244"/>
                  <a:gd name="T19" fmla="*/ 0 h 45"/>
                  <a:gd name="T20" fmla="*/ 244 w 244"/>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4" h="45">
                    <a:moveTo>
                      <a:pt x="0" y="0"/>
                    </a:moveTo>
                    <a:lnTo>
                      <a:pt x="0" y="45"/>
                    </a:lnTo>
                    <a:lnTo>
                      <a:pt x="244" y="45"/>
                    </a:lnTo>
                    <a:lnTo>
                      <a:pt x="244" y="0"/>
                    </a:lnTo>
                    <a:lnTo>
                      <a:pt x="0" y="0"/>
                    </a:lnTo>
                    <a:close/>
                  </a:path>
                </a:pathLst>
              </a:custGeom>
              <a:solidFill>
                <a:schemeClr val="bg1"/>
              </a:solidFill>
              <a:ln w="9525">
                <a:noFill/>
                <a:round/>
                <a:headEnd/>
                <a:tailEnd/>
              </a:ln>
            </p:spPr>
            <p:txBody>
              <a:bodyPr/>
              <a:lstStyle/>
              <a:p>
                <a:pPr>
                  <a:defRPr/>
                </a:pPr>
                <a:endParaRPr lang="en-GB" sz="1800">
                  <a:solidFill>
                    <a:srgbClr val="FFFFFF"/>
                  </a:solidFill>
                </a:endParaRPr>
              </a:p>
            </p:txBody>
          </p:sp>
          <p:sp>
            <p:nvSpPr>
              <p:cNvPr id="38" name="Freeform 245"/>
              <p:cNvSpPr>
                <a:spLocks/>
              </p:cNvSpPr>
              <p:nvPr/>
            </p:nvSpPr>
            <p:spPr bwMode="auto">
              <a:xfrm>
                <a:off x="5555" y="2060"/>
                <a:ext cx="245" cy="55"/>
              </a:xfrm>
              <a:custGeom>
                <a:avLst/>
                <a:gdLst>
                  <a:gd name="T0" fmla="*/ 0 w 244"/>
                  <a:gd name="T1" fmla="*/ 0 h 50"/>
                  <a:gd name="T2" fmla="*/ 0 w 244"/>
                  <a:gd name="T3" fmla="*/ 17379 h 50"/>
                  <a:gd name="T4" fmla="*/ 445 w 244"/>
                  <a:gd name="T5" fmla="*/ 17379 h 50"/>
                  <a:gd name="T6" fmla="*/ 445 w 244"/>
                  <a:gd name="T7" fmla="*/ 0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0" y="50"/>
                    </a:lnTo>
                    <a:lnTo>
                      <a:pt x="244" y="50"/>
                    </a:lnTo>
                    <a:lnTo>
                      <a:pt x="244" y="0"/>
                    </a:lnTo>
                    <a:lnTo>
                      <a:pt x="0" y="0"/>
                    </a:lnTo>
                    <a:close/>
                  </a:path>
                </a:pathLst>
              </a:custGeom>
              <a:solidFill>
                <a:srgbClr val="0000FF"/>
              </a:solidFill>
              <a:ln w="9525">
                <a:noFill/>
                <a:round/>
                <a:headEnd/>
                <a:tailEnd/>
              </a:ln>
            </p:spPr>
            <p:txBody>
              <a:bodyPr/>
              <a:lstStyle/>
              <a:p>
                <a:pPr>
                  <a:defRPr/>
                </a:pPr>
                <a:endParaRPr lang="en-GB" sz="1800">
                  <a:solidFill>
                    <a:srgbClr val="FFFFFF"/>
                  </a:solidFill>
                </a:endParaRPr>
              </a:p>
            </p:txBody>
          </p:sp>
          <p:sp>
            <p:nvSpPr>
              <p:cNvPr id="39" name="Freeform 246"/>
              <p:cNvSpPr>
                <a:spLocks/>
              </p:cNvSpPr>
              <p:nvPr/>
            </p:nvSpPr>
            <p:spPr bwMode="auto">
              <a:xfrm>
                <a:off x="5555" y="2058"/>
                <a:ext cx="245" cy="157"/>
              </a:xfrm>
              <a:custGeom>
                <a:avLst/>
                <a:gdLst>
                  <a:gd name="T0" fmla="*/ 445 w 244"/>
                  <a:gd name="T1" fmla="*/ 404 h 156"/>
                  <a:gd name="T2" fmla="*/ 445 w 244"/>
                  <a:gd name="T3" fmla="*/ 0 h 156"/>
                  <a:gd name="T4" fmla="*/ 0 w 244"/>
                  <a:gd name="T5" fmla="*/ 0 h 156"/>
                  <a:gd name="T6" fmla="*/ 0 w 244"/>
                  <a:gd name="T7" fmla="*/ 404 h 156"/>
                  <a:gd name="T8" fmla="*/ 445 w 244"/>
                  <a:gd name="T9" fmla="*/ 404 h 156"/>
                  <a:gd name="T10" fmla="*/ 445 w 244"/>
                  <a:gd name="T11" fmla="*/ 4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1800">
                  <a:solidFill>
                    <a:srgbClr val="FFFFFF"/>
                  </a:solidFill>
                </a:endParaRPr>
              </a:p>
            </p:txBody>
          </p:sp>
        </p:grpSp>
      </p:grpSp>
      <p:sp>
        <p:nvSpPr>
          <p:cNvPr id="245" name="Rectangle 244"/>
          <p:cNvSpPr/>
          <p:nvPr userDrawn="1"/>
        </p:nvSpPr>
        <p:spPr bwMode="auto">
          <a:xfrm>
            <a:off x="10852843" y="6791252"/>
            <a:ext cx="1134139" cy="244549"/>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hangingPunct="0">
              <a:spcBef>
                <a:spcPct val="50000"/>
              </a:spcBef>
            </a:pPr>
            <a:endParaRPr lang="en-GB" sz="1800" smtClean="0">
              <a:solidFill>
                <a:srgbClr val="FFFFFF"/>
              </a:solidFill>
            </a:endParaRPr>
          </a:p>
        </p:txBody>
      </p:sp>
    </p:spTree>
    <p:extLst>
      <p:ext uri="{BB962C8B-B14F-4D97-AF65-F5344CB8AC3E}">
        <p14:creationId xmlns:p14="http://schemas.microsoft.com/office/powerpoint/2010/main" val="1149369006"/>
      </p:ext>
    </p:extLst>
  </p:cSld>
  <p:clrMapOvr>
    <a:masterClrMapping/>
  </p:clrMapOvr>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350119" cy="808073"/>
          </a:xfrm>
        </p:spPr>
        <p:txBody>
          <a:bodyPr/>
          <a:lstStyle>
            <a:lvl1pPr marL="180000">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normAutofit/>
          </a:bodyPr>
          <a:lstStyle>
            <a:lvl1pPr marL="252000" indent="-252000">
              <a:spcBef>
                <a:spcPts val="0"/>
              </a:spcBef>
              <a:defRPr/>
            </a:lvl1pPr>
            <a:lvl2pPr>
              <a:defRPr/>
            </a:lvl2pPr>
            <a:lvl3pPr>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228949152"/>
      </p:ext>
    </p:extLst>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grpSp>
        <p:nvGrpSpPr>
          <p:cNvPr id="2" name="Group 52"/>
          <p:cNvGrpSpPr>
            <a:grpSpLocks/>
          </p:cNvGrpSpPr>
          <p:nvPr userDrawn="1"/>
        </p:nvGrpSpPr>
        <p:grpSpPr bwMode="auto">
          <a:xfrm>
            <a:off x="5864" y="1090616"/>
            <a:ext cx="12186138" cy="128587"/>
            <a:chOff x="3" y="2044"/>
            <a:chExt cx="6237" cy="179"/>
          </a:xfrm>
        </p:grpSpPr>
        <p:sp>
          <p:nvSpPr>
            <p:cNvPr id="3" name="Rectangle 53"/>
            <p:cNvSpPr>
              <a:spLocks noChangeArrowheads="1"/>
            </p:cNvSpPr>
            <p:nvPr userDrawn="1"/>
          </p:nvSpPr>
          <p:spPr bwMode="auto">
            <a:xfrm>
              <a:off x="3" y="2044"/>
              <a:ext cx="2433" cy="179"/>
            </a:xfrm>
            <a:prstGeom prst="rect">
              <a:avLst/>
            </a:prstGeom>
            <a:solidFill>
              <a:schemeClr val="bg1">
                <a:alpha val="39999"/>
              </a:schemeClr>
            </a:solidFill>
            <a:ln w="9525">
              <a:noFill/>
              <a:miter lim="800000"/>
              <a:headEnd/>
              <a:tailEnd/>
            </a:ln>
          </p:spPr>
          <p:txBody>
            <a:bodyPr/>
            <a:lstStyle/>
            <a:p>
              <a:pPr fontAlgn="base">
                <a:spcBef>
                  <a:spcPct val="0"/>
                </a:spcBef>
                <a:spcAft>
                  <a:spcPct val="0"/>
                </a:spcAft>
                <a:defRPr/>
              </a:pPr>
              <a:endParaRPr lang="en-GB" sz="831" b="1">
                <a:solidFill>
                  <a:srgbClr val="FFFFFF"/>
                </a:solidFill>
              </a:endParaRPr>
            </a:p>
          </p:txBody>
        </p:sp>
        <p:sp>
          <p:nvSpPr>
            <p:cNvPr id="4" name="Rectangle 54"/>
            <p:cNvSpPr>
              <a:spLocks noChangeArrowheads="1"/>
            </p:cNvSpPr>
            <p:nvPr userDrawn="1"/>
          </p:nvSpPr>
          <p:spPr bwMode="auto">
            <a:xfrm>
              <a:off x="2557" y="2044"/>
              <a:ext cx="445" cy="179"/>
            </a:xfrm>
            <a:prstGeom prst="rect">
              <a:avLst/>
            </a:prstGeom>
            <a:solidFill>
              <a:schemeClr val="bg1">
                <a:alpha val="39999"/>
              </a:schemeClr>
            </a:solidFill>
            <a:ln w="9525">
              <a:noFill/>
              <a:miter lim="800000"/>
              <a:headEnd/>
              <a:tailEnd/>
            </a:ln>
          </p:spPr>
          <p:txBody>
            <a:bodyPr/>
            <a:lstStyle/>
            <a:p>
              <a:pPr fontAlgn="base">
                <a:spcBef>
                  <a:spcPct val="0"/>
                </a:spcBef>
                <a:spcAft>
                  <a:spcPct val="0"/>
                </a:spcAft>
                <a:defRPr/>
              </a:pPr>
              <a:endParaRPr lang="en-GB" sz="831" b="1">
                <a:solidFill>
                  <a:srgbClr val="FFFFFF"/>
                </a:solidFill>
              </a:endParaRPr>
            </a:p>
          </p:txBody>
        </p:sp>
        <p:sp>
          <p:nvSpPr>
            <p:cNvPr id="5" name="Rectangle 55"/>
            <p:cNvSpPr>
              <a:spLocks noChangeArrowheads="1"/>
            </p:cNvSpPr>
            <p:nvPr userDrawn="1"/>
          </p:nvSpPr>
          <p:spPr bwMode="auto">
            <a:xfrm>
              <a:off x="3149" y="2044"/>
              <a:ext cx="149" cy="179"/>
            </a:xfrm>
            <a:prstGeom prst="rect">
              <a:avLst/>
            </a:prstGeom>
            <a:solidFill>
              <a:schemeClr val="bg1">
                <a:alpha val="39999"/>
              </a:schemeClr>
            </a:solidFill>
            <a:ln w="9525">
              <a:noFill/>
              <a:miter lim="800000"/>
              <a:headEnd/>
              <a:tailEnd/>
            </a:ln>
          </p:spPr>
          <p:txBody>
            <a:bodyPr/>
            <a:lstStyle/>
            <a:p>
              <a:pPr fontAlgn="base">
                <a:spcBef>
                  <a:spcPct val="0"/>
                </a:spcBef>
                <a:spcAft>
                  <a:spcPct val="0"/>
                </a:spcAft>
                <a:defRPr/>
              </a:pPr>
              <a:endParaRPr lang="en-GB" sz="831" b="1">
                <a:solidFill>
                  <a:srgbClr val="FFFFFF"/>
                </a:solidFill>
              </a:endParaRPr>
            </a:p>
          </p:txBody>
        </p:sp>
        <p:sp>
          <p:nvSpPr>
            <p:cNvPr id="6" name="Rectangle 56"/>
            <p:cNvSpPr>
              <a:spLocks noChangeArrowheads="1"/>
            </p:cNvSpPr>
            <p:nvPr userDrawn="1"/>
          </p:nvSpPr>
          <p:spPr bwMode="auto">
            <a:xfrm>
              <a:off x="3476" y="2044"/>
              <a:ext cx="89" cy="179"/>
            </a:xfrm>
            <a:prstGeom prst="rect">
              <a:avLst/>
            </a:prstGeom>
            <a:solidFill>
              <a:schemeClr val="bg1">
                <a:alpha val="39999"/>
              </a:schemeClr>
            </a:solidFill>
            <a:ln w="9525">
              <a:noFill/>
              <a:miter lim="800000"/>
              <a:headEnd/>
              <a:tailEnd/>
            </a:ln>
          </p:spPr>
          <p:txBody>
            <a:bodyPr/>
            <a:lstStyle/>
            <a:p>
              <a:pPr fontAlgn="base">
                <a:spcBef>
                  <a:spcPct val="0"/>
                </a:spcBef>
                <a:spcAft>
                  <a:spcPct val="0"/>
                </a:spcAft>
                <a:defRPr/>
              </a:pPr>
              <a:endParaRPr lang="en-GB" sz="831" b="1">
                <a:solidFill>
                  <a:srgbClr val="FFFFFF"/>
                </a:solidFill>
              </a:endParaRPr>
            </a:p>
          </p:txBody>
        </p:sp>
        <p:sp>
          <p:nvSpPr>
            <p:cNvPr id="7" name="Rectangle 57"/>
            <p:cNvSpPr>
              <a:spLocks noChangeArrowheads="1"/>
            </p:cNvSpPr>
            <p:nvPr userDrawn="1"/>
          </p:nvSpPr>
          <p:spPr bwMode="auto">
            <a:xfrm>
              <a:off x="4398" y="2044"/>
              <a:ext cx="1842" cy="179"/>
            </a:xfrm>
            <a:prstGeom prst="rect">
              <a:avLst/>
            </a:prstGeom>
            <a:solidFill>
              <a:schemeClr val="bg1">
                <a:alpha val="39999"/>
              </a:schemeClr>
            </a:solidFill>
            <a:ln w="9525">
              <a:noFill/>
              <a:miter lim="800000"/>
              <a:headEnd/>
              <a:tailEnd/>
            </a:ln>
          </p:spPr>
          <p:txBody>
            <a:bodyPr/>
            <a:lstStyle/>
            <a:p>
              <a:pPr fontAlgn="base">
                <a:spcBef>
                  <a:spcPct val="0"/>
                </a:spcBef>
                <a:spcAft>
                  <a:spcPct val="0"/>
                </a:spcAft>
                <a:defRPr/>
              </a:pPr>
              <a:endParaRPr lang="en-GB" sz="831" b="1">
                <a:solidFill>
                  <a:srgbClr val="FFFFFF"/>
                </a:solidFill>
              </a:endParaRPr>
            </a:p>
          </p:txBody>
        </p:sp>
      </p:grpSp>
    </p:spTree>
    <p:extLst>
      <p:ext uri="{BB962C8B-B14F-4D97-AF65-F5344CB8AC3E}">
        <p14:creationId xmlns:p14="http://schemas.microsoft.com/office/powerpoint/2010/main" val="3684528814"/>
      </p:ext>
    </p:extLst>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3" cstate="print">
            <a:lum/>
          </a:blip>
          <a:srcRect/>
          <a:stretch>
            <a:fillRect t="-4000" b="4000"/>
          </a:stretch>
        </a:blipFill>
        <a:effectLst/>
      </p:bgPr>
    </p:bg>
    <p:spTree>
      <p:nvGrpSpPr>
        <p:cNvPr id="1" name=""/>
        <p:cNvGrpSpPr/>
        <p:nvPr/>
      </p:nvGrpSpPr>
      <p:grpSpPr>
        <a:xfrm>
          <a:off x="0" y="0"/>
          <a:ext cx="0" cy="0"/>
          <a:chOff x="0" y="0"/>
          <a:chExt cx="0" cy="0"/>
        </a:xfrm>
      </p:grpSpPr>
      <p:sp>
        <p:nvSpPr>
          <p:cNvPr id="244" name="Rectangle 243"/>
          <p:cNvSpPr/>
          <p:nvPr userDrawn="1"/>
        </p:nvSpPr>
        <p:spPr bwMode="auto">
          <a:xfrm>
            <a:off x="8093206" y="230587"/>
            <a:ext cx="4098795" cy="112908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fontAlgn="base" hangingPunct="0">
              <a:spcBef>
                <a:spcPct val="50000"/>
              </a:spcBef>
              <a:spcAft>
                <a:spcPct val="0"/>
              </a:spcAft>
            </a:pPr>
            <a:endParaRPr lang="en-GB" sz="900" b="1" smtClean="0">
              <a:solidFill>
                <a:srgbClr val="FFFFFF"/>
              </a:solidFill>
            </a:endParaRPr>
          </a:p>
        </p:txBody>
      </p:sp>
      <p:pic>
        <p:nvPicPr>
          <p:cNvPr id="4" name="Picture 11" descr="EUMETSATLogo_hor_noTagline_solid_CMYK UPDATED version.png"/>
          <p:cNvPicPr>
            <a:picLocks noChangeAspect="1"/>
          </p:cNvPicPr>
          <p:nvPr userDrawn="1"/>
        </p:nvPicPr>
        <p:blipFill>
          <a:blip r:embed="rId4" cstate="print"/>
          <a:srcRect/>
          <a:stretch>
            <a:fillRect/>
          </a:stretch>
        </p:blipFill>
        <p:spPr bwMode="auto">
          <a:xfrm>
            <a:off x="8533611" y="532564"/>
            <a:ext cx="3217985" cy="482600"/>
          </a:xfrm>
          <a:prstGeom prst="rect">
            <a:avLst/>
          </a:prstGeom>
          <a:noFill/>
          <a:ln w="9525">
            <a:noFill/>
            <a:miter lim="800000"/>
            <a:headEnd/>
            <a:tailEnd/>
          </a:ln>
        </p:spPr>
      </p:pic>
      <p:grpSp>
        <p:nvGrpSpPr>
          <p:cNvPr id="5" name="Group 4"/>
          <p:cNvGrpSpPr/>
          <p:nvPr userDrawn="1"/>
        </p:nvGrpSpPr>
        <p:grpSpPr>
          <a:xfrm>
            <a:off x="8097604" y="6036197"/>
            <a:ext cx="3858471" cy="314922"/>
            <a:chOff x="369889" y="5092835"/>
            <a:chExt cx="3135008" cy="314922"/>
          </a:xfrm>
        </p:grpSpPr>
        <p:grpSp>
          <p:nvGrpSpPr>
            <p:cNvPr id="6" name="Group 5"/>
            <p:cNvGrpSpPr>
              <a:grpSpLocks/>
            </p:cNvGrpSpPr>
            <p:nvPr userDrawn="1"/>
          </p:nvGrpSpPr>
          <p:grpSpPr bwMode="auto">
            <a:xfrm>
              <a:off x="2061240" y="5298398"/>
              <a:ext cx="164978" cy="109011"/>
              <a:chOff x="4182" y="1087"/>
              <a:chExt cx="238" cy="162"/>
            </a:xfrm>
          </p:grpSpPr>
          <p:sp>
            <p:nvSpPr>
              <p:cNvPr id="233" name="Freeform 5"/>
              <p:cNvSpPr>
                <a:spLocks/>
              </p:cNvSpPr>
              <p:nvPr/>
            </p:nvSpPr>
            <p:spPr bwMode="auto">
              <a:xfrm>
                <a:off x="4182" y="1087"/>
                <a:ext cx="238" cy="162"/>
              </a:xfrm>
              <a:custGeom>
                <a:avLst/>
                <a:gdLst>
                  <a:gd name="T0" fmla="*/ 10 w 250"/>
                  <a:gd name="T1" fmla="*/ 86 h 162"/>
                  <a:gd name="T2" fmla="*/ 10 w 250"/>
                  <a:gd name="T3" fmla="*/ 0 h 162"/>
                  <a:gd name="T4" fmla="*/ 0 w 250"/>
                  <a:gd name="T5" fmla="*/ 0 h 162"/>
                  <a:gd name="T6" fmla="*/ 0 w 250"/>
                  <a:gd name="T7" fmla="*/ 86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250" y="0"/>
                    </a:lnTo>
                    <a:lnTo>
                      <a:pt x="0" y="0"/>
                    </a:lnTo>
                    <a:lnTo>
                      <a:pt x="0" y="162"/>
                    </a:lnTo>
                    <a:lnTo>
                      <a:pt x="250" y="162"/>
                    </a:lnTo>
                    <a:close/>
                  </a:path>
                </a:pathLst>
              </a:custGeom>
              <a:solidFill>
                <a:srgbClr val="0C419A"/>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234" name="Freeform 6"/>
              <p:cNvSpPr>
                <a:spLocks/>
              </p:cNvSpPr>
              <p:nvPr/>
            </p:nvSpPr>
            <p:spPr bwMode="auto">
              <a:xfrm>
                <a:off x="4182" y="1087"/>
                <a:ext cx="238" cy="53"/>
              </a:xfrm>
              <a:custGeom>
                <a:avLst/>
                <a:gdLst>
                  <a:gd name="T0" fmla="*/ 10 w 250"/>
                  <a:gd name="T1" fmla="*/ 51 h 51"/>
                  <a:gd name="T2" fmla="*/ 10 w 250"/>
                  <a:gd name="T3" fmla="*/ 0 h 51"/>
                  <a:gd name="T4" fmla="*/ 0 w 250"/>
                  <a:gd name="T5" fmla="*/ 0 h 51"/>
                  <a:gd name="T6" fmla="*/ 0 w 250"/>
                  <a:gd name="T7" fmla="*/ 51 h 51"/>
                  <a:gd name="T8" fmla="*/ 10 w 250"/>
                  <a:gd name="T9" fmla="*/ 51 h 51"/>
                  <a:gd name="T10" fmla="*/ 10 w 250"/>
                  <a:gd name="T11" fmla="*/ 51 h 51"/>
                  <a:gd name="T12" fmla="*/ 0 60000 65536"/>
                  <a:gd name="T13" fmla="*/ 0 60000 65536"/>
                  <a:gd name="T14" fmla="*/ 0 60000 65536"/>
                  <a:gd name="T15" fmla="*/ 0 60000 65536"/>
                  <a:gd name="T16" fmla="*/ 0 60000 65536"/>
                  <a:gd name="T17" fmla="*/ 0 60000 65536"/>
                  <a:gd name="T18" fmla="*/ 0 w 250"/>
                  <a:gd name="T19" fmla="*/ 0 h 51"/>
                  <a:gd name="T20" fmla="*/ 250 w 250"/>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50" h="51">
                    <a:moveTo>
                      <a:pt x="250" y="51"/>
                    </a:moveTo>
                    <a:lnTo>
                      <a:pt x="250" y="0"/>
                    </a:lnTo>
                    <a:lnTo>
                      <a:pt x="0" y="0"/>
                    </a:lnTo>
                    <a:lnTo>
                      <a:pt x="0" y="51"/>
                    </a:lnTo>
                    <a:lnTo>
                      <a:pt x="250" y="51"/>
                    </a:lnTo>
                    <a:close/>
                  </a:path>
                </a:pathLst>
              </a:custGeom>
              <a:solidFill>
                <a:srgbClr val="FFFFFF"/>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235" name="Freeform 7"/>
              <p:cNvSpPr>
                <a:spLocks/>
              </p:cNvSpPr>
              <p:nvPr/>
            </p:nvSpPr>
            <p:spPr bwMode="auto">
              <a:xfrm>
                <a:off x="4182" y="1198"/>
                <a:ext cx="238" cy="51"/>
              </a:xfrm>
              <a:custGeom>
                <a:avLst/>
                <a:gdLst>
                  <a:gd name="T0" fmla="*/ 10 w 250"/>
                  <a:gd name="T1" fmla="*/ 50 h 50"/>
                  <a:gd name="T2" fmla="*/ 10 w 250"/>
                  <a:gd name="T3" fmla="*/ 0 h 50"/>
                  <a:gd name="T4" fmla="*/ 0 w 250"/>
                  <a:gd name="T5" fmla="*/ 0 h 50"/>
                  <a:gd name="T6" fmla="*/ 0 w 250"/>
                  <a:gd name="T7" fmla="*/ 50 h 50"/>
                  <a:gd name="T8" fmla="*/ 10 w 250"/>
                  <a:gd name="T9" fmla="*/ 50 h 50"/>
                  <a:gd name="T10" fmla="*/ 10 w 250"/>
                  <a:gd name="T11" fmla="*/ 50 h 50"/>
                  <a:gd name="T12" fmla="*/ 0 60000 65536"/>
                  <a:gd name="T13" fmla="*/ 0 60000 65536"/>
                  <a:gd name="T14" fmla="*/ 0 60000 65536"/>
                  <a:gd name="T15" fmla="*/ 0 60000 65536"/>
                  <a:gd name="T16" fmla="*/ 0 60000 65536"/>
                  <a:gd name="T17" fmla="*/ 0 60000 65536"/>
                  <a:gd name="T18" fmla="*/ 0 w 250"/>
                  <a:gd name="T19" fmla="*/ 0 h 50"/>
                  <a:gd name="T20" fmla="*/ 250 w 250"/>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50" h="50">
                    <a:moveTo>
                      <a:pt x="250" y="50"/>
                    </a:moveTo>
                    <a:lnTo>
                      <a:pt x="250" y="0"/>
                    </a:lnTo>
                    <a:lnTo>
                      <a:pt x="0" y="0"/>
                    </a:lnTo>
                    <a:lnTo>
                      <a:pt x="0" y="50"/>
                    </a:lnTo>
                    <a:lnTo>
                      <a:pt x="250" y="50"/>
                    </a:lnTo>
                    <a:close/>
                  </a:path>
                </a:pathLst>
              </a:custGeom>
              <a:solidFill>
                <a:srgbClr val="FF19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236" name="Freeform 8"/>
              <p:cNvSpPr>
                <a:spLocks/>
              </p:cNvSpPr>
              <p:nvPr/>
            </p:nvSpPr>
            <p:spPr bwMode="auto">
              <a:xfrm>
                <a:off x="4182" y="1087"/>
                <a:ext cx="238" cy="162"/>
              </a:xfrm>
              <a:custGeom>
                <a:avLst/>
                <a:gdLst>
                  <a:gd name="T0" fmla="*/ 10 w 250"/>
                  <a:gd name="T1" fmla="*/ 86 h 162"/>
                  <a:gd name="T2" fmla="*/ 0 w 250"/>
                  <a:gd name="T3" fmla="*/ 86 h 162"/>
                  <a:gd name="T4" fmla="*/ 0 w 250"/>
                  <a:gd name="T5" fmla="*/ 0 h 162"/>
                  <a:gd name="T6" fmla="*/ 10 w 250"/>
                  <a:gd name="T7" fmla="*/ 0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0" y="162"/>
                    </a:lnTo>
                    <a:lnTo>
                      <a:pt x="0" y="0"/>
                    </a:lnTo>
                    <a:lnTo>
                      <a:pt x="250" y="0"/>
                    </a:lnTo>
                    <a:lnTo>
                      <a:pt x="250" y="162"/>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sp>
            <p:nvSpPr>
              <p:cNvPr id="237" name="Freeform 9"/>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close/>
                  </a:path>
                </a:pathLst>
              </a:custGeom>
              <a:solidFill>
                <a:srgbClr val="FF19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238" name="Freeform 10"/>
              <p:cNvSpPr>
                <a:spLocks/>
              </p:cNvSpPr>
              <p:nvPr/>
            </p:nvSpPr>
            <p:spPr bwMode="auto">
              <a:xfrm>
                <a:off x="4267" y="1140"/>
                <a:ext cx="4" cy="49"/>
              </a:xfrm>
              <a:custGeom>
                <a:avLst/>
                <a:gdLst>
                  <a:gd name="T0" fmla="*/ 3 w 6"/>
                  <a:gd name="T1" fmla="*/ 25 h 50"/>
                  <a:gd name="T2" fmla="*/ 0 w 6"/>
                  <a:gd name="T3" fmla="*/ 25 h 50"/>
                  <a:gd name="T4" fmla="*/ 0 w 6"/>
                  <a:gd name="T5" fmla="*/ 0 h 50"/>
                  <a:gd name="T6" fmla="*/ 3 w 6"/>
                  <a:gd name="T7" fmla="*/ 0 h 50"/>
                  <a:gd name="T8" fmla="*/ 3 w 6"/>
                  <a:gd name="T9" fmla="*/ 25 h 50"/>
                  <a:gd name="T10" fmla="*/ 3 w 6"/>
                  <a:gd name="T11" fmla="*/ 25 h 50"/>
                  <a:gd name="T12" fmla="*/ 0 60000 65536"/>
                  <a:gd name="T13" fmla="*/ 0 60000 65536"/>
                  <a:gd name="T14" fmla="*/ 0 60000 65536"/>
                  <a:gd name="T15" fmla="*/ 0 60000 65536"/>
                  <a:gd name="T16" fmla="*/ 0 60000 65536"/>
                  <a:gd name="T17" fmla="*/ 0 60000 65536"/>
                  <a:gd name="T18" fmla="*/ 0 w 6"/>
                  <a:gd name="T19" fmla="*/ 0 h 50"/>
                  <a:gd name="T20" fmla="*/ 6 w 6"/>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6" h="50">
                    <a:moveTo>
                      <a:pt x="6" y="50"/>
                    </a:moveTo>
                    <a:lnTo>
                      <a:pt x="0" y="50"/>
                    </a:lnTo>
                    <a:lnTo>
                      <a:pt x="0" y="0"/>
                    </a:lnTo>
                    <a:lnTo>
                      <a:pt x="6" y="0"/>
                    </a:lnTo>
                    <a:lnTo>
                      <a:pt x="6" y="50"/>
                    </a:lnTo>
                    <a:close/>
                  </a:path>
                </a:pathLst>
              </a:custGeom>
              <a:solidFill>
                <a:srgbClr val="FFFFFF"/>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239" name="Freeform 11"/>
              <p:cNvSpPr>
                <a:spLocks/>
              </p:cNvSpPr>
              <p:nvPr/>
            </p:nvSpPr>
            <p:spPr bwMode="auto">
              <a:xfrm>
                <a:off x="4257" y="1150"/>
                <a:ext cx="33" cy="4"/>
              </a:xfrm>
              <a:custGeom>
                <a:avLst/>
                <a:gdLst>
                  <a:gd name="T0" fmla="*/ 18 w 36"/>
                  <a:gd name="T1" fmla="*/ 5 h 5"/>
                  <a:gd name="T2" fmla="*/ 0 w 36"/>
                  <a:gd name="T3" fmla="*/ 5 h 5"/>
                  <a:gd name="T4" fmla="*/ 0 w 36"/>
                  <a:gd name="T5" fmla="*/ 0 h 5"/>
                  <a:gd name="T6" fmla="*/ 18 w 36"/>
                  <a:gd name="T7" fmla="*/ 0 h 5"/>
                  <a:gd name="T8" fmla="*/ 18 w 36"/>
                  <a:gd name="T9" fmla="*/ 5 h 5"/>
                  <a:gd name="T10" fmla="*/ 18 w 36"/>
                  <a:gd name="T11" fmla="*/ 5 h 5"/>
                  <a:gd name="T12" fmla="*/ 0 60000 65536"/>
                  <a:gd name="T13" fmla="*/ 0 60000 65536"/>
                  <a:gd name="T14" fmla="*/ 0 60000 65536"/>
                  <a:gd name="T15" fmla="*/ 0 60000 65536"/>
                  <a:gd name="T16" fmla="*/ 0 60000 65536"/>
                  <a:gd name="T17" fmla="*/ 0 60000 65536"/>
                  <a:gd name="T18" fmla="*/ 0 w 36"/>
                  <a:gd name="T19" fmla="*/ 0 h 5"/>
                  <a:gd name="T20" fmla="*/ 36 w 36"/>
                  <a:gd name="T21" fmla="*/ 5 h 5"/>
                </a:gdLst>
                <a:ahLst/>
                <a:cxnLst>
                  <a:cxn ang="T12">
                    <a:pos x="T0" y="T1"/>
                  </a:cxn>
                  <a:cxn ang="T13">
                    <a:pos x="T2" y="T3"/>
                  </a:cxn>
                  <a:cxn ang="T14">
                    <a:pos x="T4" y="T5"/>
                  </a:cxn>
                  <a:cxn ang="T15">
                    <a:pos x="T6" y="T7"/>
                  </a:cxn>
                  <a:cxn ang="T16">
                    <a:pos x="T8" y="T9"/>
                  </a:cxn>
                  <a:cxn ang="T17">
                    <a:pos x="T10" y="T11"/>
                  </a:cxn>
                </a:cxnLst>
                <a:rect l="T18" t="T19" r="T20" b="T21"/>
                <a:pathLst>
                  <a:path w="36" h="5">
                    <a:moveTo>
                      <a:pt x="36" y="5"/>
                    </a:moveTo>
                    <a:lnTo>
                      <a:pt x="0" y="5"/>
                    </a:lnTo>
                    <a:lnTo>
                      <a:pt x="0" y="0"/>
                    </a:lnTo>
                    <a:lnTo>
                      <a:pt x="36" y="0"/>
                    </a:lnTo>
                    <a:lnTo>
                      <a:pt x="36" y="5"/>
                    </a:lnTo>
                    <a:close/>
                  </a:path>
                </a:pathLst>
              </a:custGeom>
              <a:solidFill>
                <a:srgbClr val="FFFFFF"/>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240" name="Freeform 12"/>
              <p:cNvSpPr>
                <a:spLocks/>
              </p:cNvSpPr>
              <p:nvPr/>
            </p:nvSpPr>
            <p:spPr bwMode="auto">
              <a:xfrm>
                <a:off x="4251" y="1164"/>
                <a:ext cx="39" cy="6"/>
              </a:xfrm>
              <a:custGeom>
                <a:avLst/>
                <a:gdLst>
                  <a:gd name="T0" fmla="*/ 10 w 42"/>
                  <a:gd name="T1" fmla="*/ 3 h 6"/>
                  <a:gd name="T2" fmla="*/ 0 w 42"/>
                  <a:gd name="T3" fmla="*/ 3 h 6"/>
                  <a:gd name="T4" fmla="*/ 0 w 42"/>
                  <a:gd name="T5" fmla="*/ 0 h 6"/>
                  <a:gd name="T6" fmla="*/ 10 w 42"/>
                  <a:gd name="T7" fmla="*/ 0 h 6"/>
                  <a:gd name="T8" fmla="*/ 10 w 42"/>
                  <a:gd name="T9" fmla="*/ 3 h 6"/>
                  <a:gd name="T10" fmla="*/ 10 w 42"/>
                  <a:gd name="T11" fmla="*/ 3 h 6"/>
                  <a:gd name="T12" fmla="*/ 0 60000 65536"/>
                  <a:gd name="T13" fmla="*/ 0 60000 65536"/>
                  <a:gd name="T14" fmla="*/ 0 60000 65536"/>
                  <a:gd name="T15" fmla="*/ 0 60000 65536"/>
                  <a:gd name="T16" fmla="*/ 0 60000 65536"/>
                  <a:gd name="T17" fmla="*/ 0 60000 65536"/>
                  <a:gd name="T18" fmla="*/ 0 w 42"/>
                  <a:gd name="T19" fmla="*/ 0 h 6"/>
                  <a:gd name="T20" fmla="*/ 42 w 42"/>
                  <a:gd name="T21" fmla="*/ 6 h 6"/>
                </a:gdLst>
                <a:ahLst/>
                <a:cxnLst>
                  <a:cxn ang="T12">
                    <a:pos x="T0" y="T1"/>
                  </a:cxn>
                  <a:cxn ang="T13">
                    <a:pos x="T2" y="T3"/>
                  </a:cxn>
                  <a:cxn ang="T14">
                    <a:pos x="T4" y="T5"/>
                  </a:cxn>
                  <a:cxn ang="T15">
                    <a:pos x="T6" y="T7"/>
                  </a:cxn>
                  <a:cxn ang="T16">
                    <a:pos x="T8" y="T9"/>
                  </a:cxn>
                  <a:cxn ang="T17">
                    <a:pos x="T10" y="T11"/>
                  </a:cxn>
                </a:cxnLst>
                <a:rect l="T18" t="T19" r="T20" b="T21"/>
                <a:pathLst>
                  <a:path w="42" h="6">
                    <a:moveTo>
                      <a:pt x="42" y="6"/>
                    </a:moveTo>
                    <a:lnTo>
                      <a:pt x="0" y="6"/>
                    </a:lnTo>
                    <a:lnTo>
                      <a:pt x="0" y="0"/>
                    </a:lnTo>
                    <a:lnTo>
                      <a:pt x="42" y="0"/>
                    </a:lnTo>
                    <a:lnTo>
                      <a:pt x="42" y="6"/>
                    </a:lnTo>
                    <a:close/>
                  </a:path>
                </a:pathLst>
              </a:custGeom>
              <a:solidFill>
                <a:srgbClr val="FFFFFF"/>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241" name="Freeform 13"/>
              <p:cNvSpPr>
                <a:spLocks/>
              </p:cNvSpPr>
              <p:nvPr/>
            </p:nvSpPr>
            <p:spPr bwMode="auto">
              <a:xfrm>
                <a:off x="4245" y="1182"/>
                <a:ext cx="57" cy="32"/>
              </a:xfrm>
              <a:custGeom>
                <a:avLst/>
                <a:gdLst>
                  <a:gd name="T0" fmla="*/ 0 w 60"/>
                  <a:gd name="T1" fmla="*/ 11 h 34"/>
                  <a:gd name="T2" fmla="*/ 6 w 60"/>
                  <a:gd name="T3" fmla="*/ 6 h 34"/>
                  <a:gd name="T4" fmla="*/ 10 w 60"/>
                  <a:gd name="T5" fmla="*/ 6 h 34"/>
                  <a:gd name="T6" fmla="*/ 10 w 60"/>
                  <a:gd name="T7" fmla="*/ 6 h 34"/>
                  <a:gd name="T8" fmla="*/ 10 w 60"/>
                  <a:gd name="T9" fmla="*/ 11 h 34"/>
                  <a:gd name="T10" fmla="*/ 10 w 60"/>
                  <a:gd name="T11" fmla="*/ 6 h 34"/>
                  <a:gd name="T12" fmla="*/ 10 w 60"/>
                  <a:gd name="T13" fmla="*/ 0 h 34"/>
                  <a:gd name="T14" fmla="*/ 10 w 60"/>
                  <a:gd name="T15" fmla="*/ 6 h 34"/>
                  <a:gd name="T16" fmla="*/ 10 w 60"/>
                  <a:gd name="T17" fmla="*/ 11 h 34"/>
                  <a:gd name="T18" fmla="*/ 10 w 60"/>
                  <a:gd name="T19" fmla="*/ 11 h 34"/>
                  <a:gd name="T20" fmla="*/ 10 w 60"/>
                  <a:gd name="T21" fmla="*/ 6 h 34"/>
                  <a:gd name="T22" fmla="*/ 10 w 60"/>
                  <a:gd name="T23" fmla="*/ 6 h 34"/>
                  <a:gd name="T24" fmla="*/ 10 w 60"/>
                  <a:gd name="T25" fmla="*/ 11 h 34"/>
                  <a:gd name="T26" fmla="*/ 10 w 60"/>
                  <a:gd name="T27" fmla="*/ 11 h 34"/>
                  <a:gd name="T28" fmla="*/ 10 w 60"/>
                  <a:gd name="T29" fmla="*/ 23 h 34"/>
                  <a:gd name="T30" fmla="*/ 10 w 60"/>
                  <a:gd name="T31" fmla="*/ 34 h 34"/>
                  <a:gd name="T32" fmla="*/ 10 w 60"/>
                  <a:gd name="T33" fmla="*/ 34 h 34"/>
                  <a:gd name="T34" fmla="*/ 10 w 60"/>
                  <a:gd name="T35" fmla="*/ 34 h 34"/>
                  <a:gd name="T36" fmla="*/ 10 w 60"/>
                  <a:gd name="T37" fmla="*/ 28 h 34"/>
                  <a:gd name="T38" fmla="*/ 10 w 60"/>
                  <a:gd name="T39" fmla="*/ 23 h 34"/>
                  <a:gd name="T40" fmla="*/ 6 w 60"/>
                  <a:gd name="T41" fmla="*/ 17 h 34"/>
                  <a:gd name="T42" fmla="*/ 6 w 60"/>
                  <a:gd name="T43" fmla="*/ 11 h 34"/>
                  <a:gd name="T44" fmla="*/ 0 w 60"/>
                  <a:gd name="T45" fmla="*/ 11 h 34"/>
                  <a:gd name="T46" fmla="*/ 0 w 60"/>
                  <a:gd name="T47" fmla="*/ 11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34"/>
                  <a:gd name="T74" fmla="*/ 60 w 60"/>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34">
                    <a:moveTo>
                      <a:pt x="0" y="11"/>
                    </a:moveTo>
                    <a:lnTo>
                      <a:pt x="6" y="6"/>
                    </a:lnTo>
                    <a:lnTo>
                      <a:pt x="12" y="6"/>
                    </a:lnTo>
                    <a:lnTo>
                      <a:pt x="18" y="6"/>
                    </a:lnTo>
                    <a:lnTo>
                      <a:pt x="18" y="11"/>
                    </a:lnTo>
                    <a:lnTo>
                      <a:pt x="18" y="6"/>
                    </a:lnTo>
                    <a:lnTo>
                      <a:pt x="30" y="0"/>
                    </a:lnTo>
                    <a:lnTo>
                      <a:pt x="42" y="6"/>
                    </a:lnTo>
                    <a:lnTo>
                      <a:pt x="42" y="11"/>
                    </a:lnTo>
                    <a:lnTo>
                      <a:pt x="42" y="6"/>
                    </a:lnTo>
                    <a:lnTo>
                      <a:pt x="48" y="6"/>
                    </a:lnTo>
                    <a:lnTo>
                      <a:pt x="54" y="11"/>
                    </a:lnTo>
                    <a:lnTo>
                      <a:pt x="60" y="11"/>
                    </a:lnTo>
                    <a:lnTo>
                      <a:pt x="48" y="23"/>
                    </a:lnTo>
                    <a:lnTo>
                      <a:pt x="42" y="34"/>
                    </a:lnTo>
                    <a:lnTo>
                      <a:pt x="30" y="34"/>
                    </a:lnTo>
                    <a:lnTo>
                      <a:pt x="24" y="34"/>
                    </a:lnTo>
                    <a:lnTo>
                      <a:pt x="18" y="28"/>
                    </a:lnTo>
                    <a:lnTo>
                      <a:pt x="12" y="23"/>
                    </a:lnTo>
                    <a:lnTo>
                      <a:pt x="6" y="17"/>
                    </a:lnTo>
                    <a:lnTo>
                      <a:pt x="6" y="11"/>
                    </a:lnTo>
                    <a:lnTo>
                      <a:pt x="0" y="11"/>
                    </a:lnTo>
                    <a:close/>
                  </a:path>
                </a:pathLst>
              </a:custGeom>
              <a:solidFill>
                <a:srgbClr val="0C419A"/>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242" name="Freeform 14"/>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path>
                </a:pathLst>
              </a:custGeom>
              <a:noFill/>
              <a:ln w="0">
                <a:solidFill>
                  <a:srgbClr val="FFFFFF"/>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grpSp>
        <p:grpSp>
          <p:nvGrpSpPr>
            <p:cNvPr id="7" name="Group 66"/>
            <p:cNvGrpSpPr>
              <a:grpSpLocks/>
            </p:cNvGrpSpPr>
            <p:nvPr userDrawn="1"/>
          </p:nvGrpSpPr>
          <p:grpSpPr bwMode="auto">
            <a:xfrm>
              <a:off x="3338572" y="5298398"/>
              <a:ext cx="166325" cy="105273"/>
              <a:chOff x="1592" y="2897"/>
              <a:chExt cx="247" cy="156"/>
            </a:xfrm>
          </p:grpSpPr>
          <p:sp>
            <p:nvSpPr>
              <p:cNvPr id="218" name="Freeform 67"/>
              <p:cNvSpPr>
                <a:spLocks/>
              </p:cNvSpPr>
              <p:nvPr/>
            </p:nvSpPr>
            <p:spPr bwMode="auto">
              <a:xfrm>
                <a:off x="1592" y="2897"/>
                <a:ext cx="247" cy="155"/>
              </a:xfrm>
              <a:custGeom>
                <a:avLst/>
                <a:gdLst>
                  <a:gd name="T0" fmla="*/ 0 w 245"/>
                  <a:gd name="T1" fmla="*/ 156 h 156"/>
                  <a:gd name="T2" fmla="*/ 0 w 245"/>
                  <a:gd name="T3" fmla="*/ 0 h 156"/>
                  <a:gd name="T4" fmla="*/ 245 w 245"/>
                  <a:gd name="T5" fmla="*/ 0 h 156"/>
                  <a:gd name="T6" fmla="*/ 245 w 245"/>
                  <a:gd name="T7" fmla="*/ 156 h 156"/>
                  <a:gd name="T8" fmla="*/ 0 w 245"/>
                  <a:gd name="T9" fmla="*/ 156 h 156"/>
                  <a:gd name="T10" fmla="*/ 0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0" y="156"/>
                    </a:moveTo>
                    <a:lnTo>
                      <a:pt x="0" y="0"/>
                    </a:lnTo>
                    <a:lnTo>
                      <a:pt x="245" y="0"/>
                    </a:lnTo>
                    <a:lnTo>
                      <a:pt x="245" y="156"/>
                    </a:lnTo>
                    <a:lnTo>
                      <a:pt x="0" y="156"/>
                    </a:lnTo>
                    <a:close/>
                  </a:path>
                </a:pathLst>
              </a:custGeom>
              <a:solidFill>
                <a:srgbClr val="FFFFFF"/>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219" name="Freeform 68"/>
              <p:cNvSpPr>
                <a:spLocks/>
              </p:cNvSpPr>
              <p:nvPr/>
            </p:nvSpPr>
            <p:spPr bwMode="auto">
              <a:xfrm>
                <a:off x="1592" y="2897"/>
                <a:ext cx="247" cy="155"/>
              </a:xfrm>
              <a:custGeom>
                <a:avLst/>
                <a:gdLst>
                  <a:gd name="T0" fmla="*/ 0 w 245"/>
                  <a:gd name="T1" fmla="*/ 67 h 156"/>
                  <a:gd name="T2" fmla="*/ 114 w 245"/>
                  <a:gd name="T3" fmla="*/ 67 h 156"/>
                  <a:gd name="T4" fmla="*/ 114 w 245"/>
                  <a:gd name="T5" fmla="*/ 0 h 156"/>
                  <a:gd name="T6" fmla="*/ 137 w 245"/>
                  <a:gd name="T7" fmla="*/ 0 h 156"/>
                  <a:gd name="T8" fmla="*/ 137 w 245"/>
                  <a:gd name="T9" fmla="*/ 67 h 156"/>
                  <a:gd name="T10" fmla="*/ 245 w 245"/>
                  <a:gd name="T11" fmla="*/ 67 h 156"/>
                  <a:gd name="T12" fmla="*/ 245 w 245"/>
                  <a:gd name="T13" fmla="*/ 89 h 156"/>
                  <a:gd name="T14" fmla="*/ 137 w 245"/>
                  <a:gd name="T15" fmla="*/ 89 h 156"/>
                  <a:gd name="T16" fmla="*/ 137 w 245"/>
                  <a:gd name="T17" fmla="*/ 156 h 156"/>
                  <a:gd name="T18" fmla="*/ 114 w 245"/>
                  <a:gd name="T19" fmla="*/ 156 h 156"/>
                  <a:gd name="T20" fmla="*/ 114 w 245"/>
                  <a:gd name="T21" fmla="*/ 89 h 156"/>
                  <a:gd name="T22" fmla="*/ 0 w 245"/>
                  <a:gd name="T23" fmla="*/ 89 h 156"/>
                  <a:gd name="T24" fmla="*/ 0 w 245"/>
                  <a:gd name="T25" fmla="*/ 67 h 156"/>
                  <a:gd name="T26" fmla="*/ 0 w 245"/>
                  <a:gd name="T27" fmla="*/ 67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6"/>
                  <a:gd name="T44" fmla="*/ 245 w 245"/>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6">
                    <a:moveTo>
                      <a:pt x="0" y="67"/>
                    </a:moveTo>
                    <a:lnTo>
                      <a:pt x="114" y="67"/>
                    </a:lnTo>
                    <a:lnTo>
                      <a:pt x="114" y="0"/>
                    </a:lnTo>
                    <a:lnTo>
                      <a:pt x="137" y="0"/>
                    </a:lnTo>
                    <a:lnTo>
                      <a:pt x="137" y="67"/>
                    </a:lnTo>
                    <a:lnTo>
                      <a:pt x="245" y="67"/>
                    </a:lnTo>
                    <a:lnTo>
                      <a:pt x="245" y="89"/>
                    </a:lnTo>
                    <a:lnTo>
                      <a:pt x="137" y="89"/>
                    </a:lnTo>
                    <a:lnTo>
                      <a:pt x="137" y="156"/>
                    </a:lnTo>
                    <a:lnTo>
                      <a:pt x="114" y="156"/>
                    </a:lnTo>
                    <a:lnTo>
                      <a:pt x="114" y="89"/>
                    </a:lnTo>
                    <a:lnTo>
                      <a:pt x="0" y="89"/>
                    </a:lnTo>
                    <a:lnTo>
                      <a:pt x="0" y="67"/>
                    </a:lnTo>
                    <a:close/>
                  </a:path>
                </a:pathLst>
              </a:custGeom>
              <a:solidFill>
                <a:srgbClr val="FF00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220" name="Freeform 69"/>
              <p:cNvSpPr>
                <a:spLocks/>
              </p:cNvSpPr>
              <p:nvPr/>
            </p:nvSpPr>
            <p:spPr bwMode="auto">
              <a:xfrm>
                <a:off x="1742" y="2897"/>
                <a:ext cx="67" cy="50"/>
              </a:xfrm>
              <a:custGeom>
                <a:avLst/>
                <a:gdLst>
                  <a:gd name="T0" fmla="*/ 0 w 66"/>
                  <a:gd name="T1" fmla="*/ 0 h 50"/>
                  <a:gd name="T2" fmla="*/ 0 w 66"/>
                  <a:gd name="T3" fmla="*/ 50 h 50"/>
                  <a:gd name="T4" fmla="*/ 66 w 66"/>
                  <a:gd name="T5" fmla="*/ 0 h 50"/>
                  <a:gd name="T6" fmla="*/ 0 w 66"/>
                  <a:gd name="T7" fmla="*/ 0 h 50"/>
                  <a:gd name="T8" fmla="*/ 0 w 66"/>
                  <a:gd name="T9" fmla="*/ 0 h 50"/>
                  <a:gd name="T10" fmla="*/ 0 60000 65536"/>
                  <a:gd name="T11" fmla="*/ 0 60000 65536"/>
                  <a:gd name="T12" fmla="*/ 0 60000 65536"/>
                  <a:gd name="T13" fmla="*/ 0 60000 65536"/>
                  <a:gd name="T14" fmla="*/ 0 60000 65536"/>
                  <a:gd name="T15" fmla="*/ 0 w 66"/>
                  <a:gd name="T16" fmla="*/ 0 h 50"/>
                  <a:gd name="T17" fmla="*/ 66 w 66"/>
                  <a:gd name="T18" fmla="*/ 50 h 50"/>
                </a:gdLst>
                <a:ahLst/>
                <a:cxnLst>
                  <a:cxn ang="T10">
                    <a:pos x="T0" y="T1"/>
                  </a:cxn>
                  <a:cxn ang="T11">
                    <a:pos x="T2" y="T3"/>
                  </a:cxn>
                  <a:cxn ang="T12">
                    <a:pos x="T4" y="T5"/>
                  </a:cxn>
                  <a:cxn ang="T13">
                    <a:pos x="T6" y="T7"/>
                  </a:cxn>
                  <a:cxn ang="T14">
                    <a:pos x="T8" y="T9"/>
                  </a:cxn>
                </a:cxnLst>
                <a:rect l="T15" t="T16" r="T17" b="T18"/>
                <a:pathLst>
                  <a:path w="66" h="50">
                    <a:moveTo>
                      <a:pt x="0" y="0"/>
                    </a:moveTo>
                    <a:lnTo>
                      <a:pt x="0" y="50"/>
                    </a:lnTo>
                    <a:lnTo>
                      <a:pt x="66" y="0"/>
                    </a:lnTo>
                    <a:lnTo>
                      <a:pt x="0" y="0"/>
                    </a:lnTo>
                    <a:close/>
                  </a:path>
                </a:pathLst>
              </a:custGeom>
              <a:solidFill>
                <a:srgbClr val="0C419A"/>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221" name="Freeform 70"/>
              <p:cNvSpPr>
                <a:spLocks/>
              </p:cNvSpPr>
              <p:nvPr/>
            </p:nvSpPr>
            <p:spPr bwMode="auto">
              <a:xfrm>
                <a:off x="1778" y="2913"/>
                <a:ext cx="61" cy="40"/>
              </a:xfrm>
              <a:custGeom>
                <a:avLst/>
                <a:gdLst>
                  <a:gd name="T0" fmla="*/ 0 w 60"/>
                  <a:gd name="T1" fmla="*/ 39 h 39"/>
                  <a:gd name="T2" fmla="*/ 60 w 60"/>
                  <a:gd name="T3" fmla="*/ 39 h 39"/>
                  <a:gd name="T4" fmla="*/ 60 w 60"/>
                  <a:gd name="T5" fmla="*/ 0 h 39"/>
                  <a:gd name="T6" fmla="*/ 0 w 60"/>
                  <a:gd name="T7" fmla="*/ 39 h 39"/>
                  <a:gd name="T8" fmla="*/ 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39"/>
                    </a:moveTo>
                    <a:lnTo>
                      <a:pt x="60" y="39"/>
                    </a:lnTo>
                    <a:lnTo>
                      <a:pt x="60" y="0"/>
                    </a:lnTo>
                    <a:lnTo>
                      <a:pt x="0" y="39"/>
                    </a:lnTo>
                    <a:close/>
                  </a:path>
                </a:pathLst>
              </a:custGeom>
              <a:solidFill>
                <a:srgbClr val="0C419A"/>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222" name="Freeform 71"/>
              <p:cNvSpPr>
                <a:spLocks/>
              </p:cNvSpPr>
              <p:nvPr/>
            </p:nvSpPr>
            <p:spPr bwMode="auto">
              <a:xfrm>
                <a:off x="1742" y="2897"/>
                <a:ext cx="97" cy="57"/>
              </a:xfrm>
              <a:custGeom>
                <a:avLst/>
                <a:gdLst>
                  <a:gd name="T0" fmla="*/ 0 w 96"/>
                  <a:gd name="T1" fmla="*/ 56 h 56"/>
                  <a:gd name="T2" fmla="*/ 78 w 96"/>
                  <a:gd name="T3" fmla="*/ 0 h 56"/>
                  <a:gd name="T4" fmla="*/ 96 w 96"/>
                  <a:gd name="T5" fmla="*/ 0 h 56"/>
                  <a:gd name="T6" fmla="*/ 18 w 96"/>
                  <a:gd name="T7" fmla="*/ 56 h 56"/>
                  <a:gd name="T8" fmla="*/ 0 w 96"/>
                  <a:gd name="T9" fmla="*/ 56 h 56"/>
                  <a:gd name="T10" fmla="*/ 0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0" y="56"/>
                    </a:moveTo>
                    <a:lnTo>
                      <a:pt x="78" y="0"/>
                    </a:lnTo>
                    <a:lnTo>
                      <a:pt x="96" y="0"/>
                    </a:lnTo>
                    <a:lnTo>
                      <a:pt x="18" y="56"/>
                    </a:lnTo>
                    <a:lnTo>
                      <a:pt x="0" y="56"/>
                    </a:lnTo>
                    <a:close/>
                  </a:path>
                </a:pathLst>
              </a:custGeom>
              <a:solidFill>
                <a:srgbClr val="FF00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223" name="Freeform 72"/>
              <p:cNvSpPr>
                <a:spLocks/>
              </p:cNvSpPr>
              <p:nvPr/>
            </p:nvSpPr>
            <p:spPr bwMode="auto">
              <a:xfrm>
                <a:off x="1616" y="2897"/>
                <a:ext cx="77" cy="44"/>
              </a:xfrm>
              <a:custGeom>
                <a:avLst/>
                <a:gdLst>
                  <a:gd name="T0" fmla="*/ 78 w 78"/>
                  <a:gd name="T1" fmla="*/ 0 h 45"/>
                  <a:gd name="T2" fmla="*/ 78 w 78"/>
                  <a:gd name="T3" fmla="*/ 45 h 45"/>
                  <a:gd name="T4" fmla="*/ 0 w 78"/>
                  <a:gd name="T5" fmla="*/ 0 h 45"/>
                  <a:gd name="T6" fmla="*/ 78 w 78"/>
                  <a:gd name="T7" fmla="*/ 0 h 45"/>
                  <a:gd name="T8" fmla="*/ 78 w 78"/>
                  <a:gd name="T9" fmla="*/ 0 h 45"/>
                  <a:gd name="T10" fmla="*/ 0 60000 65536"/>
                  <a:gd name="T11" fmla="*/ 0 60000 65536"/>
                  <a:gd name="T12" fmla="*/ 0 60000 65536"/>
                  <a:gd name="T13" fmla="*/ 0 60000 65536"/>
                  <a:gd name="T14" fmla="*/ 0 60000 65536"/>
                  <a:gd name="T15" fmla="*/ 0 w 78"/>
                  <a:gd name="T16" fmla="*/ 0 h 45"/>
                  <a:gd name="T17" fmla="*/ 78 w 78"/>
                  <a:gd name="T18" fmla="*/ 45 h 45"/>
                </a:gdLst>
                <a:ahLst/>
                <a:cxnLst>
                  <a:cxn ang="T10">
                    <a:pos x="T0" y="T1"/>
                  </a:cxn>
                  <a:cxn ang="T11">
                    <a:pos x="T2" y="T3"/>
                  </a:cxn>
                  <a:cxn ang="T12">
                    <a:pos x="T4" y="T5"/>
                  </a:cxn>
                  <a:cxn ang="T13">
                    <a:pos x="T6" y="T7"/>
                  </a:cxn>
                  <a:cxn ang="T14">
                    <a:pos x="T8" y="T9"/>
                  </a:cxn>
                </a:cxnLst>
                <a:rect l="T15" t="T16" r="T17" b="T18"/>
                <a:pathLst>
                  <a:path w="78" h="45">
                    <a:moveTo>
                      <a:pt x="78" y="0"/>
                    </a:moveTo>
                    <a:lnTo>
                      <a:pt x="78" y="45"/>
                    </a:lnTo>
                    <a:lnTo>
                      <a:pt x="0" y="0"/>
                    </a:lnTo>
                    <a:lnTo>
                      <a:pt x="78" y="0"/>
                    </a:lnTo>
                    <a:close/>
                  </a:path>
                </a:pathLst>
              </a:custGeom>
              <a:solidFill>
                <a:srgbClr val="0C419A"/>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224" name="Freeform 73"/>
              <p:cNvSpPr>
                <a:spLocks/>
              </p:cNvSpPr>
              <p:nvPr/>
            </p:nvSpPr>
            <p:spPr bwMode="auto">
              <a:xfrm>
                <a:off x="1592" y="2913"/>
                <a:ext cx="61" cy="40"/>
              </a:xfrm>
              <a:custGeom>
                <a:avLst/>
                <a:gdLst>
                  <a:gd name="T0" fmla="*/ 60 w 60"/>
                  <a:gd name="T1" fmla="*/ 39 h 39"/>
                  <a:gd name="T2" fmla="*/ 0 w 60"/>
                  <a:gd name="T3" fmla="*/ 39 h 39"/>
                  <a:gd name="T4" fmla="*/ 0 w 60"/>
                  <a:gd name="T5" fmla="*/ 0 h 39"/>
                  <a:gd name="T6" fmla="*/ 60 w 60"/>
                  <a:gd name="T7" fmla="*/ 39 h 39"/>
                  <a:gd name="T8" fmla="*/ 6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60" y="39"/>
                    </a:moveTo>
                    <a:lnTo>
                      <a:pt x="0" y="39"/>
                    </a:lnTo>
                    <a:lnTo>
                      <a:pt x="0" y="0"/>
                    </a:lnTo>
                    <a:lnTo>
                      <a:pt x="60" y="39"/>
                    </a:lnTo>
                    <a:close/>
                  </a:path>
                </a:pathLst>
              </a:custGeom>
              <a:solidFill>
                <a:srgbClr val="0C419A"/>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225" name="Freeform 74"/>
              <p:cNvSpPr>
                <a:spLocks/>
              </p:cNvSpPr>
              <p:nvPr/>
            </p:nvSpPr>
            <p:spPr bwMode="auto">
              <a:xfrm>
                <a:off x="1592" y="2897"/>
                <a:ext cx="95" cy="57"/>
              </a:xfrm>
              <a:custGeom>
                <a:avLst/>
                <a:gdLst>
                  <a:gd name="T0" fmla="*/ 96 w 96"/>
                  <a:gd name="T1" fmla="*/ 56 h 56"/>
                  <a:gd name="T2" fmla="*/ 0 w 96"/>
                  <a:gd name="T3" fmla="*/ 0 h 56"/>
                  <a:gd name="T4" fmla="*/ 6 w 96"/>
                  <a:gd name="T5" fmla="*/ 11 h 56"/>
                  <a:gd name="T6" fmla="*/ 78 w 96"/>
                  <a:gd name="T7" fmla="*/ 56 h 56"/>
                  <a:gd name="T8" fmla="*/ 96 w 96"/>
                  <a:gd name="T9" fmla="*/ 56 h 56"/>
                  <a:gd name="T10" fmla="*/ 96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96" y="56"/>
                    </a:moveTo>
                    <a:lnTo>
                      <a:pt x="0" y="0"/>
                    </a:lnTo>
                    <a:lnTo>
                      <a:pt x="6" y="11"/>
                    </a:lnTo>
                    <a:lnTo>
                      <a:pt x="78" y="56"/>
                    </a:lnTo>
                    <a:lnTo>
                      <a:pt x="96" y="56"/>
                    </a:lnTo>
                    <a:close/>
                  </a:path>
                </a:pathLst>
              </a:custGeom>
              <a:solidFill>
                <a:srgbClr val="FF00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226" name="Freeform 75"/>
              <p:cNvSpPr>
                <a:spLocks/>
              </p:cNvSpPr>
              <p:nvPr/>
            </p:nvSpPr>
            <p:spPr bwMode="auto">
              <a:xfrm>
                <a:off x="1742" y="3008"/>
                <a:ext cx="73" cy="44"/>
              </a:xfrm>
              <a:custGeom>
                <a:avLst/>
                <a:gdLst>
                  <a:gd name="T0" fmla="*/ 0 w 72"/>
                  <a:gd name="T1" fmla="*/ 44 h 44"/>
                  <a:gd name="T2" fmla="*/ 0 w 72"/>
                  <a:gd name="T3" fmla="*/ 0 h 44"/>
                  <a:gd name="T4" fmla="*/ 72 w 72"/>
                  <a:gd name="T5" fmla="*/ 44 h 44"/>
                  <a:gd name="T6" fmla="*/ 0 w 72"/>
                  <a:gd name="T7" fmla="*/ 44 h 44"/>
                  <a:gd name="T8" fmla="*/ 0 w 72"/>
                  <a:gd name="T9" fmla="*/ 44 h 44"/>
                  <a:gd name="T10" fmla="*/ 0 60000 65536"/>
                  <a:gd name="T11" fmla="*/ 0 60000 65536"/>
                  <a:gd name="T12" fmla="*/ 0 60000 65536"/>
                  <a:gd name="T13" fmla="*/ 0 60000 65536"/>
                  <a:gd name="T14" fmla="*/ 0 60000 65536"/>
                  <a:gd name="T15" fmla="*/ 0 w 72"/>
                  <a:gd name="T16" fmla="*/ 0 h 44"/>
                  <a:gd name="T17" fmla="*/ 72 w 72"/>
                  <a:gd name="T18" fmla="*/ 44 h 44"/>
                </a:gdLst>
                <a:ahLst/>
                <a:cxnLst>
                  <a:cxn ang="T10">
                    <a:pos x="T0" y="T1"/>
                  </a:cxn>
                  <a:cxn ang="T11">
                    <a:pos x="T2" y="T3"/>
                  </a:cxn>
                  <a:cxn ang="T12">
                    <a:pos x="T4" y="T5"/>
                  </a:cxn>
                  <a:cxn ang="T13">
                    <a:pos x="T6" y="T7"/>
                  </a:cxn>
                  <a:cxn ang="T14">
                    <a:pos x="T8" y="T9"/>
                  </a:cxn>
                </a:cxnLst>
                <a:rect l="T15" t="T16" r="T17" b="T18"/>
                <a:pathLst>
                  <a:path w="72" h="44">
                    <a:moveTo>
                      <a:pt x="0" y="44"/>
                    </a:moveTo>
                    <a:lnTo>
                      <a:pt x="0" y="0"/>
                    </a:lnTo>
                    <a:lnTo>
                      <a:pt x="72" y="44"/>
                    </a:lnTo>
                    <a:lnTo>
                      <a:pt x="0" y="44"/>
                    </a:lnTo>
                    <a:close/>
                  </a:path>
                </a:pathLst>
              </a:custGeom>
              <a:solidFill>
                <a:srgbClr val="0C419A"/>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227" name="Freeform 76"/>
              <p:cNvSpPr>
                <a:spLocks/>
              </p:cNvSpPr>
              <p:nvPr/>
            </p:nvSpPr>
            <p:spPr bwMode="auto">
              <a:xfrm>
                <a:off x="1778" y="2998"/>
                <a:ext cx="61" cy="38"/>
              </a:xfrm>
              <a:custGeom>
                <a:avLst/>
                <a:gdLst>
                  <a:gd name="T0" fmla="*/ 0 w 60"/>
                  <a:gd name="T1" fmla="*/ 0 h 39"/>
                  <a:gd name="T2" fmla="*/ 60 w 60"/>
                  <a:gd name="T3" fmla="*/ 0 h 39"/>
                  <a:gd name="T4" fmla="*/ 60 w 60"/>
                  <a:gd name="T5" fmla="*/ 39 h 39"/>
                  <a:gd name="T6" fmla="*/ 0 w 60"/>
                  <a:gd name="T7" fmla="*/ 0 h 39"/>
                  <a:gd name="T8" fmla="*/ 0 w 60"/>
                  <a:gd name="T9" fmla="*/ 0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0"/>
                    </a:moveTo>
                    <a:lnTo>
                      <a:pt x="60" y="0"/>
                    </a:lnTo>
                    <a:lnTo>
                      <a:pt x="60" y="39"/>
                    </a:lnTo>
                    <a:lnTo>
                      <a:pt x="0" y="0"/>
                    </a:lnTo>
                    <a:close/>
                  </a:path>
                </a:pathLst>
              </a:custGeom>
              <a:solidFill>
                <a:srgbClr val="0C419A"/>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228" name="Freeform 77"/>
              <p:cNvSpPr>
                <a:spLocks/>
              </p:cNvSpPr>
              <p:nvPr/>
            </p:nvSpPr>
            <p:spPr bwMode="auto">
              <a:xfrm>
                <a:off x="1754" y="2998"/>
                <a:ext cx="85" cy="55"/>
              </a:xfrm>
              <a:custGeom>
                <a:avLst/>
                <a:gdLst>
                  <a:gd name="T0" fmla="*/ 0 w 84"/>
                  <a:gd name="T1" fmla="*/ 0 h 55"/>
                  <a:gd name="T2" fmla="*/ 84 w 84"/>
                  <a:gd name="T3" fmla="*/ 55 h 55"/>
                  <a:gd name="T4" fmla="*/ 84 w 84"/>
                  <a:gd name="T5" fmla="*/ 44 h 55"/>
                  <a:gd name="T6" fmla="*/ 18 w 84"/>
                  <a:gd name="T7" fmla="*/ 0 h 55"/>
                  <a:gd name="T8" fmla="*/ 0 w 84"/>
                  <a:gd name="T9" fmla="*/ 0 h 55"/>
                  <a:gd name="T10" fmla="*/ 0 w 84"/>
                  <a:gd name="T11" fmla="*/ 0 h 55"/>
                  <a:gd name="T12" fmla="*/ 0 60000 65536"/>
                  <a:gd name="T13" fmla="*/ 0 60000 65536"/>
                  <a:gd name="T14" fmla="*/ 0 60000 65536"/>
                  <a:gd name="T15" fmla="*/ 0 60000 65536"/>
                  <a:gd name="T16" fmla="*/ 0 60000 65536"/>
                  <a:gd name="T17" fmla="*/ 0 60000 65536"/>
                  <a:gd name="T18" fmla="*/ 0 w 84"/>
                  <a:gd name="T19" fmla="*/ 0 h 55"/>
                  <a:gd name="T20" fmla="*/ 84 w 8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84" h="55">
                    <a:moveTo>
                      <a:pt x="0" y="0"/>
                    </a:moveTo>
                    <a:lnTo>
                      <a:pt x="84" y="55"/>
                    </a:lnTo>
                    <a:lnTo>
                      <a:pt x="84" y="44"/>
                    </a:lnTo>
                    <a:lnTo>
                      <a:pt x="18" y="0"/>
                    </a:lnTo>
                    <a:lnTo>
                      <a:pt x="0" y="0"/>
                    </a:lnTo>
                    <a:close/>
                  </a:path>
                </a:pathLst>
              </a:custGeom>
              <a:solidFill>
                <a:srgbClr val="FF00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229" name="Freeform 78"/>
              <p:cNvSpPr>
                <a:spLocks/>
              </p:cNvSpPr>
              <p:nvPr/>
            </p:nvSpPr>
            <p:spPr bwMode="auto">
              <a:xfrm>
                <a:off x="1622" y="3002"/>
                <a:ext cx="71" cy="50"/>
              </a:xfrm>
              <a:custGeom>
                <a:avLst/>
                <a:gdLst>
                  <a:gd name="T0" fmla="*/ 72 w 72"/>
                  <a:gd name="T1" fmla="*/ 50 h 50"/>
                  <a:gd name="T2" fmla="*/ 72 w 72"/>
                  <a:gd name="T3" fmla="*/ 0 h 50"/>
                  <a:gd name="T4" fmla="*/ 0 w 72"/>
                  <a:gd name="T5" fmla="*/ 50 h 50"/>
                  <a:gd name="T6" fmla="*/ 72 w 72"/>
                  <a:gd name="T7" fmla="*/ 50 h 50"/>
                  <a:gd name="T8" fmla="*/ 72 w 72"/>
                  <a:gd name="T9" fmla="*/ 50 h 50"/>
                  <a:gd name="T10" fmla="*/ 0 60000 65536"/>
                  <a:gd name="T11" fmla="*/ 0 60000 65536"/>
                  <a:gd name="T12" fmla="*/ 0 60000 65536"/>
                  <a:gd name="T13" fmla="*/ 0 60000 65536"/>
                  <a:gd name="T14" fmla="*/ 0 60000 65536"/>
                  <a:gd name="T15" fmla="*/ 0 w 72"/>
                  <a:gd name="T16" fmla="*/ 0 h 50"/>
                  <a:gd name="T17" fmla="*/ 72 w 72"/>
                  <a:gd name="T18" fmla="*/ 50 h 50"/>
                </a:gdLst>
                <a:ahLst/>
                <a:cxnLst>
                  <a:cxn ang="T10">
                    <a:pos x="T0" y="T1"/>
                  </a:cxn>
                  <a:cxn ang="T11">
                    <a:pos x="T2" y="T3"/>
                  </a:cxn>
                  <a:cxn ang="T12">
                    <a:pos x="T4" y="T5"/>
                  </a:cxn>
                  <a:cxn ang="T13">
                    <a:pos x="T6" y="T7"/>
                  </a:cxn>
                  <a:cxn ang="T14">
                    <a:pos x="T8" y="T9"/>
                  </a:cxn>
                </a:cxnLst>
                <a:rect l="T15" t="T16" r="T17" b="T18"/>
                <a:pathLst>
                  <a:path w="72" h="50">
                    <a:moveTo>
                      <a:pt x="72" y="50"/>
                    </a:moveTo>
                    <a:lnTo>
                      <a:pt x="72" y="0"/>
                    </a:lnTo>
                    <a:lnTo>
                      <a:pt x="0" y="50"/>
                    </a:lnTo>
                    <a:lnTo>
                      <a:pt x="72" y="50"/>
                    </a:lnTo>
                    <a:close/>
                  </a:path>
                </a:pathLst>
              </a:custGeom>
              <a:solidFill>
                <a:srgbClr val="0C419A"/>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230" name="Freeform 79"/>
              <p:cNvSpPr>
                <a:spLocks/>
              </p:cNvSpPr>
              <p:nvPr/>
            </p:nvSpPr>
            <p:spPr bwMode="auto">
              <a:xfrm>
                <a:off x="1592" y="2998"/>
                <a:ext cx="55" cy="38"/>
              </a:xfrm>
              <a:custGeom>
                <a:avLst/>
                <a:gdLst>
                  <a:gd name="T0" fmla="*/ 54 w 54"/>
                  <a:gd name="T1" fmla="*/ 0 h 39"/>
                  <a:gd name="T2" fmla="*/ 0 w 54"/>
                  <a:gd name="T3" fmla="*/ 0 h 39"/>
                  <a:gd name="T4" fmla="*/ 0 w 54"/>
                  <a:gd name="T5" fmla="*/ 39 h 39"/>
                  <a:gd name="T6" fmla="*/ 54 w 54"/>
                  <a:gd name="T7" fmla="*/ 0 h 39"/>
                  <a:gd name="T8" fmla="*/ 54 w 54"/>
                  <a:gd name="T9" fmla="*/ 0 h 39"/>
                  <a:gd name="T10" fmla="*/ 0 60000 65536"/>
                  <a:gd name="T11" fmla="*/ 0 60000 65536"/>
                  <a:gd name="T12" fmla="*/ 0 60000 65536"/>
                  <a:gd name="T13" fmla="*/ 0 60000 65536"/>
                  <a:gd name="T14" fmla="*/ 0 60000 65536"/>
                  <a:gd name="T15" fmla="*/ 0 w 54"/>
                  <a:gd name="T16" fmla="*/ 0 h 39"/>
                  <a:gd name="T17" fmla="*/ 54 w 54"/>
                  <a:gd name="T18" fmla="*/ 39 h 39"/>
                </a:gdLst>
                <a:ahLst/>
                <a:cxnLst>
                  <a:cxn ang="T10">
                    <a:pos x="T0" y="T1"/>
                  </a:cxn>
                  <a:cxn ang="T11">
                    <a:pos x="T2" y="T3"/>
                  </a:cxn>
                  <a:cxn ang="T12">
                    <a:pos x="T4" y="T5"/>
                  </a:cxn>
                  <a:cxn ang="T13">
                    <a:pos x="T6" y="T7"/>
                  </a:cxn>
                  <a:cxn ang="T14">
                    <a:pos x="T8" y="T9"/>
                  </a:cxn>
                </a:cxnLst>
                <a:rect l="T15" t="T16" r="T17" b="T18"/>
                <a:pathLst>
                  <a:path w="54" h="39">
                    <a:moveTo>
                      <a:pt x="54" y="0"/>
                    </a:moveTo>
                    <a:lnTo>
                      <a:pt x="0" y="0"/>
                    </a:lnTo>
                    <a:lnTo>
                      <a:pt x="0" y="39"/>
                    </a:lnTo>
                    <a:lnTo>
                      <a:pt x="54" y="0"/>
                    </a:lnTo>
                    <a:close/>
                  </a:path>
                </a:pathLst>
              </a:custGeom>
              <a:solidFill>
                <a:srgbClr val="0C419A"/>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231" name="Freeform 80"/>
              <p:cNvSpPr>
                <a:spLocks/>
              </p:cNvSpPr>
              <p:nvPr/>
            </p:nvSpPr>
            <p:spPr bwMode="auto">
              <a:xfrm>
                <a:off x="1598" y="2998"/>
                <a:ext cx="95" cy="55"/>
              </a:xfrm>
              <a:custGeom>
                <a:avLst/>
                <a:gdLst>
                  <a:gd name="T0" fmla="*/ 96 w 96"/>
                  <a:gd name="T1" fmla="*/ 0 h 55"/>
                  <a:gd name="T2" fmla="*/ 18 w 96"/>
                  <a:gd name="T3" fmla="*/ 55 h 55"/>
                  <a:gd name="T4" fmla="*/ 0 w 96"/>
                  <a:gd name="T5" fmla="*/ 55 h 55"/>
                  <a:gd name="T6" fmla="*/ 78 w 96"/>
                  <a:gd name="T7" fmla="*/ 0 h 55"/>
                  <a:gd name="T8" fmla="*/ 96 w 96"/>
                  <a:gd name="T9" fmla="*/ 0 h 55"/>
                  <a:gd name="T10" fmla="*/ 96 w 96"/>
                  <a:gd name="T11" fmla="*/ 0 h 55"/>
                  <a:gd name="T12" fmla="*/ 0 60000 65536"/>
                  <a:gd name="T13" fmla="*/ 0 60000 65536"/>
                  <a:gd name="T14" fmla="*/ 0 60000 65536"/>
                  <a:gd name="T15" fmla="*/ 0 60000 65536"/>
                  <a:gd name="T16" fmla="*/ 0 60000 65536"/>
                  <a:gd name="T17" fmla="*/ 0 60000 65536"/>
                  <a:gd name="T18" fmla="*/ 0 w 96"/>
                  <a:gd name="T19" fmla="*/ 0 h 55"/>
                  <a:gd name="T20" fmla="*/ 96 w 96"/>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96" h="55">
                    <a:moveTo>
                      <a:pt x="96" y="0"/>
                    </a:moveTo>
                    <a:lnTo>
                      <a:pt x="18" y="55"/>
                    </a:lnTo>
                    <a:lnTo>
                      <a:pt x="0" y="55"/>
                    </a:lnTo>
                    <a:lnTo>
                      <a:pt x="78" y="0"/>
                    </a:lnTo>
                    <a:lnTo>
                      <a:pt x="96" y="0"/>
                    </a:lnTo>
                    <a:close/>
                  </a:path>
                </a:pathLst>
              </a:custGeom>
              <a:solidFill>
                <a:srgbClr val="FF00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232" name="Freeform 81"/>
              <p:cNvSpPr>
                <a:spLocks/>
              </p:cNvSpPr>
              <p:nvPr/>
            </p:nvSpPr>
            <p:spPr bwMode="auto">
              <a:xfrm>
                <a:off x="1592" y="2897"/>
                <a:ext cx="247"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grpSp>
        <p:grpSp>
          <p:nvGrpSpPr>
            <p:cNvPr id="8" name="Group 82"/>
            <p:cNvGrpSpPr>
              <a:grpSpLocks/>
            </p:cNvGrpSpPr>
            <p:nvPr userDrawn="1"/>
          </p:nvGrpSpPr>
          <p:grpSpPr bwMode="auto">
            <a:xfrm>
              <a:off x="2910190" y="5298398"/>
              <a:ext cx="164629" cy="104602"/>
              <a:chOff x="1778" y="2004"/>
              <a:chExt cx="246" cy="156"/>
            </a:xfrm>
          </p:grpSpPr>
          <p:sp>
            <p:nvSpPr>
              <p:cNvPr id="215" name="Freeform 83"/>
              <p:cNvSpPr>
                <a:spLocks/>
              </p:cNvSpPr>
              <p:nvPr/>
            </p:nvSpPr>
            <p:spPr bwMode="auto">
              <a:xfrm>
                <a:off x="1778" y="2004"/>
                <a:ext cx="246" cy="156"/>
              </a:xfrm>
              <a:custGeom>
                <a:avLst/>
                <a:gdLst>
                  <a:gd name="T0" fmla="*/ 1573 w 239"/>
                  <a:gd name="T1" fmla="*/ 2942 h 151"/>
                  <a:gd name="T2" fmla="*/ 1573 w 239"/>
                  <a:gd name="T3" fmla="*/ 0 h 151"/>
                  <a:gd name="T4" fmla="*/ 0 w 239"/>
                  <a:gd name="T5" fmla="*/ 0 h 151"/>
                  <a:gd name="T6" fmla="*/ 0 w 239"/>
                  <a:gd name="T7" fmla="*/ 2942 h 151"/>
                  <a:gd name="T8" fmla="*/ 1573 w 239"/>
                  <a:gd name="T9" fmla="*/ 2942 h 151"/>
                  <a:gd name="T10" fmla="*/ 1573 w 239"/>
                  <a:gd name="T11" fmla="*/ 2942 h 151"/>
                  <a:gd name="T12" fmla="*/ 0 60000 65536"/>
                  <a:gd name="T13" fmla="*/ 0 60000 65536"/>
                  <a:gd name="T14" fmla="*/ 0 60000 65536"/>
                  <a:gd name="T15" fmla="*/ 0 60000 65536"/>
                  <a:gd name="T16" fmla="*/ 0 60000 65536"/>
                  <a:gd name="T17" fmla="*/ 0 60000 65536"/>
                  <a:gd name="T18" fmla="*/ 0 w 239"/>
                  <a:gd name="T19" fmla="*/ 0 h 151"/>
                  <a:gd name="T20" fmla="*/ 239 w 239"/>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9" h="151">
                    <a:moveTo>
                      <a:pt x="239" y="151"/>
                    </a:moveTo>
                    <a:lnTo>
                      <a:pt x="239" y="0"/>
                    </a:lnTo>
                    <a:lnTo>
                      <a:pt x="0" y="0"/>
                    </a:lnTo>
                    <a:lnTo>
                      <a:pt x="0" y="151"/>
                    </a:lnTo>
                    <a:lnTo>
                      <a:pt x="239" y="151"/>
                    </a:lnTo>
                    <a:close/>
                  </a:path>
                </a:pathLst>
              </a:custGeom>
              <a:solidFill>
                <a:srgbClr val="FF00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216" name="Freeform 84"/>
              <p:cNvSpPr>
                <a:spLocks/>
              </p:cNvSpPr>
              <p:nvPr/>
            </p:nvSpPr>
            <p:spPr bwMode="auto">
              <a:xfrm>
                <a:off x="1845" y="2026"/>
                <a:ext cx="120" cy="118"/>
              </a:xfrm>
              <a:custGeom>
                <a:avLst/>
                <a:gdLst>
                  <a:gd name="T0" fmla="*/ 77 w 119"/>
                  <a:gd name="T1" fmla="*/ 78 h 117"/>
                  <a:gd name="T2" fmla="*/ 119 w 119"/>
                  <a:gd name="T3" fmla="*/ 78 h 117"/>
                  <a:gd name="T4" fmla="*/ 119 w 119"/>
                  <a:gd name="T5" fmla="*/ 44 h 117"/>
                  <a:gd name="T6" fmla="*/ 77 w 119"/>
                  <a:gd name="T7" fmla="*/ 44 h 117"/>
                  <a:gd name="T8" fmla="*/ 77 w 119"/>
                  <a:gd name="T9" fmla="*/ 0 h 117"/>
                  <a:gd name="T10" fmla="*/ 42 w 119"/>
                  <a:gd name="T11" fmla="*/ 0 h 117"/>
                  <a:gd name="T12" fmla="*/ 42 w 119"/>
                  <a:gd name="T13" fmla="*/ 44 h 117"/>
                  <a:gd name="T14" fmla="*/ 0 w 119"/>
                  <a:gd name="T15" fmla="*/ 44 h 117"/>
                  <a:gd name="T16" fmla="*/ 0 w 119"/>
                  <a:gd name="T17" fmla="*/ 78 h 117"/>
                  <a:gd name="T18" fmla="*/ 42 w 119"/>
                  <a:gd name="T19" fmla="*/ 78 h 117"/>
                  <a:gd name="T20" fmla="*/ 42 w 119"/>
                  <a:gd name="T21" fmla="*/ 117 h 117"/>
                  <a:gd name="T22" fmla="*/ 77 w 119"/>
                  <a:gd name="T23" fmla="*/ 117 h 117"/>
                  <a:gd name="T24" fmla="*/ 77 w 119"/>
                  <a:gd name="T25" fmla="*/ 78 h 117"/>
                  <a:gd name="T26" fmla="*/ 77 w 119"/>
                  <a:gd name="T27" fmla="*/ 78 h 1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
                  <a:gd name="T43" fmla="*/ 0 h 117"/>
                  <a:gd name="T44" fmla="*/ 119 w 119"/>
                  <a:gd name="T45" fmla="*/ 117 h 1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 h="117">
                    <a:moveTo>
                      <a:pt x="77" y="78"/>
                    </a:moveTo>
                    <a:lnTo>
                      <a:pt x="119" y="78"/>
                    </a:lnTo>
                    <a:lnTo>
                      <a:pt x="119" y="44"/>
                    </a:lnTo>
                    <a:lnTo>
                      <a:pt x="77" y="44"/>
                    </a:lnTo>
                    <a:lnTo>
                      <a:pt x="77" y="0"/>
                    </a:lnTo>
                    <a:lnTo>
                      <a:pt x="42" y="0"/>
                    </a:lnTo>
                    <a:lnTo>
                      <a:pt x="42" y="44"/>
                    </a:lnTo>
                    <a:lnTo>
                      <a:pt x="0" y="44"/>
                    </a:lnTo>
                    <a:lnTo>
                      <a:pt x="0" y="78"/>
                    </a:lnTo>
                    <a:lnTo>
                      <a:pt x="42" y="78"/>
                    </a:lnTo>
                    <a:lnTo>
                      <a:pt x="42" y="117"/>
                    </a:lnTo>
                    <a:lnTo>
                      <a:pt x="77" y="117"/>
                    </a:lnTo>
                    <a:lnTo>
                      <a:pt x="77" y="78"/>
                    </a:lnTo>
                    <a:close/>
                  </a:path>
                </a:pathLst>
              </a:custGeom>
              <a:solidFill>
                <a:srgbClr val="FFFFFF"/>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217" name="Freeform 85"/>
              <p:cNvSpPr>
                <a:spLocks/>
              </p:cNvSpPr>
              <p:nvPr/>
            </p:nvSpPr>
            <p:spPr bwMode="auto">
              <a:xfrm>
                <a:off x="1778" y="2004"/>
                <a:ext cx="246"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grpSp>
        <p:grpSp>
          <p:nvGrpSpPr>
            <p:cNvPr id="9" name="Group 86"/>
            <p:cNvGrpSpPr>
              <a:grpSpLocks/>
            </p:cNvGrpSpPr>
            <p:nvPr userDrawn="1"/>
          </p:nvGrpSpPr>
          <p:grpSpPr bwMode="auto">
            <a:xfrm>
              <a:off x="2698061" y="5298398"/>
              <a:ext cx="164271" cy="105273"/>
              <a:chOff x="1592" y="2143"/>
              <a:chExt cx="247" cy="156"/>
            </a:xfrm>
          </p:grpSpPr>
          <p:sp>
            <p:nvSpPr>
              <p:cNvPr id="209" name="Freeform 87"/>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E6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210" name="Freeform 88"/>
              <p:cNvSpPr>
                <a:spLocks/>
              </p:cNvSpPr>
              <p:nvPr/>
            </p:nvSpPr>
            <p:spPr bwMode="auto">
              <a:xfrm>
                <a:off x="1592" y="2143"/>
                <a:ext cx="66" cy="67"/>
              </a:xfrm>
              <a:custGeom>
                <a:avLst/>
                <a:gdLst>
                  <a:gd name="T0" fmla="*/ 66 w 66"/>
                  <a:gd name="T1" fmla="*/ 0 h 67"/>
                  <a:gd name="T2" fmla="*/ 0 w 66"/>
                  <a:gd name="T3" fmla="*/ 0 h 67"/>
                  <a:gd name="T4" fmla="*/ 0 w 66"/>
                  <a:gd name="T5" fmla="*/ 67 h 67"/>
                  <a:gd name="T6" fmla="*/ 66 w 66"/>
                  <a:gd name="T7" fmla="*/ 67 h 67"/>
                  <a:gd name="T8" fmla="*/ 66 w 66"/>
                  <a:gd name="T9" fmla="*/ 0 h 67"/>
                  <a:gd name="T10" fmla="*/ 66 w 66"/>
                  <a:gd name="T11" fmla="*/ 0 h 67"/>
                  <a:gd name="T12" fmla="*/ 0 60000 65536"/>
                  <a:gd name="T13" fmla="*/ 0 60000 65536"/>
                  <a:gd name="T14" fmla="*/ 0 60000 65536"/>
                  <a:gd name="T15" fmla="*/ 0 60000 65536"/>
                  <a:gd name="T16" fmla="*/ 0 60000 65536"/>
                  <a:gd name="T17" fmla="*/ 0 60000 65536"/>
                  <a:gd name="T18" fmla="*/ 0 w 66"/>
                  <a:gd name="T19" fmla="*/ 0 h 67"/>
                  <a:gd name="T20" fmla="*/ 66 w 66"/>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66" h="67">
                    <a:moveTo>
                      <a:pt x="66" y="0"/>
                    </a:moveTo>
                    <a:lnTo>
                      <a:pt x="0" y="0"/>
                    </a:lnTo>
                    <a:lnTo>
                      <a:pt x="0" y="67"/>
                    </a:lnTo>
                    <a:lnTo>
                      <a:pt x="66" y="67"/>
                    </a:lnTo>
                    <a:lnTo>
                      <a:pt x="66" y="0"/>
                    </a:lnTo>
                    <a:close/>
                  </a:path>
                </a:pathLst>
              </a:custGeom>
              <a:solidFill>
                <a:srgbClr val="0C419A"/>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211" name="Freeform 89"/>
              <p:cNvSpPr>
                <a:spLocks/>
              </p:cNvSpPr>
              <p:nvPr/>
            </p:nvSpPr>
            <p:spPr bwMode="auto">
              <a:xfrm>
                <a:off x="1592" y="2238"/>
                <a:ext cx="66" cy="61"/>
              </a:xfrm>
              <a:custGeom>
                <a:avLst/>
                <a:gdLst>
                  <a:gd name="T0" fmla="*/ 0 w 66"/>
                  <a:gd name="T1" fmla="*/ 0 h 61"/>
                  <a:gd name="T2" fmla="*/ 0 w 66"/>
                  <a:gd name="T3" fmla="*/ 61 h 61"/>
                  <a:gd name="T4" fmla="*/ 66 w 66"/>
                  <a:gd name="T5" fmla="*/ 61 h 61"/>
                  <a:gd name="T6" fmla="*/ 66 w 66"/>
                  <a:gd name="T7" fmla="*/ 0 h 61"/>
                  <a:gd name="T8" fmla="*/ 0 w 66"/>
                  <a:gd name="T9" fmla="*/ 0 h 61"/>
                  <a:gd name="T10" fmla="*/ 0 w 66"/>
                  <a:gd name="T11" fmla="*/ 0 h 61"/>
                  <a:gd name="T12" fmla="*/ 0 60000 65536"/>
                  <a:gd name="T13" fmla="*/ 0 60000 65536"/>
                  <a:gd name="T14" fmla="*/ 0 60000 65536"/>
                  <a:gd name="T15" fmla="*/ 0 60000 65536"/>
                  <a:gd name="T16" fmla="*/ 0 60000 65536"/>
                  <a:gd name="T17" fmla="*/ 0 60000 65536"/>
                  <a:gd name="T18" fmla="*/ 0 w 66"/>
                  <a:gd name="T19" fmla="*/ 0 h 61"/>
                  <a:gd name="T20" fmla="*/ 66 w 66"/>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66" h="61">
                    <a:moveTo>
                      <a:pt x="0" y="0"/>
                    </a:moveTo>
                    <a:lnTo>
                      <a:pt x="0" y="61"/>
                    </a:lnTo>
                    <a:lnTo>
                      <a:pt x="66" y="61"/>
                    </a:lnTo>
                    <a:lnTo>
                      <a:pt x="66" y="0"/>
                    </a:lnTo>
                    <a:lnTo>
                      <a:pt x="0" y="0"/>
                    </a:lnTo>
                    <a:close/>
                  </a:path>
                </a:pathLst>
              </a:custGeom>
              <a:solidFill>
                <a:srgbClr val="0C419A"/>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212" name="Freeform 90"/>
              <p:cNvSpPr>
                <a:spLocks/>
              </p:cNvSpPr>
              <p:nvPr/>
            </p:nvSpPr>
            <p:spPr bwMode="auto">
              <a:xfrm>
                <a:off x="1689" y="2238"/>
                <a:ext cx="150" cy="61"/>
              </a:xfrm>
              <a:custGeom>
                <a:avLst/>
                <a:gdLst>
                  <a:gd name="T0" fmla="*/ 0 w 149"/>
                  <a:gd name="T1" fmla="*/ 61 h 61"/>
                  <a:gd name="T2" fmla="*/ 149 w 149"/>
                  <a:gd name="T3" fmla="*/ 61 h 61"/>
                  <a:gd name="T4" fmla="*/ 149 w 149"/>
                  <a:gd name="T5" fmla="*/ 0 h 61"/>
                  <a:gd name="T6" fmla="*/ 0 w 149"/>
                  <a:gd name="T7" fmla="*/ 0 h 61"/>
                  <a:gd name="T8" fmla="*/ 0 w 149"/>
                  <a:gd name="T9" fmla="*/ 61 h 61"/>
                  <a:gd name="T10" fmla="*/ 0 w 149"/>
                  <a:gd name="T11" fmla="*/ 61 h 61"/>
                  <a:gd name="T12" fmla="*/ 0 60000 65536"/>
                  <a:gd name="T13" fmla="*/ 0 60000 65536"/>
                  <a:gd name="T14" fmla="*/ 0 60000 65536"/>
                  <a:gd name="T15" fmla="*/ 0 60000 65536"/>
                  <a:gd name="T16" fmla="*/ 0 60000 65536"/>
                  <a:gd name="T17" fmla="*/ 0 60000 65536"/>
                  <a:gd name="T18" fmla="*/ 0 w 149"/>
                  <a:gd name="T19" fmla="*/ 0 h 61"/>
                  <a:gd name="T20" fmla="*/ 149 w 14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49" h="61">
                    <a:moveTo>
                      <a:pt x="0" y="61"/>
                    </a:moveTo>
                    <a:lnTo>
                      <a:pt x="149" y="61"/>
                    </a:lnTo>
                    <a:lnTo>
                      <a:pt x="149" y="0"/>
                    </a:lnTo>
                    <a:lnTo>
                      <a:pt x="0" y="0"/>
                    </a:lnTo>
                    <a:lnTo>
                      <a:pt x="0" y="61"/>
                    </a:lnTo>
                    <a:close/>
                  </a:path>
                </a:pathLst>
              </a:custGeom>
              <a:solidFill>
                <a:srgbClr val="0C419A"/>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213" name="Freeform 91"/>
              <p:cNvSpPr>
                <a:spLocks/>
              </p:cNvSpPr>
              <p:nvPr/>
            </p:nvSpPr>
            <p:spPr bwMode="auto">
              <a:xfrm>
                <a:off x="1689" y="2143"/>
                <a:ext cx="150" cy="67"/>
              </a:xfrm>
              <a:custGeom>
                <a:avLst/>
                <a:gdLst>
                  <a:gd name="T0" fmla="*/ 0 w 149"/>
                  <a:gd name="T1" fmla="*/ 0 h 67"/>
                  <a:gd name="T2" fmla="*/ 0 w 149"/>
                  <a:gd name="T3" fmla="*/ 67 h 67"/>
                  <a:gd name="T4" fmla="*/ 149 w 149"/>
                  <a:gd name="T5" fmla="*/ 67 h 67"/>
                  <a:gd name="T6" fmla="*/ 149 w 149"/>
                  <a:gd name="T7" fmla="*/ 0 h 67"/>
                  <a:gd name="T8" fmla="*/ 0 w 149"/>
                  <a:gd name="T9" fmla="*/ 0 h 67"/>
                  <a:gd name="T10" fmla="*/ 0 w 149"/>
                  <a:gd name="T11" fmla="*/ 0 h 67"/>
                  <a:gd name="T12" fmla="*/ 0 60000 65536"/>
                  <a:gd name="T13" fmla="*/ 0 60000 65536"/>
                  <a:gd name="T14" fmla="*/ 0 60000 65536"/>
                  <a:gd name="T15" fmla="*/ 0 60000 65536"/>
                  <a:gd name="T16" fmla="*/ 0 60000 65536"/>
                  <a:gd name="T17" fmla="*/ 0 60000 65536"/>
                  <a:gd name="T18" fmla="*/ 0 w 149"/>
                  <a:gd name="T19" fmla="*/ 0 h 67"/>
                  <a:gd name="T20" fmla="*/ 149 w 149"/>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149" h="67">
                    <a:moveTo>
                      <a:pt x="0" y="0"/>
                    </a:moveTo>
                    <a:lnTo>
                      <a:pt x="0" y="67"/>
                    </a:lnTo>
                    <a:lnTo>
                      <a:pt x="149" y="67"/>
                    </a:lnTo>
                    <a:lnTo>
                      <a:pt x="149" y="0"/>
                    </a:lnTo>
                    <a:lnTo>
                      <a:pt x="0" y="0"/>
                    </a:lnTo>
                    <a:close/>
                  </a:path>
                </a:pathLst>
              </a:custGeom>
              <a:solidFill>
                <a:srgbClr val="0C419A"/>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214" name="Freeform 92"/>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grpSp>
        <p:grpSp>
          <p:nvGrpSpPr>
            <p:cNvPr id="10" name="Group 93"/>
            <p:cNvGrpSpPr>
              <a:grpSpLocks/>
            </p:cNvGrpSpPr>
            <p:nvPr userDrawn="1"/>
          </p:nvGrpSpPr>
          <p:grpSpPr bwMode="auto">
            <a:xfrm>
              <a:off x="2486912" y="5298398"/>
              <a:ext cx="163291" cy="105273"/>
              <a:chOff x="1593" y="1897"/>
              <a:chExt cx="244" cy="157"/>
            </a:xfrm>
          </p:grpSpPr>
          <p:sp>
            <p:nvSpPr>
              <p:cNvPr id="205" name="Freeform 94"/>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E6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206" name="Freeform 95"/>
              <p:cNvSpPr>
                <a:spLocks/>
              </p:cNvSpPr>
              <p:nvPr/>
            </p:nvSpPr>
            <p:spPr bwMode="auto">
              <a:xfrm>
                <a:off x="1593" y="1897"/>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207" name="Freeform 96"/>
              <p:cNvSpPr>
                <a:spLocks/>
              </p:cNvSpPr>
              <p:nvPr/>
            </p:nvSpPr>
            <p:spPr bwMode="auto">
              <a:xfrm>
                <a:off x="1593" y="2003"/>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FF00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208" name="Freeform 97"/>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grpSp>
        <p:grpSp>
          <p:nvGrpSpPr>
            <p:cNvPr id="11" name="Group 98"/>
            <p:cNvGrpSpPr>
              <a:grpSpLocks/>
            </p:cNvGrpSpPr>
            <p:nvPr userDrawn="1"/>
          </p:nvGrpSpPr>
          <p:grpSpPr bwMode="auto">
            <a:xfrm>
              <a:off x="1633860" y="5298398"/>
              <a:ext cx="165299" cy="104917"/>
              <a:chOff x="1778" y="1164"/>
              <a:chExt cx="247" cy="157"/>
            </a:xfrm>
          </p:grpSpPr>
          <p:sp>
            <p:nvSpPr>
              <p:cNvPr id="156" name="Freeform 99"/>
              <p:cNvSpPr>
                <a:spLocks/>
              </p:cNvSpPr>
              <p:nvPr/>
            </p:nvSpPr>
            <p:spPr bwMode="auto">
              <a:xfrm>
                <a:off x="1778" y="1164"/>
                <a:ext cx="102" cy="157"/>
              </a:xfrm>
              <a:custGeom>
                <a:avLst/>
                <a:gdLst>
                  <a:gd name="T0" fmla="*/ 9612 w 96"/>
                  <a:gd name="T1" fmla="*/ 156 h 156"/>
                  <a:gd name="T2" fmla="*/ 0 w 96"/>
                  <a:gd name="T3" fmla="*/ 156 h 156"/>
                  <a:gd name="T4" fmla="*/ 0 w 96"/>
                  <a:gd name="T5" fmla="*/ 0 h 156"/>
                  <a:gd name="T6" fmla="*/ 9612 w 96"/>
                  <a:gd name="T7" fmla="*/ 0 h 156"/>
                  <a:gd name="T8" fmla="*/ 9612 w 96"/>
                  <a:gd name="T9" fmla="*/ 156 h 156"/>
                  <a:gd name="T10" fmla="*/ 9612 w 96"/>
                  <a:gd name="T11" fmla="*/ 156 h 156"/>
                  <a:gd name="T12" fmla="*/ 0 60000 65536"/>
                  <a:gd name="T13" fmla="*/ 0 60000 65536"/>
                  <a:gd name="T14" fmla="*/ 0 60000 65536"/>
                  <a:gd name="T15" fmla="*/ 0 60000 65536"/>
                  <a:gd name="T16" fmla="*/ 0 60000 65536"/>
                  <a:gd name="T17" fmla="*/ 0 60000 65536"/>
                  <a:gd name="T18" fmla="*/ 0 w 96"/>
                  <a:gd name="T19" fmla="*/ 0 h 156"/>
                  <a:gd name="T20" fmla="*/ 96 w 96"/>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96" h="156">
                    <a:moveTo>
                      <a:pt x="96" y="156"/>
                    </a:moveTo>
                    <a:lnTo>
                      <a:pt x="0" y="156"/>
                    </a:lnTo>
                    <a:lnTo>
                      <a:pt x="0" y="0"/>
                    </a:lnTo>
                    <a:lnTo>
                      <a:pt x="96" y="0"/>
                    </a:lnTo>
                    <a:lnTo>
                      <a:pt x="96" y="156"/>
                    </a:lnTo>
                    <a:close/>
                  </a:path>
                </a:pathLst>
              </a:custGeom>
              <a:solidFill>
                <a:srgbClr val="13863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57" name="Freeform 100"/>
              <p:cNvSpPr>
                <a:spLocks/>
              </p:cNvSpPr>
              <p:nvPr/>
            </p:nvSpPr>
            <p:spPr bwMode="auto">
              <a:xfrm>
                <a:off x="1880" y="1164"/>
                <a:ext cx="145" cy="157"/>
              </a:xfrm>
              <a:custGeom>
                <a:avLst/>
                <a:gdLst>
                  <a:gd name="T0" fmla="*/ 143 w 143"/>
                  <a:gd name="T1" fmla="*/ 156 h 156"/>
                  <a:gd name="T2" fmla="*/ 0 w 143"/>
                  <a:gd name="T3" fmla="*/ 156 h 156"/>
                  <a:gd name="T4" fmla="*/ 0 w 143"/>
                  <a:gd name="T5" fmla="*/ 0 h 156"/>
                  <a:gd name="T6" fmla="*/ 143 w 143"/>
                  <a:gd name="T7" fmla="*/ 0 h 156"/>
                  <a:gd name="T8" fmla="*/ 143 w 143"/>
                  <a:gd name="T9" fmla="*/ 156 h 156"/>
                  <a:gd name="T10" fmla="*/ 143 w 143"/>
                  <a:gd name="T11" fmla="*/ 156 h 156"/>
                  <a:gd name="T12" fmla="*/ 0 60000 65536"/>
                  <a:gd name="T13" fmla="*/ 0 60000 65536"/>
                  <a:gd name="T14" fmla="*/ 0 60000 65536"/>
                  <a:gd name="T15" fmla="*/ 0 60000 65536"/>
                  <a:gd name="T16" fmla="*/ 0 60000 65536"/>
                  <a:gd name="T17" fmla="*/ 0 60000 65536"/>
                  <a:gd name="T18" fmla="*/ 0 w 143"/>
                  <a:gd name="T19" fmla="*/ 0 h 156"/>
                  <a:gd name="T20" fmla="*/ 143 w 143"/>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43" h="156">
                    <a:moveTo>
                      <a:pt x="143" y="156"/>
                    </a:moveTo>
                    <a:lnTo>
                      <a:pt x="0" y="156"/>
                    </a:lnTo>
                    <a:lnTo>
                      <a:pt x="0" y="0"/>
                    </a:lnTo>
                    <a:lnTo>
                      <a:pt x="143" y="0"/>
                    </a:lnTo>
                    <a:lnTo>
                      <a:pt x="143" y="156"/>
                    </a:lnTo>
                    <a:close/>
                  </a:path>
                </a:pathLst>
              </a:custGeom>
              <a:solidFill>
                <a:srgbClr val="FF1702"/>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58" name="Freeform 101"/>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close/>
                  </a:path>
                </a:pathLst>
              </a:custGeom>
              <a:solidFill>
                <a:srgbClr val="FFE6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59" name="Freeform 102"/>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sp>
            <p:nvSpPr>
              <p:cNvPr id="160" name="Freeform 103"/>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close/>
                  </a:path>
                </a:pathLst>
              </a:custGeom>
              <a:solidFill>
                <a:srgbClr val="FFE6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61" name="Freeform 104"/>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sp>
            <p:nvSpPr>
              <p:cNvPr id="162" name="Freeform 105"/>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close/>
                  </a:path>
                </a:pathLst>
              </a:custGeom>
              <a:solidFill>
                <a:srgbClr val="FFE6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63" name="Freeform 106"/>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sp>
            <p:nvSpPr>
              <p:cNvPr id="164" name="Freeform 107"/>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close/>
                  </a:path>
                </a:pathLst>
              </a:custGeom>
              <a:solidFill>
                <a:srgbClr val="FFE6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65" name="Freeform 108"/>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sp>
            <p:nvSpPr>
              <p:cNvPr id="166" name="Freeform 109"/>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close/>
                  </a:path>
                </a:pathLst>
              </a:custGeom>
              <a:solidFill>
                <a:srgbClr val="FFE6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67" name="Freeform 110"/>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sp>
            <p:nvSpPr>
              <p:cNvPr id="168" name="Freeform 111"/>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close/>
                  </a:path>
                </a:pathLst>
              </a:custGeom>
              <a:solidFill>
                <a:srgbClr val="FFE6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69" name="Freeform 112"/>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sp>
            <p:nvSpPr>
              <p:cNvPr id="170" name="Freeform 113"/>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close/>
                  </a:path>
                </a:pathLst>
              </a:custGeom>
              <a:solidFill>
                <a:srgbClr val="FFE6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71" name="Freeform 114"/>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sp>
            <p:nvSpPr>
              <p:cNvPr id="172" name="Freeform 115"/>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close/>
                  </a:path>
                </a:pathLst>
              </a:custGeom>
              <a:solidFill>
                <a:srgbClr val="FFE6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73" name="Freeform 116"/>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sp>
            <p:nvSpPr>
              <p:cNvPr id="174" name="Freeform 117"/>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close/>
                  </a:path>
                </a:pathLst>
              </a:custGeom>
              <a:solidFill>
                <a:srgbClr val="FFE6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75" name="Freeform 118"/>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sp>
            <p:nvSpPr>
              <p:cNvPr id="176" name="Freeform 119"/>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close/>
                  </a:path>
                </a:pathLst>
              </a:custGeom>
              <a:solidFill>
                <a:srgbClr val="FFE6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77" name="Freeform 120"/>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sp>
            <p:nvSpPr>
              <p:cNvPr id="178" name="Freeform 121"/>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close/>
                  </a:path>
                </a:pathLst>
              </a:custGeom>
              <a:solidFill>
                <a:srgbClr val="FFE6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79" name="Freeform 122"/>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sp>
            <p:nvSpPr>
              <p:cNvPr id="180" name="Freeform 123"/>
              <p:cNvSpPr>
                <a:spLocks noEditPoints="1"/>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48 w 101"/>
                  <a:gd name="T37" fmla="*/ 84 h 90"/>
                  <a:gd name="T38" fmla="*/ 30 w 101"/>
                  <a:gd name="T39" fmla="*/ 84 h 90"/>
                  <a:gd name="T40" fmla="*/ 18 w 101"/>
                  <a:gd name="T41" fmla="*/ 73 h 90"/>
                  <a:gd name="T42" fmla="*/ 12 w 101"/>
                  <a:gd name="T43" fmla="*/ 62 h 90"/>
                  <a:gd name="T44" fmla="*/ 6 w 101"/>
                  <a:gd name="T45" fmla="*/ 45 h 90"/>
                  <a:gd name="T46" fmla="*/ 12 w 101"/>
                  <a:gd name="T47" fmla="*/ 28 h 90"/>
                  <a:gd name="T48" fmla="*/ 18 w 101"/>
                  <a:gd name="T49" fmla="*/ 17 h 90"/>
                  <a:gd name="T50" fmla="*/ 30 w 101"/>
                  <a:gd name="T51" fmla="*/ 6 h 90"/>
                  <a:gd name="T52" fmla="*/ 48 w 101"/>
                  <a:gd name="T53" fmla="*/ 0 h 90"/>
                  <a:gd name="T54" fmla="*/ 66 w 101"/>
                  <a:gd name="T55" fmla="*/ 6 h 90"/>
                  <a:gd name="T56" fmla="*/ 83 w 101"/>
                  <a:gd name="T57" fmla="*/ 17 h 90"/>
                  <a:gd name="T58" fmla="*/ 89 w 101"/>
                  <a:gd name="T59" fmla="*/ 28 h 90"/>
                  <a:gd name="T60" fmla="*/ 95 w 101"/>
                  <a:gd name="T61" fmla="*/ 45 h 90"/>
                  <a:gd name="T62" fmla="*/ 89 w 101"/>
                  <a:gd name="T63" fmla="*/ 62 h 90"/>
                  <a:gd name="T64" fmla="*/ 83 w 101"/>
                  <a:gd name="T65" fmla="*/ 73 h 90"/>
                  <a:gd name="T66" fmla="*/ 66 w 101"/>
                  <a:gd name="T67" fmla="*/ 84 h 90"/>
                  <a:gd name="T68" fmla="*/ 48 w 101"/>
                  <a:gd name="T69" fmla="*/ 84 h 90"/>
                  <a:gd name="T70" fmla="*/ 48 w 101"/>
                  <a:gd name="T71" fmla="*/ 84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90"/>
                  <a:gd name="T110" fmla="*/ 101 w 101"/>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close/>
                    <a:moveTo>
                      <a:pt x="48" y="84"/>
                    </a:moveTo>
                    <a:lnTo>
                      <a:pt x="30" y="84"/>
                    </a:lnTo>
                    <a:lnTo>
                      <a:pt x="18" y="73"/>
                    </a:lnTo>
                    <a:lnTo>
                      <a:pt x="12" y="62"/>
                    </a:lnTo>
                    <a:lnTo>
                      <a:pt x="6" y="45"/>
                    </a:lnTo>
                    <a:lnTo>
                      <a:pt x="12" y="28"/>
                    </a:lnTo>
                    <a:lnTo>
                      <a:pt x="18" y="17"/>
                    </a:lnTo>
                    <a:lnTo>
                      <a:pt x="30" y="6"/>
                    </a:lnTo>
                    <a:lnTo>
                      <a:pt x="48" y="0"/>
                    </a:lnTo>
                    <a:lnTo>
                      <a:pt x="66" y="6"/>
                    </a:lnTo>
                    <a:lnTo>
                      <a:pt x="83" y="17"/>
                    </a:lnTo>
                    <a:lnTo>
                      <a:pt x="89" y="28"/>
                    </a:lnTo>
                    <a:lnTo>
                      <a:pt x="95" y="45"/>
                    </a:lnTo>
                    <a:lnTo>
                      <a:pt x="89" y="62"/>
                    </a:lnTo>
                    <a:lnTo>
                      <a:pt x="83" y="73"/>
                    </a:lnTo>
                    <a:lnTo>
                      <a:pt x="66" y="84"/>
                    </a:lnTo>
                    <a:lnTo>
                      <a:pt x="48" y="84"/>
                    </a:lnTo>
                    <a:close/>
                  </a:path>
                </a:pathLst>
              </a:custGeom>
              <a:solidFill>
                <a:srgbClr val="FFE6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81" name="Freeform 124"/>
              <p:cNvSpPr>
                <a:spLocks/>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90"/>
                  <a:gd name="T56" fmla="*/ 101 w 101"/>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sp>
            <p:nvSpPr>
              <p:cNvPr id="182" name="Freeform 125"/>
              <p:cNvSpPr>
                <a:spLocks/>
              </p:cNvSpPr>
              <p:nvPr/>
            </p:nvSpPr>
            <p:spPr bwMode="auto">
              <a:xfrm>
                <a:off x="1837" y="1199"/>
                <a:ext cx="92" cy="84"/>
              </a:xfrm>
              <a:custGeom>
                <a:avLst/>
                <a:gdLst>
                  <a:gd name="T0" fmla="*/ 42 w 89"/>
                  <a:gd name="T1" fmla="*/ 84 h 84"/>
                  <a:gd name="T2" fmla="*/ 24 w 89"/>
                  <a:gd name="T3" fmla="*/ 84 h 84"/>
                  <a:gd name="T4" fmla="*/ 12 w 89"/>
                  <a:gd name="T5" fmla="*/ 73 h 84"/>
                  <a:gd name="T6" fmla="*/ 6 w 89"/>
                  <a:gd name="T7" fmla="*/ 62 h 84"/>
                  <a:gd name="T8" fmla="*/ 0 w 89"/>
                  <a:gd name="T9" fmla="*/ 45 h 84"/>
                  <a:gd name="T10" fmla="*/ 6 w 89"/>
                  <a:gd name="T11" fmla="*/ 28 h 84"/>
                  <a:gd name="T12" fmla="*/ 12 w 89"/>
                  <a:gd name="T13" fmla="*/ 17 h 84"/>
                  <a:gd name="T14" fmla="*/ 24 w 89"/>
                  <a:gd name="T15" fmla="*/ 6 h 84"/>
                  <a:gd name="T16" fmla="*/ 42 w 89"/>
                  <a:gd name="T17" fmla="*/ 0 h 84"/>
                  <a:gd name="T18" fmla="*/ 60 w 89"/>
                  <a:gd name="T19" fmla="*/ 6 h 84"/>
                  <a:gd name="T20" fmla="*/ 77 w 89"/>
                  <a:gd name="T21" fmla="*/ 17 h 84"/>
                  <a:gd name="T22" fmla="*/ 83 w 89"/>
                  <a:gd name="T23" fmla="*/ 28 h 84"/>
                  <a:gd name="T24" fmla="*/ 89 w 89"/>
                  <a:gd name="T25" fmla="*/ 45 h 84"/>
                  <a:gd name="T26" fmla="*/ 83 w 89"/>
                  <a:gd name="T27" fmla="*/ 62 h 84"/>
                  <a:gd name="T28" fmla="*/ 77 w 89"/>
                  <a:gd name="T29" fmla="*/ 73 h 84"/>
                  <a:gd name="T30" fmla="*/ 60 w 89"/>
                  <a:gd name="T31" fmla="*/ 84 h 84"/>
                  <a:gd name="T32" fmla="*/ 42 w 89"/>
                  <a:gd name="T33" fmla="*/ 84 h 84"/>
                  <a:gd name="T34" fmla="*/ 42 w 89"/>
                  <a:gd name="T35" fmla="*/ 84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84"/>
                  <a:gd name="T56" fmla="*/ 89 w 89"/>
                  <a:gd name="T57" fmla="*/ 84 h 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84">
                    <a:moveTo>
                      <a:pt x="42" y="84"/>
                    </a:moveTo>
                    <a:lnTo>
                      <a:pt x="24" y="84"/>
                    </a:lnTo>
                    <a:lnTo>
                      <a:pt x="12" y="73"/>
                    </a:lnTo>
                    <a:lnTo>
                      <a:pt x="6" y="62"/>
                    </a:lnTo>
                    <a:lnTo>
                      <a:pt x="0" y="45"/>
                    </a:lnTo>
                    <a:lnTo>
                      <a:pt x="6" y="28"/>
                    </a:lnTo>
                    <a:lnTo>
                      <a:pt x="12" y="17"/>
                    </a:lnTo>
                    <a:lnTo>
                      <a:pt x="24" y="6"/>
                    </a:lnTo>
                    <a:lnTo>
                      <a:pt x="42" y="0"/>
                    </a:lnTo>
                    <a:lnTo>
                      <a:pt x="60" y="6"/>
                    </a:lnTo>
                    <a:lnTo>
                      <a:pt x="77" y="17"/>
                    </a:lnTo>
                    <a:lnTo>
                      <a:pt x="83" y="28"/>
                    </a:lnTo>
                    <a:lnTo>
                      <a:pt x="89" y="45"/>
                    </a:lnTo>
                    <a:lnTo>
                      <a:pt x="83" y="62"/>
                    </a:lnTo>
                    <a:lnTo>
                      <a:pt x="77" y="73"/>
                    </a:lnTo>
                    <a:lnTo>
                      <a:pt x="60" y="84"/>
                    </a:lnTo>
                    <a:lnTo>
                      <a:pt x="42" y="84"/>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sp>
            <p:nvSpPr>
              <p:cNvPr id="183" name="Freeform 126"/>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close/>
                  </a:path>
                </a:pathLst>
              </a:custGeom>
              <a:solidFill>
                <a:srgbClr val="FF1601"/>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84" name="Freeform 127"/>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path>
                </a:pathLst>
              </a:custGeom>
              <a:noFill/>
              <a:ln w="0">
                <a:solidFill>
                  <a:srgbClr val="FFFFFF"/>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sp>
            <p:nvSpPr>
              <p:cNvPr id="185" name="Freeform 128"/>
              <p:cNvSpPr>
                <a:spLocks/>
              </p:cNvSpPr>
              <p:nvPr/>
            </p:nvSpPr>
            <p:spPr bwMode="auto">
              <a:xfrm>
                <a:off x="1868" y="1225"/>
                <a:ext cx="31" cy="35"/>
              </a:xfrm>
              <a:custGeom>
                <a:avLst/>
                <a:gdLst>
                  <a:gd name="T0" fmla="*/ 30 w 30"/>
                  <a:gd name="T1" fmla="*/ 28 h 34"/>
                  <a:gd name="T2" fmla="*/ 24 w 30"/>
                  <a:gd name="T3" fmla="*/ 34 h 34"/>
                  <a:gd name="T4" fmla="*/ 12 w 30"/>
                  <a:gd name="T5" fmla="*/ 34 h 34"/>
                  <a:gd name="T6" fmla="*/ 6 w 30"/>
                  <a:gd name="T7" fmla="*/ 34 h 34"/>
                  <a:gd name="T8" fmla="*/ 0 w 30"/>
                  <a:gd name="T9" fmla="*/ 28 h 34"/>
                  <a:gd name="T10" fmla="*/ 0 w 30"/>
                  <a:gd name="T11" fmla="*/ 0 h 34"/>
                  <a:gd name="T12" fmla="*/ 30 w 30"/>
                  <a:gd name="T13" fmla="*/ 0 h 34"/>
                  <a:gd name="T14" fmla="*/ 30 w 30"/>
                  <a:gd name="T15" fmla="*/ 28 h 34"/>
                  <a:gd name="T16" fmla="*/ 30 w 30"/>
                  <a:gd name="T17" fmla="*/ 2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4"/>
                  <a:gd name="T29" fmla="*/ 30 w 30"/>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4">
                    <a:moveTo>
                      <a:pt x="30" y="28"/>
                    </a:moveTo>
                    <a:lnTo>
                      <a:pt x="24" y="34"/>
                    </a:lnTo>
                    <a:lnTo>
                      <a:pt x="12" y="34"/>
                    </a:lnTo>
                    <a:lnTo>
                      <a:pt x="6" y="34"/>
                    </a:lnTo>
                    <a:lnTo>
                      <a:pt x="0" y="28"/>
                    </a:lnTo>
                    <a:lnTo>
                      <a:pt x="0" y="0"/>
                    </a:lnTo>
                    <a:lnTo>
                      <a:pt x="30" y="0"/>
                    </a:lnTo>
                    <a:lnTo>
                      <a:pt x="30" y="28"/>
                    </a:lnTo>
                    <a:close/>
                  </a:path>
                </a:pathLst>
              </a:custGeom>
              <a:solidFill>
                <a:srgbClr val="FFFFFF"/>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86" name="Freeform 129"/>
              <p:cNvSpPr>
                <a:spLocks/>
              </p:cNvSpPr>
              <p:nvPr/>
            </p:nvSpPr>
            <p:spPr bwMode="auto">
              <a:xfrm>
                <a:off x="1880" y="1225"/>
                <a:ext cx="6" cy="12"/>
              </a:xfrm>
              <a:custGeom>
                <a:avLst/>
                <a:gdLst>
                  <a:gd name="T0" fmla="*/ 6 w 6"/>
                  <a:gd name="T1" fmla="*/ 6 h 11"/>
                  <a:gd name="T2" fmla="*/ 6 w 6"/>
                  <a:gd name="T3" fmla="*/ 11 h 11"/>
                  <a:gd name="T4" fmla="*/ 0 w 6"/>
                  <a:gd name="T5" fmla="*/ 11 h 11"/>
                  <a:gd name="T6" fmla="*/ 0 w 6"/>
                  <a:gd name="T7" fmla="*/ 11 h 11"/>
                  <a:gd name="T8" fmla="*/ 0 w 6"/>
                  <a:gd name="T9" fmla="*/ 6 h 11"/>
                  <a:gd name="T10" fmla="*/ 0 w 6"/>
                  <a:gd name="T11" fmla="*/ 0 h 11"/>
                  <a:gd name="T12" fmla="*/ 6 w 6"/>
                  <a:gd name="T13" fmla="*/ 0 h 11"/>
                  <a:gd name="T14" fmla="*/ 6 w 6"/>
                  <a:gd name="T15" fmla="*/ 6 h 11"/>
                  <a:gd name="T16" fmla="*/ 6 w 6"/>
                  <a:gd name="T17" fmla="*/ 6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1"/>
                  <a:gd name="T29" fmla="*/ 6 w 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1">
                    <a:moveTo>
                      <a:pt x="6" y="6"/>
                    </a:moveTo>
                    <a:lnTo>
                      <a:pt x="6" y="11"/>
                    </a:lnTo>
                    <a:lnTo>
                      <a:pt x="0" y="11"/>
                    </a:lnTo>
                    <a:lnTo>
                      <a:pt x="0" y="6"/>
                    </a:lnTo>
                    <a:lnTo>
                      <a:pt x="0" y="0"/>
                    </a:lnTo>
                    <a:lnTo>
                      <a:pt x="6" y="0"/>
                    </a:lnTo>
                    <a:lnTo>
                      <a:pt x="6" y="6"/>
                    </a:lnTo>
                    <a:close/>
                  </a:path>
                </a:pathLst>
              </a:custGeom>
              <a:solidFill>
                <a:srgbClr val="0A50A1"/>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87" name="Freeform 130"/>
              <p:cNvSpPr>
                <a:spLocks/>
              </p:cNvSpPr>
              <p:nvPr/>
            </p:nvSpPr>
            <p:spPr bwMode="auto">
              <a:xfrm>
                <a:off x="1880" y="1248"/>
                <a:ext cx="6" cy="6"/>
              </a:xfrm>
              <a:custGeom>
                <a:avLst/>
                <a:gdLst>
                  <a:gd name="T0" fmla="*/ 6 w 6"/>
                  <a:gd name="T1" fmla="*/ 5 h 5"/>
                  <a:gd name="T2" fmla="*/ 6 w 6"/>
                  <a:gd name="T3" fmla="*/ 5 h 5"/>
                  <a:gd name="T4" fmla="*/ 0 w 6"/>
                  <a:gd name="T5" fmla="*/ 5 h 5"/>
                  <a:gd name="T6" fmla="*/ 0 w 6"/>
                  <a:gd name="T7" fmla="*/ 5 h 5"/>
                  <a:gd name="T8" fmla="*/ 0 w 6"/>
                  <a:gd name="T9" fmla="*/ 0 h 5"/>
                  <a:gd name="T10" fmla="*/ 6 w 6"/>
                  <a:gd name="T11" fmla="*/ 0 h 5"/>
                  <a:gd name="T12" fmla="*/ 6 w 6"/>
                  <a:gd name="T13" fmla="*/ 5 h 5"/>
                  <a:gd name="T14" fmla="*/ 6 w 6"/>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5"/>
                  <a:gd name="T26" fmla="*/ 6 w 6"/>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5">
                    <a:moveTo>
                      <a:pt x="6" y="5"/>
                    </a:moveTo>
                    <a:lnTo>
                      <a:pt x="6" y="5"/>
                    </a:lnTo>
                    <a:lnTo>
                      <a:pt x="0" y="5"/>
                    </a:lnTo>
                    <a:lnTo>
                      <a:pt x="0" y="0"/>
                    </a:lnTo>
                    <a:lnTo>
                      <a:pt x="6" y="0"/>
                    </a:lnTo>
                    <a:lnTo>
                      <a:pt x="6" y="5"/>
                    </a:lnTo>
                    <a:close/>
                  </a:path>
                </a:pathLst>
              </a:custGeom>
              <a:solidFill>
                <a:srgbClr val="0A50A1"/>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88" name="Freeform 131"/>
              <p:cNvSpPr>
                <a:spLocks/>
              </p:cNvSpPr>
              <p:nvPr/>
            </p:nvSpPr>
            <p:spPr bwMode="auto">
              <a:xfrm>
                <a:off x="1886"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89" name="Freeform 132"/>
              <p:cNvSpPr>
                <a:spLocks/>
              </p:cNvSpPr>
              <p:nvPr/>
            </p:nvSpPr>
            <p:spPr bwMode="auto">
              <a:xfrm>
                <a:off x="1874"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90" name="Freeform 133"/>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91" name="Freeform 134"/>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sp>
            <p:nvSpPr>
              <p:cNvPr id="192" name="Freeform 135"/>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close/>
                  </a:path>
                </a:pathLst>
              </a:custGeom>
              <a:solidFill>
                <a:srgbClr val="FFE6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93" name="Freeform 136"/>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sp>
            <p:nvSpPr>
              <p:cNvPr id="194" name="Freeform 137"/>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close/>
                  </a:path>
                </a:pathLst>
              </a:custGeom>
              <a:solidFill>
                <a:srgbClr val="FFE6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95" name="Freeform 138"/>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sp>
            <p:nvSpPr>
              <p:cNvPr id="196" name="Freeform 139"/>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close/>
                  </a:path>
                </a:pathLst>
              </a:custGeom>
              <a:solidFill>
                <a:srgbClr val="FFE6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97" name="Freeform 140"/>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sp>
            <p:nvSpPr>
              <p:cNvPr id="198" name="Freeform 141"/>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close/>
                  </a:path>
                </a:pathLst>
              </a:custGeom>
              <a:solidFill>
                <a:srgbClr val="FFE6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99" name="Freeform 142"/>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sp>
            <p:nvSpPr>
              <p:cNvPr id="200" name="Freeform 143"/>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close/>
                  </a:path>
                </a:pathLst>
              </a:custGeom>
              <a:solidFill>
                <a:srgbClr val="FFE6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201" name="Freeform 144"/>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sp>
            <p:nvSpPr>
              <p:cNvPr id="202" name="Freeform 145"/>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203" name="Freeform 146"/>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sp>
            <p:nvSpPr>
              <p:cNvPr id="204" name="Freeform 147"/>
              <p:cNvSpPr>
                <a:spLocks/>
              </p:cNvSpPr>
              <p:nvPr/>
            </p:nvSpPr>
            <p:spPr bwMode="auto">
              <a:xfrm>
                <a:off x="1778" y="1164"/>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grpSp>
        <p:grpSp>
          <p:nvGrpSpPr>
            <p:cNvPr id="12" name="Group 148"/>
            <p:cNvGrpSpPr>
              <a:grpSpLocks/>
            </p:cNvGrpSpPr>
            <p:nvPr userDrawn="1"/>
          </p:nvGrpSpPr>
          <p:grpSpPr bwMode="auto">
            <a:xfrm>
              <a:off x="1209677" y="5298398"/>
              <a:ext cx="164978" cy="105273"/>
              <a:chOff x="1595" y="1394"/>
              <a:chExt cx="245" cy="157"/>
            </a:xfrm>
          </p:grpSpPr>
          <p:sp>
            <p:nvSpPr>
              <p:cNvPr id="149" name="Freeform 149"/>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50" name="Freeform 150"/>
              <p:cNvSpPr>
                <a:spLocks/>
              </p:cNvSpPr>
              <p:nvPr/>
            </p:nvSpPr>
            <p:spPr bwMode="auto">
              <a:xfrm>
                <a:off x="1595" y="1394"/>
                <a:ext cx="73" cy="47"/>
              </a:xfrm>
              <a:custGeom>
                <a:avLst/>
                <a:gdLst>
                  <a:gd name="T0" fmla="*/ 72 w 72"/>
                  <a:gd name="T1" fmla="*/ 0 h 45"/>
                  <a:gd name="T2" fmla="*/ 0 w 72"/>
                  <a:gd name="T3" fmla="*/ 0 h 45"/>
                  <a:gd name="T4" fmla="*/ 0 w 72"/>
                  <a:gd name="T5" fmla="*/ 45 h 45"/>
                  <a:gd name="T6" fmla="*/ 72 w 72"/>
                  <a:gd name="T7" fmla="*/ 45 h 45"/>
                  <a:gd name="T8" fmla="*/ 72 w 72"/>
                  <a:gd name="T9" fmla="*/ 0 h 45"/>
                  <a:gd name="T10" fmla="*/ 72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72" y="0"/>
                    </a:moveTo>
                    <a:lnTo>
                      <a:pt x="0" y="0"/>
                    </a:lnTo>
                    <a:lnTo>
                      <a:pt x="0" y="45"/>
                    </a:lnTo>
                    <a:lnTo>
                      <a:pt x="72" y="45"/>
                    </a:lnTo>
                    <a:lnTo>
                      <a:pt x="72" y="0"/>
                    </a:lnTo>
                    <a:close/>
                  </a:path>
                </a:pathLst>
              </a:custGeom>
              <a:solidFill>
                <a:srgbClr val="FF00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51" name="Freeform 151"/>
              <p:cNvSpPr>
                <a:spLocks/>
              </p:cNvSpPr>
              <p:nvPr/>
            </p:nvSpPr>
            <p:spPr bwMode="auto">
              <a:xfrm>
                <a:off x="1595" y="1504"/>
                <a:ext cx="73" cy="47"/>
              </a:xfrm>
              <a:custGeom>
                <a:avLst/>
                <a:gdLst>
                  <a:gd name="T0" fmla="*/ 0 w 72"/>
                  <a:gd name="T1" fmla="*/ 0 h 45"/>
                  <a:gd name="T2" fmla="*/ 0 w 72"/>
                  <a:gd name="T3" fmla="*/ 45 h 45"/>
                  <a:gd name="T4" fmla="*/ 72 w 72"/>
                  <a:gd name="T5" fmla="*/ 45 h 45"/>
                  <a:gd name="T6" fmla="*/ 72 w 72"/>
                  <a:gd name="T7" fmla="*/ 0 h 45"/>
                  <a:gd name="T8" fmla="*/ 0 w 72"/>
                  <a:gd name="T9" fmla="*/ 0 h 45"/>
                  <a:gd name="T10" fmla="*/ 0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0" y="0"/>
                    </a:moveTo>
                    <a:lnTo>
                      <a:pt x="0" y="45"/>
                    </a:lnTo>
                    <a:lnTo>
                      <a:pt x="72" y="45"/>
                    </a:lnTo>
                    <a:lnTo>
                      <a:pt x="72" y="0"/>
                    </a:lnTo>
                    <a:lnTo>
                      <a:pt x="0" y="0"/>
                    </a:lnTo>
                    <a:close/>
                  </a:path>
                </a:pathLst>
              </a:custGeom>
              <a:solidFill>
                <a:srgbClr val="FF00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52" name="Freeform 152"/>
              <p:cNvSpPr>
                <a:spLocks/>
              </p:cNvSpPr>
              <p:nvPr/>
            </p:nvSpPr>
            <p:spPr bwMode="auto">
              <a:xfrm>
                <a:off x="1739" y="1504"/>
                <a:ext cx="101" cy="47"/>
              </a:xfrm>
              <a:custGeom>
                <a:avLst/>
                <a:gdLst>
                  <a:gd name="T0" fmla="*/ 0 w 102"/>
                  <a:gd name="T1" fmla="*/ 45 h 45"/>
                  <a:gd name="T2" fmla="*/ 102 w 102"/>
                  <a:gd name="T3" fmla="*/ 45 h 45"/>
                  <a:gd name="T4" fmla="*/ 102 w 102"/>
                  <a:gd name="T5" fmla="*/ 0 h 45"/>
                  <a:gd name="T6" fmla="*/ 0 w 102"/>
                  <a:gd name="T7" fmla="*/ 0 h 45"/>
                  <a:gd name="T8" fmla="*/ 0 w 102"/>
                  <a:gd name="T9" fmla="*/ 45 h 45"/>
                  <a:gd name="T10" fmla="*/ 0 w 102"/>
                  <a:gd name="T11" fmla="*/ 45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45"/>
                    </a:moveTo>
                    <a:lnTo>
                      <a:pt x="102" y="45"/>
                    </a:lnTo>
                    <a:lnTo>
                      <a:pt x="102" y="0"/>
                    </a:lnTo>
                    <a:lnTo>
                      <a:pt x="0" y="0"/>
                    </a:lnTo>
                    <a:lnTo>
                      <a:pt x="0" y="45"/>
                    </a:lnTo>
                    <a:close/>
                  </a:path>
                </a:pathLst>
              </a:custGeom>
              <a:solidFill>
                <a:srgbClr val="FF00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53" name="Freeform 153"/>
              <p:cNvSpPr>
                <a:spLocks/>
              </p:cNvSpPr>
              <p:nvPr/>
            </p:nvSpPr>
            <p:spPr bwMode="auto">
              <a:xfrm>
                <a:off x="1739" y="1394"/>
                <a:ext cx="101" cy="47"/>
              </a:xfrm>
              <a:custGeom>
                <a:avLst/>
                <a:gdLst>
                  <a:gd name="T0" fmla="*/ 0 w 102"/>
                  <a:gd name="T1" fmla="*/ 0 h 45"/>
                  <a:gd name="T2" fmla="*/ 0 w 102"/>
                  <a:gd name="T3" fmla="*/ 45 h 45"/>
                  <a:gd name="T4" fmla="*/ 102 w 102"/>
                  <a:gd name="T5" fmla="*/ 45 h 45"/>
                  <a:gd name="T6" fmla="*/ 102 w 102"/>
                  <a:gd name="T7" fmla="*/ 0 h 45"/>
                  <a:gd name="T8" fmla="*/ 0 w 102"/>
                  <a:gd name="T9" fmla="*/ 0 h 45"/>
                  <a:gd name="T10" fmla="*/ 0 w 102"/>
                  <a:gd name="T11" fmla="*/ 0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0"/>
                    </a:moveTo>
                    <a:lnTo>
                      <a:pt x="0" y="45"/>
                    </a:lnTo>
                    <a:lnTo>
                      <a:pt x="102" y="45"/>
                    </a:lnTo>
                    <a:lnTo>
                      <a:pt x="102" y="0"/>
                    </a:lnTo>
                    <a:lnTo>
                      <a:pt x="0" y="0"/>
                    </a:lnTo>
                    <a:close/>
                  </a:path>
                </a:pathLst>
              </a:custGeom>
              <a:solidFill>
                <a:srgbClr val="FF00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54" name="Freeform 154"/>
              <p:cNvSpPr>
                <a:spLocks/>
              </p:cNvSpPr>
              <p:nvPr/>
            </p:nvSpPr>
            <p:spPr bwMode="auto">
              <a:xfrm>
                <a:off x="1595" y="1394"/>
                <a:ext cx="245" cy="156"/>
              </a:xfrm>
              <a:custGeom>
                <a:avLst/>
                <a:gdLst>
                  <a:gd name="T0" fmla="*/ 125 w 245"/>
                  <a:gd name="T1" fmla="*/ 157 h 157"/>
                  <a:gd name="T2" fmla="*/ 125 w 245"/>
                  <a:gd name="T3" fmla="*/ 95 h 157"/>
                  <a:gd name="T4" fmla="*/ 245 w 245"/>
                  <a:gd name="T5" fmla="*/ 95 h 157"/>
                  <a:gd name="T6" fmla="*/ 245 w 245"/>
                  <a:gd name="T7" fmla="*/ 62 h 157"/>
                  <a:gd name="T8" fmla="*/ 125 w 245"/>
                  <a:gd name="T9" fmla="*/ 62 h 157"/>
                  <a:gd name="T10" fmla="*/ 125 w 245"/>
                  <a:gd name="T11" fmla="*/ 0 h 157"/>
                  <a:gd name="T12" fmla="*/ 90 w 245"/>
                  <a:gd name="T13" fmla="*/ 0 h 157"/>
                  <a:gd name="T14" fmla="*/ 90 w 245"/>
                  <a:gd name="T15" fmla="*/ 62 h 157"/>
                  <a:gd name="T16" fmla="*/ 0 w 245"/>
                  <a:gd name="T17" fmla="*/ 62 h 157"/>
                  <a:gd name="T18" fmla="*/ 0 w 245"/>
                  <a:gd name="T19" fmla="*/ 95 h 157"/>
                  <a:gd name="T20" fmla="*/ 90 w 245"/>
                  <a:gd name="T21" fmla="*/ 95 h 157"/>
                  <a:gd name="T22" fmla="*/ 90 w 245"/>
                  <a:gd name="T23" fmla="*/ 157 h 157"/>
                  <a:gd name="T24" fmla="*/ 125 w 245"/>
                  <a:gd name="T25" fmla="*/ 157 h 157"/>
                  <a:gd name="T26" fmla="*/ 125 w 245"/>
                  <a:gd name="T27" fmla="*/ 157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7"/>
                  <a:gd name="T44" fmla="*/ 245 w 245"/>
                  <a:gd name="T45" fmla="*/ 157 h 1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7">
                    <a:moveTo>
                      <a:pt x="125" y="157"/>
                    </a:moveTo>
                    <a:lnTo>
                      <a:pt x="125" y="95"/>
                    </a:lnTo>
                    <a:lnTo>
                      <a:pt x="245" y="95"/>
                    </a:lnTo>
                    <a:lnTo>
                      <a:pt x="245" y="62"/>
                    </a:lnTo>
                    <a:lnTo>
                      <a:pt x="125" y="62"/>
                    </a:lnTo>
                    <a:lnTo>
                      <a:pt x="125" y="0"/>
                    </a:lnTo>
                    <a:lnTo>
                      <a:pt x="90" y="0"/>
                    </a:lnTo>
                    <a:lnTo>
                      <a:pt x="90" y="62"/>
                    </a:lnTo>
                    <a:lnTo>
                      <a:pt x="0" y="62"/>
                    </a:lnTo>
                    <a:lnTo>
                      <a:pt x="0" y="95"/>
                    </a:lnTo>
                    <a:lnTo>
                      <a:pt x="90" y="95"/>
                    </a:lnTo>
                    <a:lnTo>
                      <a:pt x="90" y="157"/>
                    </a:lnTo>
                    <a:lnTo>
                      <a:pt x="125" y="157"/>
                    </a:lnTo>
                    <a:close/>
                  </a:path>
                </a:pathLst>
              </a:custGeom>
              <a:solidFill>
                <a:srgbClr val="0C419A"/>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55" name="Freeform 155"/>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grpSp>
        <p:grpSp>
          <p:nvGrpSpPr>
            <p:cNvPr id="13" name="Group 156"/>
            <p:cNvGrpSpPr>
              <a:grpSpLocks/>
            </p:cNvGrpSpPr>
            <p:nvPr userDrawn="1"/>
          </p:nvGrpSpPr>
          <p:grpSpPr bwMode="auto">
            <a:xfrm>
              <a:off x="998528" y="5298398"/>
              <a:ext cx="163291" cy="105273"/>
              <a:chOff x="1593" y="1143"/>
              <a:chExt cx="244" cy="157"/>
            </a:xfrm>
          </p:grpSpPr>
          <p:sp>
            <p:nvSpPr>
              <p:cNvPr id="145" name="Freeform 157"/>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46" name="Freeform 158"/>
              <p:cNvSpPr>
                <a:spLocks/>
              </p:cNvSpPr>
              <p:nvPr/>
            </p:nvSpPr>
            <p:spPr bwMode="auto">
              <a:xfrm>
                <a:off x="1593" y="1143"/>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47" name="Freeform 159"/>
              <p:cNvSpPr>
                <a:spLocks/>
              </p:cNvSpPr>
              <p:nvPr/>
            </p:nvSpPr>
            <p:spPr bwMode="auto">
              <a:xfrm>
                <a:off x="1593" y="1249"/>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0C419A"/>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48" name="Freeform 160"/>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grpSp>
        <p:grpSp>
          <p:nvGrpSpPr>
            <p:cNvPr id="14" name="Group 161"/>
            <p:cNvGrpSpPr>
              <a:grpSpLocks/>
            </p:cNvGrpSpPr>
            <p:nvPr userDrawn="1"/>
          </p:nvGrpSpPr>
          <p:grpSpPr bwMode="auto">
            <a:xfrm>
              <a:off x="577634" y="5298398"/>
              <a:ext cx="164629" cy="104917"/>
              <a:chOff x="1592" y="892"/>
              <a:chExt cx="246" cy="157"/>
            </a:xfrm>
          </p:grpSpPr>
          <p:sp>
            <p:nvSpPr>
              <p:cNvPr id="141" name="Freeform 162"/>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FFFF"/>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42" name="Freeform 163"/>
              <p:cNvSpPr>
                <a:spLocks/>
              </p:cNvSpPr>
              <p:nvPr/>
            </p:nvSpPr>
            <p:spPr bwMode="auto">
              <a:xfrm>
                <a:off x="1592" y="892"/>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FF00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43" name="Freeform 164"/>
              <p:cNvSpPr>
                <a:spLocks/>
              </p:cNvSpPr>
              <p:nvPr/>
            </p:nvSpPr>
            <p:spPr bwMode="auto">
              <a:xfrm>
                <a:off x="1592" y="998"/>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1D93C1"/>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44" name="Freeform 165"/>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grpSp>
        <p:graphicFrame>
          <p:nvGraphicFramePr>
            <p:cNvPr id="15" name="Object 166"/>
            <p:cNvGraphicFramePr>
              <a:graphicFrameLocks noChangeAspect="1"/>
            </p:cNvGraphicFramePr>
            <p:nvPr/>
          </p:nvGraphicFramePr>
          <p:xfrm>
            <a:off x="3122677" y="5298398"/>
            <a:ext cx="168034" cy="109359"/>
          </p:xfrm>
          <a:graphic>
            <a:graphicData uri="http://schemas.openxmlformats.org/presentationml/2006/ole">
              <mc:AlternateContent xmlns:mc="http://schemas.openxmlformats.org/markup-compatibility/2006">
                <mc:Choice xmlns:v="urn:schemas-microsoft-com:vml" Requires="v">
                  <p:oleObj spid="_x0000_s2164" name="Clip" r:id="rId5" imgW="3809524" imgH="2619048" progId="">
                    <p:embed/>
                  </p:oleObj>
                </mc:Choice>
                <mc:Fallback>
                  <p:oleObj name="Clip" r:id="rId5" imgW="3809524" imgH="261904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2677" y="5298398"/>
                          <a:ext cx="168034" cy="10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Lst>
                      </p:spPr>
                    </p:pic>
                  </p:oleObj>
                </mc:Fallback>
              </mc:AlternateContent>
            </a:graphicData>
          </a:graphic>
        </p:graphicFrame>
        <p:grpSp>
          <p:nvGrpSpPr>
            <p:cNvPr id="16" name="Group 256"/>
            <p:cNvGrpSpPr>
              <a:grpSpLocks/>
            </p:cNvGrpSpPr>
            <p:nvPr userDrawn="1"/>
          </p:nvGrpSpPr>
          <p:grpSpPr bwMode="auto">
            <a:xfrm>
              <a:off x="1422513" y="5298398"/>
              <a:ext cx="163489" cy="106268"/>
              <a:chOff x="7877798" y="2333052"/>
              <a:chExt cx="253806" cy="164973"/>
            </a:xfrm>
          </p:grpSpPr>
          <p:sp>
            <p:nvSpPr>
              <p:cNvPr id="139" name="Freeform 220"/>
              <p:cNvSpPr>
                <a:spLocks/>
              </p:cNvSpPr>
              <p:nvPr userDrawn="1"/>
            </p:nvSpPr>
            <p:spPr bwMode="auto">
              <a:xfrm>
                <a:off x="7877798" y="2333052"/>
                <a:ext cx="253806" cy="74026"/>
              </a:xfrm>
              <a:custGeom>
                <a:avLst/>
                <a:gdLst>
                  <a:gd name="T0" fmla="*/ 37 w 238"/>
                  <a:gd name="T1" fmla="*/ 36 h 72"/>
                  <a:gd name="T2" fmla="*/ 0 w 238"/>
                  <a:gd name="T3" fmla="*/ 36 h 72"/>
                  <a:gd name="T4" fmla="*/ 0 w 238"/>
                  <a:gd name="T5" fmla="*/ 0 h 72"/>
                  <a:gd name="T6" fmla="*/ 37 w 238"/>
                  <a:gd name="T7" fmla="*/ 0 h 72"/>
                  <a:gd name="T8" fmla="*/ 37 w 238"/>
                  <a:gd name="T9" fmla="*/ 36 h 72"/>
                  <a:gd name="T10" fmla="*/ 37 w 238"/>
                  <a:gd name="T11" fmla="*/ 36 h 72"/>
                  <a:gd name="T12" fmla="*/ 0 60000 65536"/>
                  <a:gd name="T13" fmla="*/ 0 60000 65536"/>
                  <a:gd name="T14" fmla="*/ 0 60000 65536"/>
                  <a:gd name="T15" fmla="*/ 0 60000 65536"/>
                  <a:gd name="T16" fmla="*/ 0 60000 65536"/>
                  <a:gd name="T17" fmla="*/ 0 60000 65536"/>
                  <a:gd name="T18" fmla="*/ 0 w 238"/>
                  <a:gd name="T19" fmla="*/ 0 h 72"/>
                  <a:gd name="T20" fmla="*/ 238 w 238"/>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238" h="72">
                    <a:moveTo>
                      <a:pt x="238" y="72"/>
                    </a:moveTo>
                    <a:lnTo>
                      <a:pt x="0" y="72"/>
                    </a:lnTo>
                    <a:lnTo>
                      <a:pt x="0" y="0"/>
                    </a:lnTo>
                    <a:lnTo>
                      <a:pt x="238" y="0"/>
                    </a:lnTo>
                    <a:lnTo>
                      <a:pt x="238" y="72"/>
                    </a:lnTo>
                    <a:close/>
                  </a:path>
                </a:pathLst>
              </a:custGeom>
              <a:solidFill>
                <a:srgbClr val="FFFFFF"/>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40" name="Freeform 221"/>
              <p:cNvSpPr>
                <a:spLocks/>
              </p:cNvSpPr>
              <p:nvPr userDrawn="1"/>
            </p:nvSpPr>
            <p:spPr bwMode="auto">
              <a:xfrm>
                <a:off x="7879912" y="2411308"/>
                <a:ext cx="251692" cy="86717"/>
              </a:xfrm>
              <a:custGeom>
                <a:avLst/>
                <a:gdLst>
                  <a:gd name="T0" fmla="*/ 238 w 238"/>
                  <a:gd name="T1" fmla="*/ 84 h 84"/>
                  <a:gd name="T2" fmla="*/ 238 w 238"/>
                  <a:gd name="T3" fmla="*/ 0 h 84"/>
                  <a:gd name="T4" fmla="*/ 0 w 238"/>
                  <a:gd name="T5" fmla="*/ 0 h 84"/>
                  <a:gd name="T6" fmla="*/ 0 w 238"/>
                  <a:gd name="T7" fmla="*/ 84 h 84"/>
                  <a:gd name="T8" fmla="*/ 238 w 238"/>
                  <a:gd name="T9" fmla="*/ 84 h 84"/>
                  <a:gd name="T10" fmla="*/ 238 w 238"/>
                  <a:gd name="T11" fmla="*/ 84 h 84"/>
                  <a:gd name="T12" fmla="*/ 0 60000 65536"/>
                  <a:gd name="T13" fmla="*/ 0 60000 65536"/>
                  <a:gd name="T14" fmla="*/ 0 60000 65536"/>
                  <a:gd name="T15" fmla="*/ 0 60000 65536"/>
                  <a:gd name="T16" fmla="*/ 0 60000 65536"/>
                  <a:gd name="T17" fmla="*/ 0 60000 65536"/>
                  <a:gd name="T18" fmla="*/ 0 w 238"/>
                  <a:gd name="T19" fmla="*/ 0 h 84"/>
                  <a:gd name="T20" fmla="*/ 238 w 238"/>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238" h="84">
                    <a:moveTo>
                      <a:pt x="238" y="84"/>
                    </a:moveTo>
                    <a:lnTo>
                      <a:pt x="238" y="0"/>
                    </a:lnTo>
                    <a:lnTo>
                      <a:pt x="0" y="0"/>
                    </a:lnTo>
                    <a:lnTo>
                      <a:pt x="0" y="84"/>
                    </a:lnTo>
                    <a:lnTo>
                      <a:pt x="238" y="84"/>
                    </a:lnTo>
                    <a:close/>
                  </a:path>
                </a:pathLst>
              </a:custGeom>
              <a:solidFill>
                <a:srgbClr val="FF00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grpSp>
        <p:grpSp>
          <p:nvGrpSpPr>
            <p:cNvPr id="17" name="Group 228"/>
            <p:cNvGrpSpPr>
              <a:grpSpLocks/>
            </p:cNvGrpSpPr>
            <p:nvPr userDrawn="1"/>
          </p:nvGrpSpPr>
          <p:grpSpPr bwMode="auto">
            <a:xfrm>
              <a:off x="2274076" y="5298398"/>
              <a:ext cx="164978" cy="109010"/>
              <a:chOff x="4188" y="2157"/>
              <a:chExt cx="238" cy="162"/>
            </a:xfrm>
          </p:grpSpPr>
          <p:sp>
            <p:nvSpPr>
              <p:cNvPr id="126" name="Freeform 229"/>
              <p:cNvSpPr>
                <a:spLocks/>
              </p:cNvSpPr>
              <p:nvPr/>
            </p:nvSpPr>
            <p:spPr bwMode="auto">
              <a:xfrm>
                <a:off x="4188" y="2157"/>
                <a:ext cx="238" cy="158"/>
              </a:xfrm>
              <a:custGeom>
                <a:avLst/>
                <a:gdLst>
                  <a:gd name="T0" fmla="*/ 0 w 238"/>
                  <a:gd name="T1" fmla="*/ 0 h 151"/>
                  <a:gd name="T2" fmla="*/ 238 w 238"/>
                  <a:gd name="T3" fmla="*/ 0 h 151"/>
                  <a:gd name="T4" fmla="*/ 238 w 238"/>
                  <a:gd name="T5" fmla="*/ 1791 h 151"/>
                  <a:gd name="T6" fmla="*/ 0 w 238"/>
                  <a:gd name="T7" fmla="*/ 1791 h 151"/>
                  <a:gd name="T8" fmla="*/ 0 w 238"/>
                  <a:gd name="T9" fmla="*/ 0 h 151"/>
                  <a:gd name="T10" fmla="*/ 0 w 238"/>
                  <a:gd name="T11" fmla="*/ 0 h 151"/>
                  <a:gd name="T12" fmla="*/ 0 60000 65536"/>
                  <a:gd name="T13" fmla="*/ 0 60000 65536"/>
                  <a:gd name="T14" fmla="*/ 0 60000 65536"/>
                  <a:gd name="T15" fmla="*/ 0 60000 65536"/>
                  <a:gd name="T16" fmla="*/ 0 60000 65536"/>
                  <a:gd name="T17" fmla="*/ 0 60000 65536"/>
                  <a:gd name="T18" fmla="*/ 0 w 238"/>
                  <a:gd name="T19" fmla="*/ 0 h 151"/>
                  <a:gd name="T20" fmla="*/ 238 w 238"/>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8" h="151">
                    <a:moveTo>
                      <a:pt x="0" y="0"/>
                    </a:moveTo>
                    <a:lnTo>
                      <a:pt x="238" y="0"/>
                    </a:lnTo>
                    <a:lnTo>
                      <a:pt x="238" y="151"/>
                    </a:lnTo>
                    <a:lnTo>
                      <a:pt x="0" y="151"/>
                    </a:lnTo>
                    <a:lnTo>
                      <a:pt x="0" y="0"/>
                    </a:lnTo>
                    <a:close/>
                  </a:path>
                </a:pathLst>
              </a:custGeom>
              <a:solidFill>
                <a:srgbClr val="1A0C8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27" name="Freeform 230"/>
              <p:cNvSpPr>
                <a:spLocks/>
              </p:cNvSpPr>
              <p:nvPr/>
            </p:nvSpPr>
            <p:spPr bwMode="auto">
              <a:xfrm>
                <a:off x="4188" y="2157"/>
                <a:ext cx="238" cy="59"/>
              </a:xfrm>
              <a:custGeom>
                <a:avLst/>
                <a:gdLst>
                  <a:gd name="T0" fmla="*/ 0 w 238"/>
                  <a:gd name="T1" fmla="*/ 0 h 56"/>
                  <a:gd name="T2" fmla="*/ 238 w 238"/>
                  <a:gd name="T3" fmla="*/ 0 h 56"/>
                  <a:gd name="T4" fmla="*/ 238 w 238"/>
                  <a:gd name="T5" fmla="*/ 800 h 56"/>
                  <a:gd name="T6" fmla="*/ 0 w 238"/>
                  <a:gd name="T7" fmla="*/ 800 h 56"/>
                  <a:gd name="T8" fmla="*/ 0 w 238"/>
                  <a:gd name="T9" fmla="*/ 0 h 56"/>
                  <a:gd name="T10" fmla="*/ 0 w 238"/>
                  <a:gd name="T11" fmla="*/ 0 h 56"/>
                  <a:gd name="T12" fmla="*/ 0 60000 65536"/>
                  <a:gd name="T13" fmla="*/ 0 60000 65536"/>
                  <a:gd name="T14" fmla="*/ 0 60000 65536"/>
                  <a:gd name="T15" fmla="*/ 0 60000 65536"/>
                  <a:gd name="T16" fmla="*/ 0 60000 65536"/>
                  <a:gd name="T17" fmla="*/ 0 60000 65536"/>
                  <a:gd name="T18" fmla="*/ 0 w 238"/>
                  <a:gd name="T19" fmla="*/ 0 h 56"/>
                  <a:gd name="T20" fmla="*/ 238 w 23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38" h="56">
                    <a:moveTo>
                      <a:pt x="0" y="0"/>
                    </a:moveTo>
                    <a:lnTo>
                      <a:pt x="238" y="0"/>
                    </a:lnTo>
                    <a:lnTo>
                      <a:pt x="238" y="56"/>
                    </a:lnTo>
                    <a:lnTo>
                      <a:pt x="0" y="56"/>
                    </a:lnTo>
                    <a:lnTo>
                      <a:pt x="0" y="0"/>
                    </a:lnTo>
                    <a:close/>
                  </a:path>
                </a:pathLst>
              </a:custGeom>
              <a:solidFill>
                <a:srgbClr val="FFFFFF"/>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28" name="Freeform 231"/>
              <p:cNvSpPr>
                <a:spLocks/>
              </p:cNvSpPr>
              <p:nvPr/>
            </p:nvSpPr>
            <p:spPr bwMode="auto">
              <a:xfrm>
                <a:off x="4188" y="2260"/>
                <a:ext cx="238" cy="59"/>
              </a:xfrm>
              <a:custGeom>
                <a:avLst/>
                <a:gdLst>
                  <a:gd name="T0" fmla="*/ 0 w 238"/>
                  <a:gd name="T1" fmla="*/ 0 h 55"/>
                  <a:gd name="T2" fmla="*/ 238 w 238"/>
                  <a:gd name="T3" fmla="*/ 0 h 55"/>
                  <a:gd name="T4" fmla="*/ 238 w 238"/>
                  <a:gd name="T5" fmla="*/ 820 h 55"/>
                  <a:gd name="T6" fmla="*/ 0 w 238"/>
                  <a:gd name="T7" fmla="*/ 820 h 55"/>
                  <a:gd name="T8" fmla="*/ 0 w 238"/>
                  <a:gd name="T9" fmla="*/ 0 h 55"/>
                  <a:gd name="T10" fmla="*/ 0 w 238"/>
                  <a:gd name="T11" fmla="*/ 0 h 55"/>
                  <a:gd name="T12" fmla="*/ 0 60000 65536"/>
                  <a:gd name="T13" fmla="*/ 0 60000 65536"/>
                  <a:gd name="T14" fmla="*/ 0 60000 65536"/>
                  <a:gd name="T15" fmla="*/ 0 60000 65536"/>
                  <a:gd name="T16" fmla="*/ 0 60000 65536"/>
                  <a:gd name="T17" fmla="*/ 0 60000 65536"/>
                  <a:gd name="T18" fmla="*/ 0 w 238"/>
                  <a:gd name="T19" fmla="*/ 0 h 55"/>
                  <a:gd name="T20" fmla="*/ 238 w 23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38" h="55">
                    <a:moveTo>
                      <a:pt x="0" y="0"/>
                    </a:moveTo>
                    <a:lnTo>
                      <a:pt x="238" y="0"/>
                    </a:lnTo>
                    <a:lnTo>
                      <a:pt x="238" y="55"/>
                    </a:lnTo>
                    <a:lnTo>
                      <a:pt x="0" y="55"/>
                    </a:lnTo>
                    <a:lnTo>
                      <a:pt x="0" y="0"/>
                    </a:lnTo>
                    <a:close/>
                  </a:path>
                </a:pathLst>
              </a:custGeom>
              <a:solidFill>
                <a:srgbClr val="FB0F0C"/>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29" name="Freeform 232"/>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close/>
                  </a:path>
                </a:pathLst>
              </a:custGeom>
              <a:solidFill>
                <a:srgbClr val="1A0C8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30" name="Freeform 233"/>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path>
                </a:pathLst>
              </a:custGeom>
              <a:noFill/>
              <a:ln w="0">
                <a:solidFill>
                  <a:srgbClr val="FF1900"/>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sp>
            <p:nvSpPr>
              <p:cNvPr id="131" name="Freeform 234"/>
              <p:cNvSpPr>
                <a:spLocks/>
              </p:cNvSpPr>
              <p:nvPr/>
            </p:nvSpPr>
            <p:spPr bwMode="auto">
              <a:xfrm>
                <a:off x="4218" y="2179"/>
                <a:ext cx="41" cy="12"/>
              </a:xfrm>
              <a:custGeom>
                <a:avLst/>
                <a:gdLst>
                  <a:gd name="T0" fmla="*/ 42 w 42"/>
                  <a:gd name="T1" fmla="*/ 6 h 12"/>
                  <a:gd name="T2" fmla="*/ 42 w 42"/>
                  <a:gd name="T3" fmla="*/ 6 h 12"/>
                  <a:gd name="T4" fmla="*/ 36 w 42"/>
                  <a:gd name="T5" fmla="*/ 6 h 12"/>
                  <a:gd name="T6" fmla="*/ 30 w 42"/>
                  <a:gd name="T7" fmla="*/ 0 h 12"/>
                  <a:gd name="T8" fmla="*/ 24 w 42"/>
                  <a:gd name="T9" fmla="*/ 0 h 12"/>
                  <a:gd name="T10" fmla="*/ 12 w 42"/>
                  <a:gd name="T11" fmla="*/ 0 h 12"/>
                  <a:gd name="T12" fmla="*/ 6 w 42"/>
                  <a:gd name="T13" fmla="*/ 6 h 12"/>
                  <a:gd name="T14" fmla="*/ 0 w 42"/>
                  <a:gd name="T15" fmla="*/ 6 h 12"/>
                  <a:gd name="T16" fmla="*/ 0 w 42"/>
                  <a:gd name="T17" fmla="*/ 12 h 12"/>
                  <a:gd name="T18" fmla="*/ 42 w 42"/>
                  <a:gd name="T19" fmla="*/ 6 h 12"/>
                  <a:gd name="T20" fmla="*/ 42 w 42"/>
                  <a:gd name="T21" fmla="*/ 6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2"/>
                  <a:gd name="T35" fmla="*/ 42 w 4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2">
                    <a:moveTo>
                      <a:pt x="42" y="6"/>
                    </a:moveTo>
                    <a:lnTo>
                      <a:pt x="42" y="6"/>
                    </a:lnTo>
                    <a:lnTo>
                      <a:pt x="36" y="6"/>
                    </a:lnTo>
                    <a:lnTo>
                      <a:pt x="30" y="0"/>
                    </a:lnTo>
                    <a:lnTo>
                      <a:pt x="24" y="0"/>
                    </a:lnTo>
                    <a:lnTo>
                      <a:pt x="12" y="0"/>
                    </a:lnTo>
                    <a:lnTo>
                      <a:pt x="6" y="6"/>
                    </a:lnTo>
                    <a:lnTo>
                      <a:pt x="0" y="6"/>
                    </a:lnTo>
                    <a:lnTo>
                      <a:pt x="0" y="12"/>
                    </a:lnTo>
                    <a:lnTo>
                      <a:pt x="42" y="6"/>
                    </a:lnTo>
                    <a:close/>
                  </a:path>
                </a:pathLst>
              </a:custGeom>
              <a:solidFill>
                <a:srgbClr val="1A0C8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32" name="Freeform 235"/>
              <p:cNvSpPr>
                <a:spLocks/>
              </p:cNvSpPr>
              <p:nvPr/>
            </p:nvSpPr>
            <p:spPr bwMode="auto">
              <a:xfrm>
                <a:off x="4224" y="2195"/>
                <a:ext cx="29" cy="36"/>
              </a:xfrm>
              <a:custGeom>
                <a:avLst/>
                <a:gdLst>
                  <a:gd name="T0" fmla="*/ 30 w 30"/>
                  <a:gd name="T1" fmla="*/ 174 h 34"/>
                  <a:gd name="T2" fmla="*/ 24 w 30"/>
                  <a:gd name="T3" fmla="*/ 6 h 34"/>
                  <a:gd name="T4" fmla="*/ 18 w 30"/>
                  <a:gd name="T5" fmla="*/ 6 h 34"/>
                  <a:gd name="T6" fmla="*/ 18 w 30"/>
                  <a:gd name="T7" fmla="*/ 0 h 34"/>
                  <a:gd name="T8" fmla="*/ 12 w 30"/>
                  <a:gd name="T9" fmla="*/ 6 h 34"/>
                  <a:gd name="T10" fmla="*/ 6 w 30"/>
                  <a:gd name="T11" fmla="*/ 6 h 34"/>
                  <a:gd name="T12" fmla="*/ 0 w 30"/>
                  <a:gd name="T13" fmla="*/ 174 h 34"/>
                  <a:gd name="T14" fmla="*/ 0 w 30"/>
                  <a:gd name="T15" fmla="*/ 207 h 34"/>
                  <a:gd name="T16" fmla="*/ 6 w 30"/>
                  <a:gd name="T17" fmla="*/ 239 h 34"/>
                  <a:gd name="T18" fmla="*/ 6 w 30"/>
                  <a:gd name="T19" fmla="*/ 239 h 34"/>
                  <a:gd name="T20" fmla="*/ 12 w 30"/>
                  <a:gd name="T21" fmla="*/ 284 h 34"/>
                  <a:gd name="T22" fmla="*/ 18 w 30"/>
                  <a:gd name="T23" fmla="*/ 284 h 34"/>
                  <a:gd name="T24" fmla="*/ 18 w 30"/>
                  <a:gd name="T25" fmla="*/ 284 h 34"/>
                  <a:gd name="T26" fmla="*/ 24 w 30"/>
                  <a:gd name="T27" fmla="*/ 239 h 34"/>
                  <a:gd name="T28" fmla="*/ 30 w 30"/>
                  <a:gd name="T29" fmla="*/ 239 h 34"/>
                  <a:gd name="T30" fmla="*/ 30 w 30"/>
                  <a:gd name="T31" fmla="*/ 207 h 34"/>
                  <a:gd name="T32" fmla="*/ 30 w 30"/>
                  <a:gd name="T33" fmla="*/ 174 h 34"/>
                  <a:gd name="T34" fmla="*/ 30 w 30"/>
                  <a:gd name="T35" fmla="*/ 17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34"/>
                  <a:gd name="T56" fmla="*/ 30 w 30"/>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34">
                    <a:moveTo>
                      <a:pt x="30" y="17"/>
                    </a:moveTo>
                    <a:lnTo>
                      <a:pt x="24" y="6"/>
                    </a:lnTo>
                    <a:lnTo>
                      <a:pt x="18" y="6"/>
                    </a:lnTo>
                    <a:lnTo>
                      <a:pt x="18" y="0"/>
                    </a:lnTo>
                    <a:lnTo>
                      <a:pt x="12" y="6"/>
                    </a:lnTo>
                    <a:lnTo>
                      <a:pt x="6" y="6"/>
                    </a:lnTo>
                    <a:lnTo>
                      <a:pt x="0" y="17"/>
                    </a:lnTo>
                    <a:lnTo>
                      <a:pt x="0" y="23"/>
                    </a:lnTo>
                    <a:lnTo>
                      <a:pt x="6" y="28"/>
                    </a:lnTo>
                    <a:lnTo>
                      <a:pt x="12" y="34"/>
                    </a:lnTo>
                    <a:lnTo>
                      <a:pt x="18" y="34"/>
                    </a:lnTo>
                    <a:lnTo>
                      <a:pt x="24" y="28"/>
                    </a:lnTo>
                    <a:lnTo>
                      <a:pt x="30" y="28"/>
                    </a:lnTo>
                    <a:lnTo>
                      <a:pt x="30" y="23"/>
                    </a:lnTo>
                    <a:lnTo>
                      <a:pt x="30" y="17"/>
                    </a:lnTo>
                    <a:close/>
                  </a:path>
                </a:pathLst>
              </a:custGeom>
              <a:solidFill>
                <a:srgbClr val="FFFFFF"/>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33" name="Freeform 236"/>
              <p:cNvSpPr>
                <a:spLocks/>
              </p:cNvSpPr>
              <p:nvPr/>
            </p:nvSpPr>
            <p:spPr bwMode="auto">
              <a:xfrm>
                <a:off x="4224" y="2216"/>
                <a:ext cx="29" cy="6"/>
              </a:xfrm>
              <a:custGeom>
                <a:avLst/>
                <a:gdLst>
                  <a:gd name="T0" fmla="*/ 30 w 30"/>
                  <a:gd name="T1" fmla="*/ 6 h 6"/>
                  <a:gd name="T2" fmla="*/ 30 w 30"/>
                  <a:gd name="T3" fmla="*/ 6 h 6"/>
                  <a:gd name="T4" fmla="*/ 30 w 30"/>
                  <a:gd name="T5" fmla="*/ 6 h 6"/>
                  <a:gd name="T6" fmla="*/ 30 w 30"/>
                  <a:gd name="T7" fmla="*/ 6 h 6"/>
                  <a:gd name="T8" fmla="*/ 30 w 30"/>
                  <a:gd name="T9" fmla="*/ 0 h 6"/>
                  <a:gd name="T10" fmla="*/ 30 w 30"/>
                  <a:gd name="T11" fmla="*/ 0 h 6"/>
                  <a:gd name="T12" fmla="*/ 30 w 30"/>
                  <a:gd name="T13" fmla="*/ 0 h 6"/>
                  <a:gd name="T14" fmla="*/ 30 w 30"/>
                  <a:gd name="T15" fmla="*/ 0 h 6"/>
                  <a:gd name="T16" fmla="*/ 24 w 30"/>
                  <a:gd name="T17" fmla="*/ 0 h 6"/>
                  <a:gd name="T18" fmla="*/ 24 w 30"/>
                  <a:gd name="T19" fmla="*/ 0 h 6"/>
                  <a:gd name="T20" fmla="*/ 24 w 30"/>
                  <a:gd name="T21" fmla="*/ 0 h 6"/>
                  <a:gd name="T22" fmla="*/ 18 w 30"/>
                  <a:gd name="T23" fmla="*/ 0 h 6"/>
                  <a:gd name="T24" fmla="*/ 18 w 30"/>
                  <a:gd name="T25" fmla="*/ 0 h 6"/>
                  <a:gd name="T26" fmla="*/ 12 w 30"/>
                  <a:gd name="T27" fmla="*/ 0 h 6"/>
                  <a:gd name="T28" fmla="*/ 12 w 30"/>
                  <a:gd name="T29" fmla="*/ 0 h 6"/>
                  <a:gd name="T30" fmla="*/ 12 w 30"/>
                  <a:gd name="T31" fmla="*/ 0 h 6"/>
                  <a:gd name="T32" fmla="*/ 6 w 30"/>
                  <a:gd name="T33" fmla="*/ 0 h 6"/>
                  <a:gd name="T34" fmla="*/ 6 w 30"/>
                  <a:gd name="T35" fmla="*/ 0 h 6"/>
                  <a:gd name="T36" fmla="*/ 6 w 30"/>
                  <a:gd name="T37" fmla="*/ 0 h 6"/>
                  <a:gd name="T38" fmla="*/ 0 w 30"/>
                  <a:gd name="T39" fmla="*/ 0 h 6"/>
                  <a:gd name="T40" fmla="*/ 0 w 30"/>
                  <a:gd name="T41" fmla="*/ 0 h 6"/>
                  <a:gd name="T42" fmla="*/ 0 w 30"/>
                  <a:gd name="T43" fmla="*/ 0 h 6"/>
                  <a:gd name="T44" fmla="*/ 0 w 30"/>
                  <a:gd name="T45" fmla="*/ 6 h 6"/>
                  <a:gd name="T46" fmla="*/ 0 w 30"/>
                  <a:gd name="T47" fmla="*/ 6 h 6"/>
                  <a:gd name="T48" fmla="*/ 0 w 30"/>
                  <a:gd name="T49" fmla="*/ 6 h 6"/>
                  <a:gd name="T50" fmla="*/ 0 w 30"/>
                  <a:gd name="T51" fmla="*/ 6 h 6"/>
                  <a:gd name="T52" fmla="*/ 6 w 30"/>
                  <a:gd name="T53" fmla="*/ 6 h 6"/>
                  <a:gd name="T54" fmla="*/ 6 w 30"/>
                  <a:gd name="T55" fmla="*/ 6 h 6"/>
                  <a:gd name="T56" fmla="*/ 12 w 30"/>
                  <a:gd name="T57" fmla="*/ 6 h 6"/>
                  <a:gd name="T58" fmla="*/ 12 w 30"/>
                  <a:gd name="T59" fmla="*/ 6 h 6"/>
                  <a:gd name="T60" fmla="*/ 12 w 30"/>
                  <a:gd name="T61" fmla="*/ 6 h 6"/>
                  <a:gd name="T62" fmla="*/ 18 w 30"/>
                  <a:gd name="T63" fmla="*/ 6 h 6"/>
                  <a:gd name="T64" fmla="*/ 18 w 30"/>
                  <a:gd name="T65" fmla="*/ 6 h 6"/>
                  <a:gd name="T66" fmla="*/ 18 w 30"/>
                  <a:gd name="T67" fmla="*/ 6 h 6"/>
                  <a:gd name="T68" fmla="*/ 24 w 30"/>
                  <a:gd name="T69" fmla="*/ 6 h 6"/>
                  <a:gd name="T70" fmla="*/ 24 w 30"/>
                  <a:gd name="T71" fmla="*/ 6 h 6"/>
                  <a:gd name="T72" fmla="*/ 24 w 30"/>
                  <a:gd name="T73" fmla="*/ 6 h 6"/>
                  <a:gd name="T74" fmla="*/ 30 w 30"/>
                  <a:gd name="T75" fmla="*/ 6 h 6"/>
                  <a:gd name="T76" fmla="*/ 30 w 30"/>
                  <a:gd name="T77" fmla="*/ 6 h 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
                  <a:gd name="T118" fmla="*/ 0 h 6"/>
                  <a:gd name="T119" fmla="*/ 30 w 30"/>
                  <a:gd name="T120" fmla="*/ 6 h 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 h="6">
                    <a:moveTo>
                      <a:pt x="30" y="6"/>
                    </a:moveTo>
                    <a:lnTo>
                      <a:pt x="30" y="6"/>
                    </a:lnTo>
                    <a:lnTo>
                      <a:pt x="30" y="0"/>
                    </a:lnTo>
                    <a:lnTo>
                      <a:pt x="24" y="0"/>
                    </a:lnTo>
                    <a:lnTo>
                      <a:pt x="18" y="0"/>
                    </a:lnTo>
                    <a:lnTo>
                      <a:pt x="12" y="0"/>
                    </a:lnTo>
                    <a:lnTo>
                      <a:pt x="6" y="0"/>
                    </a:lnTo>
                    <a:lnTo>
                      <a:pt x="0" y="0"/>
                    </a:lnTo>
                    <a:lnTo>
                      <a:pt x="0" y="6"/>
                    </a:lnTo>
                    <a:lnTo>
                      <a:pt x="6" y="6"/>
                    </a:lnTo>
                    <a:lnTo>
                      <a:pt x="12" y="6"/>
                    </a:lnTo>
                    <a:lnTo>
                      <a:pt x="18" y="6"/>
                    </a:lnTo>
                    <a:lnTo>
                      <a:pt x="24" y="6"/>
                    </a:lnTo>
                    <a:lnTo>
                      <a:pt x="30" y="6"/>
                    </a:lnTo>
                    <a:close/>
                  </a:path>
                </a:pathLst>
              </a:custGeom>
              <a:solidFill>
                <a:srgbClr val="1A0C8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34" name="Freeform 237"/>
              <p:cNvSpPr>
                <a:spLocks/>
              </p:cNvSpPr>
              <p:nvPr/>
            </p:nvSpPr>
            <p:spPr bwMode="auto">
              <a:xfrm>
                <a:off x="4224" y="2222"/>
                <a:ext cx="29" cy="2"/>
              </a:xfrm>
              <a:custGeom>
                <a:avLst/>
                <a:gdLst>
                  <a:gd name="T0" fmla="*/ 30 w 30"/>
                  <a:gd name="T1" fmla="*/ 0 h 1"/>
                  <a:gd name="T2" fmla="*/ 30 w 30"/>
                  <a:gd name="T3" fmla="*/ 0 h 1"/>
                  <a:gd name="T4" fmla="*/ 30 w 30"/>
                  <a:gd name="T5" fmla="*/ 0 h 1"/>
                  <a:gd name="T6" fmla="*/ 30 w 30"/>
                  <a:gd name="T7" fmla="*/ 0 h 1"/>
                  <a:gd name="T8" fmla="*/ 30 w 30"/>
                  <a:gd name="T9" fmla="*/ 0 h 1"/>
                  <a:gd name="T10" fmla="*/ 30 w 30"/>
                  <a:gd name="T11" fmla="*/ 0 h 1"/>
                  <a:gd name="T12" fmla="*/ 30 w 30"/>
                  <a:gd name="T13" fmla="*/ 0 h 1"/>
                  <a:gd name="T14" fmla="*/ 30 w 30"/>
                  <a:gd name="T15" fmla="*/ 0 h 1"/>
                  <a:gd name="T16" fmla="*/ 24 w 30"/>
                  <a:gd name="T17" fmla="*/ 0 h 1"/>
                  <a:gd name="T18" fmla="*/ 24 w 30"/>
                  <a:gd name="T19" fmla="*/ 0 h 1"/>
                  <a:gd name="T20" fmla="*/ 24 w 30"/>
                  <a:gd name="T21" fmla="*/ 0 h 1"/>
                  <a:gd name="T22" fmla="*/ 18 w 30"/>
                  <a:gd name="T23" fmla="*/ 0 h 1"/>
                  <a:gd name="T24" fmla="*/ 18 w 30"/>
                  <a:gd name="T25" fmla="*/ 0 h 1"/>
                  <a:gd name="T26" fmla="*/ 12 w 30"/>
                  <a:gd name="T27" fmla="*/ 0 h 1"/>
                  <a:gd name="T28" fmla="*/ 12 w 30"/>
                  <a:gd name="T29" fmla="*/ 0 h 1"/>
                  <a:gd name="T30" fmla="*/ 12 w 30"/>
                  <a:gd name="T31" fmla="*/ 0 h 1"/>
                  <a:gd name="T32" fmla="*/ 6 w 30"/>
                  <a:gd name="T33" fmla="*/ 0 h 1"/>
                  <a:gd name="T34" fmla="*/ 6 w 30"/>
                  <a:gd name="T35" fmla="*/ 0 h 1"/>
                  <a:gd name="T36" fmla="*/ 6 w 30"/>
                  <a:gd name="T37" fmla="*/ 0 h 1"/>
                  <a:gd name="T38" fmla="*/ 0 w 30"/>
                  <a:gd name="T39" fmla="*/ 0 h 1"/>
                  <a:gd name="T40" fmla="*/ 0 w 30"/>
                  <a:gd name="T41" fmla="*/ 0 h 1"/>
                  <a:gd name="T42" fmla="*/ 0 w 30"/>
                  <a:gd name="T43" fmla="*/ 0 h 1"/>
                  <a:gd name="T44" fmla="*/ 0 w 30"/>
                  <a:gd name="T45" fmla="*/ 0 h 1"/>
                  <a:gd name="T46" fmla="*/ 0 w 30"/>
                  <a:gd name="T47" fmla="*/ 0 h 1"/>
                  <a:gd name="T48" fmla="*/ 0 w 30"/>
                  <a:gd name="T49" fmla="*/ 0 h 1"/>
                  <a:gd name="T50" fmla="*/ 6 w 30"/>
                  <a:gd name="T51" fmla="*/ 0 h 1"/>
                  <a:gd name="T52" fmla="*/ 6 w 30"/>
                  <a:gd name="T53" fmla="*/ 0 h 1"/>
                  <a:gd name="T54" fmla="*/ 6 w 30"/>
                  <a:gd name="T55" fmla="*/ 0 h 1"/>
                  <a:gd name="T56" fmla="*/ 12 w 30"/>
                  <a:gd name="T57" fmla="*/ 0 h 1"/>
                  <a:gd name="T58" fmla="*/ 12 w 30"/>
                  <a:gd name="T59" fmla="*/ 0 h 1"/>
                  <a:gd name="T60" fmla="*/ 12 w 30"/>
                  <a:gd name="T61" fmla="*/ 0 h 1"/>
                  <a:gd name="T62" fmla="*/ 18 w 30"/>
                  <a:gd name="T63" fmla="*/ 0 h 1"/>
                  <a:gd name="T64" fmla="*/ 18 w 30"/>
                  <a:gd name="T65" fmla="*/ 0 h 1"/>
                  <a:gd name="T66" fmla="*/ 24 w 30"/>
                  <a:gd name="T67" fmla="*/ 0 h 1"/>
                  <a:gd name="T68" fmla="*/ 24 w 30"/>
                  <a:gd name="T69" fmla="*/ 0 h 1"/>
                  <a:gd name="T70" fmla="*/ 24 w 30"/>
                  <a:gd name="T71" fmla="*/ 0 h 1"/>
                  <a:gd name="T72" fmla="*/ 30 w 30"/>
                  <a:gd name="T73" fmla="*/ 0 h 1"/>
                  <a:gd name="T74" fmla="*/ 30 w 30"/>
                  <a:gd name="T75" fmla="*/ 0 h 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
                  <a:gd name="T115" fmla="*/ 0 h 1"/>
                  <a:gd name="T116" fmla="*/ 30 w 30"/>
                  <a:gd name="T117" fmla="*/ 1 h 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 h="1">
                    <a:moveTo>
                      <a:pt x="30" y="0"/>
                    </a:moveTo>
                    <a:lnTo>
                      <a:pt x="30" y="0"/>
                    </a:lnTo>
                    <a:lnTo>
                      <a:pt x="24" y="0"/>
                    </a:lnTo>
                    <a:lnTo>
                      <a:pt x="18" y="0"/>
                    </a:lnTo>
                    <a:lnTo>
                      <a:pt x="12" y="0"/>
                    </a:lnTo>
                    <a:lnTo>
                      <a:pt x="6" y="0"/>
                    </a:lnTo>
                    <a:lnTo>
                      <a:pt x="0" y="0"/>
                    </a:lnTo>
                    <a:lnTo>
                      <a:pt x="6" y="0"/>
                    </a:lnTo>
                    <a:lnTo>
                      <a:pt x="12" y="0"/>
                    </a:lnTo>
                    <a:lnTo>
                      <a:pt x="18" y="0"/>
                    </a:lnTo>
                    <a:lnTo>
                      <a:pt x="24" y="0"/>
                    </a:lnTo>
                    <a:lnTo>
                      <a:pt x="30" y="0"/>
                    </a:lnTo>
                    <a:close/>
                  </a:path>
                </a:pathLst>
              </a:custGeom>
              <a:solidFill>
                <a:srgbClr val="1A0C8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35" name="Freeform 238"/>
              <p:cNvSpPr>
                <a:spLocks/>
              </p:cNvSpPr>
              <p:nvPr/>
            </p:nvSpPr>
            <p:spPr bwMode="auto">
              <a:xfrm>
                <a:off x="4235" y="2191"/>
                <a:ext cx="6" cy="6"/>
              </a:xfrm>
              <a:custGeom>
                <a:avLst/>
                <a:gdLst>
                  <a:gd name="T0" fmla="*/ 6 w 6"/>
                  <a:gd name="T1" fmla="*/ 0 h 5"/>
                  <a:gd name="T2" fmla="*/ 6 w 6"/>
                  <a:gd name="T3" fmla="*/ 0 h 5"/>
                  <a:gd name="T4" fmla="*/ 6 w 6"/>
                  <a:gd name="T5" fmla="*/ 0 h 5"/>
                  <a:gd name="T6" fmla="*/ 0 w 6"/>
                  <a:gd name="T7" fmla="*/ 0 h 5"/>
                  <a:gd name="T8" fmla="*/ 0 w 6"/>
                  <a:gd name="T9" fmla="*/ 0 h 5"/>
                  <a:gd name="T10" fmla="*/ 0 w 6"/>
                  <a:gd name="T11" fmla="*/ 0 h 5"/>
                  <a:gd name="T12" fmla="*/ 0 w 6"/>
                  <a:gd name="T13" fmla="*/ 0 h 5"/>
                  <a:gd name="T14" fmla="*/ 0 w 6"/>
                  <a:gd name="T15" fmla="*/ 0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5"/>
                  <a:gd name="T44" fmla="*/ 6 w 6"/>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5">
                    <a:moveTo>
                      <a:pt x="6" y="0"/>
                    </a:moveTo>
                    <a:lnTo>
                      <a:pt x="6" y="0"/>
                    </a:lnTo>
                    <a:lnTo>
                      <a:pt x="0" y="0"/>
                    </a:lnTo>
                    <a:lnTo>
                      <a:pt x="6" y="5"/>
                    </a:lnTo>
                    <a:lnTo>
                      <a:pt x="6" y="0"/>
                    </a:lnTo>
                    <a:close/>
                  </a:path>
                </a:pathLst>
              </a:custGeom>
              <a:solidFill>
                <a:srgbClr val="F7F619"/>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36" name="Freeform 239"/>
              <p:cNvSpPr>
                <a:spLocks/>
              </p:cNvSpPr>
              <p:nvPr/>
            </p:nvSpPr>
            <p:spPr bwMode="auto">
              <a:xfrm>
                <a:off x="4241" y="2185"/>
                <a:ext cx="6" cy="2"/>
              </a:xfrm>
              <a:custGeom>
                <a:avLst/>
                <a:gdLst>
                  <a:gd name="T0" fmla="*/ 6 w 6"/>
                  <a:gd name="T1" fmla="*/ 0 h 1"/>
                  <a:gd name="T2" fmla="*/ 6 w 6"/>
                  <a:gd name="T3" fmla="*/ 0 h 1"/>
                  <a:gd name="T4" fmla="*/ 6 w 6"/>
                  <a:gd name="T5" fmla="*/ 0 h 1"/>
                  <a:gd name="T6" fmla="*/ 0 w 6"/>
                  <a:gd name="T7" fmla="*/ 0 h 1"/>
                  <a:gd name="T8" fmla="*/ 0 w 6"/>
                  <a:gd name="T9" fmla="*/ 0 h 1"/>
                  <a:gd name="T10" fmla="*/ 0 w 6"/>
                  <a:gd name="T11" fmla="*/ 0 h 1"/>
                  <a:gd name="T12" fmla="*/ 0 w 6"/>
                  <a:gd name="T13" fmla="*/ 0 h 1"/>
                  <a:gd name="T14" fmla="*/ 0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37" name="Freeform 240"/>
              <p:cNvSpPr>
                <a:spLocks/>
              </p:cNvSpPr>
              <p:nvPr/>
            </p:nvSpPr>
            <p:spPr bwMode="auto">
              <a:xfrm>
                <a:off x="4229" y="2185"/>
                <a:ext cx="6" cy="2"/>
              </a:xfrm>
              <a:custGeom>
                <a:avLst/>
                <a:gdLst>
                  <a:gd name="T0" fmla="*/ 6 w 6"/>
                  <a:gd name="T1" fmla="*/ 0 h 1"/>
                  <a:gd name="T2" fmla="*/ 6 w 6"/>
                  <a:gd name="T3" fmla="*/ 0 h 1"/>
                  <a:gd name="T4" fmla="*/ 6 w 6"/>
                  <a:gd name="T5" fmla="*/ 0 h 1"/>
                  <a:gd name="T6" fmla="*/ 6 w 6"/>
                  <a:gd name="T7" fmla="*/ 0 h 1"/>
                  <a:gd name="T8" fmla="*/ 0 w 6"/>
                  <a:gd name="T9" fmla="*/ 0 h 1"/>
                  <a:gd name="T10" fmla="*/ 0 w 6"/>
                  <a:gd name="T11" fmla="*/ 0 h 1"/>
                  <a:gd name="T12" fmla="*/ 0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38" name="Freeform 241"/>
              <p:cNvSpPr>
                <a:spLocks/>
              </p:cNvSpPr>
              <p:nvPr/>
            </p:nvSpPr>
            <p:spPr bwMode="auto">
              <a:xfrm>
                <a:off x="4188" y="2157"/>
                <a:ext cx="238" cy="162"/>
              </a:xfrm>
              <a:custGeom>
                <a:avLst/>
                <a:gdLst>
                  <a:gd name="T0" fmla="*/ 238 w 238"/>
                  <a:gd name="T1" fmla="*/ 0 h 156"/>
                  <a:gd name="T2" fmla="*/ 0 w 238"/>
                  <a:gd name="T3" fmla="*/ 0 h 156"/>
                  <a:gd name="T4" fmla="*/ 0 w 238"/>
                  <a:gd name="T5" fmla="*/ 1704 h 156"/>
                  <a:gd name="T6" fmla="*/ 238 w 238"/>
                  <a:gd name="T7" fmla="*/ 1704 h 156"/>
                  <a:gd name="T8" fmla="*/ 238 w 238"/>
                  <a:gd name="T9" fmla="*/ 0 h 156"/>
                  <a:gd name="T10" fmla="*/ 238 w 238"/>
                  <a:gd name="T11" fmla="*/ 0 h 156"/>
                  <a:gd name="T12" fmla="*/ 0 60000 65536"/>
                  <a:gd name="T13" fmla="*/ 0 60000 65536"/>
                  <a:gd name="T14" fmla="*/ 0 60000 65536"/>
                  <a:gd name="T15" fmla="*/ 0 60000 65536"/>
                  <a:gd name="T16" fmla="*/ 0 60000 65536"/>
                  <a:gd name="T17" fmla="*/ 0 60000 65536"/>
                  <a:gd name="T18" fmla="*/ 0 w 238"/>
                  <a:gd name="T19" fmla="*/ 0 h 156"/>
                  <a:gd name="T20" fmla="*/ 238 w 23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38" h="156">
                    <a:moveTo>
                      <a:pt x="238" y="0"/>
                    </a:moveTo>
                    <a:lnTo>
                      <a:pt x="0" y="0"/>
                    </a:lnTo>
                    <a:lnTo>
                      <a:pt x="0" y="156"/>
                    </a:lnTo>
                    <a:lnTo>
                      <a:pt x="238" y="156"/>
                    </a:lnTo>
                    <a:lnTo>
                      <a:pt x="238" y="0"/>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grpSp>
        <p:graphicFrame>
          <p:nvGraphicFramePr>
            <p:cNvPr id="18" name="Object 252"/>
            <p:cNvGraphicFramePr>
              <a:graphicFrameLocks noChangeAspect="1"/>
            </p:cNvGraphicFramePr>
            <p:nvPr/>
          </p:nvGraphicFramePr>
          <p:xfrm>
            <a:off x="369889" y="5298398"/>
            <a:ext cx="159887" cy="104250"/>
          </p:xfrm>
          <a:graphic>
            <a:graphicData uri="http://schemas.openxmlformats.org/presentationml/2006/ole">
              <mc:AlternateContent xmlns:mc="http://schemas.openxmlformats.org/markup-compatibility/2006">
                <mc:Choice xmlns:v="urn:schemas-microsoft-com:vml" Requires="v">
                  <p:oleObj spid="_x0000_s2165" name="Clip" r:id="rId7" imgW="2835275" imgH="1920875" progId="">
                    <p:embed/>
                  </p:oleObj>
                </mc:Choice>
                <mc:Fallback>
                  <p:oleObj name="Clip" r:id="rId7" imgW="2835275" imgH="1920875"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889" y="5298398"/>
                          <a:ext cx="159887" cy="10425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9" name="Group 214"/>
            <p:cNvGrpSpPr>
              <a:grpSpLocks/>
            </p:cNvGrpSpPr>
            <p:nvPr userDrawn="1"/>
          </p:nvGrpSpPr>
          <p:grpSpPr bwMode="auto">
            <a:xfrm>
              <a:off x="1847017" y="5298398"/>
              <a:ext cx="166365" cy="106293"/>
              <a:chOff x="4187" y="2402"/>
              <a:chExt cx="240" cy="161"/>
            </a:xfrm>
          </p:grpSpPr>
          <p:sp>
            <p:nvSpPr>
              <p:cNvPr id="122" name="Freeform 215"/>
              <p:cNvSpPr>
                <a:spLocks/>
              </p:cNvSpPr>
              <p:nvPr/>
            </p:nvSpPr>
            <p:spPr bwMode="auto">
              <a:xfrm>
                <a:off x="4234" y="2402"/>
                <a:ext cx="191" cy="161"/>
              </a:xfrm>
              <a:custGeom>
                <a:avLst/>
                <a:gdLst>
                  <a:gd name="T0" fmla="*/ 191 w 191"/>
                  <a:gd name="T1" fmla="*/ 1066 h 156"/>
                  <a:gd name="T2" fmla="*/ 191 w 191"/>
                  <a:gd name="T3" fmla="*/ 0 h 156"/>
                  <a:gd name="T4" fmla="*/ 0 w 191"/>
                  <a:gd name="T5" fmla="*/ 0 h 156"/>
                  <a:gd name="T6" fmla="*/ 0 w 191"/>
                  <a:gd name="T7" fmla="*/ 1066 h 156"/>
                  <a:gd name="T8" fmla="*/ 191 w 191"/>
                  <a:gd name="T9" fmla="*/ 1066 h 156"/>
                  <a:gd name="T10" fmla="*/ 191 w 191"/>
                  <a:gd name="T11" fmla="*/ 1066 h 156"/>
                  <a:gd name="T12" fmla="*/ 0 60000 65536"/>
                  <a:gd name="T13" fmla="*/ 0 60000 65536"/>
                  <a:gd name="T14" fmla="*/ 0 60000 65536"/>
                  <a:gd name="T15" fmla="*/ 0 60000 65536"/>
                  <a:gd name="T16" fmla="*/ 0 60000 65536"/>
                  <a:gd name="T17" fmla="*/ 0 60000 65536"/>
                  <a:gd name="T18" fmla="*/ 0 w 191"/>
                  <a:gd name="T19" fmla="*/ 0 h 156"/>
                  <a:gd name="T20" fmla="*/ 191 w 191"/>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91" h="156">
                    <a:moveTo>
                      <a:pt x="191" y="156"/>
                    </a:moveTo>
                    <a:lnTo>
                      <a:pt x="191" y="0"/>
                    </a:lnTo>
                    <a:lnTo>
                      <a:pt x="0" y="0"/>
                    </a:lnTo>
                    <a:lnTo>
                      <a:pt x="0" y="156"/>
                    </a:lnTo>
                    <a:lnTo>
                      <a:pt x="191" y="156"/>
                    </a:lnTo>
                    <a:close/>
                  </a:path>
                </a:pathLst>
              </a:custGeom>
              <a:solidFill>
                <a:srgbClr val="FFE6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23" name="Freeform 216"/>
              <p:cNvSpPr>
                <a:spLocks/>
              </p:cNvSpPr>
              <p:nvPr/>
            </p:nvSpPr>
            <p:spPr bwMode="auto">
              <a:xfrm>
                <a:off x="4187" y="2402"/>
                <a:ext cx="77" cy="161"/>
              </a:xfrm>
              <a:custGeom>
                <a:avLst/>
                <a:gdLst>
                  <a:gd name="T0" fmla="*/ 77 w 77"/>
                  <a:gd name="T1" fmla="*/ 1066 h 156"/>
                  <a:gd name="T2" fmla="*/ 77 w 77"/>
                  <a:gd name="T3" fmla="*/ 0 h 156"/>
                  <a:gd name="T4" fmla="*/ 0 w 77"/>
                  <a:gd name="T5" fmla="*/ 0 h 156"/>
                  <a:gd name="T6" fmla="*/ 0 w 77"/>
                  <a:gd name="T7" fmla="*/ 1066 h 156"/>
                  <a:gd name="T8" fmla="*/ 77 w 77"/>
                  <a:gd name="T9" fmla="*/ 1066 h 156"/>
                  <a:gd name="T10" fmla="*/ 77 w 77"/>
                  <a:gd name="T11" fmla="*/ 106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24" name="Freeform 217"/>
              <p:cNvSpPr>
                <a:spLocks/>
              </p:cNvSpPr>
              <p:nvPr/>
            </p:nvSpPr>
            <p:spPr bwMode="auto">
              <a:xfrm>
                <a:off x="4348" y="2402"/>
                <a:ext cx="79" cy="161"/>
              </a:xfrm>
              <a:custGeom>
                <a:avLst/>
                <a:gdLst>
                  <a:gd name="T0" fmla="*/ 78 w 78"/>
                  <a:gd name="T1" fmla="*/ 1066 h 156"/>
                  <a:gd name="T2" fmla="*/ 78 w 78"/>
                  <a:gd name="T3" fmla="*/ 0 h 156"/>
                  <a:gd name="T4" fmla="*/ 0 w 78"/>
                  <a:gd name="T5" fmla="*/ 0 h 156"/>
                  <a:gd name="T6" fmla="*/ 0 w 78"/>
                  <a:gd name="T7" fmla="*/ 1066 h 156"/>
                  <a:gd name="T8" fmla="*/ 78 w 78"/>
                  <a:gd name="T9" fmla="*/ 1066 h 156"/>
                  <a:gd name="T10" fmla="*/ 78 w 78"/>
                  <a:gd name="T11" fmla="*/ 1066 h 156"/>
                  <a:gd name="T12" fmla="*/ 0 60000 65536"/>
                  <a:gd name="T13" fmla="*/ 0 60000 65536"/>
                  <a:gd name="T14" fmla="*/ 0 60000 65536"/>
                  <a:gd name="T15" fmla="*/ 0 60000 65536"/>
                  <a:gd name="T16" fmla="*/ 0 60000 65536"/>
                  <a:gd name="T17" fmla="*/ 0 60000 65536"/>
                  <a:gd name="T18" fmla="*/ 0 w 78"/>
                  <a:gd name="T19" fmla="*/ 0 h 156"/>
                  <a:gd name="T20" fmla="*/ 78 w 7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8" h="156">
                    <a:moveTo>
                      <a:pt x="78" y="156"/>
                    </a:moveTo>
                    <a:lnTo>
                      <a:pt x="78" y="0"/>
                    </a:lnTo>
                    <a:lnTo>
                      <a:pt x="0" y="0"/>
                    </a:lnTo>
                    <a:lnTo>
                      <a:pt x="0" y="156"/>
                    </a:lnTo>
                    <a:lnTo>
                      <a:pt x="78" y="156"/>
                    </a:lnTo>
                    <a:close/>
                  </a:path>
                </a:pathLst>
              </a:custGeom>
              <a:solidFill>
                <a:srgbClr val="FF00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25" name="Freeform 218"/>
              <p:cNvSpPr>
                <a:spLocks/>
              </p:cNvSpPr>
              <p:nvPr/>
            </p:nvSpPr>
            <p:spPr bwMode="auto">
              <a:xfrm>
                <a:off x="4187" y="2402"/>
                <a:ext cx="238" cy="161"/>
              </a:xfrm>
              <a:custGeom>
                <a:avLst/>
                <a:gdLst>
                  <a:gd name="T0" fmla="*/ 19 w 244"/>
                  <a:gd name="T1" fmla="*/ 19856 h 151"/>
                  <a:gd name="T2" fmla="*/ 19 w 244"/>
                  <a:gd name="T3" fmla="*/ 0 h 151"/>
                  <a:gd name="T4" fmla="*/ 0 w 244"/>
                  <a:gd name="T5" fmla="*/ 0 h 151"/>
                  <a:gd name="T6" fmla="*/ 0 w 244"/>
                  <a:gd name="T7" fmla="*/ 19856 h 151"/>
                  <a:gd name="T8" fmla="*/ 19 w 244"/>
                  <a:gd name="T9" fmla="*/ 19856 h 151"/>
                  <a:gd name="T10" fmla="*/ 19 w 244"/>
                  <a:gd name="T11" fmla="*/ 19856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grpSp>
        <p:grpSp>
          <p:nvGrpSpPr>
            <p:cNvPr id="20" name="Group 269"/>
            <p:cNvGrpSpPr>
              <a:grpSpLocks noChangeAspect="1"/>
            </p:cNvGrpSpPr>
            <p:nvPr userDrawn="1"/>
          </p:nvGrpSpPr>
          <p:grpSpPr bwMode="auto">
            <a:xfrm>
              <a:off x="790121" y="5298398"/>
              <a:ext cx="160549" cy="102873"/>
              <a:chOff x="4214" y="2064"/>
              <a:chExt cx="242" cy="157"/>
            </a:xfrm>
          </p:grpSpPr>
          <p:sp>
            <p:nvSpPr>
              <p:cNvPr id="118" name="AutoShape 270"/>
              <p:cNvSpPr>
                <a:spLocks noChangeAspect="1" noChangeArrowheads="1" noTextEdit="1"/>
              </p:cNvSpPr>
              <p:nvPr/>
            </p:nvSpPr>
            <p:spPr bwMode="auto">
              <a:xfrm>
                <a:off x="4214" y="2064"/>
                <a:ext cx="242" cy="157"/>
              </a:xfrm>
              <a:prstGeom prst="rect">
                <a:avLst/>
              </a:prstGeom>
              <a:noFill/>
              <a:ln w="6350" algn="ctr">
                <a:solidFill>
                  <a:schemeClr val="tx1"/>
                </a:solidFill>
                <a:miter lim="800000"/>
                <a:headEnd/>
                <a:tailEnd/>
              </a:ln>
            </p:spPr>
            <p:txBody>
              <a:bodyPr/>
              <a:lstStyle/>
              <a:p>
                <a:pPr fontAlgn="base">
                  <a:spcBef>
                    <a:spcPct val="0"/>
                  </a:spcBef>
                  <a:spcAft>
                    <a:spcPct val="0"/>
                  </a:spcAft>
                  <a:defRPr/>
                </a:pPr>
                <a:endParaRPr lang="en-GB" sz="900" b="1">
                  <a:solidFill>
                    <a:srgbClr val="FFFFFF"/>
                  </a:solidFill>
                </a:endParaRPr>
              </a:p>
            </p:txBody>
          </p:sp>
          <p:sp>
            <p:nvSpPr>
              <p:cNvPr id="119" name="Rectangle 271"/>
              <p:cNvSpPr>
                <a:spLocks noChangeArrowheads="1"/>
              </p:cNvSpPr>
              <p:nvPr/>
            </p:nvSpPr>
            <p:spPr bwMode="auto">
              <a:xfrm>
                <a:off x="4214" y="2064"/>
                <a:ext cx="242" cy="53"/>
              </a:xfrm>
              <a:prstGeom prst="rect">
                <a:avLst/>
              </a:prstGeom>
              <a:solidFill>
                <a:srgbClr val="FFFF00"/>
              </a:solidFill>
              <a:ln w="9525">
                <a:noFill/>
                <a:miter lim="800000"/>
                <a:headEnd/>
                <a:tailEnd/>
              </a:ln>
            </p:spPr>
            <p:txBody>
              <a:bodyPr/>
              <a:lstStyle/>
              <a:p>
                <a:pPr eaLnBrk="0" fontAlgn="base" hangingPunct="0">
                  <a:spcBef>
                    <a:spcPct val="50000"/>
                  </a:spcBef>
                  <a:spcAft>
                    <a:spcPct val="0"/>
                  </a:spcAft>
                  <a:defRPr/>
                </a:pPr>
                <a:endParaRPr lang="en-US" sz="900" b="1">
                  <a:solidFill>
                    <a:srgbClr val="FFFFFF"/>
                  </a:solidFill>
                </a:endParaRPr>
              </a:p>
            </p:txBody>
          </p:sp>
          <p:sp>
            <p:nvSpPr>
              <p:cNvPr id="120" name="Rectangle 272"/>
              <p:cNvSpPr>
                <a:spLocks noChangeArrowheads="1"/>
              </p:cNvSpPr>
              <p:nvPr/>
            </p:nvSpPr>
            <p:spPr bwMode="auto">
              <a:xfrm>
                <a:off x="4214" y="2117"/>
                <a:ext cx="242" cy="51"/>
              </a:xfrm>
              <a:prstGeom prst="rect">
                <a:avLst/>
              </a:prstGeom>
              <a:solidFill>
                <a:srgbClr val="51DC00"/>
              </a:solidFill>
              <a:ln w="9525">
                <a:noFill/>
                <a:miter lim="800000"/>
                <a:headEnd/>
                <a:tailEnd/>
              </a:ln>
            </p:spPr>
            <p:txBody>
              <a:bodyPr/>
              <a:lstStyle/>
              <a:p>
                <a:pPr eaLnBrk="0" fontAlgn="base" hangingPunct="0">
                  <a:spcBef>
                    <a:spcPct val="50000"/>
                  </a:spcBef>
                  <a:spcAft>
                    <a:spcPct val="0"/>
                  </a:spcAft>
                  <a:defRPr/>
                </a:pPr>
                <a:endParaRPr lang="en-US" sz="900" b="1">
                  <a:solidFill>
                    <a:srgbClr val="FFFFFF"/>
                  </a:solidFill>
                </a:endParaRPr>
              </a:p>
            </p:txBody>
          </p:sp>
          <p:sp>
            <p:nvSpPr>
              <p:cNvPr id="121" name="Rectangle 273"/>
              <p:cNvSpPr>
                <a:spLocks noChangeArrowheads="1"/>
              </p:cNvSpPr>
              <p:nvPr/>
            </p:nvSpPr>
            <p:spPr bwMode="auto">
              <a:xfrm>
                <a:off x="4214" y="2168"/>
                <a:ext cx="242" cy="53"/>
              </a:xfrm>
              <a:prstGeom prst="rect">
                <a:avLst/>
              </a:prstGeom>
              <a:solidFill>
                <a:srgbClr val="FF0000"/>
              </a:solidFill>
              <a:ln w="9525">
                <a:noFill/>
                <a:miter lim="800000"/>
                <a:headEnd/>
                <a:tailEnd/>
              </a:ln>
            </p:spPr>
            <p:txBody>
              <a:bodyPr/>
              <a:lstStyle/>
              <a:p>
                <a:pPr eaLnBrk="0" fontAlgn="base" hangingPunct="0">
                  <a:spcBef>
                    <a:spcPct val="50000"/>
                  </a:spcBef>
                  <a:spcAft>
                    <a:spcPct val="0"/>
                  </a:spcAft>
                  <a:defRPr/>
                </a:pPr>
                <a:endParaRPr lang="en-US" sz="900" b="1">
                  <a:solidFill>
                    <a:srgbClr val="FFFFFF"/>
                  </a:solidFill>
                </a:endParaRPr>
              </a:p>
            </p:txBody>
          </p:sp>
        </p:grpSp>
        <p:grpSp>
          <p:nvGrpSpPr>
            <p:cNvPr id="21" name="Group 16"/>
            <p:cNvGrpSpPr>
              <a:grpSpLocks/>
            </p:cNvGrpSpPr>
            <p:nvPr userDrawn="1"/>
          </p:nvGrpSpPr>
          <p:grpSpPr bwMode="auto">
            <a:xfrm>
              <a:off x="1854256" y="5092835"/>
              <a:ext cx="163609" cy="106293"/>
              <a:chOff x="1116" y="1646"/>
              <a:chExt cx="245" cy="151"/>
            </a:xfrm>
          </p:grpSpPr>
          <p:sp>
            <p:nvSpPr>
              <p:cNvPr id="115" name="Freeform 17"/>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16" name="Freeform 18"/>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sp>
            <p:nvSpPr>
              <p:cNvPr id="117" name="Freeform 19"/>
              <p:cNvSpPr>
                <a:spLocks/>
              </p:cNvSpPr>
              <p:nvPr/>
            </p:nvSpPr>
            <p:spPr bwMode="auto">
              <a:xfrm>
                <a:off x="1116" y="1646"/>
                <a:ext cx="245" cy="151"/>
              </a:xfrm>
              <a:custGeom>
                <a:avLst/>
                <a:gdLst>
                  <a:gd name="T0" fmla="*/ 244 w 244"/>
                  <a:gd name="T1" fmla="*/ 61 h 151"/>
                  <a:gd name="T2" fmla="*/ 89 w 244"/>
                  <a:gd name="T3" fmla="*/ 61 h 151"/>
                  <a:gd name="T4" fmla="*/ 89 w 244"/>
                  <a:gd name="T5" fmla="*/ 0 h 151"/>
                  <a:gd name="T6" fmla="*/ 59 w 244"/>
                  <a:gd name="T7" fmla="*/ 0 h 151"/>
                  <a:gd name="T8" fmla="*/ 59 w 244"/>
                  <a:gd name="T9" fmla="*/ 61 h 151"/>
                  <a:gd name="T10" fmla="*/ 0 w 244"/>
                  <a:gd name="T11" fmla="*/ 61 h 151"/>
                  <a:gd name="T12" fmla="*/ 0 w 244"/>
                  <a:gd name="T13" fmla="*/ 89 h 151"/>
                  <a:gd name="T14" fmla="*/ 59 w 244"/>
                  <a:gd name="T15" fmla="*/ 89 h 151"/>
                  <a:gd name="T16" fmla="*/ 59 w 244"/>
                  <a:gd name="T17" fmla="*/ 151 h 151"/>
                  <a:gd name="T18" fmla="*/ 89 w 244"/>
                  <a:gd name="T19" fmla="*/ 151 h 151"/>
                  <a:gd name="T20" fmla="*/ 89 w 244"/>
                  <a:gd name="T21" fmla="*/ 89 h 151"/>
                  <a:gd name="T22" fmla="*/ 244 w 244"/>
                  <a:gd name="T23" fmla="*/ 89 h 151"/>
                  <a:gd name="T24" fmla="*/ 244 w 244"/>
                  <a:gd name="T25" fmla="*/ 61 h 151"/>
                  <a:gd name="T26" fmla="*/ 244 w 244"/>
                  <a:gd name="T27" fmla="*/ 61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1"/>
                    </a:moveTo>
                    <a:lnTo>
                      <a:pt x="89" y="61"/>
                    </a:lnTo>
                    <a:lnTo>
                      <a:pt x="89" y="0"/>
                    </a:lnTo>
                    <a:lnTo>
                      <a:pt x="59" y="0"/>
                    </a:lnTo>
                    <a:lnTo>
                      <a:pt x="59" y="61"/>
                    </a:lnTo>
                    <a:lnTo>
                      <a:pt x="0" y="61"/>
                    </a:lnTo>
                    <a:lnTo>
                      <a:pt x="0" y="89"/>
                    </a:lnTo>
                    <a:lnTo>
                      <a:pt x="59" y="89"/>
                    </a:lnTo>
                    <a:lnTo>
                      <a:pt x="59" y="151"/>
                    </a:lnTo>
                    <a:lnTo>
                      <a:pt x="89" y="151"/>
                    </a:lnTo>
                    <a:lnTo>
                      <a:pt x="89" y="89"/>
                    </a:lnTo>
                    <a:lnTo>
                      <a:pt x="244" y="89"/>
                    </a:lnTo>
                    <a:lnTo>
                      <a:pt x="244" y="61"/>
                    </a:lnTo>
                    <a:close/>
                  </a:path>
                </a:pathLst>
              </a:custGeom>
              <a:solidFill>
                <a:srgbClr val="0C419A"/>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grpSp>
        <p:grpSp>
          <p:nvGrpSpPr>
            <p:cNvPr id="22" name="Group 21"/>
            <p:cNvGrpSpPr>
              <a:grpSpLocks/>
            </p:cNvGrpSpPr>
            <p:nvPr userDrawn="1"/>
          </p:nvGrpSpPr>
          <p:grpSpPr bwMode="auto">
            <a:xfrm>
              <a:off x="3341609" y="5092835"/>
              <a:ext cx="163288" cy="104917"/>
              <a:chOff x="1117" y="2897"/>
              <a:chExt cx="243" cy="157"/>
            </a:xfrm>
          </p:grpSpPr>
          <p:sp>
            <p:nvSpPr>
              <p:cNvPr id="111" name="Freeform 21"/>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12" name="Freeform 22"/>
              <p:cNvSpPr>
                <a:spLocks/>
              </p:cNvSpPr>
              <p:nvPr/>
            </p:nvSpPr>
            <p:spPr bwMode="auto">
              <a:xfrm>
                <a:off x="1117" y="2897"/>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13" name="Freeform 23"/>
              <p:cNvSpPr>
                <a:spLocks/>
              </p:cNvSpPr>
              <p:nvPr/>
            </p:nvSpPr>
            <p:spPr bwMode="auto">
              <a:xfrm>
                <a:off x="1277" y="2897"/>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14" name="Freeform 24"/>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grpSp>
        <p:grpSp>
          <p:nvGrpSpPr>
            <p:cNvPr id="23" name="Group 25"/>
            <p:cNvGrpSpPr>
              <a:grpSpLocks/>
            </p:cNvGrpSpPr>
            <p:nvPr userDrawn="1"/>
          </p:nvGrpSpPr>
          <p:grpSpPr bwMode="auto">
            <a:xfrm>
              <a:off x="3130146" y="5092835"/>
              <a:ext cx="163288" cy="104917"/>
              <a:chOff x="1118" y="2646"/>
              <a:chExt cx="243" cy="157"/>
            </a:xfrm>
          </p:grpSpPr>
          <p:sp>
            <p:nvSpPr>
              <p:cNvPr id="107" name="Freeform 26"/>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08" name="Freeform 27"/>
              <p:cNvSpPr>
                <a:spLocks/>
              </p:cNvSpPr>
              <p:nvPr/>
            </p:nvSpPr>
            <p:spPr bwMode="auto">
              <a:xfrm>
                <a:off x="1118" y="2646"/>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09" name="Freeform 28"/>
              <p:cNvSpPr>
                <a:spLocks/>
              </p:cNvSpPr>
              <p:nvPr/>
            </p:nvSpPr>
            <p:spPr bwMode="auto">
              <a:xfrm>
                <a:off x="1278" y="2646"/>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7F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10" name="Freeform 29"/>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grpSp>
        <p:grpSp>
          <p:nvGrpSpPr>
            <p:cNvPr id="24" name="Group 30"/>
            <p:cNvGrpSpPr>
              <a:grpSpLocks/>
            </p:cNvGrpSpPr>
            <p:nvPr userDrawn="1"/>
          </p:nvGrpSpPr>
          <p:grpSpPr bwMode="auto">
            <a:xfrm>
              <a:off x="2277513" y="5092835"/>
              <a:ext cx="163288" cy="104596"/>
              <a:chOff x="1117" y="2143"/>
              <a:chExt cx="243" cy="155"/>
            </a:xfrm>
          </p:grpSpPr>
          <p:sp>
            <p:nvSpPr>
              <p:cNvPr id="103" name="Freeform 31"/>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00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04" name="Freeform 32"/>
              <p:cNvSpPr>
                <a:spLocks/>
              </p:cNvSpPr>
              <p:nvPr/>
            </p:nvSpPr>
            <p:spPr bwMode="auto">
              <a:xfrm>
                <a:off x="1117" y="2143"/>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0000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05" name="Freeform 33"/>
              <p:cNvSpPr>
                <a:spLocks/>
              </p:cNvSpPr>
              <p:nvPr/>
            </p:nvSpPr>
            <p:spPr bwMode="auto">
              <a:xfrm>
                <a:off x="1117" y="2248"/>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E6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06" name="Freeform 34"/>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grpSp>
        <p:grpSp>
          <p:nvGrpSpPr>
            <p:cNvPr id="25" name="Group 35"/>
            <p:cNvGrpSpPr>
              <a:grpSpLocks/>
            </p:cNvGrpSpPr>
            <p:nvPr userDrawn="1"/>
          </p:nvGrpSpPr>
          <p:grpSpPr bwMode="auto">
            <a:xfrm>
              <a:off x="2066045" y="5092835"/>
              <a:ext cx="163288" cy="104596"/>
              <a:chOff x="1117" y="1892"/>
              <a:chExt cx="243" cy="155"/>
            </a:xfrm>
          </p:grpSpPr>
          <p:sp>
            <p:nvSpPr>
              <p:cNvPr id="99" name="Freeform 36"/>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00" name="Freeform 37"/>
              <p:cNvSpPr>
                <a:spLocks/>
              </p:cNvSpPr>
              <p:nvPr/>
            </p:nvSpPr>
            <p:spPr bwMode="auto">
              <a:xfrm>
                <a:off x="1117" y="1892"/>
                <a:ext cx="77" cy="155"/>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01" name="Freeform 38"/>
              <p:cNvSpPr>
                <a:spLocks/>
              </p:cNvSpPr>
              <p:nvPr/>
            </p:nvSpPr>
            <p:spPr bwMode="auto">
              <a:xfrm>
                <a:off x="1277" y="1892"/>
                <a:ext cx="83" cy="155"/>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102" name="Freeform 39"/>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grpSp>
        <p:grpSp>
          <p:nvGrpSpPr>
            <p:cNvPr id="26" name="Group 255"/>
            <p:cNvGrpSpPr>
              <a:grpSpLocks/>
            </p:cNvGrpSpPr>
            <p:nvPr userDrawn="1"/>
          </p:nvGrpSpPr>
          <p:grpSpPr bwMode="auto">
            <a:xfrm>
              <a:off x="1431114" y="5092835"/>
              <a:ext cx="163489" cy="106268"/>
              <a:chOff x="7106991" y="2034190"/>
              <a:chExt cx="255683" cy="163929"/>
            </a:xfrm>
          </p:grpSpPr>
          <p:sp>
            <p:nvSpPr>
              <p:cNvPr id="97" name="Freeform 41"/>
              <p:cNvSpPr>
                <a:spLocks/>
              </p:cNvSpPr>
              <p:nvPr/>
            </p:nvSpPr>
            <p:spPr bwMode="auto">
              <a:xfrm>
                <a:off x="7106991" y="2034190"/>
                <a:ext cx="255683" cy="163929"/>
              </a:xfrm>
              <a:custGeom>
                <a:avLst/>
                <a:gdLst>
                  <a:gd name="T0" fmla="*/ 244 w 244"/>
                  <a:gd name="T1" fmla="*/ 2942 h 151"/>
                  <a:gd name="T2" fmla="*/ 244 w 244"/>
                  <a:gd name="T3" fmla="*/ 0 h 151"/>
                  <a:gd name="T4" fmla="*/ 0 w 244"/>
                  <a:gd name="T5" fmla="*/ 0 h 151"/>
                  <a:gd name="T6" fmla="*/ 0 w 244"/>
                  <a:gd name="T7" fmla="*/ 2942 h 151"/>
                  <a:gd name="T8" fmla="*/ 244 w 244"/>
                  <a:gd name="T9" fmla="*/ 2942 h 151"/>
                  <a:gd name="T10" fmla="*/ 244 w 244"/>
                  <a:gd name="T11" fmla="*/ 2942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00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98" name="Freeform 42"/>
              <p:cNvSpPr>
                <a:spLocks/>
              </p:cNvSpPr>
              <p:nvPr userDrawn="1"/>
            </p:nvSpPr>
            <p:spPr bwMode="auto">
              <a:xfrm>
                <a:off x="7106991" y="2034190"/>
                <a:ext cx="255683" cy="161827"/>
              </a:xfrm>
              <a:custGeom>
                <a:avLst/>
                <a:gdLst>
                  <a:gd name="T0" fmla="*/ 244 w 244"/>
                  <a:gd name="T1" fmla="*/ 264 h 151"/>
                  <a:gd name="T2" fmla="*/ 95 w 244"/>
                  <a:gd name="T3" fmla="*/ 264 h 151"/>
                  <a:gd name="T4" fmla="*/ 95 w 244"/>
                  <a:gd name="T5" fmla="*/ 0 h 151"/>
                  <a:gd name="T6" fmla="*/ 65 w 244"/>
                  <a:gd name="T7" fmla="*/ 0 h 151"/>
                  <a:gd name="T8" fmla="*/ 65 w 244"/>
                  <a:gd name="T9" fmla="*/ 264 h 151"/>
                  <a:gd name="T10" fmla="*/ 0 w 244"/>
                  <a:gd name="T11" fmla="*/ 264 h 151"/>
                  <a:gd name="T12" fmla="*/ 0 w 244"/>
                  <a:gd name="T13" fmla="*/ 398 h 151"/>
                  <a:gd name="T14" fmla="*/ 65 w 244"/>
                  <a:gd name="T15" fmla="*/ 398 h 151"/>
                  <a:gd name="T16" fmla="*/ 65 w 244"/>
                  <a:gd name="T17" fmla="*/ 666 h 151"/>
                  <a:gd name="T18" fmla="*/ 95 w 244"/>
                  <a:gd name="T19" fmla="*/ 666 h 151"/>
                  <a:gd name="T20" fmla="*/ 95 w 244"/>
                  <a:gd name="T21" fmla="*/ 398 h 151"/>
                  <a:gd name="T22" fmla="*/ 244 w 244"/>
                  <a:gd name="T23" fmla="*/ 398 h 151"/>
                  <a:gd name="T24" fmla="*/ 244 w 244"/>
                  <a:gd name="T25" fmla="*/ 264 h 151"/>
                  <a:gd name="T26" fmla="*/ 244 w 244"/>
                  <a:gd name="T27" fmla="*/ 264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2"/>
                    </a:moveTo>
                    <a:lnTo>
                      <a:pt x="95" y="62"/>
                    </a:lnTo>
                    <a:lnTo>
                      <a:pt x="95" y="0"/>
                    </a:lnTo>
                    <a:lnTo>
                      <a:pt x="65" y="0"/>
                    </a:lnTo>
                    <a:lnTo>
                      <a:pt x="65" y="62"/>
                    </a:lnTo>
                    <a:lnTo>
                      <a:pt x="0" y="62"/>
                    </a:lnTo>
                    <a:lnTo>
                      <a:pt x="0" y="90"/>
                    </a:lnTo>
                    <a:lnTo>
                      <a:pt x="65" y="90"/>
                    </a:lnTo>
                    <a:lnTo>
                      <a:pt x="65" y="151"/>
                    </a:lnTo>
                    <a:lnTo>
                      <a:pt x="95" y="151"/>
                    </a:lnTo>
                    <a:lnTo>
                      <a:pt x="95" y="90"/>
                    </a:lnTo>
                    <a:lnTo>
                      <a:pt x="244" y="90"/>
                    </a:lnTo>
                    <a:lnTo>
                      <a:pt x="244" y="62"/>
                    </a:lnTo>
                    <a:close/>
                  </a:path>
                </a:pathLst>
              </a:custGeom>
              <a:solidFill>
                <a:srgbClr val="FFFFFF"/>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grpSp>
        <p:grpSp>
          <p:nvGrpSpPr>
            <p:cNvPr id="27" name="Group 254"/>
            <p:cNvGrpSpPr>
              <a:grpSpLocks/>
            </p:cNvGrpSpPr>
            <p:nvPr userDrawn="1"/>
          </p:nvGrpSpPr>
          <p:grpSpPr bwMode="auto">
            <a:xfrm>
              <a:off x="581678" y="5092835"/>
              <a:ext cx="163489" cy="110355"/>
              <a:chOff x="6341261" y="2034186"/>
              <a:chExt cx="254095" cy="170190"/>
            </a:xfrm>
          </p:grpSpPr>
          <p:sp>
            <p:nvSpPr>
              <p:cNvPr id="94" name="Freeform 93"/>
              <p:cNvSpPr>
                <a:spLocks/>
              </p:cNvSpPr>
              <p:nvPr/>
            </p:nvSpPr>
            <p:spPr bwMode="auto">
              <a:xfrm>
                <a:off x="6341261" y="2034186"/>
                <a:ext cx="254095" cy="170190"/>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E6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95" name="Freeform 94"/>
              <p:cNvSpPr>
                <a:spLocks/>
              </p:cNvSpPr>
              <p:nvPr/>
            </p:nvSpPr>
            <p:spPr bwMode="auto">
              <a:xfrm>
                <a:off x="6341261" y="2034186"/>
                <a:ext cx="80463" cy="170190"/>
              </a:xfrm>
              <a:custGeom>
                <a:avLst/>
                <a:gdLst>
                  <a:gd name="T0" fmla="*/ 77 w 77"/>
                  <a:gd name="T1" fmla="*/ 151 h 151"/>
                  <a:gd name="T2" fmla="*/ 77 w 77"/>
                  <a:gd name="T3" fmla="*/ 0 h 151"/>
                  <a:gd name="T4" fmla="*/ 0 w 77"/>
                  <a:gd name="T5" fmla="*/ 0 h 151"/>
                  <a:gd name="T6" fmla="*/ 0 w 77"/>
                  <a:gd name="T7" fmla="*/ 151 h 151"/>
                  <a:gd name="T8" fmla="*/ 77 w 77"/>
                  <a:gd name="T9" fmla="*/ 151 h 151"/>
                  <a:gd name="T10" fmla="*/ 77 w 77"/>
                  <a:gd name="T11" fmla="*/ 151 h 151"/>
                  <a:gd name="T12" fmla="*/ 0 60000 65536"/>
                  <a:gd name="T13" fmla="*/ 0 60000 65536"/>
                  <a:gd name="T14" fmla="*/ 0 60000 65536"/>
                  <a:gd name="T15" fmla="*/ 0 60000 65536"/>
                  <a:gd name="T16" fmla="*/ 0 60000 65536"/>
                  <a:gd name="T17" fmla="*/ 0 60000 65536"/>
                  <a:gd name="T18" fmla="*/ 0 w 77"/>
                  <a:gd name="T19" fmla="*/ 0 h 151"/>
                  <a:gd name="T20" fmla="*/ 77 w 7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7" h="151">
                    <a:moveTo>
                      <a:pt x="77" y="151"/>
                    </a:moveTo>
                    <a:lnTo>
                      <a:pt x="77" y="0"/>
                    </a:lnTo>
                    <a:lnTo>
                      <a:pt x="0" y="0"/>
                    </a:lnTo>
                    <a:lnTo>
                      <a:pt x="0" y="151"/>
                    </a:lnTo>
                    <a:lnTo>
                      <a:pt x="77" y="151"/>
                    </a:lnTo>
                    <a:close/>
                  </a:path>
                </a:pathLst>
              </a:custGeom>
              <a:solidFill>
                <a:srgbClr val="0000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96" name="Freeform 95"/>
              <p:cNvSpPr>
                <a:spLocks/>
              </p:cNvSpPr>
              <p:nvPr/>
            </p:nvSpPr>
            <p:spPr bwMode="auto">
              <a:xfrm>
                <a:off x="6508541" y="2034186"/>
                <a:ext cx="86815" cy="170190"/>
              </a:xfrm>
              <a:custGeom>
                <a:avLst/>
                <a:gdLst>
                  <a:gd name="T0" fmla="*/ 84 w 84"/>
                  <a:gd name="T1" fmla="*/ 151 h 151"/>
                  <a:gd name="T2" fmla="*/ 84 w 84"/>
                  <a:gd name="T3" fmla="*/ 0 h 151"/>
                  <a:gd name="T4" fmla="*/ 0 w 84"/>
                  <a:gd name="T5" fmla="*/ 0 h 151"/>
                  <a:gd name="T6" fmla="*/ 0 w 84"/>
                  <a:gd name="T7" fmla="*/ 151 h 151"/>
                  <a:gd name="T8" fmla="*/ 84 w 84"/>
                  <a:gd name="T9" fmla="*/ 151 h 151"/>
                  <a:gd name="T10" fmla="*/ 84 w 84"/>
                  <a:gd name="T11" fmla="*/ 151 h 151"/>
                  <a:gd name="T12" fmla="*/ 0 60000 65536"/>
                  <a:gd name="T13" fmla="*/ 0 60000 65536"/>
                  <a:gd name="T14" fmla="*/ 0 60000 65536"/>
                  <a:gd name="T15" fmla="*/ 0 60000 65536"/>
                  <a:gd name="T16" fmla="*/ 0 60000 65536"/>
                  <a:gd name="T17" fmla="*/ 0 60000 65536"/>
                  <a:gd name="T18" fmla="*/ 0 w 84"/>
                  <a:gd name="T19" fmla="*/ 0 h 151"/>
                  <a:gd name="T20" fmla="*/ 84 w 8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84" h="151">
                    <a:moveTo>
                      <a:pt x="84" y="151"/>
                    </a:moveTo>
                    <a:lnTo>
                      <a:pt x="84" y="0"/>
                    </a:lnTo>
                    <a:lnTo>
                      <a:pt x="0" y="0"/>
                    </a:lnTo>
                    <a:lnTo>
                      <a:pt x="0" y="151"/>
                    </a:lnTo>
                    <a:lnTo>
                      <a:pt x="84" y="151"/>
                    </a:lnTo>
                    <a:close/>
                  </a:path>
                </a:pathLst>
              </a:custGeom>
              <a:solidFill>
                <a:srgbClr val="FF00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grpSp>
        <p:grpSp>
          <p:nvGrpSpPr>
            <p:cNvPr id="28" name="Group 49"/>
            <p:cNvGrpSpPr>
              <a:grpSpLocks/>
            </p:cNvGrpSpPr>
            <p:nvPr userDrawn="1"/>
          </p:nvGrpSpPr>
          <p:grpSpPr bwMode="auto">
            <a:xfrm>
              <a:off x="369889" y="5092835"/>
              <a:ext cx="163609" cy="106293"/>
              <a:chOff x="529" y="1166"/>
              <a:chExt cx="245" cy="157"/>
            </a:xfrm>
          </p:grpSpPr>
          <p:sp>
            <p:nvSpPr>
              <p:cNvPr id="90" name="Freeform 50"/>
              <p:cNvSpPr>
                <a:spLocks/>
              </p:cNvSpPr>
              <p:nvPr/>
            </p:nvSpPr>
            <p:spPr bwMode="auto">
              <a:xfrm>
                <a:off x="529" y="116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91" name="Freeform 51"/>
              <p:cNvSpPr>
                <a:spLocks/>
              </p:cNvSpPr>
              <p:nvPr/>
            </p:nvSpPr>
            <p:spPr bwMode="auto">
              <a:xfrm>
                <a:off x="529" y="1166"/>
                <a:ext cx="245"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92" name="Freeform 52"/>
              <p:cNvSpPr>
                <a:spLocks/>
              </p:cNvSpPr>
              <p:nvPr/>
            </p:nvSpPr>
            <p:spPr bwMode="auto">
              <a:xfrm>
                <a:off x="529" y="1273"/>
                <a:ext cx="245" cy="50"/>
              </a:xfrm>
              <a:custGeom>
                <a:avLst/>
                <a:gdLst>
                  <a:gd name="T0" fmla="*/ 244 w 244"/>
                  <a:gd name="T1" fmla="*/ 51 h 51"/>
                  <a:gd name="T2" fmla="*/ 244 w 244"/>
                  <a:gd name="T3" fmla="*/ 0 h 51"/>
                  <a:gd name="T4" fmla="*/ 0 w 244"/>
                  <a:gd name="T5" fmla="*/ 0 h 51"/>
                  <a:gd name="T6" fmla="*/ 0 w 244"/>
                  <a:gd name="T7" fmla="*/ 51 h 51"/>
                  <a:gd name="T8" fmla="*/ 244 w 244"/>
                  <a:gd name="T9" fmla="*/ 51 h 51"/>
                  <a:gd name="T10" fmla="*/ 244 w 244"/>
                  <a:gd name="T11" fmla="*/ 51 h 51"/>
                  <a:gd name="T12" fmla="*/ 0 60000 65536"/>
                  <a:gd name="T13" fmla="*/ 0 60000 65536"/>
                  <a:gd name="T14" fmla="*/ 0 60000 65536"/>
                  <a:gd name="T15" fmla="*/ 0 60000 65536"/>
                  <a:gd name="T16" fmla="*/ 0 60000 65536"/>
                  <a:gd name="T17" fmla="*/ 0 60000 65536"/>
                  <a:gd name="T18" fmla="*/ 0 w 244"/>
                  <a:gd name="T19" fmla="*/ 0 h 51"/>
                  <a:gd name="T20" fmla="*/ 244 w 24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4" h="51">
                    <a:moveTo>
                      <a:pt x="244" y="51"/>
                    </a:moveTo>
                    <a:lnTo>
                      <a:pt x="244" y="0"/>
                    </a:lnTo>
                    <a:lnTo>
                      <a:pt x="0" y="0"/>
                    </a:lnTo>
                    <a:lnTo>
                      <a:pt x="0" y="51"/>
                    </a:lnTo>
                    <a:lnTo>
                      <a:pt x="244" y="51"/>
                    </a:lnTo>
                    <a:close/>
                  </a:path>
                </a:pathLst>
              </a:custGeom>
              <a:solidFill>
                <a:srgbClr val="FF00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93" name="Freeform 53"/>
              <p:cNvSpPr>
                <a:spLocks/>
              </p:cNvSpPr>
              <p:nvPr/>
            </p:nvSpPr>
            <p:spPr bwMode="auto">
              <a:xfrm>
                <a:off x="529" y="1166"/>
                <a:ext cx="245"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grpSp>
        <p:grpSp>
          <p:nvGrpSpPr>
            <p:cNvPr id="29" name="Group 54"/>
            <p:cNvGrpSpPr>
              <a:grpSpLocks/>
            </p:cNvGrpSpPr>
            <p:nvPr userDrawn="1"/>
          </p:nvGrpSpPr>
          <p:grpSpPr bwMode="auto">
            <a:xfrm>
              <a:off x="2488981" y="5092835"/>
              <a:ext cx="164632" cy="106293"/>
              <a:chOff x="1117" y="2394"/>
              <a:chExt cx="245" cy="157"/>
            </a:xfrm>
          </p:grpSpPr>
          <p:sp>
            <p:nvSpPr>
              <p:cNvPr id="79" name="Freeform 55"/>
              <p:cNvSpPr>
                <a:spLocks/>
              </p:cNvSpPr>
              <p:nvPr/>
            </p:nvSpPr>
            <p:spPr bwMode="auto">
              <a:xfrm>
                <a:off x="1117" y="2394"/>
                <a:ext cx="245" cy="157"/>
              </a:xfrm>
              <a:custGeom>
                <a:avLst/>
                <a:gdLst>
                  <a:gd name="T0" fmla="*/ 244 w 244"/>
                  <a:gd name="T1" fmla="*/ 157 h 157"/>
                  <a:gd name="T2" fmla="*/ 0 w 244"/>
                  <a:gd name="T3" fmla="*/ 157 h 157"/>
                  <a:gd name="T4" fmla="*/ 0 w 244"/>
                  <a:gd name="T5" fmla="*/ 0 h 157"/>
                  <a:gd name="T6" fmla="*/ 244 w 244"/>
                  <a:gd name="T7" fmla="*/ 0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0" y="157"/>
                    </a:lnTo>
                    <a:lnTo>
                      <a:pt x="0" y="0"/>
                    </a:lnTo>
                    <a:lnTo>
                      <a:pt x="244" y="0"/>
                    </a:lnTo>
                    <a:lnTo>
                      <a:pt x="244" y="157"/>
                    </a:lnTo>
                    <a:close/>
                  </a:path>
                </a:pathLst>
              </a:custGeom>
              <a:solidFill>
                <a:srgbClr val="FFFFFF"/>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80" name="Freeform 56"/>
              <p:cNvSpPr>
                <a:spLocks/>
              </p:cNvSpPr>
              <p:nvPr/>
            </p:nvSpPr>
            <p:spPr bwMode="auto">
              <a:xfrm>
                <a:off x="1117" y="2394"/>
                <a:ext cx="34" cy="34"/>
              </a:xfrm>
              <a:custGeom>
                <a:avLst/>
                <a:gdLst>
                  <a:gd name="T0" fmla="*/ 35 w 35"/>
                  <a:gd name="T1" fmla="*/ 34 h 34"/>
                  <a:gd name="T2" fmla="*/ 0 w 35"/>
                  <a:gd name="T3" fmla="*/ 34 h 34"/>
                  <a:gd name="T4" fmla="*/ 0 w 35"/>
                  <a:gd name="T5" fmla="*/ 0 h 34"/>
                  <a:gd name="T6" fmla="*/ 35 w 35"/>
                  <a:gd name="T7" fmla="*/ 0 h 34"/>
                  <a:gd name="T8" fmla="*/ 35 w 35"/>
                  <a:gd name="T9" fmla="*/ 34 h 34"/>
                  <a:gd name="T10" fmla="*/ 35 w 35"/>
                  <a:gd name="T11" fmla="*/ 34 h 34"/>
                  <a:gd name="T12" fmla="*/ 0 60000 65536"/>
                  <a:gd name="T13" fmla="*/ 0 60000 65536"/>
                  <a:gd name="T14" fmla="*/ 0 60000 65536"/>
                  <a:gd name="T15" fmla="*/ 0 60000 65536"/>
                  <a:gd name="T16" fmla="*/ 0 60000 65536"/>
                  <a:gd name="T17" fmla="*/ 0 60000 65536"/>
                  <a:gd name="T18" fmla="*/ 0 w 35"/>
                  <a:gd name="T19" fmla="*/ 0 h 34"/>
                  <a:gd name="T20" fmla="*/ 35 w 35"/>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5" h="34">
                    <a:moveTo>
                      <a:pt x="35" y="34"/>
                    </a:moveTo>
                    <a:lnTo>
                      <a:pt x="0" y="34"/>
                    </a:lnTo>
                    <a:lnTo>
                      <a:pt x="0" y="0"/>
                    </a:lnTo>
                    <a:lnTo>
                      <a:pt x="35" y="0"/>
                    </a:lnTo>
                    <a:lnTo>
                      <a:pt x="35" y="34"/>
                    </a:lnTo>
                    <a:close/>
                  </a:path>
                </a:pathLst>
              </a:custGeom>
              <a:solidFill>
                <a:srgbClr val="34AACD"/>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81" name="Freeform 57"/>
              <p:cNvSpPr>
                <a:spLocks/>
              </p:cNvSpPr>
              <p:nvPr/>
            </p:nvSpPr>
            <p:spPr bwMode="auto">
              <a:xfrm>
                <a:off x="1117" y="2444"/>
                <a:ext cx="34" cy="34"/>
              </a:xfrm>
              <a:custGeom>
                <a:avLst/>
                <a:gdLst>
                  <a:gd name="T0" fmla="*/ 35 w 35"/>
                  <a:gd name="T1" fmla="*/ 33 h 33"/>
                  <a:gd name="T2" fmla="*/ 0 w 35"/>
                  <a:gd name="T3" fmla="*/ 33 h 33"/>
                  <a:gd name="T4" fmla="*/ 0 w 35"/>
                  <a:gd name="T5" fmla="*/ 0 h 33"/>
                  <a:gd name="T6" fmla="*/ 35 w 35"/>
                  <a:gd name="T7" fmla="*/ 0 h 33"/>
                  <a:gd name="T8" fmla="*/ 35 w 35"/>
                  <a:gd name="T9" fmla="*/ 33 h 33"/>
                  <a:gd name="T10" fmla="*/ 35 w 35"/>
                  <a:gd name="T11" fmla="*/ 33 h 33"/>
                  <a:gd name="T12" fmla="*/ 0 60000 65536"/>
                  <a:gd name="T13" fmla="*/ 0 60000 65536"/>
                  <a:gd name="T14" fmla="*/ 0 60000 65536"/>
                  <a:gd name="T15" fmla="*/ 0 60000 65536"/>
                  <a:gd name="T16" fmla="*/ 0 60000 65536"/>
                  <a:gd name="T17" fmla="*/ 0 60000 65536"/>
                  <a:gd name="T18" fmla="*/ 0 w 35"/>
                  <a:gd name="T19" fmla="*/ 0 h 33"/>
                  <a:gd name="T20" fmla="*/ 35 w 3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5" h="33">
                    <a:moveTo>
                      <a:pt x="35" y="33"/>
                    </a:moveTo>
                    <a:lnTo>
                      <a:pt x="0" y="33"/>
                    </a:lnTo>
                    <a:lnTo>
                      <a:pt x="0" y="0"/>
                    </a:lnTo>
                    <a:lnTo>
                      <a:pt x="35" y="0"/>
                    </a:lnTo>
                    <a:lnTo>
                      <a:pt x="35" y="33"/>
                    </a:lnTo>
                    <a:close/>
                  </a:path>
                </a:pathLst>
              </a:custGeom>
              <a:solidFill>
                <a:srgbClr val="34AACD"/>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82" name="Freeform 58"/>
              <p:cNvSpPr>
                <a:spLocks/>
              </p:cNvSpPr>
              <p:nvPr/>
            </p:nvSpPr>
            <p:spPr bwMode="auto">
              <a:xfrm>
                <a:off x="1175" y="2394"/>
                <a:ext cx="22" cy="34"/>
              </a:xfrm>
              <a:custGeom>
                <a:avLst/>
                <a:gdLst>
                  <a:gd name="T0" fmla="*/ 36 w 36"/>
                  <a:gd name="T1" fmla="*/ 34 h 34"/>
                  <a:gd name="T2" fmla="*/ 0 w 36"/>
                  <a:gd name="T3" fmla="*/ 34 h 34"/>
                  <a:gd name="T4" fmla="*/ 0 w 36"/>
                  <a:gd name="T5" fmla="*/ 0 h 34"/>
                  <a:gd name="T6" fmla="*/ 36 w 36"/>
                  <a:gd name="T7" fmla="*/ 0 h 34"/>
                  <a:gd name="T8" fmla="*/ 36 w 36"/>
                  <a:gd name="T9" fmla="*/ 34 h 34"/>
                  <a:gd name="T10" fmla="*/ 36 w 36"/>
                  <a:gd name="T11" fmla="*/ 34 h 34"/>
                  <a:gd name="T12" fmla="*/ 0 60000 65536"/>
                  <a:gd name="T13" fmla="*/ 0 60000 65536"/>
                  <a:gd name="T14" fmla="*/ 0 60000 65536"/>
                  <a:gd name="T15" fmla="*/ 0 60000 65536"/>
                  <a:gd name="T16" fmla="*/ 0 60000 65536"/>
                  <a:gd name="T17" fmla="*/ 0 60000 65536"/>
                  <a:gd name="T18" fmla="*/ 0 w 36"/>
                  <a:gd name="T19" fmla="*/ 0 h 34"/>
                  <a:gd name="T20" fmla="*/ 36 w 36"/>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6" h="34">
                    <a:moveTo>
                      <a:pt x="36" y="34"/>
                    </a:moveTo>
                    <a:lnTo>
                      <a:pt x="0" y="34"/>
                    </a:lnTo>
                    <a:lnTo>
                      <a:pt x="0" y="0"/>
                    </a:lnTo>
                    <a:lnTo>
                      <a:pt x="36" y="0"/>
                    </a:lnTo>
                    <a:lnTo>
                      <a:pt x="36" y="34"/>
                    </a:lnTo>
                    <a:close/>
                  </a:path>
                </a:pathLst>
              </a:custGeom>
              <a:solidFill>
                <a:srgbClr val="34AACD"/>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83" name="Freeform 59"/>
              <p:cNvSpPr>
                <a:spLocks/>
              </p:cNvSpPr>
              <p:nvPr/>
            </p:nvSpPr>
            <p:spPr bwMode="auto">
              <a:xfrm>
                <a:off x="1175" y="2444"/>
                <a:ext cx="22" cy="34"/>
              </a:xfrm>
              <a:custGeom>
                <a:avLst/>
                <a:gdLst>
                  <a:gd name="T0" fmla="*/ 36 w 36"/>
                  <a:gd name="T1" fmla="*/ 33 h 33"/>
                  <a:gd name="T2" fmla="*/ 0 w 36"/>
                  <a:gd name="T3" fmla="*/ 33 h 33"/>
                  <a:gd name="T4" fmla="*/ 0 w 36"/>
                  <a:gd name="T5" fmla="*/ 0 h 33"/>
                  <a:gd name="T6" fmla="*/ 36 w 36"/>
                  <a:gd name="T7" fmla="*/ 0 h 33"/>
                  <a:gd name="T8" fmla="*/ 36 w 36"/>
                  <a:gd name="T9" fmla="*/ 33 h 33"/>
                  <a:gd name="T10" fmla="*/ 36 w 36"/>
                  <a:gd name="T11" fmla="*/ 33 h 33"/>
                  <a:gd name="T12" fmla="*/ 0 60000 65536"/>
                  <a:gd name="T13" fmla="*/ 0 60000 65536"/>
                  <a:gd name="T14" fmla="*/ 0 60000 65536"/>
                  <a:gd name="T15" fmla="*/ 0 60000 65536"/>
                  <a:gd name="T16" fmla="*/ 0 60000 65536"/>
                  <a:gd name="T17" fmla="*/ 0 60000 65536"/>
                  <a:gd name="T18" fmla="*/ 0 w 36"/>
                  <a:gd name="T19" fmla="*/ 0 h 33"/>
                  <a:gd name="T20" fmla="*/ 36 w 3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6" h="33">
                    <a:moveTo>
                      <a:pt x="36" y="33"/>
                    </a:moveTo>
                    <a:lnTo>
                      <a:pt x="0" y="33"/>
                    </a:lnTo>
                    <a:lnTo>
                      <a:pt x="0" y="0"/>
                    </a:lnTo>
                    <a:lnTo>
                      <a:pt x="36" y="0"/>
                    </a:lnTo>
                    <a:lnTo>
                      <a:pt x="36" y="33"/>
                    </a:lnTo>
                    <a:close/>
                  </a:path>
                </a:pathLst>
              </a:custGeom>
              <a:solidFill>
                <a:srgbClr val="34AACD"/>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84" name="Freeform 60"/>
              <p:cNvSpPr>
                <a:spLocks/>
              </p:cNvSpPr>
              <p:nvPr/>
            </p:nvSpPr>
            <p:spPr bwMode="auto">
              <a:xfrm>
                <a:off x="1117" y="2501"/>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85" name="Freeform 61"/>
              <p:cNvSpPr>
                <a:spLocks/>
              </p:cNvSpPr>
              <p:nvPr/>
            </p:nvSpPr>
            <p:spPr bwMode="auto">
              <a:xfrm>
                <a:off x="1117" y="2535"/>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86" name="Freeform 62"/>
              <p:cNvSpPr>
                <a:spLocks/>
              </p:cNvSpPr>
              <p:nvPr/>
            </p:nvSpPr>
            <p:spPr bwMode="auto">
              <a:xfrm>
                <a:off x="1212" y="2428"/>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87" name="Freeform 63"/>
              <p:cNvSpPr>
                <a:spLocks/>
              </p:cNvSpPr>
              <p:nvPr/>
            </p:nvSpPr>
            <p:spPr bwMode="auto">
              <a:xfrm>
                <a:off x="1212" y="2394"/>
                <a:ext cx="150" cy="16"/>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88" name="Freeform 64"/>
              <p:cNvSpPr>
                <a:spLocks/>
              </p:cNvSpPr>
              <p:nvPr/>
            </p:nvSpPr>
            <p:spPr bwMode="auto">
              <a:xfrm>
                <a:off x="1212" y="2460"/>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89" name="Freeform 65"/>
              <p:cNvSpPr>
                <a:spLocks/>
              </p:cNvSpPr>
              <p:nvPr/>
            </p:nvSpPr>
            <p:spPr bwMode="auto">
              <a:xfrm>
                <a:off x="1117" y="2394"/>
                <a:ext cx="245" cy="157"/>
              </a:xfrm>
              <a:custGeom>
                <a:avLst/>
                <a:gdLst>
                  <a:gd name="T0" fmla="*/ 244 w 244"/>
                  <a:gd name="T1" fmla="*/ 157 h 157"/>
                  <a:gd name="T2" fmla="*/ 244 w 244"/>
                  <a:gd name="T3" fmla="*/ 0 h 157"/>
                  <a:gd name="T4" fmla="*/ 0 w 244"/>
                  <a:gd name="T5" fmla="*/ 0 h 157"/>
                  <a:gd name="T6" fmla="*/ 0 w 244"/>
                  <a:gd name="T7" fmla="*/ 157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grpSp>
        <p:grpSp>
          <p:nvGrpSpPr>
            <p:cNvPr id="30" name="Group 185"/>
            <p:cNvGrpSpPr>
              <a:grpSpLocks/>
            </p:cNvGrpSpPr>
            <p:nvPr userDrawn="1"/>
          </p:nvGrpSpPr>
          <p:grpSpPr bwMode="auto">
            <a:xfrm>
              <a:off x="1004798" y="5092835"/>
              <a:ext cx="164978" cy="104898"/>
              <a:chOff x="4187" y="1590"/>
              <a:chExt cx="238" cy="162"/>
            </a:xfrm>
          </p:grpSpPr>
          <p:sp>
            <p:nvSpPr>
              <p:cNvPr id="52" name="Freeform 186"/>
              <p:cNvSpPr>
                <a:spLocks/>
              </p:cNvSpPr>
              <p:nvPr/>
            </p:nvSpPr>
            <p:spPr bwMode="auto">
              <a:xfrm>
                <a:off x="4187" y="1590"/>
                <a:ext cx="238" cy="53"/>
              </a:xfrm>
              <a:custGeom>
                <a:avLst/>
                <a:gdLst>
                  <a:gd name="T0" fmla="*/ 0 w 244"/>
                  <a:gd name="T1" fmla="*/ 0 h 50"/>
                  <a:gd name="T2" fmla="*/ 40 w 244"/>
                  <a:gd name="T3" fmla="*/ 0 h 50"/>
                  <a:gd name="T4" fmla="*/ 40 w 244"/>
                  <a:gd name="T5" fmla="*/ 962 h 50"/>
                  <a:gd name="T6" fmla="*/ 0 w 244"/>
                  <a:gd name="T7" fmla="*/ 962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244" y="0"/>
                    </a:lnTo>
                    <a:lnTo>
                      <a:pt x="244" y="50"/>
                    </a:lnTo>
                    <a:lnTo>
                      <a:pt x="0" y="50"/>
                    </a:lnTo>
                    <a:lnTo>
                      <a:pt x="0" y="0"/>
                    </a:lnTo>
                    <a:close/>
                  </a:path>
                </a:pathLst>
              </a:custGeom>
              <a:solidFill>
                <a:srgbClr val="FB0F0C"/>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53" name="Freeform 187"/>
              <p:cNvSpPr>
                <a:spLocks/>
              </p:cNvSpPr>
              <p:nvPr/>
            </p:nvSpPr>
            <p:spPr bwMode="auto">
              <a:xfrm>
                <a:off x="4187" y="1695"/>
                <a:ext cx="238" cy="57"/>
              </a:xfrm>
              <a:custGeom>
                <a:avLst/>
                <a:gdLst>
                  <a:gd name="T0" fmla="*/ 0 w 244"/>
                  <a:gd name="T1" fmla="*/ 0 h 55"/>
                  <a:gd name="T2" fmla="*/ 40 w 244"/>
                  <a:gd name="T3" fmla="*/ 0 h 55"/>
                  <a:gd name="T4" fmla="*/ 40 w 244"/>
                  <a:gd name="T5" fmla="*/ 820 h 55"/>
                  <a:gd name="T6" fmla="*/ 0 w 244"/>
                  <a:gd name="T7" fmla="*/ 820 h 55"/>
                  <a:gd name="T8" fmla="*/ 0 w 244"/>
                  <a:gd name="T9" fmla="*/ 0 h 55"/>
                  <a:gd name="T10" fmla="*/ 0 w 244"/>
                  <a:gd name="T11" fmla="*/ 0 h 55"/>
                  <a:gd name="T12" fmla="*/ 0 60000 65536"/>
                  <a:gd name="T13" fmla="*/ 0 60000 65536"/>
                  <a:gd name="T14" fmla="*/ 0 60000 65536"/>
                  <a:gd name="T15" fmla="*/ 0 60000 65536"/>
                  <a:gd name="T16" fmla="*/ 0 60000 65536"/>
                  <a:gd name="T17" fmla="*/ 0 60000 65536"/>
                  <a:gd name="T18" fmla="*/ 0 w 244"/>
                  <a:gd name="T19" fmla="*/ 0 h 55"/>
                  <a:gd name="T20" fmla="*/ 244 w 24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44" h="55">
                    <a:moveTo>
                      <a:pt x="0" y="0"/>
                    </a:moveTo>
                    <a:lnTo>
                      <a:pt x="244" y="0"/>
                    </a:lnTo>
                    <a:lnTo>
                      <a:pt x="244" y="55"/>
                    </a:lnTo>
                    <a:lnTo>
                      <a:pt x="0" y="55"/>
                    </a:lnTo>
                    <a:lnTo>
                      <a:pt x="0" y="0"/>
                    </a:lnTo>
                    <a:close/>
                  </a:path>
                </a:pathLst>
              </a:custGeom>
              <a:solidFill>
                <a:srgbClr val="1C0A7F"/>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54" name="Freeform 188"/>
              <p:cNvSpPr>
                <a:spLocks/>
              </p:cNvSpPr>
              <p:nvPr/>
            </p:nvSpPr>
            <p:spPr bwMode="auto">
              <a:xfrm>
                <a:off x="4187" y="1643"/>
                <a:ext cx="238" cy="57"/>
              </a:xfrm>
              <a:custGeom>
                <a:avLst/>
                <a:gdLst>
                  <a:gd name="T0" fmla="*/ 0 w 244"/>
                  <a:gd name="T1" fmla="*/ 0 h 56"/>
                  <a:gd name="T2" fmla="*/ 40 w 244"/>
                  <a:gd name="T3" fmla="*/ 0 h 56"/>
                  <a:gd name="T4" fmla="*/ 40 w 244"/>
                  <a:gd name="T5" fmla="*/ 201 h 56"/>
                  <a:gd name="T6" fmla="*/ 0 w 244"/>
                  <a:gd name="T7" fmla="*/ 201 h 56"/>
                  <a:gd name="T8" fmla="*/ 0 w 244"/>
                  <a:gd name="T9" fmla="*/ 0 h 56"/>
                  <a:gd name="T10" fmla="*/ 0 w 244"/>
                  <a:gd name="T11" fmla="*/ 0 h 56"/>
                  <a:gd name="T12" fmla="*/ 0 60000 65536"/>
                  <a:gd name="T13" fmla="*/ 0 60000 65536"/>
                  <a:gd name="T14" fmla="*/ 0 60000 65536"/>
                  <a:gd name="T15" fmla="*/ 0 60000 65536"/>
                  <a:gd name="T16" fmla="*/ 0 60000 65536"/>
                  <a:gd name="T17" fmla="*/ 0 60000 65536"/>
                  <a:gd name="T18" fmla="*/ 0 w 244"/>
                  <a:gd name="T19" fmla="*/ 0 h 56"/>
                  <a:gd name="T20" fmla="*/ 244 w 24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44" h="56">
                    <a:moveTo>
                      <a:pt x="0" y="0"/>
                    </a:moveTo>
                    <a:lnTo>
                      <a:pt x="244" y="0"/>
                    </a:lnTo>
                    <a:lnTo>
                      <a:pt x="244" y="56"/>
                    </a:lnTo>
                    <a:lnTo>
                      <a:pt x="0" y="56"/>
                    </a:lnTo>
                    <a:lnTo>
                      <a:pt x="0" y="0"/>
                    </a:lnTo>
                    <a:close/>
                  </a:path>
                </a:pathLst>
              </a:custGeom>
              <a:solidFill>
                <a:srgbClr val="FFFFFF"/>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55" name="Freeform 189"/>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close/>
                  </a:path>
                </a:pathLst>
              </a:custGeom>
              <a:solidFill>
                <a:srgbClr val="FFFFFF"/>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56" name="Freeform 190"/>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path>
                </a:pathLst>
              </a:custGeom>
              <a:noFill/>
              <a:ln w="0">
                <a:solidFill>
                  <a:srgbClr val="FB0F0C"/>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sp>
            <p:nvSpPr>
              <p:cNvPr id="57" name="Freeform 191"/>
              <p:cNvSpPr>
                <a:spLocks/>
              </p:cNvSpPr>
              <p:nvPr/>
            </p:nvSpPr>
            <p:spPr bwMode="auto">
              <a:xfrm>
                <a:off x="4267" y="1643"/>
                <a:ext cx="69" cy="63"/>
              </a:xfrm>
              <a:custGeom>
                <a:avLst/>
                <a:gdLst>
                  <a:gd name="T0" fmla="*/ 17 w 71"/>
                  <a:gd name="T1" fmla="*/ 0 h 62"/>
                  <a:gd name="T2" fmla="*/ 17 w 71"/>
                  <a:gd name="T3" fmla="*/ 251 h 62"/>
                  <a:gd name="T4" fmla="*/ 0 w 71"/>
                  <a:gd name="T5" fmla="*/ 251 h 62"/>
                  <a:gd name="T6" fmla="*/ 0 w 71"/>
                  <a:gd name="T7" fmla="*/ 355 h 62"/>
                  <a:gd name="T8" fmla="*/ 17 w 71"/>
                  <a:gd name="T9" fmla="*/ 355 h 62"/>
                  <a:gd name="T10" fmla="*/ 17 w 71"/>
                  <a:gd name="T11" fmla="*/ 571 h 62"/>
                  <a:gd name="T12" fmla="*/ 17 w 71"/>
                  <a:gd name="T13" fmla="*/ 618 h 62"/>
                  <a:gd name="T14" fmla="*/ 12 w 71"/>
                  <a:gd name="T15" fmla="*/ 571 h 62"/>
                  <a:gd name="T16" fmla="*/ 6 w 71"/>
                  <a:gd name="T17" fmla="*/ 571 h 62"/>
                  <a:gd name="T18" fmla="*/ 17 w 71"/>
                  <a:gd name="T19" fmla="*/ 571 h 62"/>
                  <a:gd name="T20" fmla="*/ 17 w 71"/>
                  <a:gd name="T21" fmla="*/ 571 h 62"/>
                  <a:gd name="T22" fmla="*/ 17 w 71"/>
                  <a:gd name="T23" fmla="*/ 618 h 62"/>
                  <a:gd name="T24" fmla="*/ 17 w 71"/>
                  <a:gd name="T25" fmla="*/ 680 h 62"/>
                  <a:gd name="T26" fmla="*/ 17 w 71"/>
                  <a:gd name="T27" fmla="*/ 618 h 62"/>
                  <a:gd name="T28" fmla="*/ 17 w 71"/>
                  <a:gd name="T29" fmla="*/ 355 h 62"/>
                  <a:gd name="T30" fmla="*/ 17 w 71"/>
                  <a:gd name="T31" fmla="*/ 251 h 62"/>
                  <a:gd name="T32" fmla="*/ 17 w 71"/>
                  <a:gd name="T33" fmla="*/ 251 h 62"/>
                  <a:gd name="T34" fmla="*/ 17 w 71"/>
                  <a:gd name="T35" fmla="*/ 355 h 62"/>
                  <a:gd name="T36" fmla="*/ 17 w 71"/>
                  <a:gd name="T37" fmla="*/ 355 h 62"/>
                  <a:gd name="T38" fmla="*/ 17 w 71"/>
                  <a:gd name="T39" fmla="*/ 355 h 62"/>
                  <a:gd name="T40" fmla="*/ 17 w 71"/>
                  <a:gd name="T41" fmla="*/ 251 h 62"/>
                  <a:gd name="T42" fmla="*/ 17 w 71"/>
                  <a:gd name="T43" fmla="*/ 0 h 62"/>
                  <a:gd name="T44" fmla="*/ 0 w 71"/>
                  <a:gd name="T45" fmla="*/ 0 h 62"/>
                  <a:gd name="T46" fmla="*/ 0 w 71"/>
                  <a:gd name="T47" fmla="*/ 11 h 62"/>
                  <a:gd name="T48" fmla="*/ 17 w 71"/>
                  <a:gd name="T49" fmla="*/ 11 h 62"/>
                  <a:gd name="T50" fmla="*/ 17 w 71"/>
                  <a:gd name="T51" fmla="*/ 11 h 62"/>
                  <a:gd name="T52" fmla="*/ 17 w 71"/>
                  <a:gd name="T53" fmla="*/ 11 h 62"/>
                  <a:gd name="T54" fmla="*/ 17 w 71"/>
                  <a:gd name="T55" fmla="*/ 0 h 62"/>
                  <a:gd name="T56" fmla="*/ 17 w 71"/>
                  <a:gd name="T57" fmla="*/ 0 h 62"/>
                  <a:gd name="T58" fmla="*/ 17 w 71"/>
                  <a:gd name="T59" fmla="*/ 11 h 62"/>
                  <a:gd name="T60" fmla="*/ 17 w 71"/>
                  <a:gd name="T61" fmla="*/ 355 h 62"/>
                  <a:gd name="T62" fmla="*/ 17 w 71"/>
                  <a:gd name="T63" fmla="*/ 355 h 62"/>
                  <a:gd name="T64" fmla="*/ 17 w 71"/>
                  <a:gd name="T65" fmla="*/ 571 h 62"/>
                  <a:gd name="T66" fmla="*/ 17 w 71"/>
                  <a:gd name="T67" fmla="*/ 571 h 62"/>
                  <a:gd name="T68" fmla="*/ 17 w 71"/>
                  <a:gd name="T69" fmla="*/ 618 h 62"/>
                  <a:gd name="T70" fmla="*/ 17 w 71"/>
                  <a:gd name="T71" fmla="*/ 571 h 62"/>
                  <a:gd name="T72" fmla="*/ 17 w 71"/>
                  <a:gd name="T73" fmla="*/ 571 h 62"/>
                  <a:gd name="T74" fmla="*/ 17 w 71"/>
                  <a:gd name="T75" fmla="*/ 571 h 62"/>
                  <a:gd name="T76" fmla="*/ 17 w 71"/>
                  <a:gd name="T77" fmla="*/ 355 h 62"/>
                  <a:gd name="T78" fmla="*/ 17 w 71"/>
                  <a:gd name="T79" fmla="*/ 355 h 62"/>
                  <a:gd name="T80" fmla="*/ 17 w 71"/>
                  <a:gd name="T81" fmla="*/ 251 h 62"/>
                  <a:gd name="T82" fmla="*/ 17 w 71"/>
                  <a:gd name="T83" fmla="*/ 251 h 62"/>
                  <a:gd name="T84" fmla="*/ 17 w 71"/>
                  <a:gd name="T85" fmla="*/ 251 h 62"/>
                  <a:gd name="T86" fmla="*/ 17 w 71"/>
                  <a:gd name="T87" fmla="*/ 0 h 62"/>
                  <a:gd name="T88" fmla="*/ 17 w 71"/>
                  <a:gd name="T89" fmla="*/ 0 h 62"/>
                  <a:gd name="T90" fmla="*/ 17 w 71"/>
                  <a:gd name="T91" fmla="*/ 0 h 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
                  <a:gd name="T139" fmla="*/ 0 h 62"/>
                  <a:gd name="T140" fmla="*/ 71 w 71"/>
                  <a:gd name="T141" fmla="*/ 62 h 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 h="62">
                    <a:moveTo>
                      <a:pt x="30" y="0"/>
                    </a:moveTo>
                    <a:lnTo>
                      <a:pt x="30" y="23"/>
                    </a:lnTo>
                    <a:lnTo>
                      <a:pt x="0" y="23"/>
                    </a:lnTo>
                    <a:lnTo>
                      <a:pt x="0" y="34"/>
                    </a:lnTo>
                    <a:lnTo>
                      <a:pt x="18" y="34"/>
                    </a:lnTo>
                    <a:lnTo>
                      <a:pt x="18" y="51"/>
                    </a:lnTo>
                    <a:lnTo>
                      <a:pt x="18" y="56"/>
                    </a:lnTo>
                    <a:lnTo>
                      <a:pt x="12" y="51"/>
                    </a:lnTo>
                    <a:lnTo>
                      <a:pt x="6" y="51"/>
                    </a:lnTo>
                    <a:lnTo>
                      <a:pt x="30" y="51"/>
                    </a:lnTo>
                    <a:lnTo>
                      <a:pt x="42" y="51"/>
                    </a:lnTo>
                    <a:lnTo>
                      <a:pt x="42" y="56"/>
                    </a:lnTo>
                    <a:lnTo>
                      <a:pt x="36" y="62"/>
                    </a:lnTo>
                    <a:lnTo>
                      <a:pt x="30" y="56"/>
                    </a:lnTo>
                    <a:lnTo>
                      <a:pt x="30" y="34"/>
                    </a:lnTo>
                    <a:lnTo>
                      <a:pt x="30" y="23"/>
                    </a:lnTo>
                    <a:lnTo>
                      <a:pt x="42" y="23"/>
                    </a:lnTo>
                    <a:lnTo>
                      <a:pt x="42" y="34"/>
                    </a:lnTo>
                    <a:lnTo>
                      <a:pt x="30" y="34"/>
                    </a:lnTo>
                    <a:lnTo>
                      <a:pt x="18" y="34"/>
                    </a:lnTo>
                    <a:lnTo>
                      <a:pt x="18" y="23"/>
                    </a:lnTo>
                    <a:lnTo>
                      <a:pt x="18" y="0"/>
                    </a:lnTo>
                    <a:lnTo>
                      <a:pt x="0" y="0"/>
                    </a:lnTo>
                    <a:lnTo>
                      <a:pt x="0" y="11"/>
                    </a:lnTo>
                    <a:lnTo>
                      <a:pt x="18" y="11"/>
                    </a:lnTo>
                    <a:lnTo>
                      <a:pt x="60" y="11"/>
                    </a:lnTo>
                    <a:lnTo>
                      <a:pt x="71" y="11"/>
                    </a:lnTo>
                    <a:lnTo>
                      <a:pt x="71" y="0"/>
                    </a:lnTo>
                    <a:lnTo>
                      <a:pt x="60" y="0"/>
                    </a:lnTo>
                    <a:lnTo>
                      <a:pt x="60" y="11"/>
                    </a:lnTo>
                    <a:lnTo>
                      <a:pt x="60" y="34"/>
                    </a:lnTo>
                    <a:lnTo>
                      <a:pt x="42" y="34"/>
                    </a:lnTo>
                    <a:lnTo>
                      <a:pt x="42" y="51"/>
                    </a:lnTo>
                    <a:lnTo>
                      <a:pt x="60" y="51"/>
                    </a:lnTo>
                    <a:lnTo>
                      <a:pt x="60" y="56"/>
                    </a:lnTo>
                    <a:lnTo>
                      <a:pt x="60" y="51"/>
                    </a:lnTo>
                    <a:lnTo>
                      <a:pt x="66" y="51"/>
                    </a:lnTo>
                    <a:lnTo>
                      <a:pt x="60" y="51"/>
                    </a:lnTo>
                    <a:lnTo>
                      <a:pt x="60" y="34"/>
                    </a:lnTo>
                    <a:lnTo>
                      <a:pt x="71" y="34"/>
                    </a:lnTo>
                    <a:lnTo>
                      <a:pt x="71" y="23"/>
                    </a:lnTo>
                    <a:lnTo>
                      <a:pt x="60" y="23"/>
                    </a:lnTo>
                    <a:lnTo>
                      <a:pt x="42" y="23"/>
                    </a:lnTo>
                    <a:lnTo>
                      <a:pt x="42" y="0"/>
                    </a:lnTo>
                    <a:lnTo>
                      <a:pt x="30" y="0"/>
                    </a:lnTo>
                    <a:close/>
                  </a:path>
                </a:pathLst>
              </a:custGeom>
              <a:solidFill>
                <a:srgbClr val="FB0F0C"/>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58" name="Freeform 192"/>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close/>
                  </a:path>
                </a:pathLst>
              </a:custGeom>
              <a:solidFill>
                <a:srgbClr val="2F3092"/>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59" name="Freeform 193"/>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path>
                </a:pathLst>
              </a:custGeom>
              <a:noFill/>
              <a:ln w="0">
                <a:solidFill>
                  <a:srgbClr val="FFFFFF"/>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sp>
            <p:nvSpPr>
              <p:cNvPr id="60" name="Freeform 194"/>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close/>
                  </a:path>
                </a:pathLst>
              </a:custGeom>
              <a:solidFill>
                <a:srgbClr val="16067B"/>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61" name="Freeform 195"/>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path>
                </a:pathLst>
              </a:custGeom>
              <a:noFill/>
              <a:ln w="0">
                <a:solidFill>
                  <a:srgbClr val="FFFFFF"/>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sp>
            <p:nvSpPr>
              <p:cNvPr id="62" name="Freeform 196"/>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close/>
                  </a:path>
                </a:pathLst>
              </a:custGeom>
              <a:solidFill>
                <a:srgbClr val="16067B"/>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63" name="Freeform 197"/>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path>
                </a:pathLst>
              </a:custGeom>
              <a:noFill/>
              <a:ln w="0">
                <a:solidFill>
                  <a:srgbClr val="FFFFFF"/>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sp>
            <p:nvSpPr>
              <p:cNvPr id="64" name="Freeform 198"/>
              <p:cNvSpPr>
                <a:spLocks/>
              </p:cNvSpPr>
              <p:nvPr/>
            </p:nvSpPr>
            <p:spPr bwMode="auto">
              <a:xfrm>
                <a:off x="4261" y="1617"/>
                <a:ext cx="12" cy="6"/>
              </a:xfrm>
              <a:custGeom>
                <a:avLst/>
                <a:gdLst>
                  <a:gd name="T0" fmla="*/ 0 w 12"/>
                  <a:gd name="T1" fmla="*/ 5 h 5"/>
                  <a:gd name="T2" fmla="*/ 6 w 12"/>
                  <a:gd name="T3" fmla="*/ 5 h 5"/>
                  <a:gd name="T4" fmla="*/ 6 w 12"/>
                  <a:gd name="T5" fmla="*/ 5 h 5"/>
                  <a:gd name="T6" fmla="*/ 6 w 12"/>
                  <a:gd name="T7" fmla="*/ 5 h 5"/>
                  <a:gd name="T8" fmla="*/ 6 w 12"/>
                  <a:gd name="T9" fmla="*/ 5 h 5"/>
                  <a:gd name="T10" fmla="*/ 6 w 12"/>
                  <a:gd name="T11" fmla="*/ 5 h 5"/>
                  <a:gd name="T12" fmla="*/ 12 w 12"/>
                  <a:gd name="T13" fmla="*/ 5 h 5"/>
                  <a:gd name="T14" fmla="*/ 12 w 12"/>
                  <a:gd name="T15" fmla="*/ 5 h 5"/>
                  <a:gd name="T16" fmla="*/ 12 w 12"/>
                  <a:gd name="T17" fmla="*/ 0 h 5"/>
                  <a:gd name="T18" fmla="*/ 6 w 12"/>
                  <a:gd name="T19" fmla="*/ 0 h 5"/>
                  <a:gd name="T20" fmla="*/ 6 w 12"/>
                  <a:gd name="T21" fmla="*/ 0 h 5"/>
                  <a:gd name="T22" fmla="*/ 6 w 12"/>
                  <a:gd name="T23" fmla="*/ 0 h 5"/>
                  <a:gd name="T24" fmla="*/ 0 w 12"/>
                  <a:gd name="T25" fmla="*/ 5 h 5"/>
                  <a:gd name="T26" fmla="*/ 0 w 12"/>
                  <a:gd name="T27" fmla="*/ 5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5"/>
                  <a:gd name="T44" fmla="*/ 12 w 12"/>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5">
                    <a:moveTo>
                      <a:pt x="0" y="5"/>
                    </a:moveTo>
                    <a:lnTo>
                      <a:pt x="6" y="5"/>
                    </a:lnTo>
                    <a:lnTo>
                      <a:pt x="12" y="5"/>
                    </a:lnTo>
                    <a:lnTo>
                      <a:pt x="12" y="0"/>
                    </a:lnTo>
                    <a:lnTo>
                      <a:pt x="6" y="0"/>
                    </a:lnTo>
                    <a:lnTo>
                      <a:pt x="0" y="5"/>
                    </a:lnTo>
                    <a:close/>
                  </a:path>
                </a:pathLst>
              </a:custGeom>
              <a:solidFill>
                <a:srgbClr val="F7F619"/>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65" name="Freeform 199"/>
              <p:cNvSpPr>
                <a:spLocks/>
              </p:cNvSpPr>
              <p:nvPr/>
            </p:nvSpPr>
            <p:spPr bwMode="auto">
              <a:xfrm>
                <a:off x="4267" y="1630"/>
                <a:ext cx="12" cy="6"/>
              </a:xfrm>
              <a:custGeom>
                <a:avLst/>
                <a:gdLst>
                  <a:gd name="T0" fmla="*/ 0 w 12"/>
                  <a:gd name="T1" fmla="*/ 6 h 6"/>
                  <a:gd name="T2" fmla="*/ 0 w 12"/>
                  <a:gd name="T3" fmla="*/ 6 h 6"/>
                  <a:gd name="T4" fmla="*/ 0 w 12"/>
                  <a:gd name="T5" fmla="*/ 6 h 6"/>
                  <a:gd name="T6" fmla="*/ 6 w 12"/>
                  <a:gd name="T7" fmla="*/ 6 h 6"/>
                  <a:gd name="T8" fmla="*/ 6 w 12"/>
                  <a:gd name="T9" fmla="*/ 6 h 6"/>
                  <a:gd name="T10" fmla="*/ 6 w 12"/>
                  <a:gd name="T11" fmla="*/ 6 h 6"/>
                  <a:gd name="T12" fmla="*/ 12 w 12"/>
                  <a:gd name="T13" fmla="*/ 0 h 6"/>
                  <a:gd name="T14" fmla="*/ 12 w 12"/>
                  <a:gd name="T15" fmla="*/ 0 h 6"/>
                  <a:gd name="T16" fmla="*/ 12 w 12"/>
                  <a:gd name="T17" fmla="*/ 0 h 6"/>
                  <a:gd name="T18" fmla="*/ 6 w 12"/>
                  <a:gd name="T19" fmla="*/ 0 h 6"/>
                  <a:gd name="T20" fmla="*/ 6 w 12"/>
                  <a:gd name="T21" fmla="*/ 0 h 6"/>
                  <a:gd name="T22" fmla="*/ 6 w 12"/>
                  <a:gd name="T23" fmla="*/ 6 h 6"/>
                  <a:gd name="T24" fmla="*/ 0 w 12"/>
                  <a:gd name="T25" fmla="*/ 6 h 6"/>
                  <a:gd name="T26" fmla="*/ 0 w 12"/>
                  <a:gd name="T27" fmla="*/ 6 h 6"/>
                  <a:gd name="T28" fmla="*/ 0 w 12"/>
                  <a:gd name="T29" fmla="*/ 6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6"/>
                  <a:gd name="T47" fmla="*/ 12 w 12"/>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6">
                    <a:moveTo>
                      <a:pt x="0" y="6"/>
                    </a:moveTo>
                    <a:lnTo>
                      <a:pt x="0" y="6"/>
                    </a:lnTo>
                    <a:lnTo>
                      <a:pt x="6" y="6"/>
                    </a:lnTo>
                    <a:lnTo>
                      <a:pt x="12" y="0"/>
                    </a:lnTo>
                    <a:lnTo>
                      <a:pt x="6" y="0"/>
                    </a:lnTo>
                    <a:lnTo>
                      <a:pt x="6" y="6"/>
                    </a:lnTo>
                    <a:lnTo>
                      <a:pt x="0" y="6"/>
                    </a:lnTo>
                    <a:close/>
                  </a:path>
                </a:pathLst>
              </a:custGeom>
              <a:solidFill>
                <a:srgbClr val="FFFFFF"/>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66" name="Freeform 200"/>
              <p:cNvSpPr>
                <a:spLocks/>
              </p:cNvSpPr>
              <p:nvPr/>
            </p:nvSpPr>
            <p:spPr bwMode="auto">
              <a:xfrm>
                <a:off x="4273" y="1613"/>
                <a:ext cx="18" cy="13"/>
              </a:xfrm>
              <a:custGeom>
                <a:avLst/>
                <a:gdLst>
                  <a:gd name="T0" fmla="*/ 9 w 18"/>
                  <a:gd name="T1" fmla="*/ 0 h 11"/>
                  <a:gd name="T2" fmla="*/ 9 w 18"/>
                  <a:gd name="T3" fmla="*/ 0 h 11"/>
                  <a:gd name="T4" fmla="*/ 6 w 18"/>
                  <a:gd name="T5" fmla="*/ 0 h 11"/>
                  <a:gd name="T6" fmla="*/ 0 w 18"/>
                  <a:gd name="T7" fmla="*/ 6 h 11"/>
                  <a:gd name="T8" fmla="*/ 6 w 18"/>
                  <a:gd name="T9" fmla="*/ 11 h 11"/>
                  <a:gd name="T10" fmla="*/ 9 w 18"/>
                  <a:gd name="T11" fmla="*/ 6 h 11"/>
                  <a:gd name="T12" fmla="*/ 9 w 18"/>
                  <a:gd name="T13" fmla="*/ 6 h 11"/>
                  <a:gd name="T14" fmla="*/ 9 w 18"/>
                  <a:gd name="T15" fmla="*/ 6 h 11"/>
                  <a:gd name="T16" fmla="*/ 9 w 18"/>
                  <a:gd name="T17" fmla="*/ 0 h 11"/>
                  <a:gd name="T18" fmla="*/ 9 w 18"/>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1"/>
                  <a:gd name="T32" fmla="*/ 18 w 1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1">
                    <a:moveTo>
                      <a:pt x="18" y="0"/>
                    </a:moveTo>
                    <a:lnTo>
                      <a:pt x="12" y="0"/>
                    </a:lnTo>
                    <a:lnTo>
                      <a:pt x="6" y="0"/>
                    </a:lnTo>
                    <a:lnTo>
                      <a:pt x="0" y="6"/>
                    </a:lnTo>
                    <a:lnTo>
                      <a:pt x="6" y="11"/>
                    </a:lnTo>
                    <a:lnTo>
                      <a:pt x="12" y="6"/>
                    </a:lnTo>
                    <a:lnTo>
                      <a:pt x="18" y="6"/>
                    </a:lnTo>
                    <a:lnTo>
                      <a:pt x="18" y="0"/>
                    </a:lnTo>
                    <a:close/>
                  </a:path>
                </a:pathLst>
              </a:custGeom>
              <a:solidFill>
                <a:srgbClr val="FB0F0C"/>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67" name="Freeform 201"/>
              <p:cNvSpPr>
                <a:spLocks/>
              </p:cNvSpPr>
              <p:nvPr/>
            </p:nvSpPr>
            <p:spPr bwMode="auto">
              <a:xfrm>
                <a:off x="4279" y="1626"/>
                <a:ext cx="18" cy="4"/>
              </a:xfrm>
              <a:custGeom>
                <a:avLst/>
                <a:gdLst>
                  <a:gd name="T0" fmla="*/ 9 w 18"/>
                  <a:gd name="T1" fmla="*/ 0 h 6"/>
                  <a:gd name="T2" fmla="*/ 9 w 18"/>
                  <a:gd name="T3" fmla="*/ 0 h 6"/>
                  <a:gd name="T4" fmla="*/ 6 w 18"/>
                  <a:gd name="T5" fmla="*/ 0 h 6"/>
                  <a:gd name="T6" fmla="*/ 0 w 18"/>
                  <a:gd name="T7" fmla="*/ 0 h 6"/>
                  <a:gd name="T8" fmla="*/ 0 w 18"/>
                  <a:gd name="T9" fmla="*/ 6 h 6"/>
                  <a:gd name="T10" fmla="*/ 6 w 18"/>
                  <a:gd name="T11" fmla="*/ 6 h 6"/>
                  <a:gd name="T12" fmla="*/ 9 w 18"/>
                  <a:gd name="T13" fmla="*/ 6 h 6"/>
                  <a:gd name="T14" fmla="*/ 9 w 18"/>
                  <a:gd name="T15" fmla="*/ 6 h 6"/>
                  <a:gd name="T16" fmla="*/ 9 w 18"/>
                  <a:gd name="T17" fmla="*/ 0 h 6"/>
                  <a:gd name="T18" fmla="*/ 9 w 18"/>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6"/>
                  <a:gd name="T32" fmla="*/ 18 w 1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6">
                    <a:moveTo>
                      <a:pt x="12" y="0"/>
                    </a:moveTo>
                    <a:lnTo>
                      <a:pt x="12" y="0"/>
                    </a:lnTo>
                    <a:lnTo>
                      <a:pt x="6" y="0"/>
                    </a:lnTo>
                    <a:lnTo>
                      <a:pt x="0" y="0"/>
                    </a:lnTo>
                    <a:lnTo>
                      <a:pt x="0" y="6"/>
                    </a:lnTo>
                    <a:lnTo>
                      <a:pt x="6" y="6"/>
                    </a:lnTo>
                    <a:lnTo>
                      <a:pt x="12" y="6"/>
                    </a:lnTo>
                    <a:lnTo>
                      <a:pt x="18" y="6"/>
                    </a:lnTo>
                    <a:lnTo>
                      <a:pt x="12" y="0"/>
                    </a:lnTo>
                    <a:close/>
                  </a:path>
                </a:pathLst>
              </a:custGeom>
              <a:solidFill>
                <a:srgbClr val="FB0F0C"/>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68" name="Freeform 202"/>
              <p:cNvSpPr>
                <a:spLocks/>
              </p:cNvSpPr>
              <p:nvPr/>
            </p:nvSpPr>
            <p:spPr bwMode="auto">
              <a:xfrm>
                <a:off x="4332" y="1613"/>
                <a:ext cx="10" cy="13"/>
              </a:xfrm>
              <a:custGeom>
                <a:avLst/>
                <a:gdLst>
                  <a:gd name="T0" fmla="*/ 5 w 11"/>
                  <a:gd name="T1" fmla="*/ 0 h 11"/>
                  <a:gd name="T2" fmla="*/ 5 w 11"/>
                  <a:gd name="T3" fmla="*/ 6 h 11"/>
                  <a:gd name="T4" fmla="*/ 5 w 11"/>
                  <a:gd name="T5" fmla="*/ 6 h 11"/>
                  <a:gd name="T6" fmla="*/ 5 w 11"/>
                  <a:gd name="T7" fmla="*/ 6 h 11"/>
                  <a:gd name="T8" fmla="*/ 0 w 11"/>
                  <a:gd name="T9" fmla="*/ 6 h 11"/>
                  <a:gd name="T10" fmla="*/ 5 w 11"/>
                  <a:gd name="T11" fmla="*/ 11 h 11"/>
                  <a:gd name="T12" fmla="*/ 5 w 11"/>
                  <a:gd name="T13" fmla="*/ 11 h 11"/>
                  <a:gd name="T14" fmla="*/ 5 w 11"/>
                  <a:gd name="T15" fmla="*/ 11 h 11"/>
                  <a:gd name="T16" fmla="*/ 11 w 11"/>
                  <a:gd name="T17" fmla="*/ 11 h 11"/>
                  <a:gd name="T18" fmla="*/ 11 w 11"/>
                  <a:gd name="T19" fmla="*/ 6 h 11"/>
                  <a:gd name="T20" fmla="*/ 11 w 11"/>
                  <a:gd name="T21" fmla="*/ 6 h 11"/>
                  <a:gd name="T22" fmla="*/ 11 w 11"/>
                  <a:gd name="T23" fmla="*/ 6 h 11"/>
                  <a:gd name="T24" fmla="*/ 5 w 11"/>
                  <a:gd name="T25" fmla="*/ 0 h 11"/>
                  <a:gd name="T26" fmla="*/ 5 w 11"/>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1"/>
                  <a:gd name="T44" fmla="*/ 11 w 11"/>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1">
                    <a:moveTo>
                      <a:pt x="5" y="0"/>
                    </a:moveTo>
                    <a:lnTo>
                      <a:pt x="5" y="6"/>
                    </a:lnTo>
                    <a:lnTo>
                      <a:pt x="0" y="6"/>
                    </a:lnTo>
                    <a:lnTo>
                      <a:pt x="5" y="11"/>
                    </a:lnTo>
                    <a:lnTo>
                      <a:pt x="11" y="11"/>
                    </a:lnTo>
                    <a:lnTo>
                      <a:pt x="11" y="6"/>
                    </a:lnTo>
                    <a:lnTo>
                      <a:pt x="5" y="0"/>
                    </a:lnTo>
                    <a:close/>
                  </a:path>
                </a:pathLst>
              </a:custGeom>
              <a:solidFill>
                <a:srgbClr val="F7F619"/>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69" name="Freeform 203"/>
              <p:cNvSpPr>
                <a:spLocks/>
              </p:cNvSpPr>
              <p:nvPr/>
            </p:nvSpPr>
            <p:spPr bwMode="auto">
              <a:xfrm>
                <a:off x="4326" y="1626"/>
                <a:ext cx="16" cy="11"/>
              </a:xfrm>
              <a:custGeom>
                <a:avLst/>
                <a:gdLst>
                  <a:gd name="T0" fmla="*/ 6 w 17"/>
                  <a:gd name="T1" fmla="*/ 0 h 12"/>
                  <a:gd name="T2" fmla="*/ 6 w 17"/>
                  <a:gd name="T3" fmla="*/ 0 h 12"/>
                  <a:gd name="T4" fmla="*/ 11 w 17"/>
                  <a:gd name="T5" fmla="*/ 0 h 12"/>
                  <a:gd name="T6" fmla="*/ 11 w 17"/>
                  <a:gd name="T7" fmla="*/ 0 h 12"/>
                  <a:gd name="T8" fmla="*/ 17 w 17"/>
                  <a:gd name="T9" fmla="*/ 0 h 12"/>
                  <a:gd name="T10" fmla="*/ 17 w 17"/>
                  <a:gd name="T11" fmla="*/ 6 h 12"/>
                  <a:gd name="T12" fmla="*/ 11 w 17"/>
                  <a:gd name="T13" fmla="*/ 12 h 12"/>
                  <a:gd name="T14" fmla="*/ 11 w 17"/>
                  <a:gd name="T15" fmla="*/ 12 h 12"/>
                  <a:gd name="T16" fmla="*/ 6 w 17"/>
                  <a:gd name="T17" fmla="*/ 12 h 12"/>
                  <a:gd name="T18" fmla="*/ 0 w 17"/>
                  <a:gd name="T19" fmla="*/ 12 h 12"/>
                  <a:gd name="T20" fmla="*/ 6 w 17"/>
                  <a:gd name="T21" fmla="*/ 0 h 12"/>
                  <a:gd name="T22" fmla="*/ 6 w 17"/>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2"/>
                  <a:gd name="T38" fmla="*/ 17 w 1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2">
                    <a:moveTo>
                      <a:pt x="6" y="0"/>
                    </a:moveTo>
                    <a:lnTo>
                      <a:pt x="6" y="0"/>
                    </a:lnTo>
                    <a:lnTo>
                      <a:pt x="11" y="0"/>
                    </a:lnTo>
                    <a:lnTo>
                      <a:pt x="17" y="0"/>
                    </a:lnTo>
                    <a:lnTo>
                      <a:pt x="17" y="6"/>
                    </a:lnTo>
                    <a:lnTo>
                      <a:pt x="11" y="12"/>
                    </a:lnTo>
                    <a:lnTo>
                      <a:pt x="6" y="12"/>
                    </a:lnTo>
                    <a:lnTo>
                      <a:pt x="0" y="12"/>
                    </a:lnTo>
                    <a:lnTo>
                      <a:pt x="6" y="0"/>
                    </a:lnTo>
                    <a:close/>
                  </a:path>
                </a:pathLst>
              </a:custGeom>
              <a:solidFill>
                <a:srgbClr val="FFFFFF"/>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70" name="Freeform 204"/>
              <p:cNvSpPr>
                <a:spLocks/>
              </p:cNvSpPr>
              <p:nvPr/>
            </p:nvSpPr>
            <p:spPr bwMode="auto">
              <a:xfrm>
                <a:off x="4326" y="1626"/>
                <a:ext cx="16" cy="11"/>
              </a:xfrm>
              <a:custGeom>
                <a:avLst/>
                <a:gdLst>
                  <a:gd name="T0" fmla="*/ 0 w 17"/>
                  <a:gd name="T1" fmla="*/ 0 h 12"/>
                  <a:gd name="T2" fmla="*/ 6 w 17"/>
                  <a:gd name="T3" fmla="*/ 0 h 12"/>
                  <a:gd name="T4" fmla="*/ 11 w 17"/>
                  <a:gd name="T5" fmla="*/ 6 h 12"/>
                  <a:gd name="T6" fmla="*/ 11 w 17"/>
                  <a:gd name="T7" fmla="*/ 6 h 12"/>
                  <a:gd name="T8" fmla="*/ 17 w 17"/>
                  <a:gd name="T9" fmla="*/ 6 h 12"/>
                  <a:gd name="T10" fmla="*/ 11 w 17"/>
                  <a:gd name="T11" fmla="*/ 12 h 12"/>
                  <a:gd name="T12" fmla="*/ 11 w 17"/>
                  <a:gd name="T13" fmla="*/ 12 h 12"/>
                  <a:gd name="T14" fmla="*/ 6 w 17"/>
                  <a:gd name="T15" fmla="*/ 12 h 12"/>
                  <a:gd name="T16" fmla="*/ 0 w 17"/>
                  <a:gd name="T17" fmla="*/ 6 h 12"/>
                  <a:gd name="T18" fmla="*/ 0 w 17"/>
                  <a:gd name="T19" fmla="*/ 0 h 12"/>
                  <a:gd name="T20" fmla="*/ 0 w 17"/>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2"/>
                  <a:gd name="T35" fmla="*/ 17 w 17"/>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2">
                    <a:moveTo>
                      <a:pt x="0" y="0"/>
                    </a:moveTo>
                    <a:lnTo>
                      <a:pt x="6" y="0"/>
                    </a:lnTo>
                    <a:lnTo>
                      <a:pt x="11" y="6"/>
                    </a:lnTo>
                    <a:lnTo>
                      <a:pt x="17" y="6"/>
                    </a:lnTo>
                    <a:lnTo>
                      <a:pt x="11" y="12"/>
                    </a:lnTo>
                    <a:lnTo>
                      <a:pt x="6" y="12"/>
                    </a:lnTo>
                    <a:lnTo>
                      <a:pt x="0" y="6"/>
                    </a:lnTo>
                    <a:lnTo>
                      <a:pt x="0" y="0"/>
                    </a:lnTo>
                    <a:close/>
                  </a:path>
                </a:pathLst>
              </a:custGeom>
              <a:solidFill>
                <a:srgbClr val="FB0F0C"/>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71" name="Freeform 205"/>
              <p:cNvSpPr>
                <a:spLocks/>
              </p:cNvSpPr>
              <p:nvPr/>
            </p:nvSpPr>
            <p:spPr bwMode="auto">
              <a:xfrm>
                <a:off x="4332" y="1630"/>
                <a:ext cx="10" cy="6"/>
              </a:xfrm>
              <a:custGeom>
                <a:avLst/>
                <a:gdLst>
                  <a:gd name="T0" fmla="*/ 5 w 11"/>
                  <a:gd name="T1" fmla="*/ 6 h 6"/>
                  <a:gd name="T2" fmla="*/ 5 w 11"/>
                  <a:gd name="T3" fmla="*/ 6 h 6"/>
                  <a:gd name="T4" fmla="*/ 5 w 11"/>
                  <a:gd name="T5" fmla="*/ 0 h 6"/>
                  <a:gd name="T6" fmla="*/ 5 w 11"/>
                  <a:gd name="T7" fmla="*/ 0 h 6"/>
                  <a:gd name="T8" fmla="*/ 5 w 11"/>
                  <a:gd name="T9" fmla="*/ 0 h 6"/>
                  <a:gd name="T10" fmla="*/ 11 w 11"/>
                  <a:gd name="T11" fmla="*/ 0 h 6"/>
                  <a:gd name="T12" fmla="*/ 11 w 11"/>
                  <a:gd name="T13" fmla="*/ 0 h 6"/>
                  <a:gd name="T14" fmla="*/ 11 w 11"/>
                  <a:gd name="T15" fmla="*/ 0 h 6"/>
                  <a:gd name="T16" fmla="*/ 5 w 11"/>
                  <a:gd name="T17" fmla="*/ 0 h 6"/>
                  <a:gd name="T18" fmla="*/ 5 w 11"/>
                  <a:gd name="T19" fmla="*/ 0 h 6"/>
                  <a:gd name="T20" fmla="*/ 5 w 11"/>
                  <a:gd name="T21" fmla="*/ 0 h 6"/>
                  <a:gd name="T22" fmla="*/ 0 w 11"/>
                  <a:gd name="T23" fmla="*/ 0 h 6"/>
                  <a:gd name="T24" fmla="*/ 0 w 11"/>
                  <a:gd name="T25" fmla="*/ 0 h 6"/>
                  <a:gd name="T26" fmla="*/ 0 w 11"/>
                  <a:gd name="T27" fmla="*/ 0 h 6"/>
                  <a:gd name="T28" fmla="*/ 0 w 11"/>
                  <a:gd name="T29" fmla="*/ 0 h 6"/>
                  <a:gd name="T30" fmla="*/ 0 w 11"/>
                  <a:gd name="T31" fmla="*/ 0 h 6"/>
                  <a:gd name="T32" fmla="*/ 0 w 11"/>
                  <a:gd name="T33" fmla="*/ 0 h 6"/>
                  <a:gd name="T34" fmla="*/ 0 w 11"/>
                  <a:gd name="T35" fmla="*/ 0 h 6"/>
                  <a:gd name="T36" fmla="*/ 0 w 11"/>
                  <a:gd name="T37" fmla="*/ 0 h 6"/>
                  <a:gd name="T38" fmla="*/ 0 w 11"/>
                  <a:gd name="T39" fmla="*/ 0 h 6"/>
                  <a:gd name="T40" fmla="*/ 0 w 11"/>
                  <a:gd name="T41" fmla="*/ 0 h 6"/>
                  <a:gd name="T42" fmla="*/ 0 w 11"/>
                  <a:gd name="T43" fmla="*/ 0 h 6"/>
                  <a:gd name="T44" fmla="*/ 0 w 11"/>
                  <a:gd name="T45" fmla="*/ 0 h 6"/>
                  <a:gd name="T46" fmla="*/ 0 w 11"/>
                  <a:gd name="T47" fmla="*/ 0 h 6"/>
                  <a:gd name="T48" fmla="*/ 0 w 11"/>
                  <a:gd name="T49" fmla="*/ 0 h 6"/>
                  <a:gd name="T50" fmla="*/ 0 w 11"/>
                  <a:gd name="T51" fmla="*/ 0 h 6"/>
                  <a:gd name="T52" fmla="*/ 0 w 11"/>
                  <a:gd name="T53" fmla="*/ 0 h 6"/>
                  <a:gd name="T54" fmla="*/ 0 w 11"/>
                  <a:gd name="T55" fmla="*/ 0 h 6"/>
                  <a:gd name="T56" fmla="*/ 0 w 11"/>
                  <a:gd name="T57" fmla="*/ 0 h 6"/>
                  <a:gd name="T58" fmla="*/ 0 w 11"/>
                  <a:gd name="T59" fmla="*/ 0 h 6"/>
                  <a:gd name="T60" fmla="*/ 0 w 11"/>
                  <a:gd name="T61" fmla="*/ 0 h 6"/>
                  <a:gd name="T62" fmla="*/ 0 w 11"/>
                  <a:gd name="T63" fmla="*/ 0 h 6"/>
                  <a:gd name="T64" fmla="*/ 5 w 11"/>
                  <a:gd name="T65" fmla="*/ 0 h 6"/>
                  <a:gd name="T66" fmla="*/ 5 w 11"/>
                  <a:gd name="T67" fmla="*/ 0 h 6"/>
                  <a:gd name="T68" fmla="*/ 5 w 11"/>
                  <a:gd name="T69" fmla="*/ 6 h 6"/>
                  <a:gd name="T70" fmla="*/ 5 w 11"/>
                  <a:gd name="T71" fmla="*/ 6 h 6"/>
                  <a:gd name="T72" fmla="*/ 5 w 11"/>
                  <a:gd name="T73" fmla="*/ 6 h 6"/>
                  <a:gd name="T74" fmla="*/ 5 w 11"/>
                  <a:gd name="T75" fmla="*/ 0 h 6"/>
                  <a:gd name="T76" fmla="*/ 5 w 11"/>
                  <a:gd name="T77" fmla="*/ 0 h 6"/>
                  <a:gd name="T78" fmla="*/ 5 w 11"/>
                  <a:gd name="T79" fmla="*/ 0 h 6"/>
                  <a:gd name="T80" fmla="*/ 5 w 11"/>
                  <a:gd name="T81" fmla="*/ 0 h 6"/>
                  <a:gd name="T82" fmla="*/ 5 w 11"/>
                  <a:gd name="T83" fmla="*/ 6 h 6"/>
                  <a:gd name="T84" fmla="*/ 5 w 11"/>
                  <a:gd name="T85" fmla="*/ 6 h 6"/>
                  <a:gd name="T86" fmla="*/ 5 w 11"/>
                  <a:gd name="T87" fmla="*/ 6 h 6"/>
                  <a:gd name="T88" fmla="*/ 5 w 11"/>
                  <a:gd name="T89" fmla="*/ 6 h 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
                  <a:gd name="T136" fmla="*/ 0 h 6"/>
                  <a:gd name="T137" fmla="*/ 11 w 11"/>
                  <a:gd name="T138" fmla="*/ 6 h 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 h="6">
                    <a:moveTo>
                      <a:pt x="5" y="6"/>
                    </a:moveTo>
                    <a:lnTo>
                      <a:pt x="5" y="6"/>
                    </a:lnTo>
                    <a:lnTo>
                      <a:pt x="5" y="0"/>
                    </a:lnTo>
                    <a:lnTo>
                      <a:pt x="11" y="0"/>
                    </a:lnTo>
                    <a:lnTo>
                      <a:pt x="5" y="0"/>
                    </a:lnTo>
                    <a:lnTo>
                      <a:pt x="0" y="0"/>
                    </a:lnTo>
                    <a:lnTo>
                      <a:pt x="5" y="0"/>
                    </a:lnTo>
                    <a:lnTo>
                      <a:pt x="5" y="6"/>
                    </a:lnTo>
                    <a:lnTo>
                      <a:pt x="5" y="0"/>
                    </a:lnTo>
                    <a:lnTo>
                      <a:pt x="5" y="6"/>
                    </a:lnTo>
                    <a:close/>
                  </a:path>
                </a:pathLst>
              </a:custGeom>
              <a:solidFill>
                <a:srgbClr val="0000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72" name="Freeform 206"/>
              <p:cNvSpPr>
                <a:spLocks/>
              </p:cNvSpPr>
              <p:nvPr/>
            </p:nvSpPr>
            <p:spPr bwMode="auto">
              <a:xfrm>
                <a:off x="4315" y="1617"/>
                <a:ext cx="12" cy="13"/>
              </a:xfrm>
              <a:custGeom>
                <a:avLst/>
                <a:gdLst>
                  <a:gd name="T0" fmla="*/ 6 w 12"/>
                  <a:gd name="T1" fmla="*/ 11 h 11"/>
                  <a:gd name="T2" fmla="*/ 6 w 12"/>
                  <a:gd name="T3" fmla="*/ 11 h 11"/>
                  <a:gd name="T4" fmla="*/ 6 w 12"/>
                  <a:gd name="T5" fmla="*/ 5 h 11"/>
                  <a:gd name="T6" fmla="*/ 6 w 12"/>
                  <a:gd name="T7" fmla="*/ 5 h 11"/>
                  <a:gd name="T8" fmla="*/ 6 w 12"/>
                  <a:gd name="T9" fmla="*/ 5 h 11"/>
                  <a:gd name="T10" fmla="*/ 6 w 12"/>
                  <a:gd name="T11" fmla="*/ 5 h 11"/>
                  <a:gd name="T12" fmla="*/ 6 w 12"/>
                  <a:gd name="T13" fmla="*/ 5 h 11"/>
                  <a:gd name="T14" fmla="*/ 6 w 12"/>
                  <a:gd name="T15" fmla="*/ 5 h 11"/>
                  <a:gd name="T16" fmla="*/ 6 w 12"/>
                  <a:gd name="T17" fmla="*/ 5 h 11"/>
                  <a:gd name="T18" fmla="*/ 6 w 12"/>
                  <a:gd name="T19" fmla="*/ 5 h 11"/>
                  <a:gd name="T20" fmla="*/ 6 w 12"/>
                  <a:gd name="T21" fmla="*/ 5 h 11"/>
                  <a:gd name="T22" fmla="*/ 6 w 12"/>
                  <a:gd name="T23" fmla="*/ 0 h 11"/>
                  <a:gd name="T24" fmla="*/ 0 w 12"/>
                  <a:gd name="T25" fmla="*/ 0 h 11"/>
                  <a:gd name="T26" fmla="*/ 0 w 12"/>
                  <a:gd name="T27" fmla="*/ 0 h 11"/>
                  <a:gd name="T28" fmla="*/ 0 w 12"/>
                  <a:gd name="T29" fmla="*/ 0 h 11"/>
                  <a:gd name="T30" fmla="*/ 0 w 12"/>
                  <a:gd name="T31" fmla="*/ 5 h 11"/>
                  <a:gd name="T32" fmla="*/ 0 w 12"/>
                  <a:gd name="T33" fmla="*/ 5 h 11"/>
                  <a:gd name="T34" fmla="*/ 0 w 12"/>
                  <a:gd name="T35" fmla="*/ 5 h 11"/>
                  <a:gd name="T36" fmla="*/ 0 w 12"/>
                  <a:gd name="T37" fmla="*/ 5 h 11"/>
                  <a:gd name="T38" fmla="*/ 0 w 12"/>
                  <a:gd name="T39" fmla="*/ 5 h 11"/>
                  <a:gd name="T40" fmla="*/ 6 w 12"/>
                  <a:gd name="T41" fmla="*/ 5 h 11"/>
                  <a:gd name="T42" fmla="*/ 0 w 12"/>
                  <a:gd name="T43" fmla="*/ 5 h 11"/>
                  <a:gd name="T44" fmla="*/ 6 w 12"/>
                  <a:gd name="T45" fmla="*/ 11 h 11"/>
                  <a:gd name="T46" fmla="*/ 6 w 12"/>
                  <a:gd name="T47" fmla="*/ 11 h 11"/>
                  <a:gd name="T48" fmla="*/ 6 w 12"/>
                  <a:gd name="T49" fmla="*/ 5 h 11"/>
                  <a:gd name="T50" fmla="*/ 6 w 12"/>
                  <a:gd name="T51" fmla="*/ 5 h 11"/>
                  <a:gd name="T52" fmla="*/ 6 w 12"/>
                  <a:gd name="T53" fmla="*/ 5 h 11"/>
                  <a:gd name="T54" fmla="*/ 6 w 12"/>
                  <a:gd name="T55" fmla="*/ 11 h 11"/>
                  <a:gd name="T56" fmla="*/ 6 w 12"/>
                  <a:gd name="T57" fmla="*/ 11 h 11"/>
                  <a:gd name="T58" fmla="*/ 6 w 12"/>
                  <a:gd name="T59" fmla="*/ 11 h 11"/>
                  <a:gd name="T60" fmla="*/ 6 w 12"/>
                  <a:gd name="T61" fmla="*/ 5 h 11"/>
                  <a:gd name="T62" fmla="*/ 6 w 12"/>
                  <a:gd name="T63" fmla="*/ 5 h 11"/>
                  <a:gd name="T64" fmla="*/ 6 w 12"/>
                  <a:gd name="T65" fmla="*/ 5 h 11"/>
                  <a:gd name="T66" fmla="*/ 6 w 12"/>
                  <a:gd name="T67" fmla="*/ 5 h 11"/>
                  <a:gd name="T68" fmla="*/ 6 w 12"/>
                  <a:gd name="T69" fmla="*/ 5 h 11"/>
                  <a:gd name="T70" fmla="*/ 6 w 12"/>
                  <a:gd name="T71" fmla="*/ 11 h 11"/>
                  <a:gd name="T72" fmla="*/ 6 w 12"/>
                  <a:gd name="T73" fmla="*/ 11 h 11"/>
                  <a:gd name="T74" fmla="*/ 6 w 12"/>
                  <a:gd name="T75" fmla="*/ 5 h 11"/>
                  <a:gd name="T76" fmla="*/ 6 w 12"/>
                  <a:gd name="T77" fmla="*/ 5 h 11"/>
                  <a:gd name="T78" fmla="*/ 6 w 12"/>
                  <a:gd name="T79" fmla="*/ 5 h 11"/>
                  <a:gd name="T80" fmla="*/ 6 w 12"/>
                  <a:gd name="T81" fmla="*/ 11 h 11"/>
                  <a:gd name="T82" fmla="*/ 6 w 12"/>
                  <a:gd name="T83" fmla="*/ 11 h 11"/>
                  <a:gd name="T84" fmla="*/ 6 w 12"/>
                  <a:gd name="T85" fmla="*/ 11 h 11"/>
                  <a:gd name="T86" fmla="*/ 6 w 12"/>
                  <a:gd name="T87" fmla="*/ 11 h 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
                  <a:gd name="T133" fmla="*/ 0 h 11"/>
                  <a:gd name="T134" fmla="*/ 12 w 12"/>
                  <a:gd name="T135" fmla="*/ 11 h 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 h="11">
                    <a:moveTo>
                      <a:pt x="12" y="11"/>
                    </a:moveTo>
                    <a:lnTo>
                      <a:pt x="12" y="11"/>
                    </a:lnTo>
                    <a:lnTo>
                      <a:pt x="12" y="5"/>
                    </a:lnTo>
                    <a:lnTo>
                      <a:pt x="6" y="5"/>
                    </a:lnTo>
                    <a:lnTo>
                      <a:pt x="6" y="0"/>
                    </a:lnTo>
                    <a:lnTo>
                      <a:pt x="0" y="0"/>
                    </a:lnTo>
                    <a:lnTo>
                      <a:pt x="0" y="5"/>
                    </a:lnTo>
                    <a:lnTo>
                      <a:pt x="6" y="5"/>
                    </a:lnTo>
                    <a:lnTo>
                      <a:pt x="0" y="5"/>
                    </a:lnTo>
                    <a:lnTo>
                      <a:pt x="6" y="11"/>
                    </a:lnTo>
                    <a:lnTo>
                      <a:pt x="6" y="5"/>
                    </a:lnTo>
                    <a:lnTo>
                      <a:pt x="6" y="11"/>
                    </a:lnTo>
                    <a:lnTo>
                      <a:pt x="6" y="5"/>
                    </a:lnTo>
                    <a:lnTo>
                      <a:pt x="12" y="11"/>
                    </a:lnTo>
                    <a:lnTo>
                      <a:pt x="12" y="5"/>
                    </a:lnTo>
                    <a:lnTo>
                      <a:pt x="12" y="11"/>
                    </a:lnTo>
                    <a:close/>
                  </a:path>
                </a:pathLst>
              </a:custGeom>
              <a:solidFill>
                <a:srgbClr val="FFFFFF"/>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73" name="Freeform 207"/>
              <p:cNvSpPr>
                <a:spLocks/>
              </p:cNvSpPr>
              <p:nvPr/>
            </p:nvSpPr>
            <p:spPr bwMode="auto">
              <a:xfrm>
                <a:off x="4315" y="1617"/>
                <a:ext cx="6" cy="2"/>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
                  <a:gd name="T67" fmla="*/ 0 h 1"/>
                  <a:gd name="T68" fmla="*/ 6 w 6"/>
                  <a:gd name="T69" fmla="*/ 1 h 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 h="1">
                    <a:moveTo>
                      <a:pt x="6" y="0"/>
                    </a:moveTo>
                    <a:lnTo>
                      <a:pt x="6" y="0"/>
                    </a:lnTo>
                    <a:lnTo>
                      <a:pt x="0" y="0"/>
                    </a:lnTo>
                    <a:lnTo>
                      <a:pt x="6" y="0"/>
                    </a:lnTo>
                    <a:close/>
                  </a:path>
                </a:pathLst>
              </a:custGeom>
              <a:solidFill>
                <a:srgbClr val="FB0F0C"/>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74" name="Freeform 208"/>
              <p:cNvSpPr>
                <a:spLocks/>
              </p:cNvSpPr>
              <p:nvPr/>
            </p:nvSpPr>
            <p:spPr bwMode="auto">
              <a:xfrm>
                <a:off x="4315" y="1617"/>
                <a:ext cx="6" cy="6"/>
              </a:xfrm>
              <a:custGeom>
                <a:avLst/>
                <a:gdLst>
                  <a:gd name="T0" fmla="*/ 6 w 6"/>
                  <a:gd name="T1" fmla="*/ 0 h 5"/>
                  <a:gd name="T2" fmla="*/ 0 w 6"/>
                  <a:gd name="T3" fmla="*/ 0 h 5"/>
                  <a:gd name="T4" fmla="*/ 6 w 6"/>
                  <a:gd name="T5" fmla="*/ 5 h 5"/>
                  <a:gd name="T6" fmla="*/ 6 w 6"/>
                  <a:gd name="T7" fmla="*/ 0 h 5"/>
                  <a:gd name="T8" fmla="*/ 6 w 6"/>
                  <a:gd name="T9" fmla="*/ 0 h 5"/>
                  <a:gd name="T10" fmla="*/ 6 w 6"/>
                  <a:gd name="T11" fmla="*/ 0 h 5"/>
                  <a:gd name="T12" fmla="*/ 6 w 6"/>
                  <a:gd name="T13" fmla="*/ 5 h 5"/>
                  <a:gd name="T14" fmla="*/ 6 w 6"/>
                  <a:gd name="T15" fmla="*/ 5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6 w 6"/>
                  <a:gd name="T29" fmla="*/ 0 h 5"/>
                  <a:gd name="T30" fmla="*/ 6 w 6"/>
                  <a:gd name="T31" fmla="*/ 0 h 5"/>
                  <a:gd name="T32" fmla="*/ 6 w 6"/>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5"/>
                  <a:gd name="T53" fmla="*/ 6 w 6"/>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5">
                    <a:moveTo>
                      <a:pt x="6" y="0"/>
                    </a:moveTo>
                    <a:lnTo>
                      <a:pt x="0" y="0"/>
                    </a:lnTo>
                    <a:lnTo>
                      <a:pt x="6" y="5"/>
                    </a:lnTo>
                    <a:lnTo>
                      <a:pt x="6" y="0"/>
                    </a:lnTo>
                    <a:lnTo>
                      <a:pt x="6" y="5"/>
                    </a:lnTo>
                    <a:lnTo>
                      <a:pt x="6" y="0"/>
                    </a:lnTo>
                    <a:close/>
                  </a:path>
                </a:pathLst>
              </a:custGeom>
              <a:solidFill>
                <a:srgbClr val="FB0F0C"/>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75" name="Freeform 209"/>
              <p:cNvSpPr>
                <a:spLocks/>
              </p:cNvSpPr>
              <p:nvPr/>
            </p:nvSpPr>
            <p:spPr bwMode="auto">
              <a:xfrm>
                <a:off x="4303" y="1626"/>
                <a:ext cx="6" cy="0"/>
              </a:xfrm>
              <a:custGeom>
                <a:avLst/>
                <a:gdLst>
                  <a:gd name="T0" fmla="*/ 0 w 6"/>
                  <a:gd name="T1" fmla="*/ 0 h 1"/>
                  <a:gd name="T2" fmla="*/ 0 w 6"/>
                  <a:gd name="T3" fmla="*/ 0 h 1"/>
                  <a:gd name="T4" fmla="*/ 0 w 6"/>
                  <a:gd name="T5" fmla="*/ 0 h 1"/>
                  <a:gd name="T6" fmla="*/ 6 w 6"/>
                  <a:gd name="T7" fmla="*/ 0 h 1"/>
                  <a:gd name="T8" fmla="*/ 6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76" name="Freeform 210"/>
              <p:cNvSpPr>
                <a:spLocks/>
              </p:cNvSpPr>
              <p:nvPr/>
            </p:nvSpPr>
            <p:spPr bwMode="auto">
              <a:xfrm>
                <a:off x="4297" y="1617"/>
                <a:ext cx="6" cy="2"/>
              </a:xfrm>
              <a:custGeom>
                <a:avLst/>
                <a:gdLst>
                  <a:gd name="T0" fmla="*/ 0 w 6"/>
                  <a:gd name="T1" fmla="*/ 0 h 1"/>
                  <a:gd name="T2" fmla="*/ 0 w 6"/>
                  <a:gd name="T3" fmla="*/ 0 h 1"/>
                  <a:gd name="T4" fmla="*/ 0 w 6"/>
                  <a:gd name="T5" fmla="*/ 0 h 1"/>
                  <a:gd name="T6" fmla="*/ 6 w 6"/>
                  <a:gd name="T7" fmla="*/ 0 h 1"/>
                  <a:gd name="T8" fmla="*/ 6 w 6"/>
                  <a:gd name="T9" fmla="*/ 0 h 1"/>
                  <a:gd name="T10" fmla="*/ 6 w 6"/>
                  <a:gd name="T11" fmla="*/ 0 h 1"/>
                  <a:gd name="T12" fmla="*/ 6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77" name="Freeform 211"/>
              <p:cNvSpPr>
                <a:spLocks/>
              </p:cNvSpPr>
              <p:nvPr/>
            </p:nvSpPr>
            <p:spPr bwMode="auto">
              <a:xfrm>
                <a:off x="4309" y="1617"/>
                <a:ext cx="2" cy="2"/>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0"/>
                    </a:moveTo>
                    <a:lnTo>
                      <a:pt x="0" y="0"/>
                    </a:lnTo>
                    <a:close/>
                  </a:path>
                </a:pathLst>
              </a:custGeom>
              <a:solidFill>
                <a:srgbClr val="FCCF41"/>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78" name="Freeform 212"/>
              <p:cNvSpPr>
                <a:spLocks/>
              </p:cNvSpPr>
              <p:nvPr/>
            </p:nvSpPr>
            <p:spPr bwMode="auto">
              <a:xfrm>
                <a:off x="4187" y="1590"/>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grpSp>
        <p:grpSp>
          <p:nvGrpSpPr>
            <p:cNvPr id="31" name="Group 223"/>
            <p:cNvGrpSpPr>
              <a:grpSpLocks/>
            </p:cNvGrpSpPr>
            <p:nvPr userDrawn="1"/>
          </p:nvGrpSpPr>
          <p:grpSpPr bwMode="auto">
            <a:xfrm>
              <a:off x="2701793" y="5092835"/>
              <a:ext cx="164978" cy="104897"/>
              <a:chOff x="4184" y="1339"/>
              <a:chExt cx="238" cy="162"/>
            </a:xfrm>
          </p:grpSpPr>
          <p:sp>
            <p:nvSpPr>
              <p:cNvPr id="48" name="Freeform 224"/>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49" name="Freeform 225"/>
              <p:cNvSpPr>
                <a:spLocks/>
              </p:cNvSpPr>
              <p:nvPr/>
            </p:nvSpPr>
            <p:spPr bwMode="auto">
              <a:xfrm>
                <a:off x="4184" y="1339"/>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50" name="Freeform 226"/>
              <p:cNvSpPr>
                <a:spLocks/>
              </p:cNvSpPr>
              <p:nvPr/>
            </p:nvSpPr>
            <p:spPr bwMode="auto">
              <a:xfrm>
                <a:off x="4184" y="1448"/>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409D27"/>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51" name="Freeform 227"/>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grpSp>
        <p:grpSp>
          <p:nvGrpSpPr>
            <p:cNvPr id="32" name="Group 38"/>
            <p:cNvGrpSpPr>
              <a:grpSpLocks/>
            </p:cNvGrpSpPr>
            <p:nvPr userDrawn="1"/>
          </p:nvGrpSpPr>
          <p:grpSpPr bwMode="auto">
            <a:xfrm>
              <a:off x="1217956" y="5092835"/>
              <a:ext cx="164978" cy="104922"/>
              <a:chOff x="528" y="1773"/>
              <a:chExt cx="246" cy="156"/>
            </a:xfrm>
          </p:grpSpPr>
          <p:sp>
            <p:nvSpPr>
              <p:cNvPr id="44" name="Freeform 248"/>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close/>
                  </a:path>
                </a:pathLst>
              </a:custGeom>
              <a:solidFill>
                <a:srgbClr val="FFFFFF"/>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45" name="Freeform 249"/>
              <p:cNvSpPr>
                <a:spLocks/>
              </p:cNvSpPr>
              <p:nvPr/>
            </p:nvSpPr>
            <p:spPr bwMode="auto">
              <a:xfrm>
                <a:off x="528" y="1850"/>
                <a:ext cx="246" cy="79"/>
              </a:xfrm>
              <a:custGeom>
                <a:avLst/>
                <a:gdLst>
                  <a:gd name="T0" fmla="*/ 2929 w 238"/>
                  <a:gd name="T1" fmla="*/ 39 h 79"/>
                  <a:gd name="T2" fmla="*/ 2929 w 238"/>
                  <a:gd name="T3" fmla="*/ 0 h 79"/>
                  <a:gd name="T4" fmla="*/ 0 w 238"/>
                  <a:gd name="T5" fmla="*/ 0 h 79"/>
                  <a:gd name="T6" fmla="*/ 0 w 238"/>
                  <a:gd name="T7" fmla="*/ 39 h 79"/>
                  <a:gd name="T8" fmla="*/ 2929 w 238"/>
                  <a:gd name="T9" fmla="*/ 39 h 79"/>
                  <a:gd name="T10" fmla="*/ 2929 w 238"/>
                  <a:gd name="T11" fmla="*/ 39 h 79"/>
                  <a:gd name="T12" fmla="*/ 0 60000 65536"/>
                  <a:gd name="T13" fmla="*/ 0 60000 65536"/>
                  <a:gd name="T14" fmla="*/ 0 60000 65536"/>
                  <a:gd name="T15" fmla="*/ 0 60000 65536"/>
                  <a:gd name="T16" fmla="*/ 0 60000 65536"/>
                  <a:gd name="T17" fmla="*/ 0 60000 65536"/>
                  <a:gd name="T18" fmla="*/ 0 w 238"/>
                  <a:gd name="T19" fmla="*/ 0 h 79"/>
                  <a:gd name="T20" fmla="*/ 238 w 238"/>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238" h="79">
                    <a:moveTo>
                      <a:pt x="238" y="79"/>
                    </a:moveTo>
                    <a:lnTo>
                      <a:pt x="238" y="0"/>
                    </a:lnTo>
                    <a:lnTo>
                      <a:pt x="0" y="0"/>
                    </a:lnTo>
                    <a:lnTo>
                      <a:pt x="0" y="79"/>
                    </a:lnTo>
                    <a:lnTo>
                      <a:pt x="238" y="79"/>
                    </a:lnTo>
                    <a:close/>
                  </a:path>
                </a:pathLst>
              </a:custGeom>
              <a:solidFill>
                <a:srgbClr val="FF00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46" name="Freeform 250"/>
              <p:cNvSpPr>
                <a:spLocks/>
              </p:cNvSpPr>
              <p:nvPr/>
            </p:nvSpPr>
            <p:spPr bwMode="auto">
              <a:xfrm>
                <a:off x="528" y="1773"/>
                <a:ext cx="120" cy="156"/>
              </a:xfrm>
              <a:custGeom>
                <a:avLst/>
                <a:gdLst>
                  <a:gd name="T0" fmla="*/ 0 w 119"/>
                  <a:gd name="T1" fmla="*/ 0 h 157"/>
                  <a:gd name="T2" fmla="*/ 0 w 119"/>
                  <a:gd name="T3" fmla="*/ 61 h 157"/>
                  <a:gd name="T4" fmla="*/ 211 w 119"/>
                  <a:gd name="T5" fmla="*/ 39 h 157"/>
                  <a:gd name="T6" fmla="*/ 0 w 119"/>
                  <a:gd name="T7" fmla="*/ 0 h 157"/>
                  <a:gd name="T8" fmla="*/ 0 w 119"/>
                  <a:gd name="T9" fmla="*/ 0 h 157"/>
                  <a:gd name="T10" fmla="*/ 0 60000 65536"/>
                  <a:gd name="T11" fmla="*/ 0 60000 65536"/>
                  <a:gd name="T12" fmla="*/ 0 60000 65536"/>
                  <a:gd name="T13" fmla="*/ 0 60000 65536"/>
                  <a:gd name="T14" fmla="*/ 0 60000 65536"/>
                  <a:gd name="T15" fmla="*/ 0 w 119"/>
                  <a:gd name="T16" fmla="*/ 0 h 157"/>
                  <a:gd name="T17" fmla="*/ 119 w 119"/>
                  <a:gd name="T18" fmla="*/ 157 h 157"/>
                </a:gdLst>
                <a:ahLst/>
                <a:cxnLst>
                  <a:cxn ang="T10">
                    <a:pos x="T0" y="T1"/>
                  </a:cxn>
                  <a:cxn ang="T11">
                    <a:pos x="T2" y="T3"/>
                  </a:cxn>
                  <a:cxn ang="T12">
                    <a:pos x="T4" y="T5"/>
                  </a:cxn>
                  <a:cxn ang="T13">
                    <a:pos x="T6" y="T7"/>
                  </a:cxn>
                  <a:cxn ang="T14">
                    <a:pos x="T8" y="T9"/>
                  </a:cxn>
                </a:cxnLst>
                <a:rect l="T15" t="T16" r="T17" b="T18"/>
                <a:pathLst>
                  <a:path w="119" h="157">
                    <a:moveTo>
                      <a:pt x="0" y="0"/>
                    </a:moveTo>
                    <a:lnTo>
                      <a:pt x="0" y="157"/>
                    </a:lnTo>
                    <a:lnTo>
                      <a:pt x="119" y="78"/>
                    </a:lnTo>
                    <a:lnTo>
                      <a:pt x="0" y="0"/>
                    </a:lnTo>
                    <a:close/>
                  </a:path>
                </a:pathLst>
              </a:custGeom>
              <a:solidFill>
                <a:srgbClr val="1A0C8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47" name="Freeform 251"/>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grpSp>
        <p:grpSp>
          <p:nvGrpSpPr>
            <p:cNvPr id="33" name="Group 253"/>
            <p:cNvGrpSpPr>
              <a:grpSpLocks/>
            </p:cNvGrpSpPr>
            <p:nvPr userDrawn="1"/>
          </p:nvGrpSpPr>
          <p:grpSpPr bwMode="auto">
            <a:xfrm>
              <a:off x="793347" y="5092835"/>
              <a:ext cx="163271" cy="105273"/>
              <a:chOff x="528" y="1164"/>
              <a:chExt cx="237" cy="157"/>
            </a:xfrm>
          </p:grpSpPr>
          <p:sp>
            <p:nvSpPr>
              <p:cNvPr id="40" name="Rectangle 254"/>
              <p:cNvSpPr>
                <a:spLocks noChangeArrowheads="1"/>
              </p:cNvSpPr>
              <p:nvPr/>
            </p:nvSpPr>
            <p:spPr bwMode="auto">
              <a:xfrm>
                <a:off x="528" y="1164"/>
                <a:ext cx="237" cy="156"/>
              </a:xfrm>
              <a:prstGeom prst="rect">
                <a:avLst/>
              </a:prstGeom>
              <a:noFill/>
              <a:ln w="3175">
                <a:solidFill>
                  <a:schemeClr val="tx1"/>
                </a:solidFill>
                <a:miter lim="800000"/>
                <a:headEnd/>
                <a:tailEnd/>
              </a:ln>
            </p:spPr>
            <p:txBody>
              <a:bodyPr/>
              <a:lstStyle/>
              <a:p>
                <a:pPr eaLnBrk="0" fontAlgn="base" hangingPunct="0">
                  <a:spcBef>
                    <a:spcPct val="50000"/>
                  </a:spcBef>
                  <a:spcAft>
                    <a:spcPct val="0"/>
                  </a:spcAft>
                  <a:defRPr/>
                </a:pPr>
                <a:endParaRPr lang="en-US" sz="900" b="1">
                  <a:solidFill>
                    <a:srgbClr val="FFFFFF"/>
                  </a:solidFill>
                  <a:latin typeface="Arial" pitchFamily="34" charset="0"/>
                  <a:cs typeface="Arial" pitchFamily="34" charset="0"/>
                </a:endParaRPr>
              </a:p>
            </p:txBody>
          </p:sp>
          <p:sp>
            <p:nvSpPr>
              <p:cNvPr id="41" name="Rectangle 255"/>
              <p:cNvSpPr>
                <a:spLocks noChangeArrowheads="1"/>
              </p:cNvSpPr>
              <p:nvPr/>
            </p:nvSpPr>
            <p:spPr bwMode="auto">
              <a:xfrm>
                <a:off x="528" y="1164"/>
                <a:ext cx="237" cy="53"/>
              </a:xfrm>
              <a:prstGeom prst="rect">
                <a:avLst/>
              </a:prstGeom>
              <a:solidFill>
                <a:srgbClr val="FFFFFF"/>
              </a:solidFill>
              <a:ln w="3175">
                <a:solidFill>
                  <a:schemeClr val="tx1"/>
                </a:solidFill>
                <a:miter lim="800000"/>
                <a:headEnd/>
                <a:tailEnd/>
              </a:ln>
            </p:spPr>
            <p:txBody>
              <a:bodyPr/>
              <a:lstStyle/>
              <a:p>
                <a:pPr eaLnBrk="0" fontAlgn="base" hangingPunct="0">
                  <a:spcBef>
                    <a:spcPct val="50000"/>
                  </a:spcBef>
                  <a:spcAft>
                    <a:spcPct val="0"/>
                  </a:spcAft>
                  <a:defRPr/>
                </a:pPr>
                <a:endParaRPr lang="en-US" sz="900" b="1">
                  <a:solidFill>
                    <a:srgbClr val="FFFFFF"/>
                  </a:solidFill>
                  <a:latin typeface="Arial" pitchFamily="34" charset="0"/>
                  <a:cs typeface="Arial" pitchFamily="34" charset="0"/>
                </a:endParaRPr>
              </a:p>
            </p:txBody>
          </p:sp>
          <p:sp>
            <p:nvSpPr>
              <p:cNvPr id="42" name="Rectangle 256"/>
              <p:cNvSpPr>
                <a:spLocks noChangeArrowheads="1"/>
              </p:cNvSpPr>
              <p:nvPr/>
            </p:nvSpPr>
            <p:spPr bwMode="auto">
              <a:xfrm>
                <a:off x="528" y="1217"/>
                <a:ext cx="237" cy="55"/>
              </a:xfrm>
              <a:prstGeom prst="rect">
                <a:avLst/>
              </a:prstGeom>
              <a:solidFill>
                <a:srgbClr val="00FF00"/>
              </a:solidFill>
              <a:ln w="3175">
                <a:solidFill>
                  <a:schemeClr val="tx1">
                    <a:lumMod val="50000"/>
                  </a:schemeClr>
                </a:solidFill>
                <a:miter lim="800000"/>
                <a:headEnd/>
                <a:tailEnd/>
              </a:ln>
            </p:spPr>
            <p:txBody>
              <a:bodyPr/>
              <a:lstStyle/>
              <a:p>
                <a:pPr eaLnBrk="0" fontAlgn="base" hangingPunct="0">
                  <a:spcBef>
                    <a:spcPct val="50000"/>
                  </a:spcBef>
                  <a:spcAft>
                    <a:spcPct val="0"/>
                  </a:spcAft>
                  <a:defRPr/>
                </a:pPr>
                <a:endParaRPr lang="en-US" sz="900" b="1">
                  <a:solidFill>
                    <a:srgbClr val="FFFFFF"/>
                  </a:solidFill>
                  <a:latin typeface="Arial" pitchFamily="34" charset="0"/>
                  <a:cs typeface="Arial" pitchFamily="34" charset="0"/>
                </a:endParaRPr>
              </a:p>
            </p:txBody>
          </p:sp>
          <p:sp>
            <p:nvSpPr>
              <p:cNvPr id="43" name="Rectangle 257"/>
              <p:cNvSpPr>
                <a:spLocks noChangeArrowheads="1"/>
              </p:cNvSpPr>
              <p:nvPr/>
            </p:nvSpPr>
            <p:spPr bwMode="auto">
              <a:xfrm>
                <a:off x="528" y="1266"/>
                <a:ext cx="237" cy="55"/>
              </a:xfrm>
              <a:prstGeom prst="rect">
                <a:avLst/>
              </a:prstGeom>
              <a:solidFill>
                <a:srgbClr val="FF0000"/>
              </a:solidFill>
              <a:ln w="3175">
                <a:noFill/>
                <a:miter lim="800000"/>
                <a:headEnd/>
                <a:tailEnd/>
              </a:ln>
            </p:spPr>
            <p:txBody>
              <a:bodyPr/>
              <a:lstStyle/>
              <a:p>
                <a:pPr eaLnBrk="0" fontAlgn="base" hangingPunct="0">
                  <a:spcBef>
                    <a:spcPct val="50000"/>
                  </a:spcBef>
                  <a:spcAft>
                    <a:spcPct val="0"/>
                  </a:spcAft>
                  <a:defRPr/>
                </a:pPr>
                <a:endParaRPr lang="en-US" sz="900" b="1">
                  <a:solidFill>
                    <a:srgbClr val="FFFFFF"/>
                  </a:solidFill>
                  <a:latin typeface="Arial" pitchFamily="34" charset="0"/>
                  <a:cs typeface="Arial" pitchFamily="34" charset="0"/>
                </a:endParaRPr>
              </a:p>
            </p:txBody>
          </p:sp>
        </p:grpSp>
        <p:pic>
          <p:nvPicPr>
            <p:cNvPr id="34" name="Picture 268"/>
            <p:cNvPicPr>
              <a:picLocks noChangeAspect="1" noChangeArrowheads="1"/>
            </p:cNvPicPr>
            <p:nvPr userDrawn="1"/>
          </p:nvPicPr>
          <p:blipFill>
            <a:blip r:embed="rId9" cstate="print"/>
            <a:srcRect/>
            <a:stretch>
              <a:fillRect/>
            </a:stretch>
          </p:blipFill>
          <p:spPr bwMode="auto">
            <a:xfrm>
              <a:off x="2914951" y="5092835"/>
              <a:ext cx="167015" cy="109359"/>
            </a:xfrm>
            <a:prstGeom prst="rect">
              <a:avLst/>
            </a:prstGeom>
            <a:noFill/>
            <a:ln w="9525">
              <a:noFill/>
              <a:miter lim="800000"/>
              <a:headEnd/>
              <a:tailEnd/>
            </a:ln>
          </p:spPr>
        </p:pic>
        <p:grpSp>
          <p:nvGrpSpPr>
            <p:cNvPr id="35" name="Group 242"/>
            <p:cNvGrpSpPr>
              <a:grpSpLocks/>
            </p:cNvGrpSpPr>
            <p:nvPr userDrawn="1"/>
          </p:nvGrpSpPr>
          <p:grpSpPr bwMode="auto">
            <a:xfrm>
              <a:off x="1642783" y="5092835"/>
              <a:ext cx="163293" cy="104605"/>
              <a:chOff x="5555" y="2058"/>
              <a:chExt cx="245" cy="157"/>
            </a:xfrm>
          </p:grpSpPr>
          <p:sp>
            <p:nvSpPr>
              <p:cNvPr id="36" name="Freeform 243"/>
              <p:cNvSpPr>
                <a:spLocks/>
              </p:cNvSpPr>
              <p:nvPr/>
            </p:nvSpPr>
            <p:spPr bwMode="auto">
              <a:xfrm>
                <a:off x="5555" y="2058"/>
                <a:ext cx="245" cy="157"/>
              </a:xfrm>
              <a:custGeom>
                <a:avLst/>
                <a:gdLst>
                  <a:gd name="T0" fmla="*/ 0 w 244"/>
                  <a:gd name="T1" fmla="*/ 0 h 156"/>
                  <a:gd name="T2" fmla="*/ 0 w 244"/>
                  <a:gd name="T3" fmla="*/ 404 h 156"/>
                  <a:gd name="T4" fmla="*/ 445 w 244"/>
                  <a:gd name="T5" fmla="*/ 404 h 156"/>
                  <a:gd name="T6" fmla="*/ 445 w 244"/>
                  <a:gd name="T7" fmla="*/ 0 h 156"/>
                  <a:gd name="T8" fmla="*/ 0 w 244"/>
                  <a:gd name="T9" fmla="*/ 0 h 156"/>
                  <a:gd name="T10" fmla="*/ 0 w 244"/>
                  <a:gd name="T11" fmla="*/ 0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0" y="0"/>
                    </a:moveTo>
                    <a:lnTo>
                      <a:pt x="0" y="156"/>
                    </a:lnTo>
                    <a:lnTo>
                      <a:pt x="244" y="156"/>
                    </a:lnTo>
                    <a:lnTo>
                      <a:pt x="244" y="0"/>
                    </a:lnTo>
                    <a:lnTo>
                      <a:pt x="0" y="0"/>
                    </a:lnTo>
                    <a:close/>
                  </a:path>
                </a:pathLst>
              </a:custGeom>
              <a:solidFill>
                <a:srgbClr val="000000"/>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37" name="Freeform 244"/>
              <p:cNvSpPr>
                <a:spLocks/>
              </p:cNvSpPr>
              <p:nvPr/>
            </p:nvSpPr>
            <p:spPr bwMode="auto">
              <a:xfrm>
                <a:off x="5555" y="2162"/>
                <a:ext cx="245" cy="53"/>
              </a:xfrm>
              <a:custGeom>
                <a:avLst/>
                <a:gdLst>
                  <a:gd name="T0" fmla="*/ 0 w 244"/>
                  <a:gd name="T1" fmla="*/ 0 h 45"/>
                  <a:gd name="T2" fmla="*/ 0 w 244"/>
                  <a:gd name="T3" fmla="*/ 47398160 h 45"/>
                  <a:gd name="T4" fmla="*/ 445 w 244"/>
                  <a:gd name="T5" fmla="*/ 47398160 h 45"/>
                  <a:gd name="T6" fmla="*/ 445 w 244"/>
                  <a:gd name="T7" fmla="*/ 0 h 45"/>
                  <a:gd name="T8" fmla="*/ 0 w 244"/>
                  <a:gd name="T9" fmla="*/ 0 h 45"/>
                  <a:gd name="T10" fmla="*/ 0 w 244"/>
                  <a:gd name="T11" fmla="*/ 0 h 45"/>
                  <a:gd name="T12" fmla="*/ 0 60000 65536"/>
                  <a:gd name="T13" fmla="*/ 0 60000 65536"/>
                  <a:gd name="T14" fmla="*/ 0 60000 65536"/>
                  <a:gd name="T15" fmla="*/ 0 60000 65536"/>
                  <a:gd name="T16" fmla="*/ 0 60000 65536"/>
                  <a:gd name="T17" fmla="*/ 0 60000 65536"/>
                  <a:gd name="T18" fmla="*/ 0 w 244"/>
                  <a:gd name="T19" fmla="*/ 0 h 45"/>
                  <a:gd name="T20" fmla="*/ 244 w 244"/>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4" h="45">
                    <a:moveTo>
                      <a:pt x="0" y="0"/>
                    </a:moveTo>
                    <a:lnTo>
                      <a:pt x="0" y="45"/>
                    </a:lnTo>
                    <a:lnTo>
                      <a:pt x="244" y="45"/>
                    </a:lnTo>
                    <a:lnTo>
                      <a:pt x="244" y="0"/>
                    </a:lnTo>
                    <a:lnTo>
                      <a:pt x="0" y="0"/>
                    </a:lnTo>
                    <a:close/>
                  </a:path>
                </a:pathLst>
              </a:custGeom>
              <a:solidFill>
                <a:schemeClr val="bg1"/>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38" name="Freeform 245"/>
              <p:cNvSpPr>
                <a:spLocks/>
              </p:cNvSpPr>
              <p:nvPr/>
            </p:nvSpPr>
            <p:spPr bwMode="auto">
              <a:xfrm>
                <a:off x="5555" y="2060"/>
                <a:ext cx="245" cy="55"/>
              </a:xfrm>
              <a:custGeom>
                <a:avLst/>
                <a:gdLst>
                  <a:gd name="T0" fmla="*/ 0 w 244"/>
                  <a:gd name="T1" fmla="*/ 0 h 50"/>
                  <a:gd name="T2" fmla="*/ 0 w 244"/>
                  <a:gd name="T3" fmla="*/ 17379 h 50"/>
                  <a:gd name="T4" fmla="*/ 445 w 244"/>
                  <a:gd name="T5" fmla="*/ 17379 h 50"/>
                  <a:gd name="T6" fmla="*/ 445 w 244"/>
                  <a:gd name="T7" fmla="*/ 0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0" y="50"/>
                    </a:lnTo>
                    <a:lnTo>
                      <a:pt x="244" y="50"/>
                    </a:lnTo>
                    <a:lnTo>
                      <a:pt x="244" y="0"/>
                    </a:lnTo>
                    <a:lnTo>
                      <a:pt x="0" y="0"/>
                    </a:lnTo>
                    <a:close/>
                  </a:path>
                </a:pathLst>
              </a:custGeom>
              <a:solidFill>
                <a:srgbClr val="0000FF"/>
              </a:solidFill>
              <a:ln w="9525">
                <a:noFill/>
                <a:round/>
                <a:headEnd/>
                <a:tailEnd/>
              </a:ln>
            </p:spPr>
            <p:txBody>
              <a:bodyPr/>
              <a:lstStyle/>
              <a:p>
                <a:pPr fontAlgn="base">
                  <a:spcBef>
                    <a:spcPct val="0"/>
                  </a:spcBef>
                  <a:spcAft>
                    <a:spcPct val="0"/>
                  </a:spcAft>
                  <a:defRPr/>
                </a:pPr>
                <a:endParaRPr lang="en-GB" sz="900" b="1">
                  <a:solidFill>
                    <a:srgbClr val="FFFFFF"/>
                  </a:solidFill>
                </a:endParaRPr>
              </a:p>
            </p:txBody>
          </p:sp>
          <p:sp>
            <p:nvSpPr>
              <p:cNvPr id="39" name="Freeform 246"/>
              <p:cNvSpPr>
                <a:spLocks/>
              </p:cNvSpPr>
              <p:nvPr/>
            </p:nvSpPr>
            <p:spPr bwMode="auto">
              <a:xfrm>
                <a:off x="5555" y="2058"/>
                <a:ext cx="245" cy="157"/>
              </a:xfrm>
              <a:custGeom>
                <a:avLst/>
                <a:gdLst>
                  <a:gd name="T0" fmla="*/ 445 w 244"/>
                  <a:gd name="T1" fmla="*/ 404 h 156"/>
                  <a:gd name="T2" fmla="*/ 445 w 244"/>
                  <a:gd name="T3" fmla="*/ 0 h 156"/>
                  <a:gd name="T4" fmla="*/ 0 w 244"/>
                  <a:gd name="T5" fmla="*/ 0 h 156"/>
                  <a:gd name="T6" fmla="*/ 0 w 244"/>
                  <a:gd name="T7" fmla="*/ 404 h 156"/>
                  <a:gd name="T8" fmla="*/ 445 w 244"/>
                  <a:gd name="T9" fmla="*/ 404 h 156"/>
                  <a:gd name="T10" fmla="*/ 445 w 244"/>
                  <a:gd name="T11" fmla="*/ 4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fontAlgn="base">
                  <a:spcBef>
                    <a:spcPct val="0"/>
                  </a:spcBef>
                  <a:spcAft>
                    <a:spcPct val="0"/>
                  </a:spcAft>
                  <a:defRPr/>
                </a:pPr>
                <a:endParaRPr lang="en-GB" sz="900" b="1">
                  <a:solidFill>
                    <a:srgbClr val="FFFFFF"/>
                  </a:solidFill>
                </a:endParaRPr>
              </a:p>
            </p:txBody>
          </p:sp>
        </p:grpSp>
      </p:grpSp>
      <p:sp>
        <p:nvSpPr>
          <p:cNvPr id="245" name="Rectangle 244"/>
          <p:cNvSpPr/>
          <p:nvPr userDrawn="1"/>
        </p:nvSpPr>
        <p:spPr bwMode="auto">
          <a:xfrm>
            <a:off x="10852843" y="6791252"/>
            <a:ext cx="1134139" cy="244549"/>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fontAlgn="base" hangingPunct="0">
              <a:spcBef>
                <a:spcPct val="50000"/>
              </a:spcBef>
              <a:spcAft>
                <a:spcPct val="0"/>
              </a:spcAft>
            </a:pPr>
            <a:endParaRPr lang="en-GB" sz="900" b="1" smtClean="0">
              <a:solidFill>
                <a:srgbClr val="FFFFFF"/>
              </a:solidFill>
            </a:endParaRPr>
          </a:p>
        </p:txBody>
      </p:sp>
    </p:spTree>
    <p:extLst>
      <p:ext uri="{BB962C8B-B14F-4D97-AF65-F5344CB8AC3E}">
        <p14:creationId xmlns:p14="http://schemas.microsoft.com/office/powerpoint/2010/main" val="2315654255"/>
      </p:ext>
    </p:extLst>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 name="Group 7"/>
          <p:cNvGrpSpPr/>
          <p:nvPr userDrawn="1"/>
        </p:nvGrpSpPr>
        <p:grpSpPr>
          <a:xfrm>
            <a:off x="2" y="-10925"/>
            <a:ext cx="3098105" cy="6868925"/>
            <a:chOff x="-2988840" y="-681190"/>
            <a:chExt cx="2323579" cy="5195022"/>
          </a:xfrm>
        </p:grpSpPr>
        <p:pic>
          <p:nvPicPr>
            <p:cNvPr id="34" name="Picture 2" descr="S:\F15015_Copernicus\3_Work\330_Work-in-process\SC4_BackgroundMat\Visual_ID\Photos\Climate_change_ThinkstockPhotos-147656737.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69"/>
            <a:stretch/>
          </p:blipFill>
          <p:spPr bwMode="auto">
            <a:xfrm>
              <a:off x="-2988840" y="-668610"/>
              <a:ext cx="2323578" cy="5181059"/>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userDrawn="1"/>
          </p:nvSpPr>
          <p:spPr>
            <a:xfrm>
              <a:off x="-2978397" y="-681190"/>
              <a:ext cx="2313136" cy="5184799"/>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6" name="Rectangle 35"/>
            <p:cNvSpPr/>
            <p:nvPr userDrawn="1"/>
          </p:nvSpPr>
          <p:spPr>
            <a:xfrm>
              <a:off x="-2988840" y="-667227"/>
              <a:ext cx="2323578" cy="518105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 name="Title 1"/>
          <p:cNvSpPr>
            <a:spLocks noGrp="1"/>
          </p:cNvSpPr>
          <p:nvPr userDrawn="1">
            <p:ph type="title" hasCustomPrompt="1"/>
          </p:nvPr>
        </p:nvSpPr>
        <p:spPr>
          <a:xfrm>
            <a:off x="1156939" y="313343"/>
            <a:ext cx="10425461" cy="370052"/>
          </a:xfrm>
          <a:solidFill>
            <a:srgbClr val="941333"/>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849398" y="932723"/>
            <a:ext cx="9733004" cy="50974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10"/>
          </p:nvPr>
        </p:nvSpPr>
        <p:spPr>
          <a:xfrm>
            <a:off x="609600" y="6571687"/>
            <a:ext cx="2844800" cy="365125"/>
          </a:xfrm>
        </p:spPr>
        <p:txBody>
          <a:bodyPr/>
          <a:lstStyle/>
          <a:p>
            <a:fld id="{30E17047-C597-4B34-8FEE-7A0D1EA692A4}" type="datetimeFigureOut">
              <a:rPr lang="en-US" smtClean="0">
                <a:solidFill>
                  <a:prstClr val="black">
                    <a:tint val="75000"/>
                  </a:prstClr>
                </a:solidFill>
              </a:rPr>
              <a:pPr/>
              <a:t>3/17/2019</a:t>
            </a:fld>
            <a:endParaRPr lang="en-US">
              <a:solidFill>
                <a:prstClr val="black">
                  <a:tint val="75000"/>
                </a:prstClr>
              </a:solidFill>
            </a:endParaRPr>
          </a:p>
        </p:txBody>
      </p:sp>
      <p:sp>
        <p:nvSpPr>
          <p:cNvPr id="5" name="Footer Placeholder 4"/>
          <p:cNvSpPr>
            <a:spLocks noGrp="1"/>
          </p:cNvSpPr>
          <p:nvPr userDrawn="1">
            <p:ph type="ftr" sz="quarter" idx="11"/>
          </p:nvPr>
        </p:nvSpPr>
        <p:spPr>
          <a:xfrm>
            <a:off x="4165600" y="6571687"/>
            <a:ext cx="3860800" cy="365125"/>
          </a:xfrm>
        </p:spPr>
        <p:txBody>
          <a:bodyPr/>
          <a:lstStyle/>
          <a:p>
            <a:endParaRPr lang="en-US">
              <a:solidFill>
                <a:prstClr val="black">
                  <a:tint val="75000"/>
                </a:prstClr>
              </a:solidFill>
            </a:endParaRPr>
          </a:p>
        </p:txBody>
      </p:sp>
      <p:sp>
        <p:nvSpPr>
          <p:cNvPr id="6" name="Slide Number Placeholder 5"/>
          <p:cNvSpPr>
            <a:spLocks noGrp="1"/>
          </p:cNvSpPr>
          <p:nvPr userDrawn="1">
            <p:ph type="sldNum" sz="quarter" idx="12"/>
          </p:nvPr>
        </p:nvSpPr>
        <p:spPr>
          <a:xfrm>
            <a:off x="8737600" y="6571687"/>
            <a:ext cx="2844800" cy="365125"/>
          </a:xfrm>
        </p:spPr>
        <p:txBody>
          <a:bodyPr/>
          <a:lstStyle/>
          <a:p>
            <a:fld id="{58768E1A-8455-4611-8763-3FA1B747F6B6}" type="slidenum">
              <a:rPr lang="en-US" smtClean="0">
                <a:solidFill>
                  <a:prstClr val="black">
                    <a:tint val="75000"/>
                  </a:prstClr>
                </a:solidFill>
              </a:rPr>
              <a:pPr/>
              <a:t>‹#›</a:t>
            </a:fld>
            <a:endParaRPr lang="en-US">
              <a:solidFill>
                <a:prstClr val="black">
                  <a:tint val="75000"/>
                </a:prstClr>
              </a:solidFill>
            </a:endParaRPr>
          </a:p>
        </p:txBody>
      </p:sp>
      <p:grpSp>
        <p:nvGrpSpPr>
          <p:cNvPr id="41" name="Group 40"/>
          <p:cNvGrpSpPr/>
          <p:nvPr userDrawn="1"/>
        </p:nvGrpSpPr>
        <p:grpSpPr>
          <a:xfrm>
            <a:off x="143341" y="27780"/>
            <a:ext cx="1171511" cy="6572823"/>
            <a:chOff x="164975" y="20834"/>
            <a:chExt cx="878633" cy="4929617"/>
          </a:xfrm>
        </p:grpSpPr>
        <p:cxnSp>
          <p:nvCxnSpPr>
            <p:cNvPr id="42" name="Straight Connector 41"/>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userDrawn="1"/>
          </p:nvSpPr>
          <p:spPr>
            <a:xfrm>
              <a:off x="164975" y="614834"/>
              <a:ext cx="878633" cy="323165"/>
            </a:xfrm>
            <a:prstGeom prst="rect">
              <a:avLst/>
            </a:prstGeom>
            <a:noFill/>
          </p:spPr>
          <p:txBody>
            <a:bodyPr wrap="square" rtlCol="0">
              <a:spAutoFit/>
            </a:bodyPr>
            <a:lstStyle/>
            <a:p>
              <a:r>
                <a:rPr lang="es-ES" sz="1100" dirty="0" err="1">
                  <a:solidFill>
                    <a:srgbClr val="941333"/>
                  </a:solidFill>
                </a:rPr>
                <a:t>Climate</a:t>
              </a:r>
              <a:endParaRPr lang="es-ES" sz="1100" dirty="0">
                <a:solidFill>
                  <a:srgbClr val="941333"/>
                </a:solidFill>
              </a:endParaRPr>
            </a:p>
            <a:p>
              <a:r>
                <a:rPr lang="es-ES" sz="1100" dirty="0" err="1">
                  <a:solidFill>
                    <a:srgbClr val="941333"/>
                  </a:solidFill>
                </a:rPr>
                <a:t>Change</a:t>
              </a:r>
              <a:endParaRPr lang="en-US" sz="1100" dirty="0">
                <a:solidFill>
                  <a:srgbClr val="941333"/>
                </a:solidFill>
              </a:endParaRPr>
            </a:p>
          </p:txBody>
        </p:sp>
        <p:pic>
          <p:nvPicPr>
            <p:cNvPr id="44"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5" name="Picture 6"/>
          <p:cNvPicPr>
            <a:picLocks noChangeAspect="1" noChangeArrowheads="1"/>
          </p:cNvPicPr>
          <p:nvPr userDrawn="1"/>
        </p:nvPicPr>
        <p:blipFill>
          <a:blip r:embed="rId4" cstate="print"/>
          <a:srcRect/>
          <a:stretch>
            <a:fillRect/>
          </a:stretch>
        </p:blipFill>
        <p:spPr bwMode="auto">
          <a:xfrm>
            <a:off x="719405" y="6260822"/>
            <a:ext cx="1859893" cy="343478"/>
          </a:xfrm>
          <a:prstGeom prst="rect">
            <a:avLst/>
          </a:prstGeom>
          <a:noFill/>
          <a:ln w="9525">
            <a:noFill/>
            <a:miter lim="800000"/>
            <a:headEnd/>
            <a:tailEnd/>
          </a:ln>
        </p:spPr>
      </p:pic>
    </p:spTree>
    <p:extLst>
      <p:ext uri="{BB962C8B-B14F-4D97-AF65-F5344CB8AC3E}">
        <p14:creationId xmlns:p14="http://schemas.microsoft.com/office/powerpoint/2010/main" val="202748320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a:xfrm>
            <a:off x="1257300" y="932723"/>
            <a:ext cx="10325101" cy="50974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10"/>
          </p:nvPr>
        </p:nvSpPr>
        <p:spPr>
          <a:xfrm>
            <a:off x="609600" y="6571687"/>
            <a:ext cx="2844800" cy="365125"/>
          </a:xfrm>
        </p:spPr>
        <p:txBody>
          <a:bodyPr/>
          <a:lstStyle/>
          <a:p>
            <a:fld id="{30E17047-C597-4B34-8FEE-7A0D1EA692A4}" type="datetimeFigureOut">
              <a:rPr lang="en-US" smtClean="0">
                <a:solidFill>
                  <a:prstClr val="black">
                    <a:tint val="75000"/>
                  </a:prstClr>
                </a:solidFill>
              </a:rPr>
              <a:pPr/>
              <a:t>3/17/2019</a:t>
            </a:fld>
            <a:endParaRPr lang="en-US">
              <a:solidFill>
                <a:prstClr val="black">
                  <a:tint val="75000"/>
                </a:prstClr>
              </a:solidFill>
            </a:endParaRPr>
          </a:p>
        </p:txBody>
      </p:sp>
      <p:sp>
        <p:nvSpPr>
          <p:cNvPr id="5" name="Footer Placeholder 4"/>
          <p:cNvSpPr>
            <a:spLocks noGrp="1"/>
          </p:cNvSpPr>
          <p:nvPr userDrawn="1">
            <p:ph type="ftr" sz="quarter" idx="11"/>
          </p:nvPr>
        </p:nvSpPr>
        <p:spPr>
          <a:xfrm>
            <a:off x="4165600" y="6571687"/>
            <a:ext cx="3860800" cy="365125"/>
          </a:xfrm>
        </p:spPr>
        <p:txBody>
          <a:bodyPr/>
          <a:lstStyle/>
          <a:p>
            <a:endParaRPr lang="en-US">
              <a:solidFill>
                <a:prstClr val="black">
                  <a:tint val="75000"/>
                </a:prstClr>
              </a:solidFill>
            </a:endParaRPr>
          </a:p>
        </p:txBody>
      </p:sp>
      <p:sp>
        <p:nvSpPr>
          <p:cNvPr id="6" name="Slide Number Placeholder 5"/>
          <p:cNvSpPr>
            <a:spLocks noGrp="1"/>
          </p:cNvSpPr>
          <p:nvPr userDrawn="1">
            <p:ph type="sldNum" sz="quarter" idx="12"/>
          </p:nvPr>
        </p:nvSpPr>
        <p:spPr>
          <a:xfrm>
            <a:off x="8737600" y="6571687"/>
            <a:ext cx="2844800" cy="365125"/>
          </a:xfrm>
        </p:spPr>
        <p:txBody>
          <a:bodyPr/>
          <a:lstStyle/>
          <a:p>
            <a:fld id="{58768E1A-8455-4611-8763-3FA1B747F6B6}" type="slidenum">
              <a:rPr lang="en-US" smtClean="0">
                <a:solidFill>
                  <a:prstClr val="black">
                    <a:tint val="75000"/>
                  </a:prstClr>
                </a:solidFill>
              </a:rPr>
              <a:pPr/>
              <a:t>‹#›</a:t>
            </a:fld>
            <a:endParaRPr lang="en-US">
              <a:solidFill>
                <a:prstClr val="black">
                  <a:tint val="75000"/>
                </a:prstClr>
              </a:solidFill>
            </a:endParaRPr>
          </a:p>
        </p:txBody>
      </p:sp>
      <p:sp>
        <p:nvSpPr>
          <p:cNvPr id="11" name="Title 1"/>
          <p:cNvSpPr>
            <a:spLocks noGrp="1"/>
          </p:cNvSpPr>
          <p:nvPr>
            <p:ph type="title" hasCustomPrompt="1"/>
          </p:nvPr>
        </p:nvSpPr>
        <p:spPr>
          <a:xfrm>
            <a:off x="1156939" y="313343"/>
            <a:ext cx="10425461" cy="370052"/>
          </a:xfrm>
          <a:solidFill>
            <a:srgbClr val="941333"/>
          </a:solidFill>
        </p:spPr>
        <p:txBody>
          <a:bodyPr>
            <a:noAutofit/>
          </a:bodyPr>
          <a:lstStyle>
            <a:lvl1pPr algn="l">
              <a:defRPr sz="1800" b="0" spc="700" baseline="0">
                <a:solidFill>
                  <a:schemeClr val="bg1"/>
                </a:solidFill>
              </a:defRPr>
            </a:lvl1pPr>
          </a:lstStyle>
          <a:p>
            <a:r>
              <a:rPr lang="en-US" dirty="0"/>
              <a:t>CLICK TO EDIT MASTER TITLE STYLE</a:t>
            </a:r>
          </a:p>
        </p:txBody>
      </p:sp>
      <p:grpSp>
        <p:nvGrpSpPr>
          <p:cNvPr id="12" name="Group 11"/>
          <p:cNvGrpSpPr/>
          <p:nvPr userDrawn="1"/>
        </p:nvGrpSpPr>
        <p:grpSpPr>
          <a:xfrm>
            <a:off x="143341" y="27780"/>
            <a:ext cx="1171511" cy="6572823"/>
            <a:chOff x="164975" y="20834"/>
            <a:chExt cx="878633" cy="4929617"/>
          </a:xfrm>
        </p:grpSpPr>
        <p:cxnSp>
          <p:nvCxnSpPr>
            <p:cNvPr id="13" name="Straight Connector 12"/>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164975" y="614834"/>
              <a:ext cx="878633" cy="323165"/>
            </a:xfrm>
            <a:prstGeom prst="rect">
              <a:avLst/>
            </a:prstGeom>
            <a:noFill/>
          </p:spPr>
          <p:txBody>
            <a:bodyPr wrap="square" rtlCol="0">
              <a:spAutoFit/>
            </a:bodyPr>
            <a:lstStyle/>
            <a:p>
              <a:r>
                <a:rPr lang="es-ES" sz="1100" dirty="0" err="1">
                  <a:solidFill>
                    <a:srgbClr val="941333"/>
                  </a:solidFill>
                </a:rPr>
                <a:t>Climate</a:t>
              </a:r>
              <a:endParaRPr lang="es-ES" sz="1100" dirty="0">
                <a:solidFill>
                  <a:srgbClr val="941333"/>
                </a:solidFill>
              </a:endParaRPr>
            </a:p>
            <a:p>
              <a:r>
                <a:rPr lang="es-ES" sz="1100" dirty="0" err="1">
                  <a:solidFill>
                    <a:srgbClr val="941333"/>
                  </a:solidFill>
                </a:rPr>
                <a:t>Change</a:t>
              </a:r>
              <a:endParaRPr lang="en-US" sz="1100" dirty="0">
                <a:solidFill>
                  <a:srgbClr val="941333"/>
                </a:solidFill>
              </a:endParaRPr>
            </a:p>
          </p:txBody>
        </p:sp>
        <p:pic>
          <p:nvPicPr>
            <p:cNvPr id="17"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3978972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941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30E17047-C597-4B34-8FEE-7A0D1EA692A4}" type="datetimeFigureOut">
              <a:rPr lang="en-US" smtClean="0">
                <a:solidFill>
                  <a:prstClr val="black">
                    <a:tint val="75000"/>
                  </a:prstClr>
                </a:solidFill>
              </a:rPr>
              <a:pPr/>
              <a:t>3/17/2019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768E1A-8455-4611-8763-3FA1B747F6B6}" type="slidenum">
              <a:rPr lang="en-US" smtClean="0">
                <a:solidFill>
                  <a:prstClr val="black">
                    <a:tint val="75000"/>
                  </a:prstClr>
                </a:solidFill>
              </a:rPr>
              <a:pPr/>
              <a:t>‹#›</a:t>
            </a:fld>
            <a:endParaRPr lang="en-US">
              <a:solidFill>
                <a:prstClr val="black">
                  <a:tint val="75000"/>
                </a:prstClr>
              </a:solidFill>
            </a:endParaRPr>
          </a:p>
        </p:txBody>
      </p:sp>
      <p:sp>
        <p:nvSpPr>
          <p:cNvPr id="10" name="Title 1"/>
          <p:cNvSpPr txBox="1">
            <a:spLocks/>
          </p:cNvSpPr>
          <p:nvPr userDrawn="1"/>
        </p:nvSpPr>
        <p:spPr>
          <a:xfrm>
            <a:off x="3469846" y="3429336"/>
            <a:ext cx="6237717" cy="747515"/>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0" kern="1200" spc="600">
                <a:solidFill>
                  <a:schemeClr val="bg1"/>
                </a:solidFill>
                <a:latin typeface="+mj-lt"/>
                <a:ea typeface="+mj-ea"/>
                <a:cs typeface="+mj-cs"/>
              </a:defRPr>
            </a:lvl1pPr>
          </a:lstStyle>
          <a:p>
            <a:endParaRPr lang="en-US" dirty="0">
              <a:solidFill>
                <a:prstClr val="white"/>
              </a:solidFill>
            </a:endParaRPr>
          </a:p>
        </p:txBody>
      </p:sp>
      <p:sp>
        <p:nvSpPr>
          <p:cNvPr id="11" name="Subtitle 2"/>
          <p:cNvSpPr>
            <a:spLocks noGrp="1"/>
          </p:cNvSpPr>
          <p:nvPr>
            <p:ph type="subTitle" idx="13"/>
          </p:nvPr>
        </p:nvSpPr>
        <p:spPr>
          <a:xfrm>
            <a:off x="3469846" y="4197086"/>
            <a:ext cx="6240693" cy="1536171"/>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0242" name="Picture 2" descr="S:\F15015_Copernicus\3_Work\330_Work-in-process\SC4_BackgroundMat\PPT\item Copernicus\Icon-01.png"/>
          <p:cNvPicPr>
            <a:picLocks noChangeAspect="1" noChangeArrowheads="1"/>
          </p:cNvPicPr>
          <p:nvPr userDrawn="1"/>
        </p:nvPicPr>
        <p:blipFill rotWithShape="1">
          <a:blip r:embed="rId2" cstate="print">
            <a:lum bright="70000" contrast="-70000"/>
            <a:extLst>
              <a:ext uri="{28A0092B-C50C-407E-A947-70E740481C1C}">
                <a14:useLocalDpi xmlns:a14="http://schemas.microsoft.com/office/drawing/2010/main" val="0"/>
              </a:ext>
            </a:extLst>
          </a:blip>
          <a:srcRect/>
          <a:stretch/>
        </p:blipFill>
        <p:spPr bwMode="auto">
          <a:xfrm>
            <a:off x="-336715" y="1600939"/>
            <a:ext cx="4320480" cy="36222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19403" y="6240801"/>
            <a:ext cx="1025637" cy="374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S:\F15015_Copernicus\3_Work\330_Work-in-process\SC4_BackgroundMat\PPT\item Copernicus\logo-ce-horizontal-en-negati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957384" y="6200012"/>
            <a:ext cx="1527441" cy="40059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218"/>
          <a:stretch/>
        </p:blipFill>
        <p:spPr bwMode="auto">
          <a:xfrm>
            <a:off x="9721851" y="-15023"/>
            <a:ext cx="2470151" cy="6882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userDrawn="1"/>
        </p:nvSpPr>
        <p:spPr>
          <a:xfrm>
            <a:off x="829139" y="4715239"/>
            <a:ext cx="1920213" cy="261610"/>
          </a:xfrm>
          <a:prstGeom prst="rect">
            <a:avLst/>
          </a:prstGeom>
          <a:noFill/>
        </p:spPr>
        <p:txBody>
          <a:bodyPr wrap="square" rtlCol="0">
            <a:spAutoFit/>
          </a:bodyPr>
          <a:lstStyle/>
          <a:p>
            <a:pPr algn="ctr"/>
            <a:r>
              <a:rPr lang="es-ES" sz="1100" dirty="0" err="1">
                <a:solidFill>
                  <a:prstClr val="white"/>
                </a:solidFill>
              </a:rPr>
              <a:t>Climate</a:t>
            </a:r>
            <a:r>
              <a:rPr lang="es-ES" sz="1100" dirty="0">
                <a:solidFill>
                  <a:prstClr val="white"/>
                </a:solidFill>
              </a:rPr>
              <a:t> </a:t>
            </a:r>
            <a:r>
              <a:rPr lang="es-ES" sz="1100" dirty="0" err="1">
                <a:solidFill>
                  <a:prstClr val="white"/>
                </a:solidFill>
              </a:rPr>
              <a:t>Change</a:t>
            </a:r>
            <a:endParaRPr lang="en-US" sz="1100" dirty="0">
              <a:solidFill>
                <a:prstClr val="white"/>
              </a:solidFill>
            </a:endParaRPr>
          </a:p>
        </p:txBody>
      </p:sp>
      <p:pic>
        <p:nvPicPr>
          <p:cNvPr id="14" name="Picture 13"/>
          <p:cNvPicPr>
            <a:picLocks noChangeAspect="1"/>
          </p:cNvPicPr>
          <p:nvPr userDrawn="1"/>
        </p:nvPicPr>
        <p:blipFill>
          <a:blip r:embed="rId6">
            <a:biLevel thresh="25000"/>
          </a:blip>
          <a:stretch>
            <a:fillRect/>
          </a:stretch>
        </p:blipFill>
        <p:spPr>
          <a:xfrm>
            <a:off x="3695733" y="6402340"/>
            <a:ext cx="1098000" cy="188667"/>
          </a:xfrm>
          <a:prstGeom prst="rect">
            <a:avLst/>
          </a:prstGeom>
        </p:spPr>
      </p:pic>
      <p:pic>
        <p:nvPicPr>
          <p:cNvPr id="20" name="Picture 11" descr="EUMETSATLogo_hor_noTagline_solid_CMYK UPDATED version.png"/>
          <p:cNvPicPr>
            <a:picLocks noChangeAspect="1"/>
          </p:cNvPicPr>
          <p:nvPr userDrawn="1"/>
        </p:nvPicPr>
        <p:blipFill>
          <a:blip r:embed="rId7" cstate="print"/>
          <a:srcRect/>
          <a:stretch>
            <a:fillRect/>
          </a:stretch>
        </p:blipFill>
        <p:spPr bwMode="auto">
          <a:xfrm>
            <a:off x="5084533" y="6342751"/>
            <a:ext cx="1667848" cy="307847"/>
          </a:xfrm>
          <a:prstGeom prst="rect">
            <a:avLst/>
          </a:prstGeom>
          <a:noFill/>
          <a:ln w="9525">
            <a:noFill/>
            <a:miter lim="800000"/>
            <a:headEnd/>
            <a:tailEnd/>
          </a:ln>
        </p:spPr>
      </p:pic>
    </p:spTree>
    <p:extLst>
      <p:ext uri="{BB962C8B-B14F-4D97-AF65-F5344CB8AC3E}">
        <p14:creationId xmlns:p14="http://schemas.microsoft.com/office/powerpoint/2010/main" val="237824901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87829" y="932724"/>
            <a:ext cx="5384800" cy="508856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75829" y="932724"/>
            <a:ext cx="5384800" cy="508856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30E17047-C597-4B34-8FEE-7A0D1EA692A4}" type="datetimeFigureOut">
              <a:rPr lang="en-US" smtClean="0">
                <a:solidFill>
                  <a:prstClr val="black">
                    <a:tint val="75000"/>
                  </a:prstClr>
                </a:solidFill>
              </a:rPr>
              <a:pPr/>
              <a:t>3/17/2019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768E1A-8455-4611-8763-3FA1B747F6B6}" type="slidenum">
              <a:rPr lang="en-US" smtClean="0">
                <a:solidFill>
                  <a:prstClr val="black">
                    <a:tint val="75000"/>
                  </a:prstClr>
                </a:solidFill>
              </a:rPr>
              <a:pPr/>
              <a:t>‹#›</a:t>
            </a:fld>
            <a:endParaRPr lang="en-US">
              <a:solidFill>
                <a:prstClr val="black">
                  <a:tint val="75000"/>
                </a:prstClr>
              </a:solidFill>
            </a:endParaRPr>
          </a:p>
        </p:txBody>
      </p:sp>
      <p:sp>
        <p:nvSpPr>
          <p:cNvPr id="16" name="Title 1"/>
          <p:cNvSpPr>
            <a:spLocks noGrp="1"/>
          </p:cNvSpPr>
          <p:nvPr>
            <p:ph type="title" hasCustomPrompt="1"/>
          </p:nvPr>
        </p:nvSpPr>
        <p:spPr>
          <a:xfrm>
            <a:off x="1156939" y="313343"/>
            <a:ext cx="10425461" cy="370052"/>
          </a:xfrm>
          <a:solidFill>
            <a:srgbClr val="941333"/>
          </a:solidFill>
        </p:spPr>
        <p:txBody>
          <a:bodyPr>
            <a:noAutofit/>
          </a:bodyPr>
          <a:lstStyle>
            <a:lvl1pPr algn="l">
              <a:defRPr sz="1800" b="0" spc="700" baseline="0">
                <a:solidFill>
                  <a:schemeClr val="bg1"/>
                </a:solidFill>
              </a:defRPr>
            </a:lvl1pPr>
          </a:lstStyle>
          <a:p>
            <a:r>
              <a:rPr lang="en-US" dirty="0"/>
              <a:t>CLICK TO EDIT MASTER TITLE STYLE</a:t>
            </a:r>
          </a:p>
        </p:txBody>
      </p:sp>
      <p:grpSp>
        <p:nvGrpSpPr>
          <p:cNvPr id="17" name="Group 16"/>
          <p:cNvGrpSpPr/>
          <p:nvPr userDrawn="1"/>
        </p:nvGrpSpPr>
        <p:grpSpPr>
          <a:xfrm>
            <a:off x="143341" y="27780"/>
            <a:ext cx="1171511" cy="6572823"/>
            <a:chOff x="164975" y="20834"/>
            <a:chExt cx="878633" cy="4929617"/>
          </a:xfrm>
        </p:grpSpPr>
        <p:cxnSp>
          <p:nvCxnSpPr>
            <p:cNvPr id="18" name="Straight Connector 17"/>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164975" y="614834"/>
              <a:ext cx="878633" cy="323165"/>
            </a:xfrm>
            <a:prstGeom prst="rect">
              <a:avLst/>
            </a:prstGeom>
            <a:noFill/>
          </p:spPr>
          <p:txBody>
            <a:bodyPr wrap="square" rtlCol="0">
              <a:spAutoFit/>
            </a:bodyPr>
            <a:lstStyle/>
            <a:p>
              <a:r>
                <a:rPr lang="es-ES" sz="1100" dirty="0" err="1">
                  <a:solidFill>
                    <a:srgbClr val="941333"/>
                  </a:solidFill>
                </a:rPr>
                <a:t>Climate</a:t>
              </a:r>
              <a:endParaRPr lang="es-ES" sz="1100" dirty="0">
                <a:solidFill>
                  <a:srgbClr val="941333"/>
                </a:solidFill>
              </a:endParaRPr>
            </a:p>
            <a:p>
              <a:r>
                <a:rPr lang="es-ES" sz="1100" dirty="0" err="1">
                  <a:solidFill>
                    <a:srgbClr val="941333"/>
                  </a:solidFill>
                </a:rPr>
                <a:t>Change</a:t>
              </a:r>
              <a:endParaRPr lang="en-US" sz="1100" dirty="0">
                <a:solidFill>
                  <a:srgbClr val="941333"/>
                </a:solidFill>
              </a:endParaRPr>
            </a:p>
          </p:txBody>
        </p:sp>
        <p:pic>
          <p:nvPicPr>
            <p:cNvPr id="20"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37313681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2.png"/><Relationship Id="rId5" Type="http://schemas.openxmlformats.org/officeDocument/2006/relationships/slideLayout" Target="../slideLayouts/slideLayout10.xml"/><Relationship Id="rId10" Type="http://schemas.openxmlformats.org/officeDocument/2006/relationships/image" Target="../media/image10.tiff"/><Relationship Id="rId4" Type="http://schemas.openxmlformats.org/officeDocument/2006/relationships/slideLayout" Target="../slideLayouts/slideLayout9.xml"/><Relationship Id="rId9"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17.jpeg"/><Relationship Id="rId2" Type="http://schemas.openxmlformats.org/officeDocument/2006/relationships/slideLayout" Target="../slideLayouts/slideLayout14.xml"/><Relationship Id="rId16" Type="http://schemas.openxmlformats.org/officeDocument/2006/relationships/theme" Target="../theme/theme3.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2.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1.jpeg"/><Relationship Id="rId5" Type="http://schemas.openxmlformats.org/officeDocument/2006/relationships/theme" Target="../theme/theme4.xml"/><Relationship Id="rId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5" Type="http://schemas.openxmlformats.org/officeDocument/2006/relationships/image" Target="../media/image2.png"/><Relationship Id="rId4" Type="http://schemas.openxmlformats.org/officeDocument/2006/relationships/image" Target="../media/image2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print">
            <a:lum/>
          </a:blip>
          <a:srcRect/>
          <a:stretch>
            <a:fillRect/>
          </a:stretch>
        </a:blipFill>
        <a:effectLst/>
      </p:bgPr>
    </p:bg>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bwMode="auto">
          <a:xfrm>
            <a:off x="1" y="6"/>
            <a:ext cx="11419912" cy="854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GB" dirty="0" smtClean="0"/>
          </a:p>
        </p:txBody>
      </p:sp>
      <p:sp>
        <p:nvSpPr>
          <p:cNvPr id="29700" name="Rectangle 58"/>
          <p:cNvSpPr>
            <a:spLocks noGrp="1" noChangeArrowheads="1"/>
          </p:cNvSpPr>
          <p:nvPr>
            <p:ph type="body" idx="1"/>
          </p:nvPr>
        </p:nvSpPr>
        <p:spPr bwMode="auto">
          <a:xfrm>
            <a:off x="328246" y="992188"/>
            <a:ext cx="11627339" cy="5391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29701" name="Picture 6"/>
          <p:cNvPicPr>
            <a:picLocks noChangeAspect="1" noChangeArrowheads="1"/>
          </p:cNvPicPr>
          <p:nvPr/>
        </p:nvPicPr>
        <p:blipFill>
          <a:blip r:embed="rId8" cstate="print"/>
          <a:srcRect/>
          <a:stretch>
            <a:fillRect/>
          </a:stretch>
        </p:blipFill>
        <p:spPr bwMode="auto">
          <a:xfrm>
            <a:off x="10885794" y="6521445"/>
            <a:ext cx="1068237" cy="199515"/>
          </a:xfrm>
          <a:prstGeom prst="rect">
            <a:avLst/>
          </a:prstGeom>
          <a:noFill/>
          <a:ln w="9525">
            <a:noFill/>
            <a:miter lim="800000"/>
            <a:headEnd/>
            <a:tailEnd/>
          </a:ln>
        </p:spPr>
      </p:pic>
      <p:sp>
        <p:nvSpPr>
          <p:cNvPr id="12" name="Rectangle 61" title="[DM_E_CONFID]"/>
          <p:cNvSpPr>
            <a:spLocks noChangeArrowheads="1"/>
          </p:cNvSpPr>
          <p:nvPr userDrawn="1"/>
        </p:nvSpPr>
        <p:spPr bwMode="auto">
          <a:xfrm>
            <a:off x="4736125" y="6624002"/>
            <a:ext cx="3113648" cy="63992"/>
          </a:xfrm>
          <a:prstGeom prst="rect">
            <a:avLst/>
          </a:prstGeom>
          <a:noFill/>
          <a:ln w="9525">
            <a:noFill/>
            <a:miter lim="800000"/>
            <a:headEnd/>
            <a:tailEnd/>
          </a:ln>
        </p:spPr>
        <p:txBody>
          <a:bodyPr wrap="square" lIns="0" tIns="0" rIns="0" bIns="0">
            <a:spAutoFit/>
          </a:bodyPr>
          <a:lstStyle/>
          <a:p>
            <a:pPr algn="ctr" eaLnBrk="0" fontAlgn="base" hangingPunct="0">
              <a:spcBef>
                <a:spcPct val="0"/>
              </a:spcBef>
              <a:spcAft>
                <a:spcPct val="0"/>
              </a:spcAft>
              <a:defRPr/>
            </a:pPr>
            <a:endParaRPr lang="de-DE" sz="416" dirty="0">
              <a:solidFill>
                <a:srgbClr val="00B5E2"/>
              </a:solidFill>
              <a:latin typeface="Arial" pitchFamily="34" charset="0"/>
              <a:cs typeface="Arial" pitchFamily="34" charset="0"/>
            </a:endParaRPr>
          </a:p>
        </p:txBody>
      </p:sp>
      <p:sp>
        <p:nvSpPr>
          <p:cNvPr id="2" name="Rectangle 1"/>
          <p:cNvSpPr/>
          <p:nvPr userDrawn="1"/>
        </p:nvSpPr>
        <p:spPr>
          <a:xfrm>
            <a:off x="218080" y="6570141"/>
            <a:ext cx="256802" cy="164212"/>
          </a:xfrm>
          <a:prstGeom prst="rect">
            <a:avLst/>
          </a:prstGeom>
        </p:spPr>
        <p:txBody>
          <a:bodyPr wrap="none">
            <a:spAutoFit/>
          </a:bodyPr>
          <a:lstStyle/>
          <a:p>
            <a:pPr fontAlgn="base">
              <a:spcBef>
                <a:spcPct val="0"/>
              </a:spcBef>
              <a:spcAft>
                <a:spcPct val="0"/>
              </a:spcAft>
            </a:pPr>
            <a:fld id="{FF9CC606-8418-49EA-9DB7-3FFD72983DD3}" type="slidenum">
              <a:rPr lang="de-DE" sz="467" smtClean="0">
                <a:solidFill>
                  <a:srgbClr val="00B5E2"/>
                </a:solidFill>
                <a:latin typeface="Arial" pitchFamily="34" charset="0"/>
                <a:cs typeface="Arial" pitchFamily="34" charset="0"/>
              </a:rPr>
              <a:pPr fontAlgn="base">
                <a:spcBef>
                  <a:spcPct val="0"/>
                </a:spcBef>
                <a:spcAft>
                  <a:spcPct val="0"/>
                </a:spcAft>
              </a:pPr>
              <a:t>‹#›</a:t>
            </a:fld>
            <a:endParaRPr lang="en-GB" sz="467" b="1" dirty="0">
              <a:solidFill>
                <a:srgbClr val="FFFFFF"/>
              </a:solidFill>
            </a:endParaRPr>
          </a:p>
        </p:txBody>
      </p:sp>
      <p:sp>
        <p:nvSpPr>
          <p:cNvPr id="8" name="Rectangle 61"/>
          <p:cNvSpPr>
            <a:spLocks noChangeArrowheads="1"/>
          </p:cNvSpPr>
          <p:nvPr userDrawn="1"/>
        </p:nvSpPr>
        <p:spPr bwMode="auto">
          <a:xfrm>
            <a:off x="474882" y="6586402"/>
            <a:ext cx="6355907" cy="205890"/>
          </a:xfrm>
          <a:prstGeom prst="rect">
            <a:avLst/>
          </a:prstGeom>
          <a:noFill/>
          <a:ln w="9525">
            <a:noFill/>
            <a:miter lim="800000"/>
            <a:headEnd/>
            <a:tailEnd/>
          </a:ln>
        </p:spPr>
        <p:txBody>
          <a:bodyPr wrap="none" lIns="0" tIns="0" rIns="0" bIns="0">
            <a:spAutoFit/>
          </a:bodyPr>
          <a:lstStyle/>
          <a:p>
            <a:pPr marL="0" marR="0" lvl="0" indent="0" algn="l" defTabSz="385763" rtl="0" eaLnBrk="0" fontAlgn="base" latinLnBrk="0" hangingPunct="0">
              <a:lnSpc>
                <a:spcPct val="100000"/>
              </a:lnSpc>
              <a:spcBef>
                <a:spcPct val="0"/>
              </a:spcBef>
              <a:spcAft>
                <a:spcPct val="0"/>
              </a:spcAft>
              <a:buClrTx/>
              <a:buSzTx/>
              <a:buFontTx/>
              <a:buNone/>
              <a:tabLst/>
              <a:defRPr/>
            </a:pPr>
            <a:r>
              <a:rPr lang="en-GB" sz="1000" b="1" kern="1200" dirty="0" smtClean="0">
                <a:solidFill>
                  <a:srgbClr val="00B5E2"/>
                </a:solidFill>
                <a:latin typeface="+mn-lt"/>
                <a:ea typeface="+mn-ea"/>
                <a:cs typeface="+mn-cs"/>
              </a:rPr>
              <a:t>10</a:t>
            </a:r>
            <a:r>
              <a:rPr lang="en-GB" sz="1000" b="1" kern="1200" baseline="30000" dirty="0" smtClean="0">
                <a:solidFill>
                  <a:srgbClr val="00B5E2"/>
                </a:solidFill>
                <a:latin typeface="+mn-lt"/>
                <a:ea typeface="+mn-ea"/>
                <a:cs typeface="+mn-cs"/>
              </a:rPr>
              <a:t>th</a:t>
            </a:r>
            <a:r>
              <a:rPr lang="en-GB" sz="1000" b="1" kern="1200" baseline="0" dirty="0" smtClean="0">
                <a:solidFill>
                  <a:srgbClr val="00B5E2"/>
                </a:solidFill>
                <a:latin typeface="+mn-lt"/>
                <a:ea typeface="+mn-ea"/>
                <a:cs typeface="+mn-cs"/>
              </a:rPr>
              <a:t> Session Joint CEOS/CGMS Working Group on Climate</a:t>
            </a:r>
            <a:r>
              <a:rPr lang="en-GB" sz="1000" b="1" kern="1200" dirty="0" smtClean="0">
                <a:solidFill>
                  <a:srgbClr val="00B5E2"/>
                </a:solidFill>
                <a:latin typeface="+mn-lt"/>
                <a:ea typeface="+mn-ea"/>
                <a:cs typeface="+mn-cs"/>
              </a:rPr>
              <a:t>,  18-22 March </a:t>
            </a:r>
            <a:r>
              <a:rPr lang="en-GB" sz="1000" b="1" kern="1200" dirty="0" smtClean="0">
                <a:solidFill>
                  <a:srgbClr val="00B5E2"/>
                </a:solidFill>
                <a:latin typeface="+mn-lt"/>
                <a:ea typeface="+mn-ea"/>
                <a:cs typeface="+mn-cs"/>
              </a:rPr>
              <a:t>2019, </a:t>
            </a:r>
            <a:r>
              <a:rPr lang="en-GB" sz="1000" b="1" kern="1200" dirty="0" smtClean="0">
                <a:solidFill>
                  <a:srgbClr val="00B5E2"/>
                </a:solidFill>
                <a:latin typeface="+mn-lt"/>
                <a:ea typeface="+mn-ea"/>
                <a:cs typeface="+mn-cs"/>
              </a:rPr>
              <a:t>Marrakech, </a:t>
            </a:r>
            <a:r>
              <a:rPr lang="en-GB" sz="1000" b="1" kern="1200" dirty="0" err="1" smtClean="0">
                <a:solidFill>
                  <a:srgbClr val="00B5E2"/>
                </a:solidFill>
                <a:latin typeface="+mn-lt"/>
                <a:ea typeface="+mn-ea"/>
                <a:cs typeface="+mn-cs"/>
              </a:rPr>
              <a:t>Morroco</a:t>
            </a:r>
            <a:endParaRPr lang="en-GB" sz="1000" b="1" kern="1200" dirty="0" smtClean="0">
              <a:solidFill>
                <a:srgbClr val="00B5E2"/>
              </a:solidFill>
              <a:latin typeface="+mn-lt"/>
              <a:ea typeface="+mn-ea"/>
              <a:cs typeface="+mn-cs"/>
            </a:endParaRPr>
          </a:p>
          <a:p>
            <a:pPr defTabSz="385763" eaLnBrk="0" fontAlgn="base" hangingPunct="0">
              <a:spcBef>
                <a:spcPct val="0"/>
              </a:spcBef>
              <a:spcAft>
                <a:spcPct val="0"/>
              </a:spcAft>
              <a:defRPr/>
            </a:pPr>
            <a:endParaRPr lang="de-DE" sz="338" dirty="0" smtClean="0">
              <a:solidFill>
                <a:srgbClr val="00B5E2"/>
              </a:solidFill>
              <a:latin typeface="Arial" pitchFamily="34" charset="0"/>
              <a:cs typeface="Arial" pitchFamily="34" charset="0"/>
            </a:endParaRPr>
          </a:p>
        </p:txBody>
      </p:sp>
    </p:spTree>
    <p:extLst>
      <p:ext uri="{BB962C8B-B14F-4D97-AF65-F5344CB8AC3E}">
        <p14:creationId xmlns:p14="http://schemas.microsoft.com/office/powerpoint/2010/main" val="12556434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ransition/>
  <p:timing>
    <p:tnLst>
      <p:par>
        <p:cTn id="1" dur="indefinite" restart="never" nodeType="tmRoot"/>
      </p:par>
    </p:tnLst>
  </p:timing>
  <p:txStyles>
    <p:titleStyle>
      <a:lvl1pPr marL="93146" algn="l" rtl="0" eaLnBrk="1" fontAlgn="base" hangingPunct="1">
        <a:spcBef>
          <a:spcPct val="0"/>
        </a:spcBef>
        <a:spcAft>
          <a:spcPct val="0"/>
        </a:spcAft>
        <a:defRPr sz="3200" b="1">
          <a:solidFill>
            <a:schemeClr val="bg1"/>
          </a:solidFill>
          <a:latin typeface="+mn-lt"/>
          <a:ea typeface="+mj-ea"/>
          <a:cs typeface="Arial" pitchFamily="34" charset="0"/>
        </a:defRPr>
      </a:lvl1pPr>
      <a:lvl2pPr marL="93146" algn="l" rtl="0" eaLnBrk="1" fontAlgn="base" hangingPunct="1">
        <a:spcBef>
          <a:spcPct val="0"/>
        </a:spcBef>
        <a:spcAft>
          <a:spcPct val="0"/>
        </a:spcAft>
        <a:defRPr sz="1454" b="1">
          <a:solidFill>
            <a:schemeClr val="bg1"/>
          </a:solidFill>
          <a:latin typeface="Arial" pitchFamily="34" charset="0"/>
          <a:cs typeface="Arial" pitchFamily="34" charset="0"/>
        </a:defRPr>
      </a:lvl2pPr>
      <a:lvl3pPr marL="93146" algn="l" rtl="0" eaLnBrk="1" fontAlgn="base" hangingPunct="1">
        <a:spcBef>
          <a:spcPct val="0"/>
        </a:spcBef>
        <a:spcAft>
          <a:spcPct val="0"/>
        </a:spcAft>
        <a:defRPr sz="1454" b="1">
          <a:solidFill>
            <a:schemeClr val="bg1"/>
          </a:solidFill>
          <a:latin typeface="Arial" pitchFamily="34" charset="0"/>
          <a:cs typeface="Arial" pitchFamily="34" charset="0"/>
        </a:defRPr>
      </a:lvl3pPr>
      <a:lvl4pPr marL="93146" algn="l" rtl="0" eaLnBrk="1" fontAlgn="base" hangingPunct="1">
        <a:spcBef>
          <a:spcPct val="0"/>
        </a:spcBef>
        <a:spcAft>
          <a:spcPct val="0"/>
        </a:spcAft>
        <a:defRPr sz="1454" b="1">
          <a:solidFill>
            <a:schemeClr val="bg1"/>
          </a:solidFill>
          <a:latin typeface="Arial" pitchFamily="34" charset="0"/>
          <a:cs typeface="Arial" pitchFamily="34" charset="0"/>
        </a:defRPr>
      </a:lvl4pPr>
      <a:lvl5pPr marL="93146" algn="l" rtl="0" eaLnBrk="1" fontAlgn="base" hangingPunct="1">
        <a:spcBef>
          <a:spcPct val="0"/>
        </a:spcBef>
        <a:spcAft>
          <a:spcPct val="0"/>
        </a:spcAft>
        <a:defRPr sz="1454" b="1">
          <a:solidFill>
            <a:schemeClr val="bg1"/>
          </a:solidFill>
          <a:latin typeface="Arial" pitchFamily="34" charset="0"/>
          <a:cs typeface="Arial" pitchFamily="34" charset="0"/>
        </a:defRPr>
      </a:lvl5pPr>
      <a:lvl6pPr marL="237398" algn="l" rtl="0" eaLnBrk="1" fontAlgn="base" hangingPunct="1">
        <a:spcBef>
          <a:spcPct val="0"/>
        </a:spcBef>
        <a:spcAft>
          <a:spcPct val="0"/>
        </a:spcAft>
        <a:defRPr sz="1454" b="1">
          <a:solidFill>
            <a:schemeClr val="bg1"/>
          </a:solidFill>
          <a:latin typeface="Century Gothic" pitchFamily="34" charset="0"/>
        </a:defRPr>
      </a:lvl6pPr>
      <a:lvl7pPr marL="474797" algn="l" rtl="0" eaLnBrk="1" fontAlgn="base" hangingPunct="1">
        <a:spcBef>
          <a:spcPct val="0"/>
        </a:spcBef>
        <a:spcAft>
          <a:spcPct val="0"/>
        </a:spcAft>
        <a:defRPr sz="1454" b="1">
          <a:solidFill>
            <a:schemeClr val="bg1"/>
          </a:solidFill>
          <a:latin typeface="Century Gothic" pitchFamily="34" charset="0"/>
        </a:defRPr>
      </a:lvl7pPr>
      <a:lvl8pPr marL="712195" algn="l" rtl="0" eaLnBrk="1" fontAlgn="base" hangingPunct="1">
        <a:spcBef>
          <a:spcPct val="0"/>
        </a:spcBef>
        <a:spcAft>
          <a:spcPct val="0"/>
        </a:spcAft>
        <a:defRPr sz="1454" b="1">
          <a:solidFill>
            <a:schemeClr val="bg1"/>
          </a:solidFill>
          <a:latin typeface="Century Gothic" pitchFamily="34" charset="0"/>
        </a:defRPr>
      </a:lvl8pPr>
      <a:lvl9pPr marL="949593" algn="l" rtl="0" eaLnBrk="1" fontAlgn="base" hangingPunct="1">
        <a:spcBef>
          <a:spcPct val="0"/>
        </a:spcBef>
        <a:spcAft>
          <a:spcPct val="0"/>
        </a:spcAft>
        <a:defRPr sz="1454" b="1">
          <a:solidFill>
            <a:schemeClr val="bg1"/>
          </a:solidFill>
          <a:latin typeface="Century Gothic" pitchFamily="34" charset="0"/>
        </a:defRPr>
      </a:lvl9pPr>
    </p:titleStyle>
    <p:bodyStyle>
      <a:lvl1pPr marL="138482" indent="-138482" algn="l" rtl="0" eaLnBrk="1" fontAlgn="base" hangingPunct="1">
        <a:spcBef>
          <a:spcPct val="20000"/>
        </a:spcBef>
        <a:spcAft>
          <a:spcPct val="0"/>
        </a:spcAft>
        <a:buFont typeface="Arial" pitchFamily="34" charset="0"/>
        <a:buChar char="•"/>
        <a:defRPr sz="1869">
          <a:solidFill>
            <a:schemeClr val="tx2"/>
          </a:solidFill>
          <a:latin typeface="Arial" pitchFamily="34" charset="0"/>
          <a:ea typeface="+mn-ea"/>
          <a:cs typeface="Arial" pitchFamily="34" charset="0"/>
        </a:defRPr>
      </a:lvl1pPr>
      <a:lvl2pPr marL="385772" indent="-148374" algn="l" rtl="0" eaLnBrk="1" fontAlgn="base" hangingPunct="1">
        <a:spcBef>
          <a:spcPct val="20000"/>
        </a:spcBef>
        <a:spcAft>
          <a:spcPct val="0"/>
        </a:spcAft>
        <a:buFont typeface="Arial" pitchFamily="34" charset="0"/>
        <a:buChar char="•"/>
        <a:defRPr sz="1662">
          <a:solidFill>
            <a:schemeClr val="tx2"/>
          </a:solidFill>
          <a:latin typeface="Arial" pitchFamily="34" charset="0"/>
          <a:cs typeface="Arial" pitchFamily="34" charset="0"/>
        </a:defRPr>
      </a:lvl2pPr>
      <a:lvl3pPr marL="593495" indent="-118700" algn="l" rtl="0" eaLnBrk="1" fontAlgn="base" hangingPunct="1">
        <a:spcBef>
          <a:spcPct val="20000"/>
        </a:spcBef>
        <a:spcAft>
          <a:spcPct val="0"/>
        </a:spcAft>
        <a:buFont typeface="Arial" pitchFamily="34" charset="0"/>
        <a:buChar char="•"/>
        <a:defRPr sz="1454">
          <a:solidFill>
            <a:schemeClr val="tx2"/>
          </a:solidFill>
          <a:latin typeface="Arial" pitchFamily="34" charset="0"/>
          <a:cs typeface="Arial" pitchFamily="34" charset="0"/>
        </a:defRPr>
      </a:lvl3pPr>
      <a:lvl4pPr marL="830894" indent="-118700" algn="l" rtl="0" eaLnBrk="1" fontAlgn="base" hangingPunct="1">
        <a:spcBef>
          <a:spcPct val="20000"/>
        </a:spcBef>
        <a:spcAft>
          <a:spcPct val="0"/>
        </a:spcAft>
        <a:buFont typeface="Arial" pitchFamily="34" charset="0"/>
        <a:buChar char="•"/>
        <a:defRPr sz="1246">
          <a:solidFill>
            <a:schemeClr val="tx2"/>
          </a:solidFill>
          <a:latin typeface="Arial" pitchFamily="34" charset="0"/>
          <a:cs typeface="Arial" pitchFamily="34" charset="0"/>
        </a:defRPr>
      </a:lvl4pPr>
      <a:lvl5pPr marL="1068293" indent="-118700" algn="l" rtl="0" eaLnBrk="1" fontAlgn="base" hangingPunct="1">
        <a:spcBef>
          <a:spcPct val="20000"/>
        </a:spcBef>
        <a:spcAft>
          <a:spcPct val="0"/>
        </a:spcAft>
        <a:buFont typeface="Arial" pitchFamily="34" charset="0"/>
        <a:buChar char="•"/>
        <a:defRPr sz="1039">
          <a:solidFill>
            <a:schemeClr val="tx2"/>
          </a:solidFill>
          <a:latin typeface="Arial" pitchFamily="34" charset="0"/>
          <a:cs typeface="Arial" pitchFamily="34" charset="0"/>
        </a:defRPr>
      </a:lvl5pPr>
      <a:lvl6pPr marL="1305690" indent="-118700" algn="l" rtl="0" eaLnBrk="1" fontAlgn="base" hangingPunct="1">
        <a:spcBef>
          <a:spcPct val="20000"/>
        </a:spcBef>
        <a:spcAft>
          <a:spcPct val="0"/>
        </a:spcAft>
        <a:defRPr sz="1246">
          <a:solidFill>
            <a:schemeClr val="tx2"/>
          </a:solidFill>
          <a:latin typeface="+mn-lt"/>
        </a:defRPr>
      </a:lvl6pPr>
      <a:lvl7pPr marL="1543089" indent="-118700" algn="l" rtl="0" eaLnBrk="1" fontAlgn="base" hangingPunct="1">
        <a:spcBef>
          <a:spcPct val="20000"/>
        </a:spcBef>
        <a:spcAft>
          <a:spcPct val="0"/>
        </a:spcAft>
        <a:defRPr sz="1246">
          <a:solidFill>
            <a:schemeClr val="tx2"/>
          </a:solidFill>
          <a:latin typeface="+mn-lt"/>
        </a:defRPr>
      </a:lvl7pPr>
      <a:lvl8pPr marL="1780487" indent="-118700" algn="l" rtl="0" eaLnBrk="1" fontAlgn="base" hangingPunct="1">
        <a:spcBef>
          <a:spcPct val="20000"/>
        </a:spcBef>
        <a:spcAft>
          <a:spcPct val="0"/>
        </a:spcAft>
        <a:defRPr sz="1246">
          <a:solidFill>
            <a:schemeClr val="tx2"/>
          </a:solidFill>
          <a:latin typeface="+mn-lt"/>
        </a:defRPr>
      </a:lvl8pPr>
      <a:lvl9pPr marL="2017885" indent="-118700" algn="l" rtl="0" eaLnBrk="1" fontAlgn="base" hangingPunct="1">
        <a:spcBef>
          <a:spcPct val="20000"/>
        </a:spcBef>
        <a:spcAft>
          <a:spcPct val="0"/>
        </a:spcAft>
        <a:defRPr sz="1246">
          <a:solidFill>
            <a:schemeClr val="tx2"/>
          </a:solidFill>
          <a:latin typeface="+mn-lt"/>
        </a:defRPr>
      </a:lvl9pPr>
    </p:bodyStyle>
    <p:otherStyle>
      <a:defPPr>
        <a:defRPr lang="en-US"/>
      </a:defPPr>
      <a:lvl1pPr marL="0" algn="l" defTabSz="474797" rtl="0" eaLnBrk="1" latinLnBrk="0" hangingPunct="1">
        <a:defRPr sz="935" kern="1200">
          <a:solidFill>
            <a:schemeClr val="tx1"/>
          </a:solidFill>
          <a:latin typeface="+mn-lt"/>
          <a:ea typeface="+mn-ea"/>
          <a:cs typeface="+mn-cs"/>
        </a:defRPr>
      </a:lvl1pPr>
      <a:lvl2pPr marL="237398" algn="l" defTabSz="474797" rtl="0" eaLnBrk="1" latinLnBrk="0" hangingPunct="1">
        <a:defRPr sz="935" kern="1200">
          <a:solidFill>
            <a:schemeClr val="tx1"/>
          </a:solidFill>
          <a:latin typeface="+mn-lt"/>
          <a:ea typeface="+mn-ea"/>
          <a:cs typeface="+mn-cs"/>
        </a:defRPr>
      </a:lvl2pPr>
      <a:lvl3pPr marL="474797" algn="l" defTabSz="474797" rtl="0" eaLnBrk="1" latinLnBrk="0" hangingPunct="1">
        <a:defRPr sz="935" kern="1200">
          <a:solidFill>
            <a:schemeClr val="tx1"/>
          </a:solidFill>
          <a:latin typeface="+mn-lt"/>
          <a:ea typeface="+mn-ea"/>
          <a:cs typeface="+mn-cs"/>
        </a:defRPr>
      </a:lvl3pPr>
      <a:lvl4pPr marL="712195" algn="l" defTabSz="474797" rtl="0" eaLnBrk="1" latinLnBrk="0" hangingPunct="1">
        <a:defRPr sz="935" kern="1200">
          <a:solidFill>
            <a:schemeClr val="tx1"/>
          </a:solidFill>
          <a:latin typeface="+mn-lt"/>
          <a:ea typeface="+mn-ea"/>
          <a:cs typeface="+mn-cs"/>
        </a:defRPr>
      </a:lvl4pPr>
      <a:lvl5pPr marL="949593" algn="l" defTabSz="474797" rtl="0" eaLnBrk="1" latinLnBrk="0" hangingPunct="1">
        <a:defRPr sz="935" kern="1200">
          <a:solidFill>
            <a:schemeClr val="tx1"/>
          </a:solidFill>
          <a:latin typeface="+mn-lt"/>
          <a:ea typeface="+mn-ea"/>
          <a:cs typeface="+mn-cs"/>
        </a:defRPr>
      </a:lvl5pPr>
      <a:lvl6pPr marL="1186991" algn="l" defTabSz="474797" rtl="0" eaLnBrk="1" latinLnBrk="0" hangingPunct="1">
        <a:defRPr sz="935" kern="1200">
          <a:solidFill>
            <a:schemeClr val="tx1"/>
          </a:solidFill>
          <a:latin typeface="+mn-lt"/>
          <a:ea typeface="+mn-ea"/>
          <a:cs typeface="+mn-cs"/>
        </a:defRPr>
      </a:lvl6pPr>
      <a:lvl7pPr marL="1424390" algn="l" defTabSz="474797" rtl="0" eaLnBrk="1" latinLnBrk="0" hangingPunct="1">
        <a:defRPr sz="935" kern="1200">
          <a:solidFill>
            <a:schemeClr val="tx1"/>
          </a:solidFill>
          <a:latin typeface="+mn-lt"/>
          <a:ea typeface="+mn-ea"/>
          <a:cs typeface="+mn-cs"/>
        </a:defRPr>
      </a:lvl7pPr>
      <a:lvl8pPr marL="1661788" algn="l" defTabSz="474797" rtl="0" eaLnBrk="1" latinLnBrk="0" hangingPunct="1">
        <a:defRPr sz="935" kern="1200">
          <a:solidFill>
            <a:schemeClr val="tx1"/>
          </a:solidFill>
          <a:latin typeface="+mn-lt"/>
          <a:ea typeface="+mn-ea"/>
          <a:cs typeface="+mn-cs"/>
        </a:defRPr>
      </a:lvl8pPr>
      <a:lvl9pPr marL="1899186" algn="l" defTabSz="474797" rtl="0" eaLnBrk="1" latinLnBrk="0" hangingPunct="1">
        <a:defRPr sz="93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57756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E17047-C597-4B34-8FEE-7A0D1EA692A4}" type="datetimeFigureOut">
              <a:rPr lang="en-US" smtClean="0">
                <a:solidFill>
                  <a:prstClr val="black">
                    <a:tint val="75000"/>
                  </a:prstClr>
                </a:solidFill>
              </a:rPr>
              <a:pPr/>
              <a:t>3/17/2019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57756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57756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768E1A-8455-4611-8763-3FA1B747F6B6}" type="slidenum">
              <a:rPr lang="en-US" smtClean="0">
                <a:solidFill>
                  <a:prstClr val="black">
                    <a:tint val="75000"/>
                  </a:prstClr>
                </a:solidFill>
              </a:rPr>
              <a:pPr/>
              <a:t>‹#›</a:t>
            </a:fld>
            <a:endParaRPr lang="en-US">
              <a:solidFill>
                <a:prstClr val="black">
                  <a:tint val="75000"/>
                </a:prstClr>
              </a:solidFill>
            </a:endParaRPr>
          </a:p>
        </p:txBody>
      </p:sp>
      <p:pic>
        <p:nvPicPr>
          <p:cNvPr id="7" name="Picture 2"/>
          <p:cNvPicPr>
            <a:picLocks noChangeArrowheads="1"/>
          </p:cNvPicPr>
          <p:nvPr userDrawn="1"/>
        </p:nvPicPr>
        <p:blipFill>
          <a:blip r:embed="rId9" cstate="screen">
            <a:extLst>
              <a:ext uri="{28A0092B-C50C-407E-A947-70E740481C1C}">
                <a14:useLocalDpi xmlns:a14="http://schemas.microsoft.com/office/drawing/2010/main" val="0"/>
              </a:ext>
            </a:extLst>
          </a:blip>
          <a:srcRect/>
          <a:stretch>
            <a:fillRect/>
          </a:stretch>
        </p:blipFill>
        <p:spPr bwMode="auto">
          <a:xfrm>
            <a:off x="8875024" y="6132500"/>
            <a:ext cx="3257984" cy="49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7103632" y="6132500"/>
            <a:ext cx="1771393" cy="489600"/>
          </a:xfrm>
          <a:prstGeom prst="rect">
            <a:avLst/>
          </a:prstGeom>
          <a:solidFill>
            <a:srgbClr val="F8F8F9"/>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pic>
        <p:nvPicPr>
          <p:cNvPr id="9" name="Picture 8"/>
          <p:cNvPicPr>
            <a:picLocks/>
          </p:cNvPicPr>
          <p:nvPr userDrawn="1"/>
        </p:nvPicPr>
        <p:blipFill>
          <a:blip r:embed="rId10"/>
          <a:stretch>
            <a:fillRect/>
          </a:stretch>
        </p:blipFill>
        <p:spPr>
          <a:xfrm>
            <a:off x="7236338" y="6300948"/>
            <a:ext cx="1525524" cy="188667"/>
          </a:xfrm>
          <a:prstGeom prst="rect">
            <a:avLst/>
          </a:prstGeom>
        </p:spPr>
      </p:pic>
      <p:pic>
        <p:nvPicPr>
          <p:cNvPr id="10" name="Picture 6"/>
          <p:cNvPicPr>
            <a:picLocks noChangeAspect="1" noChangeArrowheads="1"/>
          </p:cNvPicPr>
          <p:nvPr userDrawn="1"/>
        </p:nvPicPr>
        <p:blipFill>
          <a:blip r:embed="rId11" cstate="print"/>
          <a:srcRect/>
          <a:stretch>
            <a:fillRect/>
          </a:stretch>
        </p:blipFill>
        <p:spPr bwMode="auto">
          <a:xfrm>
            <a:off x="719405" y="6405332"/>
            <a:ext cx="1077383" cy="198967"/>
          </a:xfrm>
          <a:prstGeom prst="rect">
            <a:avLst/>
          </a:prstGeom>
          <a:noFill/>
          <a:ln w="9525">
            <a:noFill/>
            <a:miter lim="800000"/>
            <a:headEnd/>
            <a:tailEnd/>
          </a:ln>
        </p:spPr>
      </p:pic>
    </p:spTree>
    <p:extLst>
      <p:ext uri="{BB962C8B-B14F-4D97-AF65-F5344CB8AC3E}">
        <p14:creationId xmlns:p14="http://schemas.microsoft.com/office/powerpoint/2010/main" val="387123082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Lst>
  <p:timing>
    <p:tnLst>
      <p:par>
        <p:cTn id="1" dur="indefinite" restart="never" nodeType="tmRoot"/>
      </p:par>
    </p:tnLst>
  </p:timing>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013AA2-12D6-4BBF-9D59-AB119E5DB630}" type="datetimeFigureOut">
              <a:rPr lang="en-GB" smtClean="0"/>
              <a:t>17/03/2019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B588FE-95AC-4A48-A5FA-5E0B9AB0AC93}" type="slidenum">
              <a:rPr lang="en-GB" smtClean="0"/>
              <a:t>‹#›</a:t>
            </a:fld>
            <a:endParaRPr lang="en-GB"/>
          </a:p>
        </p:txBody>
      </p:sp>
      <p:pic>
        <p:nvPicPr>
          <p:cNvPr id="8" name="Picture 7" descr="bg2.jpg"/>
          <p:cNvPicPr>
            <a:picLocks noChangeAspect="1"/>
          </p:cNvPicPr>
          <p:nvPr userDrawn="1"/>
        </p:nvPicPr>
        <p:blipFill>
          <a:blip r:embed="rId17"/>
          <a:stretch>
            <a:fillRect/>
          </a:stretch>
        </p:blipFill>
        <p:spPr>
          <a:xfrm>
            <a:off x="3440" y="0"/>
            <a:ext cx="12188560" cy="6858000"/>
          </a:xfrm>
          <a:prstGeom prst="rect">
            <a:avLst/>
          </a:prstGeom>
        </p:spPr>
      </p:pic>
    </p:spTree>
    <p:extLst>
      <p:ext uri="{BB962C8B-B14F-4D97-AF65-F5344CB8AC3E}">
        <p14:creationId xmlns:p14="http://schemas.microsoft.com/office/powerpoint/2010/main" val="391441517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6" cstate="print">
            <a:lum/>
          </a:blip>
          <a:srcRect/>
          <a:stretch>
            <a:fillRect/>
          </a:stretch>
        </a:blipFill>
        <a:effectLst/>
      </p:bgPr>
    </p:bg>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bwMode="auto">
          <a:xfrm>
            <a:off x="0" y="1"/>
            <a:ext cx="11419913" cy="854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dirty="0" smtClean="0"/>
          </a:p>
        </p:txBody>
      </p:sp>
      <p:sp>
        <p:nvSpPr>
          <p:cNvPr id="29700" name="Rectangle 58"/>
          <p:cNvSpPr>
            <a:spLocks noGrp="1" noChangeArrowheads="1"/>
          </p:cNvSpPr>
          <p:nvPr>
            <p:ph type="body" idx="1"/>
          </p:nvPr>
        </p:nvSpPr>
        <p:spPr bwMode="auto">
          <a:xfrm>
            <a:off x="328247" y="992188"/>
            <a:ext cx="11627339" cy="5391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29701" name="Picture 6"/>
          <p:cNvPicPr>
            <a:picLocks noChangeAspect="1" noChangeArrowheads="1"/>
          </p:cNvPicPr>
          <p:nvPr/>
        </p:nvPicPr>
        <p:blipFill>
          <a:blip r:embed="rId7" cstate="print"/>
          <a:srcRect/>
          <a:stretch>
            <a:fillRect/>
          </a:stretch>
        </p:blipFill>
        <p:spPr bwMode="auto">
          <a:xfrm>
            <a:off x="10943494" y="6624001"/>
            <a:ext cx="994507" cy="149225"/>
          </a:xfrm>
          <a:prstGeom prst="rect">
            <a:avLst/>
          </a:prstGeom>
          <a:noFill/>
          <a:ln w="9525">
            <a:noFill/>
            <a:miter lim="800000"/>
            <a:headEnd/>
            <a:tailEnd/>
          </a:ln>
        </p:spPr>
      </p:pic>
      <p:sp>
        <p:nvSpPr>
          <p:cNvPr id="12" name="Rectangle 61" title="[DM_E_CONFID]"/>
          <p:cNvSpPr>
            <a:spLocks noChangeArrowheads="1"/>
          </p:cNvSpPr>
          <p:nvPr userDrawn="1"/>
        </p:nvSpPr>
        <p:spPr bwMode="auto">
          <a:xfrm>
            <a:off x="4736125" y="6624001"/>
            <a:ext cx="3113648" cy="123111"/>
          </a:xfrm>
          <a:prstGeom prst="rect">
            <a:avLst/>
          </a:prstGeom>
          <a:noFill/>
          <a:ln w="9525">
            <a:noFill/>
            <a:miter lim="800000"/>
            <a:headEnd/>
            <a:tailEnd/>
          </a:ln>
        </p:spPr>
        <p:txBody>
          <a:bodyPr wrap="square" lIns="0" tIns="0" rIns="0" bIns="0">
            <a:spAutoFit/>
          </a:bodyPr>
          <a:lstStyle/>
          <a:p>
            <a:pPr algn="ctr" eaLnBrk="0" hangingPunct="0">
              <a:defRPr/>
            </a:pPr>
            <a:endParaRPr lang="de-DE" sz="800" b="0" baseline="0" dirty="0">
              <a:solidFill>
                <a:srgbClr val="00B5E2"/>
              </a:solidFill>
              <a:latin typeface="Arial" pitchFamily="34" charset="0"/>
              <a:cs typeface="Arial" pitchFamily="34" charset="0"/>
            </a:endParaRPr>
          </a:p>
        </p:txBody>
      </p:sp>
      <p:sp>
        <p:nvSpPr>
          <p:cNvPr id="2" name="Rectangle 1"/>
          <p:cNvSpPr/>
          <p:nvPr userDrawn="1"/>
        </p:nvSpPr>
        <p:spPr>
          <a:xfrm>
            <a:off x="218080" y="6570139"/>
            <a:ext cx="325730" cy="230832"/>
          </a:xfrm>
          <a:prstGeom prst="rect">
            <a:avLst/>
          </a:prstGeom>
        </p:spPr>
        <p:txBody>
          <a:bodyPr wrap="none">
            <a:spAutoFit/>
          </a:bodyPr>
          <a:lstStyle/>
          <a:p>
            <a:fld id="{FF9CC606-8418-49EA-9DB7-3FFD72983DD3}" type="slidenum">
              <a:rPr lang="de-DE" sz="900" b="0" smtClean="0">
                <a:solidFill>
                  <a:srgbClr val="00B5E2"/>
                </a:solidFill>
                <a:latin typeface="Arial" pitchFamily="34" charset="0"/>
                <a:cs typeface="Arial" pitchFamily="34" charset="0"/>
              </a:rPr>
              <a:pPr/>
              <a:t>‹#›</a:t>
            </a:fld>
            <a:endParaRPr lang="en-GB" sz="1800" dirty="0"/>
          </a:p>
        </p:txBody>
      </p:sp>
    </p:spTree>
    <p:extLst>
      <p:ext uri="{BB962C8B-B14F-4D97-AF65-F5344CB8AC3E}">
        <p14:creationId xmlns:p14="http://schemas.microsoft.com/office/powerpoint/2010/main" val="369877838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p:transition/>
  <p:timing>
    <p:tnLst>
      <p:par>
        <p:cTn id="1" dur="indefinite" restart="never" nodeType="tmRoot"/>
      </p:par>
    </p:tnLst>
  </p:timing>
  <p:txStyles>
    <p:titleStyle>
      <a:lvl1pPr marL="179388" algn="l" rtl="0" eaLnBrk="1" fontAlgn="base" hangingPunct="1">
        <a:spcBef>
          <a:spcPct val="0"/>
        </a:spcBef>
        <a:spcAft>
          <a:spcPct val="0"/>
        </a:spcAft>
        <a:defRPr sz="2800" b="1">
          <a:solidFill>
            <a:schemeClr val="bg1"/>
          </a:solidFill>
          <a:latin typeface="Arial" pitchFamily="34" charset="0"/>
          <a:ea typeface="+mj-ea"/>
          <a:cs typeface="Arial" pitchFamily="34" charset="0"/>
        </a:defRPr>
      </a:lvl1pPr>
      <a:lvl2pPr marL="179388" algn="l" rtl="0" eaLnBrk="1" fontAlgn="base" hangingPunct="1">
        <a:spcBef>
          <a:spcPct val="0"/>
        </a:spcBef>
        <a:spcAft>
          <a:spcPct val="0"/>
        </a:spcAft>
        <a:defRPr sz="2800" b="1">
          <a:solidFill>
            <a:schemeClr val="bg1"/>
          </a:solidFill>
          <a:latin typeface="Arial" pitchFamily="34" charset="0"/>
          <a:cs typeface="Arial" pitchFamily="34" charset="0"/>
        </a:defRPr>
      </a:lvl2pPr>
      <a:lvl3pPr marL="179388" algn="l" rtl="0" eaLnBrk="1" fontAlgn="base" hangingPunct="1">
        <a:spcBef>
          <a:spcPct val="0"/>
        </a:spcBef>
        <a:spcAft>
          <a:spcPct val="0"/>
        </a:spcAft>
        <a:defRPr sz="2800" b="1">
          <a:solidFill>
            <a:schemeClr val="bg1"/>
          </a:solidFill>
          <a:latin typeface="Arial" pitchFamily="34" charset="0"/>
          <a:cs typeface="Arial" pitchFamily="34" charset="0"/>
        </a:defRPr>
      </a:lvl3pPr>
      <a:lvl4pPr marL="179388" algn="l" rtl="0" eaLnBrk="1" fontAlgn="base" hangingPunct="1">
        <a:spcBef>
          <a:spcPct val="0"/>
        </a:spcBef>
        <a:spcAft>
          <a:spcPct val="0"/>
        </a:spcAft>
        <a:defRPr sz="2800" b="1">
          <a:solidFill>
            <a:schemeClr val="bg1"/>
          </a:solidFill>
          <a:latin typeface="Arial" pitchFamily="34" charset="0"/>
          <a:cs typeface="Arial" pitchFamily="34" charset="0"/>
        </a:defRPr>
      </a:lvl4pPr>
      <a:lvl5pPr marL="179388" algn="l" rtl="0" eaLnBrk="1" fontAlgn="base" hangingPunct="1">
        <a:spcBef>
          <a:spcPct val="0"/>
        </a:spcBef>
        <a:spcAft>
          <a:spcPct val="0"/>
        </a:spcAft>
        <a:defRPr sz="2800" b="1">
          <a:solidFill>
            <a:schemeClr val="bg1"/>
          </a:solidFill>
          <a:latin typeface="Arial" pitchFamily="34" charset="0"/>
          <a:cs typeface="Arial" pitchFamily="34" charset="0"/>
        </a:defRPr>
      </a:lvl5pPr>
      <a:lvl6pPr marL="457200" algn="l" rtl="0" eaLnBrk="1" fontAlgn="base" hangingPunct="1">
        <a:spcBef>
          <a:spcPct val="0"/>
        </a:spcBef>
        <a:spcAft>
          <a:spcPct val="0"/>
        </a:spcAft>
        <a:defRPr sz="2800" b="1">
          <a:solidFill>
            <a:schemeClr val="bg1"/>
          </a:solidFill>
          <a:latin typeface="Century Gothic" pitchFamily="34" charset="0"/>
        </a:defRPr>
      </a:lvl6pPr>
      <a:lvl7pPr marL="914400" algn="l" rtl="0" eaLnBrk="1" fontAlgn="base" hangingPunct="1">
        <a:spcBef>
          <a:spcPct val="0"/>
        </a:spcBef>
        <a:spcAft>
          <a:spcPct val="0"/>
        </a:spcAft>
        <a:defRPr sz="2800" b="1">
          <a:solidFill>
            <a:schemeClr val="bg1"/>
          </a:solidFill>
          <a:latin typeface="Century Gothic" pitchFamily="34" charset="0"/>
        </a:defRPr>
      </a:lvl7pPr>
      <a:lvl8pPr marL="1371600" algn="l" rtl="0" eaLnBrk="1" fontAlgn="base" hangingPunct="1">
        <a:spcBef>
          <a:spcPct val="0"/>
        </a:spcBef>
        <a:spcAft>
          <a:spcPct val="0"/>
        </a:spcAft>
        <a:defRPr sz="2800" b="1">
          <a:solidFill>
            <a:schemeClr val="bg1"/>
          </a:solidFill>
          <a:latin typeface="Century Gothic" pitchFamily="34" charset="0"/>
        </a:defRPr>
      </a:lvl8pPr>
      <a:lvl9pPr marL="1828800" algn="l" rtl="0" eaLnBrk="1" fontAlgn="base" hangingPunct="1">
        <a:spcBef>
          <a:spcPct val="0"/>
        </a:spcBef>
        <a:spcAft>
          <a:spcPct val="0"/>
        </a:spcAft>
        <a:defRPr sz="2800" b="1">
          <a:solidFill>
            <a:schemeClr val="bg1"/>
          </a:solidFill>
          <a:latin typeface="Century Gothic" pitchFamily="34" charset="0"/>
        </a:defRPr>
      </a:lvl9pPr>
    </p:titleStyle>
    <p:bodyStyle>
      <a:lvl1pPr marL="266700" indent="-266700" algn="l" rtl="0" eaLnBrk="1" fontAlgn="base" hangingPunct="1">
        <a:spcBef>
          <a:spcPct val="20000"/>
        </a:spcBef>
        <a:spcAft>
          <a:spcPct val="0"/>
        </a:spcAft>
        <a:buFont typeface="Arial" pitchFamily="34" charset="0"/>
        <a:buChar char="•"/>
        <a:defRPr sz="3600">
          <a:solidFill>
            <a:schemeClr val="tx2"/>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pitchFamily="34" charset="0"/>
        <a:buChar char="•"/>
        <a:defRPr sz="3200">
          <a:solidFill>
            <a:schemeClr val="tx2"/>
          </a:solidFill>
          <a:latin typeface="Arial" pitchFamily="34" charset="0"/>
          <a:cs typeface="Arial" pitchFamily="34" charset="0"/>
        </a:defRPr>
      </a:lvl2pPr>
      <a:lvl3pPr marL="1143000" indent="-228600" algn="l" rtl="0" eaLnBrk="1" fontAlgn="base" hangingPunct="1">
        <a:spcBef>
          <a:spcPct val="20000"/>
        </a:spcBef>
        <a:spcAft>
          <a:spcPct val="0"/>
        </a:spcAft>
        <a:buFont typeface="Arial" pitchFamily="34" charset="0"/>
        <a:buChar char="•"/>
        <a:defRPr sz="2800">
          <a:solidFill>
            <a:schemeClr val="tx2"/>
          </a:solidFill>
          <a:latin typeface="Arial" pitchFamily="34" charset="0"/>
          <a:cs typeface="Arial" pitchFamily="34" charset="0"/>
        </a:defRPr>
      </a:lvl3pPr>
      <a:lvl4pPr marL="1600200" indent="-228600" algn="l" rtl="0" eaLnBrk="1" fontAlgn="base" hangingPunct="1">
        <a:spcBef>
          <a:spcPct val="20000"/>
        </a:spcBef>
        <a:spcAft>
          <a:spcPct val="0"/>
        </a:spcAft>
        <a:buFont typeface="Arial" pitchFamily="34" charset="0"/>
        <a:buChar char="•"/>
        <a:defRPr sz="2400">
          <a:solidFill>
            <a:schemeClr val="tx2"/>
          </a:solidFill>
          <a:latin typeface="Arial" pitchFamily="34" charset="0"/>
          <a:cs typeface="Arial" pitchFamily="34" charset="0"/>
        </a:defRPr>
      </a:lvl4pPr>
      <a:lvl5pPr marL="2057400" indent="-228600" algn="l" rtl="0" eaLnBrk="1" fontAlgn="base" hangingPunct="1">
        <a:spcBef>
          <a:spcPct val="20000"/>
        </a:spcBef>
        <a:spcAft>
          <a:spcPct val="0"/>
        </a:spcAft>
        <a:buFont typeface="Arial" pitchFamily="34" charset="0"/>
        <a:buChar char="•"/>
        <a:defRPr sz="2000">
          <a:solidFill>
            <a:schemeClr val="tx2"/>
          </a:solidFill>
          <a:latin typeface="Arial" pitchFamily="34" charset="0"/>
          <a:cs typeface="Arial" pitchFamily="34" charset="0"/>
        </a:defRPr>
      </a:lvl5pPr>
      <a:lvl6pPr marL="2514600" indent="-228600" algn="l" rtl="0" eaLnBrk="1" fontAlgn="base" hangingPunct="1">
        <a:spcBef>
          <a:spcPct val="20000"/>
        </a:spcBef>
        <a:spcAft>
          <a:spcPct val="0"/>
        </a:spcAft>
        <a:defRPr sz="2400">
          <a:solidFill>
            <a:schemeClr val="tx2"/>
          </a:solidFill>
          <a:latin typeface="+mn-lt"/>
        </a:defRPr>
      </a:lvl6pPr>
      <a:lvl7pPr marL="2971800" indent="-228600" algn="l" rtl="0" eaLnBrk="1" fontAlgn="base" hangingPunct="1">
        <a:spcBef>
          <a:spcPct val="20000"/>
        </a:spcBef>
        <a:spcAft>
          <a:spcPct val="0"/>
        </a:spcAft>
        <a:defRPr sz="2400">
          <a:solidFill>
            <a:schemeClr val="tx2"/>
          </a:solidFill>
          <a:latin typeface="+mn-lt"/>
        </a:defRPr>
      </a:lvl7pPr>
      <a:lvl8pPr marL="3429000" indent="-228600" algn="l" rtl="0" eaLnBrk="1" fontAlgn="base" hangingPunct="1">
        <a:spcBef>
          <a:spcPct val="20000"/>
        </a:spcBef>
        <a:spcAft>
          <a:spcPct val="0"/>
        </a:spcAft>
        <a:defRPr sz="2400">
          <a:solidFill>
            <a:schemeClr val="tx2"/>
          </a:solidFill>
          <a:latin typeface="+mn-lt"/>
        </a:defRPr>
      </a:lvl8pPr>
      <a:lvl9pPr marL="3886200" indent="-228600" algn="l" rtl="0" eaLnBrk="1" fontAlgn="base" hangingPunct="1">
        <a:spcBef>
          <a:spcPct val="20000"/>
        </a:spcBef>
        <a:spcAft>
          <a:spcPct val="0"/>
        </a:spcAft>
        <a:defRPr sz="24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bwMode="auto">
          <a:xfrm>
            <a:off x="0" y="1"/>
            <a:ext cx="11419913" cy="80807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GB" dirty="0" smtClean="0"/>
          </a:p>
        </p:txBody>
      </p:sp>
      <p:sp>
        <p:nvSpPr>
          <p:cNvPr id="29700" name="Rectangle 58"/>
          <p:cNvSpPr>
            <a:spLocks noGrp="1" noChangeArrowheads="1"/>
          </p:cNvSpPr>
          <p:nvPr>
            <p:ph type="body" idx="1"/>
          </p:nvPr>
        </p:nvSpPr>
        <p:spPr bwMode="auto">
          <a:xfrm>
            <a:off x="328247" y="992188"/>
            <a:ext cx="11627339" cy="5391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pic>
        <p:nvPicPr>
          <p:cNvPr id="29701" name="Picture 6"/>
          <p:cNvPicPr>
            <a:picLocks noChangeAspect="1" noChangeArrowheads="1"/>
          </p:cNvPicPr>
          <p:nvPr/>
        </p:nvPicPr>
        <p:blipFill>
          <a:blip r:embed="rId5" cstate="print"/>
          <a:srcRect/>
          <a:stretch>
            <a:fillRect/>
          </a:stretch>
        </p:blipFill>
        <p:spPr bwMode="auto">
          <a:xfrm>
            <a:off x="10943494" y="6646529"/>
            <a:ext cx="994507" cy="149225"/>
          </a:xfrm>
          <a:prstGeom prst="rect">
            <a:avLst/>
          </a:prstGeom>
          <a:noFill/>
          <a:ln w="9525">
            <a:noFill/>
            <a:miter lim="800000"/>
            <a:headEnd/>
            <a:tailEnd/>
          </a:ln>
        </p:spPr>
      </p:pic>
      <p:sp>
        <p:nvSpPr>
          <p:cNvPr id="7" name="Rectangle 39"/>
          <p:cNvSpPr>
            <a:spLocks noChangeArrowheads="1"/>
          </p:cNvSpPr>
          <p:nvPr/>
        </p:nvSpPr>
        <p:spPr bwMode="auto">
          <a:xfrm>
            <a:off x="413244" y="6652879"/>
            <a:ext cx="125034" cy="123111"/>
          </a:xfrm>
          <a:prstGeom prst="rect">
            <a:avLst/>
          </a:prstGeom>
          <a:noFill/>
          <a:ln w="9525">
            <a:noFill/>
            <a:miter lim="800000"/>
            <a:headEnd/>
            <a:tailEnd/>
          </a:ln>
        </p:spPr>
        <p:txBody>
          <a:bodyPr wrap="none" lIns="0" tIns="0" rIns="0" bIns="0">
            <a:spAutoFit/>
          </a:bodyPr>
          <a:lstStyle/>
          <a:p>
            <a:pPr algn="ctr" eaLnBrk="0" hangingPunct="0">
              <a:defRPr/>
            </a:pPr>
            <a:fld id="{FF9CC606-8418-49EA-9DB7-3FFD72983DD3}" type="slidenum">
              <a:rPr lang="de-DE" sz="800" b="0">
                <a:solidFill>
                  <a:srgbClr val="00B5E2"/>
                </a:solidFill>
                <a:latin typeface="Arial" pitchFamily="34" charset="0"/>
                <a:cs typeface="Arial" pitchFamily="34" charset="0"/>
              </a:rPr>
              <a:pPr algn="ctr" eaLnBrk="0" hangingPunct="0">
                <a:defRPr/>
              </a:pPr>
              <a:t>‹#›</a:t>
            </a:fld>
            <a:endParaRPr lang="de-DE" sz="800" b="0" dirty="0">
              <a:solidFill>
                <a:srgbClr val="00B5E2"/>
              </a:solidFill>
              <a:latin typeface="Arial" pitchFamily="34" charset="0"/>
              <a:cs typeface="Arial" pitchFamily="34" charset="0"/>
            </a:endParaRPr>
          </a:p>
        </p:txBody>
      </p:sp>
      <p:sp>
        <p:nvSpPr>
          <p:cNvPr id="6" name="Rectangle 5"/>
          <p:cNvSpPr/>
          <p:nvPr userDrawn="1"/>
        </p:nvSpPr>
        <p:spPr>
          <a:xfrm>
            <a:off x="641274" y="6598588"/>
            <a:ext cx="1435008" cy="215444"/>
          </a:xfrm>
          <a:prstGeom prst="rect">
            <a:avLst/>
          </a:prstGeom>
        </p:spPr>
        <p:txBody>
          <a:bodyPr wrap="none">
            <a:spAutoFit/>
          </a:bodyPr>
          <a:lstStyle/>
          <a:p>
            <a:r>
              <a:rPr lang="en-GB" sz="800" b="0" dirty="0" smtClean="0">
                <a:solidFill>
                  <a:srgbClr val="002569"/>
                </a:solidFill>
              </a:rPr>
              <a:t>EUM/SCIR/VWG/17/959117</a:t>
            </a:r>
            <a:endParaRPr lang="en-GB" sz="800" b="0" dirty="0">
              <a:solidFill>
                <a:srgbClr val="002569"/>
              </a:solidFill>
            </a:endParaRPr>
          </a:p>
        </p:txBody>
      </p:sp>
    </p:spTree>
    <p:extLst>
      <p:ext uri="{BB962C8B-B14F-4D97-AF65-F5344CB8AC3E}">
        <p14:creationId xmlns:p14="http://schemas.microsoft.com/office/powerpoint/2010/main" val="3200013738"/>
      </p:ext>
    </p:extLst>
  </p:cSld>
  <p:clrMap bg1="lt1" tx1="dk1" bg2="lt2" tx2="dk2" accent1="accent1" accent2="accent2" accent3="accent3" accent4="accent4" accent5="accent5" accent6="accent6" hlink="hlink" folHlink="folHlink"/>
  <p:sldLayoutIdLst>
    <p:sldLayoutId id="2147483712" r:id="rId1"/>
    <p:sldLayoutId id="2147483713" r:id="rId2"/>
  </p:sldLayoutIdLst>
  <p:transition/>
  <p:timing>
    <p:tnLst>
      <p:par>
        <p:cTn id="1" dur="indefinite" restart="never" nodeType="tmRoot"/>
      </p:par>
    </p:tnLst>
  </p:timing>
  <p:txStyles>
    <p:titleStyle>
      <a:lvl1pPr marL="179388" algn="l" rtl="0" eaLnBrk="1" fontAlgn="base" hangingPunct="1">
        <a:spcBef>
          <a:spcPct val="0"/>
        </a:spcBef>
        <a:spcAft>
          <a:spcPct val="0"/>
        </a:spcAft>
        <a:defRPr sz="2800" b="1">
          <a:solidFill>
            <a:schemeClr val="bg1"/>
          </a:solidFill>
          <a:latin typeface="Arial" pitchFamily="34" charset="0"/>
          <a:ea typeface="+mj-ea"/>
          <a:cs typeface="Arial" pitchFamily="34" charset="0"/>
        </a:defRPr>
      </a:lvl1pPr>
      <a:lvl2pPr marL="179388" algn="l" rtl="0" eaLnBrk="1" fontAlgn="base" hangingPunct="1">
        <a:spcBef>
          <a:spcPct val="0"/>
        </a:spcBef>
        <a:spcAft>
          <a:spcPct val="0"/>
        </a:spcAft>
        <a:defRPr sz="2800" b="1">
          <a:solidFill>
            <a:schemeClr val="bg1"/>
          </a:solidFill>
          <a:latin typeface="Arial" pitchFamily="34" charset="0"/>
          <a:cs typeface="Arial" pitchFamily="34" charset="0"/>
        </a:defRPr>
      </a:lvl2pPr>
      <a:lvl3pPr marL="179388" algn="l" rtl="0" eaLnBrk="1" fontAlgn="base" hangingPunct="1">
        <a:spcBef>
          <a:spcPct val="0"/>
        </a:spcBef>
        <a:spcAft>
          <a:spcPct val="0"/>
        </a:spcAft>
        <a:defRPr sz="2800" b="1">
          <a:solidFill>
            <a:schemeClr val="bg1"/>
          </a:solidFill>
          <a:latin typeface="Arial" pitchFamily="34" charset="0"/>
          <a:cs typeface="Arial" pitchFamily="34" charset="0"/>
        </a:defRPr>
      </a:lvl3pPr>
      <a:lvl4pPr marL="179388" algn="l" rtl="0" eaLnBrk="1" fontAlgn="base" hangingPunct="1">
        <a:spcBef>
          <a:spcPct val="0"/>
        </a:spcBef>
        <a:spcAft>
          <a:spcPct val="0"/>
        </a:spcAft>
        <a:defRPr sz="2800" b="1">
          <a:solidFill>
            <a:schemeClr val="bg1"/>
          </a:solidFill>
          <a:latin typeface="Arial" pitchFamily="34" charset="0"/>
          <a:cs typeface="Arial" pitchFamily="34" charset="0"/>
        </a:defRPr>
      </a:lvl4pPr>
      <a:lvl5pPr marL="179388" algn="l" rtl="0" eaLnBrk="1" fontAlgn="base" hangingPunct="1">
        <a:spcBef>
          <a:spcPct val="0"/>
        </a:spcBef>
        <a:spcAft>
          <a:spcPct val="0"/>
        </a:spcAft>
        <a:defRPr sz="2800" b="1">
          <a:solidFill>
            <a:schemeClr val="bg1"/>
          </a:solidFill>
          <a:latin typeface="Arial" pitchFamily="34" charset="0"/>
          <a:cs typeface="Arial" pitchFamily="34" charset="0"/>
        </a:defRPr>
      </a:lvl5pPr>
      <a:lvl6pPr marL="457200" algn="l" rtl="0" eaLnBrk="1" fontAlgn="base" hangingPunct="1">
        <a:spcBef>
          <a:spcPct val="0"/>
        </a:spcBef>
        <a:spcAft>
          <a:spcPct val="0"/>
        </a:spcAft>
        <a:defRPr sz="2800" b="1">
          <a:solidFill>
            <a:schemeClr val="bg1"/>
          </a:solidFill>
          <a:latin typeface="Century Gothic" pitchFamily="34" charset="0"/>
        </a:defRPr>
      </a:lvl6pPr>
      <a:lvl7pPr marL="914400" algn="l" rtl="0" eaLnBrk="1" fontAlgn="base" hangingPunct="1">
        <a:spcBef>
          <a:spcPct val="0"/>
        </a:spcBef>
        <a:spcAft>
          <a:spcPct val="0"/>
        </a:spcAft>
        <a:defRPr sz="2800" b="1">
          <a:solidFill>
            <a:schemeClr val="bg1"/>
          </a:solidFill>
          <a:latin typeface="Century Gothic" pitchFamily="34" charset="0"/>
        </a:defRPr>
      </a:lvl7pPr>
      <a:lvl8pPr marL="1371600" algn="l" rtl="0" eaLnBrk="1" fontAlgn="base" hangingPunct="1">
        <a:spcBef>
          <a:spcPct val="0"/>
        </a:spcBef>
        <a:spcAft>
          <a:spcPct val="0"/>
        </a:spcAft>
        <a:defRPr sz="2800" b="1">
          <a:solidFill>
            <a:schemeClr val="bg1"/>
          </a:solidFill>
          <a:latin typeface="Century Gothic" pitchFamily="34" charset="0"/>
        </a:defRPr>
      </a:lvl8pPr>
      <a:lvl9pPr marL="1828800" algn="l" rtl="0" eaLnBrk="1" fontAlgn="base" hangingPunct="1">
        <a:spcBef>
          <a:spcPct val="0"/>
        </a:spcBef>
        <a:spcAft>
          <a:spcPct val="0"/>
        </a:spcAft>
        <a:defRPr sz="2800" b="1">
          <a:solidFill>
            <a:schemeClr val="bg1"/>
          </a:solidFill>
          <a:latin typeface="Century Gothic" pitchFamily="34" charset="0"/>
        </a:defRPr>
      </a:lvl9pPr>
    </p:titleStyle>
    <p:bodyStyle>
      <a:lvl1pPr marL="342900" indent="-342900" algn="l" rtl="0" eaLnBrk="1" fontAlgn="base" hangingPunct="1">
        <a:spcBef>
          <a:spcPct val="20000"/>
        </a:spcBef>
        <a:spcAft>
          <a:spcPct val="0"/>
        </a:spcAft>
        <a:buFont typeface="Arial" pitchFamily="34" charset="0"/>
        <a:buChar char="•"/>
        <a:defRPr sz="3600">
          <a:solidFill>
            <a:schemeClr val="tx2"/>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pitchFamily="34" charset="0"/>
        <a:buChar char="•"/>
        <a:defRPr sz="3200">
          <a:solidFill>
            <a:schemeClr val="tx2"/>
          </a:solidFill>
          <a:latin typeface="Arial" pitchFamily="34" charset="0"/>
          <a:cs typeface="Arial" pitchFamily="34" charset="0"/>
        </a:defRPr>
      </a:lvl2pPr>
      <a:lvl3pPr marL="1143000" indent="-228600" algn="l" rtl="0" eaLnBrk="1" fontAlgn="base" hangingPunct="1">
        <a:spcBef>
          <a:spcPct val="20000"/>
        </a:spcBef>
        <a:spcAft>
          <a:spcPct val="0"/>
        </a:spcAft>
        <a:buFont typeface="Arial" pitchFamily="34" charset="0"/>
        <a:buChar char="•"/>
        <a:defRPr sz="2800">
          <a:solidFill>
            <a:schemeClr val="tx2"/>
          </a:solidFill>
          <a:latin typeface="Arial" pitchFamily="34" charset="0"/>
          <a:cs typeface="Arial" pitchFamily="34" charset="0"/>
        </a:defRPr>
      </a:lvl3pPr>
      <a:lvl4pPr marL="1600200" indent="-228600" algn="l" rtl="0" eaLnBrk="1" fontAlgn="base" hangingPunct="1">
        <a:spcBef>
          <a:spcPct val="20000"/>
        </a:spcBef>
        <a:spcAft>
          <a:spcPct val="0"/>
        </a:spcAft>
        <a:buFont typeface="Arial" pitchFamily="34" charset="0"/>
        <a:buChar char="•"/>
        <a:defRPr sz="2400">
          <a:solidFill>
            <a:schemeClr val="tx2"/>
          </a:solidFill>
          <a:latin typeface="Arial" pitchFamily="34" charset="0"/>
          <a:cs typeface="Arial" pitchFamily="34" charset="0"/>
        </a:defRPr>
      </a:lvl4pPr>
      <a:lvl5pPr marL="2057400" indent="-228600" algn="l" rtl="0" eaLnBrk="1" fontAlgn="base" hangingPunct="1">
        <a:spcBef>
          <a:spcPct val="20000"/>
        </a:spcBef>
        <a:spcAft>
          <a:spcPct val="0"/>
        </a:spcAft>
        <a:buFont typeface="Arial" pitchFamily="34" charset="0"/>
        <a:buChar char="•"/>
        <a:defRPr sz="2000">
          <a:solidFill>
            <a:schemeClr val="tx2"/>
          </a:solidFill>
          <a:latin typeface="Arial" pitchFamily="34" charset="0"/>
          <a:cs typeface="Arial" pitchFamily="34" charset="0"/>
        </a:defRPr>
      </a:lvl5pPr>
      <a:lvl6pPr marL="2514600" indent="-228600" algn="l" rtl="0" eaLnBrk="1" fontAlgn="base" hangingPunct="1">
        <a:spcBef>
          <a:spcPct val="20000"/>
        </a:spcBef>
        <a:spcAft>
          <a:spcPct val="0"/>
        </a:spcAft>
        <a:defRPr sz="2400">
          <a:solidFill>
            <a:schemeClr val="tx2"/>
          </a:solidFill>
          <a:latin typeface="+mn-lt"/>
        </a:defRPr>
      </a:lvl6pPr>
      <a:lvl7pPr marL="2971800" indent="-228600" algn="l" rtl="0" eaLnBrk="1" fontAlgn="base" hangingPunct="1">
        <a:spcBef>
          <a:spcPct val="20000"/>
        </a:spcBef>
        <a:spcAft>
          <a:spcPct val="0"/>
        </a:spcAft>
        <a:defRPr sz="2400">
          <a:solidFill>
            <a:schemeClr val="tx2"/>
          </a:solidFill>
          <a:latin typeface="+mn-lt"/>
        </a:defRPr>
      </a:lvl7pPr>
      <a:lvl8pPr marL="3429000" indent="-228600" algn="l" rtl="0" eaLnBrk="1" fontAlgn="base" hangingPunct="1">
        <a:spcBef>
          <a:spcPct val="20000"/>
        </a:spcBef>
        <a:spcAft>
          <a:spcPct val="0"/>
        </a:spcAft>
        <a:defRPr sz="2400">
          <a:solidFill>
            <a:schemeClr val="tx2"/>
          </a:solidFill>
          <a:latin typeface="+mn-lt"/>
        </a:defRPr>
      </a:lvl8pPr>
      <a:lvl9pPr marL="3886200" indent="-228600" algn="l" rtl="0" eaLnBrk="1" fontAlgn="base" hangingPunct="1">
        <a:spcBef>
          <a:spcPct val="20000"/>
        </a:spcBef>
        <a:spcAft>
          <a:spcPct val="0"/>
        </a:spcAft>
        <a:defRPr sz="24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jp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8.xml"/><Relationship Id="rId16"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image" Target="../media/image56.gif"/><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jpeg"/></Relationships>
</file>

<file path=ppt/slides/_rels/slide13.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8.wmf"/></Relationships>
</file>

<file path=ppt/slides/_rels/slide15.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69.jpeg"/><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1.xml"/><Relationship Id="rId4" Type="http://schemas.openxmlformats.org/officeDocument/2006/relationships/image" Target="../media/image75.png"/></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xml"/><Relationship Id="rId4" Type="http://schemas.openxmlformats.org/officeDocument/2006/relationships/image" Target="../media/image87.png"/></Relationships>
</file>

<file path=ppt/slides/_rels/slide2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3.xml"/><Relationship Id="rId4" Type="http://schemas.openxmlformats.org/officeDocument/2006/relationships/image" Target="../media/image90.png"/></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3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dx.doi.org/10.5676/EUM_SAF_CM/SARAH/V002_01" TargetMode="External"/><Relationship Id="rId1" Type="http://schemas.openxmlformats.org/officeDocument/2006/relationships/slideLayout" Target="../slideLayouts/slideLayout3.xml"/><Relationship Id="rId4" Type="http://schemas.openxmlformats.org/officeDocument/2006/relationships/image" Target="../media/image96.png"/></Relationships>
</file>

<file path=ppt/slides/_rels/slide2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3.xml"/><Relationship Id="rId4" Type="http://schemas.openxmlformats.org/officeDocument/2006/relationships/image" Target="../media/image99.wmf"/></Relationships>
</file>

<file path=ppt/slides/_rels/slide2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01.png"/></Relationships>
</file>

<file path=ppt/slides/_rels/slide2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video" Target="https://www.youtube.com/embed/oZu2TV3ogq8"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jpe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33.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33.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006752" y="3806309"/>
            <a:ext cx="5035353" cy="1348061"/>
          </a:xfrm>
          <a:prstGeom prst="rect">
            <a:avLst/>
          </a:prstGeom>
          <a:noFill/>
        </p:spPr>
        <p:txBody>
          <a:bodyPr wrap="none" rtlCol="0">
            <a:spAutoFit/>
          </a:bodyPr>
          <a:lstStyle/>
          <a:p>
            <a:pPr algn="r" fontAlgn="base">
              <a:spcBef>
                <a:spcPct val="20000"/>
              </a:spcBef>
              <a:spcAft>
                <a:spcPct val="0"/>
              </a:spcAft>
              <a:defRPr/>
            </a:pPr>
            <a:r>
              <a:rPr lang="en-US" sz="2400" b="1" kern="0" dirty="0" smtClean="0">
                <a:solidFill>
                  <a:srgbClr val="FFFFFF"/>
                </a:solidFill>
                <a:latin typeface="Arial" pitchFamily="34" charset="0"/>
                <a:cs typeface="Arial" pitchFamily="34" charset="0"/>
              </a:rPr>
              <a:t>Jörg Schulz </a:t>
            </a:r>
          </a:p>
          <a:p>
            <a:pPr algn="r" fontAlgn="base">
              <a:spcBef>
                <a:spcPct val="20000"/>
              </a:spcBef>
              <a:spcAft>
                <a:spcPct val="0"/>
              </a:spcAft>
              <a:defRPr/>
            </a:pPr>
            <a:r>
              <a:rPr lang="en-US" sz="2400" b="1" kern="0" dirty="0" smtClean="0">
                <a:solidFill>
                  <a:srgbClr val="FFFFFF"/>
                </a:solidFill>
                <a:latin typeface="Arial" pitchFamily="34" charset="0"/>
                <a:cs typeface="Arial" pitchFamily="34" charset="0"/>
              </a:rPr>
              <a:t>+ Contributions of many</a:t>
            </a:r>
          </a:p>
          <a:p>
            <a:pPr algn="r" fontAlgn="base">
              <a:spcBef>
                <a:spcPct val="20000"/>
              </a:spcBef>
              <a:spcAft>
                <a:spcPct val="0"/>
              </a:spcAft>
              <a:defRPr/>
            </a:pPr>
            <a:r>
              <a:rPr lang="en-US" sz="2400" b="1" kern="0" dirty="0" smtClean="0">
                <a:solidFill>
                  <a:srgbClr val="FFFFFF"/>
                </a:solidFill>
                <a:latin typeface="Arial" pitchFamily="34" charset="0"/>
                <a:cs typeface="Arial" pitchFamily="34" charset="0"/>
              </a:rPr>
              <a:t>inside and outside of EUMETSAT</a:t>
            </a:r>
            <a:endParaRPr lang="en-US" sz="2400" b="1" kern="0" dirty="0">
              <a:solidFill>
                <a:srgbClr val="FFFFFF"/>
              </a:solidFill>
              <a:latin typeface="Arial" pitchFamily="34" charset="0"/>
              <a:cs typeface="Arial" pitchFamily="34" charset="0"/>
            </a:endParaRPr>
          </a:p>
        </p:txBody>
      </p:sp>
      <p:sp>
        <p:nvSpPr>
          <p:cNvPr id="5" name="Subtitle 1"/>
          <p:cNvSpPr txBox="1">
            <a:spLocks/>
          </p:cNvSpPr>
          <p:nvPr/>
        </p:nvSpPr>
        <p:spPr bwMode="auto">
          <a:xfrm>
            <a:off x="2716630" y="2139485"/>
            <a:ext cx="9141995" cy="802779"/>
          </a:xfrm>
          <a:prstGeom prst="rect">
            <a:avLst/>
          </a:prstGeom>
          <a:noFill/>
          <a:ln w="9525">
            <a:noFill/>
            <a:miter lim="800000"/>
            <a:headEnd/>
            <a:tailEnd/>
          </a:ln>
        </p:spPr>
        <p:txBody>
          <a:bodyPr vert="horz" wrap="square" lIns="51435" tIns="25718" rIns="51435" bIns="25718" numCol="1" anchor="t" anchorCtr="0" compatLnSpc="1">
            <a:prstTxWarp prst="textNoShape">
              <a:avLst/>
            </a:prstTxWarp>
          </a:bodyPr>
          <a:lstStyle>
            <a:lvl1pPr marL="257175" indent="-257175" algn="l" rtl="0" eaLnBrk="1" fontAlgn="base" hangingPunct="1">
              <a:spcBef>
                <a:spcPct val="20000"/>
              </a:spcBef>
              <a:spcAft>
                <a:spcPct val="0"/>
              </a:spcAft>
              <a:buFont typeface="Arial" pitchFamily="34" charset="0"/>
              <a:buChar char="•"/>
              <a:defRPr sz="2700">
                <a:solidFill>
                  <a:schemeClr val="tx2"/>
                </a:solidFill>
                <a:latin typeface="Arial" pitchFamily="34" charset="0"/>
                <a:ea typeface="+mn-ea"/>
                <a:cs typeface="Arial" pitchFamily="34" charset="0"/>
              </a:defRPr>
            </a:lvl1pPr>
            <a:lvl2pPr marL="557213" indent="-214313" algn="l" rtl="0" eaLnBrk="1" fontAlgn="base" hangingPunct="1">
              <a:spcBef>
                <a:spcPct val="20000"/>
              </a:spcBef>
              <a:spcAft>
                <a:spcPct val="0"/>
              </a:spcAft>
              <a:buFont typeface="Arial" pitchFamily="34" charset="0"/>
              <a:buChar char="•"/>
              <a:defRPr sz="2400">
                <a:solidFill>
                  <a:schemeClr val="tx2"/>
                </a:solidFill>
                <a:latin typeface="Arial" pitchFamily="34" charset="0"/>
                <a:cs typeface="Arial" pitchFamily="34" charset="0"/>
              </a:defRPr>
            </a:lvl2pPr>
            <a:lvl3pPr marL="857250" indent="-171450" algn="l" rtl="0" eaLnBrk="1" fontAlgn="base" hangingPunct="1">
              <a:spcBef>
                <a:spcPct val="20000"/>
              </a:spcBef>
              <a:spcAft>
                <a:spcPct val="0"/>
              </a:spcAft>
              <a:buFont typeface="Arial" pitchFamily="34" charset="0"/>
              <a:buChar char="•"/>
              <a:defRPr sz="2100">
                <a:solidFill>
                  <a:schemeClr val="tx2"/>
                </a:solidFill>
                <a:latin typeface="Arial" pitchFamily="34" charset="0"/>
                <a:cs typeface="Arial" pitchFamily="34" charset="0"/>
              </a:defRPr>
            </a:lvl3pPr>
            <a:lvl4pPr marL="1200150" indent="-171450" algn="l" rtl="0" eaLnBrk="1" fontAlgn="base" hangingPunct="1">
              <a:spcBef>
                <a:spcPct val="20000"/>
              </a:spcBef>
              <a:spcAft>
                <a:spcPct val="0"/>
              </a:spcAft>
              <a:buFont typeface="Arial" pitchFamily="34" charset="0"/>
              <a:buChar char="•"/>
              <a:defRPr sz="1800">
                <a:solidFill>
                  <a:schemeClr val="tx2"/>
                </a:solidFill>
                <a:latin typeface="Arial" pitchFamily="34" charset="0"/>
                <a:cs typeface="Arial" pitchFamily="34" charset="0"/>
              </a:defRPr>
            </a:lvl4pPr>
            <a:lvl5pPr marL="1543050" indent="-171450" algn="l" rtl="0" eaLnBrk="1" fontAlgn="base" hangingPunct="1">
              <a:spcBef>
                <a:spcPct val="20000"/>
              </a:spcBef>
              <a:spcAft>
                <a:spcPct val="0"/>
              </a:spcAft>
              <a:buFont typeface="Arial" pitchFamily="34" charset="0"/>
              <a:buChar char="•"/>
              <a:defRPr sz="1500">
                <a:solidFill>
                  <a:schemeClr val="tx2"/>
                </a:solidFill>
                <a:latin typeface="Arial" pitchFamily="34" charset="0"/>
                <a:cs typeface="Arial" pitchFamily="34" charset="0"/>
              </a:defRPr>
            </a:lvl5pPr>
            <a:lvl6pPr marL="1885950" indent="-171450" algn="l" rtl="0" eaLnBrk="1" fontAlgn="base" hangingPunct="1">
              <a:spcBef>
                <a:spcPct val="20000"/>
              </a:spcBef>
              <a:spcAft>
                <a:spcPct val="0"/>
              </a:spcAft>
              <a:defRPr sz="1800">
                <a:solidFill>
                  <a:schemeClr val="tx2"/>
                </a:solidFill>
                <a:latin typeface="+mn-lt"/>
              </a:defRPr>
            </a:lvl6pPr>
            <a:lvl7pPr marL="2228850" indent="-171450" algn="l" rtl="0" eaLnBrk="1" fontAlgn="base" hangingPunct="1">
              <a:spcBef>
                <a:spcPct val="20000"/>
              </a:spcBef>
              <a:spcAft>
                <a:spcPct val="0"/>
              </a:spcAft>
              <a:defRPr sz="1800">
                <a:solidFill>
                  <a:schemeClr val="tx2"/>
                </a:solidFill>
                <a:latin typeface="+mn-lt"/>
              </a:defRPr>
            </a:lvl7pPr>
            <a:lvl8pPr marL="2571750" indent="-171450" algn="l" rtl="0" eaLnBrk="1" fontAlgn="base" hangingPunct="1">
              <a:spcBef>
                <a:spcPct val="20000"/>
              </a:spcBef>
              <a:spcAft>
                <a:spcPct val="0"/>
              </a:spcAft>
              <a:defRPr sz="1800">
                <a:solidFill>
                  <a:schemeClr val="tx2"/>
                </a:solidFill>
                <a:latin typeface="+mn-lt"/>
              </a:defRPr>
            </a:lvl8pPr>
            <a:lvl9pPr marL="2914650" indent="-171450" algn="l" rtl="0" eaLnBrk="1" fontAlgn="base" hangingPunct="1">
              <a:spcBef>
                <a:spcPct val="20000"/>
              </a:spcBef>
              <a:spcAft>
                <a:spcPct val="0"/>
              </a:spcAft>
              <a:defRPr sz="1800">
                <a:solidFill>
                  <a:schemeClr val="tx2"/>
                </a:solidFill>
                <a:latin typeface="+mn-lt"/>
              </a:defRPr>
            </a:lvl9pPr>
          </a:lstStyle>
          <a:p>
            <a:pPr marL="0" indent="0" algn="ctr">
              <a:buFont typeface="Arial" pitchFamily="34" charset="0"/>
              <a:buNone/>
            </a:pPr>
            <a:r>
              <a:rPr lang="en-GB" sz="4000" b="1" kern="0" dirty="0" smtClean="0">
                <a:solidFill>
                  <a:srgbClr val="FFFFFF"/>
                </a:solidFill>
              </a:rPr>
              <a:t>CLIMATE@EUMETSAT</a:t>
            </a:r>
            <a:endParaRPr lang="en-GB" sz="4000" b="1" kern="0" dirty="0">
              <a:solidFill>
                <a:srgbClr val="FFFFFF"/>
              </a:solidFill>
            </a:endParaRPr>
          </a:p>
        </p:txBody>
      </p:sp>
    </p:spTree>
    <p:extLst>
      <p:ext uri="{BB962C8B-B14F-4D97-AF65-F5344CB8AC3E}">
        <p14:creationId xmlns:p14="http://schemas.microsoft.com/office/powerpoint/2010/main" val="1060220260"/>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390985" y="1749372"/>
          <a:ext cx="11221894" cy="2483640"/>
        </p:xfrm>
        <a:graphic>
          <a:graphicData uri="http://schemas.openxmlformats.org/drawingml/2006/table">
            <a:tbl>
              <a:tblPr/>
              <a:tblGrid>
                <a:gridCol w="4168403">
                  <a:extLst>
                    <a:ext uri="{9D8B030D-6E8A-4147-A177-3AD203B41FA5}">
                      <a16:colId xmlns:a16="http://schemas.microsoft.com/office/drawing/2014/main" val="20000"/>
                    </a:ext>
                  </a:extLst>
                </a:gridCol>
                <a:gridCol w="2402664">
                  <a:extLst>
                    <a:ext uri="{9D8B030D-6E8A-4147-A177-3AD203B41FA5}">
                      <a16:colId xmlns:a16="http://schemas.microsoft.com/office/drawing/2014/main" val="20001"/>
                    </a:ext>
                  </a:extLst>
                </a:gridCol>
                <a:gridCol w="2192596">
                  <a:extLst>
                    <a:ext uri="{9D8B030D-6E8A-4147-A177-3AD203B41FA5}">
                      <a16:colId xmlns:a16="http://schemas.microsoft.com/office/drawing/2014/main" val="20002"/>
                    </a:ext>
                  </a:extLst>
                </a:gridCol>
                <a:gridCol w="2458231">
                  <a:extLst>
                    <a:ext uri="{9D8B030D-6E8A-4147-A177-3AD203B41FA5}">
                      <a16:colId xmlns:a16="http://schemas.microsoft.com/office/drawing/2014/main" val="20003"/>
                    </a:ext>
                  </a:extLst>
                </a:gridCol>
              </a:tblGrid>
              <a:tr h="576775">
                <a:tc>
                  <a:txBody>
                    <a:bodyPr/>
                    <a:lstStyle/>
                    <a:p>
                      <a:pPr algn="ctr">
                        <a:spcBef>
                          <a:spcPts val="300"/>
                        </a:spcBef>
                        <a:spcAft>
                          <a:spcPts val="300"/>
                        </a:spcAft>
                      </a:pPr>
                      <a:r>
                        <a:rPr lang="en-GB" sz="1700" b="1" dirty="0" smtClean="0">
                          <a:solidFill>
                            <a:srgbClr val="FFC000"/>
                          </a:solidFill>
                          <a:latin typeface="Arial"/>
                          <a:ea typeface="Times New Roman"/>
                          <a:cs typeface="Times New Roman"/>
                        </a:rPr>
                        <a:t>Metop-SG A </a:t>
                      </a:r>
                      <a:r>
                        <a:rPr lang="en-GB" sz="1700" b="1" baseline="0" dirty="0" smtClean="0">
                          <a:solidFill>
                            <a:srgbClr val="FFC000"/>
                          </a:solidFill>
                          <a:latin typeface="Arial"/>
                          <a:ea typeface="Times New Roman"/>
                          <a:cs typeface="Times New Roman"/>
                        </a:rPr>
                        <a:t> </a:t>
                      </a:r>
                    </a:p>
                    <a:p>
                      <a:pPr algn="ctr">
                        <a:spcBef>
                          <a:spcPts val="300"/>
                        </a:spcBef>
                        <a:spcAft>
                          <a:spcPts val="300"/>
                        </a:spcAft>
                      </a:pPr>
                      <a:r>
                        <a:rPr lang="en-GB" sz="1700" b="1" baseline="0" dirty="0" smtClean="0">
                          <a:solidFill>
                            <a:srgbClr val="FFC000"/>
                          </a:solidFill>
                          <a:latin typeface="Arial"/>
                          <a:ea typeface="Times New Roman"/>
                          <a:cs typeface="Times New Roman"/>
                        </a:rPr>
                        <a:t>Optical Imagery and Sounding</a:t>
                      </a:r>
                      <a:endParaRPr lang="en-GB" sz="1700" dirty="0">
                        <a:solidFill>
                          <a:srgbClr val="FFC000"/>
                        </a:solidFill>
                        <a:latin typeface="Times New Roman"/>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008080"/>
                    </a:solidFill>
                  </a:tcPr>
                </a:tc>
                <a:tc>
                  <a:txBody>
                    <a:bodyPr/>
                    <a:lstStyle/>
                    <a:p>
                      <a:pPr algn="ctr">
                        <a:spcBef>
                          <a:spcPts val="300"/>
                        </a:spcBef>
                        <a:spcAft>
                          <a:spcPts val="300"/>
                        </a:spcAft>
                      </a:pPr>
                      <a:r>
                        <a:rPr lang="en-GB" sz="1300" b="1" dirty="0" smtClean="0">
                          <a:solidFill>
                            <a:srgbClr val="FFFFFF"/>
                          </a:solidFill>
                          <a:latin typeface="Arial"/>
                          <a:ea typeface="Times New Roman"/>
                          <a:cs typeface="Times New Roman"/>
                        </a:rPr>
                        <a:t>Instrument</a:t>
                      </a:r>
                      <a:endParaRPr lang="en-GB" sz="1300" dirty="0">
                        <a:latin typeface="Times New Roman"/>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008080"/>
                    </a:solidFill>
                  </a:tcPr>
                </a:tc>
                <a:tc>
                  <a:txBody>
                    <a:bodyPr/>
                    <a:lstStyle/>
                    <a:p>
                      <a:pPr algn="ctr">
                        <a:spcBef>
                          <a:spcPts val="300"/>
                        </a:spcBef>
                        <a:spcAft>
                          <a:spcPts val="300"/>
                        </a:spcAft>
                      </a:pPr>
                      <a:r>
                        <a:rPr lang="en-GB" sz="1300" b="1" dirty="0">
                          <a:solidFill>
                            <a:srgbClr val="FFFFFF"/>
                          </a:solidFill>
                          <a:latin typeface="Arial"/>
                          <a:ea typeface="Times New Roman"/>
                          <a:cs typeface="Times New Roman"/>
                        </a:rPr>
                        <a:t>Predecessor on </a:t>
                      </a:r>
                      <a:r>
                        <a:rPr lang="en-GB" sz="1300" b="1" dirty="0" err="1">
                          <a:solidFill>
                            <a:srgbClr val="FFFFFF"/>
                          </a:solidFill>
                          <a:latin typeface="Arial"/>
                          <a:ea typeface="Times New Roman"/>
                          <a:cs typeface="Times New Roman"/>
                        </a:rPr>
                        <a:t>Metop</a:t>
                      </a:r>
                      <a:endParaRPr lang="en-GB" sz="1300" dirty="0">
                        <a:latin typeface="Times New Roman"/>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008080"/>
                    </a:solidFill>
                  </a:tcPr>
                </a:tc>
                <a:tc>
                  <a:txBody>
                    <a:bodyPr/>
                    <a:lstStyle/>
                    <a:p>
                      <a:pPr algn="ctr">
                        <a:spcBef>
                          <a:spcPts val="300"/>
                        </a:spcBef>
                        <a:spcAft>
                          <a:spcPts val="300"/>
                        </a:spcAft>
                      </a:pPr>
                      <a:r>
                        <a:rPr lang="en-GB" sz="1300" b="1" kern="1200" dirty="0" smtClean="0">
                          <a:solidFill>
                            <a:srgbClr val="FFFFFF"/>
                          </a:solidFill>
                          <a:latin typeface="Arial"/>
                          <a:ea typeface="Times New Roman"/>
                          <a:cs typeface="Times New Roman"/>
                        </a:rPr>
                        <a:t>Predecessor</a:t>
                      </a:r>
                      <a:endParaRPr lang="en-GB" sz="1300" b="1" kern="1200" dirty="0">
                        <a:solidFill>
                          <a:srgbClr val="FFFFFF"/>
                        </a:solidFill>
                        <a:latin typeface="Arial"/>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008080"/>
                    </a:solidFill>
                  </a:tcPr>
                </a:tc>
                <a:extLst>
                  <a:ext uri="{0D108BD9-81ED-4DB2-BD59-A6C34878D82A}">
                    <a16:rowId xmlns:a16="http://schemas.microsoft.com/office/drawing/2014/main" val="10000"/>
                  </a:ext>
                </a:extLst>
              </a:tr>
              <a:tr h="299077">
                <a:tc>
                  <a:txBody>
                    <a:bodyPr/>
                    <a:lstStyle/>
                    <a:p>
                      <a:pPr algn="l">
                        <a:spcBef>
                          <a:spcPts val="300"/>
                        </a:spcBef>
                        <a:spcAft>
                          <a:spcPts val="300"/>
                        </a:spcAft>
                      </a:pPr>
                      <a:r>
                        <a:rPr lang="en-GB" sz="1300" b="1" dirty="0">
                          <a:solidFill>
                            <a:srgbClr val="C00000"/>
                          </a:solidFill>
                          <a:latin typeface="Arial"/>
                          <a:ea typeface="Times New Roman"/>
                          <a:cs typeface="Times New Roman"/>
                        </a:rPr>
                        <a:t>Infrared Atmospheric Sounding (</a:t>
                      </a:r>
                      <a:r>
                        <a:rPr lang="en-GB" sz="1300" b="1" dirty="0" smtClean="0">
                          <a:solidFill>
                            <a:srgbClr val="C00000"/>
                          </a:solidFill>
                          <a:latin typeface="Arial"/>
                          <a:ea typeface="Times New Roman"/>
                          <a:cs typeface="Times New Roman"/>
                        </a:rPr>
                        <a:t>IASI)</a:t>
                      </a:r>
                      <a:endParaRPr lang="en-GB" sz="1300" b="1" dirty="0">
                        <a:solidFill>
                          <a:srgbClr val="C00000"/>
                        </a:solidFill>
                        <a:latin typeface="Times New Roman"/>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algn="ctr">
                        <a:spcBef>
                          <a:spcPts val="300"/>
                        </a:spcBef>
                        <a:spcAft>
                          <a:spcPts val="300"/>
                        </a:spcAft>
                      </a:pPr>
                      <a:r>
                        <a:rPr lang="en-GB" sz="1300" b="1" dirty="0" smtClean="0">
                          <a:latin typeface="Arial"/>
                          <a:ea typeface="Times New Roman"/>
                          <a:cs typeface="Times New Roman"/>
                        </a:rPr>
                        <a:t>IASI-NG</a:t>
                      </a:r>
                      <a:endParaRPr lang="en-GB" sz="1300" b="1" dirty="0">
                        <a:latin typeface="Times New Roman"/>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algn="ctr">
                        <a:spcBef>
                          <a:spcPts val="300"/>
                        </a:spcBef>
                        <a:spcAft>
                          <a:spcPts val="300"/>
                        </a:spcAft>
                      </a:pPr>
                      <a:r>
                        <a:rPr lang="en-GB" sz="1300" b="1" dirty="0" smtClean="0">
                          <a:latin typeface="Arial"/>
                          <a:ea typeface="Times New Roman"/>
                          <a:cs typeface="Times New Roman"/>
                        </a:rPr>
                        <a:t>IASI</a:t>
                      </a:r>
                      <a:endParaRPr lang="en-GB" sz="1300" b="1" dirty="0">
                        <a:latin typeface="Times New Roman"/>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FC000"/>
                    </a:solidFill>
                  </a:tcPr>
                </a:tc>
                <a:tc>
                  <a:txBody>
                    <a:bodyPr/>
                    <a:lstStyle/>
                    <a:p>
                      <a:pPr marL="0" algn="ctr" defTabSz="844083" rtl="0" eaLnBrk="1" latinLnBrk="0" hangingPunct="1">
                        <a:spcBef>
                          <a:spcPts val="300"/>
                        </a:spcBef>
                        <a:spcAft>
                          <a:spcPts val="300"/>
                        </a:spcAft>
                      </a:pPr>
                      <a:r>
                        <a:rPr lang="en-GB" sz="1300" b="1" kern="1200" dirty="0" smtClean="0">
                          <a:solidFill>
                            <a:schemeClr val="tx1"/>
                          </a:solidFill>
                          <a:latin typeface="Arial"/>
                          <a:ea typeface="Times New Roman"/>
                          <a:cs typeface="Times New Roman"/>
                        </a:rPr>
                        <a:t>AIRS, HIRS</a:t>
                      </a:r>
                      <a:endParaRPr lang="en-GB" sz="1300" b="1" kern="1200" dirty="0">
                        <a:solidFill>
                          <a:schemeClr val="tx1"/>
                        </a:solidFill>
                        <a:latin typeface="Arial"/>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extLst>
                  <a:ext uri="{0D108BD9-81ED-4DB2-BD59-A6C34878D82A}">
                    <a16:rowId xmlns:a16="http://schemas.microsoft.com/office/drawing/2014/main" val="10001"/>
                  </a:ext>
                </a:extLst>
              </a:tr>
              <a:tr h="299077">
                <a:tc>
                  <a:txBody>
                    <a:bodyPr/>
                    <a:lstStyle/>
                    <a:p>
                      <a:pPr algn="just">
                        <a:spcBef>
                          <a:spcPts val="300"/>
                        </a:spcBef>
                        <a:spcAft>
                          <a:spcPts val="300"/>
                        </a:spcAft>
                      </a:pPr>
                      <a:r>
                        <a:rPr lang="en-GB" sz="1300" b="1" dirty="0">
                          <a:solidFill>
                            <a:srgbClr val="C00000"/>
                          </a:solidFill>
                          <a:latin typeface="Arial"/>
                          <a:ea typeface="Times New Roman"/>
                          <a:cs typeface="Times New Roman"/>
                        </a:rPr>
                        <a:t>Microwave Sounding (MWS)</a:t>
                      </a:r>
                      <a:endParaRPr lang="en-GB" sz="1300" b="1" dirty="0">
                        <a:solidFill>
                          <a:srgbClr val="C00000"/>
                        </a:solidFill>
                        <a:latin typeface="Times New Roman"/>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algn="ctr">
                        <a:spcBef>
                          <a:spcPts val="300"/>
                        </a:spcBef>
                        <a:spcAft>
                          <a:spcPts val="300"/>
                        </a:spcAft>
                      </a:pPr>
                      <a:r>
                        <a:rPr lang="en-GB" sz="1300" b="1" dirty="0" smtClean="0">
                          <a:latin typeface="Arial"/>
                          <a:ea typeface="Times New Roman"/>
                          <a:cs typeface="Times New Roman"/>
                        </a:rPr>
                        <a:t>MWS</a:t>
                      </a:r>
                      <a:endParaRPr lang="en-GB" sz="1300" b="1" dirty="0">
                        <a:latin typeface="Times New Roman"/>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algn="ctr">
                        <a:spcBef>
                          <a:spcPts val="300"/>
                        </a:spcBef>
                        <a:spcAft>
                          <a:spcPts val="300"/>
                        </a:spcAft>
                      </a:pPr>
                      <a:r>
                        <a:rPr lang="en-GB" sz="1300" b="1" dirty="0" smtClean="0">
                          <a:latin typeface="Arial"/>
                          <a:ea typeface="Times New Roman"/>
                          <a:cs typeface="Times New Roman"/>
                        </a:rPr>
                        <a:t>AMSU-A, MHS</a:t>
                      </a:r>
                      <a:endParaRPr lang="en-GB" sz="1300" b="1" dirty="0">
                        <a:latin typeface="Times New Roman"/>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FC000"/>
                    </a:solidFill>
                  </a:tcPr>
                </a:tc>
                <a:tc>
                  <a:txBody>
                    <a:bodyPr/>
                    <a:lstStyle/>
                    <a:p>
                      <a:pPr marL="0" algn="ctr" defTabSz="844083" rtl="0" eaLnBrk="1" latinLnBrk="0" hangingPunct="1">
                        <a:spcBef>
                          <a:spcPts val="300"/>
                        </a:spcBef>
                        <a:spcAft>
                          <a:spcPts val="300"/>
                        </a:spcAft>
                      </a:pPr>
                      <a:r>
                        <a:rPr lang="en-GB" sz="1300" b="1" kern="1200" dirty="0" smtClean="0">
                          <a:solidFill>
                            <a:schemeClr val="tx1"/>
                          </a:solidFill>
                          <a:latin typeface="Arial"/>
                          <a:ea typeface="Times New Roman"/>
                          <a:cs typeface="Times New Roman"/>
                        </a:rPr>
                        <a:t>MSU, AMSU-B, ATMS</a:t>
                      </a:r>
                      <a:endParaRPr lang="en-GB" sz="1300" b="1" kern="1200" dirty="0">
                        <a:solidFill>
                          <a:schemeClr val="tx1"/>
                        </a:solidFill>
                        <a:latin typeface="Arial"/>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extLst>
                  <a:ext uri="{0D108BD9-81ED-4DB2-BD59-A6C34878D82A}">
                    <a16:rowId xmlns:a16="http://schemas.microsoft.com/office/drawing/2014/main" val="10002"/>
                  </a:ext>
                </a:extLst>
              </a:tr>
              <a:tr h="299077">
                <a:tc>
                  <a:txBody>
                    <a:bodyPr/>
                    <a:lstStyle/>
                    <a:p>
                      <a:pPr algn="just">
                        <a:spcBef>
                          <a:spcPts val="300"/>
                        </a:spcBef>
                        <a:spcAft>
                          <a:spcPts val="300"/>
                        </a:spcAft>
                      </a:pPr>
                      <a:r>
                        <a:rPr lang="en-GB" sz="1300" b="1" dirty="0">
                          <a:solidFill>
                            <a:srgbClr val="C00000"/>
                          </a:solidFill>
                          <a:latin typeface="Arial"/>
                          <a:ea typeface="Times New Roman"/>
                          <a:cs typeface="Times New Roman"/>
                        </a:rPr>
                        <a:t>Visible-infrared Imaging (VII)</a:t>
                      </a:r>
                      <a:endParaRPr lang="en-GB" sz="1300" b="1" dirty="0">
                        <a:solidFill>
                          <a:srgbClr val="C00000"/>
                        </a:solidFill>
                        <a:latin typeface="Times New Roman"/>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algn="ctr">
                        <a:spcBef>
                          <a:spcPts val="300"/>
                        </a:spcBef>
                        <a:spcAft>
                          <a:spcPts val="300"/>
                        </a:spcAft>
                      </a:pPr>
                      <a:r>
                        <a:rPr lang="en-GB" sz="1300" b="1" dirty="0" smtClean="0">
                          <a:latin typeface="Arial"/>
                          <a:ea typeface="Times New Roman"/>
                          <a:cs typeface="Times New Roman"/>
                        </a:rPr>
                        <a:t>METimage</a:t>
                      </a:r>
                      <a:endParaRPr lang="en-GB" sz="1300" b="1" dirty="0">
                        <a:latin typeface="Times New Roman"/>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algn="ctr">
                        <a:spcBef>
                          <a:spcPts val="300"/>
                        </a:spcBef>
                        <a:spcAft>
                          <a:spcPts val="300"/>
                        </a:spcAft>
                      </a:pPr>
                      <a:r>
                        <a:rPr lang="en-GB" sz="1300" b="1" dirty="0" smtClean="0">
                          <a:latin typeface="Arial"/>
                          <a:ea typeface="Times New Roman"/>
                          <a:cs typeface="Times New Roman"/>
                        </a:rPr>
                        <a:t>AVHRR</a:t>
                      </a:r>
                      <a:endParaRPr lang="en-GB" sz="1300" b="1" dirty="0">
                        <a:latin typeface="Times New Roman"/>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FC000"/>
                    </a:solidFill>
                  </a:tcPr>
                </a:tc>
                <a:tc>
                  <a:txBody>
                    <a:bodyPr/>
                    <a:lstStyle/>
                    <a:p>
                      <a:pPr marL="0" algn="ctr" defTabSz="844083" rtl="0" eaLnBrk="1" latinLnBrk="0" hangingPunct="1">
                        <a:spcBef>
                          <a:spcPts val="300"/>
                        </a:spcBef>
                        <a:spcAft>
                          <a:spcPts val="300"/>
                        </a:spcAft>
                      </a:pPr>
                      <a:r>
                        <a:rPr lang="en-GB" sz="1300" b="1" kern="1200" dirty="0" smtClean="0">
                          <a:solidFill>
                            <a:schemeClr val="tx1"/>
                          </a:solidFill>
                          <a:latin typeface="Arial"/>
                          <a:ea typeface="Times New Roman"/>
                          <a:cs typeface="Times New Roman"/>
                        </a:rPr>
                        <a:t>AVHRR&amp;VHRR</a:t>
                      </a:r>
                      <a:endParaRPr lang="en-GB" sz="1300" b="1" kern="1200" dirty="0">
                        <a:solidFill>
                          <a:schemeClr val="tx1"/>
                        </a:solidFill>
                        <a:latin typeface="Arial"/>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extLst>
                  <a:ext uri="{0D108BD9-81ED-4DB2-BD59-A6C34878D82A}">
                    <a16:rowId xmlns:a16="http://schemas.microsoft.com/office/drawing/2014/main" val="10003"/>
                  </a:ext>
                </a:extLst>
              </a:tr>
              <a:tr h="299077">
                <a:tc>
                  <a:txBody>
                    <a:bodyPr/>
                    <a:lstStyle/>
                    <a:p>
                      <a:pPr algn="l">
                        <a:spcBef>
                          <a:spcPts val="300"/>
                        </a:spcBef>
                        <a:spcAft>
                          <a:spcPts val="300"/>
                        </a:spcAft>
                      </a:pPr>
                      <a:r>
                        <a:rPr lang="en-GB" sz="1300" b="1" dirty="0">
                          <a:solidFill>
                            <a:srgbClr val="C00000"/>
                          </a:solidFill>
                          <a:latin typeface="Arial"/>
                          <a:ea typeface="Times New Roman"/>
                          <a:cs typeface="Times New Roman"/>
                        </a:rPr>
                        <a:t>Radio Occultation (RO)</a:t>
                      </a:r>
                      <a:endParaRPr lang="en-GB" sz="1300" b="1" dirty="0">
                        <a:solidFill>
                          <a:srgbClr val="C00000"/>
                        </a:solidFill>
                        <a:latin typeface="Times New Roman"/>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algn="ctr">
                        <a:spcBef>
                          <a:spcPts val="300"/>
                        </a:spcBef>
                        <a:spcAft>
                          <a:spcPts val="300"/>
                        </a:spcAft>
                      </a:pPr>
                      <a:r>
                        <a:rPr lang="en-GB" sz="1300" b="1" dirty="0" smtClean="0">
                          <a:latin typeface="Arial"/>
                          <a:ea typeface="Times New Roman"/>
                          <a:cs typeface="Times New Roman"/>
                        </a:rPr>
                        <a:t>RO</a:t>
                      </a:r>
                      <a:endParaRPr lang="en-GB" sz="1300" b="1" dirty="0">
                        <a:latin typeface="Times New Roman"/>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algn="ctr">
                        <a:spcBef>
                          <a:spcPts val="300"/>
                        </a:spcBef>
                        <a:spcAft>
                          <a:spcPts val="300"/>
                        </a:spcAft>
                      </a:pPr>
                      <a:r>
                        <a:rPr lang="en-GB" sz="1300" b="1" dirty="0" smtClean="0">
                          <a:latin typeface="Arial"/>
                          <a:ea typeface="Times New Roman"/>
                          <a:cs typeface="Times New Roman"/>
                        </a:rPr>
                        <a:t>GRAS</a:t>
                      </a:r>
                      <a:endParaRPr lang="en-GB" sz="1300" b="1" dirty="0">
                        <a:latin typeface="Times New Roman"/>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FC000"/>
                    </a:solidFill>
                  </a:tcPr>
                </a:tc>
                <a:tc>
                  <a:txBody>
                    <a:bodyPr/>
                    <a:lstStyle/>
                    <a:p>
                      <a:pPr marL="0" marR="0" lvl="0" indent="0" algn="ctr" defTabSz="844083" rtl="0" eaLnBrk="1" fontAlgn="auto" latinLnBrk="0" hangingPunct="1">
                        <a:lnSpc>
                          <a:spcPct val="100000"/>
                        </a:lnSpc>
                        <a:spcBef>
                          <a:spcPts val="300"/>
                        </a:spcBef>
                        <a:spcAft>
                          <a:spcPts val="300"/>
                        </a:spcAft>
                        <a:buClrTx/>
                        <a:buSzTx/>
                        <a:buFontTx/>
                        <a:buNone/>
                        <a:tabLst/>
                        <a:defRPr/>
                      </a:pPr>
                      <a:r>
                        <a:rPr lang="en-GB" sz="1300" b="1" kern="1200" dirty="0" smtClean="0">
                          <a:solidFill>
                            <a:schemeClr val="tx1"/>
                          </a:solidFill>
                          <a:latin typeface="Arial"/>
                          <a:ea typeface="Times New Roman"/>
                          <a:cs typeface="Times New Roman"/>
                        </a:rPr>
                        <a:t>CHAMP,</a:t>
                      </a:r>
                      <a:r>
                        <a:rPr lang="en-GB" sz="1300" b="1" kern="1200" baseline="0" dirty="0" smtClean="0">
                          <a:solidFill>
                            <a:schemeClr val="tx1"/>
                          </a:solidFill>
                          <a:latin typeface="Arial"/>
                          <a:ea typeface="Times New Roman"/>
                          <a:cs typeface="Times New Roman"/>
                        </a:rPr>
                        <a:t> </a:t>
                      </a:r>
                      <a:r>
                        <a:rPr lang="en-GB" sz="1300" b="1" kern="1200" dirty="0" smtClean="0">
                          <a:solidFill>
                            <a:schemeClr val="tx1"/>
                          </a:solidFill>
                          <a:latin typeface="Arial"/>
                          <a:ea typeface="Times New Roman"/>
                          <a:cs typeface="Times New Roman"/>
                        </a:rPr>
                        <a:t>COSMIC, GRACE</a:t>
                      </a: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extLst>
                  <a:ext uri="{0D108BD9-81ED-4DB2-BD59-A6C34878D82A}">
                    <a16:rowId xmlns:a16="http://schemas.microsoft.com/office/drawing/2014/main" val="10004"/>
                  </a:ext>
                </a:extLst>
              </a:tr>
              <a:tr h="299077">
                <a:tc>
                  <a:txBody>
                    <a:bodyPr/>
                    <a:lstStyle/>
                    <a:p>
                      <a:pPr algn="l">
                        <a:spcBef>
                          <a:spcPts val="300"/>
                        </a:spcBef>
                        <a:spcAft>
                          <a:spcPts val="300"/>
                        </a:spcAft>
                      </a:pPr>
                      <a:r>
                        <a:rPr lang="en-GB" sz="1300" b="1" dirty="0">
                          <a:solidFill>
                            <a:srgbClr val="C00000"/>
                          </a:solidFill>
                          <a:latin typeface="Arial"/>
                          <a:ea typeface="Times New Roman"/>
                          <a:cs typeface="Times New Roman"/>
                        </a:rPr>
                        <a:t>UV/VIS/NIR/SWIR Sounding (UVNS)</a:t>
                      </a:r>
                      <a:endParaRPr lang="en-GB" sz="1300" b="1" dirty="0">
                        <a:solidFill>
                          <a:srgbClr val="C00000"/>
                        </a:solidFill>
                        <a:latin typeface="Times New Roman"/>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algn="ctr">
                        <a:spcBef>
                          <a:spcPts val="300"/>
                        </a:spcBef>
                        <a:spcAft>
                          <a:spcPts val="300"/>
                        </a:spcAft>
                      </a:pPr>
                      <a:r>
                        <a:rPr lang="en-GB" sz="1300" b="1" dirty="0" smtClean="0">
                          <a:latin typeface="Arial"/>
                          <a:ea typeface="Times New Roman"/>
                          <a:cs typeface="Times New Roman"/>
                        </a:rPr>
                        <a:t>Sentinel-5</a:t>
                      </a:r>
                      <a:endParaRPr lang="en-GB" sz="1300" b="1" dirty="0">
                        <a:latin typeface="Times New Roman"/>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algn="ctr">
                        <a:spcBef>
                          <a:spcPts val="300"/>
                        </a:spcBef>
                        <a:spcAft>
                          <a:spcPts val="300"/>
                        </a:spcAft>
                      </a:pPr>
                      <a:r>
                        <a:rPr lang="en-GB" sz="1300" b="1" dirty="0" smtClean="0">
                          <a:latin typeface="Arial"/>
                          <a:ea typeface="Times New Roman"/>
                          <a:cs typeface="Times New Roman"/>
                        </a:rPr>
                        <a:t>GOME-2</a:t>
                      </a:r>
                      <a:endParaRPr lang="en-GB" sz="1300" b="1" dirty="0">
                        <a:latin typeface="Times New Roman"/>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FC000"/>
                    </a:solidFill>
                  </a:tcPr>
                </a:tc>
                <a:tc>
                  <a:txBody>
                    <a:bodyPr/>
                    <a:lstStyle/>
                    <a:p>
                      <a:pPr marL="0" algn="ctr" defTabSz="844083" rtl="0" eaLnBrk="1" latinLnBrk="0" hangingPunct="1">
                        <a:spcBef>
                          <a:spcPts val="300"/>
                        </a:spcBef>
                        <a:spcAft>
                          <a:spcPts val="300"/>
                        </a:spcAft>
                      </a:pPr>
                      <a:r>
                        <a:rPr lang="en-GB" sz="1300" b="1" kern="1200" dirty="0" smtClean="0">
                          <a:solidFill>
                            <a:schemeClr val="tx1"/>
                          </a:solidFill>
                          <a:latin typeface="Arial"/>
                          <a:ea typeface="Times New Roman"/>
                          <a:cs typeface="Times New Roman"/>
                        </a:rPr>
                        <a:t>GOME, Sentinel 5P</a:t>
                      </a:r>
                      <a:endParaRPr lang="en-GB" sz="1300" b="1" kern="1200" dirty="0">
                        <a:solidFill>
                          <a:schemeClr val="tx1"/>
                        </a:solidFill>
                        <a:latin typeface="Arial"/>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extLst>
                  <a:ext uri="{0D108BD9-81ED-4DB2-BD59-A6C34878D82A}">
                    <a16:rowId xmlns:a16="http://schemas.microsoft.com/office/drawing/2014/main" val="10005"/>
                  </a:ext>
                </a:extLst>
              </a:tr>
              <a:tr h="393895">
                <a:tc>
                  <a:txBody>
                    <a:bodyPr/>
                    <a:lstStyle/>
                    <a:p>
                      <a:pPr algn="l">
                        <a:spcBef>
                          <a:spcPts val="300"/>
                        </a:spcBef>
                        <a:spcAft>
                          <a:spcPts val="300"/>
                        </a:spcAft>
                      </a:pPr>
                      <a:r>
                        <a:rPr lang="en-GB" sz="1300" b="1" dirty="0">
                          <a:solidFill>
                            <a:srgbClr val="C00000"/>
                          </a:solidFill>
                          <a:latin typeface="Arial"/>
                          <a:ea typeface="Times New Roman"/>
                          <a:cs typeface="Times New Roman"/>
                        </a:rPr>
                        <a:t>Multi-viewing, -channel, -polarisation Imaging (3MI)</a:t>
                      </a:r>
                      <a:endParaRPr lang="en-GB" sz="1300" b="1" dirty="0">
                        <a:solidFill>
                          <a:srgbClr val="C00000"/>
                        </a:solidFill>
                        <a:latin typeface="Times New Roman"/>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algn="ctr">
                        <a:spcBef>
                          <a:spcPts val="300"/>
                        </a:spcBef>
                        <a:spcAft>
                          <a:spcPts val="300"/>
                        </a:spcAft>
                      </a:pPr>
                      <a:r>
                        <a:rPr lang="en-GB" sz="1300" b="1" dirty="0" smtClean="0">
                          <a:latin typeface="Arial"/>
                          <a:ea typeface="Times New Roman"/>
                          <a:cs typeface="Times New Roman"/>
                        </a:rPr>
                        <a:t>3MI</a:t>
                      </a:r>
                      <a:endParaRPr lang="en-GB" sz="1300" b="1" dirty="0">
                        <a:latin typeface="Times New Roman"/>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algn="ctr">
                        <a:spcBef>
                          <a:spcPts val="300"/>
                        </a:spcBef>
                        <a:spcAft>
                          <a:spcPts val="300"/>
                        </a:spcAft>
                      </a:pPr>
                      <a:r>
                        <a:rPr lang="en-GB" sz="1300" b="1" dirty="0">
                          <a:latin typeface="Arial"/>
                          <a:ea typeface="Times New Roman"/>
                          <a:cs typeface="Times New Roman"/>
                        </a:rPr>
                        <a:t>-/-</a:t>
                      </a:r>
                      <a:endParaRPr lang="en-GB" sz="1300" b="1" dirty="0">
                        <a:latin typeface="Times New Roman"/>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FC000"/>
                    </a:solidFill>
                  </a:tcPr>
                </a:tc>
                <a:tc>
                  <a:txBody>
                    <a:bodyPr/>
                    <a:lstStyle/>
                    <a:p>
                      <a:pPr marL="0" algn="ctr" defTabSz="844083" rtl="0" eaLnBrk="1" latinLnBrk="0" hangingPunct="1">
                        <a:spcBef>
                          <a:spcPts val="300"/>
                        </a:spcBef>
                        <a:spcAft>
                          <a:spcPts val="300"/>
                        </a:spcAft>
                      </a:pPr>
                      <a:r>
                        <a:rPr lang="en-GB" sz="1300" b="1" kern="1200" dirty="0" smtClean="0">
                          <a:solidFill>
                            <a:schemeClr val="tx1"/>
                          </a:solidFill>
                          <a:latin typeface="Arial"/>
                          <a:ea typeface="Times New Roman"/>
                          <a:cs typeface="Times New Roman"/>
                        </a:rPr>
                        <a:t>POLDER</a:t>
                      </a:r>
                      <a:endParaRPr lang="en-GB" sz="1300" b="1" kern="1200" dirty="0">
                        <a:solidFill>
                          <a:schemeClr val="tx1"/>
                        </a:solidFill>
                        <a:latin typeface="Arial"/>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graphicFrame>
        <p:nvGraphicFramePr>
          <p:cNvPr id="5" name="Table 4"/>
          <p:cNvGraphicFramePr>
            <a:graphicFrameLocks noGrp="1"/>
          </p:cNvGraphicFramePr>
          <p:nvPr>
            <p:extLst/>
          </p:nvPr>
        </p:nvGraphicFramePr>
        <p:xfrm>
          <a:off x="390986" y="4640947"/>
          <a:ext cx="11221892" cy="2089745"/>
        </p:xfrm>
        <a:graphic>
          <a:graphicData uri="http://schemas.openxmlformats.org/drawingml/2006/table">
            <a:tbl>
              <a:tblPr/>
              <a:tblGrid>
                <a:gridCol w="4168402">
                  <a:extLst>
                    <a:ext uri="{9D8B030D-6E8A-4147-A177-3AD203B41FA5}">
                      <a16:colId xmlns:a16="http://schemas.microsoft.com/office/drawing/2014/main" val="20000"/>
                    </a:ext>
                  </a:extLst>
                </a:gridCol>
                <a:gridCol w="2396358">
                  <a:extLst>
                    <a:ext uri="{9D8B030D-6E8A-4147-A177-3AD203B41FA5}">
                      <a16:colId xmlns:a16="http://schemas.microsoft.com/office/drawing/2014/main" val="20001"/>
                    </a:ext>
                  </a:extLst>
                </a:gridCol>
                <a:gridCol w="2202438">
                  <a:extLst>
                    <a:ext uri="{9D8B030D-6E8A-4147-A177-3AD203B41FA5}">
                      <a16:colId xmlns:a16="http://schemas.microsoft.com/office/drawing/2014/main" val="20002"/>
                    </a:ext>
                  </a:extLst>
                </a:gridCol>
                <a:gridCol w="2454694">
                  <a:extLst>
                    <a:ext uri="{9D8B030D-6E8A-4147-A177-3AD203B41FA5}">
                      <a16:colId xmlns:a16="http://schemas.microsoft.com/office/drawing/2014/main" val="20003"/>
                    </a:ext>
                  </a:extLst>
                </a:gridCol>
              </a:tblGrid>
              <a:tr h="576775">
                <a:tc>
                  <a:txBody>
                    <a:bodyPr/>
                    <a:lstStyle/>
                    <a:p>
                      <a:pPr algn="ctr">
                        <a:spcBef>
                          <a:spcPts val="300"/>
                        </a:spcBef>
                        <a:spcAft>
                          <a:spcPts val="300"/>
                        </a:spcAft>
                      </a:pPr>
                      <a:r>
                        <a:rPr lang="en-GB" sz="1700" b="1" dirty="0" smtClean="0">
                          <a:solidFill>
                            <a:schemeClr val="bg1"/>
                          </a:solidFill>
                          <a:latin typeface="Arial"/>
                          <a:ea typeface="Times New Roman"/>
                          <a:cs typeface="Times New Roman"/>
                        </a:rPr>
                        <a:t>Metop-SG B</a:t>
                      </a:r>
                    </a:p>
                    <a:p>
                      <a:pPr algn="ctr">
                        <a:spcBef>
                          <a:spcPts val="300"/>
                        </a:spcBef>
                        <a:spcAft>
                          <a:spcPts val="300"/>
                        </a:spcAft>
                      </a:pPr>
                      <a:r>
                        <a:rPr lang="en-GB" sz="1700" b="1" dirty="0" smtClean="0">
                          <a:solidFill>
                            <a:schemeClr val="bg1"/>
                          </a:solidFill>
                          <a:latin typeface="Arial"/>
                          <a:ea typeface="Times New Roman"/>
                          <a:cs typeface="Times New Roman"/>
                        </a:rPr>
                        <a:t>Microwave</a:t>
                      </a:r>
                      <a:r>
                        <a:rPr lang="en-GB" sz="1700" b="1" baseline="0" dirty="0" smtClean="0">
                          <a:solidFill>
                            <a:schemeClr val="bg1"/>
                          </a:solidFill>
                          <a:latin typeface="Arial"/>
                          <a:ea typeface="Times New Roman"/>
                          <a:cs typeface="Times New Roman"/>
                        </a:rPr>
                        <a:t>  Laboratory</a:t>
                      </a:r>
                      <a:endParaRPr lang="en-GB" sz="1700" dirty="0">
                        <a:solidFill>
                          <a:schemeClr val="bg1"/>
                        </a:solidFill>
                        <a:latin typeface="Times New Roman"/>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008080"/>
                    </a:solidFill>
                  </a:tcPr>
                </a:tc>
                <a:tc>
                  <a:txBody>
                    <a:bodyPr/>
                    <a:lstStyle/>
                    <a:p>
                      <a:pPr algn="ctr">
                        <a:spcBef>
                          <a:spcPts val="300"/>
                        </a:spcBef>
                        <a:spcAft>
                          <a:spcPts val="300"/>
                        </a:spcAft>
                      </a:pPr>
                      <a:r>
                        <a:rPr lang="en-GB" sz="1300" b="1" dirty="0" smtClean="0">
                          <a:solidFill>
                            <a:srgbClr val="FFFFFF"/>
                          </a:solidFill>
                          <a:latin typeface="Arial"/>
                          <a:ea typeface="Times New Roman"/>
                          <a:cs typeface="Times New Roman"/>
                        </a:rPr>
                        <a:t>Instrument</a:t>
                      </a:r>
                      <a:endParaRPr lang="en-GB" sz="1300" dirty="0">
                        <a:latin typeface="Times New Roman"/>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008080"/>
                    </a:solidFill>
                  </a:tcPr>
                </a:tc>
                <a:tc>
                  <a:txBody>
                    <a:bodyPr/>
                    <a:lstStyle/>
                    <a:p>
                      <a:pPr algn="ctr">
                        <a:spcBef>
                          <a:spcPts val="300"/>
                        </a:spcBef>
                        <a:spcAft>
                          <a:spcPts val="300"/>
                        </a:spcAft>
                      </a:pPr>
                      <a:r>
                        <a:rPr lang="en-GB" sz="1300" b="1" dirty="0">
                          <a:solidFill>
                            <a:srgbClr val="FFFFFF"/>
                          </a:solidFill>
                          <a:latin typeface="Arial"/>
                          <a:ea typeface="Times New Roman"/>
                          <a:cs typeface="Times New Roman"/>
                        </a:rPr>
                        <a:t>Predecessor on </a:t>
                      </a:r>
                      <a:r>
                        <a:rPr lang="en-GB" sz="1300" b="1" dirty="0" err="1">
                          <a:solidFill>
                            <a:srgbClr val="FFFFFF"/>
                          </a:solidFill>
                          <a:latin typeface="Arial"/>
                          <a:ea typeface="Times New Roman"/>
                          <a:cs typeface="Times New Roman"/>
                        </a:rPr>
                        <a:t>Metop</a:t>
                      </a:r>
                      <a:endParaRPr lang="en-GB" sz="1300" dirty="0">
                        <a:latin typeface="Times New Roman"/>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008080"/>
                    </a:solidFill>
                  </a:tcPr>
                </a:tc>
                <a:tc>
                  <a:txBody>
                    <a:bodyPr/>
                    <a:lstStyle/>
                    <a:p>
                      <a:pPr marL="0" marR="0" lvl="0" indent="0" algn="ctr" defTabSz="844083" rtl="0" eaLnBrk="1" fontAlgn="auto" latinLnBrk="0" hangingPunct="1">
                        <a:lnSpc>
                          <a:spcPct val="100000"/>
                        </a:lnSpc>
                        <a:spcBef>
                          <a:spcPts val="300"/>
                        </a:spcBef>
                        <a:spcAft>
                          <a:spcPts val="300"/>
                        </a:spcAft>
                        <a:buClrTx/>
                        <a:buSzTx/>
                        <a:buFontTx/>
                        <a:buNone/>
                        <a:tabLst/>
                        <a:defRPr/>
                      </a:pPr>
                      <a:r>
                        <a:rPr lang="en-GB" sz="1300" b="1" kern="1200" dirty="0" smtClean="0">
                          <a:solidFill>
                            <a:srgbClr val="FFFFFF"/>
                          </a:solidFill>
                          <a:latin typeface="Arial"/>
                          <a:ea typeface="Times New Roman"/>
                          <a:cs typeface="Times New Roman"/>
                        </a:rPr>
                        <a:t>Predecessor</a:t>
                      </a: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008080"/>
                    </a:solidFill>
                  </a:tcPr>
                </a:tc>
                <a:extLst>
                  <a:ext uri="{0D108BD9-81ED-4DB2-BD59-A6C34878D82A}">
                    <a16:rowId xmlns:a16="http://schemas.microsoft.com/office/drawing/2014/main" val="10000"/>
                  </a:ext>
                </a:extLst>
              </a:tr>
              <a:tr h="299077">
                <a:tc>
                  <a:txBody>
                    <a:bodyPr/>
                    <a:lstStyle/>
                    <a:p>
                      <a:pPr algn="just">
                        <a:spcBef>
                          <a:spcPts val="300"/>
                        </a:spcBef>
                        <a:spcAft>
                          <a:spcPts val="300"/>
                        </a:spcAft>
                      </a:pPr>
                      <a:r>
                        <a:rPr lang="en-GB" sz="1300" b="1" dirty="0" err="1">
                          <a:solidFill>
                            <a:srgbClr val="00B050"/>
                          </a:solidFill>
                          <a:latin typeface="Arial"/>
                          <a:ea typeface="Times New Roman"/>
                          <a:cs typeface="Times New Roman"/>
                        </a:rPr>
                        <a:t>Scatterometer</a:t>
                      </a:r>
                      <a:r>
                        <a:rPr lang="en-GB" sz="1300" b="1" dirty="0">
                          <a:solidFill>
                            <a:srgbClr val="00B050"/>
                          </a:solidFill>
                          <a:latin typeface="Arial"/>
                          <a:ea typeface="Times New Roman"/>
                          <a:cs typeface="Times New Roman"/>
                        </a:rPr>
                        <a:t> (SCA)</a:t>
                      </a:r>
                      <a:endParaRPr lang="en-GB" sz="1300" b="1" dirty="0">
                        <a:solidFill>
                          <a:srgbClr val="00B050"/>
                        </a:solidFill>
                        <a:latin typeface="Times New Roman"/>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algn="ctr">
                        <a:spcBef>
                          <a:spcPts val="300"/>
                        </a:spcBef>
                        <a:spcAft>
                          <a:spcPts val="300"/>
                        </a:spcAft>
                      </a:pPr>
                      <a:r>
                        <a:rPr lang="en-GB" sz="1300" b="1" dirty="0" smtClean="0">
                          <a:latin typeface="Arial"/>
                          <a:ea typeface="Times New Roman"/>
                          <a:cs typeface="Times New Roman"/>
                        </a:rPr>
                        <a:t>SCA</a:t>
                      </a:r>
                      <a:endParaRPr lang="en-GB" sz="1300" b="1" dirty="0">
                        <a:latin typeface="Times New Roman"/>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algn="ctr">
                        <a:spcBef>
                          <a:spcPts val="300"/>
                        </a:spcBef>
                        <a:spcAft>
                          <a:spcPts val="300"/>
                        </a:spcAft>
                      </a:pPr>
                      <a:r>
                        <a:rPr lang="en-GB" sz="1300" b="1" dirty="0" smtClean="0">
                          <a:latin typeface="Arial"/>
                          <a:ea typeface="Times New Roman"/>
                          <a:cs typeface="Times New Roman"/>
                        </a:rPr>
                        <a:t>ASCAT</a:t>
                      </a:r>
                      <a:endParaRPr lang="en-GB" sz="1300" b="1" dirty="0">
                        <a:latin typeface="Times New Roman"/>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FC000"/>
                    </a:solidFill>
                  </a:tcPr>
                </a:tc>
                <a:tc>
                  <a:txBody>
                    <a:bodyPr/>
                    <a:lstStyle/>
                    <a:p>
                      <a:pPr algn="ctr">
                        <a:spcBef>
                          <a:spcPts val="300"/>
                        </a:spcBef>
                        <a:spcAft>
                          <a:spcPts val="300"/>
                        </a:spcAft>
                      </a:pPr>
                      <a:r>
                        <a:rPr lang="en-GB" sz="1300" b="1" kern="1200" dirty="0" smtClean="0">
                          <a:solidFill>
                            <a:schemeClr val="tx1"/>
                          </a:solidFill>
                          <a:latin typeface="Arial"/>
                          <a:ea typeface="Times New Roman"/>
                          <a:cs typeface="Times New Roman"/>
                        </a:rPr>
                        <a:t>ERS-1 Scat</a:t>
                      </a:r>
                      <a:endParaRPr lang="en-GB" sz="1300" b="1" kern="1200" dirty="0">
                        <a:solidFill>
                          <a:schemeClr val="tx1"/>
                        </a:solidFill>
                        <a:latin typeface="Arial"/>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extLst>
                  <a:ext uri="{0D108BD9-81ED-4DB2-BD59-A6C34878D82A}">
                    <a16:rowId xmlns:a16="http://schemas.microsoft.com/office/drawing/2014/main" val="10001"/>
                  </a:ext>
                </a:extLst>
              </a:tr>
              <a:tr h="299077">
                <a:tc>
                  <a:txBody>
                    <a:bodyPr/>
                    <a:lstStyle/>
                    <a:p>
                      <a:pPr algn="l">
                        <a:spcBef>
                          <a:spcPts val="300"/>
                        </a:spcBef>
                        <a:spcAft>
                          <a:spcPts val="300"/>
                        </a:spcAft>
                      </a:pPr>
                      <a:r>
                        <a:rPr lang="en-GB" sz="1300" b="1" dirty="0">
                          <a:solidFill>
                            <a:srgbClr val="00B050"/>
                          </a:solidFill>
                          <a:latin typeface="Arial"/>
                          <a:ea typeface="Times New Roman"/>
                          <a:cs typeface="Times New Roman"/>
                        </a:rPr>
                        <a:t>Radio Occultation (RO)</a:t>
                      </a:r>
                      <a:endParaRPr lang="en-GB" sz="1300" b="1" dirty="0">
                        <a:solidFill>
                          <a:srgbClr val="00B050"/>
                        </a:solidFill>
                        <a:latin typeface="Times New Roman"/>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algn="ctr">
                        <a:spcBef>
                          <a:spcPts val="300"/>
                        </a:spcBef>
                        <a:spcAft>
                          <a:spcPts val="300"/>
                        </a:spcAft>
                      </a:pPr>
                      <a:r>
                        <a:rPr lang="en-GB" sz="1300" b="1" dirty="0" smtClean="0">
                          <a:latin typeface="Arial"/>
                          <a:ea typeface="Times New Roman"/>
                          <a:cs typeface="Times New Roman"/>
                        </a:rPr>
                        <a:t>RO</a:t>
                      </a:r>
                      <a:endParaRPr lang="en-GB" sz="1300" b="1" dirty="0">
                        <a:latin typeface="Times New Roman"/>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algn="ctr">
                        <a:spcBef>
                          <a:spcPts val="300"/>
                        </a:spcBef>
                        <a:spcAft>
                          <a:spcPts val="300"/>
                        </a:spcAft>
                      </a:pPr>
                      <a:r>
                        <a:rPr lang="en-GB" sz="1300" b="1" dirty="0" smtClean="0">
                          <a:latin typeface="Arial"/>
                          <a:ea typeface="Times New Roman"/>
                          <a:cs typeface="Times New Roman"/>
                        </a:rPr>
                        <a:t>GRAS</a:t>
                      </a:r>
                      <a:endParaRPr lang="en-GB" sz="1300" b="1" dirty="0">
                        <a:latin typeface="Times New Roman"/>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FC000"/>
                    </a:solidFill>
                  </a:tcPr>
                </a:tc>
                <a:tc>
                  <a:txBody>
                    <a:bodyPr/>
                    <a:lstStyle/>
                    <a:p>
                      <a:pPr algn="ctr">
                        <a:spcBef>
                          <a:spcPts val="300"/>
                        </a:spcBef>
                        <a:spcAft>
                          <a:spcPts val="300"/>
                        </a:spcAft>
                      </a:pPr>
                      <a:r>
                        <a:rPr lang="en-GB" sz="1300" b="1" kern="1200" dirty="0" smtClean="0">
                          <a:solidFill>
                            <a:schemeClr val="tx1"/>
                          </a:solidFill>
                          <a:latin typeface="Arial"/>
                          <a:ea typeface="Times New Roman"/>
                          <a:cs typeface="Times New Roman"/>
                        </a:rPr>
                        <a:t>CHAMP,</a:t>
                      </a:r>
                      <a:r>
                        <a:rPr lang="en-GB" sz="1300" b="1" kern="1200" baseline="0" dirty="0" smtClean="0">
                          <a:solidFill>
                            <a:schemeClr val="tx1"/>
                          </a:solidFill>
                          <a:latin typeface="Arial"/>
                          <a:ea typeface="Times New Roman"/>
                          <a:cs typeface="Times New Roman"/>
                        </a:rPr>
                        <a:t> </a:t>
                      </a:r>
                      <a:r>
                        <a:rPr lang="en-GB" sz="1300" b="1" kern="1200" dirty="0" smtClean="0">
                          <a:solidFill>
                            <a:schemeClr val="tx1"/>
                          </a:solidFill>
                          <a:latin typeface="Arial"/>
                          <a:ea typeface="Times New Roman"/>
                          <a:cs typeface="Times New Roman"/>
                        </a:rPr>
                        <a:t>COSMIC</a:t>
                      </a:r>
                      <a:endParaRPr lang="en-GB" sz="1300" b="1" kern="1200" dirty="0">
                        <a:solidFill>
                          <a:schemeClr val="tx1"/>
                        </a:solidFill>
                        <a:latin typeface="Arial"/>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extLst>
                  <a:ext uri="{0D108BD9-81ED-4DB2-BD59-A6C34878D82A}">
                    <a16:rowId xmlns:a16="http://schemas.microsoft.com/office/drawing/2014/main" val="10002"/>
                  </a:ext>
                </a:extLst>
              </a:tr>
              <a:tr h="299077">
                <a:tc>
                  <a:txBody>
                    <a:bodyPr/>
                    <a:lstStyle/>
                    <a:p>
                      <a:pPr algn="l">
                        <a:spcBef>
                          <a:spcPts val="300"/>
                        </a:spcBef>
                        <a:spcAft>
                          <a:spcPts val="300"/>
                        </a:spcAft>
                      </a:pPr>
                      <a:r>
                        <a:rPr lang="en-GB" sz="1300" b="1" dirty="0">
                          <a:solidFill>
                            <a:srgbClr val="00B050"/>
                          </a:solidFill>
                          <a:latin typeface="Arial"/>
                          <a:ea typeface="Times New Roman"/>
                          <a:cs typeface="Times New Roman"/>
                        </a:rPr>
                        <a:t>Microwave Imaging for Precipitation (MWI)</a:t>
                      </a:r>
                      <a:endParaRPr lang="en-GB" sz="1300" b="1" dirty="0">
                        <a:solidFill>
                          <a:srgbClr val="00B050"/>
                        </a:solidFill>
                        <a:latin typeface="Times New Roman"/>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algn="ctr">
                        <a:spcBef>
                          <a:spcPts val="300"/>
                        </a:spcBef>
                        <a:spcAft>
                          <a:spcPts val="300"/>
                        </a:spcAft>
                      </a:pPr>
                      <a:r>
                        <a:rPr lang="en-GB" sz="1300" b="1" dirty="0" smtClean="0">
                          <a:latin typeface="Arial"/>
                          <a:ea typeface="Times New Roman"/>
                          <a:cs typeface="Times New Roman"/>
                        </a:rPr>
                        <a:t>MWI</a:t>
                      </a:r>
                      <a:endParaRPr lang="en-GB" sz="1300" b="1" dirty="0">
                        <a:latin typeface="Times New Roman"/>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algn="ctr">
                        <a:spcBef>
                          <a:spcPts val="300"/>
                        </a:spcBef>
                        <a:spcAft>
                          <a:spcPts val="300"/>
                        </a:spcAft>
                      </a:pPr>
                      <a:r>
                        <a:rPr lang="en-GB" sz="1300" b="1" dirty="0">
                          <a:latin typeface="Arial"/>
                          <a:ea typeface="Times New Roman"/>
                          <a:cs typeface="Times New Roman"/>
                        </a:rPr>
                        <a:t>-/-</a:t>
                      </a:r>
                      <a:endParaRPr lang="en-GB" sz="1300" b="1" dirty="0">
                        <a:latin typeface="Times New Roman"/>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FC000"/>
                    </a:solidFill>
                  </a:tcPr>
                </a:tc>
                <a:tc>
                  <a:txBody>
                    <a:bodyPr/>
                    <a:lstStyle/>
                    <a:p>
                      <a:pPr algn="ctr">
                        <a:spcBef>
                          <a:spcPts val="300"/>
                        </a:spcBef>
                        <a:spcAft>
                          <a:spcPts val="300"/>
                        </a:spcAft>
                      </a:pPr>
                      <a:r>
                        <a:rPr lang="en-GB" sz="1300" b="1" kern="1200" dirty="0" smtClean="0">
                          <a:solidFill>
                            <a:schemeClr val="tx1"/>
                          </a:solidFill>
                          <a:latin typeface="Arial"/>
                          <a:ea typeface="Times New Roman"/>
                          <a:cs typeface="Times New Roman"/>
                        </a:rPr>
                        <a:t>SSMIS, SSM/I, SMMR</a:t>
                      </a:r>
                      <a:endParaRPr lang="en-GB" sz="1300" b="1" kern="1200" dirty="0">
                        <a:solidFill>
                          <a:schemeClr val="tx1"/>
                        </a:solidFill>
                        <a:latin typeface="Arial"/>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extLst>
                  <a:ext uri="{0D108BD9-81ED-4DB2-BD59-A6C34878D82A}">
                    <a16:rowId xmlns:a16="http://schemas.microsoft.com/office/drawing/2014/main" val="10003"/>
                  </a:ext>
                </a:extLst>
              </a:tr>
              <a:tr h="299077">
                <a:tc>
                  <a:txBody>
                    <a:bodyPr/>
                    <a:lstStyle/>
                    <a:p>
                      <a:pPr algn="l">
                        <a:spcBef>
                          <a:spcPts val="300"/>
                        </a:spcBef>
                        <a:spcAft>
                          <a:spcPts val="300"/>
                        </a:spcAft>
                      </a:pPr>
                      <a:r>
                        <a:rPr lang="en-GB" sz="1300" b="1" i="0" dirty="0" smtClean="0">
                          <a:solidFill>
                            <a:srgbClr val="00B050"/>
                          </a:solidFill>
                          <a:latin typeface="Arial"/>
                          <a:ea typeface="Times New Roman"/>
                          <a:cs typeface="Times New Roman"/>
                        </a:rPr>
                        <a:t>Ice</a:t>
                      </a:r>
                      <a:r>
                        <a:rPr lang="en-GB" sz="1300" b="1" i="0" baseline="0" dirty="0" smtClean="0">
                          <a:solidFill>
                            <a:srgbClr val="00B050"/>
                          </a:solidFill>
                          <a:latin typeface="Arial"/>
                          <a:ea typeface="Times New Roman"/>
                          <a:cs typeface="Times New Roman"/>
                        </a:rPr>
                        <a:t> Cloud Imager (ICI)</a:t>
                      </a:r>
                      <a:endParaRPr lang="en-GB" sz="1300" b="1" i="0" dirty="0">
                        <a:solidFill>
                          <a:srgbClr val="00B050"/>
                        </a:solidFill>
                        <a:latin typeface="Times New Roman"/>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algn="ctr">
                        <a:spcBef>
                          <a:spcPts val="300"/>
                        </a:spcBef>
                        <a:spcAft>
                          <a:spcPts val="300"/>
                        </a:spcAft>
                      </a:pPr>
                      <a:r>
                        <a:rPr lang="en-GB" sz="1300" b="1" dirty="0" smtClean="0">
                          <a:latin typeface="Arial"/>
                          <a:ea typeface="Times New Roman"/>
                          <a:cs typeface="Times New Roman"/>
                        </a:rPr>
                        <a:t>ICI</a:t>
                      </a:r>
                      <a:endParaRPr lang="en-GB" sz="1300" b="1" dirty="0">
                        <a:latin typeface="Arial"/>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algn="ctr">
                        <a:spcBef>
                          <a:spcPts val="300"/>
                        </a:spcBef>
                        <a:spcAft>
                          <a:spcPts val="300"/>
                        </a:spcAft>
                      </a:pPr>
                      <a:r>
                        <a:rPr lang="de-DE" sz="1300" b="1" dirty="0" smtClean="0">
                          <a:latin typeface="Arial"/>
                          <a:ea typeface="Times New Roman"/>
                          <a:cs typeface="Times New Roman"/>
                        </a:rPr>
                        <a:t>-/-</a:t>
                      </a:r>
                      <a:endParaRPr lang="en-GB" sz="1300" b="1" dirty="0">
                        <a:latin typeface="Arial"/>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FC000"/>
                    </a:solidFill>
                  </a:tcPr>
                </a:tc>
                <a:tc>
                  <a:txBody>
                    <a:bodyPr/>
                    <a:lstStyle/>
                    <a:p>
                      <a:pPr algn="ctr">
                        <a:spcBef>
                          <a:spcPts val="300"/>
                        </a:spcBef>
                        <a:spcAft>
                          <a:spcPts val="300"/>
                        </a:spcAft>
                      </a:pPr>
                      <a:r>
                        <a:rPr lang="de-DE" sz="1300" b="1" kern="1200" dirty="0" smtClean="0">
                          <a:solidFill>
                            <a:schemeClr val="tx1"/>
                          </a:solidFill>
                          <a:latin typeface="Arial"/>
                          <a:ea typeface="Times New Roman"/>
                          <a:cs typeface="Times New Roman"/>
                        </a:rPr>
                        <a:t>GMI</a:t>
                      </a:r>
                      <a:r>
                        <a:rPr lang="de-DE" sz="1300" b="1" kern="1200" baseline="0" dirty="0" smtClean="0">
                          <a:solidFill>
                            <a:schemeClr val="tx1"/>
                          </a:solidFill>
                          <a:latin typeface="Arial"/>
                          <a:ea typeface="Times New Roman"/>
                          <a:cs typeface="Times New Roman"/>
                        </a:rPr>
                        <a:t> </a:t>
                      </a:r>
                      <a:r>
                        <a:rPr lang="de-DE" sz="1300" b="1" kern="1200" baseline="0" dirty="0" err="1" smtClean="0">
                          <a:solidFill>
                            <a:schemeClr val="tx1"/>
                          </a:solidFill>
                          <a:latin typeface="Arial"/>
                          <a:ea typeface="Times New Roman"/>
                          <a:cs typeface="Times New Roman"/>
                        </a:rPr>
                        <a:t>for</a:t>
                      </a:r>
                      <a:r>
                        <a:rPr lang="de-DE" sz="1300" b="1" kern="1200" baseline="0" dirty="0" smtClean="0">
                          <a:solidFill>
                            <a:schemeClr val="tx1"/>
                          </a:solidFill>
                          <a:latin typeface="Arial"/>
                          <a:ea typeface="Times New Roman"/>
                          <a:cs typeface="Times New Roman"/>
                        </a:rPr>
                        <a:t> 183Ghz</a:t>
                      </a:r>
                      <a:endParaRPr lang="en-GB" sz="1300" b="1" kern="1200" dirty="0">
                        <a:solidFill>
                          <a:schemeClr val="tx1"/>
                        </a:solidFill>
                        <a:latin typeface="Arial"/>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extLst>
                  <a:ext uri="{0D108BD9-81ED-4DB2-BD59-A6C34878D82A}">
                    <a16:rowId xmlns:a16="http://schemas.microsoft.com/office/drawing/2014/main" val="10004"/>
                  </a:ext>
                </a:extLst>
              </a:tr>
              <a:tr h="299077">
                <a:tc>
                  <a:txBody>
                    <a:bodyPr/>
                    <a:lstStyle/>
                    <a:p>
                      <a:pPr algn="l">
                        <a:spcBef>
                          <a:spcPts val="300"/>
                        </a:spcBef>
                        <a:spcAft>
                          <a:spcPts val="300"/>
                        </a:spcAft>
                      </a:pPr>
                      <a:r>
                        <a:rPr lang="en-GB" sz="1300" b="1" dirty="0">
                          <a:solidFill>
                            <a:srgbClr val="00B050"/>
                          </a:solidFill>
                          <a:latin typeface="Arial"/>
                          <a:ea typeface="Times New Roman"/>
                          <a:cs typeface="Times New Roman"/>
                        </a:rPr>
                        <a:t>Advanced Data Collection System (ADCS)</a:t>
                      </a:r>
                      <a:endParaRPr lang="en-GB" sz="1300" b="1" dirty="0">
                        <a:solidFill>
                          <a:srgbClr val="00B050"/>
                        </a:solidFill>
                        <a:latin typeface="Times New Roman"/>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algn="ctr">
                        <a:spcBef>
                          <a:spcPts val="300"/>
                        </a:spcBef>
                        <a:spcAft>
                          <a:spcPts val="300"/>
                        </a:spcAft>
                      </a:pPr>
                      <a:r>
                        <a:rPr lang="en-GB" sz="1300" b="1" dirty="0" smtClean="0">
                          <a:latin typeface="Arial"/>
                          <a:ea typeface="Times New Roman"/>
                          <a:cs typeface="Times New Roman"/>
                        </a:rPr>
                        <a:t>Argos-4</a:t>
                      </a:r>
                      <a:endParaRPr lang="en-GB" sz="1300" b="1" dirty="0">
                        <a:latin typeface="Times New Roman"/>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algn="ctr">
                        <a:spcBef>
                          <a:spcPts val="300"/>
                        </a:spcBef>
                        <a:spcAft>
                          <a:spcPts val="300"/>
                        </a:spcAft>
                      </a:pPr>
                      <a:r>
                        <a:rPr lang="en-GB" sz="1300" b="1" dirty="0" smtClean="0">
                          <a:latin typeface="Arial"/>
                          <a:ea typeface="Times New Roman"/>
                          <a:cs typeface="Times New Roman"/>
                        </a:rPr>
                        <a:t>Argos-3</a:t>
                      </a:r>
                      <a:endParaRPr lang="en-GB" sz="1300" b="1" dirty="0">
                        <a:latin typeface="Times New Roman"/>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FC000"/>
                    </a:solidFill>
                  </a:tcPr>
                </a:tc>
                <a:tc>
                  <a:txBody>
                    <a:bodyPr/>
                    <a:lstStyle/>
                    <a:p>
                      <a:pPr algn="ctr">
                        <a:spcBef>
                          <a:spcPts val="300"/>
                        </a:spcBef>
                        <a:spcAft>
                          <a:spcPts val="300"/>
                        </a:spcAft>
                      </a:pPr>
                      <a:r>
                        <a:rPr lang="de-DE" sz="1300" b="1" kern="1200" dirty="0" smtClean="0">
                          <a:solidFill>
                            <a:schemeClr val="tx1"/>
                          </a:solidFill>
                          <a:latin typeface="Arial"/>
                          <a:ea typeface="Times New Roman"/>
                          <a:cs typeface="Times New Roman"/>
                        </a:rPr>
                        <a:t>DCS</a:t>
                      </a:r>
                      <a:r>
                        <a:rPr lang="de-DE" sz="1300" b="1" kern="1200" baseline="0" dirty="0" smtClean="0">
                          <a:solidFill>
                            <a:schemeClr val="tx1"/>
                          </a:solidFill>
                          <a:latin typeface="Arial"/>
                          <a:ea typeface="Times New Roman"/>
                          <a:cs typeface="Times New Roman"/>
                        </a:rPr>
                        <a:t> (Argos-2)</a:t>
                      </a:r>
                      <a:endParaRPr lang="en-GB" sz="1300" b="1" kern="1200" dirty="0">
                        <a:solidFill>
                          <a:schemeClr val="tx1"/>
                        </a:solidFill>
                        <a:latin typeface="Arial"/>
                        <a:ea typeface="Times New Roman"/>
                        <a:cs typeface="Times New Roman"/>
                      </a:endParaRPr>
                    </a:p>
                  </a:txBody>
                  <a:tcPr marL="63305" marR="63305"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7" name="Rectangle 300"/>
          <p:cNvSpPr txBox="1">
            <a:spLocks noChangeArrowheads="1"/>
          </p:cNvSpPr>
          <p:nvPr/>
        </p:nvSpPr>
        <p:spPr bwMode="auto">
          <a:xfrm>
            <a:off x="0" y="431168"/>
            <a:ext cx="10668000" cy="800100"/>
          </a:xfrm>
          <a:prstGeom prst="rect">
            <a:avLst/>
          </a:prstGeom>
          <a:noFill/>
          <a:ln w="9525">
            <a:noFill/>
            <a:miter lim="800000"/>
            <a:headEnd/>
            <a:tailEnd/>
          </a:ln>
        </p:spPr>
        <p:txBody>
          <a:bodyPr anchor="ctr"/>
          <a:lstStyle/>
          <a:p>
            <a:pPr marL="165593"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AFD2"/>
                </a:solidFill>
                <a:effectLst/>
                <a:uLnTx/>
                <a:uFillTx/>
                <a:latin typeface="Arial"/>
                <a:ea typeface="+mn-ea"/>
                <a:cs typeface="Arial"/>
              </a:rPr>
              <a:t>EPS Second Generation – Instruments’ Heritage</a:t>
            </a:r>
          </a:p>
        </p:txBody>
      </p:sp>
    </p:spTree>
    <p:extLst>
      <p:ext uri="{BB962C8B-B14F-4D97-AF65-F5344CB8AC3E}">
        <p14:creationId xmlns:p14="http://schemas.microsoft.com/office/powerpoint/2010/main" val="2336889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0" y="103051"/>
            <a:ext cx="12256008" cy="6391655"/>
            <a:chOff x="1143693" y="0"/>
            <a:chExt cx="9904615" cy="685800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693" y="0"/>
              <a:ext cx="9904615" cy="6858000"/>
            </a:xfrm>
            <a:prstGeom prst="rect">
              <a:avLst/>
            </a:prstGeom>
          </p:spPr>
        </p:pic>
        <p:grpSp>
          <p:nvGrpSpPr>
            <p:cNvPr id="18" name="Group 17"/>
            <p:cNvGrpSpPr/>
            <p:nvPr/>
          </p:nvGrpSpPr>
          <p:grpSpPr>
            <a:xfrm>
              <a:off x="2140123" y="1169495"/>
              <a:ext cx="8669378" cy="5151793"/>
              <a:chOff x="2140123" y="1169495"/>
              <a:chExt cx="8669378" cy="5151793"/>
            </a:xfrm>
          </p:grpSpPr>
          <p:pic>
            <p:nvPicPr>
              <p:cNvPr id="4" name="Picture 3" descr="altimetry_0032_GEOSAT.png"/>
              <p:cNvPicPr>
                <a:picLocks noChangeAspect="1"/>
              </p:cNvPicPr>
              <p:nvPr/>
            </p:nvPicPr>
            <p:blipFill>
              <a:blip r:embed="rId4" cstate="print"/>
              <a:stretch>
                <a:fillRect/>
              </a:stretch>
            </p:blipFill>
            <p:spPr>
              <a:xfrm rot="19685618">
                <a:off x="6136189" y="2120457"/>
                <a:ext cx="701705" cy="429248"/>
              </a:xfrm>
              <a:prstGeom prst="rect">
                <a:avLst/>
              </a:prstGeom>
            </p:spPr>
          </p:pic>
          <p:sp>
            <p:nvSpPr>
              <p:cNvPr id="11" name="TextBox 10"/>
              <p:cNvSpPr txBox="1"/>
              <p:nvPr/>
            </p:nvSpPr>
            <p:spPr>
              <a:xfrm>
                <a:off x="6252304" y="1642749"/>
                <a:ext cx="715592" cy="338554"/>
              </a:xfrm>
              <a:prstGeom prst="rect">
                <a:avLst/>
              </a:prstGeom>
              <a:noFill/>
            </p:spPr>
            <p:txBody>
              <a:bodyPr wrap="square" rtlCol="0">
                <a:spAutoFit/>
              </a:bodyPr>
              <a:lstStyle/>
              <a:p>
                <a:r>
                  <a:rPr lang="en-GB" sz="800" dirty="0">
                    <a:solidFill>
                      <a:srgbClr val="C5B9AC"/>
                    </a:solidFill>
                  </a:rPr>
                  <a:t>GEOSAT</a:t>
                </a:r>
                <a:br>
                  <a:rPr lang="en-GB" sz="800" dirty="0">
                    <a:solidFill>
                      <a:srgbClr val="C5B9AC"/>
                    </a:solidFill>
                  </a:rPr>
                </a:br>
                <a:r>
                  <a:rPr lang="en-GB" sz="800" dirty="0">
                    <a:solidFill>
                      <a:srgbClr val="C5B9AC"/>
                    </a:solidFill>
                  </a:rPr>
                  <a:t>1985-1990</a:t>
                </a:r>
              </a:p>
            </p:txBody>
          </p:sp>
          <p:pic>
            <p:nvPicPr>
              <p:cNvPr id="6" name="Picture 5" descr="altimetry_0028_TOPEX-POSEIDON.png"/>
              <p:cNvPicPr>
                <a:picLocks noChangeAspect="1"/>
              </p:cNvPicPr>
              <p:nvPr/>
            </p:nvPicPr>
            <p:blipFill>
              <a:blip r:embed="rId5" cstate="print"/>
              <a:stretch>
                <a:fillRect/>
              </a:stretch>
            </p:blipFill>
            <p:spPr>
              <a:xfrm>
                <a:off x="4545255" y="1678042"/>
                <a:ext cx="555328" cy="547506"/>
              </a:xfrm>
              <a:prstGeom prst="rect">
                <a:avLst/>
              </a:prstGeom>
            </p:spPr>
          </p:pic>
          <p:sp>
            <p:nvSpPr>
              <p:cNvPr id="12" name="TextBox 11"/>
              <p:cNvSpPr txBox="1"/>
              <p:nvPr/>
            </p:nvSpPr>
            <p:spPr>
              <a:xfrm>
                <a:off x="4520997" y="1173297"/>
                <a:ext cx="1139530" cy="338554"/>
              </a:xfrm>
              <a:prstGeom prst="rect">
                <a:avLst/>
              </a:prstGeom>
              <a:noFill/>
            </p:spPr>
            <p:txBody>
              <a:bodyPr wrap="square" rtlCol="0">
                <a:spAutoFit/>
              </a:bodyPr>
              <a:lstStyle/>
              <a:p>
                <a:r>
                  <a:rPr lang="en-GB" sz="800" dirty="0">
                    <a:solidFill>
                      <a:srgbClr val="C5B9AC"/>
                    </a:solidFill>
                  </a:rPr>
                  <a:t>TOPEX-POSEIDON</a:t>
                </a:r>
                <a:br>
                  <a:rPr lang="en-GB" sz="800" dirty="0">
                    <a:solidFill>
                      <a:srgbClr val="C5B9AC"/>
                    </a:solidFill>
                  </a:rPr>
                </a:br>
                <a:r>
                  <a:rPr lang="en-GB" sz="800" dirty="0">
                    <a:solidFill>
                      <a:srgbClr val="C5B9AC"/>
                    </a:solidFill>
                  </a:rPr>
                  <a:t>1992-2006</a:t>
                </a:r>
              </a:p>
            </p:txBody>
          </p:sp>
          <p:pic>
            <p:nvPicPr>
              <p:cNvPr id="8" name="Picture 7" descr="altimetry_0024_GFO-SAT.png"/>
              <p:cNvPicPr>
                <a:picLocks noChangeAspect="1"/>
              </p:cNvPicPr>
              <p:nvPr/>
            </p:nvPicPr>
            <p:blipFill>
              <a:blip r:embed="rId6" cstate="print"/>
              <a:stretch>
                <a:fillRect/>
              </a:stretch>
            </p:blipFill>
            <p:spPr>
              <a:xfrm>
                <a:off x="3110476" y="1608556"/>
                <a:ext cx="429046" cy="372593"/>
              </a:xfrm>
              <a:prstGeom prst="rect">
                <a:avLst/>
              </a:prstGeom>
            </p:spPr>
          </p:pic>
          <p:sp>
            <p:nvSpPr>
              <p:cNvPr id="13" name="TextBox 12"/>
              <p:cNvSpPr txBox="1"/>
              <p:nvPr/>
            </p:nvSpPr>
            <p:spPr>
              <a:xfrm>
                <a:off x="2998493" y="1169495"/>
                <a:ext cx="748839" cy="338554"/>
              </a:xfrm>
              <a:prstGeom prst="rect">
                <a:avLst/>
              </a:prstGeom>
              <a:noFill/>
            </p:spPr>
            <p:txBody>
              <a:bodyPr wrap="square" rtlCol="0">
                <a:spAutoFit/>
              </a:bodyPr>
              <a:lstStyle/>
              <a:p>
                <a:r>
                  <a:rPr lang="en-GB" sz="800" dirty="0">
                    <a:solidFill>
                      <a:srgbClr val="C5B9AC"/>
                    </a:solidFill>
                  </a:rPr>
                  <a:t>GFO</a:t>
                </a:r>
                <a:br>
                  <a:rPr lang="en-GB" sz="800" dirty="0">
                    <a:solidFill>
                      <a:srgbClr val="C5B9AC"/>
                    </a:solidFill>
                  </a:rPr>
                </a:br>
                <a:r>
                  <a:rPr lang="en-GB" sz="800" dirty="0">
                    <a:solidFill>
                      <a:srgbClr val="C5B9AC"/>
                    </a:solidFill>
                  </a:rPr>
                  <a:t>1998-2008</a:t>
                </a:r>
              </a:p>
            </p:txBody>
          </p:sp>
          <p:pic>
            <p:nvPicPr>
              <p:cNvPr id="9" name="Picture 8" descr="altimetry_0019_Envisat.png"/>
              <p:cNvPicPr>
                <a:picLocks noChangeAspect="1"/>
              </p:cNvPicPr>
              <p:nvPr/>
            </p:nvPicPr>
            <p:blipFill>
              <a:blip r:embed="rId7" cstate="print"/>
              <a:stretch>
                <a:fillRect/>
              </a:stretch>
            </p:blipFill>
            <p:spPr>
              <a:xfrm rot="20389935">
                <a:off x="3116112" y="2395020"/>
                <a:ext cx="1026020" cy="404862"/>
              </a:xfrm>
              <a:prstGeom prst="rect">
                <a:avLst/>
              </a:prstGeom>
            </p:spPr>
          </p:pic>
          <p:sp>
            <p:nvSpPr>
              <p:cNvPr id="14" name="TextBox 13"/>
              <p:cNvSpPr txBox="1"/>
              <p:nvPr/>
            </p:nvSpPr>
            <p:spPr>
              <a:xfrm>
                <a:off x="2465289" y="2673427"/>
                <a:ext cx="748839" cy="338554"/>
              </a:xfrm>
              <a:prstGeom prst="rect">
                <a:avLst/>
              </a:prstGeom>
              <a:noFill/>
            </p:spPr>
            <p:txBody>
              <a:bodyPr wrap="square" rtlCol="0">
                <a:spAutoFit/>
              </a:bodyPr>
              <a:lstStyle/>
              <a:p>
                <a:r>
                  <a:rPr lang="en-GB" sz="800" dirty="0">
                    <a:solidFill>
                      <a:srgbClr val="C5B9AC"/>
                    </a:solidFill>
                  </a:rPr>
                  <a:t>ENVISAT</a:t>
                </a:r>
                <a:br>
                  <a:rPr lang="en-GB" sz="800" dirty="0">
                    <a:solidFill>
                      <a:srgbClr val="C5B9AC"/>
                    </a:solidFill>
                  </a:rPr>
                </a:br>
                <a:r>
                  <a:rPr lang="en-GB" sz="800" dirty="0">
                    <a:solidFill>
                      <a:srgbClr val="C5B9AC"/>
                    </a:solidFill>
                  </a:rPr>
                  <a:t>2002-2012</a:t>
                </a:r>
              </a:p>
            </p:txBody>
          </p:sp>
          <p:pic>
            <p:nvPicPr>
              <p:cNvPr id="10" name="Picture 9" descr="altimetry_0017_Jason-2.png"/>
              <p:cNvPicPr>
                <a:picLocks noChangeAspect="1"/>
              </p:cNvPicPr>
              <p:nvPr/>
            </p:nvPicPr>
            <p:blipFill>
              <a:blip r:embed="rId8" cstate="print"/>
              <a:stretch>
                <a:fillRect/>
              </a:stretch>
            </p:blipFill>
            <p:spPr>
              <a:xfrm rot="388820">
                <a:off x="2439974" y="1986649"/>
                <a:ext cx="986285" cy="619374"/>
              </a:xfrm>
              <a:prstGeom prst="rect">
                <a:avLst/>
              </a:prstGeom>
            </p:spPr>
          </p:pic>
          <p:sp>
            <p:nvSpPr>
              <p:cNvPr id="15" name="TextBox 14"/>
              <p:cNvSpPr txBox="1"/>
              <p:nvPr/>
            </p:nvSpPr>
            <p:spPr>
              <a:xfrm>
                <a:off x="2140123" y="1857585"/>
                <a:ext cx="782085" cy="338554"/>
              </a:xfrm>
              <a:prstGeom prst="rect">
                <a:avLst/>
              </a:prstGeom>
              <a:noFill/>
            </p:spPr>
            <p:txBody>
              <a:bodyPr wrap="square" rtlCol="0">
                <a:spAutoFit/>
              </a:bodyPr>
              <a:lstStyle/>
              <a:p>
                <a:r>
                  <a:rPr lang="en-GB" sz="800" dirty="0">
                    <a:solidFill>
                      <a:srgbClr val="C5B9AC"/>
                    </a:solidFill>
                  </a:rPr>
                  <a:t>JASON-1</a:t>
                </a:r>
                <a:br>
                  <a:rPr lang="en-GB" sz="800" dirty="0">
                    <a:solidFill>
                      <a:srgbClr val="C5B9AC"/>
                    </a:solidFill>
                  </a:rPr>
                </a:br>
                <a:r>
                  <a:rPr lang="en-GB" sz="800" dirty="0">
                    <a:solidFill>
                      <a:srgbClr val="C5B9AC"/>
                    </a:solidFill>
                  </a:rPr>
                  <a:t>2001-2013</a:t>
                </a:r>
              </a:p>
            </p:txBody>
          </p:sp>
          <p:pic>
            <p:nvPicPr>
              <p:cNvPr id="7" name="Picture 6" descr="altimetry_0026_ERS-2.png"/>
              <p:cNvPicPr>
                <a:picLocks noChangeAspect="1"/>
              </p:cNvPicPr>
              <p:nvPr/>
            </p:nvPicPr>
            <p:blipFill>
              <a:blip r:embed="rId9" cstate="print"/>
              <a:stretch>
                <a:fillRect/>
              </a:stretch>
            </p:blipFill>
            <p:spPr>
              <a:xfrm>
                <a:off x="3830854" y="1627581"/>
                <a:ext cx="468815" cy="405284"/>
              </a:xfrm>
              <a:prstGeom prst="rect">
                <a:avLst/>
              </a:prstGeom>
            </p:spPr>
          </p:pic>
          <p:sp>
            <p:nvSpPr>
              <p:cNvPr id="16" name="TextBox 15"/>
              <p:cNvSpPr txBox="1"/>
              <p:nvPr/>
            </p:nvSpPr>
            <p:spPr>
              <a:xfrm>
                <a:off x="3729361" y="1178636"/>
                <a:ext cx="732207" cy="338554"/>
              </a:xfrm>
              <a:prstGeom prst="rect">
                <a:avLst/>
              </a:prstGeom>
              <a:noFill/>
            </p:spPr>
            <p:txBody>
              <a:bodyPr wrap="square" rtlCol="0">
                <a:spAutoFit/>
              </a:bodyPr>
              <a:lstStyle/>
              <a:p>
                <a:r>
                  <a:rPr lang="en-GB" sz="800" dirty="0">
                    <a:solidFill>
                      <a:srgbClr val="C5B9AC"/>
                    </a:solidFill>
                  </a:rPr>
                  <a:t>ERS-2</a:t>
                </a:r>
              </a:p>
              <a:p>
                <a:r>
                  <a:rPr lang="en-GB" sz="800" dirty="0">
                    <a:solidFill>
                      <a:srgbClr val="C5B9AC"/>
                    </a:solidFill>
                  </a:rPr>
                  <a:t>1995-2011</a:t>
                </a:r>
              </a:p>
            </p:txBody>
          </p:sp>
          <p:pic>
            <p:nvPicPr>
              <p:cNvPr id="5" name="Picture 4" descr="altimetry_0026_ERS-2.png"/>
              <p:cNvPicPr>
                <a:picLocks noChangeAspect="1"/>
              </p:cNvPicPr>
              <p:nvPr/>
            </p:nvPicPr>
            <p:blipFill>
              <a:blip r:embed="rId9" cstate="print"/>
              <a:stretch>
                <a:fillRect/>
              </a:stretch>
            </p:blipFill>
            <p:spPr>
              <a:xfrm>
                <a:off x="5481083" y="1993550"/>
                <a:ext cx="486764" cy="420801"/>
              </a:xfrm>
              <a:prstGeom prst="rect">
                <a:avLst/>
              </a:prstGeom>
            </p:spPr>
          </p:pic>
          <p:sp>
            <p:nvSpPr>
              <p:cNvPr id="17" name="TextBox 16"/>
              <p:cNvSpPr txBox="1"/>
              <p:nvPr/>
            </p:nvSpPr>
            <p:spPr>
              <a:xfrm>
                <a:off x="5396545" y="1555827"/>
                <a:ext cx="715587" cy="338554"/>
              </a:xfrm>
              <a:prstGeom prst="rect">
                <a:avLst/>
              </a:prstGeom>
              <a:noFill/>
            </p:spPr>
            <p:txBody>
              <a:bodyPr wrap="square" rtlCol="0">
                <a:spAutoFit/>
              </a:bodyPr>
              <a:lstStyle/>
              <a:p>
                <a:r>
                  <a:rPr lang="en-GB" sz="800" dirty="0">
                    <a:solidFill>
                      <a:srgbClr val="C5B9AC"/>
                    </a:solidFill>
                  </a:rPr>
                  <a:t>ERS-1</a:t>
                </a:r>
              </a:p>
              <a:p>
                <a:r>
                  <a:rPr lang="en-GB" sz="800" dirty="0">
                    <a:solidFill>
                      <a:srgbClr val="C5B9AC"/>
                    </a:solidFill>
                  </a:rPr>
                  <a:t>1991-2000</a:t>
                </a:r>
              </a:p>
            </p:txBody>
          </p:sp>
          <p:pic>
            <p:nvPicPr>
              <p:cNvPr id="25" name="Picture 24" descr="altimetry_0015_cyrosat.png"/>
              <p:cNvPicPr>
                <a:picLocks noChangeAspect="1"/>
              </p:cNvPicPr>
              <p:nvPr/>
            </p:nvPicPr>
            <p:blipFill>
              <a:blip r:embed="rId10" cstate="print"/>
              <a:stretch>
                <a:fillRect/>
              </a:stretch>
            </p:blipFill>
            <p:spPr>
              <a:xfrm rot="20453723">
                <a:off x="3829318" y="3263662"/>
                <a:ext cx="831143" cy="374015"/>
              </a:xfrm>
              <a:prstGeom prst="rect">
                <a:avLst/>
              </a:prstGeom>
            </p:spPr>
          </p:pic>
          <p:pic>
            <p:nvPicPr>
              <p:cNvPr id="26" name="Picture 25" descr="altimetry_0013_HY-2A.png"/>
              <p:cNvPicPr>
                <a:picLocks noChangeAspect="1"/>
              </p:cNvPicPr>
              <p:nvPr/>
            </p:nvPicPr>
            <p:blipFill>
              <a:blip r:embed="rId11" cstate="print"/>
              <a:stretch>
                <a:fillRect/>
              </a:stretch>
            </p:blipFill>
            <p:spPr>
              <a:xfrm rot="20243307">
                <a:off x="4496074" y="3516968"/>
                <a:ext cx="774664" cy="507668"/>
              </a:xfrm>
              <a:prstGeom prst="rect">
                <a:avLst/>
              </a:prstGeom>
            </p:spPr>
          </p:pic>
          <p:pic>
            <p:nvPicPr>
              <p:cNvPr id="27" name="Picture 26" descr="altimetry_0011_SARAL.png"/>
              <p:cNvPicPr>
                <a:picLocks noChangeAspect="1"/>
              </p:cNvPicPr>
              <p:nvPr/>
            </p:nvPicPr>
            <p:blipFill>
              <a:blip r:embed="rId12" cstate="print"/>
              <a:stretch>
                <a:fillRect/>
              </a:stretch>
            </p:blipFill>
            <p:spPr>
              <a:xfrm rot="2065231">
                <a:off x="5276421" y="3842892"/>
                <a:ext cx="747536" cy="792716"/>
              </a:xfrm>
              <a:prstGeom prst="rect">
                <a:avLst/>
              </a:prstGeom>
            </p:spPr>
          </p:pic>
          <p:pic>
            <p:nvPicPr>
              <p:cNvPr id="28" name="Picture 27" descr="altimetry_0009_Sentinel-3.png"/>
              <p:cNvPicPr>
                <a:picLocks noChangeAspect="1"/>
              </p:cNvPicPr>
              <p:nvPr/>
            </p:nvPicPr>
            <p:blipFill>
              <a:blip r:embed="rId13" cstate="print"/>
              <a:stretch>
                <a:fillRect/>
              </a:stretch>
            </p:blipFill>
            <p:spPr>
              <a:xfrm rot="19374232">
                <a:off x="6109152" y="4978315"/>
                <a:ext cx="1642659" cy="633667"/>
              </a:xfrm>
              <a:prstGeom prst="rect">
                <a:avLst/>
              </a:prstGeom>
            </p:spPr>
          </p:pic>
          <p:pic>
            <p:nvPicPr>
              <p:cNvPr id="29" name="Picture 28" descr="altimetry_0003_CFO-SAT.png"/>
              <p:cNvPicPr>
                <a:picLocks noChangeAspect="1"/>
              </p:cNvPicPr>
              <p:nvPr/>
            </p:nvPicPr>
            <p:blipFill>
              <a:blip r:embed="rId14" cstate="print"/>
              <a:stretch>
                <a:fillRect/>
              </a:stretch>
            </p:blipFill>
            <p:spPr>
              <a:xfrm rot="20463493">
                <a:off x="7525806" y="5236957"/>
                <a:ext cx="1063169" cy="631105"/>
              </a:xfrm>
              <a:prstGeom prst="rect">
                <a:avLst/>
              </a:prstGeom>
            </p:spPr>
          </p:pic>
          <p:pic>
            <p:nvPicPr>
              <p:cNvPr id="30" name="Picture 29" descr="altimetry_0005_Swot.png"/>
              <p:cNvPicPr>
                <a:picLocks noChangeAspect="1"/>
              </p:cNvPicPr>
              <p:nvPr/>
            </p:nvPicPr>
            <p:blipFill>
              <a:blip r:embed="rId15" cstate="print"/>
              <a:stretch>
                <a:fillRect/>
              </a:stretch>
            </p:blipFill>
            <p:spPr>
              <a:xfrm rot="20828643">
                <a:off x="9537006" y="5740463"/>
                <a:ext cx="1272495" cy="580825"/>
              </a:xfrm>
              <a:prstGeom prst="rect">
                <a:avLst/>
              </a:prstGeom>
            </p:spPr>
          </p:pic>
          <p:pic>
            <p:nvPicPr>
              <p:cNvPr id="31" name="Content Placeholder 7" descr="altimetry_0000_Jason-CS.png"/>
              <p:cNvPicPr>
                <a:picLocks noChangeAspect="1"/>
              </p:cNvPicPr>
              <p:nvPr/>
            </p:nvPicPr>
            <p:blipFill>
              <a:blip r:embed="rId16" cstate="print"/>
              <a:stretch>
                <a:fillRect/>
              </a:stretch>
            </p:blipFill>
            <p:spPr bwMode="auto">
              <a:xfrm rot="19685906">
                <a:off x="8361625" y="5546629"/>
                <a:ext cx="1190654" cy="535794"/>
              </a:xfrm>
              <a:prstGeom prst="rect">
                <a:avLst/>
              </a:prstGeom>
              <a:noFill/>
              <a:ln w="9525">
                <a:noFill/>
                <a:miter lim="800000"/>
                <a:headEnd/>
                <a:tailEnd/>
              </a:ln>
            </p:spPr>
          </p:pic>
          <p:pic>
            <p:nvPicPr>
              <p:cNvPr id="32" name="Picture 31" descr="altimetry_0017_Jason-2.png"/>
              <p:cNvPicPr>
                <a:picLocks noChangeAspect="1"/>
              </p:cNvPicPr>
              <p:nvPr/>
            </p:nvPicPr>
            <p:blipFill>
              <a:blip r:embed="rId8" cstate="print"/>
              <a:stretch>
                <a:fillRect/>
              </a:stretch>
            </p:blipFill>
            <p:spPr>
              <a:xfrm rot="20755483">
                <a:off x="3281506" y="2893331"/>
                <a:ext cx="986285" cy="619374"/>
              </a:xfrm>
              <a:prstGeom prst="rect">
                <a:avLst/>
              </a:prstGeom>
            </p:spPr>
          </p:pic>
          <p:pic>
            <p:nvPicPr>
              <p:cNvPr id="33" name="Picture 32" descr="altimetry_0017_Jason-2.png"/>
              <p:cNvPicPr>
                <a:picLocks noChangeAspect="1"/>
              </p:cNvPicPr>
              <p:nvPr/>
            </p:nvPicPr>
            <p:blipFill>
              <a:blip r:embed="rId8" cstate="print"/>
              <a:stretch>
                <a:fillRect/>
              </a:stretch>
            </p:blipFill>
            <p:spPr>
              <a:xfrm rot="20817834">
                <a:off x="5749456" y="4334489"/>
                <a:ext cx="1310711" cy="823109"/>
              </a:xfrm>
              <a:prstGeom prst="rect">
                <a:avLst/>
              </a:prstGeom>
            </p:spPr>
          </p:pic>
          <p:sp>
            <p:nvSpPr>
              <p:cNvPr id="34" name="TextBox 33"/>
              <p:cNvSpPr txBox="1"/>
              <p:nvPr/>
            </p:nvSpPr>
            <p:spPr>
              <a:xfrm>
                <a:off x="2776418" y="3167888"/>
                <a:ext cx="682328" cy="338554"/>
              </a:xfrm>
              <a:prstGeom prst="rect">
                <a:avLst/>
              </a:prstGeom>
              <a:noFill/>
            </p:spPr>
            <p:txBody>
              <a:bodyPr wrap="square" rtlCol="0">
                <a:spAutoFit/>
              </a:bodyPr>
              <a:lstStyle/>
              <a:p>
                <a:r>
                  <a:rPr lang="en-GB" sz="800" dirty="0">
                    <a:solidFill>
                      <a:srgbClr val="00B5E2"/>
                    </a:solidFill>
                  </a:rPr>
                  <a:t>JASON-2</a:t>
                </a:r>
                <a:br>
                  <a:rPr lang="en-GB" sz="800" dirty="0">
                    <a:solidFill>
                      <a:srgbClr val="00B5E2"/>
                    </a:solidFill>
                  </a:rPr>
                </a:br>
                <a:r>
                  <a:rPr lang="en-GB" sz="800" dirty="0">
                    <a:solidFill>
                      <a:srgbClr val="00B5E2"/>
                    </a:solidFill>
                  </a:rPr>
                  <a:t>2008</a:t>
                </a:r>
              </a:p>
            </p:txBody>
          </p:sp>
          <p:sp>
            <p:nvSpPr>
              <p:cNvPr id="35" name="TextBox 34"/>
              <p:cNvSpPr txBox="1"/>
              <p:nvPr/>
            </p:nvSpPr>
            <p:spPr>
              <a:xfrm>
                <a:off x="3312606" y="3679696"/>
                <a:ext cx="707271" cy="338554"/>
              </a:xfrm>
              <a:prstGeom prst="rect">
                <a:avLst/>
              </a:prstGeom>
              <a:noFill/>
            </p:spPr>
            <p:txBody>
              <a:bodyPr wrap="square" rtlCol="0">
                <a:spAutoFit/>
              </a:bodyPr>
              <a:lstStyle/>
              <a:p>
                <a:r>
                  <a:rPr lang="en-GB" sz="800" dirty="0">
                    <a:solidFill>
                      <a:srgbClr val="00B5E2"/>
                    </a:solidFill>
                  </a:rPr>
                  <a:t>CRYOSAT</a:t>
                </a:r>
                <a:br>
                  <a:rPr lang="en-GB" sz="800" dirty="0">
                    <a:solidFill>
                      <a:srgbClr val="00B5E2"/>
                    </a:solidFill>
                  </a:rPr>
                </a:br>
                <a:r>
                  <a:rPr lang="en-GB" sz="800" dirty="0">
                    <a:solidFill>
                      <a:srgbClr val="00B5E2"/>
                    </a:solidFill>
                  </a:rPr>
                  <a:t>2010</a:t>
                </a:r>
              </a:p>
            </p:txBody>
          </p:sp>
          <p:sp>
            <p:nvSpPr>
              <p:cNvPr id="36" name="TextBox 35"/>
              <p:cNvSpPr txBox="1"/>
              <p:nvPr/>
            </p:nvSpPr>
            <p:spPr>
              <a:xfrm>
                <a:off x="5179066" y="4694237"/>
                <a:ext cx="549329" cy="338554"/>
              </a:xfrm>
              <a:prstGeom prst="rect">
                <a:avLst/>
              </a:prstGeom>
              <a:noFill/>
            </p:spPr>
            <p:txBody>
              <a:bodyPr wrap="square" rtlCol="0">
                <a:spAutoFit/>
              </a:bodyPr>
              <a:lstStyle/>
              <a:p>
                <a:r>
                  <a:rPr lang="en-GB" sz="800" dirty="0">
                    <a:solidFill>
                      <a:srgbClr val="00B5E2"/>
                    </a:solidFill>
                  </a:rPr>
                  <a:t>SARAL</a:t>
                </a:r>
                <a:br>
                  <a:rPr lang="en-GB" sz="800" dirty="0">
                    <a:solidFill>
                      <a:srgbClr val="00B5E2"/>
                    </a:solidFill>
                  </a:rPr>
                </a:br>
                <a:r>
                  <a:rPr lang="en-GB" sz="800" dirty="0">
                    <a:solidFill>
                      <a:srgbClr val="00B5E2"/>
                    </a:solidFill>
                  </a:rPr>
                  <a:t>2013</a:t>
                </a:r>
              </a:p>
            </p:txBody>
          </p:sp>
          <p:sp>
            <p:nvSpPr>
              <p:cNvPr id="37" name="TextBox 36"/>
              <p:cNvSpPr txBox="1"/>
              <p:nvPr/>
            </p:nvSpPr>
            <p:spPr>
              <a:xfrm>
                <a:off x="7120543" y="3912797"/>
                <a:ext cx="1057280" cy="707886"/>
              </a:xfrm>
              <a:prstGeom prst="rect">
                <a:avLst/>
              </a:prstGeom>
              <a:noFill/>
            </p:spPr>
            <p:txBody>
              <a:bodyPr wrap="square" rtlCol="0">
                <a:spAutoFit/>
              </a:bodyPr>
              <a:lstStyle/>
              <a:p>
                <a:r>
                  <a:rPr lang="en-GB" sz="800" dirty="0">
                    <a:solidFill>
                      <a:srgbClr val="00B5E2"/>
                    </a:solidFill>
                  </a:rPr>
                  <a:t>SENTINEL-3A-D</a:t>
                </a:r>
                <a:br>
                  <a:rPr lang="en-GB" sz="800" dirty="0">
                    <a:solidFill>
                      <a:srgbClr val="00B5E2"/>
                    </a:solidFill>
                  </a:rPr>
                </a:br>
                <a:r>
                  <a:rPr lang="en-GB" sz="800" dirty="0">
                    <a:solidFill>
                      <a:srgbClr val="00B5E2"/>
                    </a:solidFill>
                  </a:rPr>
                  <a:t>3A     2016</a:t>
                </a:r>
              </a:p>
              <a:p>
                <a:r>
                  <a:rPr lang="en-US" sz="800" dirty="0">
                    <a:solidFill>
                      <a:srgbClr val="00B5E2"/>
                    </a:solidFill>
                  </a:rPr>
                  <a:t>3B     2018</a:t>
                </a:r>
              </a:p>
              <a:p>
                <a:r>
                  <a:rPr lang="en-US" sz="800" dirty="0">
                    <a:solidFill>
                      <a:srgbClr val="FFFFFF"/>
                    </a:solidFill>
                  </a:rPr>
                  <a:t>3C     Before 2020</a:t>
                </a:r>
              </a:p>
              <a:p>
                <a:r>
                  <a:rPr lang="en-US" sz="800" dirty="0">
                    <a:solidFill>
                      <a:srgbClr val="FFFFFF"/>
                    </a:solidFill>
                  </a:rPr>
                  <a:t>3D     20??</a:t>
                </a:r>
                <a:endParaRPr lang="en-GB" sz="800" dirty="0">
                  <a:solidFill>
                    <a:srgbClr val="FFFFFF"/>
                  </a:solidFill>
                </a:endParaRPr>
              </a:p>
            </p:txBody>
          </p:sp>
          <p:sp>
            <p:nvSpPr>
              <p:cNvPr id="38" name="TextBox 37"/>
              <p:cNvSpPr txBox="1"/>
              <p:nvPr/>
            </p:nvSpPr>
            <p:spPr>
              <a:xfrm>
                <a:off x="5524966" y="5218902"/>
                <a:ext cx="698958" cy="338554"/>
              </a:xfrm>
              <a:prstGeom prst="rect">
                <a:avLst/>
              </a:prstGeom>
              <a:noFill/>
            </p:spPr>
            <p:txBody>
              <a:bodyPr wrap="square" rtlCol="0">
                <a:spAutoFit/>
              </a:bodyPr>
              <a:lstStyle/>
              <a:p>
                <a:r>
                  <a:rPr lang="en-GB" sz="800" dirty="0">
                    <a:solidFill>
                      <a:srgbClr val="00B5E2"/>
                    </a:solidFill>
                  </a:rPr>
                  <a:t>JASON-3</a:t>
                </a:r>
                <a:br>
                  <a:rPr lang="en-GB" sz="800" dirty="0">
                    <a:solidFill>
                      <a:srgbClr val="00B5E2"/>
                    </a:solidFill>
                  </a:rPr>
                </a:br>
                <a:r>
                  <a:rPr lang="en-GB" sz="800" dirty="0">
                    <a:solidFill>
                      <a:srgbClr val="00B5E2"/>
                    </a:solidFill>
                  </a:rPr>
                  <a:t>2016</a:t>
                </a:r>
              </a:p>
            </p:txBody>
          </p:sp>
          <p:sp>
            <p:nvSpPr>
              <p:cNvPr id="39" name="TextBox 38"/>
              <p:cNvSpPr txBox="1"/>
              <p:nvPr/>
            </p:nvSpPr>
            <p:spPr>
              <a:xfrm>
                <a:off x="3945725" y="3879291"/>
                <a:ext cx="848584" cy="1077218"/>
              </a:xfrm>
              <a:prstGeom prst="rect">
                <a:avLst/>
              </a:prstGeom>
              <a:noFill/>
            </p:spPr>
            <p:txBody>
              <a:bodyPr wrap="square" rtlCol="0">
                <a:spAutoFit/>
              </a:bodyPr>
              <a:lstStyle/>
              <a:p>
                <a:r>
                  <a:rPr lang="en-GB" sz="800" dirty="0">
                    <a:solidFill>
                      <a:srgbClr val="00B5E2"/>
                    </a:solidFill>
                  </a:rPr>
                  <a:t>HY-2A-G</a:t>
                </a:r>
                <a:br>
                  <a:rPr lang="en-GB" sz="800" dirty="0">
                    <a:solidFill>
                      <a:srgbClr val="00B5E2"/>
                    </a:solidFill>
                  </a:rPr>
                </a:br>
                <a:r>
                  <a:rPr lang="en-GB" sz="800" dirty="0">
                    <a:solidFill>
                      <a:srgbClr val="00B5E2"/>
                    </a:solidFill>
                  </a:rPr>
                  <a:t>2A     2011</a:t>
                </a:r>
              </a:p>
              <a:p>
                <a:r>
                  <a:rPr lang="en-US" sz="800" dirty="0">
                    <a:solidFill>
                      <a:srgbClr val="00B5E2"/>
                    </a:solidFill>
                  </a:rPr>
                  <a:t>2B     2018</a:t>
                </a:r>
              </a:p>
              <a:p>
                <a:r>
                  <a:rPr lang="en-US" sz="800" dirty="0">
                    <a:solidFill>
                      <a:srgbClr val="FFFFFF"/>
                    </a:solidFill>
                  </a:rPr>
                  <a:t>2C     2018</a:t>
                </a:r>
              </a:p>
              <a:p>
                <a:r>
                  <a:rPr lang="en-US" sz="800" dirty="0">
                    <a:solidFill>
                      <a:srgbClr val="FFFFFF"/>
                    </a:solidFill>
                  </a:rPr>
                  <a:t>2D     2019</a:t>
                </a:r>
              </a:p>
              <a:p>
                <a:r>
                  <a:rPr lang="en-US" sz="800" dirty="0">
                    <a:solidFill>
                      <a:srgbClr val="FFFFFF"/>
                    </a:solidFill>
                  </a:rPr>
                  <a:t>2E     2021</a:t>
                </a:r>
              </a:p>
              <a:p>
                <a:r>
                  <a:rPr lang="en-US" sz="800" dirty="0">
                    <a:solidFill>
                      <a:srgbClr val="FFFFFF"/>
                    </a:solidFill>
                  </a:rPr>
                  <a:t>2F     2020</a:t>
                </a:r>
              </a:p>
              <a:p>
                <a:r>
                  <a:rPr lang="en-US" sz="800" dirty="0">
                    <a:solidFill>
                      <a:srgbClr val="FFFFFF"/>
                    </a:solidFill>
                  </a:rPr>
                  <a:t>2G     2022</a:t>
                </a:r>
                <a:endParaRPr lang="en-GB" sz="800" dirty="0">
                  <a:solidFill>
                    <a:srgbClr val="FFFFFF"/>
                  </a:solidFill>
                </a:endParaRPr>
              </a:p>
            </p:txBody>
          </p:sp>
          <p:sp>
            <p:nvSpPr>
              <p:cNvPr id="40" name="TextBox 39"/>
              <p:cNvSpPr txBox="1"/>
              <p:nvPr/>
            </p:nvSpPr>
            <p:spPr>
              <a:xfrm>
                <a:off x="8066997" y="4692709"/>
                <a:ext cx="649082" cy="338554"/>
              </a:xfrm>
              <a:prstGeom prst="rect">
                <a:avLst/>
              </a:prstGeom>
              <a:noFill/>
            </p:spPr>
            <p:txBody>
              <a:bodyPr wrap="square" rtlCol="0">
                <a:spAutoFit/>
              </a:bodyPr>
              <a:lstStyle/>
              <a:p>
                <a:r>
                  <a:rPr lang="en-GB" sz="800" dirty="0">
                    <a:solidFill>
                      <a:srgbClr val="00B5E2"/>
                    </a:solidFill>
                  </a:rPr>
                  <a:t>CFOSAT</a:t>
                </a:r>
                <a:br>
                  <a:rPr lang="en-GB" sz="800" dirty="0">
                    <a:solidFill>
                      <a:srgbClr val="00B5E2"/>
                    </a:solidFill>
                  </a:rPr>
                </a:br>
                <a:r>
                  <a:rPr lang="en-GB" sz="800" dirty="0">
                    <a:solidFill>
                      <a:srgbClr val="00B5E2"/>
                    </a:solidFill>
                  </a:rPr>
                  <a:t>2018</a:t>
                </a:r>
              </a:p>
            </p:txBody>
          </p:sp>
          <p:sp>
            <p:nvSpPr>
              <p:cNvPr id="41" name="TextBox 40"/>
              <p:cNvSpPr txBox="1"/>
              <p:nvPr/>
            </p:nvSpPr>
            <p:spPr>
              <a:xfrm>
                <a:off x="8885161" y="4744051"/>
                <a:ext cx="1472052" cy="584775"/>
              </a:xfrm>
              <a:prstGeom prst="rect">
                <a:avLst/>
              </a:prstGeom>
              <a:noFill/>
            </p:spPr>
            <p:txBody>
              <a:bodyPr wrap="square" rtlCol="0">
                <a:spAutoFit/>
              </a:bodyPr>
              <a:lstStyle/>
              <a:p>
                <a:r>
                  <a:rPr lang="en-GB" sz="800" dirty="0"/>
                  <a:t>JASON-CS/</a:t>
                </a:r>
                <a:br>
                  <a:rPr lang="en-GB" sz="800" dirty="0"/>
                </a:br>
                <a:r>
                  <a:rPr lang="en-GB" sz="800" dirty="0"/>
                  <a:t>SENTINEL-6</a:t>
                </a:r>
                <a:br>
                  <a:rPr lang="en-GB" sz="800" dirty="0"/>
                </a:br>
                <a:r>
                  <a:rPr lang="en-GB" sz="800" dirty="0"/>
                  <a:t>A     2020</a:t>
                </a:r>
              </a:p>
              <a:p>
                <a:r>
                  <a:rPr lang="en-US" sz="800" dirty="0"/>
                  <a:t>B     2026</a:t>
                </a:r>
                <a:endParaRPr lang="en-GB" sz="800" dirty="0"/>
              </a:p>
            </p:txBody>
          </p:sp>
          <p:sp>
            <p:nvSpPr>
              <p:cNvPr id="42" name="TextBox 41"/>
              <p:cNvSpPr txBox="1"/>
              <p:nvPr/>
            </p:nvSpPr>
            <p:spPr>
              <a:xfrm>
                <a:off x="10022998" y="5388102"/>
                <a:ext cx="516078" cy="338554"/>
              </a:xfrm>
              <a:prstGeom prst="rect">
                <a:avLst/>
              </a:prstGeom>
              <a:noFill/>
            </p:spPr>
            <p:txBody>
              <a:bodyPr wrap="square" rtlCol="0">
                <a:spAutoFit/>
              </a:bodyPr>
              <a:lstStyle/>
              <a:p>
                <a:r>
                  <a:rPr lang="en-GB" sz="800" dirty="0"/>
                  <a:t>SWOT</a:t>
                </a:r>
                <a:br>
                  <a:rPr lang="en-GB" sz="800" dirty="0"/>
                </a:br>
                <a:r>
                  <a:rPr lang="en-GB" sz="800" dirty="0"/>
                  <a:t>2020</a:t>
                </a:r>
              </a:p>
            </p:txBody>
          </p:sp>
        </p:grpSp>
      </p:grpSp>
      <p:sp>
        <p:nvSpPr>
          <p:cNvPr id="2" name="Title 1"/>
          <p:cNvSpPr>
            <a:spLocks noGrp="1"/>
          </p:cNvSpPr>
          <p:nvPr>
            <p:ph type="title"/>
          </p:nvPr>
        </p:nvSpPr>
        <p:spPr>
          <a:xfrm>
            <a:off x="69162" y="16420"/>
            <a:ext cx="11350120" cy="854075"/>
          </a:xfrm>
        </p:spPr>
        <p:txBody>
          <a:bodyPr/>
          <a:lstStyle/>
          <a:p>
            <a:r>
              <a:rPr lang="en-US" dirty="0" smtClean="0"/>
              <a:t>Altimetry missions – past, present, future</a:t>
            </a:r>
            <a:endParaRPr lang="en-GB" dirty="0"/>
          </a:p>
        </p:txBody>
      </p:sp>
    </p:spTree>
    <p:extLst>
      <p:ext uri="{BB962C8B-B14F-4D97-AF65-F5344CB8AC3E}">
        <p14:creationId xmlns:p14="http://schemas.microsoft.com/office/powerpoint/2010/main" val="188390304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rcRect l="-10" r="-10"/>
          <a:stretch>
            <a:fillRect/>
          </a:stretch>
        </p:blipFill>
        <p:spPr>
          <a:xfrm>
            <a:off x="0" y="376103"/>
            <a:ext cx="13136880" cy="6481897"/>
          </a:xfrm>
          <a:solidFill>
            <a:srgbClr val="00205B"/>
          </a:solidFill>
        </p:spPr>
      </p:pic>
      <p:sp>
        <p:nvSpPr>
          <p:cNvPr id="5" name="Title 4"/>
          <p:cNvSpPr>
            <a:spLocks noGrp="1"/>
          </p:cNvSpPr>
          <p:nvPr>
            <p:ph type="title"/>
          </p:nvPr>
        </p:nvSpPr>
        <p:spPr>
          <a:xfrm>
            <a:off x="111760" y="263769"/>
            <a:ext cx="10190480" cy="1166138"/>
          </a:xfrm>
        </p:spPr>
        <p:txBody>
          <a:bodyPr>
            <a:normAutofit/>
          </a:bodyPr>
          <a:lstStyle/>
          <a:p>
            <a:r>
              <a:rPr lang="en-GB" sz="2800" dirty="0">
                <a:solidFill>
                  <a:schemeClr val="tx2">
                    <a:lumMod val="20000"/>
                    <a:lumOff val="80000"/>
                  </a:schemeClr>
                </a:solidFill>
              </a:rPr>
              <a:t>Sea Surface Topography:  six </a:t>
            </a:r>
            <a:r>
              <a:rPr lang="en-GB" sz="2800" dirty="0" smtClean="0">
                <a:solidFill>
                  <a:schemeClr val="tx2">
                    <a:lumMod val="20000"/>
                    <a:lumOff val="80000"/>
                  </a:schemeClr>
                </a:solidFill>
              </a:rPr>
              <a:t>missions </a:t>
            </a:r>
            <a:r>
              <a:rPr lang="en-GB" sz="2800" dirty="0">
                <a:solidFill>
                  <a:schemeClr val="tx2">
                    <a:lumMod val="20000"/>
                    <a:lumOff val="80000"/>
                  </a:schemeClr>
                </a:solidFill>
              </a:rPr>
              <a:t>are operational and interoperable by using the same QA tools</a:t>
            </a:r>
          </a:p>
        </p:txBody>
      </p:sp>
      <p:grpSp>
        <p:nvGrpSpPr>
          <p:cNvPr id="3" name="Group 2"/>
          <p:cNvGrpSpPr/>
          <p:nvPr/>
        </p:nvGrpSpPr>
        <p:grpSpPr>
          <a:xfrm>
            <a:off x="10494819" y="0"/>
            <a:ext cx="1697181" cy="6858000"/>
            <a:chOff x="10551121" y="36878"/>
            <a:chExt cx="1697181" cy="6821123"/>
          </a:xfrm>
        </p:grpSpPr>
        <p:grpSp>
          <p:nvGrpSpPr>
            <p:cNvPr id="28" name="Group 27"/>
            <p:cNvGrpSpPr/>
            <p:nvPr/>
          </p:nvGrpSpPr>
          <p:grpSpPr>
            <a:xfrm>
              <a:off x="10579297" y="36878"/>
              <a:ext cx="1669005" cy="1225338"/>
              <a:chOff x="2317236" y="787205"/>
              <a:chExt cx="2928990" cy="1827332"/>
            </a:xfrm>
          </p:grpSpPr>
          <p:pic>
            <p:nvPicPr>
              <p:cNvPr id="29" name="Picture 28" descr="jason2_hire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7236" y="787205"/>
                <a:ext cx="2928990" cy="1827332"/>
              </a:xfrm>
              <a:prstGeom prst="rect">
                <a:avLst/>
              </a:prstGeom>
            </p:spPr>
          </p:pic>
          <p:sp>
            <p:nvSpPr>
              <p:cNvPr id="30" name="Text Box 5"/>
              <p:cNvSpPr txBox="1">
                <a:spLocks noChangeArrowheads="1"/>
              </p:cNvSpPr>
              <p:nvPr/>
            </p:nvSpPr>
            <p:spPr bwMode="auto">
              <a:xfrm>
                <a:off x="2397449" y="902130"/>
                <a:ext cx="1508418" cy="4766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477" dirty="0">
                    <a:solidFill>
                      <a:schemeClr val="bg1"/>
                    </a:solidFill>
                    <a:latin typeface="Helvetica" charset="0"/>
                  </a:rPr>
                  <a:t>Jason-2</a:t>
                </a:r>
              </a:p>
            </p:txBody>
          </p:sp>
        </p:grpSp>
        <p:grpSp>
          <p:nvGrpSpPr>
            <p:cNvPr id="31" name="Group 30"/>
            <p:cNvGrpSpPr/>
            <p:nvPr/>
          </p:nvGrpSpPr>
          <p:grpSpPr>
            <a:xfrm>
              <a:off x="10598210" y="1241684"/>
              <a:ext cx="1644591" cy="1329231"/>
              <a:chOff x="568904" y="2165612"/>
              <a:chExt cx="2128049" cy="1896329"/>
            </a:xfrm>
          </p:grpSpPr>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904" y="2165612"/>
                <a:ext cx="2128049" cy="1896329"/>
              </a:xfrm>
              <a:prstGeom prst="rect">
                <a:avLst/>
              </a:prstGeom>
            </p:spPr>
          </p:pic>
          <p:sp>
            <p:nvSpPr>
              <p:cNvPr id="33" name="Text Box 5"/>
              <p:cNvSpPr txBox="1">
                <a:spLocks noChangeArrowheads="1"/>
              </p:cNvSpPr>
              <p:nvPr/>
            </p:nvSpPr>
            <p:spPr bwMode="auto">
              <a:xfrm>
                <a:off x="1465193" y="2207488"/>
                <a:ext cx="1112206" cy="4560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477" dirty="0">
                    <a:solidFill>
                      <a:srgbClr val="FFFFFF"/>
                    </a:solidFill>
                    <a:latin typeface="Helvetica" charset="0"/>
                  </a:rPr>
                  <a:t>Jason-3</a:t>
                </a:r>
              </a:p>
            </p:txBody>
          </p:sp>
        </p:grpSp>
        <p:grpSp>
          <p:nvGrpSpPr>
            <p:cNvPr id="34" name="Group 33"/>
            <p:cNvGrpSpPr/>
            <p:nvPr/>
          </p:nvGrpSpPr>
          <p:grpSpPr>
            <a:xfrm>
              <a:off x="10579297" y="2397872"/>
              <a:ext cx="1663504" cy="1114184"/>
              <a:chOff x="6404345" y="1784261"/>
              <a:chExt cx="2215427" cy="1661570"/>
            </a:xfrm>
          </p:grpSpPr>
          <p:pic>
            <p:nvPicPr>
              <p:cNvPr id="35" name="Picture 34" descr="Image_3D_SARAL.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4345" y="1784261"/>
                <a:ext cx="2215427" cy="1661570"/>
              </a:xfrm>
              <a:prstGeom prst="rect">
                <a:avLst/>
              </a:prstGeom>
            </p:spPr>
          </p:pic>
          <p:sp>
            <p:nvSpPr>
              <p:cNvPr id="36" name="Text Box 5"/>
              <p:cNvSpPr txBox="1">
                <a:spLocks noChangeArrowheads="1"/>
              </p:cNvSpPr>
              <p:nvPr/>
            </p:nvSpPr>
            <p:spPr bwMode="auto">
              <a:xfrm>
                <a:off x="6431789" y="2941874"/>
                <a:ext cx="1074258" cy="4766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477">
                    <a:solidFill>
                      <a:srgbClr val="FFFFFF"/>
                    </a:solidFill>
                    <a:latin typeface="Helvetica" charset="0"/>
                  </a:rPr>
                  <a:t>SARAL</a:t>
                </a:r>
              </a:p>
            </p:txBody>
          </p:sp>
        </p:grpSp>
        <p:grpSp>
          <p:nvGrpSpPr>
            <p:cNvPr id="37" name="Group 36"/>
            <p:cNvGrpSpPr/>
            <p:nvPr/>
          </p:nvGrpSpPr>
          <p:grpSpPr>
            <a:xfrm>
              <a:off x="10551122" y="3502926"/>
              <a:ext cx="1691676" cy="1441757"/>
              <a:chOff x="5963574" y="4265853"/>
              <a:chExt cx="2294371" cy="1544389"/>
            </a:xfrm>
          </p:grpSpPr>
          <p:pic>
            <p:nvPicPr>
              <p:cNvPr id="38" name="Picture 37" descr="S3_bottom_72dpi.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3574" y="4265853"/>
                <a:ext cx="2294371" cy="1544389"/>
              </a:xfrm>
              <a:prstGeom prst="rect">
                <a:avLst/>
              </a:prstGeom>
            </p:spPr>
          </p:pic>
          <p:sp>
            <p:nvSpPr>
              <p:cNvPr id="39" name="Text Box 5"/>
              <p:cNvSpPr txBox="1">
                <a:spLocks noChangeArrowheads="1"/>
              </p:cNvSpPr>
              <p:nvPr/>
            </p:nvSpPr>
            <p:spPr bwMode="auto">
              <a:xfrm>
                <a:off x="6028720" y="4307429"/>
                <a:ext cx="2097404" cy="3423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477">
                    <a:solidFill>
                      <a:srgbClr val="FFFFFF"/>
                    </a:solidFill>
                    <a:latin typeface="Helvetica" charset="0"/>
                  </a:rPr>
                  <a:t>Sentinel-3A / 3B</a:t>
                </a:r>
              </a:p>
            </p:txBody>
          </p:sp>
        </p:grpSp>
        <p:pic>
          <p:nvPicPr>
            <p:cNvPr id="44" name="Picture 43"/>
            <p:cNvPicPr>
              <a:picLocks noChangeAspect="1"/>
            </p:cNvPicPr>
            <p:nvPr/>
          </p:nvPicPr>
          <p:blipFill>
            <a:blip r:embed="rId7" cstate="print"/>
            <a:stretch>
              <a:fillRect/>
            </a:stretch>
          </p:blipFill>
          <p:spPr>
            <a:xfrm>
              <a:off x="10579297" y="4745002"/>
              <a:ext cx="1661702" cy="977104"/>
            </a:xfrm>
            <a:prstGeom prst="rect">
              <a:avLst/>
            </a:prstGeom>
          </p:spPr>
        </p:pic>
        <p:sp>
          <p:nvSpPr>
            <p:cNvPr id="45" name="Text Box 5"/>
            <p:cNvSpPr txBox="1">
              <a:spLocks noChangeArrowheads="1"/>
            </p:cNvSpPr>
            <p:nvPr/>
          </p:nvSpPr>
          <p:spPr bwMode="auto">
            <a:xfrm>
              <a:off x="10551121" y="4661324"/>
              <a:ext cx="725135" cy="3196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477" dirty="0">
                  <a:solidFill>
                    <a:srgbClr val="FFFFFF"/>
                  </a:solidFill>
                  <a:latin typeface="Helvetica" charset="0"/>
                </a:rPr>
                <a:t>HY-2A</a:t>
              </a:r>
            </a:p>
          </p:txBody>
        </p:sp>
        <p:grpSp>
          <p:nvGrpSpPr>
            <p:cNvPr id="40" name="Group 39"/>
            <p:cNvGrpSpPr/>
            <p:nvPr/>
          </p:nvGrpSpPr>
          <p:grpSpPr>
            <a:xfrm>
              <a:off x="10580116" y="5723888"/>
              <a:ext cx="1662685" cy="1134113"/>
              <a:chOff x="767867" y="4346924"/>
              <a:chExt cx="2255052" cy="1691288"/>
            </a:xfrm>
          </p:grpSpPr>
          <p:sp>
            <p:nvSpPr>
              <p:cNvPr id="42" name="Text Box 5"/>
              <p:cNvSpPr txBox="1">
                <a:spLocks noChangeArrowheads="1"/>
              </p:cNvSpPr>
              <p:nvPr/>
            </p:nvSpPr>
            <p:spPr bwMode="auto">
              <a:xfrm>
                <a:off x="947532" y="4502843"/>
                <a:ext cx="1696238" cy="561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846">
                    <a:solidFill>
                      <a:srgbClr val="FFFFFF"/>
                    </a:solidFill>
                    <a:latin typeface="Helvetica" charset="0"/>
                  </a:rPr>
                  <a:t>CryoSat-2</a:t>
                </a:r>
              </a:p>
            </p:txBody>
          </p:sp>
          <p:pic>
            <p:nvPicPr>
              <p:cNvPr id="41" name="Picture 40" descr="cryosat_image10_4x3.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7867" y="4346924"/>
                <a:ext cx="2255052" cy="1691288"/>
              </a:xfrm>
              <a:prstGeom prst="rect">
                <a:avLst/>
              </a:prstGeom>
            </p:spPr>
          </p:pic>
        </p:grpSp>
        <p:sp>
          <p:nvSpPr>
            <p:cNvPr id="23" name="Text Box 5"/>
            <p:cNvSpPr txBox="1">
              <a:spLocks noChangeArrowheads="1"/>
            </p:cNvSpPr>
            <p:nvPr/>
          </p:nvSpPr>
          <p:spPr bwMode="auto">
            <a:xfrm>
              <a:off x="11177680" y="5845666"/>
              <a:ext cx="1037463" cy="3196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477" dirty="0">
                  <a:solidFill>
                    <a:srgbClr val="FFFFFF"/>
                  </a:solidFill>
                  <a:latin typeface="Helvetica" charset="0"/>
                </a:rPr>
                <a:t>CryoSat-2</a:t>
              </a:r>
            </a:p>
          </p:txBody>
        </p:sp>
      </p:grpSp>
      <p:sp>
        <p:nvSpPr>
          <p:cNvPr id="2" name="TextBox 1">
            <a:extLst>
              <a:ext uri="{FF2B5EF4-FFF2-40B4-BE49-F238E27FC236}">
                <a16:creationId xmlns:a16="http://schemas.microsoft.com/office/drawing/2014/main" id="{D175AB47-4AEA-AF4D-8742-8E6DE0AE566C}"/>
              </a:ext>
            </a:extLst>
          </p:cNvPr>
          <p:cNvSpPr txBox="1"/>
          <p:nvPr/>
        </p:nvSpPr>
        <p:spPr>
          <a:xfrm>
            <a:off x="5968672" y="6348822"/>
            <a:ext cx="1566454" cy="248530"/>
          </a:xfrm>
          <a:prstGeom prst="rect">
            <a:avLst/>
          </a:prstGeom>
          <a:noFill/>
        </p:spPr>
        <p:txBody>
          <a:bodyPr wrap="none" rtlCol="0">
            <a:spAutoFit/>
          </a:bodyPr>
          <a:lstStyle/>
          <a:p>
            <a:r>
              <a:rPr lang="en-GB" sz="1015" i="1" dirty="0">
                <a:solidFill>
                  <a:schemeClr val="tx2">
                    <a:lumMod val="20000"/>
                    <a:lumOff val="80000"/>
                  </a:schemeClr>
                </a:solidFill>
              </a:rPr>
              <a:t>R. </a:t>
            </a:r>
            <a:r>
              <a:rPr lang="en-GB" sz="1015" i="1" dirty="0" err="1">
                <a:solidFill>
                  <a:schemeClr val="tx2">
                    <a:lumMod val="20000"/>
                    <a:lumOff val="80000"/>
                  </a:schemeClr>
                </a:solidFill>
              </a:rPr>
              <a:t>Scharroo</a:t>
            </a:r>
            <a:r>
              <a:rPr lang="en-GB" sz="1015" i="1" dirty="0">
                <a:solidFill>
                  <a:schemeClr val="tx2">
                    <a:lumMod val="20000"/>
                    <a:lumOff val="80000"/>
                  </a:schemeClr>
                </a:solidFill>
              </a:rPr>
              <a:t>, EUMETSAT</a:t>
            </a:r>
          </a:p>
        </p:txBody>
      </p:sp>
    </p:spTree>
    <p:extLst>
      <p:ext uri="{BB962C8B-B14F-4D97-AF65-F5344CB8AC3E}">
        <p14:creationId xmlns:p14="http://schemas.microsoft.com/office/powerpoint/2010/main" val="3805241716"/>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0" name="Rectangle 300"/>
          <p:cNvSpPr txBox="1">
            <a:spLocks noChangeArrowheads="1"/>
          </p:cNvSpPr>
          <p:nvPr/>
        </p:nvSpPr>
        <p:spPr bwMode="auto">
          <a:xfrm>
            <a:off x="143123" y="44903"/>
            <a:ext cx="11688418" cy="628650"/>
          </a:xfrm>
          <a:prstGeom prst="rect">
            <a:avLst/>
          </a:prstGeom>
          <a:noFill/>
          <a:ln w="9525">
            <a:noFill/>
            <a:miter lim="800000"/>
            <a:headEnd/>
            <a:tailEnd/>
          </a:ln>
        </p:spPr>
        <p:txBody>
          <a:bodyPr lIns="68572" tIns="34286" rIns="68572" bIns="34286" anchor="ctr"/>
          <a:lstStyle/>
          <a:p>
            <a:pPr marL="134525"/>
            <a:r>
              <a:rPr lang="en-GB" sz="3200" b="1" dirty="0">
                <a:solidFill>
                  <a:srgbClr val="FFFFFF"/>
                </a:solidFill>
                <a:cs typeface="Arial" charset="0"/>
              </a:rPr>
              <a:t>Some missions are optimised for climate monitoring …</a:t>
            </a:r>
          </a:p>
        </p:txBody>
      </p:sp>
      <p:pic>
        <p:nvPicPr>
          <p:cNvPr id="67" name="Picture 66"/>
          <p:cNvPicPr>
            <a:picLocks noChangeAspect="1"/>
          </p:cNvPicPr>
          <p:nvPr/>
        </p:nvPicPr>
        <p:blipFill>
          <a:blip r:embed="rId2" cstate="print"/>
          <a:stretch>
            <a:fillRect/>
          </a:stretch>
        </p:blipFill>
        <p:spPr>
          <a:xfrm>
            <a:off x="445639" y="2306320"/>
            <a:ext cx="7333371" cy="4113141"/>
          </a:xfrm>
          <a:prstGeom prst="rect">
            <a:avLst/>
          </a:prstGeom>
        </p:spPr>
      </p:pic>
      <p:pic>
        <p:nvPicPr>
          <p:cNvPr id="6" name="Picture 2" descr="GRAS_Animation"/>
          <p:cNvPicPr>
            <a:picLocks noChangeAspect="1" noChangeArrowheads="1" noCrop="1"/>
          </p:cNvPicPr>
          <p:nvPr/>
        </p:nvPicPr>
        <p:blipFill>
          <a:blip r:embed="rId3" cstate="print"/>
          <a:srcRect/>
          <a:stretch>
            <a:fillRect/>
          </a:stretch>
        </p:blipFill>
        <p:spPr bwMode="auto">
          <a:xfrm>
            <a:off x="6311351" y="951721"/>
            <a:ext cx="5047529" cy="3494443"/>
          </a:xfrm>
          <a:prstGeom prst="rect">
            <a:avLst/>
          </a:prstGeom>
          <a:noFill/>
          <a:ln w="9525">
            <a:noFill/>
            <a:miter lim="800000"/>
            <a:headEnd/>
            <a:tailEnd/>
          </a:ln>
        </p:spPr>
      </p:pic>
      <p:pic>
        <p:nvPicPr>
          <p:cNvPr id="167938" name="Picture 5" descr="jason-big.png"/>
          <p:cNvPicPr>
            <a:picLocks noChangeAspect="1"/>
          </p:cNvPicPr>
          <p:nvPr/>
        </p:nvPicPr>
        <p:blipFill>
          <a:blip r:embed="rId4" cstate="print"/>
          <a:srcRect/>
          <a:stretch>
            <a:fillRect/>
          </a:stretch>
        </p:blipFill>
        <p:spPr bwMode="auto">
          <a:xfrm rot="445958">
            <a:off x="2068595" y="775743"/>
            <a:ext cx="2614402" cy="1866575"/>
          </a:xfrm>
          <a:prstGeom prst="rect">
            <a:avLst/>
          </a:prstGeom>
          <a:noFill/>
          <a:ln w="9525">
            <a:noFill/>
            <a:miter lim="800000"/>
            <a:headEnd/>
            <a:tailEnd/>
          </a:ln>
        </p:spPr>
      </p:pic>
      <p:pic>
        <p:nvPicPr>
          <p:cNvPr id="7" name="Picture 6" descr="metop.png"/>
          <p:cNvPicPr>
            <a:picLocks noChangeAspect="1"/>
          </p:cNvPicPr>
          <p:nvPr/>
        </p:nvPicPr>
        <p:blipFill>
          <a:blip r:embed="rId5" cstate="print"/>
          <a:srcRect/>
          <a:stretch>
            <a:fillRect/>
          </a:stretch>
        </p:blipFill>
        <p:spPr bwMode="auto">
          <a:xfrm rot="-1286163">
            <a:off x="7758911" y="3870940"/>
            <a:ext cx="3022214" cy="2268354"/>
          </a:xfrm>
          <a:prstGeom prst="rect">
            <a:avLst/>
          </a:prstGeom>
          <a:noFill/>
          <a:ln w="9525">
            <a:noFill/>
            <a:miter lim="800000"/>
            <a:headEnd/>
            <a:tailEnd/>
          </a:ln>
        </p:spPr>
      </p:pic>
    </p:spTree>
    <p:extLst>
      <p:ext uri="{BB962C8B-B14F-4D97-AF65-F5344CB8AC3E}">
        <p14:creationId xmlns:p14="http://schemas.microsoft.com/office/powerpoint/2010/main" val="418713062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p:nvPr/>
        </p:nvSpPr>
        <p:spPr>
          <a:xfrm>
            <a:off x="272408" y="2657547"/>
            <a:ext cx="5441466" cy="3477875"/>
          </a:xfrm>
          <a:prstGeom prst="rect">
            <a:avLst/>
          </a:prstGeom>
          <a:noFill/>
          <a:ln cap="flat">
            <a:noFill/>
          </a:ln>
        </p:spPr>
        <p:txBody>
          <a:bodyPr vert="horz" wrap="square" lIns="91440" tIns="45720" rIns="91440" bIns="45720" anchor="t" anchorCtr="0" compatLnSpc="1">
            <a:spAutoFit/>
          </a:bodyPr>
          <a:lstStyle/>
          <a:p>
            <a:pPr marL="342900" marR="0" lvl="0" indent="-342900" algn="l" defTabSz="914400" rtl="0" fontAlgn="auto" hangingPunct="1">
              <a:lnSpc>
                <a:spcPct val="100000"/>
              </a:lnSpc>
              <a:spcBef>
                <a:spcPts val="120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dirty="0" smtClean="0">
                <a:solidFill>
                  <a:srgbClr val="000000"/>
                </a:solidFill>
                <a:uFillTx/>
                <a:latin typeface="Calibri" pitchFamily="34"/>
              </a:rPr>
              <a:t>Includes</a:t>
            </a:r>
            <a:r>
              <a:rPr lang="en-GB" sz="1800" b="0" i="0" u="none" strike="noStrike" kern="1200" cap="none" spc="0" baseline="0" dirty="0">
                <a:solidFill>
                  <a:srgbClr val="000000"/>
                </a:solidFill>
                <a:uFillTx/>
                <a:latin typeface="Calibri" pitchFamily="34"/>
              </a:rPr>
              <a:t>: Bending Angle, refractivity, temperature, humidity and pressure profiles as well as the tropopause height</a:t>
            </a:r>
          </a:p>
          <a:p>
            <a:pPr marL="342900" marR="0" lvl="0" indent="-342900" algn="l" defTabSz="914400" rtl="0" fontAlgn="auto" hangingPunct="1">
              <a:lnSpc>
                <a:spcPct val="100000"/>
              </a:lnSpc>
              <a:spcBef>
                <a:spcPts val="120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Calibri" pitchFamily="34"/>
              </a:rPr>
              <a:t>Generated from Radio-Occultation observations from </a:t>
            </a:r>
            <a:r>
              <a:rPr lang="en-GB" sz="1800" b="0" i="0" u="none" strike="noStrike" kern="1200" cap="none" spc="0" baseline="0" dirty="0" err="1">
                <a:solidFill>
                  <a:srgbClr val="000000"/>
                </a:solidFill>
                <a:uFillTx/>
                <a:latin typeface="Calibri" pitchFamily="34"/>
              </a:rPr>
              <a:t>Metop</a:t>
            </a:r>
            <a:r>
              <a:rPr lang="en-GB" sz="1800" b="0" i="0" u="none" strike="noStrike" kern="1200" cap="none" spc="0" baseline="0" dirty="0">
                <a:solidFill>
                  <a:srgbClr val="000000"/>
                </a:solidFill>
                <a:uFillTx/>
                <a:latin typeface="Calibri" pitchFamily="34"/>
              </a:rPr>
              <a:t> GRAS, CHAMP, GRACE and Cosmic mission</a:t>
            </a:r>
          </a:p>
          <a:p>
            <a:pPr marL="342900" marR="0" lvl="0" indent="-342900" algn="l" defTabSz="914400" rtl="0" fontAlgn="auto" hangingPunct="1">
              <a:lnSpc>
                <a:spcPct val="100000"/>
              </a:lnSpc>
              <a:spcBef>
                <a:spcPts val="120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Calibri" pitchFamily="34"/>
              </a:rPr>
              <a:t>High degree of internal consistency (single processing version for all years and missions)</a:t>
            </a:r>
          </a:p>
          <a:p>
            <a:pPr marL="342900" marR="0" lvl="0" indent="-342900" algn="l" defTabSz="914400" rtl="0" fontAlgn="auto" hangingPunct="1">
              <a:lnSpc>
                <a:spcPct val="100000"/>
              </a:lnSpc>
              <a:spcBef>
                <a:spcPts val="120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Calibri" pitchFamily="34"/>
              </a:rPr>
              <a:t>Covering the years 2002-2016</a:t>
            </a:r>
          </a:p>
          <a:p>
            <a:pPr marL="342900" marR="0" lvl="0" indent="-342900" algn="l" defTabSz="914400" rtl="0" fontAlgn="auto" hangingPunct="1">
              <a:lnSpc>
                <a:spcPct val="100000"/>
              </a:lnSpc>
              <a:spcBef>
                <a:spcPts val="120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Calibri" pitchFamily="34"/>
              </a:rPr>
              <a:t>Released 19 February </a:t>
            </a:r>
            <a:r>
              <a:rPr lang="en-GB" sz="1800" b="0" i="0" u="none" strike="noStrike" kern="1200" cap="none" spc="0" baseline="0" dirty="0" smtClean="0">
                <a:solidFill>
                  <a:srgbClr val="000000"/>
                </a:solidFill>
                <a:uFillTx/>
                <a:latin typeface="Calibri" pitchFamily="34"/>
              </a:rPr>
              <a:t>2019</a:t>
            </a:r>
            <a:endParaRPr lang="en-GB" sz="1800" b="0" i="0" u="none" strike="noStrike" kern="1200" cap="none" spc="0" baseline="0" dirty="0">
              <a:solidFill>
                <a:srgbClr val="000000"/>
              </a:solidFill>
              <a:uFillTx/>
              <a:latin typeface="Calibri" pitchFamily="34"/>
            </a:endParaRPr>
          </a:p>
        </p:txBody>
      </p:sp>
      <p:pic>
        <p:nvPicPr>
          <p:cNvPr id="4" name="Picture 5">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5657990" y="1216152"/>
            <a:ext cx="6322772" cy="4742082"/>
          </a:xfrm>
          <a:prstGeom prst="rect">
            <a:avLst/>
          </a:prstGeom>
          <a:noFill/>
          <a:ln cap="flat">
            <a:noFill/>
          </a:ln>
        </p:spPr>
      </p:pic>
      <p:pic>
        <p:nvPicPr>
          <p:cNvPr id="5" name="Picture 6">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464251" y="1086229"/>
            <a:ext cx="2873785" cy="1192670"/>
          </a:xfrm>
          <a:prstGeom prst="rect">
            <a:avLst/>
          </a:prstGeom>
          <a:noFill/>
          <a:ln cap="flat">
            <a:noFill/>
          </a:ln>
        </p:spPr>
      </p:pic>
      <p:sp>
        <p:nvSpPr>
          <p:cNvPr id="7" name="Rectangle 6"/>
          <p:cNvSpPr/>
          <p:nvPr/>
        </p:nvSpPr>
        <p:spPr>
          <a:xfrm>
            <a:off x="773625" y="122807"/>
            <a:ext cx="7734810" cy="584775"/>
          </a:xfrm>
          <a:prstGeom prst="rect">
            <a:avLst/>
          </a:prstGeom>
        </p:spPr>
        <p:txBody>
          <a:bodyPr wrap="none">
            <a:spAutoFit/>
          </a:bodyPr>
          <a:lstStyle/>
          <a:p>
            <a:pPr lvl="0" algn="ctr">
              <a:defRPr sz="1800" b="0" i="0" u="none" strike="noStrike" kern="0" cap="none" spc="0" baseline="0">
                <a:solidFill>
                  <a:srgbClr val="000000"/>
                </a:solidFill>
                <a:uFillTx/>
              </a:defRPr>
            </a:pPr>
            <a:r>
              <a:rPr lang="en-GB" sz="3200" b="1" dirty="0">
                <a:solidFill>
                  <a:schemeClr val="bg1"/>
                </a:solidFill>
                <a:latin typeface="Calibri"/>
              </a:rPr>
              <a:t>Radio Occultation </a:t>
            </a:r>
            <a:r>
              <a:rPr lang="en-GB" sz="3200" b="1" dirty="0" smtClean="0">
                <a:solidFill>
                  <a:schemeClr val="bg1"/>
                </a:solidFill>
                <a:latin typeface="Calibri"/>
              </a:rPr>
              <a:t>Temperature Data </a:t>
            </a:r>
            <a:r>
              <a:rPr lang="en-GB" sz="3200" b="1" dirty="0">
                <a:solidFill>
                  <a:schemeClr val="bg1"/>
                </a:solidFill>
                <a:latin typeface="Calibri"/>
              </a:rPr>
              <a:t>Record</a:t>
            </a:r>
          </a:p>
        </p:txBody>
      </p:sp>
    </p:spTree>
    <p:extLst>
      <p:ext uri="{BB962C8B-B14F-4D97-AF65-F5344CB8AC3E}">
        <p14:creationId xmlns:p14="http://schemas.microsoft.com/office/powerpoint/2010/main" val="385612763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7306" y="1196976"/>
            <a:ext cx="4083617" cy="623231"/>
          </a:xfrm>
          <a:prstGeom prst="rect">
            <a:avLst/>
          </a:prstGeom>
          <a:noFill/>
        </p:spPr>
        <p:txBody>
          <a:bodyPr wrap="square" lIns="68564" tIns="34282" rIns="68564" bIns="34282" rtlCol="0">
            <a:spAutoFit/>
          </a:bodyPr>
          <a:lstStyle/>
          <a:p>
            <a:r>
              <a:rPr lang="en-US" sz="2400" dirty="0">
                <a:solidFill>
                  <a:schemeClr val="tx2"/>
                </a:solidFill>
              </a:rPr>
              <a:t>WV channel, </a:t>
            </a:r>
            <a:r>
              <a:rPr lang="en-US" sz="2400" dirty="0" err="1">
                <a:solidFill>
                  <a:schemeClr val="tx2"/>
                </a:solidFill>
              </a:rPr>
              <a:t>Meteosat</a:t>
            </a:r>
            <a:r>
              <a:rPr lang="en-US" sz="2400" dirty="0">
                <a:solidFill>
                  <a:schemeClr val="tx2"/>
                </a:solidFill>
              </a:rPr>
              <a:t> 1</a:t>
            </a:r>
          </a:p>
          <a:p>
            <a:endParaRPr lang="en-US" sz="1200" dirty="0">
              <a:solidFill>
                <a:schemeClr val="tx2"/>
              </a:solidFill>
            </a:endParaRPr>
          </a:p>
        </p:txBody>
      </p:sp>
      <p:pic>
        <p:nvPicPr>
          <p:cNvPr id="7" name="Picture 5" descr="H:\ESS\DESKTOP\CIMSS_25y\Water Vapor Channe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5492" y="1820205"/>
            <a:ext cx="3728188" cy="3728188"/>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1"/>
          <p:cNvSpPr txBox="1"/>
          <p:nvPr/>
        </p:nvSpPr>
        <p:spPr>
          <a:xfrm>
            <a:off x="300918" y="5709428"/>
            <a:ext cx="2148345" cy="276999"/>
          </a:xfrm>
          <a:prstGeom prst="rect">
            <a:avLst/>
          </a:prstGeom>
          <a:noFill/>
        </p:spPr>
        <p:txBody>
          <a:bodyPr wrap="none" rtlCol="0">
            <a:spAutoFit/>
          </a:bodyPr>
          <a:lstStyle/>
          <a:p>
            <a:r>
              <a:rPr lang="de-DE" sz="1200" dirty="0">
                <a:solidFill>
                  <a:schemeClr val="tx2"/>
                </a:solidFill>
              </a:rPr>
              <a:t>Bulletin </a:t>
            </a:r>
            <a:r>
              <a:rPr lang="de-DE" sz="1200" dirty="0" err="1">
                <a:solidFill>
                  <a:schemeClr val="tx2"/>
                </a:solidFill>
              </a:rPr>
              <a:t>of</a:t>
            </a:r>
            <a:r>
              <a:rPr lang="de-DE" sz="1200" dirty="0">
                <a:solidFill>
                  <a:schemeClr val="tx2"/>
                </a:solidFill>
              </a:rPr>
              <a:t> </a:t>
            </a:r>
            <a:r>
              <a:rPr lang="de-DE" sz="1200" dirty="0" err="1">
                <a:solidFill>
                  <a:schemeClr val="tx2"/>
                </a:solidFill>
              </a:rPr>
              <a:t>the</a:t>
            </a:r>
            <a:r>
              <a:rPr lang="de-DE" sz="1200" dirty="0">
                <a:solidFill>
                  <a:schemeClr val="tx2"/>
                </a:solidFill>
              </a:rPr>
              <a:t> AMS, 1978</a:t>
            </a:r>
          </a:p>
        </p:txBody>
      </p:sp>
      <p:sp>
        <p:nvSpPr>
          <p:cNvPr id="9" name="Rectangle 8"/>
          <p:cNvSpPr/>
          <p:nvPr/>
        </p:nvSpPr>
        <p:spPr>
          <a:xfrm>
            <a:off x="6433844" y="1126171"/>
            <a:ext cx="5670332" cy="523220"/>
          </a:xfrm>
          <a:prstGeom prst="rect">
            <a:avLst/>
          </a:prstGeom>
        </p:spPr>
        <p:txBody>
          <a:bodyPr wrap="square">
            <a:spAutoFit/>
          </a:bodyPr>
          <a:lstStyle/>
          <a:p>
            <a:r>
              <a:rPr lang="en-US" sz="1400" dirty="0">
                <a:solidFill>
                  <a:schemeClr val="tx2"/>
                </a:solidFill>
              </a:rPr>
              <a:t>4</a:t>
            </a:r>
            <a:r>
              <a:rPr lang="en-US" sz="1400" baseline="30000" dirty="0">
                <a:solidFill>
                  <a:schemeClr val="tx2"/>
                </a:solidFill>
              </a:rPr>
              <a:t>th</a:t>
            </a:r>
            <a:r>
              <a:rPr lang="en-US" sz="1400" dirty="0">
                <a:solidFill>
                  <a:schemeClr val="tx2"/>
                </a:solidFill>
              </a:rPr>
              <a:t> February 1979, 15 images (Every hour from 08:30 UTC until 23:30 UTC </a:t>
            </a:r>
            <a:r>
              <a:rPr lang="en-US" sz="1400" i="1" dirty="0">
                <a:solidFill>
                  <a:schemeClr val="tx2"/>
                </a:solidFill>
              </a:rPr>
              <a:t>(missing images at 18:30 UTC)</a:t>
            </a:r>
          </a:p>
        </p:txBody>
      </p:sp>
      <p:grpSp>
        <p:nvGrpSpPr>
          <p:cNvPr id="10" name="Group 5"/>
          <p:cNvGrpSpPr/>
          <p:nvPr/>
        </p:nvGrpSpPr>
        <p:grpSpPr>
          <a:xfrm>
            <a:off x="6520411" y="1820206"/>
            <a:ext cx="4677114" cy="4503101"/>
            <a:chOff x="2847600" y="1100723"/>
            <a:chExt cx="5374380" cy="5372077"/>
          </a:xfrm>
        </p:grpSpPr>
        <p:pic>
          <p:nvPicPr>
            <p:cNvPr id="11" name="Picture 10" descr="MET1_WV_4feb79.gif"/>
            <p:cNvPicPr>
              <a:picLocks noChangeAspect="1"/>
            </p:cNvPicPr>
            <p:nvPr/>
          </p:nvPicPr>
          <p:blipFill>
            <a:blip r:embed="rId3" cstate="print"/>
            <a:stretch>
              <a:fillRect/>
            </a:stretch>
          </p:blipFill>
          <p:spPr>
            <a:xfrm>
              <a:off x="2847600" y="1123200"/>
              <a:ext cx="5349600" cy="5349600"/>
            </a:xfrm>
            <a:prstGeom prst="rect">
              <a:avLst/>
            </a:prstGeom>
          </p:spPr>
        </p:pic>
        <p:sp>
          <p:nvSpPr>
            <p:cNvPr id="12" name="Rectangle 11"/>
            <p:cNvSpPr/>
            <p:nvPr/>
          </p:nvSpPr>
          <p:spPr bwMode="auto">
            <a:xfrm rot="5400000">
              <a:off x="5499550" y="3746953"/>
              <a:ext cx="5368660"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27000" tIns="27000" rIns="27000" bIns="27000" numCol="1" rtlCol="0" anchor="t" anchorCtr="0" compatLnSpc="1">
              <a:prstTxWarp prst="textNoShape">
                <a:avLst/>
              </a:prstTxWarp>
            </a:bodyPr>
            <a:lstStyle/>
            <a:p>
              <a:pPr defTabSz="685644" eaLnBrk="0" hangingPunct="0">
                <a:spcBef>
                  <a:spcPct val="50000"/>
                </a:spcBef>
              </a:pPr>
              <a:endParaRPr lang="en-GB" sz="675" dirty="0">
                <a:solidFill>
                  <a:srgbClr val="FFFFFF"/>
                </a:solidFill>
              </a:endParaRPr>
            </a:p>
          </p:txBody>
        </p:sp>
      </p:grpSp>
      <p:pic>
        <p:nvPicPr>
          <p:cNvPr id="6" name="Picture 3" descr="H:\DESKTOP\800px-Meteosat_1_Musee_du_Bourget_P1020355.JPG"/>
          <p:cNvPicPr>
            <a:picLocks noChangeAspect="1" noChangeArrowheads="1"/>
          </p:cNvPicPr>
          <p:nvPr/>
        </p:nvPicPr>
        <p:blipFill>
          <a:blip r:embed="rId4" cstate="print"/>
          <a:srcRect/>
          <a:stretch>
            <a:fillRect/>
          </a:stretch>
        </p:blipFill>
        <p:spPr bwMode="auto">
          <a:xfrm>
            <a:off x="4347275" y="4753434"/>
            <a:ext cx="2571811" cy="1928859"/>
          </a:xfrm>
          <a:prstGeom prst="rect">
            <a:avLst/>
          </a:prstGeom>
          <a:noFill/>
        </p:spPr>
      </p:pic>
      <p:sp>
        <p:nvSpPr>
          <p:cNvPr id="13" name="TextBox 12"/>
          <p:cNvSpPr txBox="1"/>
          <p:nvPr/>
        </p:nvSpPr>
        <p:spPr>
          <a:xfrm>
            <a:off x="-172720" y="0"/>
            <a:ext cx="12364719"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166158" algn="ctr" eaLnBrk="1" hangingPunct="1">
              <a:defRPr sz="2400">
                <a:latin typeface="Arial" pitchFamily="34" charset="0"/>
                <a:ea typeface="+mj-ea"/>
                <a:cs typeface="Arial" pitchFamily="34" charset="0"/>
              </a:defRPr>
            </a:lvl1pPr>
            <a:lvl2pPr marL="165593" eaLnBrk="1" hangingPunct="1">
              <a:defRPr sz="2585">
                <a:latin typeface="Arial" pitchFamily="34" charset="0"/>
                <a:cs typeface="Arial" pitchFamily="34" charset="0"/>
              </a:defRPr>
            </a:lvl2pPr>
            <a:lvl3pPr marL="165593" eaLnBrk="1" hangingPunct="1">
              <a:defRPr sz="2585">
                <a:latin typeface="Arial" pitchFamily="34" charset="0"/>
                <a:cs typeface="Arial" pitchFamily="34" charset="0"/>
              </a:defRPr>
            </a:lvl3pPr>
            <a:lvl4pPr marL="165593" eaLnBrk="1" hangingPunct="1">
              <a:defRPr sz="2585">
                <a:latin typeface="Arial" pitchFamily="34" charset="0"/>
                <a:cs typeface="Arial" pitchFamily="34" charset="0"/>
              </a:defRPr>
            </a:lvl4pPr>
            <a:lvl5pPr marL="165593" eaLnBrk="1" hangingPunct="1">
              <a:defRPr sz="2585">
                <a:latin typeface="Arial" pitchFamily="34" charset="0"/>
                <a:cs typeface="Arial" pitchFamily="34" charset="0"/>
              </a:defRPr>
            </a:lvl5pPr>
            <a:lvl6pPr marL="422041" fontAlgn="base">
              <a:spcBef>
                <a:spcPct val="0"/>
              </a:spcBef>
              <a:spcAft>
                <a:spcPct val="0"/>
              </a:spcAft>
              <a:defRPr sz="2585">
                <a:latin typeface="Century Gothic" pitchFamily="34" charset="0"/>
              </a:defRPr>
            </a:lvl6pPr>
            <a:lvl7pPr marL="844083" fontAlgn="base">
              <a:spcBef>
                <a:spcPct val="0"/>
              </a:spcBef>
              <a:spcAft>
                <a:spcPct val="0"/>
              </a:spcAft>
              <a:defRPr sz="2585">
                <a:latin typeface="Century Gothic" pitchFamily="34" charset="0"/>
              </a:defRPr>
            </a:lvl7pPr>
            <a:lvl8pPr marL="1266124" fontAlgn="base">
              <a:spcBef>
                <a:spcPct val="0"/>
              </a:spcBef>
              <a:spcAft>
                <a:spcPct val="0"/>
              </a:spcAft>
              <a:defRPr sz="2585">
                <a:latin typeface="Century Gothic" pitchFamily="34" charset="0"/>
              </a:defRPr>
            </a:lvl8pPr>
            <a:lvl9pPr marL="1688165" fontAlgn="base">
              <a:spcBef>
                <a:spcPct val="0"/>
              </a:spcBef>
              <a:spcAft>
                <a:spcPct val="0"/>
              </a:spcAft>
              <a:defRPr sz="2585">
                <a:latin typeface="Century Gothic" pitchFamily="34" charset="0"/>
              </a:defRPr>
            </a:lvl9pPr>
          </a:lstStyle>
          <a:p>
            <a:r>
              <a:rPr lang="en-GB" sz="3200" b="1" dirty="0" smtClean="0">
                <a:solidFill>
                  <a:schemeClr val="bg1"/>
                </a:solidFill>
              </a:rPr>
              <a:t>… others are not: Data </a:t>
            </a:r>
            <a:r>
              <a:rPr lang="en-GB" sz="3200" b="1" dirty="0">
                <a:solidFill>
                  <a:schemeClr val="bg1"/>
                </a:solidFill>
              </a:rPr>
              <a:t>Rescue and Preservation Challenge </a:t>
            </a:r>
          </a:p>
          <a:p>
            <a:r>
              <a:rPr lang="en-GB" sz="3200" b="1" dirty="0">
                <a:solidFill>
                  <a:schemeClr val="bg1"/>
                </a:solidFill>
              </a:rPr>
              <a:t>– Meteosat-1 - </a:t>
            </a:r>
          </a:p>
        </p:txBody>
      </p:sp>
      <p:pic>
        <p:nvPicPr>
          <p:cNvPr id="5" name="Picture 4" descr="H:\DESKTOP\2061424356_698333ef70.jpg"/>
          <p:cNvPicPr>
            <a:picLocks noChangeAspect="1" noChangeArrowheads="1"/>
          </p:cNvPicPr>
          <p:nvPr/>
        </p:nvPicPr>
        <p:blipFill>
          <a:blip r:embed="rId5" cstate="print"/>
          <a:srcRect/>
          <a:stretch>
            <a:fillRect/>
          </a:stretch>
        </p:blipFill>
        <p:spPr bwMode="auto">
          <a:xfrm rot="19416976">
            <a:off x="5052343" y="1574104"/>
            <a:ext cx="1739263" cy="1638386"/>
          </a:xfrm>
          <a:prstGeom prst="rect">
            <a:avLst/>
          </a:prstGeom>
          <a:noFill/>
        </p:spPr>
      </p:pic>
    </p:spTree>
    <p:extLst>
      <p:ext uri="{BB962C8B-B14F-4D97-AF65-F5344CB8AC3E}">
        <p14:creationId xmlns:p14="http://schemas.microsoft.com/office/powerpoint/2010/main" val="145274604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
            <a:ext cx="9787467" cy="854075"/>
          </a:xfrm>
        </p:spPr>
        <p:txBody>
          <a:bodyPr/>
          <a:lstStyle/>
          <a:p>
            <a:pPr algn="ctr"/>
            <a:r>
              <a:rPr lang="en-GB" dirty="0" smtClean="0"/>
              <a:t>Data </a:t>
            </a:r>
            <a:r>
              <a:rPr lang="en-GB" dirty="0"/>
              <a:t>R</a:t>
            </a:r>
            <a:r>
              <a:rPr lang="en-GB" dirty="0" smtClean="0"/>
              <a:t>escue </a:t>
            </a:r>
            <a:r>
              <a:rPr lang="en-GB" dirty="0" err="1" smtClean="0"/>
              <a:t>Meteosat</a:t>
            </a:r>
            <a:r>
              <a:rPr lang="en-GB" dirty="0" smtClean="0"/>
              <a:t> First Generation</a:t>
            </a:r>
            <a:endParaRPr lang="en-GB" dirty="0"/>
          </a:p>
        </p:txBody>
      </p:sp>
      <p:pic>
        <p:nvPicPr>
          <p:cNvPr id="4" name="Tijdelijke aanduiding voor inhoud 4">
            <a:extLst>
              <a:ext uri="{FF2B5EF4-FFF2-40B4-BE49-F238E27FC236}">
                <a16:creationId xmlns:a16="http://schemas.microsoft.com/office/drawing/2014/main" id="{621FEC54-599C-4536-89FD-CB2A318ED2C3}"/>
              </a:ext>
            </a:extLst>
          </p:cNvPr>
          <p:cNvPicPr>
            <a:picLocks noGrp="1"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7144" y="1519880"/>
            <a:ext cx="5335275" cy="4352925"/>
          </a:xfrm>
          <a:prstGeom prst="rect">
            <a:avLst/>
          </a:prstGeom>
        </p:spPr>
      </p:pic>
      <p:sp>
        <p:nvSpPr>
          <p:cNvPr id="5" name="TextBox 4"/>
          <p:cNvSpPr txBox="1"/>
          <p:nvPr/>
        </p:nvSpPr>
        <p:spPr>
          <a:xfrm>
            <a:off x="5878757" y="5872805"/>
            <a:ext cx="6320817" cy="707886"/>
          </a:xfrm>
          <a:prstGeom prst="rect">
            <a:avLst/>
          </a:prstGeom>
          <a:noFill/>
        </p:spPr>
        <p:txBody>
          <a:bodyPr wrap="square" rtlCol="0">
            <a:spAutoFit/>
          </a:bodyPr>
          <a:lstStyle/>
          <a:p>
            <a:r>
              <a:rPr lang="en-GB" sz="2000" b="0" dirty="0">
                <a:solidFill>
                  <a:schemeClr val="tx1"/>
                </a:solidFill>
                <a:latin typeface="Arial" panose="020B0604020202020204" pitchFamily="34" charset="0"/>
                <a:cs typeface="Arial" panose="020B0604020202020204" pitchFamily="34" charset="0"/>
              </a:rPr>
              <a:t>Red </a:t>
            </a:r>
            <a:r>
              <a:rPr lang="en-GB" sz="2000" b="0" dirty="0">
                <a:solidFill>
                  <a:schemeClr val="tx1"/>
                </a:solidFill>
                <a:latin typeface="+mn-lt"/>
                <a:cs typeface="Arial" panose="020B0604020202020204" pitchFamily="34" charset="0"/>
              </a:rPr>
              <a:t>marked areas: anomalies due to direct stray light in Meteosat-5 image (17 April 2000, 20:30 UTC)</a:t>
            </a:r>
          </a:p>
        </p:txBody>
      </p:sp>
      <p:sp>
        <p:nvSpPr>
          <p:cNvPr id="3" name="Rectangle 2"/>
          <p:cNvSpPr/>
          <p:nvPr/>
        </p:nvSpPr>
        <p:spPr>
          <a:xfrm>
            <a:off x="6307633" y="833035"/>
            <a:ext cx="5399170" cy="707886"/>
          </a:xfrm>
          <a:prstGeom prst="rect">
            <a:avLst/>
          </a:prstGeom>
        </p:spPr>
        <p:txBody>
          <a:bodyPr wrap="square">
            <a:spAutoFit/>
          </a:bodyPr>
          <a:lstStyle/>
          <a:p>
            <a:pPr algn="ctr"/>
            <a:r>
              <a:rPr lang="en-GB" sz="2000" b="0" dirty="0">
                <a:solidFill>
                  <a:schemeClr val="tx1"/>
                </a:solidFill>
                <a:latin typeface="+mn-lt"/>
                <a:cs typeface="Arial" panose="020B0604020202020204" pitchFamily="34" charset="0"/>
              </a:rPr>
              <a:t>Automated detection of anomalies present in historical </a:t>
            </a:r>
            <a:r>
              <a:rPr lang="en-GB" sz="2000" b="0" dirty="0" err="1">
                <a:solidFill>
                  <a:schemeClr val="tx1"/>
                </a:solidFill>
                <a:latin typeface="+mn-lt"/>
                <a:cs typeface="Arial" panose="020B0604020202020204" pitchFamily="34" charset="0"/>
              </a:rPr>
              <a:t>Meteosat</a:t>
            </a:r>
            <a:r>
              <a:rPr lang="en-GB" sz="2000" b="0" dirty="0">
                <a:solidFill>
                  <a:schemeClr val="tx1"/>
                </a:solidFill>
                <a:latin typeface="+mn-lt"/>
                <a:cs typeface="Arial" panose="020B0604020202020204" pitchFamily="34" charset="0"/>
              </a:rPr>
              <a:t> imagery</a:t>
            </a:r>
          </a:p>
        </p:txBody>
      </p:sp>
      <p:sp>
        <p:nvSpPr>
          <p:cNvPr id="6" name="TextBox 5"/>
          <p:cNvSpPr txBox="1"/>
          <p:nvPr/>
        </p:nvSpPr>
        <p:spPr>
          <a:xfrm>
            <a:off x="312146" y="890708"/>
            <a:ext cx="5566611" cy="5632311"/>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pPr algn="ctr"/>
            <a:r>
              <a:rPr lang="en-GB" sz="2000" b="1" dirty="0" smtClean="0">
                <a:solidFill>
                  <a:srgbClr val="00205B"/>
                </a:solidFill>
              </a:rPr>
              <a:t>Enabling </a:t>
            </a:r>
            <a:r>
              <a:rPr lang="en-GB" sz="2000" b="1" dirty="0">
                <a:solidFill>
                  <a:srgbClr val="00205B"/>
                </a:solidFill>
              </a:rPr>
              <a:t>full image </a:t>
            </a:r>
            <a:r>
              <a:rPr lang="en-GB" sz="2000" b="1" dirty="0" smtClean="0">
                <a:solidFill>
                  <a:srgbClr val="00205B"/>
                </a:solidFill>
              </a:rPr>
              <a:t>and product processing </a:t>
            </a:r>
            <a:r>
              <a:rPr lang="en-GB" sz="2000" b="1" dirty="0">
                <a:solidFill>
                  <a:srgbClr val="00205B"/>
                </a:solidFill>
              </a:rPr>
              <a:t>of </a:t>
            </a:r>
            <a:r>
              <a:rPr lang="en-GB" sz="2000" b="1" dirty="0" err="1">
                <a:solidFill>
                  <a:srgbClr val="00205B"/>
                </a:solidFill>
              </a:rPr>
              <a:t>Meteosat</a:t>
            </a:r>
            <a:r>
              <a:rPr lang="en-GB" sz="2000" b="1" dirty="0">
                <a:solidFill>
                  <a:srgbClr val="00205B"/>
                </a:solidFill>
              </a:rPr>
              <a:t> </a:t>
            </a:r>
            <a:r>
              <a:rPr lang="en-GB" sz="2000" b="1" dirty="0" smtClean="0">
                <a:solidFill>
                  <a:srgbClr val="00205B"/>
                </a:solidFill>
              </a:rPr>
              <a:t>archive</a:t>
            </a:r>
          </a:p>
          <a:p>
            <a:pPr algn="ctr"/>
            <a:endParaRPr lang="en-GB" sz="2000" dirty="0">
              <a:solidFill>
                <a:srgbClr val="00205B"/>
              </a:solidFill>
            </a:endParaRPr>
          </a:p>
          <a:p>
            <a:pPr marL="380990" indent="-380990">
              <a:buFont typeface="Arial" panose="020B0604020202020204" pitchFamily="34" charset="0"/>
              <a:buChar char="•"/>
            </a:pPr>
            <a:r>
              <a:rPr lang="en-GB" sz="2000" b="0" dirty="0">
                <a:solidFill>
                  <a:srgbClr val="00205B"/>
                </a:solidFill>
              </a:rPr>
              <a:t>Image anomaly detection </a:t>
            </a:r>
            <a:r>
              <a:rPr lang="en-GB" sz="2000" b="0" dirty="0" smtClean="0">
                <a:solidFill>
                  <a:srgbClr val="00205B"/>
                </a:solidFill>
              </a:rPr>
              <a:t>on raw data distinguishes </a:t>
            </a:r>
            <a:r>
              <a:rPr lang="en-GB" sz="2000" b="0" dirty="0">
                <a:solidFill>
                  <a:srgbClr val="00205B"/>
                </a:solidFill>
              </a:rPr>
              <a:t>30 anomaly types and runs over </a:t>
            </a:r>
            <a:r>
              <a:rPr lang="en-GB" sz="2000" dirty="0" smtClean="0">
                <a:solidFill>
                  <a:srgbClr val="00205B"/>
                </a:solidFill>
              </a:rPr>
              <a:t>65 data</a:t>
            </a:r>
            <a:r>
              <a:rPr lang="en-GB" sz="2000" b="0" dirty="0" smtClean="0">
                <a:solidFill>
                  <a:srgbClr val="00205B"/>
                </a:solidFill>
              </a:rPr>
              <a:t> </a:t>
            </a:r>
            <a:r>
              <a:rPr lang="en-GB" sz="2000" b="0" dirty="0">
                <a:solidFill>
                  <a:srgbClr val="00205B"/>
                </a:solidFill>
              </a:rPr>
              <a:t>years of data in ~24 hours;</a:t>
            </a:r>
          </a:p>
          <a:p>
            <a:pPr marL="380990" indent="-380990">
              <a:buFont typeface="Arial" panose="020B0604020202020204" pitchFamily="34" charset="0"/>
              <a:buChar char="•"/>
            </a:pPr>
            <a:r>
              <a:rPr lang="en-GB" sz="2000" b="0" dirty="0" smtClean="0">
                <a:solidFill>
                  <a:srgbClr val="00205B"/>
                </a:solidFill>
              </a:rPr>
              <a:t>Preserved image processing software and migrate to modern computer system;</a:t>
            </a:r>
          </a:p>
          <a:p>
            <a:pPr marL="380990" indent="-380990">
              <a:buFont typeface="Arial" panose="020B0604020202020204" pitchFamily="34" charset="0"/>
              <a:buChar char="•"/>
            </a:pPr>
            <a:r>
              <a:rPr lang="en-GB" sz="2000" b="0" dirty="0" smtClean="0">
                <a:solidFill>
                  <a:srgbClr val="00205B"/>
                </a:solidFill>
              </a:rPr>
              <a:t>Recalibrated IR channels </a:t>
            </a:r>
            <a:r>
              <a:rPr lang="en-GB" sz="2000" dirty="0" smtClean="0">
                <a:solidFill>
                  <a:srgbClr val="00205B"/>
                </a:solidFill>
              </a:rPr>
              <a:t>referenced to</a:t>
            </a:r>
            <a:r>
              <a:rPr lang="en-GB" sz="2000" b="0" dirty="0" smtClean="0">
                <a:solidFill>
                  <a:srgbClr val="00205B"/>
                </a:solidFill>
              </a:rPr>
              <a:t> IASI;</a:t>
            </a:r>
          </a:p>
          <a:p>
            <a:pPr marL="380990" indent="-380990">
              <a:buFont typeface="Arial" panose="020B0604020202020204" pitchFamily="34" charset="0"/>
              <a:buChar char="•"/>
            </a:pPr>
            <a:r>
              <a:rPr lang="en-GB" sz="2000" b="0" dirty="0" smtClean="0">
                <a:solidFill>
                  <a:srgbClr val="00205B"/>
                </a:solidFill>
              </a:rPr>
              <a:t>Reconstructed VIS channel spectral response and recalibrated all MFG;</a:t>
            </a:r>
          </a:p>
          <a:p>
            <a:pPr marL="380990" indent="-380990">
              <a:buFont typeface="Arial" panose="020B0604020202020204" pitchFamily="34" charset="0"/>
              <a:buChar char="•"/>
            </a:pPr>
            <a:r>
              <a:rPr lang="en-GB" sz="2000" dirty="0" smtClean="0">
                <a:solidFill>
                  <a:srgbClr val="00205B"/>
                </a:solidFill>
              </a:rPr>
              <a:t>Included uncertainty estimates for radiance;</a:t>
            </a:r>
            <a:endParaRPr lang="en-GB" sz="2000" b="0" dirty="0" smtClean="0">
              <a:solidFill>
                <a:srgbClr val="00205B"/>
              </a:solidFill>
            </a:endParaRPr>
          </a:p>
          <a:p>
            <a:pPr marL="380990" indent="-380990">
              <a:buFont typeface="Arial" panose="020B0604020202020204" pitchFamily="34" charset="0"/>
              <a:buChar char="•"/>
            </a:pPr>
            <a:r>
              <a:rPr lang="en-GB" sz="2000" b="0" dirty="0" smtClean="0">
                <a:solidFill>
                  <a:srgbClr val="00205B"/>
                </a:solidFill>
              </a:rPr>
              <a:t>Implemented retrieval schemes for clouds, all sky radiance, atmospheric </a:t>
            </a:r>
            <a:r>
              <a:rPr lang="en-GB" sz="2000" b="0" dirty="0">
                <a:solidFill>
                  <a:srgbClr val="00205B"/>
                </a:solidFill>
              </a:rPr>
              <a:t>m</a:t>
            </a:r>
            <a:r>
              <a:rPr lang="en-GB" sz="2000" b="0" dirty="0" smtClean="0">
                <a:solidFill>
                  <a:srgbClr val="00205B"/>
                </a:solidFill>
              </a:rPr>
              <a:t>otion vectors, surface albedo, aerosol optical depth;</a:t>
            </a:r>
          </a:p>
          <a:p>
            <a:pPr marL="380990" indent="-380990">
              <a:buFont typeface="Arial" panose="020B0604020202020204" pitchFamily="34" charset="0"/>
              <a:buChar char="•"/>
            </a:pPr>
            <a:r>
              <a:rPr lang="en-GB" sz="2000" dirty="0" smtClean="0">
                <a:solidFill>
                  <a:srgbClr val="00205B"/>
                </a:solidFill>
              </a:rPr>
              <a:t>Work on data processing improvements;</a:t>
            </a:r>
          </a:p>
          <a:p>
            <a:pPr marL="380990" indent="-380990">
              <a:buFont typeface="Arial" panose="020B0604020202020204" pitchFamily="34" charset="0"/>
              <a:buChar char="•"/>
            </a:pPr>
            <a:r>
              <a:rPr lang="en-GB" sz="2000" b="0" dirty="0" smtClean="0">
                <a:solidFill>
                  <a:srgbClr val="00205B"/>
                </a:solidFill>
              </a:rPr>
              <a:t>Could be implemented for all geostationary.</a:t>
            </a:r>
          </a:p>
        </p:txBody>
      </p:sp>
    </p:spTree>
    <p:extLst>
      <p:ext uri="{BB962C8B-B14F-4D97-AF65-F5344CB8AC3E}">
        <p14:creationId xmlns:p14="http://schemas.microsoft.com/office/powerpoint/2010/main" val="428792395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Analysis of NIMBUS-6 HIRS-1 Data</a:t>
            </a:r>
            <a:endParaRPr lang="en-GB" dirty="0"/>
          </a:p>
        </p:txBody>
      </p:sp>
      <p:sp>
        <p:nvSpPr>
          <p:cNvPr id="11" name="Rounded Rectangle 82"/>
          <p:cNvSpPr>
            <a:spLocks noChangeArrowheads="1"/>
          </p:cNvSpPr>
          <p:nvPr/>
        </p:nvSpPr>
        <p:spPr bwMode="auto">
          <a:xfrm>
            <a:off x="2110615" y="894394"/>
            <a:ext cx="4235450" cy="2397125"/>
          </a:xfrm>
          <a:prstGeom prst="roundRect">
            <a:avLst>
              <a:gd name="adj" fmla="val 7427"/>
            </a:avLst>
          </a:prstGeom>
          <a:solidFill>
            <a:schemeClr val="tx2">
              <a:lumMod val="40000"/>
              <a:lumOff val="60000"/>
              <a:alpha val="10000"/>
            </a:schemeClr>
          </a:solidFill>
          <a:ln w="25400" cap="flat" cmpd="sng" algn="ctr">
            <a:solidFill>
              <a:srgbClr val="00B5E2"/>
            </a:solidFill>
            <a:prstDash val="solid"/>
            <a:headEnd/>
            <a:tailEnd/>
          </a:ln>
          <a:effectLst/>
        </p:spPr>
        <p:txBody>
          <a:bodyPr lIns="0" tIns="0" rIns="0" bIns="0" anchor="b"/>
          <a:lstStyle/>
          <a:p>
            <a:pPr algn="ctr">
              <a:defRPr/>
            </a:pPr>
            <a:r>
              <a:rPr lang="en-US" b="1" kern="0" dirty="0" smtClean="0">
                <a:solidFill>
                  <a:prstClr val="white">
                    <a:lumMod val="50000"/>
                  </a:prstClr>
                </a:solidFill>
                <a:latin typeface="Arial"/>
                <a:cs typeface="Arial" charset="0"/>
              </a:rPr>
              <a:t>Nimbus-6 (Aug 1975)</a:t>
            </a:r>
            <a:endParaRPr lang="en-US" kern="0" dirty="0">
              <a:solidFill>
                <a:prstClr val="white">
                  <a:lumMod val="50000"/>
                </a:prstClr>
              </a:solidFill>
              <a:latin typeface="Arial"/>
              <a:cs typeface="Arial" charset="0"/>
            </a:endParaRPr>
          </a:p>
        </p:txBody>
      </p:sp>
      <p:sp>
        <p:nvSpPr>
          <p:cNvPr id="12" name="Rounded Rectangle 82"/>
          <p:cNvSpPr>
            <a:spLocks noChangeArrowheads="1"/>
          </p:cNvSpPr>
          <p:nvPr/>
        </p:nvSpPr>
        <p:spPr bwMode="auto">
          <a:xfrm>
            <a:off x="6589730" y="894394"/>
            <a:ext cx="4235450" cy="2397125"/>
          </a:xfrm>
          <a:prstGeom prst="roundRect">
            <a:avLst>
              <a:gd name="adj" fmla="val 7427"/>
            </a:avLst>
          </a:prstGeom>
          <a:solidFill>
            <a:schemeClr val="tx2">
              <a:lumMod val="40000"/>
              <a:lumOff val="60000"/>
              <a:alpha val="10000"/>
            </a:schemeClr>
          </a:solidFill>
          <a:ln w="25400" cap="flat" cmpd="sng" algn="ctr">
            <a:solidFill>
              <a:srgbClr val="00B5E2"/>
            </a:solidFill>
            <a:prstDash val="solid"/>
            <a:headEnd/>
            <a:tailEnd/>
          </a:ln>
          <a:effectLst/>
        </p:spPr>
        <p:txBody>
          <a:bodyPr lIns="0" tIns="0" rIns="0" bIns="0" anchor="b"/>
          <a:lstStyle/>
          <a:p>
            <a:pPr algn="ctr"/>
            <a:r>
              <a:rPr lang="en-US" b="1" kern="0" dirty="0">
                <a:solidFill>
                  <a:prstClr val="white">
                    <a:lumMod val="50000"/>
                  </a:prstClr>
                </a:solidFill>
                <a:latin typeface="Arial"/>
                <a:cs typeface="Arial" charset="0"/>
              </a:rPr>
              <a:t>ERA-5 (Aug 1975)</a:t>
            </a:r>
          </a:p>
        </p:txBody>
      </p:sp>
      <p:sp>
        <p:nvSpPr>
          <p:cNvPr id="13" name="Rounded Rectangle 82"/>
          <p:cNvSpPr>
            <a:spLocks noChangeArrowheads="1"/>
          </p:cNvSpPr>
          <p:nvPr/>
        </p:nvSpPr>
        <p:spPr bwMode="auto">
          <a:xfrm>
            <a:off x="2048122" y="3600236"/>
            <a:ext cx="4321175" cy="2643187"/>
          </a:xfrm>
          <a:prstGeom prst="roundRect">
            <a:avLst>
              <a:gd name="adj" fmla="val 7427"/>
            </a:avLst>
          </a:prstGeom>
          <a:solidFill>
            <a:srgbClr val="FFC000">
              <a:alpha val="10000"/>
            </a:srgbClr>
          </a:solidFill>
          <a:ln w="25400" cap="flat" cmpd="sng" algn="ctr">
            <a:solidFill>
              <a:srgbClr val="FFC000"/>
            </a:solidFill>
            <a:prstDash val="solid"/>
            <a:headEnd/>
            <a:tailEnd/>
          </a:ln>
          <a:effectLst/>
        </p:spPr>
        <p:txBody>
          <a:bodyPr lIns="0" tIns="0" rIns="0" bIns="0" anchor="b"/>
          <a:lstStyle/>
          <a:p>
            <a:pPr algn="ctr">
              <a:defRPr/>
            </a:pPr>
            <a:r>
              <a:rPr lang="en-US" b="1" kern="0" dirty="0" smtClean="0">
                <a:solidFill>
                  <a:prstClr val="white">
                    <a:lumMod val="50000"/>
                  </a:prstClr>
                </a:solidFill>
                <a:latin typeface="Arial"/>
                <a:cs typeface="Arial" charset="0"/>
              </a:rPr>
              <a:t>Standard Deviation </a:t>
            </a:r>
            <a:br>
              <a:rPr lang="en-US" b="1" kern="0" dirty="0" smtClean="0">
                <a:solidFill>
                  <a:prstClr val="white">
                    <a:lumMod val="50000"/>
                  </a:prstClr>
                </a:solidFill>
                <a:latin typeface="Arial"/>
                <a:cs typeface="Arial" charset="0"/>
              </a:rPr>
            </a:br>
            <a:r>
              <a:rPr lang="en-US" b="1" kern="0" dirty="0" smtClean="0">
                <a:solidFill>
                  <a:prstClr val="white">
                    <a:lumMod val="50000"/>
                  </a:prstClr>
                </a:solidFill>
                <a:latin typeface="Arial"/>
                <a:cs typeface="Arial" charset="0"/>
              </a:rPr>
              <a:t>Nimbus-6 – ERA-5 departures</a:t>
            </a:r>
            <a:endParaRPr lang="en-US" kern="0" dirty="0">
              <a:solidFill>
                <a:prstClr val="white">
                  <a:lumMod val="50000"/>
                </a:prstClr>
              </a:solidFill>
              <a:latin typeface="Arial"/>
              <a:cs typeface="Arial" charset="0"/>
            </a:endParaRPr>
          </a:p>
        </p:txBody>
      </p:sp>
      <p:pic>
        <p:nvPicPr>
          <p:cNvPr id="14" name="Picture 13"/>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2256465" y="926293"/>
            <a:ext cx="3943750" cy="1980000"/>
          </a:xfrm>
          <a:prstGeom prst="rect">
            <a:avLst/>
          </a:prstGeom>
        </p:spPr>
      </p:pic>
      <p:pic>
        <p:nvPicPr>
          <p:cNvPr id="15" name="Picture 14"/>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727455" y="926293"/>
            <a:ext cx="3960000" cy="1980000"/>
          </a:xfrm>
          <a:prstGeom prst="rect">
            <a:avLst/>
          </a:prstGeom>
        </p:spPr>
      </p:pic>
      <p:pic>
        <p:nvPicPr>
          <p:cNvPr id="16" name="Picture 15"/>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2304909" y="3632135"/>
            <a:ext cx="3960000" cy="1944000"/>
          </a:xfrm>
          <a:prstGeom prst="rect">
            <a:avLst/>
          </a:prstGeom>
        </p:spPr>
      </p:pic>
      <p:sp>
        <p:nvSpPr>
          <p:cNvPr id="10" name="TextBox 3"/>
          <p:cNvSpPr txBox="1"/>
          <p:nvPr/>
        </p:nvSpPr>
        <p:spPr>
          <a:xfrm>
            <a:off x="6763244" y="3644556"/>
            <a:ext cx="5228731" cy="25545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2000" b="0" dirty="0" smtClean="0"/>
              <a:t>HIRS-1 Data from NIMBUS-6 /noon orbit (August 1975 and February 1976);</a:t>
            </a:r>
          </a:p>
          <a:p>
            <a:pPr marL="285750" indent="-285750">
              <a:buFont typeface="Arial" panose="020B0604020202020204" pitchFamily="34" charset="0"/>
              <a:buChar char="•"/>
            </a:pPr>
            <a:r>
              <a:rPr lang="en-GB" sz="2000" b="0" dirty="0" smtClean="0"/>
              <a:t>Reanalysis provides a tool to analyse historical data in absence of satellite and ground-based references;</a:t>
            </a:r>
          </a:p>
          <a:p>
            <a:pPr marL="285750" indent="-285750">
              <a:buFont typeface="Arial" panose="020B0604020202020204" pitchFamily="34" charset="0"/>
              <a:buChar char="•"/>
            </a:pPr>
            <a:r>
              <a:rPr lang="en-GB" sz="2000" b="0" dirty="0" smtClean="0"/>
              <a:t>High standard deviations in SH may point to additional information from HIRS-1 if assimilated. </a:t>
            </a:r>
            <a:endParaRPr lang="en-GB" sz="2000" b="0" dirty="0"/>
          </a:p>
        </p:txBody>
      </p:sp>
    </p:spTree>
    <p:extLst>
      <p:ext uri="{BB962C8B-B14F-4D97-AF65-F5344CB8AC3E}">
        <p14:creationId xmlns:p14="http://schemas.microsoft.com/office/powerpoint/2010/main" val="19271880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1175"/>
            <a:ext cx="8571613" cy="1325563"/>
          </a:xfrm>
        </p:spPr>
        <p:txBody>
          <a:bodyPr>
            <a:normAutofit/>
          </a:bodyPr>
          <a:lstStyle/>
          <a:p>
            <a:r>
              <a:rPr lang="de-DE" sz="2800" b="1" dirty="0" err="1" smtClean="0">
                <a:latin typeface="Arial"/>
                <a:ea typeface="+mn-ea"/>
                <a:cs typeface="Arial"/>
              </a:rPr>
              <a:t>Upper</a:t>
            </a:r>
            <a:r>
              <a:rPr lang="de-DE" sz="2800" b="1" dirty="0" smtClean="0">
                <a:latin typeface="Arial"/>
                <a:ea typeface="+mn-ea"/>
                <a:cs typeface="Arial"/>
              </a:rPr>
              <a:t> </a:t>
            </a:r>
            <a:r>
              <a:rPr lang="de-DE" sz="2800" b="1" dirty="0" err="1" smtClean="0">
                <a:latin typeface="Arial"/>
                <a:ea typeface="+mn-ea"/>
                <a:cs typeface="Arial"/>
              </a:rPr>
              <a:t>tropospheric</a:t>
            </a:r>
            <a:r>
              <a:rPr lang="de-DE" sz="2800" b="1" dirty="0" smtClean="0">
                <a:latin typeface="Arial"/>
                <a:ea typeface="+mn-ea"/>
                <a:cs typeface="Arial"/>
              </a:rPr>
              <a:t> </a:t>
            </a:r>
            <a:r>
              <a:rPr lang="de-DE" sz="2800" b="1" dirty="0" err="1" smtClean="0">
                <a:latin typeface="Arial"/>
                <a:ea typeface="+mn-ea"/>
                <a:cs typeface="Arial"/>
              </a:rPr>
              <a:t>humidity</a:t>
            </a:r>
            <a:r>
              <a:rPr lang="de-DE" sz="2800" b="1" dirty="0" smtClean="0">
                <a:latin typeface="Arial"/>
                <a:ea typeface="+mn-ea"/>
                <a:cs typeface="Arial"/>
              </a:rPr>
              <a:t> </a:t>
            </a:r>
            <a:r>
              <a:rPr lang="de-DE" sz="2800" b="1" dirty="0" err="1" smtClean="0">
                <a:latin typeface="Arial"/>
                <a:ea typeface="+mn-ea"/>
                <a:cs typeface="Arial"/>
              </a:rPr>
              <a:t>with</a:t>
            </a:r>
            <a:r>
              <a:rPr lang="de-DE" sz="2800" b="1" dirty="0" smtClean="0">
                <a:latin typeface="Arial"/>
                <a:ea typeface="+mn-ea"/>
                <a:cs typeface="Arial"/>
              </a:rPr>
              <a:t> HIRS </a:t>
            </a:r>
            <a:r>
              <a:rPr lang="de-DE" sz="2800" b="1" dirty="0" err="1" smtClean="0">
                <a:latin typeface="Arial"/>
                <a:ea typeface="+mn-ea"/>
                <a:cs typeface="Arial"/>
              </a:rPr>
              <a:t>and</a:t>
            </a:r>
            <a:r>
              <a:rPr lang="de-DE" sz="2800" b="1" dirty="0" smtClean="0">
                <a:latin typeface="Arial"/>
                <a:ea typeface="+mn-ea"/>
                <a:cs typeface="Arial"/>
              </a:rPr>
              <a:t> MHS</a:t>
            </a:r>
            <a:endParaRPr lang="en-GB" sz="2800" b="1" dirty="0">
              <a:latin typeface="Arial"/>
              <a:ea typeface="+mn-ea"/>
              <a:cs typeface="Arial"/>
            </a:endParaRPr>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1687600" y="1124388"/>
            <a:ext cx="9066313" cy="3623920"/>
          </a:xfrm>
          <a:prstGeom prst="rect">
            <a:avLst/>
          </a:prstGeom>
        </p:spPr>
      </p:pic>
      <p:sp>
        <p:nvSpPr>
          <p:cNvPr id="5" name="Rectangle 4"/>
          <p:cNvSpPr/>
          <p:nvPr/>
        </p:nvSpPr>
        <p:spPr>
          <a:xfrm>
            <a:off x="212511" y="4909756"/>
            <a:ext cx="11865934" cy="923330"/>
          </a:xfrm>
          <a:prstGeom prst="rect">
            <a:avLst/>
          </a:prstGeom>
          <a:ln>
            <a:solidFill>
              <a:schemeClr val="tx2"/>
            </a:solidFill>
          </a:ln>
        </p:spPr>
        <p:txBody>
          <a:bodyPr wrap="square">
            <a:spAutoFit/>
          </a:bodyPr>
          <a:lstStyle/>
          <a:p>
            <a:pPr algn="just">
              <a:spcBef>
                <a:spcPts val="1200"/>
              </a:spcBef>
              <a:spcAft>
                <a:spcPts val="0"/>
              </a:spcAft>
            </a:pPr>
            <a:r>
              <a:rPr lang="en-GB" i="1" dirty="0">
                <a:latin typeface="Times New Roman" panose="02020603050405020304" pitchFamily="18" charset="0"/>
                <a:ea typeface="Times New Roman" panose="02020603050405020304" pitchFamily="18" charset="0"/>
              </a:rPr>
              <a:t>Time series of upper tropospheric humidity anomalies using HIRS (black) and microwave </a:t>
            </a:r>
            <a:r>
              <a:rPr lang="en-GB" i="1" dirty="0" smtClean="0">
                <a:latin typeface="Times New Roman" panose="02020603050405020304" pitchFamily="18" charset="0"/>
                <a:ea typeface="Times New Roman" panose="02020603050405020304" pitchFamily="18" charset="0"/>
              </a:rPr>
              <a:t>sounder (blue</a:t>
            </a:r>
            <a:r>
              <a:rPr lang="en-GB" i="1" dirty="0">
                <a:latin typeface="Times New Roman" panose="02020603050405020304" pitchFamily="18" charset="0"/>
                <a:ea typeface="Times New Roman" panose="02020603050405020304" pitchFamily="18" charset="0"/>
              </a:rPr>
              <a:t>) datasets. Data during overlapping time periods are averaged for both datasets. The anomalies are computed with respect to the 2001–2010 average, and the time series are smoothed to remove variability on time scales shorter than three months.</a:t>
            </a:r>
            <a:endParaRPr lang="en-GB" sz="1200" b="1" i="1" dirty="0">
              <a:effectLst/>
              <a:latin typeface="Times New Roman" panose="02020603050405020304" pitchFamily="18" charset="0"/>
              <a:ea typeface="Times New Roman" panose="02020603050405020304" pitchFamily="18" charset="0"/>
            </a:endParaRPr>
          </a:p>
        </p:txBody>
      </p:sp>
      <p:sp>
        <p:nvSpPr>
          <p:cNvPr id="6" name="TextBox 5"/>
          <p:cNvSpPr txBox="1"/>
          <p:nvPr/>
        </p:nvSpPr>
        <p:spPr>
          <a:xfrm>
            <a:off x="9725731" y="5463754"/>
            <a:ext cx="1720727" cy="369332"/>
          </a:xfrm>
          <a:prstGeom prst="rect">
            <a:avLst/>
          </a:prstGeom>
          <a:noFill/>
        </p:spPr>
        <p:txBody>
          <a:bodyPr wrap="none" rtlCol="0">
            <a:spAutoFit/>
          </a:bodyPr>
          <a:lstStyle/>
          <a:p>
            <a:r>
              <a:rPr lang="de-DE" dirty="0" smtClean="0"/>
              <a:t>John et al., 2017</a:t>
            </a:r>
            <a:endParaRPr lang="en-GB" dirty="0"/>
          </a:p>
        </p:txBody>
      </p:sp>
    </p:spTree>
    <p:extLst>
      <p:ext uri="{BB962C8B-B14F-4D97-AF65-F5344CB8AC3E}">
        <p14:creationId xmlns:p14="http://schemas.microsoft.com/office/powerpoint/2010/main" val="114416024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p:nvPr/>
        </p:nvSpPr>
        <p:spPr>
          <a:xfrm>
            <a:off x="290239" y="3235392"/>
            <a:ext cx="5205305" cy="2769989"/>
          </a:xfrm>
          <a:prstGeom prst="rect">
            <a:avLst/>
          </a:prstGeom>
          <a:noFill/>
          <a:ln cap="flat">
            <a:noFill/>
          </a:ln>
        </p:spPr>
        <p:txBody>
          <a:bodyPr vert="horz" wrap="square" lIns="91440" tIns="45720" rIns="91440" bIns="45720" anchor="t" anchorCtr="0" compatLnSpc="1">
            <a:spAutoFit/>
          </a:bodyPr>
          <a:lstStyle/>
          <a:p>
            <a:pPr marL="342900" marR="0" lvl="0" indent="-342900" algn="l" defTabSz="914400" rtl="0" fontAlgn="auto" hangingPunct="1">
              <a:lnSpc>
                <a:spcPct val="100000"/>
              </a:lnSpc>
              <a:spcBef>
                <a:spcPts val="120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dirty="0" smtClean="0">
                <a:solidFill>
                  <a:srgbClr val="000000"/>
                </a:solidFill>
                <a:uFillTx/>
                <a:latin typeface="Calibri" pitchFamily="34"/>
              </a:rPr>
              <a:t>Based </a:t>
            </a:r>
            <a:r>
              <a:rPr lang="en-GB" sz="2400" b="0" i="0" u="none" strike="noStrike" kern="1200" cap="none" spc="0" baseline="0" dirty="0">
                <a:solidFill>
                  <a:srgbClr val="000000"/>
                </a:solidFill>
                <a:uFillTx/>
                <a:latin typeface="Calibri" pitchFamily="34"/>
              </a:rPr>
              <a:t>on AMSU-B and MHS observations</a:t>
            </a:r>
          </a:p>
          <a:p>
            <a:pPr marL="342900" marR="0" lvl="0" indent="-342900" algn="l" defTabSz="914400" rtl="0" fontAlgn="auto" hangingPunct="1">
              <a:lnSpc>
                <a:spcPct val="100000"/>
              </a:lnSpc>
              <a:spcBef>
                <a:spcPts val="120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alibri" pitchFamily="34"/>
              </a:rPr>
              <a:t>Covering the 1999-2015 period</a:t>
            </a:r>
          </a:p>
          <a:p>
            <a:pPr marL="342900" marR="0" lvl="0" indent="-342900" algn="l" defTabSz="914400" rtl="0" fontAlgn="auto" hangingPunct="1">
              <a:lnSpc>
                <a:spcPct val="100000"/>
              </a:lnSpc>
              <a:spcBef>
                <a:spcPts val="120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alibri" pitchFamily="34"/>
              </a:rPr>
              <a:t>https://doi.org/10.5676/EUM_SAF_CM/UTH/V001</a:t>
            </a:r>
          </a:p>
          <a:p>
            <a:pPr marL="342900" marR="0" lvl="0" indent="-342900" algn="l" defTabSz="914400" rtl="0" fontAlgn="auto" hangingPunct="1">
              <a:lnSpc>
                <a:spcPct val="100000"/>
              </a:lnSpc>
              <a:spcBef>
                <a:spcPts val="120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alibri" pitchFamily="34"/>
              </a:rPr>
              <a:t>Released 15 January </a:t>
            </a:r>
            <a:r>
              <a:rPr lang="en-GB" sz="2400" b="0" i="0" u="none" strike="noStrike" kern="1200" cap="none" spc="0" baseline="0" dirty="0" smtClean="0">
                <a:solidFill>
                  <a:srgbClr val="000000"/>
                </a:solidFill>
                <a:uFillTx/>
                <a:latin typeface="Calibri" pitchFamily="34"/>
              </a:rPr>
              <a:t>2019</a:t>
            </a:r>
            <a:endParaRPr lang="en-GB" sz="2400" b="0" i="0" u="none" strike="noStrike" kern="1200" cap="none" spc="0" baseline="0" dirty="0">
              <a:solidFill>
                <a:srgbClr val="000000"/>
              </a:solidFill>
              <a:uFillTx/>
              <a:latin typeface="Calibri" pitchFamily="34"/>
            </a:endParaRPr>
          </a:p>
        </p:txBody>
      </p:sp>
      <p:pic>
        <p:nvPicPr>
          <p:cNvPr id="3" name="Picture 2" descr="https://pbs.twimg.com/media/Dw75j5XWsAAGg3i.jpg:large">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5687484" y="1527048"/>
            <a:ext cx="6345180" cy="4076292"/>
          </a:xfrm>
          <a:prstGeom prst="rect">
            <a:avLst/>
          </a:prstGeom>
          <a:noFill/>
          <a:ln cap="flat">
            <a:noFill/>
          </a:ln>
        </p:spPr>
      </p:pic>
      <p:pic>
        <p:nvPicPr>
          <p:cNvPr id="4" name="Picture 1">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492586" y="1373135"/>
            <a:ext cx="3190927" cy="1470649"/>
          </a:xfrm>
          <a:prstGeom prst="rect">
            <a:avLst/>
          </a:prstGeom>
          <a:noFill/>
          <a:ln cap="flat">
            <a:noFill/>
          </a:ln>
        </p:spPr>
      </p:pic>
      <p:sp>
        <p:nvSpPr>
          <p:cNvPr id="6" name="Title 5"/>
          <p:cNvSpPr>
            <a:spLocks noGrp="1"/>
          </p:cNvSpPr>
          <p:nvPr>
            <p:ph type="title"/>
          </p:nvPr>
        </p:nvSpPr>
        <p:spPr/>
        <p:txBody>
          <a:bodyPr/>
          <a:lstStyle/>
          <a:p>
            <a:r>
              <a:rPr lang="en-GB" kern="1200" dirty="0" smtClean="0">
                <a:latin typeface="Calibri"/>
              </a:rPr>
              <a:t>MHS Upper Tropospheric Humidity Data Record </a:t>
            </a:r>
            <a:endParaRPr lang="en-GB" dirty="0"/>
          </a:p>
        </p:txBody>
      </p:sp>
    </p:spTree>
    <p:extLst>
      <p:ext uri="{BB962C8B-B14F-4D97-AF65-F5344CB8AC3E}">
        <p14:creationId xmlns:p14="http://schemas.microsoft.com/office/powerpoint/2010/main" val="131386094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84250"/>
            <a:ext cx="12115800" cy="5476875"/>
          </a:xfrm>
        </p:spPr>
        <p:txBody>
          <a:bodyPr>
            <a:normAutofit fontScale="85000" lnSpcReduction="10000"/>
          </a:bodyPr>
          <a:lstStyle/>
          <a:p>
            <a:pPr lvl="1"/>
            <a:endParaRPr lang="en-GB" sz="563" dirty="0"/>
          </a:p>
          <a:p>
            <a:pPr marL="361950" indent="-361950">
              <a:lnSpc>
                <a:spcPct val="120000"/>
              </a:lnSpc>
              <a:spcBef>
                <a:spcPts val="338"/>
              </a:spcBef>
              <a:spcAft>
                <a:spcPts val="338"/>
              </a:spcAft>
            </a:pPr>
            <a:r>
              <a:rPr lang="en-GB" sz="2813" dirty="0"/>
              <a:t>Long term, multi-satellite programmes, with service continuity</a:t>
            </a:r>
          </a:p>
          <a:p>
            <a:pPr marL="361950" indent="-361950">
              <a:lnSpc>
                <a:spcPct val="120000"/>
              </a:lnSpc>
              <a:spcBef>
                <a:spcPts val="338"/>
              </a:spcBef>
              <a:spcAft>
                <a:spcPts val="338"/>
              </a:spcAft>
            </a:pPr>
            <a:r>
              <a:rPr lang="en-GB" sz="2813" dirty="0"/>
              <a:t>Continuous improvement, expansion of portfolio of observations</a:t>
            </a:r>
          </a:p>
          <a:p>
            <a:pPr marL="361950" indent="-361950">
              <a:lnSpc>
                <a:spcPct val="120000"/>
              </a:lnSpc>
              <a:spcBef>
                <a:spcPts val="338"/>
              </a:spcBef>
              <a:spcAft>
                <a:spcPts val="338"/>
              </a:spcAft>
            </a:pPr>
            <a:r>
              <a:rPr lang="en-GB" sz="2813" dirty="0"/>
              <a:t>Unique patrimonial archive: decades of observations</a:t>
            </a:r>
          </a:p>
          <a:p>
            <a:pPr marL="361950" indent="-361950">
              <a:lnSpc>
                <a:spcPct val="120000"/>
              </a:lnSpc>
              <a:spcBef>
                <a:spcPts val="338"/>
              </a:spcBef>
              <a:spcAft>
                <a:spcPts val="338"/>
              </a:spcAft>
            </a:pPr>
            <a:r>
              <a:rPr lang="en-GB" sz="2813" dirty="0"/>
              <a:t>Data </a:t>
            </a:r>
            <a:r>
              <a:rPr lang="en-GB" sz="2813" dirty="0" smtClean="0"/>
              <a:t>rescue (historic satellite observations)</a:t>
            </a:r>
            <a:endParaRPr lang="en-GB" sz="2813" dirty="0"/>
          </a:p>
          <a:p>
            <a:pPr marL="361950" indent="-361950">
              <a:lnSpc>
                <a:spcPct val="120000"/>
              </a:lnSpc>
              <a:spcBef>
                <a:spcPts val="338"/>
              </a:spcBef>
              <a:spcAft>
                <a:spcPts val="338"/>
              </a:spcAft>
            </a:pPr>
            <a:r>
              <a:rPr lang="en-GB" sz="2813" dirty="0"/>
              <a:t>Recalibration and production of climate records</a:t>
            </a:r>
          </a:p>
          <a:p>
            <a:pPr marL="1074738" lvl="2" indent="-271463">
              <a:lnSpc>
                <a:spcPct val="120000"/>
              </a:lnSpc>
              <a:spcBef>
                <a:spcPts val="338"/>
              </a:spcBef>
              <a:spcAft>
                <a:spcPts val="338"/>
              </a:spcAft>
              <a:buFont typeface="Calibri" panose="020F0502020204030204" pitchFamily="34" charset="0"/>
              <a:buChar char="‒"/>
            </a:pPr>
            <a:r>
              <a:rPr lang="en-GB" sz="2605" dirty="0"/>
              <a:t>Physical parameters directly observed by satellites:  level 1 </a:t>
            </a:r>
            <a:r>
              <a:rPr lang="en-GB" sz="2605" dirty="0" smtClean="0"/>
              <a:t>(mostly done at EUM HQ)</a:t>
            </a:r>
            <a:endParaRPr lang="en-GB" sz="2605" dirty="0"/>
          </a:p>
          <a:p>
            <a:pPr marL="1074738" lvl="2" indent="-271463">
              <a:lnSpc>
                <a:spcPct val="120000"/>
              </a:lnSpc>
              <a:spcBef>
                <a:spcPts val="338"/>
              </a:spcBef>
              <a:spcAft>
                <a:spcPts val="338"/>
              </a:spcAft>
              <a:buFont typeface="Calibri" panose="020F0502020204030204" pitchFamily="34" charset="0"/>
              <a:buChar char="‒"/>
            </a:pPr>
            <a:r>
              <a:rPr lang="en-GB" sz="2605" dirty="0"/>
              <a:t>Geophysical parameters: ECVs (ocean, atmosphere, land) </a:t>
            </a:r>
            <a:r>
              <a:rPr lang="en-GB" sz="2605" dirty="0" smtClean="0"/>
              <a:t>(mostly done by EUM SAF)</a:t>
            </a:r>
            <a:endParaRPr lang="en-GB" sz="2605" dirty="0"/>
          </a:p>
          <a:p>
            <a:pPr marL="1074738" lvl="2" indent="-271463">
              <a:lnSpc>
                <a:spcPct val="120000"/>
              </a:lnSpc>
              <a:spcBef>
                <a:spcPts val="338"/>
              </a:spcBef>
              <a:spcAft>
                <a:spcPts val="338"/>
              </a:spcAft>
              <a:buFont typeface="Calibri" panose="020F0502020204030204" pitchFamily="34" charset="0"/>
              <a:buChar char="‒"/>
            </a:pPr>
            <a:r>
              <a:rPr lang="en-GB" sz="2605" dirty="0"/>
              <a:t>Estimation of uncertainties </a:t>
            </a:r>
          </a:p>
          <a:p>
            <a:pPr marL="361950" indent="-361950">
              <a:lnSpc>
                <a:spcPct val="120000"/>
              </a:lnSpc>
              <a:spcBef>
                <a:spcPts val="338"/>
              </a:spcBef>
              <a:spcAft>
                <a:spcPts val="338"/>
              </a:spcAft>
            </a:pPr>
            <a:r>
              <a:rPr lang="en-GB" sz="2813" dirty="0"/>
              <a:t>Data access</a:t>
            </a:r>
          </a:p>
          <a:p>
            <a:pPr marL="361950" indent="-361950">
              <a:lnSpc>
                <a:spcPct val="120000"/>
              </a:lnSpc>
              <a:spcBef>
                <a:spcPts val="338"/>
              </a:spcBef>
              <a:spcAft>
                <a:spcPts val="338"/>
              </a:spcAft>
            </a:pPr>
            <a:r>
              <a:rPr lang="en-GB" sz="2813" dirty="0"/>
              <a:t>Cooperation with users: validation, research, applications</a:t>
            </a:r>
          </a:p>
          <a:p>
            <a:pPr marL="361950" indent="-361950">
              <a:lnSpc>
                <a:spcPct val="120000"/>
              </a:lnSpc>
              <a:spcBef>
                <a:spcPts val="338"/>
              </a:spcBef>
              <a:spcAft>
                <a:spcPts val="338"/>
              </a:spcAft>
            </a:pPr>
            <a:r>
              <a:rPr lang="en-GB" sz="2813" dirty="0"/>
              <a:t>Training, support to climate-related capacity building initiatives</a:t>
            </a:r>
          </a:p>
        </p:txBody>
      </p:sp>
      <p:sp>
        <p:nvSpPr>
          <p:cNvPr id="4" name="TextBox 3"/>
          <p:cNvSpPr txBox="1"/>
          <p:nvPr/>
        </p:nvSpPr>
        <p:spPr>
          <a:xfrm>
            <a:off x="100542" y="106201"/>
            <a:ext cx="12091458" cy="584775"/>
          </a:xfrm>
          <a:prstGeom prst="rect">
            <a:avLst/>
          </a:prstGeom>
          <a:noFill/>
        </p:spPr>
        <p:txBody>
          <a:bodyPr wrap="square" rtlCol="0">
            <a:spAutoFit/>
          </a:bodyPr>
          <a:lstStyle/>
          <a:p>
            <a:pPr fontAlgn="base">
              <a:spcBef>
                <a:spcPct val="0"/>
              </a:spcBef>
              <a:spcAft>
                <a:spcPct val="0"/>
              </a:spcAft>
            </a:pPr>
            <a:r>
              <a:rPr lang="en-GB" sz="3200" b="1" dirty="0">
                <a:solidFill>
                  <a:srgbClr val="FFFFFF"/>
                </a:solidFill>
              </a:rPr>
              <a:t>EUMETSAT Contribution to Climate </a:t>
            </a:r>
            <a:r>
              <a:rPr lang="en-GB" sz="3200" b="1" dirty="0" smtClean="0">
                <a:solidFill>
                  <a:srgbClr val="FFFFFF"/>
                </a:solidFill>
              </a:rPr>
              <a:t>Science and Services</a:t>
            </a:r>
            <a:endParaRPr lang="en-GB" sz="3200" b="1" dirty="0">
              <a:solidFill>
                <a:srgbClr val="FFFFFF"/>
              </a:solidFill>
            </a:endParaRPr>
          </a:p>
        </p:txBody>
      </p:sp>
    </p:spTree>
    <p:extLst>
      <p:ext uri="{BB962C8B-B14F-4D97-AF65-F5344CB8AC3E}">
        <p14:creationId xmlns:p14="http://schemas.microsoft.com/office/powerpoint/2010/main" val="209630761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9900" y="2"/>
            <a:ext cx="8748713" cy="854075"/>
          </a:xfrm>
        </p:spPr>
        <p:txBody>
          <a:bodyPr/>
          <a:lstStyle/>
          <a:p>
            <a:pPr algn="ctr"/>
            <a:r>
              <a:rPr lang="en-GB" dirty="0"/>
              <a:t>Uncertainties are important</a:t>
            </a:r>
          </a:p>
        </p:txBody>
      </p:sp>
      <p:sp>
        <p:nvSpPr>
          <p:cNvPr id="3" name="Content Placeholder 2"/>
          <p:cNvSpPr>
            <a:spLocks noGrp="1"/>
          </p:cNvSpPr>
          <p:nvPr>
            <p:ph idx="1"/>
          </p:nvPr>
        </p:nvSpPr>
        <p:spPr>
          <a:xfrm>
            <a:off x="1219200" y="1196975"/>
            <a:ext cx="5902959" cy="5202988"/>
          </a:xfrm>
        </p:spPr>
        <p:txBody>
          <a:bodyPr>
            <a:normAutofit fontScale="85000" lnSpcReduction="20000"/>
          </a:bodyPr>
          <a:lstStyle/>
          <a:p>
            <a:pPr marL="0" indent="0">
              <a:buNone/>
            </a:pPr>
            <a:r>
              <a:rPr lang="en-GB" sz="2400" b="1" dirty="0"/>
              <a:t>Decision making requires appreciation of uncertainties</a:t>
            </a:r>
          </a:p>
          <a:p>
            <a:pPr marL="720725" lvl="1" indent="-482600">
              <a:lnSpc>
                <a:spcPct val="120000"/>
              </a:lnSpc>
              <a:spcBef>
                <a:spcPts val="0"/>
              </a:spcBef>
              <a:buFont typeface="Wingdings" panose="05000000000000000000" pitchFamily="2" charset="2"/>
              <a:buChar char="Ø"/>
            </a:pPr>
            <a:r>
              <a:rPr lang="en-GB" sz="2400" dirty="0"/>
              <a:t>Research is needed to </a:t>
            </a:r>
            <a:r>
              <a:rPr lang="en-GB" sz="2400" i="1" dirty="0"/>
              <a:t>narrow down </a:t>
            </a:r>
            <a:r>
              <a:rPr lang="en-GB" sz="2400" dirty="0"/>
              <a:t>uncertainties</a:t>
            </a:r>
          </a:p>
          <a:p>
            <a:pPr marL="720725" lvl="1" indent="-482600">
              <a:lnSpc>
                <a:spcPct val="120000"/>
              </a:lnSpc>
              <a:spcBef>
                <a:spcPts val="0"/>
              </a:spcBef>
              <a:buFont typeface="Wingdings" panose="05000000000000000000" pitchFamily="2" charset="2"/>
              <a:buChar char="Ø"/>
            </a:pPr>
            <a:r>
              <a:rPr lang="en-GB" sz="2400" dirty="0"/>
              <a:t>Science and reference data are needed to </a:t>
            </a:r>
            <a:r>
              <a:rPr lang="en-GB" sz="2400" i="1" dirty="0"/>
              <a:t>document and trace uncertainties</a:t>
            </a:r>
            <a:r>
              <a:rPr lang="en-GB" sz="2400" dirty="0"/>
              <a:t> </a:t>
            </a:r>
          </a:p>
          <a:p>
            <a:endParaRPr lang="en-GB" sz="2100" dirty="0"/>
          </a:p>
          <a:p>
            <a:pPr marL="0" indent="0">
              <a:buNone/>
            </a:pPr>
            <a:r>
              <a:rPr lang="en-GB" sz="2400" b="1" dirty="0"/>
              <a:t>Traceability of uncertainties in observations</a:t>
            </a:r>
            <a:endParaRPr lang="en-GB" sz="2100" b="1" dirty="0"/>
          </a:p>
          <a:p>
            <a:pPr marL="720725" lvl="1" indent="-482600">
              <a:lnSpc>
                <a:spcPct val="120000"/>
              </a:lnSpc>
              <a:buFont typeface="Wingdings" panose="05000000000000000000" pitchFamily="2" charset="2"/>
              <a:buChar char="Ø"/>
            </a:pPr>
            <a:r>
              <a:rPr lang="en-GB" sz="2400" dirty="0"/>
              <a:t>Metrology</a:t>
            </a:r>
          </a:p>
          <a:p>
            <a:pPr marL="720725" lvl="1" indent="-482600">
              <a:lnSpc>
                <a:spcPct val="120000"/>
              </a:lnSpc>
              <a:buFont typeface="Wingdings" panose="05000000000000000000" pitchFamily="2" charset="2"/>
              <a:buChar char="Ø"/>
            </a:pPr>
            <a:r>
              <a:rPr lang="en-GB" sz="2400" dirty="0"/>
              <a:t>Cross-calibration/validation against reference observations</a:t>
            </a:r>
          </a:p>
          <a:p>
            <a:pPr marL="720725" lvl="1" indent="-482600">
              <a:lnSpc>
                <a:spcPct val="120000"/>
              </a:lnSpc>
              <a:buFont typeface="Wingdings" panose="05000000000000000000" pitchFamily="2" charset="2"/>
              <a:buChar char="Ø"/>
            </a:pPr>
            <a:r>
              <a:rPr lang="en-GB" sz="2400" dirty="0"/>
              <a:t>Evaluation of limitations of processing algorithms </a:t>
            </a:r>
          </a:p>
          <a:p>
            <a:pPr marL="0" indent="0">
              <a:buNone/>
            </a:pPr>
            <a:endParaRPr lang="en-GB" sz="2400" dirty="0"/>
          </a:p>
          <a:p>
            <a:pPr marL="0" indent="0">
              <a:buNone/>
            </a:pPr>
            <a:r>
              <a:rPr lang="en-GB" sz="2400" b="1" dirty="0"/>
              <a:t>Mature Climate Records </a:t>
            </a:r>
            <a:endParaRPr lang="en-GB" sz="2400" b="1" dirty="0" smtClean="0"/>
          </a:p>
          <a:p>
            <a:pPr marL="0" indent="0">
              <a:buNone/>
            </a:pPr>
            <a:r>
              <a:rPr lang="en-GB" sz="2400" b="1" dirty="0" smtClean="0"/>
              <a:t>Include information on</a:t>
            </a:r>
          </a:p>
          <a:p>
            <a:pPr marL="0" indent="0">
              <a:buNone/>
            </a:pPr>
            <a:r>
              <a:rPr lang="en-GB" sz="2400" b="1" dirty="0" smtClean="0"/>
              <a:t>uncertainties</a:t>
            </a:r>
            <a:endParaRPr lang="en-GB" sz="24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6667" y="1018761"/>
            <a:ext cx="4313386" cy="5400675"/>
          </a:xfrm>
          <a:prstGeom prst="rect">
            <a:avLst/>
          </a:prstGeom>
        </p:spPr>
      </p:pic>
      <p:pic>
        <p:nvPicPr>
          <p:cNvPr id="5" name="Picture 4" descr="FIDUCEO-log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45440" y="1768433"/>
            <a:ext cx="703170" cy="281268"/>
          </a:xfrm>
          <a:prstGeom prst="rect">
            <a:avLst/>
          </a:prstGeom>
        </p:spPr>
      </p:pic>
      <p:pic>
        <p:nvPicPr>
          <p:cNvPr id="6" name="Picture 5" descr="FIDUCEO-log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71680" y="3489002"/>
            <a:ext cx="703170" cy="281268"/>
          </a:xfrm>
          <a:prstGeom prst="rect">
            <a:avLst/>
          </a:prstGeom>
        </p:spPr>
      </p:pic>
      <p:pic>
        <p:nvPicPr>
          <p:cNvPr id="7" name="Picture 6"/>
          <p:cNvPicPr>
            <a:picLocks noChangeAspect="1"/>
          </p:cNvPicPr>
          <p:nvPr/>
        </p:nvPicPr>
        <p:blipFill>
          <a:blip r:embed="rId4"/>
          <a:stretch>
            <a:fillRect/>
          </a:stretch>
        </p:blipFill>
        <p:spPr>
          <a:xfrm>
            <a:off x="1262029" y="2267575"/>
            <a:ext cx="755651" cy="691249"/>
          </a:xfrm>
          <a:prstGeom prst="rect">
            <a:avLst/>
          </a:prstGeom>
        </p:spPr>
      </p:pic>
      <p:pic>
        <p:nvPicPr>
          <p:cNvPr id="8" name="Picture 7"/>
          <p:cNvPicPr>
            <a:picLocks noChangeAspect="1"/>
          </p:cNvPicPr>
          <p:nvPr/>
        </p:nvPicPr>
        <p:blipFill>
          <a:blip r:embed="rId4"/>
          <a:stretch>
            <a:fillRect/>
          </a:stretch>
        </p:blipFill>
        <p:spPr>
          <a:xfrm>
            <a:off x="1192959" y="4444765"/>
            <a:ext cx="755651" cy="691249"/>
          </a:xfrm>
          <a:prstGeom prst="rect">
            <a:avLst/>
          </a:prstGeom>
        </p:spPr>
      </p:pic>
      <p:pic>
        <p:nvPicPr>
          <p:cNvPr id="9" name="Picture 1"/>
          <p:cNvPicPr>
            <a:picLocks noChangeAspect="1" noChangeArrowheads="1"/>
          </p:cNvPicPr>
          <p:nvPr/>
        </p:nvPicPr>
        <p:blipFill>
          <a:blip r:embed="rId5" cstate="print"/>
          <a:srcRect/>
          <a:stretch>
            <a:fillRect/>
          </a:stretch>
        </p:blipFill>
        <p:spPr bwMode="auto">
          <a:xfrm>
            <a:off x="1300985" y="3900649"/>
            <a:ext cx="669989" cy="334397"/>
          </a:xfrm>
          <a:prstGeom prst="rect">
            <a:avLst/>
          </a:prstGeom>
          <a:noFill/>
          <a:ln w="9525">
            <a:noFill/>
            <a:miter lim="800000"/>
            <a:headEnd/>
            <a:tailEnd/>
          </a:ln>
        </p:spPr>
      </p:pic>
      <p:pic>
        <p:nvPicPr>
          <p:cNvPr id="1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502392" y="5156456"/>
            <a:ext cx="1044967" cy="105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716709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8202" y="-245553"/>
            <a:ext cx="8315864" cy="1325563"/>
          </a:xfrm>
        </p:spPr>
        <p:txBody>
          <a:bodyPr/>
          <a:lstStyle/>
          <a:p>
            <a:r>
              <a:rPr lang="en-GB" sz="2800" b="1" dirty="0">
                <a:latin typeface="Arial"/>
                <a:ea typeface="+mn-ea"/>
                <a:cs typeface="Arial"/>
              </a:rPr>
              <a:t>ASCAT </a:t>
            </a:r>
            <a:r>
              <a:rPr lang="en-GB" sz="2800" b="1" dirty="0" err="1">
                <a:latin typeface="Arial"/>
                <a:ea typeface="+mn-ea"/>
                <a:cs typeface="Arial"/>
              </a:rPr>
              <a:t>Scatterometer</a:t>
            </a:r>
            <a:r>
              <a:rPr lang="en-GB" sz="2800" b="1" dirty="0">
                <a:latin typeface="Arial"/>
                <a:ea typeface="+mn-ea"/>
                <a:cs typeface="Arial"/>
              </a:rPr>
              <a:t> Ocean Surface Winds</a:t>
            </a:r>
          </a:p>
        </p:txBody>
      </p:sp>
      <p:pic>
        <p:nvPicPr>
          <p:cNvPr id="9" name="Picture 8"/>
          <p:cNvPicPr>
            <a:picLocks noChangeAspect="1"/>
          </p:cNvPicPr>
          <p:nvPr/>
        </p:nvPicPr>
        <p:blipFill>
          <a:blip r:embed="rId2"/>
          <a:stretch>
            <a:fillRect/>
          </a:stretch>
        </p:blipFill>
        <p:spPr>
          <a:xfrm>
            <a:off x="1535501" y="948368"/>
            <a:ext cx="9121022" cy="5176207"/>
          </a:xfrm>
          <a:prstGeom prst="rect">
            <a:avLst/>
          </a:prstGeom>
        </p:spPr>
      </p:pic>
    </p:spTree>
    <p:extLst>
      <p:ext uri="{BB962C8B-B14F-4D97-AF65-F5344CB8AC3E}">
        <p14:creationId xmlns:p14="http://schemas.microsoft.com/office/powerpoint/2010/main" val="1582354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87338" y="0"/>
            <a:ext cx="11904662" cy="854075"/>
          </a:xfrm>
        </p:spPr>
        <p:txBody>
          <a:bodyPr>
            <a:normAutofit/>
          </a:bodyPr>
          <a:lstStyle/>
          <a:p>
            <a:r>
              <a:rPr lang="en-US" sz="2800" dirty="0"/>
              <a:t>Coupled Assimilation </a:t>
            </a:r>
            <a:r>
              <a:rPr lang="en-US" sz="2800" dirty="0" smtClean="0"/>
              <a:t>- Atmospheric </a:t>
            </a:r>
            <a:r>
              <a:rPr lang="en-US" sz="2800" dirty="0"/>
              <a:t>winds impact salinity</a:t>
            </a:r>
            <a:endParaRPr lang="en-GB" sz="2800"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7127" t="18596" r="9575" b="2937"/>
          <a:stretch/>
        </p:blipFill>
        <p:spPr>
          <a:xfrm>
            <a:off x="238870" y="1449871"/>
            <a:ext cx="5729079" cy="3373059"/>
          </a:xfrm>
          <a:prstGeom prst="rect">
            <a:avLst/>
          </a:prstGeom>
        </p:spPr>
      </p:pic>
      <p:cxnSp>
        <p:nvCxnSpPr>
          <p:cNvPr id="10" name="Straight Connector 9"/>
          <p:cNvCxnSpPr/>
          <p:nvPr/>
        </p:nvCxnSpPr>
        <p:spPr>
          <a:xfrm flipV="1">
            <a:off x="600069" y="2796818"/>
            <a:ext cx="5305731" cy="4553"/>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291034" y="2711317"/>
            <a:ext cx="687941" cy="180108"/>
          </a:xfrm>
          <a:prstGeom prst="rect">
            <a:avLst/>
          </a:prstGeom>
          <a:noFill/>
          <a:ln>
            <a:prstDash val="dash"/>
          </a:ln>
        </p:spPr>
        <p:style>
          <a:lnRef idx="2">
            <a:schemeClr val="dk1"/>
          </a:lnRef>
          <a:fillRef idx="1">
            <a:schemeClr val="lt1"/>
          </a:fillRef>
          <a:effectRef idx="0">
            <a:schemeClr val="dk1"/>
          </a:effectRef>
          <a:fontRef idx="minor">
            <a:schemeClr val="dk1"/>
          </a:fontRef>
        </p:style>
        <p:txBody>
          <a:bodyPr rtlCol="0" anchor="ctr"/>
          <a:lstStyle/>
          <a:p>
            <a:pPr algn="ctr" defTabSz="342900" fontAlgn="auto">
              <a:spcBef>
                <a:spcPts val="0"/>
              </a:spcBef>
              <a:spcAft>
                <a:spcPts val="0"/>
              </a:spcAft>
            </a:pPr>
            <a:endParaRPr lang="en-GB" sz="1350" b="0" dirty="0">
              <a:solidFill>
                <a:prstClr val="black"/>
              </a:solidFill>
            </a:endParaRPr>
          </a:p>
        </p:txBody>
      </p:sp>
      <p:sp>
        <p:nvSpPr>
          <p:cNvPr id="17" name="Rectangle 16"/>
          <p:cNvSpPr/>
          <p:nvPr/>
        </p:nvSpPr>
        <p:spPr>
          <a:xfrm>
            <a:off x="7010085" y="1424739"/>
            <a:ext cx="2971006" cy="663836"/>
          </a:xfrm>
          <a:prstGeom prst="rect">
            <a:avLst/>
          </a:prstGeom>
        </p:spPr>
        <p:txBody>
          <a:bodyPr wrap="none">
            <a:spAutoFit/>
          </a:bodyPr>
          <a:lstStyle/>
          <a:p>
            <a:pPr marL="354375" lvl="1" defTabSz="342900" fontAlgn="auto">
              <a:spcBef>
                <a:spcPts val="0"/>
              </a:spcBef>
              <a:spcAft>
                <a:spcPts val="0"/>
              </a:spcAft>
            </a:pPr>
            <a:endParaRPr lang="en-US" sz="1238" dirty="0">
              <a:solidFill>
                <a:srgbClr val="1F497D"/>
              </a:solidFill>
              <a:latin typeface="Arial"/>
            </a:endParaRPr>
          </a:p>
          <a:p>
            <a:pPr marL="354375" lvl="1" defTabSz="342900" fontAlgn="auto">
              <a:spcBef>
                <a:spcPts val="0"/>
              </a:spcBef>
              <a:spcAft>
                <a:spcPts val="0"/>
              </a:spcAft>
            </a:pPr>
            <a:r>
              <a:rPr lang="en-US" sz="1238" b="0" dirty="0">
                <a:solidFill>
                  <a:srgbClr val="1F497D"/>
                </a:solidFill>
                <a:latin typeface="Arial"/>
              </a:rPr>
              <a:t>Improved fit to in-situ observations</a:t>
            </a:r>
          </a:p>
          <a:p>
            <a:pPr marL="354375" lvl="1" defTabSz="342900" fontAlgn="auto">
              <a:spcBef>
                <a:spcPts val="0"/>
              </a:spcBef>
              <a:spcAft>
                <a:spcPts val="0"/>
              </a:spcAft>
            </a:pPr>
            <a:endParaRPr lang="en-US" sz="1238" b="0" dirty="0">
              <a:solidFill>
                <a:srgbClr val="1F497D"/>
              </a:solidFill>
              <a:latin typeface="Arial"/>
            </a:endParaRPr>
          </a:p>
        </p:txBody>
      </p:sp>
      <p:sp>
        <p:nvSpPr>
          <p:cNvPr id="21" name="TextBox 20"/>
          <p:cNvSpPr txBox="1"/>
          <p:nvPr/>
        </p:nvSpPr>
        <p:spPr>
          <a:xfrm>
            <a:off x="287338" y="5698106"/>
            <a:ext cx="2074607" cy="323165"/>
          </a:xfrm>
          <a:prstGeom prst="rect">
            <a:avLst/>
          </a:prstGeom>
          <a:noFill/>
        </p:spPr>
        <p:txBody>
          <a:bodyPr wrap="none" rtlCol="0">
            <a:spAutoFit/>
          </a:bodyPr>
          <a:lstStyle/>
          <a:p>
            <a:r>
              <a:rPr lang="en-GB" sz="1500" dirty="0">
                <a:solidFill>
                  <a:schemeClr val="tx1"/>
                </a:solidFill>
              </a:rPr>
              <a:t>Courtesy of ECMWF</a:t>
            </a:r>
          </a:p>
        </p:txBody>
      </p:sp>
      <p:grpSp>
        <p:nvGrpSpPr>
          <p:cNvPr id="22" name="Group 21"/>
          <p:cNvGrpSpPr>
            <a:grpSpLocks noChangeAspect="1"/>
          </p:cNvGrpSpPr>
          <p:nvPr/>
        </p:nvGrpSpPr>
        <p:grpSpPr>
          <a:xfrm>
            <a:off x="5945000" y="2780653"/>
            <a:ext cx="5550029" cy="3139540"/>
            <a:chOff x="6058423" y="3150740"/>
            <a:chExt cx="4427916" cy="2504784"/>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493" t="6851" r="8679" b="16383"/>
            <a:stretch/>
          </p:blipFill>
          <p:spPr>
            <a:xfrm>
              <a:off x="6137303" y="3306524"/>
              <a:ext cx="4349036" cy="2349000"/>
            </a:xfrm>
            <a:prstGeom prst="rect">
              <a:avLst/>
            </a:prstGeom>
          </p:spPr>
        </p:pic>
        <p:cxnSp>
          <p:nvCxnSpPr>
            <p:cNvPr id="12" name="Straight Arrow Connector 11"/>
            <p:cNvCxnSpPr/>
            <p:nvPr/>
          </p:nvCxnSpPr>
          <p:spPr>
            <a:xfrm>
              <a:off x="6058423" y="3150740"/>
              <a:ext cx="408015" cy="264269"/>
            </a:xfrm>
            <a:prstGeom prst="straightConnector1">
              <a:avLst/>
            </a:prstGeom>
            <a:ln>
              <a:solidFill>
                <a:srgbClr val="000000">
                  <a:alpha val="50196"/>
                </a:srgbClr>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6058423" y="3151533"/>
              <a:ext cx="408015" cy="2424500"/>
            </a:xfrm>
            <a:prstGeom prst="straightConnector1">
              <a:avLst/>
            </a:prstGeom>
            <a:ln>
              <a:solidFill>
                <a:srgbClr val="000000">
                  <a:alpha val="50196"/>
                </a:srgbClr>
              </a:solidFill>
              <a:tailEnd type="triangle"/>
            </a:ln>
          </p:spPr>
          <p:style>
            <a:lnRef idx="2">
              <a:schemeClr val="accent1"/>
            </a:lnRef>
            <a:fillRef idx="0">
              <a:schemeClr val="accent1"/>
            </a:fillRef>
            <a:effectRef idx="1">
              <a:schemeClr val="accent1"/>
            </a:effectRef>
            <a:fontRef idx="minor">
              <a:schemeClr val="tx1"/>
            </a:fontRef>
          </p:style>
        </p:cxnSp>
      </p:grpSp>
      <p:pic>
        <p:nvPicPr>
          <p:cNvPr id="9" name="Content Placeholder 14"/>
          <p:cNvPicPr>
            <a:picLocks noGrp="1" noChangeAspect="1"/>
          </p:cNvPicPr>
          <p:nvPr>
            <p:ph sz="quarter" idx="4294967295"/>
          </p:nvPr>
        </p:nvPicPr>
        <p:blipFill rotWithShape="1">
          <a:blip r:embed="rId4">
            <a:extLst>
              <a:ext uri="{28A0092B-C50C-407E-A947-70E740481C1C}">
                <a14:useLocalDpi xmlns:a14="http://schemas.microsoft.com/office/drawing/2010/main" val="0"/>
              </a:ext>
            </a:extLst>
          </a:blip>
          <a:srcRect l="3192" t="9663" r="51862" b="11791"/>
          <a:stretch/>
        </p:blipFill>
        <p:spPr>
          <a:xfrm>
            <a:off x="7293510" y="2231597"/>
            <a:ext cx="2465387" cy="3230563"/>
          </a:xfrm>
          <a:prstGeom prst="rect">
            <a:avLst/>
          </a:prstGeom>
        </p:spPr>
      </p:pic>
      <p:sp>
        <p:nvSpPr>
          <p:cNvPr id="20" name="TextBox 19"/>
          <p:cNvSpPr txBox="1"/>
          <p:nvPr/>
        </p:nvSpPr>
        <p:spPr>
          <a:xfrm>
            <a:off x="8593627" y="2742084"/>
            <a:ext cx="1133203" cy="415498"/>
          </a:xfrm>
          <a:prstGeom prst="rect">
            <a:avLst/>
          </a:prstGeom>
          <a:noFill/>
        </p:spPr>
        <p:txBody>
          <a:bodyPr wrap="square" rtlCol="0">
            <a:spAutoFit/>
          </a:bodyPr>
          <a:lstStyle/>
          <a:p>
            <a:pPr defTabSz="342900" fontAlgn="auto">
              <a:spcBef>
                <a:spcPts val="0"/>
              </a:spcBef>
              <a:spcAft>
                <a:spcPts val="0"/>
              </a:spcAft>
            </a:pPr>
            <a:r>
              <a:rPr lang="en-GB" sz="1050" b="0" dirty="0">
                <a:solidFill>
                  <a:prstClr val="white">
                    <a:lumMod val="50000"/>
                  </a:prstClr>
                </a:solidFill>
                <a:latin typeface="Arial"/>
              </a:rPr>
              <a:t>Mean </a:t>
            </a:r>
          </a:p>
          <a:p>
            <a:pPr defTabSz="342900" fontAlgn="auto">
              <a:spcBef>
                <a:spcPts val="0"/>
              </a:spcBef>
              <a:spcAft>
                <a:spcPts val="0"/>
              </a:spcAft>
            </a:pPr>
            <a:r>
              <a:rPr lang="en-GB" sz="1050" b="0" dirty="0">
                <a:solidFill>
                  <a:prstClr val="white">
                    <a:lumMod val="50000"/>
                  </a:prstClr>
                </a:solidFill>
                <a:latin typeface="Arial"/>
              </a:rPr>
              <a:t>departure</a:t>
            </a:r>
          </a:p>
        </p:txBody>
      </p:sp>
      <p:sp>
        <p:nvSpPr>
          <p:cNvPr id="19" name="TextBox 18"/>
          <p:cNvSpPr txBox="1"/>
          <p:nvPr/>
        </p:nvSpPr>
        <p:spPr>
          <a:xfrm>
            <a:off x="8038524" y="2623029"/>
            <a:ext cx="585787" cy="253916"/>
          </a:xfrm>
          <a:prstGeom prst="rect">
            <a:avLst/>
          </a:prstGeom>
          <a:noFill/>
        </p:spPr>
        <p:txBody>
          <a:bodyPr wrap="square" rtlCol="0">
            <a:spAutoFit/>
          </a:bodyPr>
          <a:lstStyle/>
          <a:p>
            <a:pPr defTabSz="342900" fontAlgn="auto">
              <a:spcBef>
                <a:spcPts val="0"/>
              </a:spcBef>
              <a:spcAft>
                <a:spcPts val="0"/>
              </a:spcAft>
            </a:pPr>
            <a:r>
              <a:rPr lang="en-GB" sz="1050" b="0" dirty="0" err="1">
                <a:solidFill>
                  <a:prstClr val="white">
                    <a:lumMod val="50000"/>
                  </a:prstClr>
                </a:solidFill>
                <a:latin typeface="Arial"/>
              </a:rPr>
              <a:t>rmse</a:t>
            </a:r>
            <a:endParaRPr lang="en-GB" sz="1050" b="0" dirty="0">
              <a:solidFill>
                <a:prstClr val="white">
                  <a:lumMod val="50000"/>
                </a:prstClr>
              </a:solidFill>
              <a:latin typeface="Arial"/>
            </a:endParaRPr>
          </a:p>
        </p:txBody>
      </p:sp>
      <p:sp>
        <p:nvSpPr>
          <p:cNvPr id="18" name="TextBox 17"/>
          <p:cNvSpPr txBox="1"/>
          <p:nvPr/>
        </p:nvSpPr>
        <p:spPr>
          <a:xfrm>
            <a:off x="8551578" y="4194138"/>
            <a:ext cx="1201661" cy="507831"/>
          </a:xfrm>
          <a:prstGeom prst="rect">
            <a:avLst/>
          </a:prstGeom>
          <a:solidFill>
            <a:schemeClr val="bg1"/>
          </a:solidFill>
        </p:spPr>
        <p:txBody>
          <a:bodyPr wrap="square" rtlCol="0">
            <a:spAutoFit/>
          </a:bodyPr>
          <a:lstStyle/>
          <a:p>
            <a:pPr defTabSz="342900" fontAlgn="auto">
              <a:spcBef>
                <a:spcPts val="0"/>
              </a:spcBef>
              <a:spcAft>
                <a:spcPts val="0"/>
              </a:spcAft>
            </a:pPr>
            <a:r>
              <a:rPr lang="en-GB" sz="1350" b="0" dirty="0">
                <a:solidFill>
                  <a:srgbClr val="FF0000"/>
                </a:solidFill>
                <a:latin typeface="Arial"/>
              </a:rPr>
              <a:t>SCATT</a:t>
            </a:r>
          </a:p>
          <a:p>
            <a:pPr defTabSz="342900" fontAlgn="auto">
              <a:spcBef>
                <a:spcPts val="0"/>
              </a:spcBef>
              <a:spcAft>
                <a:spcPts val="0"/>
              </a:spcAft>
            </a:pPr>
            <a:r>
              <a:rPr lang="en-GB" sz="1350" b="0" dirty="0">
                <a:solidFill>
                  <a:prstClr val="black"/>
                </a:solidFill>
                <a:latin typeface="Arial"/>
              </a:rPr>
              <a:t>No SCATT </a:t>
            </a:r>
          </a:p>
        </p:txBody>
      </p:sp>
      <p:grpSp>
        <p:nvGrpSpPr>
          <p:cNvPr id="23" name="Group 22"/>
          <p:cNvGrpSpPr/>
          <p:nvPr/>
        </p:nvGrpSpPr>
        <p:grpSpPr>
          <a:xfrm>
            <a:off x="5938278" y="2231597"/>
            <a:ext cx="1880712" cy="2884637"/>
            <a:chOff x="6058422" y="2604362"/>
            <a:chExt cx="1880712" cy="2884637"/>
          </a:xfrm>
        </p:grpSpPr>
        <p:cxnSp>
          <p:nvCxnSpPr>
            <p:cNvPr id="14" name="Straight Arrow Connector 13"/>
            <p:cNvCxnSpPr/>
            <p:nvPr/>
          </p:nvCxnSpPr>
          <p:spPr>
            <a:xfrm flipV="1">
              <a:off x="6058423" y="2604362"/>
              <a:ext cx="1880711" cy="546377"/>
            </a:xfrm>
            <a:prstGeom prst="straightConnector1">
              <a:avLst/>
            </a:prstGeom>
            <a:ln>
              <a:solidFill>
                <a:srgbClr val="000000">
                  <a:alpha val="50196"/>
                </a:srgbClr>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058422" y="3151534"/>
              <a:ext cx="1848936" cy="2337465"/>
            </a:xfrm>
            <a:prstGeom prst="straightConnector1">
              <a:avLst/>
            </a:prstGeom>
            <a:ln>
              <a:solidFill>
                <a:srgbClr val="000000">
                  <a:alpha val="50196"/>
                </a:srgbClr>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42627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p:bldP spid="20" grpId="0"/>
      <p:bldP spid="19" grpId="0"/>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1957" y="2565887"/>
            <a:ext cx="4913820" cy="3847207"/>
          </a:xfrm>
          <a:prstGeom prst="rect">
            <a:avLst/>
          </a:prstGeom>
          <a:noFill/>
        </p:spPr>
        <p:txBody>
          <a:bodyPr wrap="square" rtlCol="0">
            <a:spAutoFit/>
          </a:bodyPr>
          <a:lstStyle/>
          <a:p>
            <a:pPr marL="179388" indent="-179388">
              <a:spcBef>
                <a:spcPts val="600"/>
              </a:spcBef>
              <a:buFont typeface="Arial" pitchFamily="34" charset="0"/>
              <a:buChar char="•"/>
            </a:pPr>
            <a:r>
              <a:rPr lang="en-GB" dirty="0" smtClean="0"/>
              <a:t>Improved </a:t>
            </a:r>
            <a:r>
              <a:rPr lang="en-GB" dirty="0"/>
              <a:t>and extended data record</a:t>
            </a:r>
          </a:p>
          <a:p>
            <a:pPr marL="179388" indent="-179388">
              <a:spcBef>
                <a:spcPts val="600"/>
              </a:spcBef>
              <a:buFont typeface="Arial" pitchFamily="34" charset="0"/>
              <a:buChar char="•"/>
            </a:pPr>
            <a:r>
              <a:rPr lang="en-GB" dirty="0"/>
              <a:t>based on Metop / ASCAT</a:t>
            </a:r>
          </a:p>
          <a:p>
            <a:pPr marL="179388" indent="-179388">
              <a:spcBef>
                <a:spcPts val="600"/>
              </a:spcBef>
              <a:buFont typeface="Arial" pitchFamily="34" charset="0"/>
              <a:buChar char="•"/>
            </a:pPr>
            <a:r>
              <a:rPr lang="en-GB" dirty="0"/>
              <a:t>Covering 10+ years: 2007- July 2017</a:t>
            </a:r>
          </a:p>
          <a:p>
            <a:pPr marL="179388" indent="-179388">
              <a:spcBef>
                <a:spcPts val="600"/>
              </a:spcBef>
              <a:buFont typeface="Arial" pitchFamily="34" charset="0"/>
              <a:buChar char="•"/>
            </a:pPr>
            <a:r>
              <a:rPr lang="en-GB" dirty="0"/>
              <a:t>Inclusion of a confidence flag, allowing own quality filtering</a:t>
            </a:r>
          </a:p>
          <a:p>
            <a:pPr marL="179388" indent="-179388">
              <a:spcBef>
                <a:spcPts val="600"/>
              </a:spcBef>
              <a:buFont typeface="Arial" pitchFamily="34" charset="0"/>
              <a:buChar char="•"/>
            </a:pPr>
            <a:r>
              <a:rPr lang="en-GB" dirty="0"/>
              <a:t>Improved model parameters applied</a:t>
            </a:r>
          </a:p>
          <a:p>
            <a:pPr marL="179388" indent="-179388">
              <a:spcBef>
                <a:spcPts val="600"/>
              </a:spcBef>
              <a:buFont typeface="Arial" pitchFamily="34" charset="0"/>
              <a:buChar char="•"/>
            </a:pPr>
            <a:r>
              <a:rPr lang="en-GB" dirty="0"/>
              <a:t>Complete Validation accessible at: </a:t>
            </a:r>
            <a:r>
              <a:rPr lang="en-GB" sz="1600" u="sng" dirty="0">
                <a:solidFill>
                  <a:srgbClr val="0070C0"/>
                </a:solidFill>
              </a:rPr>
              <a:t>http://rs.geo.tuwien.ac.at/projects/h-saf/</a:t>
            </a:r>
            <a:endParaRPr lang="en-GB" u="sng" dirty="0">
              <a:solidFill>
                <a:srgbClr val="0070C0"/>
              </a:solidFill>
            </a:endParaRPr>
          </a:p>
          <a:p>
            <a:pPr marL="179388" indent="-179388">
              <a:spcBef>
                <a:spcPts val="600"/>
              </a:spcBef>
              <a:buFont typeface="Arial" pitchFamily="34" charset="0"/>
              <a:buChar char="•"/>
            </a:pPr>
            <a:r>
              <a:rPr lang="en-GB" dirty="0"/>
              <a:t>released 15 January 2018</a:t>
            </a:r>
          </a:p>
          <a:p>
            <a:pPr algn="ctr"/>
            <a:r>
              <a:rPr lang="en-GB" dirty="0"/>
              <a:t> </a:t>
            </a:r>
          </a:p>
          <a:p>
            <a:pPr algn="ctr"/>
            <a:r>
              <a:rPr lang="en-GB" dirty="0"/>
              <a:t>More info:</a:t>
            </a:r>
          </a:p>
          <a:p>
            <a:pPr algn="ctr"/>
            <a:r>
              <a:rPr lang="en-GB" u="sng" dirty="0">
                <a:solidFill>
                  <a:srgbClr val="0070C0"/>
                </a:solidFill>
              </a:rPr>
              <a:t>http://</a:t>
            </a:r>
            <a:r>
              <a:rPr lang="en-GB" u="sng" dirty="0" smtClean="0">
                <a:solidFill>
                  <a:srgbClr val="0070C0"/>
                </a:solidFill>
              </a:rPr>
              <a:t>h-saf.eumetsat.int</a:t>
            </a:r>
            <a:endParaRPr lang="en-GB" dirty="0"/>
          </a:p>
        </p:txBody>
      </p:sp>
      <p:pic>
        <p:nvPicPr>
          <p:cNvPr id="7" name="Picture 6" descr="HSAF_Name_Colour.png"/>
          <p:cNvPicPr>
            <a:picLocks noChangeAspect="1"/>
          </p:cNvPicPr>
          <p:nvPr/>
        </p:nvPicPr>
        <p:blipFill>
          <a:blip r:embed="rId2" cstate="print"/>
          <a:stretch>
            <a:fillRect/>
          </a:stretch>
        </p:blipFill>
        <p:spPr>
          <a:xfrm>
            <a:off x="373017" y="895582"/>
            <a:ext cx="2602975" cy="1523414"/>
          </a:xfrm>
          <a:prstGeom prst="rect">
            <a:avLst/>
          </a:prstGeom>
        </p:spPr>
      </p:pic>
      <p:pic>
        <p:nvPicPr>
          <p:cNvPr id="4" name="Picture 3"/>
          <p:cNvPicPr>
            <a:picLocks noChangeAspect="1"/>
          </p:cNvPicPr>
          <p:nvPr/>
        </p:nvPicPr>
        <p:blipFill>
          <a:blip r:embed="rId3"/>
          <a:stretch>
            <a:fillRect/>
          </a:stretch>
        </p:blipFill>
        <p:spPr>
          <a:xfrm>
            <a:off x="4901948" y="3666005"/>
            <a:ext cx="4716016" cy="3204929"/>
          </a:xfrm>
          <a:prstGeom prst="rect">
            <a:avLst/>
          </a:prstGeom>
        </p:spPr>
      </p:pic>
      <p:sp>
        <p:nvSpPr>
          <p:cNvPr id="2" name="Title 1"/>
          <p:cNvSpPr>
            <a:spLocks noGrp="1"/>
          </p:cNvSpPr>
          <p:nvPr>
            <p:ph type="title"/>
          </p:nvPr>
        </p:nvSpPr>
        <p:spPr/>
        <p:txBody>
          <a:bodyPr/>
          <a:lstStyle/>
          <a:p>
            <a:r>
              <a:rPr lang="en-GB" dirty="0"/>
              <a:t>ASCAT Surface Soil Moisture </a:t>
            </a:r>
            <a:r>
              <a:rPr lang="en-GB" dirty="0" smtClean="0"/>
              <a:t>Data </a:t>
            </a:r>
            <a:r>
              <a:rPr lang="en-GB" dirty="0"/>
              <a:t>Record </a:t>
            </a:r>
          </a:p>
        </p:txBody>
      </p:sp>
      <p:pic>
        <p:nvPicPr>
          <p:cNvPr id="3" name="Picture 2"/>
          <p:cNvPicPr>
            <a:picLocks noChangeAspect="1"/>
          </p:cNvPicPr>
          <p:nvPr/>
        </p:nvPicPr>
        <p:blipFill>
          <a:blip r:embed="rId4"/>
          <a:stretch>
            <a:fillRect/>
          </a:stretch>
        </p:blipFill>
        <p:spPr>
          <a:xfrm>
            <a:off x="8021576" y="939325"/>
            <a:ext cx="4170424" cy="2959341"/>
          </a:xfrm>
          <a:prstGeom prst="rect">
            <a:avLst/>
          </a:prstGeom>
        </p:spPr>
      </p:pic>
    </p:spTree>
    <p:extLst>
      <p:ext uri="{BB962C8B-B14F-4D97-AF65-F5344CB8AC3E}">
        <p14:creationId xmlns:p14="http://schemas.microsoft.com/office/powerpoint/2010/main" val="305831846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b="1" dirty="0">
                <a:latin typeface="Arial"/>
                <a:ea typeface="+mn-ea"/>
                <a:cs typeface="Arial"/>
              </a:rPr>
              <a:t>Water Shortage 2018 </a:t>
            </a:r>
            <a:r>
              <a:rPr lang="en-GB" sz="2800" b="1" dirty="0" err="1">
                <a:latin typeface="Arial"/>
                <a:ea typeface="+mn-ea"/>
                <a:cs typeface="Arial"/>
              </a:rPr>
              <a:t>Capetown</a:t>
            </a:r>
            <a:endParaRPr lang="en-GB" sz="2800" b="1" dirty="0">
              <a:latin typeface="Arial"/>
              <a:ea typeface="+mn-ea"/>
              <a:cs typeface="Arial"/>
            </a:endParaRPr>
          </a:p>
        </p:txBody>
      </p:sp>
      <p:pic>
        <p:nvPicPr>
          <p:cNvPr id="3" name="Picture 2"/>
          <p:cNvPicPr>
            <a:picLocks noChangeAspect="1"/>
          </p:cNvPicPr>
          <p:nvPr/>
        </p:nvPicPr>
        <p:blipFill>
          <a:blip r:embed="rId2"/>
          <a:stretch>
            <a:fillRect/>
          </a:stretch>
        </p:blipFill>
        <p:spPr>
          <a:xfrm>
            <a:off x="376288" y="1094551"/>
            <a:ext cx="11430379" cy="4490720"/>
          </a:xfrm>
          <a:prstGeom prst="rect">
            <a:avLst/>
          </a:prstGeom>
        </p:spPr>
      </p:pic>
      <p:sp>
        <p:nvSpPr>
          <p:cNvPr id="4" name="Rectangle 3"/>
          <p:cNvSpPr/>
          <p:nvPr/>
        </p:nvSpPr>
        <p:spPr>
          <a:xfrm>
            <a:off x="1091417" y="5759007"/>
            <a:ext cx="568251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rgbClr val="002569"/>
                </a:solidFill>
                <a:effectLst/>
                <a:uLnTx/>
                <a:uFillTx/>
                <a:latin typeface="Calibri" panose="020F0502020204030204" pitchFamily="34" charset="0"/>
                <a:ea typeface="Calibri" panose="020F0502020204030204" pitchFamily="34" charset="0"/>
                <a:cs typeface="Times New Roman" panose="02020603050405020304" pitchFamily="18" charset="0"/>
              </a:rPr>
              <a:t>Courtesy Mariette </a:t>
            </a:r>
            <a:r>
              <a:rPr kumimoji="0" lang="en-GB" sz="1800" b="0" i="0" u="none" strike="noStrike" kern="1200" cap="none" spc="0" normalizeH="0" baseline="0" noProof="0" dirty="0">
                <a:ln>
                  <a:noFill/>
                </a:ln>
                <a:solidFill>
                  <a:srgbClr val="002569"/>
                </a:solidFill>
                <a:effectLst/>
                <a:uLnTx/>
                <a:uFillTx/>
                <a:latin typeface="Calibri" panose="020F0502020204030204" pitchFamily="34" charset="0"/>
                <a:ea typeface="Calibri" panose="020F0502020204030204" pitchFamily="34" charset="0"/>
                <a:cs typeface="Times New Roman" panose="02020603050405020304" pitchFamily="18" charset="0"/>
              </a:rPr>
              <a:t>Vreugdenhil/TU Wien, EUMETSAT H SAF </a:t>
            </a:r>
            <a:endParaRPr kumimoji="0" lang="en-GB" sz="1800" b="0" i="0" u="none" strike="noStrike" kern="1200" cap="none" spc="0" normalizeH="0" baseline="0" noProof="0" dirty="0">
              <a:ln>
                <a:noFill/>
              </a:ln>
              <a:solidFill>
                <a:srgbClr val="002569"/>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3639" y="4293405"/>
            <a:ext cx="2225477" cy="1302479"/>
          </a:xfrm>
          <a:prstGeom prst="rect">
            <a:avLst/>
          </a:prstGeom>
        </p:spPr>
      </p:pic>
      <p:pic>
        <p:nvPicPr>
          <p:cNvPr id="7170" name="Picture 2" descr="Logo, link to home s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1639" y="4434412"/>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Logo, link to TU Wi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2512" y="4434412"/>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stretch>
            <a:fillRect/>
          </a:stretch>
        </p:blipFill>
        <p:spPr>
          <a:xfrm>
            <a:off x="8917566" y="1094551"/>
            <a:ext cx="3050665" cy="1771200"/>
          </a:xfrm>
          <a:prstGeom prst="rect">
            <a:avLst/>
          </a:prstGeom>
        </p:spPr>
      </p:pic>
    </p:spTree>
    <p:extLst>
      <p:ext uri="{BB962C8B-B14F-4D97-AF65-F5344CB8AC3E}">
        <p14:creationId xmlns:p14="http://schemas.microsoft.com/office/powerpoint/2010/main" val="691869178"/>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p:nvPr/>
        </p:nvSpPr>
        <p:spPr>
          <a:xfrm>
            <a:off x="237067" y="2292419"/>
            <a:ext cx="6220178" cy="4093428"/>
          </a:xfrm>
          <a:prstGeom prst="rect">
            <a:avLst/>
          </a:prstGeom>
          <a:noFill/>
          <a:ln cap="flat">
            <a:noFill/>
          </a:ln>
        </p:spPr>
        <p:txBody>
          <a:bodyPr vert="horz" wrap="square" lIns="91440" tIns="45720" rIns="91440" bIns="45720" anchor="t" anchorCtr="0" compatLnSpc="1">
            <a:spAutoFit/>
          </a:bodyPr>
          <a:lstStyle/>
          <a:p>
            <a:pPr marL="342900" marR="0" lvl="0" indent="-342900" algn="l" defTabSz="914400" rtl="0" fontAlgn="auto" hangingPunct="1">
              <a:lnSpc>
                <a:spcPct val="100000"/>
              </a:lnSpc>
              <a:spcBef>
                <a:spcPts val="1200"/>
              </a:spcBef>
              <a:spcAft>
                <a:spcPts val="0"/>
              </a:spcAft>
              <a:buSzPct val="100000"/>
              <a:buFont typeface="Arial" pitchFamily="34"/>
              <a:buChar char="•"/>
              <a:tabLst/>
              <a:defRPr sz="1800" b="0" i="0" u="none" strike="noStrike" kern="0" cap="none" spc="0" baseline="0">
                <a:solidFill>
                  <a:srgbClr val="000000"/>
                </a:solidFill>
                <a:uFillTx/>
              </a:defRPr>
            </a:pPr>
            <a:r>
              <a:rPr lang="en-GB" sz="2000" b="0" i="0" u="none" strike="noStrike" kern="1200" cap="none" spc="0" baseline="0" dirty="0">
                <a:solidFill>
                  <a:srgbClr val="000000"/>
                </a:solidFill>
                <a:uFillTx/>
                <a:latin typeface="Calibri" pitchFamily="34"/>
              </a:rPr>
              <a:t>Based on </a:t>
            </a:r>
            <a:r>
              <a:rPr lang="en-GB" sz="2000" b="0" i="0" u="none" strike="noStrike" kern="1200" cap="none" spc="0" baseline="0" dirty="0" err="1">
                <a:solidFill>
                  <a:srgbClr val="000000"/>
                </a:solidFill>
                <a:uFillTx/>
                <a:latin typeface="Calibri" pitchFamily="34"/>
              </a:rPr>
              <a:t>Meteosat</a:t>
            </a:r>
            <a:r>
              <a:rPr lang="en-GB" sz="2000" b="0" i="0" u="none" strike="noStrike" kern="1200" cap="none" spc="0" baseline="0" dirty="0">
                <a:solidFill>
                  <a:srgbClr val="000000"/>
                </a:solidFill>
                <a:uFillTx/>
                <a:latin typeface="Calibri" pitchFamily="34"/>
              </a:rPr>
              <a:t> observations</a:t>
            </a:r>
          </a:p>
          <a:p>
            <a:pPr marL="342900" marR="0" lvl="0" indent="-342900" algn="l" defTabSz="914400" rtl="0" fontAlgn="auto" hangingPunct="1">
              <a:lnSpc>
                <a:spcPct val="100000"/>
              </a:lnSpc>
              <a:spcBef>
                <a:spcPts val="1200"/>
              </a:spcBef>
              <a:spcAft>
                <a:spcPts val="0"/>
              </a:spcAft>
              <a:buSzPct val="100000"/>
              <a:buFont typeface="Arial" pitchFamily="34"/>
              <a:buChar char="•"/>
              <a:tabLst/>
              <a:defRPr sz="1800" b="0" i="0" u="none" strike="noStrike" kern="0" cap="none" spc="0" baseline="0">
                <a:solidFill>
                  <a:srgbClr val="000000"/>
                </a:solidFill>
                <a:uFillTx/>
              </a:defRPr>
            </a:pPr>
            <a:r>
              <a:rPr lang="en-US" sz="2000" dirty="0" smtClean="0">
                <a:solidFill>
                  <a:srgbClr val="000000"/>
                </a:solidFill>
                <a:latin typeface="Calibri"/>
              </a:rPr>
              <a:t>S</a:t>
            </a:r>
            <a:r>
              <a:rPr lang="en-US" sz="2000" b="0" i="0" u="none" strike="noStrike" kern="1200" cap="none" spc="0" baseline="0" dirty="0" smtClean="0">
                <a:solidFill>
                  <a:srgbClr val="000000"/>
                </a:solidFill>
                <a:uFillTx/>
                <a:latin typeface="Calibri"/>
              </a:rPr>
              <a:t>atellite-based </a:t>
            </a:r>
            <a:r>
              <a:rPr lang="en-US" sz="2000" b="0" i="0" u="none" strike="noStrike" kern="1200" cap="none" spc="0" baseline="0" dirty="0">
                <a:solidFill>
                  <a:srgbClr val="000000"/>
                </a:solidFill>
                <a:uFillTx/>
                <a:latin typeface="Calibri"/>
              </a:rPr>
              <a:t>climate data record of the solar surface irradiance, the surface direct irradiance (direct horizontal and direct normalized), the sunshine duration, spectral information, and the effective cloud albedo</a:t>
            </a:r>
            <a:endParaRPr lang="en-GB" sz="2000" b="0" i="0" u="none" strike="noStrike" kern="1200" cap="none" spc="0" baseline="0" dirty="0">
              <a:solidFill>
                <a:srgbClr val="000000"/>
              </a:solidFill>
              <a:uFillTx/>
              <a:latin typeface="Calibri" pitchFamily="34"/>
            </a:endParaRPr>
          </a:p>
          <a:p>
            <a:pPr marL="342900" marR="0" lvl="0" indent="-342900" algn="l" defTabSz="914400" rtl="0" fontAlgn="auto" hangingPunct="1">
              <a:lnSpc>
                <a:spcPct val="100000"/>
              </a:lnSpc>
              <a:spcBef>
                <a:spcPts val="1200"/>
              </a:spcBef>
              <a:spcAft>
                <a:spcPts val="0"/>
              </a:spcAft>
              <a:buSzPct val="100000"/>
              <a:buFont typeface="Arial" pitchFamily="34"/>
              <a:buChar char="•"/>
              <a:tabLst/>
              <a:defRPr sz="1800" b="0" i="0" u="none" strike="noStrike" kern="0" cap="none" spc="0" baseline="0">
                <a:solidFill>
                  <a:srgbClr val="000000"/>
                </a:solidFill>
                <a:uFillTx/>
              </a:defRPr>
            </a:pPr>
            <a:r>
              <a:rPr lang="en-GB" sz="2000" b="0" i="0" u="none" strike="noStrike" kern="1200" cap="none" spc="0" baseline="0" dirty="0">
                <a:solidFill>
                  <a:srgbClr val="000000"/>
                </a:solidFill>
                <a:uFillTx/>
                <a:latin typeface="Calibri" pitchFamily="34"/>
              </a:rPr>
              <a:t>Adding 2016 and 2017 period to extend  the SARAH 2 data record now covering 34 years since 1983</a:t>
            </a:r>
          </a:p>
          <a:p>
            <a:pPr marL="342900" marR="0" lvl="0" indent="-342900" algn="l" defTabSz="914400" rtl="0" fontAlgn="auto" hangingPunct="1">
              <a:lnSpc>
                <a:spcPct val="100000"/>
              </a:lnSpc>
              <a:spcBef>
                <a:spcPts val="1200"/>
              </a:spcBef>
              <a:spcAft>
                <a:spcPts val="0"/>
              </a:spcAft>
              <a:buSzPct val="100000"/>
              <a:buFont typeface="Arial" pitchFamily="34"/>
              <a:buChar char="•"/>
              <a:tabLst/>
              <a:defRPr sz="1800" b="0" i="0" u="none" strike="noStrike" kern="0" cap="none" spc="0" baseline="0">
                <a:solidFill>
                  <a:srgbClr val="000000"/>
                </a:solidFill>
                <a:uFillTx/>
              </a:defRPr>
            </a:pPr>
            <a:r>
              <a:rPr lang="en-GB" sz="2000" b="0" i="0" u="none" strike="noStrike" kern="1200" cap="none" spc="0" baseline="0" dirty="0">
                <a:solidFill>
                  <a:srgbClr val="000000"/>
                </a:solidFill>
                <a:uFillTx/>
                <a:latin typeface="Calibri" pitchFamily="34"/>
                <a:hlinkClick r:id="rId2"/>
              </a:rPr>
              <a:t>http://dx.doi.org/10.5676/EUM_SAF_CM/SARAH/V002_01</a:t>
            </a:r>
            <a:endParaRPr lang="en-GB" sz="2000" b="0" i="0" u="none" strike="noStrike" kern="1200" cap="none" spc="0" baseline="0" dirty="0">
              <a:solidFill>
                <a:srgbClr val="000000"/>
              </a:solidFill>
              <a:uFillTx/>
              <a:latin typeface="Calibri" pitchFamily="34"/>
            </a:endParaRPr>
          </a:p>
          <a:p>
            <a:pPr marL="342900" marR="0" lvl="0" indent="-342900" algn="l" defTabSz="914400" rtl="0" fontAlgn="auto" hangingPunct="1">
              <a:lnSpc>
                <a:spcPct val="100000"/>
              </a:lnSpc>
              <a:spcBef>
                <a:spcPts val="1200"/>
              </a:spcBef>
              <a:spcAft>
                <a:spcPts val="0"/>
              </a:spcAft>
              <a:buSzPct val="100000"/>
              <a:buFont typeface="Arial" pitchFamily="34"/>
              <a:buChar char="•"/>
              <a:tabLst/>
              <a:defRPr sz="1800" b="0" i="0" u="none" strike="noStrike" kern="0" cap="none" spc="0" baseline="0">
                <a:solidFill>
                  <a:srgbClr val="000000"/>
                </a:solidFill>
                <a:uFillTx/>
              </a:defRPr>
            </a:pPr>
            <a:r>
              <a:rPr lang="en-GB" sz="2000" b="0" i="0" u="none" strike="noStrike" kern="1200" cap="none" spc="0" baseline="0" dirty="0">
                <a:solidFill>
                  <a:srgbClr val="000000"/>
                </a:solidFill>
                <a:uFillTx/>
                <a:latin typeface="Calibri" pitchFamily="34"/>
              </a:rPr>
              <a:t>Released 30 January </a:t>
            </a:r>
            <a:r>
              <a:rPr lang="en-GB" sz="2000" b="0" i="0" u="none" strike="noStrike" kern="1200" cap="none" spc="0" baseline="0" dirty="0" smtClean="0">
                <a:solidFill>
                  <a:srgbClr val="000000"/>
                </a:solidFill>
                <a:uFillTx/>
                <a:latin typeface="Calibri" pitchFamily="34"/>
              </a:rPr>
              <a:t>2019</a:t>
            </a:r>
            <a:endParaRPr lang="en-GB" sz="3200" b="0" i="0" u="none" strike="noStrike" kern="1200" cap="none" spc="0" baseline="0" dirty="0">
              <a:solidFill>
                <a:srgbClr val="000000"/>
              </a:solidFill>
              <a:uFillTx/>
              <a:latin typeface="Calibri"/>
            </a:endParaRPr>
          </a:p>
        </p:txBody>
      </p:sp>
      <p:pic>
        <p:nvPicPr>
          <p:cNvPr id="3" name="Picture 1">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393143" y="941365"/>
            <a:ext cx="2645332" cy="1219195"/>
          </a:xfrm>
          <a:prstGeom prst="rect">
            <a:avLst/>
          </a:prstGeom>
          <a:noFill/>
          <a:ln cap="flat">
            <a:noFill/>
          </a:ln>
        </p:spPr>
      </p:pic>
      <p:pic>
        <p:nvPicPr>
          <p:cNvPr id="5" name="Picture 2" descr="Mean daily UTH">
            <a:extLst>
              <a:ext uri="{FF2B5EF4-FFF2-40B4-BE49-F238E27FC236}">
                <a16:creationId xmlns:a16="http://schemas.microsoft.com/office/drawing/2014/main" id="{00000000-0000-0000-0000-000000000000}"/>
              </a:ext>
            </a:extLst>
          </p:cNvPr>
          <p:cNvPicPr>
            <a:picLocks noChangeAspect="1"/>
          </p:cNvPicPr>
          <p:nvPr/>
        </p:nvPicPr>
        <p:blipFill>
          <a:blip r:embed="rId4"/>
          <a:srcRect/>
          <a:stretch>
            <a:fillRect/>
          </a:stretch>
        </p:blipFill>
        <p:spPr>
          <a:xfrm>
            <a:off x="6304845" y="941365"/>
            <a:ext cx="5520269" cy="5520269"/>
          </a:xfrm>
          <a:prstGeom prst="rect">
            <a:avLst/>
          </a:prstGeom>
          <a:noFill/>
          <a:ln cap="flat">
            <a:noFill/>
          </a:ln>
        </p:spPr>
      </p:pic>
      <p:sp>
        <p:nvSpPr>
          <p:cNvPr id="6" name="Title 5"/>
          <p:cNvSpPr>
            <a:spLocks noGrp="1"/>
          </p:cNvSpPr>
          <p:nvPr>
            <p:ph type="title"/>
          </p:nvPr>
        </p:nvSpPr>
        <p:spPr>
          <a:xfrm>
            <a:off x="0" y="0"/>
            <a:ext cx="12192000" cy="854075"/>
          </a:xfrm>
        </p:spPr>
        <p:txBody>
          <a:bodyPr/>
          <a:lstStyle/>
          <a:p>
            <a:r>
              <a:rPr lang="fr-FR" kern="1200" dirty="0">
                <a:latin typeface="Calibri"/>
              </a:rPr>
              <a:t>Consistent surface </a:t>
            </a:r>
            <a:r>
              <a:rPr lang="fr-FR" kern="1200" dirty="0" err="1">
                <a:latin typeface="Calibri"/>
              </a:rPr>
              <a:t>solar</a:t>
            </a:r>
            <a:r>
              <a:rPr lang="fr-FR" kern="1200" dirty="0">
                <a:latin typeface="Calibri"/>
              </a:rPr>
              <a:t> radiation data record </a:t>
            </a:r>
            <a:r>
              <a:rPr lang="fr-FR" kern="1200" dirty="0" err="1">
                <a:latin typeface="Calibri"/>
              </a:rPr>
              <a:t>from</a:t>
            </a:r>
            <a:r>
              <a:rPr lang="fr-FR" kern="1200" dirty="0">
                <a:latin typeface="Calibri"/>
              </a:rPr>
              <a:t> </a:t>
            </a:r>
            <a:r>
              <a:rPr lang="fr-FR" kern="1200" dirty="0" smtClean="0">
                <a:latin typeface="Calibri"/>
              </a:rPr>
              <a:t>SEVIRI</a:t>
            </a:r>
            <a:endParaRPr lang="en-GB" dirty="0"/>
          </a:p>
        </p:txBody>
      </p:sp>
    </p:spTree>
    <p:extLst>
      <p:ext uri="{BB962C8B-B14F-4D97-AF65-F5344CB8AC3E}">
        <p14:creationId xmlns:p14="http://schemas.microsoft.com/office/powerpoint/2010/main" val="306845448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p:nvPr/>
        </p:nvSpPr>
        <p:spPr>
          <a:xfrm>
            <a:off x="1533211" y="1969590"/>
            <a:ext cx="5112565" cy="954103"/>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2400" b="0" i="0" u="none" strike="noStrike" kern="1200" cap="none" spc="0" baseline="0">
              <a:solidFill>
                <a:srgbClr val="D9D9D9"/>
              </a:solidFill>
              <a:uFillTx/>
              <a:latin typeface="Calibri"/>
            </a:endParaRPr>
          </a:p>
          <a:p>
            <a:pPr marL="179386" marR="0" lvl="0" indent="-179386"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3200" b="0" i="0" u="none" strike="noStrike" kern="1200" cap="none" spc="0" baseline="0">
              <a:solidFill>
                <a:srgbClr val="D9D9D9"/>
              </a:solidFill>
              <a:uFillTx/>
              <a:latin typeface="Calibri"/>
            </a:endParaRPr>
          </a:p>
        </p:txBody>
      </p:sp>
      <p:pic>
        <p:nvPicPr>
          <p:cNvPr id="5" name="Picture 5">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4971089" y="4905783"/>
            <a:ext cx="7017718" cy="1835209"/>
          </a:xfrm>
          <a:prstGeom prst="rect">
            <a:avLst/>
          </a:prstGeom>
          <a:noFill/>
          <a:ln cap="flat">
            <a:noFill/>
          </a:ln>
        </p:spPr>
      </p:pic>
      <p:pic>
        <p:nvPicPr>
          <p:cNvPr id="6" name="Picture 8">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6763052" y="881033"/>
            <a:ext cx="4569412" cy="3910276"/>
          </a:xfrm>
          <a:prstGeom prst="rect">
            <a:avLst/>
          </a:prstGeom>
          <a:noFill/>
          <a:ln cap="flat">
            <a:noFill/>
          </a:ln>
        </p:spPr>
      </p:pic>
      <p:pic>
        <p:nvPicPr>
          <p:cNvPr id="7" name="Picture 16">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754119" y="1047280"/>
            <a:ext cx="3175628" cy="1399361"/>
          </a:xfrm>
          <a:prstGeom prst="rect">
            <a:avLst/>
          </a:prstGeom>
          <a:noFill/>
          <a:ln cap="flat">
            <a:noFill/>
          </a:ln>
        </p:spPr>
      </p:pic>
      <p:sp>
        <p:nvSpPr>
          <p:cNvPr id="8" name="Title 7"/>
          <p:cNvSpPr>
            <a:spLocks noGrp="1"/>
          </p:cNvSpPr>
          <p:nvPr>
            <p:ph type="title"/>
          </p:nvPr>
        </p:nvSpPr>
        <p:spPr>
          <a:xfrm>
            <a:off x="0" y="6"/>
            <a:ext cx="12191999" cy="854075"/>
          </a:xfrm>
        </p:spPr>
        <p:txBody>
          <a:bodyPr/>
          <a:lstStyle/>
          <a:p>
            <a:r>
              <a:rPr lang="en-GB" sz="2600" dirty="0" err="1" smtClean="0"/>
              <a:t>Meteosat</a:t>
            </a:r>
            <a:r>
              <a:rPr lang="en-GB" sz="2600" dirty="0" smtClean="0"/>
              <a:t> Land Surface Temperature and Surface Albedo Data Records</a:t>
            </a:r>
            <a:endParaRPr lang="en-GB" sz="2600" dirty="0"/>
          </a:p>
        </p:txBody>
      </p:sp>
      <p:sp>
        <p:nvSpPr>
          <p:cNvPr id="4" name="TextBox 11"/>
          <p:cNvSpPr txBox="1"/>
          <p:nvPr/>
        </p:nvSpPr>
        <p:spPr>
          <a:xfrm>
            <a:off x="68128" y="2695643"/>
            <a:ext cx="5641829" cy="3508653"/>
          </a:xfrm>
          <a:prstGeom prst="rect">
            <a:avLst/>
          </a:prstGeom>
          <a:noFill/>
          <a:ln cap="flat">
            <a:noFill/>
          </a:ln>
        </p:spPr>
        <p:txBody>
          <a:bodyPr vert="horz" wrap="square" lIns="91440" tIns="45720" rIns="91440" bIns="45720" anchor="t" anchorCtr="0" compatLnSpc="1">
            <a:spAutoFit/>
          </a:bodyPr>
          <a:lstStyle/>
          <a:p>
            <a:pPr marL="342900" marR="0" lvl="0" indent="-342900" algn="l" defTabSz="914400" rtl="0" fontAlgn="auto" hangingPunct="1">
              <a:lnSpc>
                <a:spcPct val="100000"/>
              </a:lnSpc>
              <a:spcBef>
                <a:spcPts val="120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dirty="0" smtClean="0">
                <a:solidFill>
                  <a:srgbClr val="000000"/>
                </a:solidFill>
                <a:uFillTx/>
                <a:latin typeface="Calibri" pitchFamily="34"/>
              </a:rPr>
              <a:t>Based </a:t>
            </a:r>
            <a:r>
              <a:rPr lang="en-GB" sz="1800" b="0" i="0" u="none" strike="noStrike" kern="1200" cap="none" spc="0" baseline="0" dirty="0">
                <a:solidFill>
                  <a:srgbClr val="000000"/>
                </a:solidFill>
                <a:uFillTx/>
                <a:latin typeface="Calibri" pitchFamily="34"/>
              </a:rPr>
              <a:t>on </a:t>
            </a:r>
            <a:r>
              <a:rPr lang="en-GB" sz="1800" b="0" i="0" u="none" strike="noStrike" kern="1200" cap="none" spc="0" baseline="0" dirty="0" err="1">
                <a:solidFill>
                  <a:srgbClr val="000000"/>
                </a:solidFill>
                <a:uFillTx/>
                <a:latin typeface="Calibri" pitchFamily="34"/>
              </a:rPr>
              <a:t>Meteosat</a:t>
            </a:r>
            <a:r>
              <a:rPr lang="en-GB" sz="1800" b="0" i="0" u="none" strike="noStrike" kern="1200" cap="none" spc="0" baseline="0" dirty="0">
                <a:solidFill>
                  <a:srgbClr val="000000"/>
                </a:solidFill>
                <a:uFillTx/>
                <a:latin typeface="Calibri" pitchFamily="34"/>
              </a:rPr>
              <a:t> MSG SEVIRI observations</a:t>
            </a:r>
          </a:p>
          <a:p>
            <a:pPr marL="342900" marR="0" lvl="0" indent="-342900" algn="l" defTabSz="914400" rtl="0" fontAlgn="auto" hangingPunct="1">
              <a:lnSpc>
                <a:spcPct val="100000"/>
              </a:lnSpc>
              <a:spcBef>
                <a:spcPts val="120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Calibri" pitchFamily="34"/>
              </a:rPr>
              <a:t>Land Surface Temperature: pixel based, full disk, temporal frequency of 15 min</a:t>
            </a:r>
          </a:p>
          <a:p>
            <a:pPr marL="342900" marR="0" lvl="0" indent="-342900" algn="l" defTabSz="914400" rtl="0" fontAlgn="auto" hangingPunct="1">
              <a:lnSpc>
                <a:spcPct val="100000"/>
              </a:lnSpc>
              <a:spcBef>
                <a:spcPts val="120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Calibri" pitchFamily="34"/>
              </a:rPr>
              <a:t>Surface Albedo: pixel based 10-Day averages</a:t>
            </a:r>
          </a:p>
          <a:p>
            <a:pPr marL="342900" marR="0" lvl="0" indent="-342900" algn="l" defTabSz="914400" rtl="0" fontAlgn="auto" hangingPunct="1">
              <a:lnSpc>
                <a:spcPct val="100000"/>
              </a:lnSpc>
              <a:spcBef>
                <a:spcPts val="120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Calibri" pitchFamily="34"/>
              </a:rPr>
              <a:t>Covering period of 2004-2015</a:t>
            </a:r>
          </a:p>
          <a:p>
            <a:pPr marL="342900" marR="0" lvl="0" indent="-342900" algn="l" defTabSz="914400" rtl="0" fontAlgn="auto" hangingPunct="1">
              <a:lnSpc>
                <a:spcPct val="100000"/>
              </a:lnSpc>
              <a:spcBef>
                <a:spcPts val="1200"/>
              </a:spcBef>
              <a:spcAft>
                <a:spcPts val="0"/>
              </a:spcAft>
              <a:buSzPct val="100000"/>
              <a:buFont typeface="Arial" pitchFamily="34"/>
              <a:buChar char="•"/>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Calibri" pitchFamily="34"/>
              </a:rPr>
              <a:t>Take benefit from L1 reprocessing by EUMETSAT Headquarter and cloud mask processing by CM SAF</a:t>
            </a:r>
          </a:p>
          <a:p>
            <a:pPr marL="342900" marR="0" lvl="0" indent="-342900" algn="l" defTabSz="914400" rtl="0" fontAlgn="auto" hangingPunct="1">
              <a:lnSpc>
                <a:spcPct val="100000"/>
              </a:lnSpc>
              <a:spcBef>
                <a:spcPts val="1200"/>
              </a:spcBef>
              <a:spcAft>
                <a:spcPts val="0"/>
              </a:spcAft>
              <a:buSzPct val="100000"/>
              <a:buFont typeface="Arial" pitchFamily="34"/>
              <a:buChar char="•"/>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Calibri" pitchFamily="34"/>
              </a:rPr>
              <a:t>Available through lsa-saf.eumetsat.int</a:t>
            </a:r>
          </a:p>
          <a:p>
            <a:pPr marL="342900" marR="0" lvl="0" indent="-342900" algn="l" defTabSz="914400" rtl="0" fontAlgn="auto" hangingPunct="1">
              <a:lnSpc>
                <a:spcPct val="100000"/>
              </a:lnSpc>
              <a:spcBef>
                <a:spcPts val="120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Calibri" pitchFamily="34"/>
              </a:rPr>
              <a:t>Released 13 March </a:t>
            </a:r>
            <a:r>
              <a:rPr lang="en-GB" sz="1800" b="0" i="0" u="none" strike="noStrike" kern="1200" cap="none" spc="0" baseline="0" dirty="0" smtClean="0">
                <a:solidFill>
                  <a:srgbClr val="000000"/>
                </a:solidFill>
                <a:uFillTx/>
                <a:latin typeface="Calibri" pitchFamily="34"/>
              </a:rPr>
              <a:t>2019</a:t>
            </a:r>
            <a:endParaRPr lang="en-GB" sz="1800" b="0" i="0" u="none" strike="noStrike" kern="1200" cap="none" spc="0" baseline="0" dirty="0">
              <a:solidFill>
                <a:srgbClr val="000000"/>
              </a:solidFill>
              <a:uFillTx/>
              <a:latin typeface="Calibri" pitchFamily="34"/>
            </a:endParaRPr>
          </a:p>
        </p:txBody>
      </p:sp>
    </p:spTree>
    <p:extLst>
      <p:ext uri="{BB962C8B-B14F-4D97-AF65-F5344CB8AC3E}">
        <p14:creationId xmlns:p14="http://schemas.microsoft.com/office/powerpoint/2010/main" val="3918555004"/>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78193" y="2282472"/>
            <a:ext cx="5628831" cy="3785652"/>
          </a:xfrm>
          <a:prstGeom prst="rect">
            <a:avLst/>
          </a:prstGeom>
          <a:noFill/>
        </p:spPr>
        <p:txBody>
          <a:bodyPr wrap="square" rtlCol="0">
            <a:spAutoFit/>
          </a:bodyPr>
          <a:lstStyle/>
          <a:p>
            <a:pPr marL="179388" indent="-179388">
              <a:spcBef>
                <a:spcPts val="1200"/>
              </a:spcBef>
              <a:buFont typeface="Arial" pitchFamily="34" charset="0"/>
              <a:buChar char="•"/>
            </a:pPr>
            <a:r>
              <a:rPr lang="en-GB" dirty="0" smtClean="0"/>
              <a:t>Hourly </a:t>
            </a:r>
            <a:r>
              <a:rPr lang="en-GB" dirty="0"/>
              <a:t>sub-skin Sea surface temperature</a:t>
            </a:r>
          </a:p>
          <a:p>
            <a:pPr marL="179388" indent="-179388">
              <a:spcBef>
                <a:spcPts val="1200"/>
              </a:spcBef>
              <a:buFont typeface="Arial" pitchFamily="34" charset="0"/>
              <a:buChar char="•"/>
            </a:pPr>
            <a:r>
              <a:rPr lang="en-GB" dirty="0"/>
              <a:t>Derived from observations from SEVIRI on board Meteosat Second Generation satellites </a:t>
            </a:r>
          </a:p>
          <a:p>
            <a:pPr marL="179388" indent="-179388">
              <a:spcBef>
                <a:spcPts val="1200"/>
              </a:spcBef>
              <a:buFont typeface="Arial" pitchFamily="34" charset="0"/>
              <a:buChar char="•"/>
            </a:pPr>
            <a:r>
              <a:rPr lang="en-GB" dirty="0"/>
              <a:t>Covering the years 2004-2012</a:t>
            </a:r>
          </a:p>
          <a:p>
            <a:pPr marL="179388" indent="-179388">
              <a:spcBef>
                <a:spcPts val="1200"/>
              </a:spcBef>
              <a:buFont typeface="Arial" pitchFamily="34" charset="0"/>
              <a:buChar char="•"/>
            </a:pPr>
            <a:r>
              <a:rPr lang="en-GB" dirty="0"/>
              <a:t>Validated against drifting buoy measurements</a:t>
            </a:r>
          </a:p>
          <a:p>
            <a:pPr marL="179388" indent="-179388">
              <a:spcBef>
                <a:spcPts val="1200"/>
              </a:spcBef>
              <a:buFont typeface="Arial" pitchFamily="34" charset="0"/>
              <a:buChar char="•"/>
            </a:pPr>
            <a:r>
              <a:rPr lang="en-GB" dirty="0"/>
              <a:t>Take benefit from L1 reprocessing by EUMETSAT Headquarter and cloud mask processing by CM SAF</a:t>
            </a:r>
          </a:p>
          <a:p>
            <a:pPr marL="179388" indent="-179388">
              <a:spcBef>
                <a:spcPts val="1200"/>
              </a:spcBef>
              <a:buFont typeface="Arial" pitchFamily="34" charset="0"/>
              <a:buChar char="•"/>
            </a:pPr>
            <a:r>
              <a:rPr lang="en-GB" dirty="0"/>
              <a:t>Released 25 April 2018 </a:t>
            </a:r>
          </a:p>
          <a:p>
            <a:pPr marL="179388" indent="-179388">
              <a:spcBef>
                <a:spcPts val="1200"/>
              </a:spcBef>
              <a:buFont typeface="Arial" pitchFamily="34" charset="0"/>
              <a:buChar char="•"/>
            </a:pPr>
            <a:endParaRPr lang="en-GB" dirty="0"/>
          </a:p>
          <a:p>
            <a:pPr algn="ctr"/>
            <a:r>
              <a:rPr lang="en-GB" dirty="0"/>
              <a:t>More info:  http://osi-saf.eumetsat.int</a:t>
            </a:r>
          </a:p>
        </p:txBody>
      </p:sp>
      <p:pic>
        <p:nvPicPr>
          <p:cNvPr id="3" name="Picture 2"/>
          <p:cNvPicPr>
            <a:picLocks noChangeAspect="1"/>
          </p:cNvPicPr>
          <p:nvPr/>
        </p:nvPicPr>
        <p:blipFill rotWithShape="1">
          <a:blip r:embed="rId3"/>
          <a:srcRect b="5742"/>
          <a:stretch/>
        </p:blipFill>
        <p:spPr>
          <a:xfrm>
            <a:off x="5907024" y="1017877"/>
            <a:ext cx="5069763" cy="551447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289" y="1017877"/>
            <a:ext cx="2683201" cy="1225609"/>
          </a:xfrm>
          <a:prstGeom prst="rect">
            <a:avLst/>
          </a:prstGeom>
        </p:spPr>
      </p:pic>
      <p:sp>
        <p:nvSpPr>
          <p:cNvPr id="2" name="Title 1"/>
          <p:cNvSpPr>
            <a:spLocks noGrp="1"/>
          </p:cNvSpPr>
          <p:nvPr>
            <p:ph type="title"/>
          </p:nvPr>
        </p:nvSpPr>
        <p:spPr>
          <a:xfrm>
            <a:off x="0" y="6"/>
            <a:ext cx="12191999" cy="854075"/>
          </a:xfrm>
        </p:spPr>
        <p:txBody>
          <a:bodyPr/>
          <a:lstStyle/>
          <a:p>
            <a:r>
              <a:rPr lang="en-GB" dirty="0" err="1"/>
              <a:t>Meteosat</a:t>
            </a:r>
            <a:r>
              <a:rPr lang="en-GB" dirty="0"/>
              <a:t> Sea Surface Temperature (SST) </a:t>
            </a:r>
            <a:r>
              <a:rPr lang="en-GB" dirty="0" smtClean="0"/>
              <a:t>Data </a:t>
            </a:r>
            <a:r>
              <a:rPr lang="en-GB" dirty="0"/>
              <a:t>Record</a:t>
            </a:r>
          </a:p>
        </p:txBody>
      </p:sp>
    </p:spTree>
    <p:extLst>
      <p:ext uri="{BB962C8B-B14F-4D97-AF65-F5344CB8AC3E}">
        <p14:creationId xmlns:p14="http://schemas.microsoft.com/office/powerpoint/2010/main" val="65266312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30916" y="2278014"/>
            <a:ext cx="7531573" cy="3508653"/>
          </a:xfrm>
          <a:prstGeom prst="rect">
            <a:avLst/>
          </a:prstGeom>
          <a:noFill/>
        </p:spPr>
        <p:txBody>
          <a:bodyPr wrap="square" rtlCol="0">
            <a:spAutoFit/>
          </a:bodyPr>
          <a:lstStyle/>
          <a:p>
            <a:pPr marL="179388" indent="-179388">
              <a:spcBef>
                <a:spcPts val="1200"/>
              </a:spcBef>
              <a:buFont typeface="Arial" pitchFamily="34" charset="0"/>
              <a:buChar char="•"/>
            </a:pPr>
            <a:r>
              <a:rPr lang="en-GB" dirty="0" smtClean="0"/>
              <a:t>Covers </a:t>
            </a:r>
            <a:r>
              <a:rPr lang="en-GB" dirty="0"/>
              <a:t>period 2007-2017</a:t>
            </a:r>
          </a:p>
          <a:p>
            <a:pPr marL="179388" indent="-179388">
              <a:spcBef>
                <a:spcPts val="1200"/>
              </a:spcBef>
              <a:buFont typeface="Arial" pitchFamily="34" charset="0"/>
              <a:buChar char="•"/>
            </a:pPr>
            <a:r>
              <a:rPr lang="en-GB" dirty="0"/>
              <a:t>Total column water vapour</a:t>
            </a:r>
            <a:r>
              <a:rPr lang="en-GB" b="1" dirty="0"/>
              <a:t> H</a:t>
            </a:r>
            <a:r>
              <a:rPr lang="en-GB" b="1" baseline="-25000" dirty="0"/>
              <a:t>2</a:t>
            </a:r>
            <a:r>
              <a:rPr lang="en-GB" b="1" dirty="0"/>
              <a:t>O</a:t>
            </a:r>
            <a:endParaRPr lang="en-GB" dirty="0"/>
          </a:p>
          <a:p>
            <a:pPr marL="179388" indent="-179388">
              <a:spcBef>
                <a:spcPts val="1200"/>
              </a:spcBef>
              <a:buFont typeface="Arial" pitchFamily="34" charset="0"/>
              <a:buChar char="•"/>
            </a:pPr>
            <a:r>
              <a:rPr lang="en-GB" dirty="0"/>
              <a:t>Total and tropospheric </a:t>
            </a:r>
            <a:r>
              <a:rPr lang="en-GB" b="1" dirty="0"/>
              <a:t>NO</a:t>
            </a:r>
            <a:r>
              <a:rPr lang="en-GB" b="1" baseline="-25000" dirty="0"/>
              <a:t>2</a:t>
            </a:r>
            <a:endParaRPr lang="en-GB" dirty="0"/>
          </a:p>
          <a:p>
            <a:pPr marL="179388" indent="-179388">
              <a:spcBef>
                <a:spcPts val="1200"/>
              </a:spcBef>
              <a:buFont typeface="Arial" pitchFamily="34" charset="0"/>
              <a:buChar char="•"/>
            </a:pPr>
            <a:r>
              <a:rPr lang="en-GB" dirty="0" err="1"/>
              <a:t>Metop</a:t>
            </a:r>
            <a:r>
              <a:rPr lang="en-GB" dirty="0"/>
              <a:t>-A and </a:t>
            </a:r>
            <a:r>
              <a:rPr lang="en-GB" dirty="0" err="1"/>
              <a:t>Metop</a:t>
            </a:r>
            <a:r>
              <a:rPr lang="en-GB" dirty="0"/>
              <a:t>-B GOME-2 observations</a:t>
            </a:r>
          </a:p>
          <a:p>
            <a:pPr marL="179388" indent="-179388">
              <a:spcBef>
                <a:spcPts val="1200"/>
              </a:spcBef>
              <a:buFont typeface="Arial" pitchFamily="34" charset="0"/>
              <a:buChar char="•"/>
            </a:pPr>
            <a:r>
              <a:rPr lang="en-GB" dirty="0"/>
              <a:t>Monthly means, spatial </a:t>
            </a:r>
            <a:r>
              <a:rPr lang="en-GB" dirty="0" err="1"/>
              <a:t>lat-lon</a:t>
            </a:r>
            <a:r>
              <a:rPr lang="en-GB" dirty="0"/>
              <a:t> grid (0.5° x 0.5° for H2O and 0.25°x0.25°for NO2)</a:t>
            </a:r>
          </a:p>
          <a:p>
            <a:pPr marL="179388" indent="-179388">
              <a:spcBef>
                <a:spcPts val="1200"/>
              </a:spcBef>
              <a:buFont typeface="Arial" pitchFamily="34" charset="0"/>
              <a:buChar char="•"/>
            </a:pPr>
            <a:r>
              <a:rPr lang="en-GB" dirty="0" err="1"/>
              <a:t>NetCDF</a:t>
            </a:r>
            <a:r>
              <a:rPr lang="en-GB" dirty="0"/>
              <a:t> format</a:t>
            </a:r>
          </a:p>
          <a:p>
            <a:pPr marL="179388" indent="-179388">
              <a:spcBef>
                <a:spcPts val="1200"/>
              </a:spcBef>
              <a:buFont typeface="Arial" pitchFamily="34" charset="0"/>
              <a:buChar char="•"/>
            </a:pPr>
            <a:r>
              <a:rPr lang="en-GB" dirty="0"/>
              <a:t>Released 23 February 2018 </a:t>
            </a:r>
          </a:p>
          <a:p>
            <a:pPr algn="ctr"/>
            <a:r>
              <a:rPr lang="en-GB" dirty="0"/>
              <a:t>More info:  http://ac-saf.eumetsat.int</a:t>
            </a:r>
          </a:p>
        </p:txBody>
      </p:sp>
      <p:pic>
        <p:nvPicPr>
          <p:cNvPr id="6" name="Picture 5" descr="ACSAF_Name_Colour.png"/>
          <p:cNvPicPr>
            <a:picLocks noChangeAspect="1"/>
          </p:cNvPicPr>
          <p:nvPr/>
        </p:nvPicPr>
        <p:blipFill>
          <a:blip r:embed="rId2" cstate="print"/>
          <a:stretch>
            <a:fillRect/>
          </a:stretch>
        </p:blipFill>
        <p:spPr>
          <a:xfrm>
            <a:off x="230916" y="738376"/>
            <a:ext cx="3384376" cy="1770526"/>
          </a:xfrm>
          <a:prstGeom prst="rect">
            <a:avLst/>
          </a:prstGeom>
        </p:spPr>
      </p:pic>
      <p:pic>
        <p:nvPicPr>
          <p:cNvPr id="3" name="Picture 2"/>
          <p:cNvPicPr>
            <a:picLocks noChangeAspect="1"/>
          </p:cNvPicPr>
          <p:nvPr/>
        </p:nvPicPr>
        <p:blipFill>
          <a:blip r:embed="rId3"/>
          <a:stretch>
            <a:fillRect/>
          </a:stretch>
        </p:blipFill>
        <p:spPr>
          <a:xfrm>
            <a:off x="6756649" y="854081"/>
            <a:ext cx="4012115" cy="5888736"/>
          </a:xfrm>
          <a:prstGeom prst="rect">
            <a:avLst/>
          </a:prstGeom>
        </p:spPr>
      </p:pic>
      <p:sp>
        <p:nvSpPr>
          <p:cNvPr id="2" name="Title 1"/>
          <p:cNvSpPr>
            <a:spLocks noGrp="1"/>
          </p:cNvSpPr>
          <p:nvPr>
            <p:ph type="title"/>
          </p:nvPr>
        </p:nvSpPr>
        <p:spPr>
          <a:xfrm>
            <a:off x="0" y="0"/>
            <a:ext cx="12192000" cy="854081"/>
          </a:xfrm>
        </p:spPr>
        <p:txBody>
          <a:bodyPr/>
          <a:lstStyle/>
          <a:p>
            <a:r>
              <a:rPr lang="en-GB" dirty="0" smtClean="0"/>
              <a:t>GOME-2 NO</a:t>
            </a:r>
            <a:r>
              <a:rPr lang="en-GB" baseline="-25000" dirty="0" smtClean="0"/>
              <a:t>2 </a:t>
            </a:r>
            <a:r>
              <a:rPr lang="en-GB" dirty="0"/>
              <a:t>and </a:t>
            </a:r>
            <a:r>
              <a:rPr lang="en-GB" dirty="0" smtClean="0"/>
              <a:t>H</a:t>
            </a:r>
            <a:r>
              <a:rPr lang="en-GB" baseline="-25000" dirty="0" smtClean="0"/>
              <a:t>2</a:t>
            </a:r>
            <a:r>
              <a:rPr lang="en-GB" dirty="0" smtClean="0"/>
              <a:t>O </a:t>
            </a:r>
            <a:r>
              <a:rPr lang="en-GB" dirty="0"/>
              <a:t>Data </a:t>
            </a:r>
            <a:r>
              <a:rPr lang="en-GB" dirty="0" smtClean="0"/>
              <a:t>Records</a:t>
            </a:r>
            <a:endParaRPr lang="en-GB" dirty="0"/>
          </a:p>
        </p:txBody>
      </p:sp>
    </p:spTree>
    <p:extLst>
      <p:ext uri="{BB962C8B-B14F-4D97-AF65-F5344CB8AC3E}">
        <p14:creationId xmlns:p14="http://schemas.microsoft.com/office/powerpoint/2010/main" val="223926116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85216" y="1344169"/>
            <a:ext cx="11082528" cy="4334256"/>
          </a:xfrm>
        </p:spPr>
        <p:txBody>
          <a:bodyPr>
            <a:normAutofit/>
          </a:bodyPr>
          <a:lstStyle/>
          <a:p>
            <a:pPr lvl="1"/>
            <a:endParaRPr lang="en-GB" sz="563" dirty="0"/>
          </a:p>
          <a:p>
            <a:pPr marL="361950" indent="-361950">
              <a:lnSpc>
                <a:spcPct val="120000"/>
              </a:lnSpc>
              <a:spcBef>
                <a:spcPts val="338"/>
              </a:spcBef>
              <a:spcAft>
                <a:spcPts val="338"/>
              </a:spcAft>
            </a:pPr>
            <a:r>
              <a:rPr lang="en-GB" sz="2813" dirty="0" smtClean="0"/>
              <a:t>EUMETSAT has long-term</a:t>
            </a:r>
            <a:r>
              <a:rPr lang="en-GB" sz="2813" dirty="0"/>
              <a:t>, multi-satellite programmes, with service </a:t>
            </a:r>
            <a:r>
              <a:rPr lang="en-GB" sz="2813" dirty="0" smtClean="0"/>
              <a:t>continuity;</a:t>
            </a:r>
            <a:endParaRPr lang="en-GB" sz="2813" dirty="0"/>
          </a:p>
          <a:p>
            <a:pPr marL="361950" indent="-361950">
              <a:lnSpc>
                <a:spcPct val="120000"/>
              </a:lnSpc>
              <a:spcBef>
                <a:spcPts val="338"/>
              </a:spcBef>
              <a:spcAft>
                <a:spcPts val="338"/>
              </a:spcAft>
            </a:pPr>
            <a:r>
              <a:rPr lang="en-GB" sz="2813" dirty="0"/>
              <a:t>Continuous improvement, expansion of portfolio of </a:t>
            </a:r>
            <a:r>
              <a:rPr lang="en-GB" sz="2813" dirty="0" smtClean="0"/>
              <a:t>observations;</a:t>
            </a:r>
            <a:endParaRPr lang="en-GB" sz="2813" dirty="0"/>
          </a:p>
          <a:p>
            <a:pPr marL="361950" indent="-361950">
              <a:lnSpc>
                <a:spcPct val="120000"/>
              </a:lnSpc>
              <a:spcBef>
                <a:spcPts val="338"/>
              </a:spcBef>
              <a:spcAft>
                <a:spcPts val="338"/>
              </a:spcAft>
            </a:pPr>
            <a:r>
              <a:rPr lang="en-GB" sz="2813" dirty="0" smtClean="0"/>
              <a:t>Provides operational access to foreign satellite data through agreements;</a:t>
            </a:r>
          </a:p>
          <a:p>
            <a:pPr marL="361950" indent="-361950">
              <a:lnSpc>
                <a:spcPct val="120000"/>
              </a:lnSpc>
              <a:spcBef>
                <a:spcPts val="338"/>
              </a:spcBef>
              <a:spcAft>
                <a:spcPts val="338"/>
              </a:spcAft>
            </a:pPr>
            <a:r>
              <a:rPr lang="en-GB" sz="2813" dirty="0" smtClean="0"/>
              <a:t>Works </a:t>
            </a:r>
            <a:r>
              <a:rPr lang="en-GB" sz="2813" dirty="0"/>
              <a:t>on science and </a:t>
            </a:r>
            <a:r>
              <a:rPr lang="en-GB" sz="2813" dirty="0" smtClean="0"/>
              <a:t>sustainable operations </a:t>
            </a:r>
            <a:r>
              <a:rPr lang="en-GB" sz="2813" dirty="0"/>
              <a:t>for climate data records from historical to future </a:t>
            </a:r>
            <a:r>
              <a:rPr lang="en-GB" sz="2813" dirty="0" smtClean="0"/>
              <a:t>observations.</a:t>
            </a:r>
          </a:p>
        </p:txBody>
      </p:sp>
      <p:sp>
        <p:nvSpPr>
          <p:cNvPr id="4" name="TextBox 3"/>
          <p:cNvSpPr txBox="1"/>
          <p:nvPr/>
        </p:nvSpPr>
        <p:spPr>
          <a:xfrm>
            <a:off x="100542" y="106201"/>
            <a:ext cx="12091458" cy="584775"/>
          </a:xfrm>
          <a:prstGeom prst="rect">
            <a:avLst/>
          </a:prstGeom>
          <a:noFill/>
        </p:spPr>
        <p:txBody>
          <a:bodyPr wrap="square" rtlCol="0">
            <a:spAutoFit/>
          </a:bodyPr>
          <a:lstStyle/>
          <a:p>
            <a:pPr fontAlgn="base">
              <a:spcBef>
                <a:spcPct val="0"/>
              </a:spcBef>
              <a:spcAft>
                <a:spcPct val="0"/>
              </a:spcAft>
            </a:pPr>
            <a:r>
              <a:rPr lang="en-GB" sz="3200" b="1" dirty="0" smtClean="0">
                <a:solidFill>
                  <a:srgbClr val="FFFFFF"/>
                </a:solidFill>
              </a:rPr>
              <a:t>Summary</a:t>
            </a:r>
            <a:endParaRPr lang="en-GB" sz="3200" b="1" dirty="0">
              <a:solidFill>
                <a:srgbClr val="FFFFFF"/>
              </a:solidFill>
            </a:endParaRPr>
          </a:p>
        </p:txBody>
      </p:sp>
    </p:spTree>
    <p:extLst>
      <p:ext uri="{BB962C8B-B14F-4D97-AF65-F5344CB8AC3E}">
        <p14:creationId xmlns:p14="http://schemas.microsoft.com/office/powerpoint/2010/main" val="331836611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09700" y="992189"/>
            <a:ext cx="9639300" cy="5546925"/>
          </a:xfrm>
        </p:spPr>
        <p:txBody>
          <a:bodyPr>
            <a:normAutofit/>
          </a:bodyPr>
          <a:lstStyle/>
          <a:p>
            <a:pPr marL="0" lvl="1" indent="0">
              <a:spcBef>
                <a:spcPts val="0"/>
              </a:spcBef>
              <a:buNone/>
            </a:pPr>
            <a:endParaRPr lang="en-US" sz="2800" kern="1200" dirty="0">
              <a:ea typeface="+mn-ea"/>
            </a:endParaRPr>
          </a:p>
          <a:p>
            <a:pPr marL="0" lvl="1" indent="0">
              <a:spcBef>
                <a:spcPts val="0"/>
              </a:spcBef>
              <a:buNone/>
            </a:pPr>
            <a:endParaRPr lang="en-US" sz="2800" kern="1200" dirty="0">
              <a:ea typeface="+mn-ea"/>
            </a:endParaRPr>
          </a:p>
          <a:p>
            <a:pPr marL="252007" lvl="1" indent="-252007">
              <a:spcBef>
                <a:spcPts val="0"/>
              </a:spcBef>
            </a:pPr>
            <a:endParaRPr lang="en-US" sz="2800" kern="1200" dirty="0">
              <a:ea typeface="+mn-ea"/>
            </a:endParaRPr>
          </a:p>
        </p:txBody>
      </p:sp>
      <p:sp>
        <p:nvSpPr>
          <p:cNvPr id="2" name="Title 1"/>
          <p:cNvSpPr>
            <a:spLocks noGrp="1"/>
          </p:cNvSpPr>
          <p:nvPr>
            <p:ph type="title"/>
          </p:nvPr>
        </p:nvSpPr>
        <p:spPr/>
        <p:txBody>
          <a:bodyPr/>
          <a:lstStyle/>
          <a:p>
            <a:r>
              <a:rPr lang="en-US" dirty="0" err="1" smtClean="0"/>
              <a:t>Metop</a:t>
            </a:r>
            <a:r>
              <a:rPr lang="en-US" dirty="0" smtClean="0"/>
              <a:t>-C Lift-off (7 Nov 2018)</a:t>
            </a:r>
            <a:endParaRPr lang="en-GB" dirty="0"/>
          </a:p>
        </p:txBody>
      </p:sp>
      <p:pic>
        <p:nvPicPr>
          <p:cNvPr id="5" name="oZu2TV3ogq8"/>
          <p:cNvPicPr>
            <a:picLocks noRot="1" noChangeAspect="1"/>
          </p:cNvPicPr>
          <p:nvPr>
            <a:videoFile r:link="rId1"/>
          </p:nvPr>
        </p:nvPicPr>
        <p:blipFill>
          <a:blip r:embed="rId3"/>
          <a:stretch>
            <a:fillRect/>
          </a:stretch>
        </p:blipFill>
        <p:spPr>
          <a:xfrm>
            <a:off x="1328294" y="992189"/>
            <a:ext cx="9540571" cy="5366571"/>
          </a:xfrm>
          <a:prstGeom prst="rect">
            <a:avLst/>
          </a:prstGeom>
        </p:spPr>
      </p:pic>
    </p:spTree>
    <p:extLst>
      <p:ext uri="{BB962C8B-B14F-4D97-AF65-F5344CB8AC3E}">
        <p14:creationId xmlns:p14="http://schemas.microsoft.com/office/powerpoint/2010/main" val="201304335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b="4000"/>
          </a:stretch>
        </a:blipFill>
        <a:effectLst/>
      </p:bgPr>
    </p:bg>
    <p:spTree>
      <p:nvGrpSpPr>
        <p:cNvPr id="1" name=""/>
        <p:cNvGrpSpPr/>
        <p:nvPr/>
      </p:nvGrpSpPr>
      <p:grpSpPr>
        <a:xfrm>
          <a:off x="0" y="0"/>
          <a:ext cx="0" cy="0"/>
          <a:chOff x="0" y="0"/>
          <a:chExt cx="0" cy="0"/>
        </a:xfrm>
      </p:grpSpPr>
      <p:cxnSp>
        <p:nvCxnSpPr>
          <p:cNvPr id="142" name="Straight Connector 141"/>
          <p:cNvCxnSpPr>
            <a:cxnSpLocks noChangeShapeType="1"/>
          </p:cNvCxnSpPr>
          <p:nvPr/>
        </p:nvCxnSpPr>
        <p:spPr bwMode="auto">
          <a:xfrm>
            <a:off x="6755335" y="963723"/>
            <a:ext cx="35726" cy="5455601"/>
          </a:xfrm>
          <a:prstGeom prst="line">
            <a:avLst/>
          </a:prstGeom>
          <a:noFill/>
          <a:ln w="19050" algn="ctr">
            <a:solidFill>
              <a:srgbClr val="EE2D24"/>
            </a:solidFill>
            <a:round/>
            <a:headEnd/>
            <a:tailEnd/>
          </a:ln>
        </p:spPr>
      </p:cxnSp>
      <p:grpSp>
        <p:nvGrpSpPr>
          <p:cNvPr id="7" name="Group 91"/>
          <p:cNvGrpSpPr>
            <a:grpSpLocks/>
          </p:cNvGrpSpPr>
          <p:nvPr/>
        </p:nvGrpSpPr>
        <p:grpSpPr bwMode="auto">
          <a:xfrm>
            <a:off x="3556195" y="1093177"/>
            <a:ext cx="7702062" cy="5284534"/>
            <a:chOff x="847725" y="898525"/>
            <a:chExt cx="8343900" cy="5588000"/>
          </a:xfrm>
          <a:solidFill>
            <a:schemeClr val="accent3">
              <a:alpha val="20000"/>
            </a:schemeClr>
          </a:solidFill>
        </p:grpSpPr>
        <p:sp>
          <p:nvSpPr>
            <p:cNvPr id="8" name="Rectangle 96"/>
            <p:cNvSpPr>
              <a:spLocks noChangeArrowheads="1"/>
            </p:cNvSpPr>
            <p:nvPr/>
          </p:nvSpPr>
          <p:spPr bwMode="auto">
            <a:xfrm>
              <a:off x="847725" y="898525"/>
              <a:ext cx="228600" cy="5588000"/>
            </a:xfrm>
            <a:prstGeom prst="rect">
              <a:avLst/>
            </a:prstGeom>
            <a:grpFill/>
            <a:ln w="9525" algn="ctr">
              <a:noFill/>
              <a:round/>
              <a:headEnd/>
              <a:tailEnd/>
            </a:ln>
          </p:spPr>
          <p:txBody>
            <a:bodyPr lIns="33231" tIns="33231" rIns="33231" bIns="33231"/>
            <a:lstStyle/>
            <a:p>
              <a:pPr fontAlgn="base">
                <a:spcBef>
                  <a:spcPct val="0"/>
                </a:spcBef>
                <a:spcAft>
                  <a:spcPct val="0"/>
                </a:spcAft>
                <a:defRPr/>
              </a:pPr>
              <a:endParaRPr lang="en-US" sz="831" b="1" dirty="0">
                <a:solidFill>
                  <a:srgbClr val="FFFFFF"/>
                </a:solidFill>
                <a:latin typeface="Arial" pitchFamily="34" charset="0"/>
                <a:cs typeface="Arial" pitchFamily="34" charset="0"/>
              </a:endParaRPr>
            </a:p>
          </p:txBody>
        </p:sp>
        <p:sp>
          <p:nvSpPr>
            <p:cNvPr id="9" name="Rectangle 97"/>
            <p:cNvSpPr>
              <a:spLocks noChangeArrowheads="1"/>
            </p:cNvSpPr>
            <p:nvPr/>
          </p:nvSpPr>
          <p:spPr bwMode="auto">
            <a:xfrm>
              <a:off x="1298575" y="898525"/>
              <a:ext cx="228600" cy="5588000"/>
            </a:xfrm>
            <a:prstGeom prst="rect">
              <a:avLst/>
            </a:prstGeom>
            <a:grpFill/>
            <a:ln w="9525" algn="ctr">
              <a:noFill/>
              <a:round/>
              <a:headEnd/>
              <a:tailEnd/>
            </a:ln>
          </p:spPr>
          <p:txBody>
            <a:bodyPr lIns="33231" tIns="33231" rIns="33231" bIns="33231"/>
            <a:lstStyle/>
            <a:p>
              <a:pPr fontAlgn="base">
                <a:spcBef>
                  <a:spcPct val="0"/>
                </a:spcBef>
                <a:spcAft>
                  <a:spcPct val="0"/>
                </a:spcAft>
                <a:defRPr/>
              </a:pPr>
              <a:endParaRPr lang="en-US" sz="831" b="1" dirty="0">
                <a:solidFill>
                  <a:srgbClr val="FFFFFF"/>
                </a:solidFill>
                <a:latin typeface="Arial" pitchFamily="34" charset="0"/>
                <a:cs typeface="Arial" pitchFamily="34" charset="0"/>
              </a:endParaRPr>
            </a:p>
          </p:txBody>
        </p:sp>
        <p:sp>
          <p:nvSpPr>
            <p:cNvPr id="10" name="Rectangle 98"/>
            <p:cNvSpPr>
              <a:spLocks noChangeArrowheads="1"/>
            </p:cNvSpPr>
            <p:nvPr/>
          </p:nvSpPr>
          <p:spPr bwMode="auto">
            <a:xfrm>
              <a:off x="1749425" y="898525"/>
              <a:ext cx="228600" cy="5588000"/>
            </a:xfrm>
            <a:prstGeom prst="rect">
              <a:avLst/>
            </a:prstGeom>
            <a:grpFill/>
            <a:ln w="9525" algn="ctr">
              <a:noFill/>
              <a:round/>
              <a:headEnd/>
              <a:tailEnd/>
            </a:ln>
          </p:spPr>
          <p:txBody>
            <a:bodyPr lIns="33231" tIns="33231" rIns="33231" bIns="33231"/>
            <a:lstStyle/>
            <a:p>
              <a:pPr fontAlgn="base">
                <a:spcBef>
                  <a:spcPct val="0"/>
                </a:spcBef>
                <a:spcAft>
                  <a:spcPct val="0"/>
                </a:spcAft>
                <a:defRPr/>
              </a:pPr>
              <a:endParaRPr lang="en-US" sz="831" b="1" dirty="0">
                <a:solidFill>
                  <a:srgbClr val="FFFFFF"/>
                </a:solidFill>
                <a:latin typeface="Arial" pitchFamily="34" charset="0"/>
                <a:cs typeface="Arial" pitchFamily="34" charset="0"/>
              </a:endParaRPr>
            </a:p>
          </p:txBody>
        </p:sp>
        <p:sp>
          <p:nvSpPr>
            <p:cNvPr id="11" name="Rectangle 101"/>
            <p:cNvSpPr>
              <a:spLocks noChangeArrowheads="1"/>
            </p:cNvSpPr>
            <p:nvPr/>
          </p:nvSpPr>
          <p:spPr bwMode="auto">
            <a:xfrm>
              <a:off x="2200275" y="898525"/>
              <a:ext cx="228600" cy="5588000"/>
            </a:xfrm>
            <a:prstGeom prst="rect">
              <a:avLst/>
            </a:prstGeom>
            <a:grpFill/>
            <a:ln w="9525" algn="ctr">
              <a:noFill/>
              <a:round/>
              <a:headEnd/>
              <a:tailEnd/>
            </a:ln>
          </p:spPr>
          <p:txBody>
            <a:bodyPr lIns="33231" tIns="33231" rIns="33231" bIns="33231"/>
            <a:lstStyle/>
            <a:p>
              <a:pPr fontAlgn="base">
                <a:spcBef>
                  <a:spcPct val="0"/>
                </a:spcBef>
                <a:spcAft>
                  <a:spcPct val="0"/>
                </a:spcAft>
                <a:defRPr/>
              </a:pPr>
              <a:endParaRPr lang="en-US" sz="831" b="1" dirty="0">
                <a:solidFill>
                  <a:srgbClr val="FFFFFF"/>
                </a:solidFill>
                <a:latin typeface="Arial" pitchFamily="34" charset="0"/>
                <a:cs typeface="Arial" pitchFamily="34" charset="0"/>
              </a:endParaRPr>
            </a:p>
          </p:txBody>
        </p:sp>
        <p:sp>
          <p:nvSpPr>
            <p:cNvPr id="12" name="Rectangle 102"/>
            <p:cNvSpPr>
              <a:spLocks noChangeArrowheads="1"/>
            </p:cNvSpPr>
            <p:nvPr/>
          </p:nvSpPr>
          <p:spPr bwMode="auto">
            <a:xfrm>
              <a:off x="2651125" y="898525"/>
              <a:ext cx="228600" cy="5588000"/>
            </a:xfrm>
            <a:prstGeom prst="rect">
              <a:avLst/>
            </a:prstGeom>
            <a:grpFill/>
            <a:ln w="9525" algn="ctr">
              <a:noFill/>
              <a:round/>
              <a:headEnd/>
              <a:tailEnd/>
            </a:ln>
          </p:spPr>
          <p:txBody>
            <a:bodyPr lIns="33231" tIns="33231" rIns="33231" bIns="33231"/>
            <a:lstStyle/>
            <a:p>
              <a:pPr fontAlgn="base">
                <a:spcBef>
                  <a:spcPct val="0"/>
                </a:spcBef>
                <a:spcAft>
                  <a:spcPct val="0"/>
                </a:spcAft>
                <a:defRPr/>
              </a:pPr>
              <a:endParaRPr lang="en-US" sz="831" b="1" dirty="0">
                <a:solidFill>
                  <a:srgbClr val="FFFFFF"/>
                </a:solidFill>
                <a:latin typeface="Arial" pitchFamily="34" charset="0"/>
                <a:cs typeface="Arial" pitchFamily="34" charset="0"/>
              </a:endParaRPr>
            </a:p>
          </p:txBody>
        </p:sp>
        <p:sp>
          <p:nvSpPr>
            <p:cNvPr id="13" name="Rectangle 104"/>
            <p:cNvSpPr>
              <a:spLocks noChangeArrowheads="1"/>
            </p:cNvSpPr>
            <p:nvPr/>
          </p:nvSpPr>
          <p:spPr bwMode="auto">
            <a:xfrm>
              <a:off x="3552825" y="898525"/>
              <a:ext cx="228600" cy="5588000"/>
            </a:xfrm>
            <a:prstGeom prst="rect">
              <a:avLst/>
            </a:prstGeom>
            <a:grpFill/>
            <a:ln w="9525" algn="ctr">
              <a:noFill/>
              <a:round/>
              <a:headEnd/>
              <a:tailEnd/>
            </a:ln>
          </p:spPr>
          <p:txBody>
            <a:bodyPr lIns="33231" tIns="33231" rIns="33231" bIns="33231"/>
            <a:lstStyle/>
            <a:p>
              <a:pPr fontAlgn="base">
                <a:spcBef>
                  <a:spcPct val="0"/>
                </a:spcBef>
                <a:spcAft>
                  <a:spcPct val="0"/>
                </a:spcAft>
                <a:defRPr/>
              </a:pPr>
              <a:endParaRPr lang="en-US" sz="831" b="1" dirty="0">
                <a:solidFill>
                  <a:srgbClr val="FFFFFF"/>
                </a:solidFill>
                <a:latin typeface="Arial" pitchFamily="34" charset="0"/>
                <a:cs typeface="Arial" pitchFamily="34" charset="0"/>
              </a:endParaRPr>
            </a:p>
          </p:txBody>
        </p:sp>
        <p:sp>
          <p:nvSpPr>
            <p:cNvPr id="14" name="Rectangle 105"/>
            <p:cNvSpPr>
              <a:spLocks noChangeArrowheads="1"/>
            </p:cNvSpPr>
            <p:nvPr/>
          </p:nvSpPr>
          <p:spPr bwMode="auto">
            <a:xfrm>
              <a:off x="4003675" y="898525"/>
              <a:ext cx="228600" cy="5588000"/>
            </a:xfrm>
            <a:prstGeom prst="rect">
              <a:avLst/>
            </a:prstGeom>
            <a:grpFill/>
            <a:ln w="9525" algn="ctr">
              <a:noFill/>
              <a:round/>
              <a:headEnd/>
              <a:tailEnd/>
            </a:ln>
          </p:spPr>
          <p:txBody>
            <a:bodyPr lIns="33231" tIns="33231" rIns="33231" bIns="33231"/>
            <a:lstStyle/>
            <a:p>
              <a:pPr fontAlgn="base">
                <a:spcBef>
                  <a:spcPct val="0"/>
                </a:spcBef>
                <a:spcAft>
                  <a:spcPct val="0"/>
                </a:spcAft>
                <a:defRPr/>
              </a:pPr>
              <a:endParaRPr lang="en-US" sz="831" b="1" dirty="0">
                <a:solidFill>
                  <a:srgbClr val="FFFFFF"/>
                </a:solidFill>
                <a:latin typeface="Arial" pitchFamily="34" charset="0"/>
                <a:cs typeface="Arial" pitchFamily="34" charset="0"/>
              </a:endParaRPr>
            </a:p>
          </p:txBody>
        </p:sp>
        <p:sp>
          <p:nvSpPr>
            <p:cNvPr id="15" name="Rectangle 106"/>
            <p:cNvSpPr>
              <a:spLocks noChangeArrowheads="1"/>
            </p:cNvSpPr>
            <p:nvPr/>
          </p:nvSpPr>
          <p:spPr bwMode="auto">
            <a:xfrm>
              <a:off x="4454525" y="898525"/>
              <a:ext cx="228600" cy="5588000"/>
            </a:xfrm>
            <a:prstGeom prst="rect">
              <a:avLst/>
            </a:prstGeom>
            <a:grpFill/>
            <a:ln w="9525" algn="ctr">
              <a:noFill/>
              <a:round/>
              <a:headEnd/>
              <a:tailEnd/>
            </a:ln>
          </p:spPr>
          <p:txBody>
            <a:bodyPr lIns="33231" tIns="33231" rIns="33231" bIns="33231"/>
            <a:lstStyle/>
            <a:p>
              <a:pPr fontAlgn="base">
                <a:spcBef>
                  <a:spcPct val="0"/>
                </a:spcBef>
                <a:spcAft>
                  <a:spcPct val="0"/>
                </a:spcAft>
                <a:defRPr/>
              </a:pPr>
              <a:endParaRPr lang="en-US" sz="831" b="1" dirty="0">
                <a:solidFill>
                  <a:srgbClr val="FFFFFF"/>
                </a:solidFill>
                <a:latin typeface="Arial" pitchFamily="34" charset="0"/>
                <a:cs typeface="Arial" pitchFamily="34" charset="0"/>
              </a:endParaRPr>
            </a:p>
          </p:txBody>
        </p:sp>
        <p:sp>
          <p:nvSpPr>
            <p:cNvPr id="16" name="Rectangle 107"/>
            <p:cNvSpPr>
              <a:spLocks noChangeArrowheads="1"/>
            </p:cNvSpPr>
            <p:nvPr/>
          </p:nvSpPr>
          <p:spPr bwMode="auto">
            <a:xfrm>
              <a:off x="4905375" y="898525"/>
              <a:ext cx="228600" cy="5588000"/>
            </a:xfrm>
            <a:prstGeom prst="rect">
              <a:avLst/>
            </a:prstGeom>
            <a:grpFill/>
            <a:ln w="9525" algn="ctr">
              <a:noFill/>
              <a:round/>
              <a:headEnd/>
              <a:tailEnd/>
            </a:ln>
          </p:spPr>
          <p:txBody>
            <a:bodyPr lIns="33231" tIns="33231" rIns="33231" bIns="33231"/>
            <a:lstStyle/>
            <a:p>
              <a:pPr fontAlgn="base">
                <a:spcBef>
                  <a:spcPct val="0"/>
                </a:spcBef>
                <a:spcAft>
                  <a:spcPct val="0"/>
                </a:spcAft>
                <a:defRPr/>
              </a:pPr>
              <a:endParaRPr lang="en-US" sz="831" b="1" dirty="0">
                <a:solidFill>
                  <a:srgbClr val="FFFFFF"/>
                </a:solidFill>
                <a:latin typeface="Arial" pitchFamily="34" charset="0"/>
                <a:cs typeface="Arial" pitchFamily="34" charset="0"/>
              </a:endParaRPr>
            </a:p>
          </p:txBody>
        </p:sp>
        <p:sp>
          <p:nvSpPr>
            <p:cNvPr id="17" name="Rectangle 108"/>
            <p:cNvSpPr>
              <a:spLocks noChangeArrowheads="1"/>
            </p:cNvSpPr>
            <p:nvPr/>
          </p:nvSpPr>
          <p:spPr bwMode="auto">
            <a:xfrm>
              <a:off x="5356225" y="898525"/>
              <a:ext cx="228600" cy="5588000"/>
            </a:xfrm>
            <a:prstGeom prst="rect">
              <a:avLst/>
            </a:prstGeom>
            <a:grpFill/>
            <a:ln w="9525" algn="ctr">
              <a:noFill/>
              <a:round/>
              <a:headEnd/>
              <a:tailEnd/>
            </a:ln>
          </p:spPr>
          <p:txBody>
            <a:bodyPr lIns="33231" tIns="33231" rIns="33231" bIns="33231"/>
            <a:lstStyle/>
            <a:p>
              <a:pPr fontAlgn="base">
                <a:spcBef>
                  <a:spcPct val="0"/>
                </a:spcBef>
                <a:spcAft>
                  <a:spcPct val="0"/>
                </a:spcAft>
                <a:defRPr/>
              </a:pPr>
              <a:endParaRPr lang="en-US" sz="831" b="1" dirty="0">
                <a:solidFill>
                  <a:srgbClr val="FFFFFF"/>
                </a:solidFill>
                <a:latin typeface="Arial" pitchFamily="34" charset="0"/>
                <a:cs typeface="Arial" pitchFamily="34" charset="0"/>
              </a:endParaRPr>
            </a:p>
          </p:txBody>
        </p:sp>
        <p:sp>
          <p:nvSpPr>
            <p:cNvPr id="18" name="Rectangle 109"/>
            <p:cNvSpPr>
              <a:spLocks noChangeArrowheads="1"/>
            </p:cNvSpPr>
            <p:nvPr/>
          </p:nvSpPr>
          <p:spPr bwMode="auto">
            <a:xfrm>
              <a:off x="5807075" y="898525"/>
              <a:ext cx="228600" cy="5588000"/>
            </a:xfrm>
            <a:prstGeom prst="rect">
              <a:avLst/>
            </a:prstGeom>
            <a:grpFill/>
            <a:ln w="9525" algn="ctr">
              <a:noFill/>
              <a:round/>
              <a:headEnd/>
              <a:tailEnd/>
            </a:ln>
          </p:spPr>
          <p:txBody>
            <a:bodyPr lIns="33231" tIns="33231" rIns="33231" bIns="33231"/>
            <a:lstStyle/>
            <a:p>
              <a:pPr fontAlgn="base">
                <a:spcBef>
                  <a:spcPct val="0"/>
                </a:spcBef>
                <a:spcAft>
                  <a:spcPct val="0"/>
                </a:spcAft>
                <a:defRPr/>
              </a:pPr>
              <a:endParaRPr lang="en-US" sz="831" b="1" dirty="0">
                <a:solidFill>
                  <a:srgbClr val="FFFFFF"/>
                </a:solidFill>
                <a:latin typeface="Arial" pitchFamily="34" charset="0"/>
                <a:cs typeface="Arial" pitchFamily="34" charset="0"/>
              </a:endParaRPr>
            </a:p>
          </p:txBody>
        </p:sp>
        <p:sp>
          <p:nvSpPr>
            <p:cNvPr id="19" name="Rectangle 110"/>
            <p:cNvSpPr>
              <a:spLocks noChangeArrowheads="1"/>
            </p:cNvSpPr>
            <p:nvPr/>
          </p:nvSpPr>
          <p:spPr bwMode="auto">
            <a:xfrm>
              <a:off x="6257925" y="898525"/>
              <a:ext cx="228600" cy="5588000"/>
            </a:xfrm>
            <a:prstGeom prst="rect">
              <a:avLst/>
            </a:prstGeom>
            <a:grpFill/>
            <a:ln w="9525" algn="ctr">
              <a:noFill/>
              <a:round/>
              <a:headEnd/>
              <a:tailEnd/>
            </a:ln>
          </p:spPr>
          <p:txBody>
            <a:bodyPr lIns="33231" tIns="33231" rIns="33231" bIns="33231"/>
            <a:lstStyle/>
            <a:p>
              <a:pPr fontAlgn="base">
                <a:spcBef>
                  <a:spcPct val="0"/>
                </a:spcBef>
                <a:spcAft>
                  <a:spcPct val="0"/>
                </a:spcAft>
                <a:defRPr/>
              </a:pPr>
              <a:endParaRPr lang="en-US" sz="831" b="1" dirty="0">
                <a:solidFill>
                  <a:srgbClr val="FFFFFF"/>
                </a:solidFill>
                <a:latin typeface="Arial" pitchFamily="34" charset="0"/>
                <a:cs typeface="Arial" pitchFamily="34" charset="0"/>
              </a:endParaRPr>
            </a:p>
          </p:txBody>
        </p:sp>
        <p:sp>
          <p:nvSpPr>
            <p:cNvPr id="20" name="Rectangle 111"/>
            <p:cNvSpPr>
              <a:spLocks noChangeArrowheads="1"/>
            </p:cNvSpPr>
            <p:nvPr/>
          </p:nvSpPr>
          <p:spPr bwMode="auto">
            <a:xfrm>
              <a:off x="6708775" y="898525"/>
              <a:ext cx="228600" cy="5588000"/>
            </a:xfrm>
            <a:prstGeom prst="rect">
              <a:avLst/>
            </a:prstGeom>
            <a:grpFill/>
            <a:ln w="9525" algn="ctr">
              <a:noFill/>
              <a:round/>
              <a:headEnd/>
              <a:tailEnd/>
            </a:ln>
          </p:spPr>
          <p:txBody>
            <a:bodyPr lIns="33231" tIns="33231" rIns="33231" bIns="33231"/>
            <a:lstStyle/>
            <a:p>
              <a:pPr fontAlgn="base">
                <a:spcBef>
                  <a:spcPct val="0"/>
                </a:spcBef>
                <a:spcAft>
                  <a:spcPct val="0"/>
                </a:spcAft>
                <a:defRPr/>
              </a:pPr>
              <a:endParaRPr lang="en-US" sz="831" b="1" dirty="0">
                <a:solidFill>
                  <a:srgbClr val="FFFFFF"/>
                </a:solidFill>
                <a:latin typeface="Arial" pitchFamily="34" charset="0"/>
                <a:cs typeface="Arial" pitchFamily="34" charset="0"/>
              </a:endParaRPr>
            </a:p>
          </p:txBody>
        </p:sp>
        <p:sp>
          <p:nvSpPr>
            <p:cNvPr id="21" name="Rectangle 112"/>
            <p:cNvSpPr>
              <a:spLocks noChangeArrowheads="1"/>
            </p:cNvSpPr>
            <p:nvPr/>
          </p:nvSpPr>
          <p:spPr bwMode="auto">
            <a:xfrm>
              <a:off x="7159625" y="898525"/>
              <a:ext cx="228600" cy="5588000"/>
            </a:xfrm>
            <a:prstGeom prst="rect">
              <a:avLst/>
            </a:prstGeom>
            <a:grpFill/>
            <a:ln w="9525" algn="ctr">
              <a:noFill/>
              <a:round/>
              <a:headEnd/>
              <a:tailEnd/>
            </a:ln>
          </p:spPr>
          <p:txBody>
            <a:bodyPr lIns="33231" tIns="33231" rIns="33231" bIns="33231"/>
            <a:lstStyle/>
            <a:p>
              <a:pPr fontAlgn="base">
                <a:spcBef>
                  <a:spcPct val="0"/>
                </a:spcBef>
                <a:spcAft>
                  <a:spcPct val="0"/>
                </a:spcAft>
                <a:defRPr/>
              </a:pPr>
              <a:endParaRPr lang="en-US" sz="831" b="1" dirty="0">
                <a:solidFill>
                  <a:srgbClr val="FFFFFF"/>
                </a:solidFill>
                <a:latin typeface="Arial" pitchFamily="34" charset="0"/>
                <a:cs typeface="Arial" pitchFamily="34" charset="0"/>
              </a:endParaRPr>
            </a:p>
          </p:txBody>
        </p:sp>
        <p:sp>
          <p:nvSpPr>
            <p:cNvPr id="22" name="Rectangle 113"/>
            <p:cNvSpPr>
              <a:spLocks noChangeArrowheads="1"/>
            </p:cNvSpPr>
            <p:nvPr/>
          </p:nvSpPr>
          <p:spPr bwMode="auto">
            <a:xfrm>
              <a:off x="7610475" y="898525"/>
              <a:ext cx="228600" cy="5588000"/>
            </a:xfrm>
            <a:prstGeom prst="rect">
              <a:avLst/>
            </a:prstGeom>
            <a:grpFill/>
            <a:ln w="9525" algn="ctr">
              <a:noFill/>
              <a:round/>
              <a:headEnd/>
              <a:tailEnd/>
            </a:ln>
          </p:spPr>
          <p:txBody>
            <a:bodyPr lIns="33231" tIns="33231" rIns="33231" bIns="33231"/>
            <a:lstStyle/>
            <a:p>
              <a:pPr fontAlgn="base">
                <a:spcBef>
                  <a:spcPct val="0"/>
                </a:spcBef>
                <a:spcAft>
                  <a:spcPct val="0"/>
                </a:spcAft>
                <a:defRPr/>
              </a:pPr>
              <a:endParaRPr lang="en-US" sz="831" b="1" dirty="0">
                <a:solidFill>
                  <a:srgbClr val="FFFFFF"/>
                </a:solidFill>
                <a:latin typeface="Arial" pitchFamily="34" charset="0"/>
                <a:cs typeface="Arial" pitchFamily="34" charset="0"/>
              </a:endParaRPr>
            </a:p>
          </p:txBody>
        </p:sp>
        <p:sp>
          <p:nvSpPr>
            <p:cNvPr id="23" name="Rectangle 114"/>
            <p:cNvSpPr>
              <a:spLocks noChangeArrowheads="1"/>
            </p:cNvSpPr>
            <p:nvPr/>
          </p:nvSpPr>
          <p:spPr bwMode="auto">
            <a:xfrm>
              <a:off x="8061325" y="898525"/>
              <a:ext cx="228600" cy="5588000"/>
            </a:xfrm>
            <a:prstGeom prst="rect">
              <a:avLst/>
            </a:prstGeom>
            <a:grpFill/>
            <a:ln w="9525" algn="ctr">
              <a:noFill/>
              <a:round/>
              <a:headEnd/>
              <a:tailEnd/>
            </a:ln>
          </p:spPr>
          <p:txBody>
            <a:bodyPr lIns="33231" tIns="33231" rIns="33231" bIns="33231"/>
            <a:lstStyle/>
            <a:p>
              <a:pPr fontAlgn="base">
                <a:spcBef>
                  <a:spcPct val="0"/>
                </a:spcBef>
                <a:spcAft>
                  <a:spcPct val="0"/>
                </a:spcAft>
                <a:defRPr/>
              </a:pPr>
              <a:endParaRPr lang="en-US" sz="831" b="1" dirty="0">
                <a:solidFill>
                  <a:srgbClr val="FFFFFF"/>
                </a:solidFill>
                <a:latin typeface="Arial" pitchFamily="34" charset="0"/>
                <a:cs typeface="Arial" pitchFamily="34" charset="0"/>
              </a:endParaRPr>
            </a:p>
          </p:txBody>
        </p:sp>
        <p:sp>
          <p:nvSpPr>
            <p:cNvPr id="24" name="Rectangle 115"/>
            <p:cNvSpPr>
              <a:spLocks noChangeArrowheads="1"/>
            </p:cNvSpPr>
            <p:nvPr/>
          </p:nvSpPr>
          <p:spPr bwMode="auto">
            <a:xfrm>
              <a:off x="8512175" y="898525"/>
              <a:ext cx="228600" cy="5588000"/>
            </a:xfrm>
            <a:prstGeom prst="rect">
              <a:avLst/>
            </a:prstGeom>
            <a:grpFill/>
            <a:ln w="9525" algn="ctr">
              <a:noFill/>
              <a:round/>
              <a:headEnd/>
              <a:tailEnd/>
            </a:ln>
          </p:spPr>
          <p:txBody>
            <a:bodyPr lIns="33231" tIns="33231" rIns="33231" bIns="33231"/>
            <a:lstStyle/>
            <a:p>
              <a:pPr fontAlgn="base">
                <a:spcBef>
                  <a:spcPct val="0"/>
                </a:spcBef>
                <a:spcAft>
                  <a:spcPct val="0"/>
                </a:spcAft>
                <a:defRPr/>
              </a:pPr>
              <a:endParaRPr lang="en-US" sz="831" b="1" dirty="0">
                <a:solidFill>
                  <a:srgbClr val="FFFFFF"/>
                </a:solidFill>
                <a:latin typeface="Arial" pitchFamily="34" charset="0"/>
                <a:cs typeface="Arial" pitchFamily="34" charset="0"/>
              </a:endParaRPr>
            </a:p>
          </p:txBody>
        </p:sp>
        <p:sp>
          <p:nvSpPr>
            <p:cNvPr id="25" name="Rectangle 116"/>
            <p:cNvSpPr>
              <a:spLocks noChangeArrowheads="1"/>
            </p:cNvSpPr>
            <p:nvPr/>
          </p:nvSpPr>
          <p:spPr bwMode="auto">
            <a:xfrm>
              <a:off x="8963025" y="898525"/>
              <a:ext cx="228600" cy="5588000"/>
            </a:xfrm>
            <a:prstGeom prst="rect">
              <a:avLst/>
            </a:prstGeom>
            <a:grpFill/>
            <a:ln w="9525" algn="ctr">
              <a:noFill/>
              <a:round/>
              <a:headEnd/>
              <a:tailEnd/>
            </a:ln>
          </p:spPr>
          <p:txBody>
            <a:bodyPr lIns="33231" tIns="33231" rIns="33231" bIns="33231"/>
            <a:lstStyle/>
            <a:p>
              <a:pPr fontAlgn="base">
                <a:spcBef>
                  <a:spcPct val="0"/>
                </a:spcBef>
                <a:spcAft>
                  <a:spcPct val="0"/>
                </a:spcAft>
                <a:defRPr/>
              </a:pPr>
              <a:endParaRPr lang="en-US" sz="831" b="1" dirty="0">
                <a:solidFill>
                  <a:srgbClr val="FFFFFF"/>
                </a:solidFill>
                <a:latin typeface="Arial" pitchFamily="34" charset="0"/>
                <a:cs typeface="Arial" pitchFamily="34" charset="0"/>
              </a:endParaRPr>
            </a:p>
          </p:txBody>
        </p:sp>
      </p:grpSp>
      <p:sp>
        <p:nvSpPr>
          <p:cNvPr id="2" name="Title 1"/>
          <p:cNvSpPr>
            <a:spLocks noGrp="1"/>
          </p:cNvSpPr>
          <p:nvPr>
            <p:ph type="title" idx="4294967295"/>
          </p:nvPr>
        </p:nvSpPr>
        <p:spPr>
          <a:xfrm>
            <a:off x="-1" y="0"/>
            <a:ext cx="11934825" cy="854075"/>
          </a:xfrm>
        </p:spPr>
        <p:txBody>
          <a:bodyPr/>
          <a:lstStyle/>
          <a:p>
            <a:r>
              <a:rPr lang="en-US" sz="2800" dirty="0" smtClean="0"/>
              <a:t>Long-term Commitment</a:t>
            </a:r>
            <a:r>
              <a:rPr lang="en-US" sz="2800" dirty="0"/>
              <a:t>: </a:t>
            </a:r>
            <a:r>
              <a:rPr lang="en-US" sz="2800" dirty="0" smtClean="0"/>
              <a:t>Multi-Satellite </a:t>
            </a:r>
            <a:r>
              <a:rPr lang="en-US" sz="2800" dirty="0" err="1" smtClean="0"/>
              <a:t>Programmes</a:t>
            </a:r>
            <a:endParaRPr lang="en-GB" sz="2800" dirty="0"/>
          </a:p>
        </p:txBody>
      </p:sp>
      <p:pic>
        <p:nvPicPr>
          <p:cNvPr id="4" name="Content Placeholder 3" descr="msg.png"/>
          <p:cNvPicPr>
            <a:picLocks noGrp="1" noChangeAspect="1"/>
          </p:cNvPicPr>
          <p:nvPr>
            <p:ph idx="4294967295"/>
          </p:nvPr>
        </p:nvPicPr>
        <p:blipFill>
          <a:blip r:embed="rId4" cstate="print"/>
          <a:srcRect/>
          <a:stretch>
            <a:fillRect/>
          </a:stretch>
        </p:blipFill>
        <p:spPr>
          <a:xfrm>
            <a:off x="0" y="1468438"/>
            <a:ext cx="461963" cy="466725"/>
          </a:xfrm>
        </p:spPr>
      </p:pic>
      <p:cxnSp>
        <p:nvCxnSpPr>
          <p:cNvPr id="6" name="Straight Connector 11"/>
          <p:cNvCxnSpPr>
            <a:cxnSpLocks noChangeShapeType="1"/>
          </p:cNvCxnSpPr>
          <p:nvPr/>
        </p:nvCxnSpPr>
        <p:spPr bwMode="auto">
          <a:xfrm>
            <a:off x="2813247" y="4457611"/>
            <a:ext cx="9230431" cy="0"/>
          </a:xfrm>
          <a:prstGeom prst="line">
            <a:avLst/>
          </a:prstGeom>
          <a:noFill/>
          <a:ln w="25400" algn="ctr">
            <a:solidFill>
              <a:schemeClr val="accent3"/>
            </a:solidFill>
            <a:prstDash val="dash"/>
            <a:round/>
            <a:headEnd/>
            <a:tailEnd/>
          </a:ln>
        </p:spPr>
      </p:cxnSp>
      <p:sp>
        <p:nvSpPr>
          <p:cNvPr id="26" name="TextBox 177"/>
          <p:cNvSpPr txBox="1">
            <a:spLocks noChangeArrowheads="1"/>
          </p:cNvSpPr>
          <p:nvPr/>
        </p:nvSpPr>
        <p:spPr bwMode="auto">
          <a:xfrm>
            <a:off x="3320271" y="10946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03</a:t>
            </a:r>
          </a:p>
        </p:txBody>
      </p:sp>
      <p:sp>
        <p:nvSpPr>
          <p:cNvPr id="27" name="TextBox 178"/>
          <p:cNvSpPr txBox="1">
            <a:spLocks noChangeArrowheads="1"/>
          </p:cNvSpPr>
          <p:nvPr/>
        </p:nvSpPr>
        <p:spPr bwMode="auto">
          <a:xfrm>
            <a:off x="3523957" y="10946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04</a:t>
            </a:r>
          </a:p>
        </p:txBody>
      </p:sp>
      <p:sp>
        <p:nvSpPr>
          <p:cNvPr id="28" name="TextBox 179"/>
          <p:cNvSpPr txBox="1">
            <a:spLocks noChangeArrowheads="1"/>
          </p:cNvSpPr>
          <p:nvPr/>
        </p:nvSpPr>
        <p:spPr bwMode="auto">
          <a:xfrm>
            <a:off x="3736440" y="10946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05</a:t>
            </a:r>
          </a:p>
        </p:txBody>
      </p:sp>
      <p:sp>
        <p:nvSpPr>
          <p:cNvPr id="29" name="TextBox 180"/>
          <p:cNvSpPr txBox="1">
            <a:spLocks noChangeArrowheads="1"/>
          </p:cNvSpPr>
          <p:nvPr/>
        </p:nvSpPr>
        <p:spPr bwMode="auto">
          <a:xfrm>
            <a:off x="3938663" y="10946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06</a:t>
            </a:r>
          </a:p>
        </p:txBody>
      </p:sp>
      <p:sp>
        <p:nvSpPr>
          <p:cNvPr id="30" name="TextBox 181"/>
          <p:cNvSpPr txBox="1">
            <a:spLocks noChangeArrowheads="1"/>
          </p:cNvSpPr>
          <p:nvPr/>
        </p:nvSpPr>
        <p:spPr bwMode="auto">
          <a:xfrm>
            <a:off x="4151141" y="10946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07</a:t>
            </a:r>
          </a:p>
        </p:txBody>
      </p:sp>
      <p:sp>
        <p:nvSpPr>
          <p:cNvPr id="31" name="TextBox 182"/>
          <p:cNvSpPr txBox="1">
            <a:spLocks noChangeArrowheads="1"/>
          </p:cNvSpPr>
          <p:nvPr/>
        </p:nvSpPr>
        <p:spPr bwMode="auto">
          <a:xfrm>
            <a:off x="4357763" y="10946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08</a:t>
            </a:r>
          </a:p>
        </p:txBody>
      </p:sp>
      <p:sp>
        <p:nvSpPr>
          <p:cNvPr id="32" name="TextBox 183"/>
          <p:cNvSpPr txBox="1">
            <a:spLocks noChangeArrowheads="1"/>
          </p:cNvSpPr>
          <p:nvPr/>
        </p:nvSpPr>
        <p:spPr bwMode="auto">
          <a:xfrm>
            <a:off x="4571709" y="10946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09</a:t>
            </a:r>
          </a:p>
        </p:txBody>
      </p:sp>
      <p:sp>
        <p:nvSpPr>
          <p:cNvPr id="33" name="TextBox 184"/>
          <p:cNvSpPr txBox="1">
            <a:spLocks noChangeArrowheads="1"/>
          </p:cNvSpPr>
          <p:nvPr/>
        </p:nvSpPr>
        <p:spPr bwMode="auto">
          <a:xfrm>
            <a:off x="4768071" y="10946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10</a:t>
            </a:r>
          </a:p>
        </p:txBody>
      </p:sp>
      <p:sp>
        <p:nvSpPr>
          <p:cNvPr id="34" name="TextBox 185"/>
          <p:cNvSpPr txBox="1">
            <a:spLocks noChangeArrowheads="1"/>
          </p:cNvSpPr>
          <p:nvPr/>
        </p:nvSpPr>
        <p:spPr bwMode="auto">
          <a:xfrm>
            <a:off x="4980549" y="10946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11</a:t>
            </a:r>
          </a:p>
        </p:txBody>
      </p:sp>
      <p:sp>
        <p:nvSpPr>
          <p:cNvPr id="35" name="TextBox 186"/>
          <p:cNvSpPr txBox="1">
            <a:spLocks noChangeArrowheads="1"/>
          </p:cNvSpPr>
          <p:nvPr/>
        </p:nvSpPr>
        <p:spPr bwMode="auto">
          <a:xfrm>
            <a:off x="5185703" y="10946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12</a:t>
            </a:r>
          </a:p>
        </p:txBody>
      </p:sp>
      <p:sp>
        <p:nvSpPr>
          <p:cNvPr id="36" name="TextBox 187"/>
          <p:cNvSpPr txBox="1">
            <a:spLocks noChangeArrowheads="1"/>
          </p:cNvSpPr>
          <p:nvPr/>
        </p:nvSpPr>
        <p:spPr bwMode="auto">
          <a:xfrm>
            <a:off x="5398186" y="10946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13</a:t>
            </a:r>
          </a:p>
        </p:txBody>
      </p:sp>
      <p:sp>
        <p:nvSpPr>
          <p:cNvPr id="37" name="TextBox 188"/>
          <p:cNvSpPr txBox="1">
            <a:spLocks noChangeArrowheads="1"/>
          </p:cNvSpPr>
          <p:nvPr/>
        </p:nvSpPr>
        <p:spPr bwMode="auto">
          <a:xfrm>
            <a:off x="5600409" y="10946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14</a:t>
            </a:r>
          </a:p>
        </p:txBody>
      </p:sp>
      <p:sp>
        <p:nvSpPr>
          <p:cNvPr id="38" name="TextBox 189"/>
          <p:cNvSpPr txBox="1">
            <a:spLocks noChangeArrowheads="1"/>
          </p:cNvSpPr>
          <p:nvPr/>
        </p:nvSpPr>
        <p:spPr bwMode="auto">
          <a:xfrm>
            <a:off x="5812888" y="10946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15</a:t>
            </a:r>
          </a:p>
        </p:txBody>
      </p:sp>
      <p:sp>
        <p:nvSpPr>
          <p:cNvPr id="39" name="TextBox 190"/>
          <p:cNvSpPr txBox="1">
            <a:spLocks noChangeArrowheads="1"/>
          </p:cNvSpPr>
          <p:nvPr/>
        </p:nvSpPr>
        <p:spPr bwMode="auto">
          <a:xfrm>
            <a:off x="6022440" y="10946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16</a:t>
            </a:r>
          </a:p>
        </p:txBody>
      </p:sp>
      <p:sp>
        <p:nvSpPr>
          <p:cNvPr id="40" name="TextBox 191"/>
          <p:cNvSpPr txBox="1">
            <a:spLocks noChangeArrowheads="1"/>
          </p:cNvSpPr>
          <p:nvPr/>
        </p:nvSpPr>
        <p:spPr bwMode="auto">
          <a:xfrm>
            <a:off x="6234918" y="10946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17</a:t>
            </a:r>
          </a:p>
        </p:txBody>
      </p:sp>
      <p:sp>
        <p:nvSpPr>
          <p:cNvPr id="41" name="TextBox 192"/>
          <p:cNvSpPr txBox="1">
            <a:spLocks noChangeArrowheads="1"/>
          </p:cNvSpPr>
          <p:nvPr/>
        </p:nvSpPr>
        <p:spPr bwMode="auto">
          <a:xfrm>
            <a:off x="6431280" y="10946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18</a:t>
            </a:r>
          </a:p>
        </p:txBody>
      </p:sp>
      <p:sp>
        <p:nvSpPr>
          <p:cNvPr id="42" name="TextBox 193"/>
          <p:cNvSpPr txBox="1">
            <a:spLocks noChangeArrowheads="1"/>
          </p:cNvSpPr>
          <p:nvPr/>
        </p:nvSpPr>
        <p:spPr bwMode="auto">
          <a:xfrm>
            <a:off x="6645226" y="10946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19</a:t>
            </a:r>
          </a:p>
        </p:txBody>
      </p:sp>
      <p:sp>
        <p:nvSpPr>
          <p:cNvPr id="43" name="TextBox 194"/>
          <p:cNvSpPr txBox="1">
            <a:spLocks noChangeArrowheads="1"/>
          </p:cNvSpPr>
          <p:nvPr/>
        </p:nvSpPr>
        <p:spPr bwMode="auto">
          <a:xfrm>
            <a:off x="6848917" y="10946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20</a:t>
            </a:r>
          </a:p>
        </p:txBody>
      </p:sp>
      <p:sp>
        <p:nvSpPr>
          <p:cNvPr id="44" name="TextBox 195"/>
          <p:cNvSpPr txBox="1">
            <a:spLocks noChangeArrowheads="1"/>
          </p:cNvSpPr>
          <p:nvPr/>
        </p:nvSpPr>
        <p:spPr bwMode="auto">
          <a:xfrm>
            <a:off x="7061395" y="10946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21</a:t>
            </a:r>
          </a:p>
        </p:txBody>
      </p:sp>
      <p:sp>
        <p:nvSpPr>
          <p:cNvPr id="45" name="TextBox 196"/>
          <p:cNvSpPr txBox="1">
            <a:spLocks noChangeArrowheads="1"/>
          </p:cNvSpPr>
          <p:nvPr/>
        </p:nvSpPr>
        <p:spPr bwMode="auto">
          <a:xfrm>
            <a:off x="7263618" y="10946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22</a:t>
            </a:r>
          </a:p>
        </p:txBody>
      </p:sp>
      <p:sp>
        <p:nvSpPr>
          <p:cNvPr id="46" name="TextBox 197"/>
          <p:cNvSpPr txBox="1">
            <a:spLocks noChangeArrowheads="1"/>
          </p:cNvSpPr>
          <p:nvPr/>
        </p:nvSpPr>
        <p:spPr bwMode="auto">
          <a:xfrm>
            <a:off x="7476101" y="10946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23</a:t>
            </a:r>
          </a:p>
        </p:txBody>
      </p:sp>
      <p:sp>
        <p:nvSpPr>
          <p:cNvPr id="47" name="TextBox 198"/>
          <p:cNvSpPr txBox="1">
            <a:spLocks noChangeArrowheads="1"/>
          </p:cNvSpPr>
          <p:nvPr/>
        </p:nvSpPr>
        <p:spPr bwMode="auto">
          <a:xfrm>
            <a:off x="7682718" y="10946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24</a:t>
            </a:r>
          </a:p>
        </p:txBody>
      </p:sp>
      <p:sp>
        <p:nvSpPr>
          <p:cNvPr id="48" name="TextBox 199"/>
          <p:cNvSpPr txBox="1">
            <a:spLocks noChangeArrowheads="1"/>
          </p:cNvSpPr>
          <p:nvPr/>
        </p:nvSpPr>
        <p:spPr bwMode="auto">
          <a:xfrm>
            <a:off x="7896664" y="10946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25</a:t>
            </a:r>
          </a:p>
        </p:txBody>
      </p:sp>
      <p:sp>
        <p:nvSpPr>
          <p:cNvPr id="49" name="TextBox 200"/>
          <p:cNvSpPr txBox="1">
            <a:spLocks noChangeArrowheads="1"/>
          </p:cNvSpPr>
          <p:nvPr/>
        </p:nvSpPr>
        <p:spPr bwMode="auto">
          <a:xfrm>
            <a:off x="8093026" y="10946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26</a:t>
            </a:r>
          </a:p>
        </p:txBody>
      </p:sp>
      <p:sp>
        <p:nvSpPr>
          <p:cNvPr id="50" name="TextBox 201"/>
          <p:cNvSpPr txBox="1">
            <a:spLocks noChangeArrowheads="1"/>
          </p:cNvSpPr>
          <p:nvPr/>
        </p:nvSpPr>
        <p:spPr bwMode="auto">
          <a:xfrm>
            <a:off x="8305509" y="10946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27</a:t>
            </a:r>
          </a:p>
        </p:txBody>
      </p:sp>
      <p:sp>
        <p:nvSpPr>
          <p:cNvPr id="51" name="TextBox 202"/>
          <p:cNvSpPr txBox="1">
            <a:spLocks noChangeArrowheads="1"/>
          </p:cNvSpPr>
          <p:nvPr/>
        </p:nvSpPr>
        <p:spPr bwMode="auto">
          <a:xfrm>
            <a:off x="8510663" y="10946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28</a:t>
            </a:r>
          </a:p>
        </p:txBody>
      </p:sp>
      <p:sp>
        <p:nvSpPr>
          <p:cNvPr id="52" name="TextBox 203"/>
          <p:cNvSpPr txBox="1">
            <a:spLocks noChangeArrowheads="1"/>
          </p:cNvSpPr>
          <p:nvPr/>
        </p:nvSpPr>
        <p:spPr bwMode="auto">
          <a:xfrm>
            <a:off x="8723141" y="10946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29</a:t>
            </a:r>
          </a:p>
        </p:txBody>
      </p:sp>
      <p:sp>
        <p:nvSpPr>
          <p:cNvPr id="53" name="TextBox 204"/>
          <p:cNvSpPr txBox="1">
            <a:spLocks noChangeArrowheads="1"/>
          </p:cNvSpPr>
          <p:nvPr/>
        </p:nvSpPr>
        <p:spPr bwMode="auto">
          <a:xfrm>
            <a:off x="8925364" y="10946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30</a:t>
            </a:r>
          </a:p>
        </p:txBody>
      </p:sp>
      <p:sp>
        <p:nvSpPr>
          <p:cNvPr id="54" name="TextBox 205"/>
          <p:cNvSpPr txBox="1">
            <a:spLocks noChangeArrowheads="1"/>
          </p:cNvSpPr>
          <p:nvPr/>
        </p:nvSpPr>
        <p:spPr bwMode="auto">
          <a:xfrm>
            <a:off x="9137848" y="10946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31</a:t>
            </a:r>
          </a:p>
        </p:txBody>
      </p:sp>
      <p:sp>
        <p:nvSpPr>
          <p:cNvPr id="55" name="TextBox 206"/>
          <p:cNvSpPr txBox="1">
            <a:spLocks noChangeArrowheads="1"/>
          </p:cNvSpPr>
          <p:nvPr/>
        </p:nvSpPr>
        <p:spPr bwMode="auto">
          <a:xfrm>
            <a:off x="9350326" y="10946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32</a:t>
            </a:r>
          </a:p>
        </p:txBody>
      </p:sp>
      <p:sp>
        <p:nvSpPr>
          <p:cNvPr id="56" name="TextBox 207"/>
          <p:cNvSpPr txBox="1">
            <a:spLocks noChangeArrowheads="1"/>
          </p:cNvSpPr>
          <p:nvPr/>
        </p:nvSpPr>
        <p:spPr bwMode="auto">
          <a:xfrm>
            <a:off x="9556948" y="10946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33</a:t>
            </a:r>
          </a:p>
        </p:txBody>
      </p:sp>
      <p:sp>
        <p:nvSpPr>
          <p:cNvPr id="57" name="TextBox 208"/>
          <p:cNvSpPr txBox="1">
            <a:spLocks noChangeArrowheads="1"/>
          </p:cNvSpPr>
          <p:nvPr/>
        </p:nvSpPr>
        <p:spPr bwMode="auto">
          <a:xfrm>
            <a:off x="9769426" y="10946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34</a:t>
            </a:r>
          </a:p>
        </p:txBody>
      </p:sp>
      <p:sp>
        <p:nvSpPr>
          <p:cNvPr id="58" name="TextBox 209"/>
          <p:cNvSpPr txBox="1">
            <a:spLocks noChangeArrowheads="1"/>
          </p:cNvSpPr>
          <p:nvPr/>
        </p:nvSpPr>
        <p:spPr bwMode="auto">
          <a:xfrm>
            <a:off x="9967255" y="10946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35</a:t>
            </a:r>
          </a:p>
        </p:txBody>
      </p:sp>
      <p:sp>
        <p:nvSpPr>
          <p:cNvPr id="59" name="TextBox 210"/>
          <p:cNvSpPr txBox="1">
            <a:spLocks noChangeArrowheads="1"/>
          </p:cNvSpPr>
          <p:nvPr/>
        </p:nvSpPr>
        <p:spPr bwMode="auto">
          <a:xfrm>
            <a:off x="10179734" y="10946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36</a:t>
            </a:r>
          </a:p>
        </p:txBody>
      </p:sp>
      <p:sp>
        <p:nvSpPr>
          <p:cNvPr id="60" name="TextBox 211"/>
          <p:cNvSpPr txBox="1">
            <a:spLocks noChangeArrowheads="1"/>
          </p:cNvSpPr>
          <p:nvPr/>
        </p:nvSpPr>
        <p:spPr bwMode="auto">
          <a:xfrm>
            <a:off x="10383424" y="10946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37</a:t>
            </a:r>
          </a:p>
        </p:txBody>
      </p:sp>
      <p:sp>
        <p:nvSpPr>
          <p:cNvPr id="61" name="TextBox 212"/>
          <p:cNvSpPr txBox="1">
            <a:spLocks noChangeArrowheads="1"/>
          </p:cNvSpPr>
          <p:nvPr/>
        </p:nvSpPr>
        <p:spPr bwMode="auto">
          <a:xfrm>
            <a:off x="10597371" y="10946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38</a:t>
            </a:r>
          </a:p>
        </p:txBody>
      </p:sp>
      <p:sp>
        <p:nvSpPr>
          <p:cNvPr id="62" name="TextBox 213"/>
          <p:cNvSpPr txBox="1">
            <a:spLocks noChangeArrowheads="1"/>
          </p:cNvSpPr>
          <p:nvPr/>
        </p:nvSpPr>
        <p:spPr bwMode="auto">
          <a:xfrm>
            <a:off x="10798126" y="10946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39</a:t>
            </a:r>
          </a:p>
        </p:txBody>
      </p:sp>
      <p:sp>
        <p:nvSpPr>
          <p:cNvPr id="63" name="TextBox 214"/>
          <p:cNvSpPr txBox="1">
            <a:spLocks noChangeArrowheads="1"/>
          </p:cNvSpPr>
          <p:nvPr/>
        </p:nvSpPr>
        <p:spPr bwMode="auto">
          <a:xfrm>
            <a:off x="11012072" y="10946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40</a:t>
            </a:r>
          </a:p>
        </p:txBody>
      </p:sp>
      <p:sp>
        <p:nvSpPr>
          <p:cNvPr id="64" name="TextBox 215"/>
          <p:cNvSpPr txBox="1">
            <a:spLocks noChangeArrowheads="1"/>
          </p:cNvSpPr>
          <p:nvPr/>
        </p:nvSpPr>
        <p:spPr bwMode="auto">
          <a:xfrm>
            <a:off x="2905566" y="1094643"/>
            <a:ext cx="518091"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dirty="0">
                <a:solidFill>
                  <a:srgbClr val="FFFFFF"/>
                </a:solidFill>
                <a:latin typeface="Arial" pitchFamily="34" charset="0"/>
                <a:cs typeface="Arial" pitchFamily="34" charset="0"/>
              </a:rPr>
              <a:t>YEAR...</a:t>
            </a:r>
          </a:p>
        </p:txBody>
      </p:sp>
      <p:sp>
        <p:nvSpPr>
          <p:cNvPr id="65" name="Rectangle 64"/>
          <p:cNvSpPr/>
          <p:nvPr/>
        </p:nvSpPr>
        <p:spPr>
          <a:xfrm>
            <a:off x="3554733" y="1424354"/>
            <a:ext cx="4580792" cy="152400"/>
          </a:xfrm>
          <a:prstGeom prst="rect">
            <a:avLst/>
          </a:prstGeom>
          <a:solidFill>
            <a:srgbClr val="00B5E2"/>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fontAlgn="base">
              <a:spcBef>
                <a:spcPct val="0"/>
              </a:spcBef>
              <a:spcAft>
                <a:spcPct val="0"/>
              </a:spcAft>
              <a:defRPr/>
            </a:pPr>
            <a:r>
              <a:rPr lang="en-GB" sz="831" b="1" dirty="0">
                <a:solidFill>
                  <a:srgbClr val="FFFFFF"/>
                </a:solidFill>
                <a:latin typeface="Arial" pitchFamily="34" charset="0"/>
                <a:cs typeface="Arial" pitchFamily="34" charset="0"/>
              </a:rPr>
              <a:t>  METEOSAT SECOND GENERATION</a:t>
            </a:r>
          </a:p>
        </p:txBody>
      </p:sp>
      <p:sp>
        <p:nvSpPr>
          <p:cNvPr id="66" name="Rectangle 65"/>
          <p:cNvSpPr/>
          <p:nvPr/>
        </p:nvSpPr>
        <p:spPr>
          <a:xfrm>
            <a:off x="7264657" y="2255231"/>
            <a:ext cx="4180743" cy="167933"/>
          </a:xfrm>
          <a:prstGeom prst="rect">
            <a:avLst/>
          </a:prstGeom>
          <a:solidFill>
            <a:srgbClr val="00B5E2"/>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fontAlgn="base">
              <a:spcBef>
                <a:spcPct val="0"/>
              </a:spcBef>
              <a:spcAft>
                <a:spcPct val="0"/>
              </a:spcAft>
              <a:defRPr/>
            </a:pPr>
            <a:r>
              <a:rPr lang="en-GB" sz="831" b="1" dirty="0">
                <a:solidFill>
                  <a:srgbClr val="FFFFFF"/>
                </a:solidFill>
                <a:latin typeface="Arial" pitchFamily="34" charset="0"/>
                <a:cs typeface="Arial" pitchFamily="34" charset="0"/>
              </a:rPr>
              <a:t>  METEOSAT THIRD GENERATION</a:t>
            </a:r>
          </a:p>
        </p:txBody>
      </p:sp>
      <p:sp>
        <p:nvSpPr>
          <p:cNvPr id="72" name="Rectangle 71"/>
          <p:cNvSpPr/>
          <p:nvPr/>
        </p:nvSpPr>
        <p:spPr>
          <a:xfrm>
            <a:off x="7260436" y="2437817"/>
            <a:ext cx="1768719" cy="155331"/>
          </a:xfrm>
          <a:prstGeom prst="rect">
            <a:avLst/>
          </a:prstGeom>
          <a:solidFill>
            <a:srgbClr val="00B5E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fontAlgn="base">
              <a:spcBef>
                <a:spcPct val="0"/>
              </a:spcBef>
              <a:spcAft>
                <a:spcPct val="0"/>
              </a:spcAft>
              <a:defRPr/>
            </a:pPr>
            <a:r>
              <a:rPr lang="en-GB" sz="831" b="1" dirty="0">
                <a:solidFill>
                  <a:srgbClr val="FFFFFF"/>
                </a:solidFill>
                <a:latin typeface="Arial" pitchFamily="34" charset="0"/>
                <a:cs typeface="Arial" pitchFamily="34" charset="0"/>
              </a:rPr>
              <a:t>  MTG-I-1 : IMAGERY</a:t>
            </a:r>
          </a:p>
        </p:txBody>
      </p:sp>
      <p:sp>
        <p:nvSpPr>
          <p:cNvPr id="73" name="Rectangle 72"/>
          <p:cNvSpPr/>
          <p:nvPr/>
        </p:nvSpPr>
        <p:spPr>
          <a:xfrm>
            <a:off x="7545242" y="2611612"/>
            <a:ext cx="1768720" cy="155331"/>
          </a:xfrm>
          <a:prstGeom prst="rect">
            <a:avLst/>
          </a:prstGeom>
          <a:solidFill>
            <a:srgbClr val="00B5E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fontAlgn="base">
              <a:spcBef>
                <a:spcPct val="0"/>
              </a:spcBef>
              <a:spcAft>
                <a:spcPct val="0"/>
              </a:spcAft>
              <a:defRPr/>
            </a:pPr>
            <a:r>
              <a:rPr lang="en-GB" sz="831" b="1" dirty="0">
                <a:solidFill>
                  <a:srgbClr val="FFFFFF"/>
                </a:solidFill>
                <a:latin typeface="Arial" pitchFamily="34" charset="0"/>
                <a:cs typeface="Arial" pitchFamily="34" charset="0"/>
              </a:rPr>
              <a:t>  MTG-S-1: SOUNDING</a:t>
            </a:r>
          </a:p>
        </p:txBody>
      </p:sp>
      <p:sp>
        <p:nvSpPr>
          <p:cNvPr id="74" name="Rectangle 73"/>
          <p:cNvSpPr/>
          <p:nvPr/>
        </p:nvSpPr>
        <p:spPr>
          <a:xfrm>
            <a:off x="8029991" y="2764891"/>
            <a:ext cx="1768720" cy="155331"/>
          </a:xfrm>
          <a:prstGeom prst="rect">
            <a:avLst/>
          </a:prstGeom>
          <a:solidFill>
            <a:srgbClr val="00B5E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fontAlgn="base">
              <a:spcBef>
                <a:spcPct val="0"/>
              </a:spcBef>
              <a:spcAft>
                <a:spcPct val="0"/>
              </a:spcAft>
              <a:defRPr/>
            </a:pPr>
            <a:r>
              <a:rPr lang="en-GB" sz="831" b="1" dirty="0">
                <a:solidFill>
                  <a:srgbClr val="FFFFFF"/>
                </a:solidFill>
                <a:latin typeface="Arial" pitchFamily="34" charset="0"/>
                <a:cs typeface="Arial" pitchFamily="34" charset="0"/>
              </a:rPr>
              <a:t>  MTG-I-2: IMAGERY</a:t>
            </a:r>
          </a:p>
        </p:txBody>
      </p:sp>
      <p:sp>
        <p:nvSpPr>
          <p:cNvPr id="75" name="Rectangle 74"/>
          <p:cNvSpPr/>
          <p:nvPr/>
        </p:nvSpPr>
        <p:spPr>
          <a:xfrm>
            <a:off x="8597228" y="2926377"/>
            <a:ext cx="1770185" cy="155331"/>
          </a:xfrm>
          <a:prstGeom prst="rect">
            <a:avLst/>
          </a:prstGeom>
          <a:solidFill>
            <a:srgbClr val="00B5E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fontAlgn="base">
              <a:spcBef>
                <a:spcPct val="0"/>
              </a:spcBef>
              <a:spcAft>
                <a:spcPct val="0"/>
              </a:spcAft>
              <a:defRPr/>
            </a:pPr>
            <a:r>
              <a:rPr lang="en-GB" sz="831" b="1" dirty="0">
                <a:solidFill>
                  <a:srgbClr val="FFFFFF"/>
                </a:solidFill>
                <a:latin typeface="Arial" pitchFamily="34" charset="0"/>
                <a:cs typeface="Arial" pitchFamily="34" charset="0"/>
              </a:rPr>
              <a:t>  MTG-I-3: IMAGERY</a:t>
            </a:r>
          </a:p>
        </p:txBody>
      </p:sp>
      <p:sp>
        <p:nvSpPr>
          <p:cNvPr id="76" name="Rectangle 75"/>
          <p:cNvSpPr/>
          <p:nvPr/>
        </p:nvSpPr>
        <p:spPr>
          <a:xfrm>
            <a:off x="9125328" y="3083172"/>
            <a:ext cx="1768720" cy="155331"/>
          </a:xfrm>
          <a:prstGeom prst="rect">
            <a:avLst/>
          </a:prstGeom>
          <a:solidFill>
            <a:srgbClr val="00B5E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fontAlgn="base">
              <a:spcBef>
                <a:spcPct val="0"/>
              </a:spcBef>
              <a:spcAft>
                <a:spcPct val="0"/>
              </a:spcAft>
              <a:defRPr/>
            </a:pPr>
            <a:r>
              <a:rPr lang="en-GB" sz="831" b="1" dirty="0">
                <a:solidFill>
                  <a:srgbClr val="FFFFFF"/>
                </a:solidFill>
                <a:latin typeface="Arial" pitchFamily="34" charset="0"/>
                <a:cs typeface="Arial" pitchFamily="34" charset="0"/>
              </a:rPr>
              <a:t>  MTG-S-2: SOUNDING</a:t>
            </a:r>
          </a:p>
        </p:txBody>
      </p:sp>
      <p:sp>
        <p:nvSpPr>
          <p:cNvPr id="77" name="Rectangle 76"/>
          <p:cNvSpPr/>
          <p:nvPr/>
        </p:nvSpPr>
        <p:spPr>
          <a:xfrm>
            <a:off x="9543983" y="3256088"/>
            <a:ext cx="1768720" cy="155331"/>
          </a:xfrm>
          <a:prstGeom prst="rect">
            <a:avLst/>
          </a:prstGeom>
          <a:solidFill>
            <a:srgbClr val="00B5E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fontAlgn="base">
              <a:spcBef>
                <a:spcPct val="0"/>
              </a:spcBef>
              <a:spcAft>
                <a:spcPct val="0"/>
              </a:spcAft>
              <a:defRPr/>
            </a:pPr>
            <a:r>
              <a:rPr lang="en-GB" sz="831" b="1" dirty="0">
                <a:solidFill>
                  <a:srgbClr val="FFFFFF"/>
                </a:solidFill>
                <a:latin typeface="Arial" pitchFamily="34" charset="0"/>
                <a:cs typeface="Arial" pitchFamily="34" charset="0"/>
              </a:rPr>
              <a:t>  MTG-I-4: IMAGERY</a:t>
            </a:r>
          </a:p>
        </p:txBody>
      </p:sp>
      <p:sp>
        <p:nvSpPr>
          <p:cNvPr id="79" name="Rectangle 78"/>
          <p:cNvSpPr/>
          <p:nvPr/>
        </p:nvSpPr>
        <p:spPr>
          <a:xfrm>
            <a:off x="7445968" y="4001966"/>
            <a:ext cx="4046417" cy="174380"/>
          </a:xfrm>
          <a:prstGeom prst="rect">
            <a:avLst/>
          </a:prstGeom>
          <a:solidFill>
            <a:srgbClr val="FEDB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fontAlgn="base">
              <a:spcBef>
                <a:spcPct val="0"/>
              </a:spcBef>
              <a:spcAft>
                <a:spcPct val="0"/>
              </a:spcAft>
              <a:defRPr/>
            </a:pPr>
            <a:r>
              <a:rPr lang="en-GB" sz="831" b="1" dirty="0">
                <a:solidFill>
                  <a:srgbClr val="00205B"/>
                </a:solidFill>
                <a:latin typeface="Arial" pitchFamily="34" charset="0"/>
                <a:cs typeface="Arial" pitchFamily="34" charset="0"/>
              </a:rPr>
              <a:t>  METOP-SG A: SOUNDING AND IMAGERY</a:t>
            </a:r>
          </a:p>
        </p:txBody>
      </p:sp>
      <p:sp>
        <p:nvSpPr>
          <p:cNvPr id="80" name="Rectangle 79"/>
          <p:cNvSpPr/>
          <p:nvPr/>
        </p:nvSpPr>
        <p:spPr>
          <a:xfrm>
            <a:off x="7643515" y="4192467"/>
            <a:ext cx="3839435" cy="150934"/>
          </a:xfrm>
          <a:prstGeom prst="rect">
            <a:avLst/>
          </a:prstGeom>
          <a:solidFill>
            <a:srgbClr val="FEDB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fontAlgn="base">
              <a:spcBef>
                <a:spcPct val="0"/>
              </a:spcBef>
              <a:spcAft>
                <a:spcPct val="0"/>
              </a:spcAft>
              <a:defRPr/>
            </a:pPr>
            <a:r>
              <a:rPr lang="en-GB" sz="831" b="1" dirty="0">
                <a:solidFill>
                  <a:srgbClr val="00205B"/>
                </a:solidFill>
                <a:latin typeface="Arial" pitchFamily="34" charset="0"/>
                <a:cs typeface="Arial" pitchFamily="34" charset="0"/>
              </a:rPr>
              <a:t>  METOP-SG B: MICROWAVE IMAGERY</a:t>
            </a:r>
          </a:p>
        </p:txBody>
      </p:sp>
      <p:sp>
        <p:nvSpPr>
          <p:cNvPr id="81" name="Rectangle 80"/>
          <p:cNvSpPr/>
          <p:nvPr/>
        </p:nvSpPr>
        <p:spPr>
          <a:xfrm>
            <a:off x="4596619" y="4580796"/>
            <a:ext cx="5761892" cy="1743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fontAlgn="base">
              <a:spcBef>
                <a:spcPct val="0"/>
              </a:spcBef>
              <a:spcAft>
                <a:spcPct val="0"/>
              </a:spcAft>
              <a:defRPr/>
            </a:pPr>
            <a:r>
              <a:rPr lang="en-GB" sz="831" b="1" dirty="0">
                <a:solidFill>
                  <a:srgbClr val="FFFFFF"/>
                </a:solidFill>
                <a:latin typeface="Arial" pitchFamily="34" charset="0"/>
                <a:cs typeface="Arial" pitchFamily="34" charset="0"/>
              </a:rPr>
              <a:t>  JASON (HIGH PRECISION OCEAN ALTIMETRY)</a:t>
            </a:r>
          </a:p>
        </p:txBody>
      </p:sp>
      <p:sp>
        <p:nvSpPr>
          <p:cNvPr id="84" name="Rectangle 83"/>
          <p:cNvSpPr/>
          <p:nvPr/>
        </p:nvSpPr>
        <p:spPr>
          <a:xfrm>
            <a:off x="6214403" y="5508381"/>
            <a:ext cx="5059974" cy="18170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fontAlgn="base">
              <a:spcBef>
                <a:spcPct val="0"/>
              </a:spcBef>
              <a:spcAft>
                <a:spcPct val="0"/>
              </a:spcAft>
              <a:defRPr/>
            </a:pPr>
            <a:r>
              <a:rPr lang="en-GB" sz="831" b="1" dirty="0">
                <a:solidFill>
                  <a:srgbClr val="FFFFFF"/>
                </a:solidFill>
                <a:latin typeface="Arial" pitchFamily="34" charset="0"/>
                <a:cs typeface="Arial" pitchFamily="34" charset="0"/>
              </a:rPr>
              <a:t>  COPERNICUS</a:t>
            </a:r>
          </a:p>
        </p:txBody>
      </p:sp>
      <p:sp>
        <p:nvSpPr>
          <p:cNvPr id="85" name="Rectangle 84"/>
          <p:cNvSpPr/>
          <p:nvPr/>
        </p:nvSpPr>
        <p:spPr>
          <a:xfrm>
            <a:off x="6211922" y="5707674"/>
            <a:ext cx="4484077" cy="152400"/>
          </a:xfrm>
          <a:prstGeom prst="rect">
            <a:avLst/>
          </a:prstGeom>
          <a:solidFill>
            <a:schemeClr val="accent5">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fontAlgn="base">
              <a:spcBef>
                <a:spcPct val="0"/>
              </a:spcBef>
              <a:spcAft>
                <a:spcPct val="0"/>
              </a:spcAft>
              <a:defRPr/>
            </a:pPr>
            <a:r>
              <a:rPr lang="en-GB" sz="831" b="1" dirty="0">
                <a:solidFill>
                  <a:srgbClr val="FFFFFF"/>
                </a:solidFill>
                <a:latin typeface="Arial" pitchFamily="34" charset="0"/>
                <a:cs typeface="Arial" pitchFamily="34" charset="0"/>
              </a:rPr>
              <a:t>  SENTINEL-3 A/B/C/D</a:t>
            </a:r>
          </a:p>
        </p:txBody>
      </p:sp>
      <p:sp>
        <p:nvSpPr>
          <p:cNvPr id="86" name="Rectangle 85"/>
          <p:cNvSpPr/>
          <p:nvPr/>
        </p:nvSpPr>
        <p:spPr>
          <a:xfrm>
            <a:off x="7547219" y="5876192"/>
            <a:ext cx="3338830" cy="152400"/>
          </a:xfrm>
          <a:prstGeom prst="rect">
            <a:avLst/>
          </a:prstGeom>
          <a:solidFill>
            <a:schemeClr val="accent5">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fontAlgn="base">
              <a:spcBef>
                <a:spcPct val="0"/>
              </a:spcBef>
              <a:spcAft>
                <a:spcPct val="0"/>
              </a:spcAft>
              <a:defRPr/>
            </a:pPr>
            <a:r>
              <a:rPr lang="en-GB" sz="831" b="1" dirty="0">
                <a:solidFill>
                  <a:srgbClr val="FFFFFF"/>
                </a:solidFill>
                <a:latin typeface="Arial" pitchFamily="34" charset="0"/>
                <a:cs typeface="Arial" pitchFamily="34" charset="0"/>
              </a:rPr>
              <a:t>  SENTINEL-4 ON MTG-S</a:t>
            </a:r>
          </a:p>
        </p:txBody>
      </p:sp>
      <p:sp>
        <p:nvSpPr>
          <p:cNvPr id="87" name="Rectangle 86"/>
          <p:cNvSpPr/>
          <p:nvPr/>
        </p:nvSpPr>
        <p:spPr>
          <a:xfrm>
            <a:off x="7646797" y="6059913"/>
            <a:ext cx="3754746" cy="122546"/>
          </a:xfrm>
          <a:prstGeom prst="rect">
            <a:avLst/>
          </a:prstGeom>
          <a:solidFill>
            <a:schemeClr val="accent5">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fontAlgn="base">
              <a:spcBef>
                <a:spcPct val="0"/>
              </a:spcBef>
              <a:spcAft>
                <a:spcPct val="0"/>
              </a:spcAft>
              <a:defRPr/>
            </a:pPr>
            <a:r>
              <a:rPr lang="en-GB" sz="831" b="1" dirty="0">
                <a:solidFill>
                  <a:srgbClr val="FFFFFF"/>
                </a:solidFill>
                <a:latin typeface="Arial" pitchFamily="34" charset="0"/>
                <a:cs typeface="Arial" pitchFamily="34" charset="0"/>
              </a:rPr>
              <a:t>  SENTINEL-5 ON  METOP-SG A</a:t>
            </a:r>
          </a:p>
        </p:txBody>
      </p:sp>
      <p:sp>
        <p:nvSpPr>
          <p:cNvPr id="67" name="Rectangle 66"/>
          <p:cNvSpPr/>
          <p:nvPr/>
        </p:nvSpPr>
        <p:spPr>
          <a:xfrm>
            <a:off x="4221480" y="3084635"/>
            <a:ext cx="3452446" cy="152400"/>
          </a:xfrm>
          <a:prstGeom prst="rect">
            <a:avLst/>
          </a:prstGeom>
          <a:solidFill>
            <a:srgbClr val="FEDB00"/>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fontAlgn="base">
              <a:spcBef>
                <a:spcPct val="0"/>
              </a:spcBef>
              <a:spcAft>
                <a:spcPct val="0"/>
              </a:spcAft>
              <a:defRPr/>
            </a:pPr>
            <a:r>
              <a:rPr lang="en-GB" sz="831" b="1" dirty="0">
                <a:solidFill>
                  <a:srgbClr val="00205B"/>
                </a:solidFill>
                <a:latin typeface="Arial" pitchFamily="34" charset="0"/>
                <a:cs typeface="Arial" pitchFamily="34" charset="0"/>
              </a:rPr>
              <a:t>  EUMETSAT POLAR SYSTEM (EPS)</a:t>
            </a:r>
          </a:p>
        </p:txBody>
      </p:sp>
      <p:sp>
        <p:nvSpPr>
          <p:cNvPr id="89" name="TextBox 177"/>
          <p:cNvSpPr txBox="1">
            <a:spLocks noChangeArrowheads="1"/>
          </p:cNvSpPr>
          <p:nvPr/>
        </p:nvSpPr>
        <p:spPr bwMode="auto">
          <a:xfrm>
            <a:off x="3318803" y="61619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03</a:t>
            </a:r>
          </a:p>
        </p:txBody>
      </p:sp>
      <p:sp>
        <p:nvSpPr>
          <p:cNvPr id="90" name="TextBox 178"/>
          <p:cNvSpPr txBox="1">
            <a:spLocks noChangeArrowheads="1"/>
          </p:cNvSpPr>
          <p:nvPr/>
        </p:nvSpPr>
        <p:spPr bwMode="auto">
          <a:xfrm>
            <a:off x="3522494" y="61619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04</a:t>
            </a:r>
          </a:p>
        </p:txBody>
      </p:sp>
      <p:sp>
        <p:nvSpPr>
          <p:cNvPr id="91" name="TextBox 179"/>
          <p:cNvSpPr txBox="1">
            <a:spLocks noChangeArrowheads="1"/>
          </p:cNvSpPr>
          <p:nvPr/>
        </p:nvSpPr>
        <p:spPr bwMode="auto">
          <a:xfrm>
            <a:off x="3734972" y="61619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05</a:t>
            </a:r>
          </a:p>
        </p:txBody>
      </p:sp>
      <p:sp>
        <p:nvSpPr>
          <p:cNvPr id="92" name="TextBox 180"/>
          <p:cNvSpPr txBox="1">
            <a:spLocks noChangeArrowheads="1"/>
          </p:cNvSpPr>
          <p:nvPr/>
        </p:nvSpPr>
        <p:spPr bwMode="auto">
          <a:xfrm>
            <a:off x="3937195" y="61619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06</a:t>
            </a:r>
          </a:p>
        </p:txBody>
      </p:sp>
      <p:sp>
        <p:nvSpPr>
          <p:cNvPr id="93" name="TextBox 181"/>
          <p:cNvSpPr txBox="1">
            <a:spLocks noChangeArrowheads="1"/>
          </p:cNvSpPr>
          <p:nvPr/>
        </p:nvSpPr>
        <p:spPr bwMode="auto">
          <a:xfrm>
            <a:off x="4149678" y="61619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07</a:t>
            </a:r>
          </a:p>
        </p:txBody>
      </p:sp>
      <p:sp>
        <p:nvSpPr>
          <p:cNvPr id="94" name="TextBox 182"/>
          <p:cNvSpPr txBox="1">
            <a:spLocks noChangeArrowheads="1"/>
          </p:cNvSpPr>
          <p:nvPr/>
        </p:nvSpPr>
        <p:spPr bwMode="auto">
          <a:xfrm>
            <a:off x="4356295" y="61619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08</a:t>
            </a:r>
          </a:p>
        </p:txBody>
      </p:sp>
      <p:sp>
        <p:nvSpPr>
          <p:cNvPr id="95" name="TextBox 183"/>
          <p:cNvSpPr txBox="1">
            <a:spLocks noChangeArrowheads="1"/>
          </p:cNvSpPr>
          <p:nvPr/>
        </p:nvSpPr>
        <p:spPr bwMode="auto">
          <a:xfrm>
            <a:off x="4570241" y="61619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09</a:t>
            </a:r>
          </a:p>
        </p:txBody>
      </p:sp>
      <p:sp>
        <p:nvSpPr>
          <p:cNvPr id="96" name="TextBox 184"/>
          <p:cNvSpPr txBox="1">
            <a:spLocks noChangeArrowheads="1"/>
          </p:cNvSpPr>
          <p:nvPr/>
        </p:nvSpPr>
        <p:spPr bwMode="auto">
          <a:xfrm>
            <a:off x="4766603" y="61619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10</a:t>
            </a:r>
          </a:p>
        </p:txBody>
      </p:sp>
      <p:sp>
        <p:nvSpPr>
          <p:cNvPr id="97" name="TextBox 185"/>
          <p:cNvSpPr txBox="1">
            <a:spLocks noChangeArrowheads="1"/>
          </p:cNvSpPr>
          <p:nvPr/>
        </p:nvSpPr>
        <p:spPr bwMode="auto">
          <a:xfrm>
            <a:off x="4979086" y="61619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11</a:t>
            </a:r>
          </a:p>
        </p:txBody>
      </p:sp>
      <p:sp>
        <p:nvSpPr>
          <p:cNvPr id="98" name="TextBox 186"/>
          <p:cNvSpPr txBox="1">
            <a:spLocks noChangeArrowheads="1"/>
          </p:cNvSpPr>
          <p:nvPr/>
        </p:nvSpPr>
        <p:spPr bwMode="auto">
          <a:xfrm>
            <a:off x="5184240" y="61619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12</a:t>
            </a:r>
          </a:p>
        </p:txBody>
      </p:sp>
      <p:sp>
        <p:nvSpPr>
          <p:cNvPr id="99" name="TextBox 187"/>
          <p:cNvSpPr txBox="1">
            <a:spLocks noChangeArrowheads="1"/>
          </p:cNvSpPr>
          <p:nvPr/>
        </p:nvSpPr>
        <p:spPr bwMode="auto">
          <a:xfrm>
            <a:off x="5396718" y="61619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13</a:t>
            </a:r>
          </a:p>
        </p:txBody>
      </p:sp>
      <p:sp>
        <p:nvSpPr>
          <p:cNvPr id="100" name="TextBox 188"/>
          <p:cNvSpPr txBox="1">
            <a:spLocks noChangeArrowheads="1"/>
          </p:cNvSpPr>
          <p:nvPr/>
        </p:nvSpPr>
        <p:spPr bwMode="auto">
          <a:xfrm>
            <a:off x="5598941" y="61619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14</a:t>
            </a:r>
          </a:p>
        </p:txBody>
      </p:sp>
      <p:sp>
        <p:nvSpPr>
          <p:cNvPr id="101" name="TextBox 189"/>
          <p:cNvSpPr txBox="1">
            <a:spLocks noChangeArrowheads="1"/>
          </p:cNvSpPr>
          <p:nvPr/>
        </p:nvSpPr>
        <p:spPr bwMode="auto">
          <a:xfrm>
            <a:off x="5811424" y="61619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15</a:t>
            </a:r>
          </a:p>
        </p:txBody>
      </p:sp>
      <p:sp>
        <p:nvSpPr>
          <p:cNvPr id="102" name="TextBox 190"/>
          <p:cNvSpPr txBox="1">
            <a:spLocks noChangeArrowheads="1"/>
          </p:cNvSpPr>
          <p:nvPr/>
        </p:nvSpPr>
        <p:spPr bwMode="auto">
          <a:xfrm>
            <a:off x="6020972" y="61619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16</a:t>
            </a:r>
          </a:p>
        </p:txBody>
      </p:sp>
      <p:sp>
        <p:nvSpPr>
          <p:cNvPr id="103" name="TextBox 191"/>
          <p:cNvSpPr txBox="1">
            <a:spLocks noChangeArrowheads="1"/>
          </p:cNvSpPr>
          <p:nvPr/>
        </p:nvSpPr>
        <p:spPr bwMode="auto">
          <a:xfrm>
            <a:off x="6233455" y="61619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17</a:t>
            </a:r>
          </a:p>
        </p:txBody>
      </p:sp>
      <p:sp>
        <p:nvSpPr>
          <p:cNvPr id="104" name="TextBox 192"/>
          <p:cNvSpPr txBox="1">
            <a:spLocks noChangeArrowheads="1"/>
          </p:cNvSpPr>
          <p:nvPr/>
        </p:nvSpPr>
        <p:spPr bwMode="auto">
          <a:xfrm>
            <a:off x="6429817" y="61619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18</a:t>
            </a:r>
          </a:p>
        </p:txBody>
      </p:sp>
      <p:sp>
        <p:nvSpPr>
          <p:cNvPr id="105" name="TextBox 193"/>
          <p:cNvSpPr txBox="1">
            <a:spLocks noChangeArrowheads="1"/>
          </p:cNvSpPr>
          <p:nvPr/>
        </p:nvSpPr>
        <p:spPr bwMode="auto">
          <a:xfrm>
            <a:off x="6643763" y="61619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19</a:t>
            </a:r>
          </a:p>
        </p:txBody>
      </p:sp>
      <p:sp>
        <p:nvSpPr>
          <p:cNvPr id="106" name="TextBox 194"/>
          <p:cNvSpPr txBox="1">
            <a:spLocks noChangeArrowheads="1"/>
          </p:cNvSpPr>
          <p:nvPr/>
        </p:nvSpPr>
        <p:spPr bwMode="auto">
          <a:xfrm>
            <a:off x="6847449" y="61619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20</a:t>
            </a:r>
          </a:p>
        </p:txBody>
      </p:sp>
      <p:sp>
        <p:nvSpPr>
          <p:cNvPr id="107" name="TextBox 195"/>
          <p:cNvSpPr txBox="1">
            <a:spLocks noChangeArrowheads="1"/>
          </p:cNvSpPr>
          <p:nvPr/>
        </p:nvSpPr>
        <p:spPr bwMode="auto">
          <a:xfrm>
            <a:off x="7059932" y="61619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21</a:t>
            </a:r>
          </a:p>
        </p:txBody>
      </p:sp>
      <p:sp>
        <p:nvSpPr>
          <p:cNvPr id="108" name="TextBox 196"/>
          <p:cNvSpPr txBox="1">
            <a:spLocks noChangeArrowheads="1"/>
          </p:cNvSpPr>
          <p:nvPr/>
        </p:nvSpPr>
        <p:spPr bwMode="auto">
          <a:xfrm>
            <a:off x="7262155" y="61619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22</a:t>
            </a:r>
          </a:p>
        </p:txBody>
      </p:sp>
      <p:sp>
        <p:nvSpPr>
          <p:cNvPr id="109" name="TextBox 197"/>
          <p:cNvSpPr txBox="1">
            <a:spLocks noChangeArrowheads="1"/>
          </p:cNvSpPr>
          <p:nvPr/>
        </p:nvSpPr>
        <p:spPr bwMode="auto">
          <a:xfrm>
            <a:off x="7474634" y="61619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23</a:t>
            </a:r>
          </a:p>
        </p:txBody>
      </p:sp>
      <p:sp>
        <p:nvSpPr>
          <p:cNvPr id="110" name="TextBox 198"/>
          <p:cNvSpPr txBox="1">
            <a:spLocks noChangeArrowheads="1"/>
          </p:cNvSpPr>
          <p:nvPr/>
        </p:nvSpPr>
        <p:spPr bwMode="auto">
          <a:xfrm>
            <a:off x="7681255" y="61619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24</a:t>
            </a:r>
          </a:p>
        </p:txBody>
      </p:sp>
      <p:sp>
        <p:nvSpPr>
          <p:cNvPr id="111" name="TextBox 199"/>
          <p:cNvSpPr txBox="1">
            <a:spLocks noChangeArrowheads="1"/>
          </p:cNvSpPr>
          <p:nvPr/>
        </p:nvSpPr>
        <p:spPr bwMode="auto">
          <a:xfrm>
            <a:off x="7895201" y="61619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25</a:t>
            </a:r>
          </a:p>
        </p:txBody>
      </p:sp>
      <p:sp>
        <p:nvSpPr>
          <p:cNvPr id="112" name="TextBox 200"/>
          <p:cNvSpPr txBox="1">
            <a:spLocks noChangeArrowheads="1"/>
          </p:cNvSpPr>
          <p:nvPr/>
        </p:nvSpPr>
        <p:spPr bwMode="auto">
          <a:xfrm>
            <a:off x="8091563" y="61619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26</a:t>
            </a:r>
          </a:p>
        </p:txBody>
      </p:sp>
      <p:sp>
        <p:nvSpPr>
          <p:cNvPr id="113" name="TextBox 201"/>
          <p:cNvSpPr txBox="1">
            <a:spLocks noChangeArrowheads="1"/>
          </p:cNvSpPr>
          <p:nvPr/>
        </p:nvSpPr>
        <p:spPr bwMode="auto">
          <a:xfrm>
            <a:off x="8304041" y="61619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27</a:t>
            </a:r>
          </a:p>
        </p:txBody>
      </p:sp>
      <p:sp>
        <p:nvSpPr>
          <p:cNvPr id="114" name="TextBox 202"/>
          <p:cNvSpPr txBox="1">
            <a:spLocks noChangeArrowheads="1"/>
          </p:cNvSpPr>
          <p:nvPr/>
        </p:nvSpPr>
        <p:spPr bwMode="auto">
          <a:xfrm>
            <a:off x="8509195" y="61619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28</a:t>
            </a:r>
          </a:p>
        </p:txBody>
      </p:sp>
      <p:sp>
        <p:nvSpPr>
          <p:cNvPr id="115" name="TextBox 203"/>
          <p:cNvSpPr txBox="1">
            <a:spLocks noChangeArrowheads="1"/>
          </p:cNvSpPr>
          <p:nvPr/>
        </p:nvSpPr>
        <p:spPr bwMode="auto">
          <a:xfrm>
            <a:off x="8721678" y="61619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29</a:t>
            </a:r>
          </a:p>
        </p:txBody>
      </p:sp>
      <p:sp>
        <p:nvSpPr>
          <p:cNvPr id="116" name="TextBox 204"/>
          <p:cNvSpPr txBox="1">
            <a:spLocks noChangeArrowheads="1"/>
          </p:cNvSpPr>
          <p:nvPr/>
        </p:nvSpPr>
        <p:spPr bwMode="auto">
          <a:xfrm>
            <a:off x="8923901" y="61619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30</a:t>
            </a:r>
          </a:p>
        </p:txBody>
      </p:sp>
      <p:sp>
        <p:nvSpPr>
          <p:cNvPr id="117" name="TextBox 205"/>
          <p:cNvSpPr txBox="1">
            <a:spLocks noChangeArrowheads="1"/>
          </p:cNvSpPr>
          <p:nvPr/>
        </p:nvSpPr>
        <p:spPr bwMode="auto">
          <a:xfrm>
            <a:off x="9136380" y="61619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31</a:t>
            </a:r>
          </a:p>
        </p:txBody>
      </p:sp>
      <p:sp>
        <p:nvSpPr>
          <p:cNvPr id="118" name="TextBox 206"/>
          <p:cNvSpPr txBox="1">
            <a:spLocks noChangeArrowheads="1"/>
          </p:cNvSpPr>
          <p:nvPr/>
        </p:nvSpPr>
        <p:spPr bwMode="auto">
          <a:xfrm>
            <a:off x="9348863" y="61619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32</a:t>
            </a:r>
          </a:p>
        </p:txBody>
      </p:sp>
      <p:sp>
        <p:nvSpPr>
          <p:cNvPr id="119" name="TextBox 207"/>
          <p:cNvSpPr txBox="1">
            <a:spLocks noChangeArrowheads="1"/>
          </p:cNvSpPr>
          <p:nvPr/>
        </p:nvSpPr>
        <p:spPr bwMode="auto">
          <a:xfrm>
            <a:off x="9555480" y="61619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33</a:t>
            </a:r>
          </a:p>
        </p:txBody>
      </p:sp>
      <p:sp>
        <p:nvSpPr>
          <p:cNvPr id="120" name="TextBox 208"/>
          <p:cNvSpPr txBox="1">
            <a:spLocks noChangeArrowheads="1"/>
          </p:cNvSpPr>
          <p:nvPr/>
        </p:nvSpPr>
        <p:spPr bwMode="auto">
          <a:xfrm>
            <a:off x="9767963" y="61619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34</a:t>
            </a:r>
          </a:p>
        </p:txBody>
      </p:sp>
      <p:sp>
        <p:nvSpPr>
          <p:cNvPr id="121" name="TextBox 209"/>
          <p:cNvSpPr txBox="1">
            <a:spLocks noChangeArrowheads="1"/>
          </p:cNvSpPr>
          <p:nvPr/>
        </p:nvSpPr>
        <p:spPr bwMode="auto">
          <a:xfrm>
            <a:off x="9965788" y="61619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35</a:t>
            </a:r>
          </a:p>
        </p:txBody>
      </p:sp>
      <p:sp>
        <p:nvSpPr>
          <p:cNvPr id="122" name="TextBox 210"/>
          <p:cNvSpPr txBox="1">
            <a:spLocks noChangeArrowheads="1"/>
          </p:cNvSpPr>
          <p:nvPr/>
        </p:nvSpPr>
        <p:spPr bwMode="auto">
          <a:xfrm>
            <a:off x="10178271" y="61619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36</a:t>
            </a:r>
          </a:p>
        </p:txBody>
      </p:sp>
      <p:sp>
        <p:nvSpPr>
          <p:cNvPr id="123" name="TextBox 211"/>
          <p:cNvSpPr txBox="1">
            <a:spLocks noChangeArrowheads="1"/>
          </p:cNvSpPr>
          <p:nvPr/>
        </p:nvSpPr>
        <p:spPr bwMode="auto">
          <a:xfrm>
            <a:off x="10381957" y="61619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37</a:t>
            </a:r>
          </a:p>
        </p:txBody>
      </p:sp>
      <p:sp>
        <p:nvSpPr>
          <p:cNvPr id="124" name="TextBox 212"/>
          <p:cNvSpPr txBox="1">
            <a:spLocks noChangeArrowheads="1"/>
          </p:cNvSpPr>
          <p:nvPr/>
        </p:nvSpPr>
        <p:spPr bwMode="auto">
          <a:xfrm>
            <a:off x="10595903" y="61619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38</a:t>
            </a:r>
          </a:p>
        </p:txBody>
      </p:sp>
      <p:sp>
        <p:nvSpPr>
          <p:cNvPr id="125" name="TextBox 213"/>
          <p:cNvSpPr txBox="1">
            <a:spLocks noChangeArrowheads="1"/>
          </p:cNvSpPr>
          <p:nvPr/>
        </p:nvSpPr>
        <p:spPr bwMode="auto">
          <a:xfrm>
            <a:off x="10796663" y="61619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39</a:t>
            </a:r>
          </a:p>
        </p:txBody>
      </p:sp>
      <p:sp>
        <p:nvSpPr>
          <p:cNvPr id="126" name="TextBox 214"/>
          <p:cNvSpPr txBox="1">
            <a:spLocks noChangeArrowheads="1"/>
          </p:cNvSpPr>
          <p:nvPr/>
        </p:nvSpPr>
        <p:spPr bwMode="auto">
          <a:xfrm>
            <a:off x="11010609" y="6161943"/>
            <a:ext cx="29046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a:solidFill>
                  <a:srgbClr val="FFFFFF"/>
                </a:solidFill>
                <a:latin typeface="Arial" pitchFamily="34" charset="0"/>
                <a:cs typeface="Arial" pitchFamily="34" charset="0"/>
              </a:rPr>
              <a:t>40</a:t>
            </a:r>
          </a:p>
        </p:txBody>
      </p:sp>
      <p:sp>
        <p:nvSpPr>
          <p:cNvPr id="127" name="TextBox 215"/>
          <p:cNvSpPr txBox="1">
            <a:spLocks noChangeArrowheads="1"/>
          </p:cNvSpPr>
          <p:nvPr/>
        </p:nvSpPr>
        <p:spPr bwMode="auto">
          <a:xfrm>
            <a:off x="2904101" y="6161943"/>
            <a:ext cx="518091"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dirty="0">
                <a:solidFill>
                  <a:srgbClr val="FFFFFF"/>
                </a:solidFill>
                <a:latin typeface="Arial" pitchFamily="34" charset="0"/>
                <a:cs typeface="Arial" pitchFamily="34" charset="0"/>
              </a:rPr>
              <a:t>YEAR...</a:t>
            </a:r>
          </a:p>
        </p:txBody>
      </p:sp>
      <p:pic>
        <p:nvPicPr>
          <p:cNvPr id="128" name="Picture 5" descr="Sentinel-3.png"/>
          <p:cNvPicPr>
            <a:picLocks noChangeAspect="1"/>
          </p:cNvPicPr>
          <p:nvPr/>
        </p:nvPicPr>
        <p:blipFill>
          <a:blip r:embed="rId5" cstate="print"/>
          <a:srcRect/>
          <a:stretch>
            <a:fillRect/>
          </a:stretch>
        </p:blipFill>
        <p:spPr bwMode="auto">
          <a:xfrm>
            <a:off x="4897967" y="5220563"/>
            <a:ext cx="1437415" cy="1008788"/>
          </a:xfrm>
          <a:prstGeom prst="rect">
            <a:avLst/>
          </a:prstGeom>
          <a:noFill/>
          <a:ln w="9525">
            <a:noFill/>
            <a:miter lim="800000"/>
            <a:headEnd/>
            <a:tailEnd/>
          </a:ln>
        </p:spPr>
      </p:pic>
      <p:sp>
        <p:nvSpPr>
          <p:cNvPr id="129" name="TextBox 99"/>
          <p:cNvSpPr txBox="1">
            <a:spLocks noChangeArrowheads="1"/>
          </p:cNvSpPr>
          <p:nvPr/>
        </p:nvSpPr>
        <p:spPr bwMode="auto">
          <a:xfrm rot="16200000">
            <a:off x="10048577" y="2695350"/>
            <a:ext cx="3210978" cy="234360"/>
          </a:xfrm>
          <a:prstGeom prst="rect">
            <a:avLst/>
          </a:prstGeom>
          <a:noFill/>
          <a:ln w="9525">
            <a:noFill/>
            <a:miter lim="800000"/>
            <a:headEnd/>
            <a:tailEnd/>
          </a:ln>
        </p:spPr>
        <p:txBody>
          <a:bodyPr wrap="square">
            <a:spAutoFit/>
          </a:bodyPr>
          <a:lstStyle/>
          <a:p>
            <a:pPr algn="ctr" fontAlgn="base">
              <a:spcBef>
                <a:spcPct val="0"/>
              </a:spcBef>
              <a:spcAft>
                <a:spcPct val="0"/>
              </a:spcAft>
            </a:pPr>
            <a:r>
              <a:rPr lang="en-GB" sz="923" b="1" dirty="0">
                <a:solidFill>
                  <a:srgbClr val="FFFFFF"/>
                </a:solidFill>
                <a:latin typeface="Arial" pitchFamily="34" charset="0"/>
                <a:cs typeface="Arial" pitchFamily="34" charset="0"/>
              </a:rPr>
              <a:t>Mandatory Programmes</a:t>
            </a:r>
          </a:p>
        </p:txBody>
      </p:sp>
      <p:sp>
        <p:nvSpPr>
          <p:cNvPr id="132" name="TextBox 99"/>
          <p:cNvSpPr txBox="1">
            <a:spLocks noChangeArrowheads="1"/>
          </p:cNvSpPr>
          <p:nvPr/>
        </p:nvSpPr>
        <p:spPr bwMode="auto">
          <a:xfrm rot="16200000">
            <a:off x="11199456" y="4706159"/>
            <a:ext cx="909224" cy="376385"/>
          </a:xfrm>
          <a:prstGeom prst="rect">
            <a:avLst/>
          </a:prstGeom>
          <a:noFill/>
          <a:ln w="9525">
            <a:noFill/>
            <a:miter lim="800000"/>
            <a:headEnd/>
            <a:tailEnd/>
          </a:ln>
        </p:spPr>
        <p:txBody>
          <a:bodyPr wrap="none">
            <a:spAutoFit/>
          </a:bodyPr>
          <a:lstStyle/>
          <a:p>
            <a:pPr algn="ctr" fontAlgn="base">
              <a:spcBef>
                <a:spcPct val="0"/>
              </a:spcBef>
              <a:spcAft>
                <a:spcPct val="0"/>
              </a:spcAft>
            </a:pPr>
            <a:r>
              <a:rPr lang="en-GB" sz="923" b="1" dirty="0">
                <a:solidFill>
                  <a:srgbClr val="FFFFFF"/>
                </a:solidFill>
                <a:latin typeface="Arial" pitchFamily="34" charset="0"/>
                <a:cs typeface="Arial" pitchFamily="34" charset="0"/>
              </a:rPr>
              <a:t>Optional</a:t>
            </a:r>
          </a:p>
          <a:p>
            <a:pPr algn="ctr" fontAlgn="base">
              <a:spcBef>
                <a:spcPct val="0"/>
              </a:spcBef>
              <a:spcAft>
                <a:spcPct val="0"/>
              </a:spcAft>
            </a:pPr>
            <a:r>
              <a:rPr lang="en-GB" sz="923" b="1" dirty="0">
                <a:solidFill>
                  <a:srgbClr val="FFFFFF"/>
                </a:solidFill>
                <a:latin typeface="Arial" pitchFamily="34" charset="0"/>
                <a:cs typeface="Arial" pitchFamily="34" charset="0"/>
              </a:rPr>
              <a:t>Programmes</a:t>
            </a:r>
          </a:p>
        </p:txBody>
      </p:sp>
      <p:pic>
        <p:nvPicPr>
          <p:cNvPr id="133" name="Picture 6" descr="metop.png"/>
          <p:cNvPicPr>
            <a:picLocks noChangeAspect="1"/>
          </p:cNvPicPr>
          <p:nvPr/>
        </p:nvPicPr>
        <p:blipFill>
          <a:blip r:embed="rId6" cstate="print"/>
          <a:srcRect/>
          <a:stretch>
            <a:fillRect/>
          </a:stretch>
        </p:blipFill>
        <p:spPr bwMode="auto">
          <a:xfrm rot="-1286163">
            <a:off x="3685153" y="2769578"/>
            <a:ext cx="811823" cy="609600"/>
          </a:xfrm>
          <a:prstGeom prst="rect">
            <a:avLst/>
          </a:prstGeom>
          <a:noFill/>
          <a:ln w="9525">
            <a:noFill/>
            <a:miter lim="800000"/>
            <a:headEnd/>
            <a:tailEnd/>
          </a:ln>
        </p:spPr>
      </p:pic>
      <p:sp>
        <p:nvSpPr>
          <p:cNvPr id="134" name="Rectangle 102"/>
          <p:cNvSpPr>
            <a:spLocks noChangeArrowheads="1"/>
          </p:cNvSpPr>
          <p:nvPr/>
        </p:nvSpPr>
        <p:spPr bwMode="auto">
          <a:xfrm>
            <a:off x="5623855" y="1119554"/>
            <a:ext cx="211015" cy="5158154"/>
          </a:xfrm>
          <a:prstGeom prst="rect">
            <a:avLst/>
          </a:prstGeom>
          <a:solidFill>
            <a:srgbClr val="C5B9AC">
              <a:alpha val="20000"/>
            </a:srgbClr>
          </a:solidFill>
          <a:ln w="9525" algn="ctr">
            <a:noFill/>
            <a:round/>
            <a:headEnd/>
            <a:tailEnd/>
          </a:ln>
        </p:spPr>
        <p:txBody>
          <a:bodyPr lIns="33231" tIns="33231" rIns="33231" bIns="33231"/>
          <a:lstStyle/>
          <a:p>
            <a:pPr fontAlgn="base">
              <a:spcBef>
                <a:spcPct val="0"/>
              </a:spcBef>
              <a:spcAft>
                <a:spcPct val="0"/>
              </a:spcAft>
            </a:pPr>
            <a:endParaRPr lang="en-US" sz="831" b="1" dirty="0">
              <a:solidFill>
                <a:srgbClr val="FFFFFF"/>
              </a:solidFill>
              <a:latin typeface="Arial" pitchFamily="34" charset="0"/>
              <a:cs typeface="Arial" pitchFamily="34" charset="0"/>
            </a:endParaRPr>
          </a:p>
        </p:txBody>
      </p:sp>
      <p:sp>
        <p:nvSpPr>
          <p:cNvPr id="143" name="Rectangle 142"/>
          <p:cNvSpPr/>
          <p:nvPr/>
        </p:nvSpPr>
        <p:spPr>
          <a:xfrm>
            <a:off x="7423891" y="3811469"/>
            <a:ext cx="4048857" cy="149469"/>
          </a:xfrm>
          <a:prstGeom prst="rect">
            <a:avLst/>
          </a:prstGeom>
          <a:solidFill>
            <a:srgbClr val="FEDB00"/>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fontAlgn="base">
              <a:spcBef>
                <a:spcPct val="0"/>
              </a:spcBef>
              <a:spcAft>
                <a:spcPct val="0"/>
              </a:spcAft>
              <a:defRPr/>
            </a:pPr>
            <a:r>
              <a:rPr lang="en-GB" sz="831" b="1" dirty="0">
                <a:solidFill>
                  <a:srgbClr val="00205B"/>
                </a:solidFill>
                <a:latin typeface="Arial" pitchFamily="34" charset="0"/>
                <a:cs typeface="Arial" pitchFamily="34" charset="0"/>
              </a:rPr>
              <a:t>  EUMETSAT POLAR SYSTEM  SECOND GENERATION (EPS-SG)</a:t>
            </a:r>
          </a:p>
        </p:txBody>
      </p:sp>
      <p:pic>
        <p:nvPicPr>
          <p:cNvPr id="145" name="Picture 1"/>
          <p:cNvPicPr>
            <a:picLocks noChangeAspect="1" noChangeArrowheads="1"/>
          </p:cNvPicPr>
          <p:nvPr/>
        </p:nvPicPr>
        <p:blipFill>
          <a:blip r:embed="rId7" cstate="print"/>
          <a:srcRect/>
          <a:stretch>
            <a:fillRect/>
          </a:stretch>
        </p:blipFill>
        <p:spPr bwMode="auto">
          <a:xfrm rot="337999">
            <a:off x="9921827" y="2036885"/>
            <a:ext cx="517280" cy="842596"/>
          </a:xfrm>
          <a:prstGeom prst="rect">
            <a:avLst/>
          </a:prstGeom>
          <a:noFill/>
          <a:ln w="9525">
            <a:noFill/>
            <a:miter lim="800000"/>
            <a:headEnd/>
            <a:tailEnd/>
          </a:ln>
        </p:spPr>
      </p:pic>
      <p:pic>
        <p:nvPicPr>
          <p:cNvPr id="146" name="Picture 2"/>
          <p:cNvPicPr>
            <a:picLocks noChangeAspect="1" noChangeArrowheads="1"/>
          </p:cNvPicPr>
          <p:nvPr/>
        </p:nvPicPr>
        <p:blipFill>
          <a:blip r:embed="rId8" cstate="print"/>
          <a:srcRect/>
          <a:stretch>
            <a:fillRect/>
          </a:stretch>
        </p:blipFill>
        <p:spPr bwMode="auto">
          <a:xfrm rot="354872">
            <a:off x="10418596" y="2293327"/>
            <a:ext cx="477715" cy="767862"/>
          </a:xfrm>
          <a:prstGeom prst="rect">
            <a:avLst/>
          </a:prstGeom>
          <a:noFill/>
          <a:ln w="9525">
            <a:noFill/>
            <a:miter lim="800000"/>
            <a:headEnd/>
            <a:tailEnd/>
          </a:ln>
        </p:spPr>
      </p:pic>
      <p:pic>
        <p:nvPicPr>
          <p:cNvPr id="147" name="Picture 177" descr="Metop_Second_Generationv02-ESA.png"/>
          <p:cNvPicPr>
            <a:picLocks noChangeAspect="1"/>
          </p:cNvPicPr>
          <p:nvPr/>
        </p:nvPicPr>
        <p:blipFill>
          <a:blip r:embed="rId9" cstate="print"/>
          <a:srcRect/>
          <a:stretch>
            <a:fillRect/>
          </a:stretch>
        </p:blipFill>
        <p:spPr bwMode="auto">
          <a:xfrm>
            <a:off x="6371203" y="3782158"/>
            <a:ext cx="452803" cy="379534"/>
          </a:xfrm>
          <a:prstGeom prst="rect">
            <a:avLst/>
          </a:prstGeom>
          <a:noFill/>
          <a:ln w="9525">
            <a:noFill/>
            <a:miter lim="800000"/>
            <a:headEnd/>
            <a:tailEnd/>
          </a:ln>
        </p:spPr>
      </p:pic>
      <p:pic>
        <p:nvPicPr>
          <p:cNvPr id="148" name="Picture 178" descr="Metop_Second_Generation-ESA.png"/>
          <p:cNvPicPr>
            <a:picLocks noChangeAspect="1"/>
          </p:cNvPicPr>
          <p:nvPr/>
        </p:nvPicPr>
        <p:blipFill>
          <a:blip r:embed="rId10" cstate="print"/>
          <a:srcRect/>
          <a:stretch>
            <a:fillRect/>
          </a:stretch>
        </p:blipFill>
        <p:spPr bwMode="auto">
          <a:xfrm>
            <a:off x="6759527" y="3918441"/>
            <a:ext cx="517281" cy="565638"/>
          </a:xfrm>
          <a:prstGeom prst="rect">
            <a:avLst/>
          </a:prstGeom>
          <a:noFill/>
          <a:ln w="9525">
            <a:noFill/>
            <a:miter lim="800000"/>
            <a:headEnd/>
            <a:tailEnd/>
          </a:ln>
        </p:spPr>
      </p:pic>
      <p:pic>
        <p:nvPicPr>
          <p:cNvPr id="149" name="Picture 5" descr="jason-big.png"/>
          <p:cNvPicPr>
            <a:picLocks noChangeAspect="1"/>
          </p:cNvPicPr>
          <p:nvPr/>
        </p:nvPicPr>
        <p:blipFill>
          <a:blip r:embed="rId11" cstate="print"/>
          <a:srcRect/>
          <a:stretch>
            <a:fillRect/>
          </a:stretch>
        </p:blipFill>
        <p:spPr bwMode="auto">
          <a:xfrm rot="445958">
            <a:off x="3740315" y="4580576"/>
            <a:ext cx="934358" cy="669661"/>
          </a:xfrm>
          <a:prstGeom prst="rect">
            <a:avLst/>
          </a:prstGeom>
          <a:noFill/>
          <a:ln w="9525">
            <a:noFill/>
            <a:miter lim="800000"/>
            <a:headEnd/>
            <a:tailEnd/>
          </a:ln>
        </p:spPr>
      </p:pic>
      <p:cxnSp>
        <p:nvCxnSpPr>
          <p:cNvPr id="154" name="Straight Connector 11"/>
          <p:cNvCxnSpPr>
            <a:cxnSpLocks noChangeShapeType="1"/>
          </p:cNvCxnSpPr>
          <p:nvPr/>
        </p:nvCxnSpPr>
        <p:spPr bwMode="auto">
          <a:xfrm>
            <a:off x="2813247" y="5345710"/>
            <a:ext cx="9230431" cy="0"/>
          </a:xfrm>
          <a:prstGeom prst="line">
            <a:avLst/>
          </a:prstGeom>
          <a:noFill/>
          <a:ln w="25400" algn="ctr">
            <a:solidFill>
              <a:schemeClr val="accent3"/>
            </a:solidFill>
            <a:prstDash val="dash"/>
            <a:round/>
            <a:headEnd/>
            <a:tailEnd/>
          </a:ln>
        </p:spPr>
      </p:cxnSp>
      <p:sp>
        <p:nvSpPr>
          <p:cNvPr id="155" name="TextBox 99"/>
          <p:cNvSpPr txBox="1">
            <a:spLocks noChangeArrowheads="1"/>
          </p:cNvSpPr>
          <p:nvPr/>
        </p:nvSpPr>
        <p:spPr bwMode="auto">
          <a:xfrm rot="16200000">
            <a:off x="11199457" y="5667655"/>
            <a:ext cx="909224" cy="37638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923" b="1" dirty="0">
                <a:solidFill>
                  <a:srgbClr val="FFFFFF"/>
                </a:solidFill>
                <a:latin typeface="Arial" pitchFamily="34" charset="0"/>
                <a:cs typeface="Arial" pitchFamily="34" charset="0"/>
              </a:rPr>
              <a:t>Third Party</a:t>
            </a:r>
            <a:endParaRPr lang="en-GB" sz="923" b="1" dirty="0">
              <a:solidFill>
                <a:srgbClr val="FFFFFF"/>
              </a:solidFill>
              <a:latin typeface="Arial" pitchFamily="34" charset="0"/>
              <a:cs typeface="Arial" pitchFamily="34" charset="0"/>
            </a:endParaRPr>
          </a:p>
          <a:p>
            <a:pPr algn="ctr" fontAlgn="base">
              <a:spcBef>
                <a:spcPct val="0"/>
              </a:spcBef>
              <a:spcAft>
                <a:spcPct val="0"/>
              </a:spcAft>
            </a:pPr>
            <a:r>
              <a:rPr lang="en-GB" sz="923" b="1" dirty="0">
                <a:solidFill>
                  <a:srgbClr val="FFFFFF"/>
                </a:solidFill>
                <a:latin typeface="Arial" pitchFamily="34" charset="0"/>
                <a:cs typeface="Arial" pitchFamily="34" charset="0"/>
              </a:rPr>
              <a:t>Programmes</a:t>
            </a:r>
          </a:p>
        </p:txBody>
      </p:sp>
      <p:sp>
        <p:nvSpPr>
          <p:cNvPr id="156" name="Rectangle 155"/>
          <p:cNvSpPr/>
          <p:nvPr/>
        </p:nvSpPr>
        <p:spPr>
          <a:xfrm>
            <a:off x="4221480" y="3247562"/>
            <a:ext cx="2461846" cy="152400"/>
          </a:xfrm>
          <a:prstGeom prst="rect">
            <a:avLst/>
          </a:prstGeom>
          <a:gradFill flip="none" rotWithShape="1">
            <a:gsLst>
              <a:gs pos="33000">
                <a:srgbClr val="FEDB00"/>
              </a:gs>
              <a:gs pos="100000">
                <a:srgbClr val="FEDB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fontAlgn="base">
              <a:spcBef>
                <a:spcPct val="0"/>
              </a:spcBef>
              <a:spcAft>
                <a:spcPct val="0"/>
              </a:spcAft>
              <a:defRPr/>
            </a:pPr>
            <a:r>
              <a:rPr lang="en-GB" sz="831" b="1" dirty="0">
                <a:solidFill>
                  <a:srgbClr val="002569"/>
                </a:solidFill>
                <a:latin typeface="Arial" pitchFamily="34" charset="0"/>
                <a:cs typeface="Arial" pitchFamily="34" charset="0"/>
              </a:rPr>
              <a:t>  METOP-A</a:t>
            </a:r>
          </a:p>
        </p:txBody>
      </p:sp>
      <p:sp>
        <p:nvSpPr>
          <p:cNvPr id="157" name="Rectangle 156"/>
          <p:cNvSpPr/>
          <p:nvPr/>
        </p:nvSpPr>
        <p:spPr>
          <a:xfrm>
            <a:off x="5476563" y="3409031"/>
            <a:ext cx="2461846" cy="152400"/>
          </a:xfrm>
          <a:prstGeom prst="rect">
            <a:avLst/>
          </a:prstGeom>
          <a:gradFill flip="none" rotWithShape="1">
            <a:gsLst>
              <a:gs pos="33000">
                <a:srgbClr val="FEDB00"/>
              </a:gs>
              <a:gs pos="100000">
                <a:srgbClr val="FEDB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fontAlgn="base">
              <a:spcBef>
                <a:spcPct val="0"/>
              </a:spcBef>
              <a:spcAft>
                <a:spcPct val="0"/>
              </a:spcAft>
              <a:defRPr/>
            </a:pPr>
            <a:r>
              <a:rPr lang="en-GB" sz="831" b="1" dirty="0">
                <a:solidFill>
                  <a:srgbClr val="002569"/>
                </a:solidFill>
                <a:latin typeface="Arial" pitchFamily="34" charset="0"/>
                <a:cs typeface="Arial" pitchFamily="34" charset="0"/>
              </a:rPr>
              <a:t>  METOP-B</a:t>
            </a:r>
          </a:p>
        </p:txBody>
      </p:sp>
      <p:sp>
        <p:nvSpPr>
          <p:cNvPr id="153" name="Rectangle 152"/>
          <p:cNvSpPr/>
          <p:nvPr/>
        </p:nvSpPr>
        <p:spPr>
          <a:xfrm>
            <a:off x="6640917" y="3570505"/>
            <a:ext cx="2434783" cy="160365"/>
          </a:xfrm>
          <a:prstGeom prst="rect">
            <a:avLst/>
          </a:prstGeom>
          <a:gradFill flip="none" rotWithShape="1">
            <a:gsLst>
              <a:gs pos="33000">
                <a:srgbClr val="FEDB00"/>
              </a:gs>
              <a:gs pos="100000">
                <a:srgbClr val="FEDB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fontAlgn="base">
              <a:spcBef>
                <a:spcPct val="0"/>
              </a:spcBef>
              <a:spcAft>
                <a:spcPct val="0"/>
              </a:spcAft>
              <a:defRPr/>
            </a:pPr>
            <a:r>
              <a:rPr lang="en-GB" sz="831" b="1" dirty="0">
                <a:solidFill>
                  <a:srgbClr val="002569"/>
                </a:solidFill>
                <a:latin typeface="Arial" pitchFamily="34" charset="0"/>
                <a:cs typeface="Arial" pitchFamily="34" charset="0"/>
              </a:rPr>
              <a:t>  METOP-C</a:t>
            </a:r>
          </a:p>
        </p:txBody>
      </p:sp>
      <p:sp>
        <p:nvSpPr>
          <p:cNvPr id="158" name="Rectangle 157"/>
          <p:cNvSpPr/>
          <p:nvPr/>
        </p:nvSpPr>
        <p:spPr>
          <a:xfrm>
            <a:off x="3553571" y="1596138"/>
            <a:ext cx="3544554" cy="152400"/>
          </a:xfrm>
          <a:prstGeom prst="rect">
            <a:avLst/>
          </a:prstGeom>
          <a:gradFill flip="none" rotWithShape="1">
            <a:gsLst>
              <a:gs pos="33000">
                <a:srgbClr val="00B5E2"/>
              </a:gs>
              <a:gs pos="100000">
                <a:srgbClr val="FEDB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fontAlgn="base">
              <a:spcBef>
                <a:spcPct val="0"/>
              </a:spcBef>
              <a:spcAft>
                <a:spcPct val="0"/>
              </a:spcAft>
              <a:defRPr/>
            </a:pPr>
            <a:r>
              <a:rPr lang="en-GB" sz="831" b="1" dirty="0">
                <a:solidFill>
                  <a:srgbClr val="FFFFFF"/>
                </a:solidFill>
                <a:latin typeface="Arial" pitchFamily="34" charset="0"/>
                <a:cs typeface="Arial" pitchFamily="34" charset="0"/>
              </a:rPr>
              <a:t>  METEOSAT-8</a:t>
            </a:r>
          </a:p>
        </p:txBody>
      </p:sp>
      <p:sp>
        <p:nvSpPr>
          <p:cNvPr id="159" name="Rectangle 158"/>
          <p:cNvSpPr/>
          <p:nvPr/>
        </p:nvSpPr>
        <p:spPr>
          <a:xfrm>
            <a:off x="4079740" y="1760556"/>
            <a:ext cx="3544554" cy="152400"/>
          </a:xfrm>
          <a:prstGeom prst="rect">
            <a:avLst/>
          </a:prstGeom>
          <a:gradFill flip="none" rotWithShape="1">
            <a:gsLst>
              <a:gs pos="33000">
                <a:srgbClr val="00B5E2"/>
              </a:gs>
              <a:gs pos="100000">
                <a:srgbClr val="FEDB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fontAlgn="base">
              <a:spcBef>
                <a:spcPct val="0"/>
              </a:spcBef>
              <a:spcAft>
                <a:spcPct val="0"/>
              </a:spcAft>
              <a:defRPr/>
            </a:pPr>
            <a:r>
              <a:rPr lang="en-GB" sz="831" b="1" dirty="0">
                <a:solidFill>
                  <a:srgbClr val="FFFFFF"/>
                </a:solidFill>
                <a:latin typeface="Arial" pitchFamily="34" charset="0"/>
                <a:cs typeface="Arial" pitchFamily="34" charset="0"/>
              </a:rPr>
              <a:t>  METEOSAT-9</a:t>
            </a:r>
          </a:p>
        </p:txBody>
      </p:sp>
      <p:sp>
        <p:nvSpPr>
          <p:cNvPr id="160" name="Rectangle 159"/>
          <p:cNvSpPr/>
          <p:nvPr/>
        </p:nvSpPr>
        <p:spPr>
          <a:xfrm>
            <a:off x="5428045" y="1924974"/>
            <a:ext cx="3544554" cy="152400"/>
          </a:xfrm>
          <a:prstGeom prst="rect">
            <a:avLst/>
          </a:prstGeom>
          <a:gradFill flip="none" rotWithShape="1">
            <a:gsLst>
              <a:gs pos="33000">
                <a:srgbClr val="00B5E2"/>
              </a:gs>
              <a:gs pos="100000">
                <a:srgbClr val="FEDB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fontAlgn="base">
              <a:spcBef>
                <a:spcPct val="0"/>
              </a:spcBef>
              <a:spcAft>
                <a:spcPct val="0"/>
              </a:spcAft>
              <a:defRPr/>
            </a:pPr>
            <a:r>
              <a:rPr lang="en-GB" sz="831" b="1" dirty="0">
                <a:solidFill>
                  <a:srgbClr val="FFFFFF"/>
                </a:solidFill>
                <a:latin typeface="Arial" pitchFamily="34" charset="0"/>
                <a:cs typeface="Arial" pitchFamily="34" charset="0"/>
              </a:rPr>
              <a:t>  METEOSAT-10</a:t>
            </a:r>
          </a:p>
        </p:txBody>
      </p:sp>
      <p:sp>
        <p:nvSpPr>
          <p:cNvPr id="161" name="Rectangle 160"/>
          <p:cNvSpPr/>
          <p:nvPr/>
        </p:nvSpPr>
        <p:spPr>
          <a:xfrm>
            <a:off x="6058351" y="2089392"/>
            <a:ext cx="3544554" cy="152400"/>
          </a:xfrm>
          <a:prstGeom prst="rect">
            <a:avLst/>
          </a:prstGeom>
          <a:gradFill flip="none" rotWithShape="1">
            <a:gsLst>
              <a:gs pos="33000">
                <a:srgbClr val="00B5E2"/>
              </a:gs>
              <a:gs pos="100000">
                <a:srgbClr val="FEDB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fontAlgn="base">
              <a:spcBef>
                <a:spcPct val="0"/>
              </a:spcBef>
              <a:spcAft>
                <a:spcPct val="0"/>
              </a:spcAft>
              <a:defRPr/>
            </a:pPr>
            <a:r>
              <a:rPr lang="en-GB" sz="831" b="1" dirty="0">
                <a:solidFill>
                  <a:srgbClr val="FFFFFF"/>
                </a:solidFill>
                <a:latin typeface="Arial" pitchFamily="34" charset="0"/>
                <a:cs typeface="Arial" pitchFamily="34" charset="0"/>
              </a:rPr>
              <a:t>  METEOSAT-11</a:t>
            </a:r>
          </a:p>
        </p:txBody>
      </p:sp>
      <p:sp>
        <p:nvSpPr>
          <p:cNvPr id="164" name="Rectangle 163"/>
          <p:cNvSpPr/>
          <p:nvPr/>
        </p:nvSpPr>
        <p:spPr>
          <a:xfrm>
            <a:off x="4599402" y="4774425"/>
            <a:ext cx="2461846" cy="152400"/>
          </a:xfrm>
          <a:prstGeom prst="rect">
            <a:avLst/>
          </a:prstGeom>
          <a:gradFill flip="none" rotWithShape="1">
            <a:gsLst>
              <a:gs pos="33000">
                <a:schemeClr val="accent2">
                  <a:alpha val="99000"/>
                </a:schemeClr>
              </a:gs>
              <a:gs pos="100000">
                <a:srgbClr val="FEDB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fontAlgn="base">
              <a:spcBef>
                <a:spcPct val="0"/>
              </a:spcBef>
              <a:spcAft>
                <a:spcPct val="0"/>
              </a:spcAft>
              <a:defRPr/>
            </a:pPr>
            <a:r>
              <a:rPr lang="en-GB" sz="831" b="1" dirty="0">
                <a:solidFill>
                  <a:srgbClr val="FFFFFF"/>
                </a:solidFill>
                <a:latin typeface="Arial" pitchFamily="34" charset="0"/>
                <a:cs typeface="Arial" pitchFamily="34" charset="0"/>
              </a:rPr>
              <a:t>  JASON-2</a:t>
            </a:r>
          </a:p>
        </p:txBody>
      </p:sp>
      <p:sp>
        <p:nvSpPr>
          <p:cNvPr id="165" name="Rectangle 164"/>
          <p:cNvSpPr/>
          <p:nvPr/>
        </p:nvSpPr>
        <p:spPr>
          <a:xfrm>
            <a:off x="6179949" y="4948203"/>
            <a:ext cx="1962901" cy="152400"/>
          </a:xfrm>
          <a:prstGeom prst="rect">
            <a:avLst/>
          </a:prstGeom>
          <a:gradFill flip="none" rotWithShape="1">
            <a:gsLst>
              <a:gs pos="33000">
                <a:schemeClr val="accent2">
                  <a:alpha val="99000"/>
                </a:schemeClr>
              </a:gs>
              <a:gs pos="100000">
                <a:srgbClr val="FEDB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fontAlgn="base">
              <a:spcBef>
                <a:spcPct val="0"/>
              </a:spcBef>
              <a:spcAft>
                <a:spcPct val="0"/>
              </a:spcAft>
              <a:defRPr/>
            </a:pPr>
            <a:r>
              <a:rPr lang="en-GB" sz="831" b="1" dirty="0">
                <a:solidFill>
                  <a:srgbClr val="FFFFFF"/>
                </a:solidFill>
                <a:latin typeface="Arial" pitchFamily="34" charset="0"/>
                <a:cs typeface="Arial" pitchFamily="34" charset="0"/>
              </a:rPr>
              <a:t>  JASON-3</a:t>
            </a:r>
          </a:p>
        </p:txBody>
      </p:sp>
      <p:sp>
        <p:nvSpPr>
          <p:cNvPr id="166" name="Rectangle 165"/>
          <p:cNvSpPr/>
          <p:nvPr/>
        </p:nvSpPr>
        <p:spPr>
          <a:xfrm>
            <a:off x="7223303" y="5264726"/>
            <a:ext cx="3135209" cy="152400"/>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fontAlgn="base">
              <a:spcBef>
                <a:spcPct val="0"/>
              </a:spcBef>
              <a:spcAft>
                <a:spcPct val="0"/>
              </a:spcAft>
              <a:defRPr/>
            </a:pPr>
            <a:r>
              <a:rPr lang="en-GB" sz="831" b="1" dirty="0">
                <a:solidFill>
                  <a:srgbClr val="FFFFFF"/>
                </a:solidFill>
                <a:latin typeface="Arial" pitchFamily="34" charset="0"/>
                <a:cs typeface="Arial" pitchFamily="34" charset="0"/>
              </a:rPr>
              <a:t>  SENTINEL-6 (JASON-CS)</a:t>
            </a:r>
          </a:p>
        </p:txBody>
      </p:sp>
      <p:pic>
        <p:nvPicPr>
          <p:cNvPr id="150" name="Picture 1" descr="C:\Users\ratier\AppData\Local\Microsoft\Windows\Temporary Internet Files\Content.Outlook\C9Y5AWSI\Jason_CS_image_2.png"/>
          <p:cNvPicPr>
            <a:picLocks noChangeAspect="1" noChangeArrowheads="1"/>
          </p:cNvPicPr>
          <p:nvPr/>
        </p:nvPicPr>
        <p:blipFill>
          <a:blip r:embed="rId12" cstate="print"/>
          <a:srcRect/>
          <a:stretch>
            <a:fillRect/>
          </a:stretch>
        </p:blipFill>
        <p:spPr bwMode="auto">
          <a:xfrm>
            <a:off x="10172232" y="5023127"/>
            <a:ext cx="703385" cy="396500"/>
          </a:xfrm>
          <a:prstGeom prst="rect">
            <a:avLst/>
          </a:prstGeom>
          <a:noFill/>
        </p:spPr>
      </p:pic>
      <p:sp>
        <p:nvSpPr>
          <p:cNvPr id="144" name="TextBox 215"/>
          <p:cNvSpPr txBox="1">
            <a:spLocks noChangeArrowheads="1"/>
          </p:cNvSpPr>
          <p:nvPr/>
        </p:nvSpPr>
        <p:spPr bwMode="auto">
          <a:xfrm>
            <a:off x="209022" y="1049786"/>
            <a:ext cx="518091"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dirty="0">
                <a:solidFill>
                  <a:srgbClr val="FFFFFF"/>
                </a:solidFill>
                <a:latin typeface="Arial" pitchFamily="34" charset="0"/>
                <a:cs typeface="Arial" pitchFamily="34" charset="0"/>
              </a:rPr>
              <a:t>YEAR...</a:t>
            </a:r>
          </a:p>
        </p:txBody>
      </p:sp>
      <p:sp>
        <p:nvSpPr>
          <p:cNvPr id="151" name="TextBox 177"/>
          <p:cNvSpPr txBox="1">
            <a:spLocks noChangeArrowheads="1"/>
          </p:cNvSpPr>
          <p:nvPr/>
        </p:nvSpPr>
        <p:spPr bwMode="auto">
          <a:xfrm>
            <a:off x="719262" y="1093177"/>
            <a:ext cx="396262"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smtClean="0">
                <a:solidFill>
                  <a:srgbClr val="FFFFFF"/>
                </a:solidFill>
                <a:latin typeface="Arial" pitchFamily="34" charset="0"/>
                <a:cs typeface="Arial" pitchFamily="34" charset="0"/>
              </a:rPr>
              <a:t>1977</a:t>
            </a:r>
            <a:endParaRPr lang="en-GB" sz="738" b="1" dirty="0">
              <a:solidFill>
                <a:srgbClr val="FFFFFF"/>
              </a:solidFill>
              <a:latin typeface="Arial" pitchFamily="34" charset="0"/>
              <a:cs typeface="Arial" pitchFamily="34" charset="0"/>
            </a:endParaRPr>
          </a:p>
        </p:txBody>
      </p:sp>
      <p:sp>
        <p:nvSpPr>
          <p:cNvPr id="152" name="TextBox 177"/>
          <p:cNvSpPr txBox="1">
            <a:spLocks noChangeArrowheads="1"/>
          </p:cNvSpPr>
          <p:nvPr/>
        </p:nvSpPr>
        <p:spPr bwMode="auto">
          <a:xfrm>
            <a:off x="2436724" y="1093177"/>
            <a:ext cx="396262"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smtClean="0">
                <a:solidFill>
                  <a:srgbClr val="FFFFFF"/>
                </a:solidFill>
                <a:latin typeface="Arial" pitchFamily="34" charset="0"/>
                <a:cs typeface="Arial" pitchFamily="34" charset="0"/>
              </a:rPr>
              <a:t>2016</a:t>
            </a:r>
            <a:endParaRPr lang="en-GB" sz="738" b="1" dirty="0">
              <a:solidFill>
                <a:srgbClr val="FFFFFF"/>
              </a:solidFill>
              <a:latin typeface="Arial" pitchFamily="34" charset="0"/>
              <a:cs typeface="Arial" pitchFamily="34" charset="0"/>
            </a:endParaRPr>
          </a:p>
        </p:txBody>
      </p:sp>
      <p:sp>
        <p:nvSpPr>
          <p:cNvPr id="162" name="TextBox 177"/>
          <p:cNvSpPr txBox="1">
            <a:spLocks noChangeArrowheads="1"/>
          </p:cNvSpPr>
          <p:nvPr/>
        </p:nvSpPr>
        <p:spPr bwMode="auto">
          <a:xfrm>
            <a:off x="1573614" y="1084387"/>
            <a:ext cx="279244" cy="205890"/>
          </a:xfrm>
          <a:prstGeom prst="rect">
            <a:avLst/>
          </a:prstGeom>
          <a:noFill/>
          <a:ln w="9525">
            <a:noFill/>
            <a:miter lim="800000"/>
            <a:headEnd/>
            <a:tailEnd/>
          </a:ln>
        </p:spPr>
        <p:txBody>
          <a:bodyPr wrap="none">
            <a:spAutoFit/>
          </a:bodyPr>
          <a:lstStyle/>
          <a:p>
            <a:pPr fontAlgn="base">
              <a:spcBef>
                <a:spcPct val="0"/>
              </a:spcBef>
              <a:spcAft>
                <a:spcPct val="0"/>
              </a:spcAft>
            </a:pPr>
            <a:r>
              <a:rPr lang="en-GB" sz="738" b="1" dirty="0" smtClean="0">
                <a:solidFill>
                  <a:srgbClr val="FFFFFF"/>
                </a:solidFill>
                <a:latin typeface="Arial" pitchFamily="34" charset="0"/>
                <a:cs typeface="Arial" pitchFamily="34" charset="0"/>
              </a:rPr>
              <a:t>…</a:t>
            </a:r>
            <a:endParaRPr lang="en-GB" sz="738" b="1" dirty="0">
              <a:solidFill>
                <a:srgbClr val="FFFFFF"/>
              </a:solidFill>
              <a:latin typeface="Arial" pitchFamily="34" charset="0"/>
              <a:cs typeface="Arial" pitchFamily="34" charset="0"/>
            </a:endParaRPr>
          </a:p>
        </p:txBody>
      </p:sp>
      <p:sp>
        <p:nvSpPr>
          <p:cNvPr id="163" name="Rectangle 162"/>
          <p:cNvSpPr/>
          <p:nvPr/>
        </p:nvSpPr>
        <p:spPr>
          <a:xfrm>
            <a:off x="794667" y="1319180"/>
            <a:ext cx="1829629" cy="14913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fontAlgn="base">
              <a:spcBef>
                <a:spcPct val="0"/>
              </a:spcBef>
              <a:spcAft>
                <a:spcPct val="0"/>
              </a:spcAft>
              <a:defRPr/>
            </a:pPr>
            <a:r>
              <a:rPr lang="en-GB" sz="831" b="1" dirty="0">
                <a:solidFill>
                  <a:srgbClr val="FFFFFF"/>
                </a:solidFill>
                <a:latin typeface="Arial" pitchFamily="34" charset="0"/>
                <a:cs typeface="Arial" pitchFamily="34" charset="0"/>
              </a:rPr>
              <a:t>  METEOSAT </a:t>
            </a:r>
            <a:r>
              <a:rPr lang="en-GB" sz="831" b="1" dirty="0" smtClean="0">
                <a:solidFill>
                  <a:srgbClr val="FFFFFF"/>
                </a:solidFill>
                <a:latin typeface="Arial" pitchFamily="34" charset="0"/>
                <a:cs typeface="Arial" pitchFamily="34" charset="0"/>
              </a:rPr>
              <a:t>FIRST </a:t>
            </a:r>
            <a:r>
              <a:rPr lang="en-GB" sz="831" b="1" dirty="0">
                <a:solidFill>
                  <a:srgbClr val="FFFFFF"/>
                </a:solidFill>
                <a:latin typeface="Arial" pitchFamily="34" charset="0"/>
                <a:cs typeface="Arial" pitchFamily="34" charset="0"/>
              </a:rPr>
              <a:t>GENERATION</a:t>
            </a:r>
          </a:p>
        </p:txBody>
      </p:sp>
      <p:pic>
        <p:nvPicPr>
          <p:cNvPr id="167" name="Picture 3" descr="H:\DESKTOP\800px-Meteosat_1_Musee_du_Bourget_P1020355.JPG"/>
          <p:cNvPicPr>
            <a:picLocks noChangeAspect="1" noChangeArrowheads="1"/>
          </p:cNvPicPr>
          <p:nvPr/>
        </p:nvPicPr>
        <p:blipFill>
          <a:blip r:embed="rId13" cstate="print"/>
          <a:srcRect/>
          <a:stretch>
            <a:fillRect/>
          </a:stretch>
        </p:blipFill>
        <p:spPr bwMode="auto">
          <a:xfrm>
            <a:off x="453287" y="1536018"/>
            <a:ext cx="979652" cy="734739"/>
          </a:xfrm>
          <a:prstGeom prst="rect">
            <a:avLst/>
          </a:prstGeom>
          <a:noFill/>
        </p:spPr>
      </p:pic>
    </p:spTree>
    <p:extLst>
      <p:ext uri="{BB962C8B-B14F-4D97-AF65-F5344CB8AC3E}">
        <p14:creationId xmlns:p14="http://schemas.microsoft.com/office/powerpoint/2010/main" val="20167227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b="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MTG-I Imaging </a:t>
            </a:r>
            <a:r>
              <a:rPr lang="en-US" dirty="0"/>
              <a:t>M</a:t>
            </a:r>
            <a:r>
              <a:rPr lang="en-US" dirty="0" smtClean="0"/>
              <a:t>ission</a:t>
            </a:r>
            <a:endParaRPr lang="en-GB" dirty="0"/>
          </a:p>
        </p:txBody>
      </p:sp>
      <p:pic>
        <p:nvPicPr>
          <p:cNvPr id="8" name="Picture 1"/>
          <p:cNvPicPr>
            <a:picLocks noChangeAspect="1" noChangeArrowheads="1"/>
          </p:cNvPicPr>
          <p:nvPr/>
        </p:nvPicPr>
        <p:blipFill>
          <a:blip r:embed="rId3" cstate="print"/>
          <a:srcRect/>
          <a:stretch>
            <a:fillRect/>
          </a:stretch>
        </p:blipFill>
        <p:spPr bwMode="auto">
          <a:xfrm rot="3014296">
            <a:off x="1372254" y="1534053"/>
            <a:ext cx="2840436" cy="5008601"/>
          </a:xfrm>
          <a:prstGeom prst="rect">
            <a:avLst/>
          </a:prstGeom>
          <a:noFill/>
          <a:ln w="9525">
            <a:noFill/>
            <a:miter lim="800000"/>
            <a:headEnd/>
            <a:tailEnd/>
          </a:ln>
        </p:spPr>
      </p:pic>
      <p:sp>
        <p:nvSpPr>
          <p:cNvPr id="10" name="Content Placeholder 2"/>
          <p:cNvSpPr txBox="1">
            <a:spLocks/>
          </p:cNvSpPr>
          <p:nvPr/>
        </p:nvSpPr>
        <p:spPr>
          <a:xfrm>
            <a:off x="6162676" y="1541748"/>
            <a:ext cx="4458280" cy="4781550"/>
          </a:xfrm>
          <a:prstGeom prst="rect">
            <a:avLst/>
          </a:prstGeom>
        </p:spPr>
        <p:txBody>
          <a:bodyPr/>
          <a:lstStyle/>
          <a:p>
            <a:pPr marL="252000" indent="-252000" eaLnBrk="0" fontAlgn="base" hangingPunct="0">
              <a:spcBef>
                <a:spcPct val="20000"/>
              </a:spcBef>
              <a:spcAft>
                <a:spcPct val="0"/>
              </a:spcAft>
              <a:buClr>
                <a:srgbClr val="00B5E2"/>
              </a:buClr>
              <a:buFont typeface="Wingdings" pitchFamily="2" charset="2"/>
              <a:buChar char="§"/>
              <a:tabLst>
                <a:tab pos="542925" algn="l"/>
              </a:tabLst>
              <a:defRPr/>
            </a:pPr>
            <a:r>
              <a:rPr lang="en-GB" sz="2200" kern="0" dirty="0">
                <a:solidFill>
                  <a:srgbClr val="FFFFFF"/>
                </a:solidFill>
                <a:latin typeface="Arial" pitchFamily="34" charset="0"/>
                <a:cs typeface="Arial" pitchFamily="34" charset="0"/>
              </a:rPr>
              <a:t>Imagery mission implemented by two MTG-I satellites</a:t>
            </a:r>
          </a:p>
          <a:p>
            <a:pPr marL="252000" indent="-252000" eaLnBrk="0" fontAlgn="base" hangingPunct="0">
              <a:spcBef>
                <a:spcPct val="20000"/>
              </a:spcBef>
              <a:spcAft>
                <a:spcPct val="0"/>
              </a:spcAft>
              <a:buClr>
                <a:srgbClr val="00B5E2"/>
              </a:buClr>
              <a:buFont typeface="Wingdings" pitchFamily="2" charset="2"/>
              <a:buChar char="§"/>
              <a:tabLst>
                <a:tab pos="542925" algn="l"/>
              </a:tabLst>
              <a:defRPr/>
            </a:pPr>
            <a:r>
              <a:rPr lang="en-US" sz="2200" kern="0" dirty="0">
                <a:solidFill>
                  <a:srgbClr val="FFFFFF"/>
                </a:solidFill>
                <a:latin typeface="Arial" pitchFamily="34" charset="0"/>
                <a:cs typeface="Arial" pitchFamily="34" charset="0"/>
              </a:rPr>
              <a:t>Full disc imagery every 10 minutes in 16 bands (FCI)</a:t>
            </a:r>
          </a:p>
          <a:p>
            <a:pPr marL="252000" indent="-252000" eaLnBrk="0" fontAlgn="base" hangingPunct="0">
              <a:spcBef>
                <a:spcPct val="20000"/>
              </a:spcBef>
              <a:spcAft>
                <a:spcPct val="0"/>
              </a:spcAft>
              <a:buClr>
                <a:srgbClr val="00B5E2"/>
              </a:buClr>
              <a:buFont typeface="Wingdings" pitchFamily="2" charset="2"/>
              <a:buChar char="§"/>
              <a:tabLst>
                <a:tab pos="542925" algn="l"/>
              </a:tabLst>
              <a:defRPr/>
            </a:pPr>
            <a:r>
              <a:rPr lang="en-US" sz="2200" kern="0" dirty="0">
                <a:solidFill>
                  <a:srgbClr val="FFFFFF"/>
                </a:solidFill>
                <a:latin typeface="Arial" pitchFamily="34" charset="0"/>
                <a:cs typeface="Arial" pitchFamily="34" charset="0"/>
              </a:rPr>
              <a:t>Fast imagery of Europe every 2.5 minutes (FCI)</a:t>
            </a:r>
          </a:p>
          <a:p>
            <a:pPr marL="252000" indent="-252000" eaLnBrk="0" fontAlgn="base" hangingPunct="0">
              <a:spcBef>
                <a:spcPct val="20000"/>
              </a:spcBef>
              <a:spcAft>
                <a:spcPct val="0"/>
              </a:spcAft>
              <a:buClr>
                <a:srgbClr val="00B5E2"/>
              </a:buClr>
              <a:buFont typeface="Wingdings" pitchFamily="2" charset="2"/>
              <a:buChar char="§"/>
              <a:tabLst>
                <a:tab pos="542925" algn="l"/>
              </a:tabLst>
              <a:defRPr/>
            </a:pPr>
            <a:r>
              <a:rPr lang="en-US" sz="2200" kern="0" dirty="0">
                <a:solidFill>
                  <a:srgbClr val="FFFFFF"/>
                </a:solidFill>
                <a:latin typeface="Arial" pitchFamily="34" charset="0"/>
                <a:cs typeface="Arial" pitchFamily="34" charset="0"/>
              </a:rPr>
              <a:t>New Lightning Imager (LI)</a:t>
            </a:r>
          </a:p>
          <a:p>
            <a:pPr marL="252000" indent="-252000" eaLnBrk="0" fontAlgn="base" hangingPunct="0">
              <a:spcBef>
                <a:spcPct val="20000"/>
              </a:spcBef>
              <a:spcAft>
                <a:spcPct val="0"/>
              </a:spcAft>
              <a:buClr>
                <a:srgbClr val="00B5E2"/>
              </a:buClr>
              <a:buFont typeface="Wingdings" pitchFamily="2" charset="2"/>
              <a:buChar char="§"/>
              <a:tabLst>
                <a:tab pos="542925" algn="l"/>
              </a:tabLst>
              <a:defRPr/>
            </a:pPr>
            <a:r>
              <a:rPr lang="en-US" sz="2200" kern="0" dirty="0">
                <a:solidFill>
                  <a:srgbClr val="FFFFFF"/>
                </a:solidFill>
                <a:latin typeface="Arial" pitchFamily="34" charset="0"/>
                <a:cs typeface="Arial" pitchFamily="34" charset="0"/>
              </a:rPr>
              <a:t>Operational exploitation: </a:t>
            </a:r>
            <a:br>
              <a:rPr lang="en-US" sz="2200" kern="0" dirty="0">
                <a:solidFill>
                  <a:srgbClr val="FFFFFF"/>
                </a:solidFill>
                <a:latin typeface="Arial" pitchFamily="34" charset="0"/>
                <a:cs typeface="Arial" pitchFamily="34" charset="0"/>
              </a:rPr>
            </a:br>
            <a:r>
              <a:rPr lang="en-US" sz="2200" kern="0" dirty="0">
                <a:solidFill>
                  <a:srgbClr val="FFFFFF"/>
                </a:solidFill>
                <a:latin typeface="Arial" pitchFamily="34" charset="0"/>
                <a:cs typeface="Arial" pitchFamily="34" charset="0"/>
              </a:rPr>
              <a:t>2022-2042</a:t>
            </a:r>
            <a:endParaRPr lang="en-GB" sz="2200" kern="0" dirty="0">
              <a:solidFill>
                <a:srgbClr val="FFFFFF"/>
              </a:solidFill>
              <a:latin typeface="Arial" pitchFamily="34" charset="0"/>
              <a:cs typeface="Arial" pitchFamily="34" charset="0"/>
            </a:endParaRPr>
          </a:p>
        </p:txBody>
      </p:sp>
      <p:pic>
        <p:nvPicPr>
          <p:cNvPr id="11" name="Picture 1"/>
          <p:cNvPicPr>
            <a:picLocks noChangeAspect="1" noChangeArrowheads="1"/>
          </p:cNvPicPr>
          <p:nvPr/>
        </p:nvPicPr>
        <p:blipFill>
          <a:blip r:embed="rId3" cstate="print"/>
          <a:srcRect/>
          <a:stretch>
            <a:fillRect/>
          </a:stretch>
        </p:blipFill>
        <p:spPr bwMode="auto">
          <a:xfrm rot="3014296">
            <a:off x="4262582" y="869828"/>
            <a:ext cx="1597705" cy="2817268"/>
          </a:xfrm>
          <a:prstGeom prst="rect">
            <a:avLst/>
          </a:prstGeom>
          <a:noFill/>
          <a:ln w="9525">
            <a:noFill/>
            <a:miter lim="800000"/>
            <a:headEnd/>
            <a:tailEnd/>
          </a:ln>
        </p:spPr>
      </p:pic>
    </p:spTree>
    <p:extLst>
      <p:ext uri="{BB962C8B-B14F-4D97-AF65-F5344CB8AC3E}">
        <p14:creationId xmlns:p14="http://schemas.microsoft.com/office/powerpoint/2010/main" val="401151062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739" y="77339"/>
            <a:ext cx="11646976" cy="766689"/>
          </a:xfrm>
        </p:spPr>
        <p:txBody>
          <a:bodyPr/>
          <a:lstStyle/>
          <a:p>
            <a:r>
              <a:rPr lang="en-GB" dirty="0" err="1" smtClean="0">
                <a:latin typeface="+mn-lt"/>
              </a:rPr>
              <a:t>Meteosat</a:t>
            </a:r>
            <a:r>
              <a:rPr lang="en-GB" dirty="0" smtClean="0">
                <a:latin typeface="+mn-lt"/>
              </a:rPr>
              <a:t>: Spectral, Spatial and Temporal Sampling</a:t>
            </a:r>
            <a:endParaRPr lang="en-GB" dirty="0">
              <a:latin typeface="+mn-lt"/>
            </a:endParaRPr>
          </a:p>
        </p:txBody>
      </p:sp>
      <p:pic>
        <p:nvPicPr>
          <p:cNvPr id="4" name="Picture 3"/>
          <p:cNvPicPr>
            <a:picLocks noChangeAspect="1" noChangeArrowheads="1"/>
          </p:cNvPicPr>
          <p:nvPr/>
        </p:nvPicPr>
        <p:blipFill>
          <a:blip r:embed="rId3" cstate="print"/>
          <a:srcRect/>
          <a:stretch>
            <a:fillRect/>
          </a:stretch>
        </p:blipFill>
        <p:spPr bwMode="auto">
          <a:xfrm>
            <a:off x="1944166" y="950799"/>
            <a:ext cx="8687672" cy="5819462"/>
          </a:xfrm>
          <a:prstGeom prst="rect">
            <a:avLst/>
          </a:prstGeom>
          <a:noFill/>
          <a:ln w="9525">
            <a:noFill/>
            <a:miter lim="800000"/>
            <a:headEnd/>
            <a:tailEnd/>
          </a:ln>
          <a:effectLst/>
        </p:spPr>
      </p:pic>
    </p:spTree>
    <p:extLst>
      <p:ext uri="{BB962C8B-B14F-4D97-AF65-F5344CB8AC3E}">
        <p14:creationId xmlns:p14="http://schemas.microsoft.com/office/powerpoint/2010/main" val="50216778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b="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MTG-S Sounding </a:t>
            </a:r>
            <a:r>
              <a:rPr lang="en-US" dirty="0"/>
              <a:t>M</a:t>
            </a:r>
            <a:r>
              <a:rPr lang="en-US" dirty="0" smtClean="0"/>
              <a:t>ission</a:t>
            </a:r>
            <a:endParaRPr lang="en-GB" dirty="0"/>
          </a:p>
        </p:txBody>
      </p:sp>
      <p:sp>
        <p:nvSpPr>
          <p:cNvPr id="10" name="Content Placeholder 2"/>
          <p:cNvSpPr txBox="1">
            <a:spLocks/>
          </p:cNvSpPr>
          <p:nvPr/>
        </p:nvSpPr>
        <p:spPr>
          <a:xfrm>
            <a:off x="6162676" y="1541748"/>
            <a:ext cx="4458280" cy="4781550"/>
          </a:xfrm>
          <a:prstGeom prst="rect">
            <a:avLst/>
          </a:prstGeom>
        </p:spPr>
        <p:txBody>
          <a:bodyPr/>
          <a:lstStyle/>
          <a:p>
            <a:pPr marL="252000" indent="-252000" eaLnBrk="0" fontAlgn="base" hangingPunct="0">
              <a:spcBef>
                <a:spcPct val="20000"/>
              </a:spcBef>
              <a:spcAft>
                <a:spcPct val="0"/>
              </a:spcAft>
              <a:buClr>
                <a:srgbClr val="00B5E2"/>
              </a:buClr>
              <a:buFont typeface="Wingdings" pitchFamily="2" charset="2"/>
              <a:buChar char="§"/>
              <a:tabLst>
                <a:tab pos="542925" algn="l"/>
              </a:tabLst>
              <a:defRPr/>
            </a:pPr>
            <a:r>
              <a:rPr lang="en-GB" sz="2200" kern="0" dirty="0">
                <a:solidFill>
                  <a:srgbClr val="FFFFFF"/>
                </a:solidFill>
                <a:latin typeface="Arial" pitchFamily="34" charset="0"/>
                <a:cs typeface="Arial" pitchFamily="34" charset="0"/>
              </a:rPr>
              <a:t>Hyperspectral infrared </a:t>
            </a:r>
            <a:br>
              <a:rPr lang="en-GB" sz="2200" kern="0" dirty="0">
                <a:solidFill>
                  <a:srgbClr val="FFFFFF"/>
                </a:solidFill>
                <a:latin typeface="Arial" pitchFamily="34" charset="0"/>
                <a:cs typeface="Arial" pitchFamily="34" charset="0"/>
              </a:rPr>
            </a:br>
            <a:r>
              <a:rPr lang="en-GB" sz="2200" kern="0" dirty="0">
                <a:solidFill>
                  <a:srgbClr val="FFFFFF"/>
                </a:solidFill>
                <a:latin typeface="Arial" pitchFamily="34" charset="0"/>
                <a:cs typeface="Arial" pitchFamily="34" charset="0"/>
              </a:rPr>
              <a:t>sounding mission (IRS)</a:t>
            </a:r>
          </a:p>
          <a:p>
            <a:pPr marL="252000" indent="-252000" eaLnBrk="0" fontAlgn="base" hangingPunct="0">
              <a:spcBef>
                <a:spcPct val="20000"/>
              </a:spcBef>
              <a:spcAft>
                <a:spcPct val="0"/>
              </a:spcAft>
              <a:buClr>
                <a:srgbClr val="00B5E2"/>
              </a:buClr>
              <a:buFont typeface="Wingdings" pitchFamily="2" charset="2"/>
              <a:buChar char="§"/>
              <a:tabLst>
                <a:tab pos="542925" algn="l"/>
              </a:tabLst>
              <a:defRPr/>
            </a:pPr>
            <a:r>
              <a:rPr lang="en-US" sz="2200" kern="0" dirty="0">
                <a:solidFill>
                  <a:srgbClr val="FFFFFF"/>
                </a:solidFill>
                <a:latin typeface="Arial" pitchFamily="34" charset="0"/>
                <a:cs typeface="Arial" pitchFamily="34" charset="0"/>
              </a:rPr>
              <a:t>3D weather cube: temperature, water </a:t>
            </a:r>
            <a:r>
              <a:rPr lang="en-US" sz="2200" kern="0" dirty="0" err="1">
                <a:solidFill>
                  <a:srgbClr val="FFFFFF"/>
                </a:solidFill>
                <a:latin typeface="Arial" pitchFamily="34" charset="0"/>
                <a:cs typeface="Arial" pitchFamily="34" charset="0"/>
              </a:rPr>
              <a:t>vapour</a:t>
            </a:r>
            <a:r>
              <a:rPr lang="en-US" sz="2200" kern="0" dirty="0">
                <a:solidFill>
                  <a:srgbClr val="FFFFFF"/>
                </a:solidFill>
                <a:latin typeface="Arial" pitchFamily="34" charset="0"/>
                <a:cs typeface="Arial" pitchFamily="34" charset="0"/>
              </a:rPr>
              <a:t>, O3, every 30 minutes over Europe</a:t>
            </a:r>
          </a:p>
          <a:p>
            <a:pPr marL="252000" indent="-252000" eaLnBrk="0" fontAlgn="base" hangingPunct="0">
              <a:spcBef>
                <a:spcPct val="20000"/>
              </a:spcBef>
              <a:spcAft>
                <a:spcPct val="0"/>
              </a:spcAft>
              <a:buClr>
                <a:srgbClr val="00B5E2"/>
              </a:buClr>
              <a:buFont typeface="Wingdings" pitchFamily="2" charset="2"/>
              <a:buChar char="§"/>
              <a:tabLst>
                <a:tab pos="542925" algn="l"/>
              </a:tabLst>
              <a:defRPr/>
            </a:pPr>
            <a:r>
              <a:rPr lang="en-US" sz="2200" kern="0" dirty="0">
                <a:solidFill>
                  <a:srgbClr val="FFFFFF"/>
                </a:solidFill>
                <a:latin typeface="Arial" pitchFamily="34" charset="0"/>
                <a:cs typeface="Arial" pitchFamily="34" charset="0"/>
              </a:rPr>
              <a:t>Air quality monitoring and atmospheric chemistry in synergy with Copernicus Sentinel-4 instrument (UVN)</a:t>
            </a:r>
          </a:p>
          <a:p>
            <a:pPr marL="252000" indent="-252000" eaLnBrk="0" fontAlgn="base" hangingPunct="0">
              <a:spcBef>
                <a:spcPct val="20000"/>
              </a:spcBef>
              <a:spcAft>
                <a:spcPct val="0"/>
              </a:spcAft>
              <a:buClr>
                <a:srgbClr val="00B5E2"/>
              </a:buClr>
              <a:buFont typeface="Wingdings" pitchFamily="2" charset="2"/>
              <a:buChar char="§"/>
              <a:tabLst>
                <a:tab pos="542925" algn="l"/>
              </a:tabLst>
              <a:defRPr/>
            </a:pPr>
            <a:r>
              <a:rPr lang="en-US" sz="2200" kern="0" dirty="0">
                <a:solidFill>
                  <a:srgbClr val="FFFFFF"/>
                </a:solidFill>
                <a:latin typeface="Arial" pitchFamily="34" charset="0"/>
                <a:cs typeface="Arial" pitchFamily="34" charset="0"/>
              </a:rPr>
              <a:t>Operational exploitation: </a:t>
            </a:r>
            <a:br>
              <a:rPr lang="en-US" sz="2200" kern="0" dirty="0">
                <a:solidFill>
                  <a:srgbClr val="FFFFFF"/>
                </a:solidFill>
                <a:latin typeface="Arial" pitchFamily="34" charset="0"/>
                <a:cs typeface="Arial" pitchFamily="34" charset="0"/>
              </a:rPr>
            </a:br>
            <a:r>
              <a:rPr lang="en-US" sz="2200" kern="0" dirty="0">
                <a:solidFill>
                  <a:srgbClr val="FFFFFF"/>
                </a:solidFill>
                <a:latin typeface="Arial" pitchFamily="34" charset="0"/>
                <a:cs typeface="Arial" pitchFamily="34" charset="0"/>
              </a:rPr>
              <a:t>2023-2042</a:t>
            </a:r>
            <a:endParaRPr lang="en-GB" sz="2200" kern="0" dirty="0">
              <a:solidFill>
                <a:srgbClr val="FFFFFF"/>
              </a:solidFill>
              <a:latin typeface="Arial" pitchFamily="34" charset="0"/>
              <a:cs typeface="Arial" pitchFamily="34" charset="0"/>
            </a:endParaRPr>
          </a:p>
        </p:txBody>
      </p:sp>
      <p:pic>
        <p:nvPicPr>
          <p:cNvPr id="6" name="Picture 2"/>
          <p:cNvPicPr>
            <a:picLocks noChangeAspect="1" noChangeArrowheads="1"/>
          </p:cNvPicPr>
          <p:nvPr/>
        </p:nvPicPr>
        <p:blipFill>
          <a:blip r:embed="rId4" cstate="print"/>
          <a:srcRect/>
          <a:stretch>
            <a:fillRect/>
          </a:stretch>
        </p:blipFill>
        <p:spPr bwMode="auto">
          <a:xfrm rot="3379823">
            <a:off x="2040224" y="943778"/>
            <a:ext cx="2667180" cy="4650224"/>
          </a:xfrm>
          <a:prstGeom prst="rect">
            <a:avLst/>
          </a:prstGeom>
          <a:noFill/>
          <a:ln w="9525">
            <a:noFill/>
            <a:miter lim="800000"/>
            <a:headEnd/>
            <a:tailEnd/>
          </a:ln>
        </p:spPr>
      </p:pic>
    </p:spTree>
    <p:extLst>
      <p:ext uri="{BB962C8B-B14F-4D97-AF65-F5344CB8AC3E}">
        <p14:creationId xmlns:p14="http://schemas.microsoft.com/office/powerpoint/2010/main" val="2423185406"/>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b="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EPS-SG A Sounding and Imagery </a:t>
            </a:r>
            <a:r>
              <a:rPr lang="en-US" dirty="0"/>
              <a:t>M</a:t>
            </a:r>
            <a:r>
              <a:rPr lang="en-US" dirty="0" smtClean="0"/>
              <a:t>ission</a:t>
            </a:r>
            <a:endParaRPr lang="en-GB" dirty="0"/>
          </a:p>
        </p:txBody>
      </p:sp>
      <p:sp>
        <p:nvSpPr>
          <p:cNvPr id="8" name="Content Placeholder 2"/>
          <p:cNvSpPr txBox="1">
            <a:spLocks/>
          </p:cNvSpPr>
          <p:nvPr/>
        </p:nvSpPr>
        <p:spPr>
          <a:xfrm>
            <a:off x="5958983" y="874239"/>
            <a:ext cx="4458280" cy="4781550"/>
          </a:xfrm>
          <a:prstGeom prst="rect">
            <a:avLst/>
          </a:prstGeom>
        </p:spPr>
        <p:txBody>
          <a:bodyPr/>
          <a:lstStyle/>
          <a:p>
            <a:pPr marL="342900" indent="-342900" eaLnBrk="0" fontAlgn="base" hangingPunct="0">
              <a:spcBef>
                <a:spcPct val="20000"/>
              </a:spcBef>
              <a:spcAft>
                <a:spcPct val="0"/>
              </a:spcAft>
              <a:buClr>
                <a:srgbClr val="00B5E2"/>
              </a:buClr>
              <a:buFont typeface="+mj-lt"/>
              <a:buAutoNum type="arabicPeriod"/>
              <a:tabLst>
                <a:tab pos="542925" algn="l"/>
              </a:tabLst>
              <a:defRPr/>
            </a:pPr>
            <a:r>
              <a:rPr lang="en-US" sz="2400" b="1" kern="0" dirty="0">
                <a:solidFill>
                  <a:srgbClr val="FFFFFF"/>
                </a:solidFill>
                <a:latin typeface="Arial" pitchFamily="34" charset="0"/>
                <a:cs typeface="Arial" pitchFamily="34" charset="0"/>
              </a:rPr>
              <a:t>IASI-NG</a:t>
            </a:r>
            <a:r>
              <a:rPr lang="en-US" sz="2400" kern="0" dirty="0">
                <a:solidFill>
                  <a:srgbClr val="FFFFFF"/>
                </a:solidFill>
                <a:latin typeface="Arial" pitchFamily="34" charset="0"/>
                <a:cs typeface="Arial" pitchFamily="34" charset="0"/>
              </a:rPr>
              <a:t/>
            </a:r>
            <a:br>
              <a:rPr lang="en-US" sz="2400" kern="0" dirty="0">
                <a:solidFill>
                  <a:srgbClr val="FFFFFF"/>
                </a:solidFill>
                <a:latin typeface="Arial" pitchFamily="34" charset="0"/>
                <a:cs typeface="Arial" pitchFamily="34" charset="0"/>
              </a:rPr>
            </a:br>
            <a:r>
              <a:rPr lang="en-US" sz="2400" kern="0" dirty="0">
                <a:solidFill>
                  <a:srgbClr val="FFFFFF"/>
                </a:solidFill>
                <a:latin typeface="Arial" pitchFamily="34" charset="0"/>
                <a:cs typeface="Arial" pitchFamily="34" charset="0"/>
              </a:rPr>
              <a:t>Infrared Atmospheric Sounding</a:t>
            </a:r>
          </a:p>
          <a:p>
            <a:pPr marL="342900" indent="-342900" eaLnBrk="0" fontAlgn="base" hangingPunct="0">
              <a:spcBef>
                <a:spcPct val="20000"/>
              </a:spcBef>
              <a:spcAft>
                <a:spcPct val="0"/>
              </a:spcAft>
              <a:buClr>
                <a:srgbClr val="00B5E2"/>
              </a:buClr>
              <a:buFont typeface="+mj-lt"/>
              <a:buAutoNum type="arabicPeriod"/>
              <a:tabLst>
                <a:tab pos="542925" algn="l"/>
              </a:tabLst>
              <a:defRPr/>
            </a:pPr>
            <a:r>
              <a:rPr lang="en-US" sz="2400" b="1" kern="0" dirty="0">
                <a:solidFill>
                  <a:srgbClr val="FFFFFF"/>
                </a:solidFill>
                <a:latin typeface="Arial" pitchFamily="34" charset="0"/>
                <a:cs typeface="Arial" pitchFamily="34" charset="0"/>
              </a:rPr>
              <a:t>MWS</a:t>
            </a:r>
            <a:r>
              <a:rPr lang="en-US" sz="2400" kern="0" dirty="0">
                <a:solidFill>
                  <a:srgbClr val="FFFFFF"/>
                </a:solidFill>
                <a:latin typeface="Arial" pitchFamily="34" charset="0"/>
                <a:cs typeface="Arial" pitchFamily="34" charset="0"/>
              </a:rPr>
              <a:t/>
            </a:r>
            <a:br>
              <a:rPr lang="en-US" sz="2400" kern="0" dirty="0">
                <a:solidFill>
                  <a:srgbClr val="FFFFFF"/>
                </a:solidFill>
                <a:latin typeface="Arial" pitchFamily="34" charset="0"/>
                <a:cs typeface="Arial" pitchFamily="34" charset="0"/>
              </a:rPr>
            </a:br>
            <a:r>
              <a:rPr lang="en-US" sz="2400" kern="0" dirty="0">
                <a:solidFill>
                  <a:srgbClr val="FFFFFF"/>
                </a:solidFill>
                <a:latin typeface="Arial" pitchFamily="34" charset="0"/>
                <a:cs typeface="Arial" pitchFamily="34" charset="0"/>
              </a:rPr>
              <a:t>Microwave Sounding</a:t>
            </a:r>
          </a:p>
          <a:p>
            <a:pPr marL="342900" indent="-342900" eaLnBrk="0" fontAlgn="base" hangingPunct="0">
              <a:spcBef>
                <a:spcPct val="20000"/>
              </a:spcBef>
              <a:spcAft>
                <a:spcPct val="0"/>
              </a:spcAft>
              <a:buClr>
                <a:srgbClr val="00B5E2"/>
              </a:buClr>
              <a:buFont typeface="+mj-lt"/>
              <a:buAutoNum type="arabicPeriod"/>
              <a:tabLst>
                <a:tab pos="542925" algn="l"/>
              </a:tabLst>
              <a:defRPr/>
            </a:pPr>
            <a:r>
              <a:rPr lang="en-US" sz="2400" b="1" kern="0" dirty="0" err="1">
                <a:solidFill>
                  <a:srgbClr val="FFFFFF"/>
                </a:solidFill>
                <a:latin typeface="Arial" pitchFamily="34" charset="0"/>
                <a:cs typeface="Arial" pitchFamily="34" charset="0"/>
              </a:rPr>
              <a:t>METImage</a:t>
            </a:r>
            <a:r>
              <a:rPr lang="en-US" sz="2400" kern="0" dirty="0">
                <a:solidFill>
                  <a:srgbClr val="FFFFFF"/>
                </a:solidFill>
                <a:latin typeface="Arial" pitchFamily="34" charset="0"/>
                <a:cs typeface="Arial" pitchFamily="34" charset="0"/>
              </a:rPr>
              <a:t/>
            </a:r>
            <a:br>
              <a:rPr lang="en-US" sz="2400" kern="0" dirty="0">
                <a:solidFill>
                  <a:srgbClr val="FFFFFF"/>
                </a:solidFill>
                <a:latin typeface="Arial" pitchFamily="34" charset="0"/>
                <a:cs typeface="Arial" pitchFamily="34" charset="0"/>
              </a:rPr>
            </a:br>
            <a:r>
              <a:rPr lang="en-US" sz="2400" kern="0" dirty="0">
                <a:solidFill>
                  <a:srgbClr val="FFFFFF"/>
                </a:solidFill>
                <a:latin typeface="Arial" pitchFamily="34" charset="0"/>
                <a:cs typeface="Arial" pitchFamily="34" charset="0"/>
              </a:rPr>
              <a:t>Visible-Infrared Imaging</a:t>
            </a:r>
          </a:p>
          <a:p>
            <a:pPr marL="342900" indent="-342900" eaLnBrk="0" fontAlgn="base" hangingPunct="0">
              <a:spcBef>
                <a:spcPct val="20000"/>
              </a:spcBef>
              <a:spcAft>
                <a:spcPct val="0"/>
              </a:spcAft>
              <a:buClr>
                <a:srgbClr val="00B5E2"/>
              </a:buClr>
              <a:buFont typeface="+mj-lt"/>
              <a:buAutoNum type="arabicPeriod"/>
              <a:tabLst>
                <a:tab pos="542925" algn="l"/>
              </a:tabLst>
              <a:defRPr/>
            </a:pPr>
            <a:r>
              <a:rPr lang="en-US" sz="2400" b="1" kern="0" dirty="0">
                <a:solidFill>
                  <a:srgbClr val="FFFFFF"/>
                </a:solidFill>
                <a:latin typeface="Arial" pitchFamily="34" charset="0"/>
                <a:cs typeface="Arial" pitchFamily="34" charset="0"/>
              </a:rPr>
              <a:t>RO</a:t>
            </a:r>
            <a:r>
              <a:rPr lang="en-US" sz="2400" kern="0" dirty="0">
                <a:solidFill>
                  <a:srgbClr val="FFFFFF"/>
                </a:solidFill>
                <a:latin typeface="Arial" pitchFamily="34" charset="0"/>
                <a:cs typeface="Arial" pitchFamily="34" charset="0"/>
              </a:rPr>
              <a:t/>
            </a:r>
            <a:br>
              <a:rPr lang="en-US" sz="2400" kern="0" dirty="0">
                <a:solidFill>
                  <a:srgbClr val="FFFFFF"/>
                </a:solidFill>
                <a:latin typeface="Arial" pitchFamily="34" charset="0"/>
                <a:cs typeface="Arial" pitchFamily="34" charset="0"/>
              </a:rPr>
            </a:br>
            <a:r>
              <a:rPr lang="en-US" sz="2400" kern="0" dirty="0">
                <a:solidFill>
                  <a:srgbClr val="FFFFFF"/>
                </a:solidFill>
                <a:latin typeface="Arial" pitchFamily="34" charset="0"/>
                <a:cs typeface="Arial" pitchFamily="34" charset="0"/>
              </a:rPr>
              <a:t>Radio Occultation</a:t>
            </a:r>
          </a:p>
          <a:p>
            <a:pPr marL="342900" indent="-342900" eaLnBrk="0" fontAlgn="base" hangingPunct="0">
              <a:spcBef>
                <a:spcPct val="20000"/>
              </a:spcBef>
              <a:spcAft>
                <a:spcPct val="0"/>
              </a:spcAft>
              <a:buClr>
                <a:srgbClr val="00B5E2"/>
              </a:buClr>
              <a:buFont typeface="+mj-lt"/>
              <a:buAutoNum type="arabicPeriod"/>
              <a:tabLst>
                <a:tab pos="542925" algn="l"/>
              </a:tabLst>
              <a:defRPr/>
            </a:pPr>
            <a:r>
              <a:rPr lang="en-US" sz="2400" b="1" kern="0" dirty="0">
                <a:solidFill>
                  <a:srgbClr val="FFFFFF"/>
                </a:solidFill>
                <a:latin typeface="Arial" pitchFamily="34" charset="0"/>
                <a:cs typeface="Arial" pitchFamily="34" charset="0"/>
              </a:rPr>
              <a:t>3MI</a:t>
            </a:r>
            <a:r>
              <a:rPr lang="en-US" sz="2400" kern="0" dirty="0">
                <a:solidFill>
                  <a:srgbClr val="FFFFFF"/>
                </a:solidFill>
                <a:latin typeface="Arial" pitchFamily="34" charset="0"/>
                <a:cs typeface="Arial" pitchFamily="34" charset="0"/>
              </a:rPr>
              <a:t/>
            </a:r>
            <a:br>
              <a:rPr lang="en-US" sz="2400" kern="0" dirty="0">
                <a:solidFill>
                  <a:srgbClr val="FFFFFF"/>
                </a:solidFill>
                <a:latin typeface="Arial" pitchFamily="34" charset="0"/>
                <a:cs typeface="Arial" pitchFamily="34" charset="0"/>
              </a:rPr>
            </a:br>
            <a:r>
              <a:rPr lang="en-US" sz="2400" kern="0" dirty="0">
                <a:solidFill>
                  <a:srgbClr val="FFFFFF"/>
                </a:solidFill>
                <a:latin typeface="Arial" pitchFamily="34" charset="0"/>
                <a:cs typeface="Arial" pitchFamily="34" charset="0"/>
              </a:rPr>
              <a:t>Multi-viewing, -channel, -</a:t>
            </a:r>
            <a:r>
              <a:rPr lang="en-US" sz="2400" kern="0" dirty="0" err="1">
                <a:solidFill>
                  <a:srgbClr val="FFFFFF"/>
                </a:solidFill>
                <a:latin typeface="Arial" pitchFamily="34" charset="0"/>
                <a:cs typeface="Arial" pitchFamily="34" charset="0"/>
              </a:rPr>
              <a:t>polarisation</a:t>
            </a:r>
            <a:r>
              <a:rPr lang="en-US" sz="2400" kern="0" dirty="0">
                <a:solidFill>
                  <a:srgbClr val="FFFFFF"/>
                </a:solidFill>
                <a:latin typeface="Arial" pitchFamily="34" charset="0"/>
                <a:cs typeface="Arial" pitchFamily="34" charset="0"/>
              </a:rPr>
              <a:t> Imaging</a:t>
            </a:r>
          </a:p>
          <a:p>
            <a:pPr marL="342900" indent="-342900" eaLnBrk="0" fontAlgn="base" hangingPunct="0">
              <a:spcBef>
                <a:spcPct val="20000"/>
              </a:spcBef>
              <a:spcAft>
                <a:spcPct val="0"/>
              </a:spcAft>
              <a:buClr>
                <a:srgbClr val="00B5E2"/>
              </a:buClr>
              <a:buFont typeface="+mj-lt"/>
              <a:buAutoNum type="arabicPeriod"/>
              <a:tabLst>
                <a:tab pos="542925" algn="l"/>
              </a:tabLst>
              <a:defRPr/>
            </a:pPr>
            <a:r>
              <a:rPr lang="en-US" sz="2400" b="1" kern="0" dirty="0">
                <a:solidFill>
                  <a:srgbClr val="FFFFFF"/>
                </a:solidFill>
                <a:latin typeface="Arial" pitchFamily="34" charset="0"/>
                <a:cs typeface="Arial" pitchFamily="34" charset="0"/>
              </a:rPr>
              <a:t>Copernicus Sentinel-5</a:t>
            </a:r>
            <a:r>
              <a:rPr lang="en-US" sz="2400" kern="0" dirty="0">
                <a:solidFill>
                  <a:srgbClr val="FFFFFF"/>
                </a:solidFill>
                <a:latin typeface="Arial" pitchFamily="34" charset="0"/>
                <a:cs typeface="Arial" pitchFamily="34" charset="0"/>
              </a:rPr>
              <a:t/>
            </a:r>
            <a:br>
              <a:rPr lang="en-US" sz="2400" kern="0" dirty="0">
                <a:solidFill>
                  <a:srgbClr val="FFFFFF"/>
                </a:solidFill>
                <a:latin typeface="Arial" pitchFamily="34" charset="0"/>
                <a:cs typeface="Arial" pitchFamily="34" charset="0"/>
              </a:rPr>
            </a:br>
            <a:r>
              <a:rPr lang="en-US" sz="2400" kern="0" dirty="0">
                <a:solidFill>
                  <a:srgbClr val="FFFFFF"/>
                </a:solidFill>
                <a:latin typeface="Arial" pitchFamily="34" charset="0"/>
                <a:cs typeface="Arial" pitchFamily="34" charset="0"/>
              </a:rPr>
              <a:t>UN/VIS/NIR/SWIR Sounding</a:t>
            </a:r>
            <a:endParaRPr lang="en-GB" sz="2400" kern="0" dirty="0">
              <a:solidFill>
                <a:srgbClr val="FFFFFF"/>
              </a:solidFill>
              <a:latin typeface="Arial" pitchFamily="34" charset="0"/>
              <a:cs typeface="Arial" pitchFamily="34" charset="0"/>
            </a:endParaRPr>
          </a:p>
          <a:p>
            <a:pPr marL="342900" indent="-342900" eaLnBrk="0" fontAlgn="base" hangingPunct="0">
              <a:spcBef>
                <a:spcPct val="20000"/>
              </a:spcBef>
              <a:spcAft>
                <a:spcPct val="0"/>
              </a:spcAft>
              <a:buClr>
                <a:srgbClr val="00B5E2"/>
              </a:buClr>
              <a:buFont typeface="+mj-lt"/>
              <a:buAutoNum type="arabicPeriod"/>
              <a:tabLst>
                <a:tab pos="542925" algn="l"/>
              </a:tabLst>
              <a:defRPr/>
            </a:pPr>
            <a:endParaRPr lang="en-GB" kern="0" dirty="0">
              <a:solidFill>
                <a:srgbClr val="FFFFFF"/>
              </a:solidFill>
              <a:latin typeface="Arial" pitchFamily="34" charset="0"/>
              <a:cs typeface="Arial" pitchFamily="34" charset="0"/>
            </a:endParaRPr>
          </a:p>
          <a:p>
            <a:pPr marL="342900" indent="-342900" eaLnBrk="0" fontAlgn="base" hangingPunct="0">
              <a:spcBef>
                <a:spcPct val="20000"/>
              </a:spcBef>
              <a:spcAft>
                <a:spcPct val="0"/>
              </a:spcAft>
              <a:buClr>
                <a:srgbClr val="00B5E2"/>
              </a:buClr>
              <a:buFont typeface="+mj-lt"/>
              <a:buAutoNum type="arabicPeriod"/>
              <a:tabLst>
                <a:tab pos="542925" algn="l"/>
              </a:tabLst>
              <a:defRPr/>
            </a:pPr>
            <a:endParaRPr lang="en-GB" kern="0" dirty="0">
              <a:solidFill>
                <a:srgbClr val="FFFFFF"/>
              </a:solidFill>
              <a:latin typeface="Arial" pitchFamily="34" charset="0"/>
              <a:cs typeface="Arial" pitchFamily="34" charset="0"/>
            </a:endParaRPr>
          </a:p>
          <a:p>
            <a:pPr marL="342900" indent="-342900" eaLnBrk="0" fontAlgn="base" hangingPunct="0">
              <a:spcBef>
                <a:spcPct val="20000"/>
              </a:spcBef>
              <a:spcAft>
                <a:spcPct val="0"/>
              </a:spcAft>
              <a:buClr>
                <a:srgbClr val="00B5E2"/>
              </a:buClr>
              <a:buFont typeface="+mj-lt"/>
              <a:buAutoNum type="arabicPeriod"/>
              <a:tabLst>
                <a:tab pos="542925" algn="l"/>
              </a:tabLst>
              <a:defRPr/>
            </a:pPr>
            <a:endParaRPr lang="en-GB" kern="0" dirty="0">
              <a:solidFill>
                <a:srgbClr val="FFFFFF"/>
              </a:solidFill>
              <a:latin typeface="Arial" pitchFamily="34" charset="0"/>
              <a:cs typeface="Arial" pitchFamily="34" charset="0"/>
            </a:endParaRPr>
          </a:p>
          <a:p>
            <a:pPr marL="342900" indent="-342900" eaLnBrk="0" fontAlgn="base" hangingPunct="0">
              <a:spcBef>
                <a:spcPct val="20000"/>
              </a:spcBef>
              <a:spcAft>
                <a:spcPct val="0"/>
              </a:spcAft>
              <a:buClr>
                <a:srgbClr val="00B5E2"/>
              </a:buClr>
              <a:buFont typeface="+mj-lt"/>
              <a:buAutoNum type="arabicPeriod"/>
              <a:tabLst>
                <a:tab pos="542925" algn="l"/>
              </a:tabLst>
              <a:defRPr/>
            </a:pPr>
            <a:endParaRPr lang="en-GB" kern="0" dirty="0">
              <a:solidFill>
                <a:srgbClr val="FFFFFF"/>
              </a:solidFill>
              <a:latin typeface="Arial" pitchFamily="34" charset="0"/>
              <a:cs typeface="Arial" pitchFamily="34" charset="0"/>
            </a:endParaRPr>
          </a:p>
        </p:txBody>
      </p:sp>
      <p:pic>
        <p:nvPicPr>
          <p:cNvPr id="11" name="Picture 10" descr="EPS-SGA.png"/>
          <p:cNvPicPr>
            <a:picLocks noChangeAspect="1"/>
          </p:cNvPicPr>
          <p:nvPr/>
        </p:nvPicPr>
        <p:blipFill>
          <a:blip r:embed="rId4" cstate="print"/>
          <a:stretch>
            <a:fillRect/>
          </a:stretch>
        </p:blipFill>
        <p:spPr>
          <a:xfrm flipH="1">
            <a:off x="1597762" y="1474619"/>
            <a:ext cx="3558237" cy="2974093"/>
          </a:xfrm>
          <a:prstGeom prst="rect">
            <a:avLst/>
          </a:prstGeom>
        </p:spPr>
      </p:pic>
      <p:sp>
        <p:nvSpPr>
          <p:cNvPr id="12" name="Oval 11"/>
          <p:cNvSpPr/>
          <p:nvPr/>
        </p:nvSpPr>
        <p:spPr bwMode="auto">
          <a:xfrm>
            <a:off x="2763167" y="3887703"/>
            <a:ext cx="302149" cy="302149"/>
          </a:xfrm>
          <a:prstGeom prst="ellipse">
            <a:avLst/>
          </a:prstGeom>
          <a:solidFill>
            <a:srgbClr val="00B0F0">
              <a:alpha val="8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fontAlgn="base" hangingPunct="0">
              <a:spcBef>
                <a:spcPct val="50000"/>
              </a:spcBef>
              <a:spcAft>
                <a:spcPct val="0"/>
              </a:spcAft>
              <a:defRPr/>
            </a:pPr>
            <a:endParaRPr lang="en-GB" sz="900" b="1">
              <a:solidFill>
                <a:srgbClr val="FFFFFF"/>
              </a:solidFill>
              <a:latin typeface="Tahoma" pitchFamily="34" charset="0"/>
            </a:endParaRPr>
          </a:p>
        </p:txBody>
      </p:sp>
      <p:sp>
        <p:nvSpPr>
          <p:cNvPr id="13" name="TextBox 12"/>
          <p:cNvSpPr txBox="1"/>
          <p:nvPr/>
        </p:nvSpPr>
        <p:spPr>
          <a:xfrm>
            <a:off x="2771115" y="3895654"/>
            <a:ext cx="282450" cy="276999"/>
          </a:xfrm>
          <a:prstGeom prst="rect">
            <a:avLst/>
          </a:prstGeom>
          <a:noFill/>
        </p:spPr>
        <p:txBody>
          <a:bodyPr wrap="none" rtlCol="0">
            <a:spAutoFit/>
          </a:bodyPr>
          <a:lstStyle/>
          <a:p>
            <a:pPr fontAlgn="base">
              <a:spcBef>
                <a:spcPct val="0"/>
              </a:spcBef>
              <a:spcAft>
                <a:spcPct val="0"/>
              </a:spcAft>
              <a:defRPr/>
            </a:pPr>
            <a:r>
              <a:rPr lang="en-US" sz="1200" b="1" dirty="0">
                <a:solidFill>
                  <a:srgbClr val="FFFFFF"/>
                </a:solidFill>
                <a:latin typeface="Tahoma" pitchFamily="34" charset="0"/>
              </a:rPr>
              <a:t>1</a:t>
            </a:r>
            <a:endParaRPr lang="en-GB" sz="1200" b="1" dirty="0">
              <a:solidFill>
                <a:srgbClr val="FFFFFF"/>
              </a:solidFill>
              <a:latin typeface="Tahoma" pitchFamily="34" charset="0"/>
            </a:endParaRPr>
          </a:p>
        </p:txBody>
      </p:sp>
      <p:sp>
        <p:nvSpPr>
          <p:cNvPr id="14" name="Oval 13"/>
          <p:cNvSpPr/>
          <p:nvPr/>
        </p:nvSpPr>
        <p:spPr bwMode="auto">
          <a:xfrm>
            <a:off x="2430627" y="3932581"/>
            <a:ext cx="302149" cy="302149"/>
          </a:xfrm>
          <a:prstGeom prst="ellipse">
            <a:avLst/>
          </a:prstGeom>
          <a:solidFill>
            <a:srgbClr val="00B0F0">
              <a:alpha val="8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fontAlgn="base" hangingPunct="0">
              <a:spcBef>
                <a:spcPct val="50000"/>
              </a:spcBef>
              <a:spcAft>
                <a:spcPct val="0"/>
              </a:spcAft>
              <a:defRPr/>
            </a:pPr>
            <a:endParaRPr lang="en-GB" sz="900" b="1">
              <a:solidFill>
                <a:srgbClr val="FFFFFF"/>
              </a:solidFill>
              <a:latin typeface="Tahoma" pitchFamily="34" charset="0"/>
            </a:endParaRPr>
          </a:p>
        </p:txBody>
      </p:sp>
      <p:sp>
        <p:nvSpPr>
          <p:cNvPr id="15" name="TextBox 14"/>
          <p:cNvSpPr txBox="1"/>
          <p:nvPr/>
        </p:nvSpPr>
        <p:spPr>
          <a:xfrm>
            <a:off x="2438575" y="3940532"/>
            <a:ext cx="282450" cy="276999"/>
          </a:xfrm>
          <a:prstGeom prst="rect">
            <a:avLst/>
          </a:prstGeom>
          <a:noFill/>
        </p:spPr>
        <p:txBody>
          <a:bodyPr wrap="none" rtlCol="0">
            <a:spAutoFit/>
          </a:bodyPr>
          <a:lstStyle/>
          <a:p>
            <a:pPr fontAlgn="base">
              <a:spcBef>
                <a:spcPct val="0"/>
              </a:spcBef>
              <a:spcAft>
                <a:spcPct val="0"/>
              </a:spcAft>
              <a:defRPr/>
            </a:pPr>
            <a:r>
              <a:rPr lang="en-US" sz="1200" b="1" dirty="0">
                <a:solidFill>
                  <a:srgbClr val="FFFFFF"/>
                </a:solidFill>
                <a:latin typeface="Tahoma" pitchFamily="34" charset="0"/>
              </a:rPr>
              <a:t>4</a:t>
            </a:r>
            <a:endParaRPr lang="en-GB" sz="1200" b="1" dirty="0">
              <a:solidFill>
                <a:srgbClr val="FFFFFF"/>
              </a:solidFill>
              <a:latin typeface="Tahoma" pitchFamily="34" charset="0"/>
            </a:endParaRPr>
          </a:p>
        </p:txBody>
      </p:sp>
      <p:sp>
        <p:nvSpPr>
          <p:cNvPr id="16" name="Oval 15"/>
          <p:cNvSpPr/>
          <p:nvPr/>
        </p:nvSpPr>
        <p:spPr bwMode="auto">
          <a:xfrm>
            <a:off x="3535760" y="3971850"/>
            <a:ext cx="302149" cy="302149"/>
          </a:xfrm>
          <a:prstGeom prst="ellipse">
            <a:avLst/>
          </a:prstGeom>
          <a:solidFill>
            <a:srgbClr val="00B0F0">
              <a:alpha val="8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fontAlgn="base" hangingPunct="0">
              <a:spcBef>
                <a:spcPct val="50000"/>
              </a:spcBef>
              <a:spcAft>
                <a:spcPct val="0"/>
              </a:spcAft>
              <a:defRPr/>
            </a:pPr>
            <a:endParaRPr lang="en-GB" sz="900" b="1">
              <a:solidFill>
                <a:srgbClr val="FFFFFF"/>
              </a:solidFill>
              <a:latin typeface="Tahoma" pitchFamily="34" charset="0"/>
            </a:endParaRPr>
          </a:p>
        </p:txBody>
      </p:sp>
      <p:sp>
        <p:nvSpPr>
          <p:cNvPr id="17" name="TextBox 16"/>
          <p:cNvSpPr txBox="1"/>
          <p:nvPr/>
        </p:nvSpPr>
        <p:spPr>
          <a:xfrm>
            <a:off x="3543708" y="3979801"/>
            <a:ext cx="282450" cy="276999"/>
          </a:xfrm>
          <a:prstGeom prst="rect">
            <a:avLst/>
          </a:prstGeom>
          <a:noFill/>
        </p:spPr>
        <p:txBody>
          <a:bodyPr wrap="none" rtlCol="0">
            <a:spAutoFit/>
          </a:bodyPr>
          <a:lstStyle/>
          <a:p>
            <a:pPr fontAlgn="base">
              <a:spcBef>
                <a:spcPct val="0"/>
              </a:spcBef>
              <a:spcAft>
                <a:spcPct val="0"/>
              </a:spcAft>
              <a:defRPr/>
            </a:pPr>
            <a:r>
              <a:rPr lang="en-US" sz="1200" b="1" dirty="0">
                <a:solidFill>
                  <a:srgbClr val="FFFFFF"/>
                </a:solidFill>
                <a:latin typeface="Tahoma" pitchFamily="34" charset="0"/>
              </a:rPr>
              <a:t>3</a:t>
            </a:r>
            <a:endParaRPr lang="en-GB" sz="1200" b="1" dirty="0">
              <a:solidFill>
                <a:srgbClr val="FFFFFF"/>
              </a:solidFill>
              <a:latin typeface="Tahoma" pitchFamily="34" charset="0"/>
            </a:endParaRPr>
          </a:p>
        </p:txBody>
      </p:sp>
      <p:sp>
        <p:nvSpPr>
          <p:cNvPr id="18" name="Oval 17"/>
          <p:cNvSpPr/>
          <p:nvPr/>
        </p:nvSpPr>
        <p:spPr bwMode="auto">
          <a:xfrm>
            <a:off x="4063082" y="3769897"/>
            <a:ext cx="302149" cy="302149"/>
          </a:xfrm>
          <a:prstGeom prst="ellipse">
            <a:avLst/>
          </a:prstGeom>
          <a:solidFill>
            <a:srgbClr val="00B0F0">
              <a:alpha val="8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fontAlgn="base" hangingPunct="0">
              <a:spcBef>
                <a:spcPct val="50000"/>
              </a:spcBef>
              <a:spcAft>
                <a:spcPct val="0"/>
              </a:spcAft>
              <a:defRPr/>
            </a:pPr>
            <a:endParaRPr lang="en-GB" sz="900" b="1">
              <a:solidFill>
                <a:srgbClr val="FFFFFF"/>
              </a:solidFill>
              <a:latin typeface="Tahoma" pitchFamily="34" charset="0"/>
            </a:endParaRPr>
          </a:p>
        </p:txBody>
      </p:sp>
      <p:sp>
        <p:nvSpPr>
          <p:cNvPr id="19" name="TextBox 18"/>
          <p:cNvSpPr txBox="1"/>
          <p:nvPr/>
        </p:nvSpPr>
        <p:spPr>
          <a:xfrm>
            <a:off x="4071030" y="3777848"/>
            <a:ext cx="282450" cy="276999"/>
          </a:xfrm>
          <a:prstGeom prst="rect">
            <a:avLst/>
          </a:prstGeom>
          <a:noFill/>
        </p:spPr>
        <p:txBody>
          <a:bodyPr wrap="none" rtlCol="0">
            <a:spAutoFit/>
          </a:bodyPr>
          <a:lstStyle/>
          <a:p>
            <a:pPr fontAlgn="base">
              <a:spcBef>
                <a:spcPct val="0"/>
              </a:spcBef>
              <a:spcAft>
                <a:spcPct val="0"/>
              </a:spcAft>
              <a:defRPr/>
            </a:pPr>
            <a:r>
              <a:rPr lang="en-US" sz="1200" b="1" dirty="0">
                <a:solidFill>
                  <a:srgbClr val="FFFFFF"/>
                </a:solidFill>
                <a:latin typeface="Tahoma" pitchFamily="34" charset="0"/>
              </a:rPr>
              <a:t>6</a:t>
            </a:r>
            <a:endParaRPr lang="en-GB" sz="1200" b="1" dirty="0">
              <a:solidFill>
                <a:srgbClr val="FFFFFF"/>
              </a:solidFill>
              <a:latin typeface="Tahoma" pitchFamily="34" charset="0"/>
            </a:endParaRPr>
          </a:p>
        </p:txBody>
      </p:sp>
      <p:sp>
        <p:nvSpPr>
          <p:cNvPr id="20" name="Oval 19"/>
          <p:cNvSpPr/>
          <p:nvPr/>
        </p:nvSpPr>
        <p:spPr bwMode="auto">
          <a:xfrm>
            <a:off x="4450159" y="3265014"/>
            <a:ext cx="302149" cy="302149"/>
          </a:xfrm>
          <a:prstGeom prst="ellipse">
            <a:avLst/>
          </a:prstGeom>
          <a:solidFill>
            <a:srgbClr val="00B0F0">
              <a:alpha val="8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fontAlgn="base" hangingPunct="0">
              <a:spcBef>
                <a:spcPct val="50000"/>
              </a:spcBef>
              <a:spcAft>
                <a:spcPct val="0"/>
              </a:spcAft>
              <a:defRPr/>
            </a:pPr>
            <a:endParaRPr lang="en-GB" sz="900" b="1">
              <a:solidFill>
                <a:srgbClr val="FFFFFF"/>
              </a:solidFill>
              <a:latin typeface="Tahoma" pitchFamily="34" charset="0"/>
            </a:endParaRPr>
          </a:p>
        </p:txBody>
      </p:sp>
      <p:sp>
        <p:nvSpPr>
          <p:cNvPr id="21" name="TextBox 20"/>
          <p:cNvSpPr txBox="1"/>
          <p:nvPr/>
        </p:nvSpPr>
        <p:spPr>
          <a:xfrm>
            <a:off x="4458107" y="3272965"/>
            <a:ext cx="282450" cy="276999"/>
          </a:xfrm>
          <a:prstGeom prst="rect">
            <a:avLst/>
          </a:prstGeom>
          <a:noFill/>
        </p:spPr>
        <p:txBody>
          <a:bodyPr wrap="none" rtlCol="0">
            <a:spAutoFit/>
          </a:bodyPr>
          <a:lstStyle/>
          <a:p>
            <a:pPr fontAlgn="base">
              <a:spcBef>
                <a:spcPct val="0"/>
              </a:spcBef>
              <a:spcAft>
                <a:spcPct val="0"/>
              </a:spcAft>
              <a:defRPr/>
            </a:pPr>
            <a:r>
              <a:rPr lang="en-US" sz="1200" b="1" dirty="0">
                <a:solidFill>
                  <a:srgbClr val="FFFFFF"/>
                </a:solidFill>
                <a:latin typeface="Tahoma" pitchFamily="34" charset="0"/>
              </a:rPr>
              <a:t>2</a:t>
            </a:r>
            <a:endParaRPr lang="en-GB" sz="1200" b="1" dirty="0">
              <a:solidFill>
                <a:srgbClr val="FFFFFF"/>
              </a:solidFill>
              <a:latin typeface="Tahoma" pitchFamily="34" charset="0"/>
            </a:endParaRPr>
          </a:p>
        </p:txBody>
      </p:sp>
      <p:sp>
        <p:nvSpPr>
          <p:cNvPr id="22" name="Oval 21"/>
          <p:cNvSpPr/>
          <p:nvPr/>
        </p:nvSpPr>
        <p:spPr bwMode="auto">
          <a:xfrm>
            <a:off x="4887725" y="2990133"/>
            <a:ext cx="302149" cy="302149"/>
          </a:xfrm>
          <a:prstGeom prst="ellipse">
            <a:avLst/>
          </a:prstGeom>
          <a:solidFill>
            <a:srgbClr val="00B0F0">
              <a:alpha val="8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fontAlgn="base" hangingPunct="0">
              <a:spcBef>
                <a:spcPct val="50000"/>
              </a:spcBef>
              <a:spcAft>
                <a:spcPct val="0"/>
              </a:spcAft>
              <a:defRPr/>
            </a:pPr>
            <a:endParaRPr lang="en-GB" sz="900" b="1">
              <a:solidFill>
                <a:srgbClr val="FFFFFF"/>
              </a:solidFill>
              <a:latin typeface="Tahoma" pitchFamily="34" charset="0"/>
            </a:endParaRPr>
          </a:p>
        </p:txBody>
      </p:sp>
      <p:sp>
        <p:nvSpPr>
          <p:cNvPr id="23" name="TextBox 22"/>
          <p:cNvSpPr txBox="1"/>
          <p:nvPr/>
        </p:nvSpPr>
        <p:spPr>
          <a:xfrm>
            <a:off x="4895673" y="2998084"/>
            <a:ext cx="282450" cy="276999"/>
          </a:xfrm>
          <a:prstGeom prst="rect">
            <a:avLst/>
          </a:prstGeom>
          <a:noFill/>
        </p:spPr>
        <p:txBody>
          <a:bodyPr wrap="none" rtlCol="0">
            <a:spAutoFit/>
          </a:bodyPr>
          <a:lstStyle/>
          <a:p>
            <a:pPr fontAlgn="base">
              <a:spcBef>
                <a:spcPct val="0"/>
              </a:spcBef>
              <a:spcAft>
                <a:spcPct val="0"/>
              </a:spcAft>
              <a:defRPr/>
            </a:pPr>
            <a:r>
              <a:rPr lang="en-US" sz="1200" b="1" dirty="0">
                <a:solidFill>
                  <a:srgbClr val="FFFFFF"/>
                </a:solidFill>
                <a:latin typeface="Tahoma" pitchFamily="34" charset="0"/>
              </a:rPr>
              <a:t>5</a:t>
            </a:r>
            <a:endParaRPr lang="en-GB" sz="1200" b="1" dirty="0">
              <a:solidFill>
                <a:srgbClr val="FFFFFF"/>
              </a:solidFill>
              <a:latin typeface="Tahoma" pitchFamily="34" charset="0"/>
            </a:endParaRPr>
          </a:p>
        </p:txBody>
      </p:sp>
      <p:sp>
        <p:nvSpPr>
          <p:cNvPr id="24" name="Oval 23"/>
          <p:cNvSpPr/>
          <p:nvPr/>
        </p:nvSpPr>
        <p:spPr bwMode="auto">
          <a:xfrm>
            <a:off x="4691381" y="2154270"/>
            <a:ext cx="302149" cy="302149"/>
          </a:xfrm>
          <a:prstGeom prst="ellipse">
            <a:avLst/>
          </a:prstGeom>
          <a:solidFill>
            <a:srgbClr val="00B0F0">
              <a:alpha val="8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fontAlgn="base" hangingPunct="0">
              <a:spcBef>
                <a:spcPct val="50000"/>
              </a:spcBef>
              <a:spcAft>
                <a:spcPct val="0"/>
              </a:spcAft>
              <a:defRPr/>
            </a:pPr>
            <a:endParaRPr lang="en-GB" sz="900" b="1">
              <a:solidFill>
                <a:srgbClr val="FFFFFF"/>
              </a:solidFill>
              <a:latin typeface="Tahoma" pitchFamily="34" charset="0"/>
            </a:endParaRPr>
          </a:p>
        </p:txBody>
      </p:sp>
      <p:sp>
        <p:nvSpPr>
          <p:cNvPr id="25" name="TextBox 24"/>
          <p:cNvSpPr txBox="1"/>
          <p:nvPr/>
        </p:nvSpPr>
        <p:spPr>
          <a:xfrm>
            <a:off x="4699329" y="2162221"/>
            <a:ext cx="282450" cy="276999"/>
          </a:xfrm>
          <a:prstGeom prst="rect">
            <a:avLst/>
          </a:prstGeom>
          <a:noFill/>
        </p:spPr>
        <p:txBody>
          <a:bodyPr wrap="none" rtlCol="0">
            <a:spAutoFit/>
          </a:bodyPr>
          <a:lstStyle/>
          <a:p>
            <a:pPr fontAlgn="base">
              <a:spcBef>
                <a:spcPct val="0"/>
              </a:spcBef>
              <a:spcAft>
                <a:spcPct val="0"/>
              </a:spcAft>
              <a:defRPr/>
            </a:pPr>
            <a:r>
              <a:rPr lang="en-US" sz="1200" b="1" dirty="0">
                <a:solidFill>
                  <a:srgbClr val="FFFFFF"/>
                </a:solidFill>
                <a:latin typeface="Tahoma" pitchFamily="34" charset="0"/>
              </a:rPr>
              <a:t>4</a:t>
            </a:r>
            <a:endParaRPr lang="en-GB" sz="1200" b="1" dirty="0">
              <a:solidFill>
                <a:srgbClr val="FFFFFF"/>
              </a:solidFill>
              <a:latin typeface="Tahoma" pitchFamily="34" charset="0"/>
            </a:endParaRPr>
          </a:p>
        </p:txBody>
      </p:sp>
    </p:spTree>
    <p:extLst>
      <p:ext uri="{BB962C8B-B14F-4D97-AF65-F5344CB8AC3E}">
        <p14:creationId xmlns:p14="http://schemas.microsoft.com/office/powerpoint/2010/main" val="69889572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b="5000"/>
          </a:stretch>
        </a:blipFill>
        <a:effectLst/>
      </p:bgPr>
    </p:bg>
    <p:spTree>
      <p:nvGrpSpPr>
        <p:cNvPr id="1" name=""/>
        <p:cNvGrpSpPr/>
        <p:nvPr/>
      </p:nvGrpSpPr>
      <p:grpSpPr>
        <a:xfrm>
          <a:off x="0" y="0"/>
          <a:ext cx="0" cy="0"/>
          <a:chOff x="0" y="0"/>
          <a:chExt cx="0" cy="0"/>
        </a:xfrm>
      </p:grpSpPr>
      <p:pic>
        <p:nvPicPr>
          <p:cNvPr id="26" name="Picture 25" descr="EPS-SGB.png"/>
          <p:cNvPicPr>
            <a:picLocks noChangeAspect="1"/>
          </p:cNvPicPr>
          <p:nvPr/>
        </p:nvPicPr>
        <p:blipFill>
          <a:blip r:embed="rId4" cstate="print"/>
          <a:stretch>
            <a:fillRect/>
          </a:stretch>
        </p:blipFill>
        <p:spPr>
          <a:xfrm rot="20700000">
            <a:off x="1910839" y="1193244"/>
            <a:ext cx="3532601" cy="3858539"/>
          </a:xfrm>
          <a:prstGeom prst="rect">
            <a:avLst/>
          </a:prstGeom>
        </p:spPr>
      </p:pic>
      <p:sp>
        <p:nvSpPr>
          <p:cNvPr id="2" name="Title 1"/>
          <p:cNvSpPr>
            <a:spLocks noGrp="1"/>
          </p:cNvSpPr>
          <p:nvPr>
            <p:ph type="title"/>
          </p:nvPr>
        </p:nvSpPr>
        <p:spPr/>
        <p:txBody>
          <a:bodyPr/>
          <a:lstStyle/>
          <a:p>
            <a:r>
              <a:rPr lang="en-US" dirty="0" smtClean="0"/>
              <a:t>EPS-SG B Microwave </a:t>
            </a:r>
            <a:r>
              <a:rPr lang="en-US" dirty="0"/>
              <a:t>I</a:t>
            </a:r>
            <a:r>
              <a:rPr lang="en-US" dirty="0" smtClean="0"/>
              <a:t>magery </a:t>
            </a:r>
            <a:r>
              <a:rPr lang="en-US" dirty="0"/>
              <a:t>M</a:t>
            </a:r>
            <a:r>
              <a:rPr lang="en-US" dirty="0" smtClean="0"/>
              <a:t>ission</a:t>
            </a:r>
            <a:endParaRPr lang="en-GB" dirty="0"/>
          </a:p>
        </p:txBody>
      </p:sp>
      <p:sp>
        <p:nvSpPr>
          <p:cNvPr id="8" name="Content Placeholder 2"/>
          <p:cNvSpPr txBox="1">
            <a:spLocks/>
          </p:cNvSpPr>
          <p:nvPr/>
        </p:nvSpPr>
        <p:spPr>
          <a:xfrm>
            <a:off x="5749594" y="1105120"/>
            <a:ext cx="4458280" cy="4781550"/>
          </a:xfrm>
          <a:prstGeom prst="rect">
            <a:avLst/>
          </a:prstGeom>
        </p:spPr>
        <p:txBody>
          <a:bodyPr/>
          <a:lstStyle/>
          <a:p>
            <a:pPr marL="342900" indent="-342900" eaLnBrk="0" fontAlgn="base" hangingPunct="0">
              <a:spcBef>
                <a:spcPct val="20000"/>
              </a:spcBef>
              <a:spcAft>
                <a:spcPct val="0"/>
              </a:spcAft>
              <a:buClr>
                <a:srgbClr val="00B5E2"/>
              </a:buClr>
              <a:buFont typeface="+mj-lt"/>
              <a:buAutoNum type="arabicPeriod"/>
              <a:tabLst>
                <a:tab pos="542925" algn="l"/>
              </a:tabLst>
              <a:defRPr/>
            </a:pPr>
            <a:r>
              <a:rPr lang="en-US" sz="2400" b="1" kern="0" dirty="0">
                <a:solidFill>
                  <a:srgbClr val="FFFFFF"/>
                </a:solidFill>
                <a:latin typeface="Arial" pitchFamily="34" charset="0"/>
                <a:cs typeface="Arial" pitchFamily="34" charset="0"/>
              </a:rPr>
              <a:t>SCA</a:t>
            </a:r>
            <a:r>
              <a:rPr lang="en-US" sz="2400" kern="0" dirty="0">
                <a:solidFill>
                  <a:srgbClr val="FFFFFF"/>
                </a:solidFill>
                <a:latin typeface="Arial" pitchFamily="34" charset="0"/>
                <a:cs typeface="Arial" pitchFamily="34" charset="0"/>
              </a:rPr>
              <a:t/>
            </a:r>
            <a:br>
              <a:rPr lang="en-US" sz="2400" kern="0" dirty="0">
                <a:solidFill>
                  <a:srgbClr val="FFFFFF"/>
                </a:solidFill>
                <a:latin typeface="Arial" pitchFamily="34" charset="0"/>
                <a:cs typeface="Arial" pitchFamily="34" charset="0"/>
              </a:rPr>
            </a:br>
            <a:r>
              <a:rPr lang="en-US" sz="2400" kern="0" dirty="0" err="1">
                <a:solidFill>
                  <a:srgbClr val="FFFFFF"/>
                </a:solidFill>
                <a:latin typeface="Arial" pitchFamily="34" charset="0"/>
                <a:cs typeface="Arial" pitchFamily="34" charset="0"/>
              </a:rPr>
              <a:t>Scatterometer</a:t>
            </a:r>
            <a:endParaRPr lang="en-US" sz="2400" kern="0" dirty="0">
              <a:solidFill>
                <a:srgbClr val="FFFFFF"/>
              </a:solidFill>
              <a:latin typeface="Arial" pitchFamily="34" charset="0"/>
              <a:cs typeface="Arial" pitchFamily="34" charset="0"/>
            </a:endParaRPr>
          </a:p>
          <a:p>
            <a:pPr marL="342900" indent="-342900" eaLnBrk="0" fontAlgn="base" hangingPunct="0">
              <a:spcBef>
                <a:spcPct val="20000"/>
              </a:spcBef>
              <a:spcAft>
                <a:spcPct val="0"/>
              </a:spcAft>
              <a:buClr>
                <a:srgbClr val="00B5E2"/>
              </a:buClr>
              <a:buFont typeface="+mj-lt"/>
              <a:buAutoNum type="arabicPeriod"/>
              <a:tabLst>
                <a:tab pos="542925" algn="l"/>
              </a:tabLst>
              <a:defRPr/>
            </a:pPr>
            <a:r>
              <a:rPr lang="en-US" sz="2400" b="1" kern="0" dirty="0">
                <a:solidFill>
                  <a:srgbClr val="FFFFFF"/>
                </a:solidFill>
                <a:latin typeface="Arial" pitchFamily="34" charset="0"/>
                <a:cs typeface="Arial" pitchFamily="34" charset="0"/>
              </a:rPr>
              <a:t>RO</a:t>
            </a:r>
            <a:r>
              <a:rPr lang="en-US" sz="2400" kern="0" dirty="0">
                <a:solidFill>
                  <a:srgbClr val="FFFFFF"/>
                </a:solidFill>
                <a:latin typeface="Arial" pitchFamily="34" charset="0"/>
                <a:cs typeface="Arial" pitchFamily="34" charset="0"/>
              </a:rPr>
              <a:t/>
            </a:r>
            <a:br>
              <a:rPr lang="en-US" sz="2400" kern="0" dirty="0">
                <a:solidFill>
                  <a:srgbClr val="FFFFFF"/>
                </a:solidFill>
                <a:latin typeface="Arial" pitchFamily="34" charset="0"/>
                <a:cs typeface="Arial" pitchFamily="34" charset="0"/>
              </a:rPr>
            </a:br>
            <a:r>
              <a:rPr lang="en-US" sz="2400" kern="0" dirty="0">
                <a:solidFill>
                  <a:srgbClr val="FFFFFF"/>
                </a:solidFill>
                <a:latin typeface="Arial" pitchFamily="34" charset="0"/>
                <a:cs typeface="Arial" pitchFamily="34" charset="0"/>
              </a:rPr>
              <a:t>Radio Occultation</a:t>
            </a:r>
          </a:p>
          <a:p>
            <a:pPr marL="342900" indent="-342900" eaLnBrk="0" fontAlgn="base" hangingPunct="0">
              <a:spcBef>
                <a:spcPct val="20000"/>
              </a:spcBef>
              <a:spcAft>
                <a:spcPct val="0"/>
              </a:spcAft>
              <a:buClr>
                <a:srgbClr val="00B5E2"/>
              </a:buClr>
              <a:buFont typeface="+mj-lt"/>
              <a:buAutoNum type="arabicPeriod"/>
              <a:tabLst>
                <a:tab pos="542925" algn="l"/>
              </a:tabLst>
              <a:defRPr/>
            </a:pPr>
            <a:r>
              <a:rPr lang="en-US" sz="2400" b="1" kern="0" dirty="0">
                <a:solidFill>
                  <a:srgbClr val="FFFFFF"/>
                </a:solidFill>
                <a:latin typeface="Arial" pitchFamily="34" charset="0"/>
                <a:cs typeface="Arial" pitchFamily="34" charset="0"/>
              </a:rPr>
              <a:t>MWI</a:t>
            </a:r>
            <a:r>
              <a:rPr lang="en-US" sz="2400" kern="0" dirty="0">
                <a:solidFill>
                  <a:srgbClr val="FFFFFF"/>
                </a:solidFill>
                <a:latin typeface="Arial" pitchFamily="34" charset="0"/>
                <a:cs typeface="Arial" pitchFamily="34" charset="0"/>
              </a:rPr>
              <a:t/>
            </a:r>
            <a:br>
              <a:rPr lang="en-US" sz="2400" kern="0" dirty="0">
                <a:solidFill>
                  <a:srgbClr val="FFFFFF"/>
                </a:solidFill>
                <a:latin typeface="Arial" pitchFamily="34" charset="0"/>
                <a:cs typeface="Arial" pitchFamily="34" charset="0"/>
              </a:rPr>
            </a:br>
            <a:r>
              <a:rPr lang="en-US" sz="2400" kern="0" dirty="0">
                <a:solidFill>
                  <a:srgbClr val="FFFFFF"/>
                </a:solidFill>
                <a:latin typeface="Arial" pitchFamily="34" charset="0"/>
                <a:cs typeface="Arial" pitchFamily="34" charset="0"/>
              </a:rPr>
              <a:t>Microwave Imaging for Precipitation</a:t>
            </a:r>
          </a:p>
          <a:p>
            <a:pPr marL="342900" indent="-342900" eaLnBrk="0" fontAlgn="base" hangingPunct="0">
              <a:spcBef>
                <a:spcPct val="20000"/>
              </a:spcBef>
              <a:spcAft>
                <a:spcPct val="0"/>
              </a:spcAft>
              <a:buClr>
                <a:srgbClr val="00B5E2"/>
              </a:buClr>
              <a:buFont typeface="+mj-lt"/>
              <a:buAutoNum type="arabicPeriod"/>
              <a:tabLst>
                <a:tab pos="542925" algn="l"/>
              </a:tabLst>
              <a:defRPr/>
            </a:pPr>
            <a:r>
              <a:rPr lang="en-US" sz="2400" b="1" kern="0" dirty="0">
                <a:solidFill>
                  <a:srgbClr val="FFFFFF"/>
                </a:solidFill>
                <a:latin typeface="Arial" pitchFamily="34" charset="0"/>
                <a:cs typeface="Arial" pitchFamily="34" charset="0"/>
              </a:rPr>
              <a:t>ICI</a:t>
            </a:r>
            <a:r>
              <a:rPr lang="en-US" sz="2400" kern="0" dirty="0">
                <a:solidFill>
                  <a:srgbClr val="FFFFFF"/>
                </a:solidFill>
                <a:latin typeface="Arial" pitchFamily="34" charset="0"/>
                <a:cs typeface="Arial" pitchFamily="34" charset="0"/>
              </a:rPr>
              <a:t/>
            </a:r>
            <a:br>
              <a:rPr lang="en-US" sz="2400" kern="0" dirty="0">
                <a:solidFill>
                  <a:srgbClr val="FFFFFF"/>
                </a:solidFill>
                <a:latin typeface="Arial" pitchFamily="34" charset="0"/>
                <a:cs typeface="Arial" pitchFamily="34" charset="0"/>
              </a:rPr>
            </a:br>
            <a:r>
              <a:rPr lang="en-US" sz="2400" kern="0" dirty="0">
                <a:solidFill>
                  <a:srgbClr val="FFFFFF"/>
                </a:solidFill>
                <a:latin typeface="Arial" pitchFamily="34" charset="0"/>
                <a:cs typeface="Arial" pitchFamily="34" charset="0"/>
              </a:rPr>
              <a:t>Ice Cloud Imager</a:t>
            </a:r>
          </a:p>
          <a:p>
            <a:pPr marL="342900" indent="-342900" eaLnBrk="0" fontAlgn="base" hangingPunct="0">
              <a:spcBef>
                <a:spcPct val="20000"/>
              </a:spcBef>
              <a:spcAft>
                <a:spcPct val="0"/>
              </a:spcAft>
              <a:buClr>
                <a:srgbClr val="00B5E2"/>
              </a:buClr>
              <a:buFont typeface="+mj-lt"/>
              <a:buAutoNum type="arabicPeriod"/>
              <a:tabLst>
                <a:tab pos="542925" algn="l"/>
              </a:tabLst>
              <a:defRPr/>
            </a:pPr>
            <a:r>
              <a:rPr lang="en-US" sz="2400" b="1" kern="0" dirty="0">
                <a:solidFill>
                  <a:srgbClr val="FFFFFF"/>
                </a:solidFill>
                <a:latin typeface="Arial" pitchFamily="34" charset="0"/>
                <a:cs typeface="Arial" pitchFamily="34" charset="0"/>
              </a:rPr>
              <a:t>ARGOS-4</a:t>
            </a:r>
            <a:r>
              <a:rPr lang="en-US" sz="2400" kern="0" dirty="0">
                <a:solidFill>
                  <a:srgbClr val="FFFFFF"/>
                </a:solidFill>
                <a:latin typeface="Arial" pitchFamily="34" charset="0"/>
                <a:cs typeface="Arial" pitchFamily="34" charset="0"/>
              </a:rPr>
              <a:t/>
            </a:r>
            <a:br>
              <a:rPr lang="en-US" sz="2400" kern="0" dirty="0">
                <a:solidFill>
                  <a:srgbClr val="FFFFFF"/>
                </a:solidFill>
                <a:latin typeface="Arial" pitchFamily="34" charset="0"/>
                <a:cs typeface="Arial" pitchFamily="34" charset="0"/>
              </a:rPr>
            </a:br>
            <a:r>
              <a:rPr lang="en-US" sz="2400" kern="0" dirty="0">
                <a:solidFill>
                  <a:srgbClr val="FFFFFF"/>
                </a:solidFill>
                <a:latin typeface="Arial" pitchFamily="34" charset="0"/>
                <a:cs typeface="Arial" pitchFamily="34" charset="0"/>
              </a:rPr>
              <a:t>Advanced Data Collection System</a:t>
            </a:r>
            <a:endParaRPr lang="en-GB" sz="2400" kern="0" dirty="0">
              <a:solidFill>
                <a:srgbClr val="FFFFFF"/>
              </a:solidFill>
              <a:latin typeface="Arial" pitchFamily="34" charset="0"/>
              <a:cs typeface="Arial" pitchFamily="34" charset="0"/>
            </a:endParaRPr>
          </a:p>
          <a:p>
            <a:pPr marL="342900" indent="-342900" eaLnBrk="0" fontAlgn="base" hangingPunct="0">
              <a:spcBef>
                <a:spcPct val="20000"/>
              </a:spcBef>
              <a:spcAft>
                <a:spcPct val="0"/>
              </a:spcAft>
              <a:buClr>
                <a:srgbClr val="00B5E2"/>
              </a:buClr>
              <a:buFont typeface="+mj-lt"/>
              <a:buAutoNum type="arabicPeriod"/>
              <a:tabLst>
                <a:tab pos="542925" algn="l"/>
              </a:tabLst>
              <a:defRPr/>
            </a:pPr>
            <a:endParaRPr lang="en-GB" kern="0" dirty="0">
              <a:solidFill>
                <a:srgbClr val="FFFFFF"/>
              </a:solidFill>
              <a:latin typeface="Arial" pitchFamily="34" charset="0"/>
              <a:cs typeface="Arial" pitchFamily="34" charset="0"/>
            </a:endParaRPr>
          </a:p>
          <a:p>
            <a:pPr marL="342900" indent="-342900" eaLnBrk="0" fontAlgn="base" hangingPunct="0">
              <a:spcBef>
                <a:spcPct val="20000"/>
              </a:spcBef>
              <a:spcAft>
                <a:spcPct val="0"/>
              </a:spcAft>
              <a:buClr>
                <a:srgbClr val="00B5E2"/>
              </a:buClr>
              <a:buFont typeface="+mj-lt"/>
              <a:buAutoNum type="arabicPeriod"/>
              <a:tabLst>
                <a:tab pos="542925" algn="l"/>
              </a:tabLst>
              <a:defRPr/>
            </a:pPr>
            <a:endParaRPr lang="en-GB" kern="0" dirty="0">
              <a:solidFill>
                <a:srgbClr val="FFFFFF"/>
              </a:solidFill>
              <a:latin typeface="Arial" pitchFamily="34" charset="0"/>
              <a:cs typeface="Arial" pitchFamily="34" charset="0"/>
            </a:endParaRPr>
          </a:p>
          <a:p>
            <a:pPr marL="342900" indent="-342900" eaLnBrk="0" fontAlgn="base" hangingPunct="0">
              <a:spcBef>
                <a:spcPct val="20000"/>
              </a:spcBef>
              <a:spcAft>
                <a:spcPct val="0"/>
              </a:spcAft>
              <a:buClr>
                <a:srgbClr val="00B5E2"/>
              </a:buClr>
              <a:buFont typeface="+mj-lt"/>
              <a:buAutoNum type="arabicPeriod"/>
              <a:tabLst>
                <a:tab pos="542925" algn="l"/>
              </a:tabLst>
              <a:defRPr/>
            </a:pPr>
            <a:endParaRPr lang="en-GB" kern="0" dirty="0">
              <a:solidFill>
                <a:srgbClr val="FFFFFF"/>
              </a:solidFill>
              <a:latin typeface="Arial" pitchFamily="34" charset="0"/>
              <a:cs typeface="Arial" pitchFamily="34" charset="0"/>
            </a:endParaRPr>
          </a:p>
        </p:txBody>
      </p:sp>
      <p:sp>
        <p:nvSpPr>
          <p:cNvPr id="12" name="Oval 11"/>
          <p:cNvSpPr/>
          <p:nvPr/>
        </p:nvSpPr>
        <p:spPr bwMode="auto">
          <a:xfrm>
            <a:off x="2624178" y="4838679"/>
            <a:ext cx="302149" cy="302149"/>
          </a:xfrm>
          <a:prstGeom prst="ellipse">
            <a:avLst/>
          </a:prstGeom>
          <a:solidFill>
            <a:srgbClr val="00B0F0">
              <a:alpha val="8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fontAlgn="base" hangingPunct="0">
              <a:spcBef>
                <a:spcPct val="50000"/>
              </a:spcBef>
              <a:spcAft>
                <a:spcPct val="0"/>
              </a:spcAft>
              <a:defRPr/>
            </a:pPr>
            <a:endParaRPr lang="en-GB" sz="900" b="1">
              <a:solidFill>
                <a:srgbClr val="FFFFFF"/>
              </a:solidFill>
              <a:latin typeface="Tahoma" pitchFamily="34" charset="0"/>
            </a:endParaRPr>
          </a:p>
        </p:txBody>
      </p:sp>
      <p:sp>
        <p:nvSpPr>
          <p:cNvPr id="13" name="TextBox 12"/>
          <p:cNvSpPr txBox="1"/>
          <p:nvPr/>
        </p:nvSpPr>
        <p:spPr>
          <a:xfrm>
            <a:off x="2632126" y="4846630"/>
            <a:ext cx="282450" cy="276999"/>
          </a:xfrm>
          <a:prstGeom prst="rect">
            <a:avLst/>
          </a:prstGeom>
          <a:noFill/>
        </p:spPr>
        <p:txBody>
          <a:bodyPr wrap="none" rtlCol="0">
            <a:spAutoFit/>
          </a:bodyPr>
          <a:lstStyle/>
          <a:p>
            <a:pPr fontAlgn="base">
              <a:spcBef>
                <a:spcPct val="0"/>
              </a:spcBef>
              <a:spcAft>
                <a:spcPct val="0"/>
              </a:spcAft>
              <a:defRPr/>
            </a:pPr>
            <a:r>
              <a:rPr lang="en-US" sz="1200" b="1" dirty="0">
                <a:solidFill>
                  <a:srgbClr val="FFFFFF"/>
                </a:solidFill>
                <a:latin typeface="Tahoma" pitchFamily="34" charset="0"/>
              </a:rPr>
              <a:t>1</a:t>
            </a:r>
            <a:endParaRPr lang="en-GB" sz="1200" b="1" dirty="0">
              <a:solidFill>
                <a:srgbClr val="FFFFFF"/>
              </a:solidFill>
              <a:latin typeface="Tahoma" pitchFamily="34" charset="0"/>
            </a:endParaRPr>
          </a:p>
        </p:txBody>
      </p:sp>
      <p:sp>
        <p:nvSpPr>
          <p:cNvPr id="14" name="Oval 13"/>
          <p:cNvSpPr/>
          <p:nvPr/>
        </p:nvSpPr>
        <p:spPr bwMode="auto">
          <a:xfrm>
            <a:off x="2415997" y="3193746"/>
            <a:ext cx="302149" cy="302149"/>
          </a:xfrm>
          <a:prstGeom prst="ellipse">
            <a:avLst/>
          </a:prstGeom>
          <a:solidFill>
            <a:srgbClr val="00B0F0">
              <a:alpha val="8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fontAlgn="base" hangingPunct="0">
              <a:spcBef>
                <a:spcPct val="50000"/>
              </a:spcBef>
              <a:spcAft>
                <a:spcPct val="0"/>
              </a:spcAft>
              <a:defRPr/>
            </a:pPr>
            <a:endParaRPr lang="en-GB" sz="900" b="1">
              <a:solidFill>
                <a:srgbClr val="FFFFFF"/>
              </a:solidFill>
              <a:latin typeface="Tahoma" pitchFamily="34" charset="0"/>
            </a:endParaRPr>
          </a:p>
        </p:txBody>
      </p:sp>
      <p:sp>
        <p:nvSpPr>
          <p:cNvPr id="15" name="TextBox 14"/>
          <p:cNvSpPr txBox="1"/>
          <p:nvPr/>
        </p:nvSpPr>
        <p:spPr>
          <a:xfrm>
            <a:off x="2423945" y="3201697"/>
            <a:ext cx="282450" cy="276999"/>
          </a:xfrm>
          <a:prstGeom prst="rect">
            <a:avLst/>
          </a:prstGeom>
          <a:noFill/>
        </p:spPr>
        <p:txBody>
          <a:bodyPr wrap="none" rtlCol="0">
            <a:spAutoFit/>
          </a:bodyPr>
          <a:lstStyle/>
          <a:p>
            <a:pPr fontAlgn="base">
              <a:spcBef>
                <a:spcPct val="0"/>
              </a:spcBef>
              <a:spcAft>
                <a:spcPct val="0"/>
              </a:spcAft>
              <a:defRPr/>
            </a:pPr>
            <a:r>
              <a:rPr lang="en-US" sz="1200" b="1" dirty="0">
                <a:solidFill>
                  <a:srgbClr val="FFFFFF"/>
                </a:solidFill>
                <a:latin typeface="Tahoma" pitchFamily="34" charset="0"/>
              </a:rPr>
              <a:t>4</a:t>
            </a:r>
            <a:endParaRPr lang="en-GB" sz="1200" b="1" dirty="0">
              <a:solidFill>
                <a:srgbClr val="FFFFFF"/>
              </a:solidFill>
              <a:latin typeface="Tahoma" pitchFamily="34" charset="0"/>
            </a:endParaRPr>
          </a:p>
        </p:txBody>
      </p:sp>
      <p:sp>
        <p:nvSpPr>
          <p:cNvPr id="16" name="Oval 15"/>
          <p:cNvSpPr/>
          <p:nvPr/>
        </p:nvSpPr>
        <p:spPr bwMode="auto">
          <a:xfrm>
            <a:off x="1838634" y="2713636"/>
            <a:ext cx="302149" cy="302149"/>
          </a:xfrm>
          <a:prstGeom prst="ellipse">
            <a:avLst/>
          </a:prstGeom>
          <a:solidFill>
            <a:srgbClr val="00B0F0">
              <a:alpha val="8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fontAlgn="base" hangingPunct="0">
              <a:spcBef>
                <a:spcPct val="50000"/>
              </a:spcBef>
              <a:spcAft>
                <a:spcPct val="0"/>
              </a:spcAft>
              <a:defRPr/>
            </a:pPr>
            <a:endParaRPr lang="en-GB" sz="900" b="1">
              <a:solidFill>
                <a:srgbClr val="FFFFFF"/>
              </a:solidFill>
              <a:latin typeface="Tahoma" pitchFamily="34" charset="0"/>
            </a:endParaRPr>
          </a:p>
        </p:txBody>
      </p:sp>
      <p:sp>
        <p:nvSpPr>
          <p:cNvPr id="17" name="TextBox 16"/>
          <p:cNvSpPr txBox="1"/>
          <p:nvPr/>
        </p:nvSpPr>
        <p:spPr>
          <a:xfrm>
            <a:off x="1846582" y="2721587"/>
            <a:ext cx="282450" cy="276999"/>
          </a:xfrm>
          <a:prstGeom prst="rect">
            <a:avLst/>
          </a:prstGeom>
          <a:noFill/>
        </p:spPr>
        <p:txBody>
          <a:bodyPr wrap="none" rtlCol="0">
            <a:spAutoFit/>
          </a:bodyPr>
          <a:lstStyle/>
          <a:p>
            <a:pPr fontAlgn="base">
              <a:spcBef>
                <a:spcPct val="0"/>
              </a:spcBef>
              <a:spcAft>
                <a:spcPct val="0"/>
              </a:spcAft>
              <a:defRPr/>
            </a:pPr>
            <a:r>
              <a:rPr lang="en-US" sz="1200" b="1" dirty="0">
                <a:solidFill>
                  <a:srgbClr val="FFFFFF"/>
                </a:solidFill>
                <a:latin typeface="Tahoma" pitchFamily="34" charset="0"/>
              </a:rPr>
              <a:t>3</a:t>
            </a:r>
            <a:endParaRPr lang="en-GB" sz="1200" b="1" dirty="0">
              <a:solidFill>
                <a:srgbClr val="FFFFFF"/>
              </a:solidFill>
              <a:latin typeface="Tahoma" pitchFamily="34" charset="0"/>
            </a:endParaRPr>
          </a:p>
        </p:txBody>
      </p:sp>
      <p:sp>
        <p:nvSpPr>
          <p:cNvPr id="20" name="Oval 19"/>
          <p:cNvSpPr/>
          <p:nvPr/>
        </p:nvSpPr>
        <p:spPr bwMode="auto">
          <a:xfrm>
            <a:off x="1999567" y="4098947"/>
            <a:ext cx="302149" cy="302149"/>
          </a:xfrm>
          <a:prstGeom prst="ellipse">
            <a:avLst/>
          </a:prstGeom>
          <a:solidFill>
            <a:srgbClr val="00B0F0">
              <a:alpha val="8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fontAlgn="base" hangingPunct="0">
              <a:spcBef>
                <a:spcPct val="50000"/>
              </a:spcBef>
              <a:spcAft>
                <a:spcPct val="0"/>
              </a:spcAft>
              <a:defRPr/>
            </a:pPr>
            <a:endParaRPr lang="en-GB" sz="900" b="1">
              <a:solidFill>
                <a:srgbClr val="FFFFFF"/>
              </a:solidFill>
              <a:latin typeface="Tahoma" pitchFamily="34" charset="0"/>
            </a:endParaRPr>
          </a:p>
        </p:txBody>
      </p:sp>
      <p:sp>
        <p:nvSpPr>
          <p:cNvPr id="21" name="TextBox 20"/>
          <p:cNvSpPr txBox="1"/>
          <p:nvPr/>
        </p:nvSpPr>
        <p:spPr>
          <a:xfrm>
            <a:off x="2007515" y="4106898"/>
            <a:ext cx="282450" cy="276999"/>
          </a:xfrm>
          <a:prstGeom prst="rect">
            <a:avLst/>
          </a:prstGeom>
          <a:noFill/>
        </p:spPr>
        <p:txBody>
          <a:bodyPr wrap="none" rtlCol="0">
            <a:spAutoFit/>
          </a:bodyPr>
          <a:lstStyle/>
          <a:p>
            <a:pPr fontAlgn="base">
              <a:spcBef>
                <a:spcPct val="0"/>
              </a:spcBef>
              <a:spcAft>
                <a:spcPct val="0"/>
              </a:spcAft>
              <a:defRPr/>
            </a:pPr>
            <a:r>
              <a:rPr lang="en-US" sz="1200" b="1" dirty="0">
                <a:solidFill>
                  <a:srgbClr val="FFFFFF"/>
                </a:solidFill>
                <a:latin typeface="Tahoma" pitchFamily="34" charset="0"/>
              </a:rPr>
              <a:t>2</a:t>
            </a:r>
            <a:endParaRPr lang="en-GB" sz="1200" b="1" dirty="0">
              <a:solidFill>
                <a:srgbClr val="FFFFFF"/>
              </a:solidFill>
              <a:latin typeface="Tahoma" pitchFamily="34" charset="0"/>
            </a:endParaRPr>
          </a:p>
        </p:txBody>
      </p:sp>
      <p:sp>
        <p:nvSpPr>
          <p:cNvPr id="22" name="Oval 21"/>
          <p:cNvSpPr/>
          <p:nvPr/>
        </p:nvSpPr>
        <p:spPr bwMode="auto">
          <a:xfrm>
            <a:off x="2810208" y="2873089"/>
            <a:ext cx="302149" cy="302149"/>
          </a:xfrm>
          <a:prstGeom prst="ellipse">
            <a:avLst/>
          </a:prstGeom>
          <a:solidFill>
            <a:srgbClr val="00B0F0">
              <a:alpha val="8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fontAlgn="base" hangingPunct="0">
              <a:spcBef>
                <a:spcPct val="50000"/>
              </a:spcBef>
              <a:spcAft>
                <a:spcPct val="0"/>
              </a:spcAft>
              <a:defRPr/>
            </a:pPr>
            <a:endParaRPr lang="en-GB" sz="900" b="1">
              <a:solidFill>
                <a:srgbClr val="FFFFFF"/>
              </a:solidFill>
              <a:latin typeface="Tahoma" pitchFamily="34" charset="0"/>
            </a:endParaRPr>
          </a:p>
        </p:txBody>
      </p:sp>
      <p:sp>
        <p:nvSpPr>
          <p:cNvPr id="23" name="TextBox 22"/>
          <p:cNvSpPr txBox="1"/>
          <p:nvPr/>
        </p:nvSpPr>
        <p:spPr>
          <a:xfrm>
            <a:off x="2818156" y="2881040"/>
            <a:ext cx="282450" cy="276999"/>
          </a:xfrm>
          <a:prstGeom prst="rect">
            <a:avLst/>
          </a:prstGeom>
          <a:noFill/>
        </p:spPr>
        <p:txBody>
          <a:bodyPr wrap="none" rtlCol="0">
            <a:spAutoFit/>
          </a:bodyPr>
          <a:lstStyle/>
          <a:p>
            <a:pPr fontAlgn="base">
              <a:spcBef>
                <a:spcPct val="0"/>
              </a:spcBef>
              <a:spcAft>
                <a:spcPct val="0"/>
              </a:spcAft>
              <a:defRPr/>
            </a:pPr>
            <a:r>
              <a:rPr lang="en-US" sz="1200" b="1" dirty="0">
                <a:solidFill>
                  <a:srgbClr val="FFFFFF"/>
                </a:solidFill>
                <a:latin typeface="Tahoma" pitchFamily="34" charset="0"/>
              </a:rPr>
              <a:t>5</a:t>
            </a:r>
            <a:endParaRPr lang="en-GB" sz="1200" b="1" dirty="0">
              <a:solidFill>
                <a:srgbClr val="FFFFFF"/>
              </a:solidFill>
              <a:latin typeface="Tahoma" pitchFamily="34" charset="0"/>
            </a:endParaRPr>
          </a:p>
        </p:txBody>
      </p:sp>
      <p:sp>
        <p:nvSpPr>
          <p:cNvPr id="27" name="Oval 26"/>
          <p:cNvSpPr/>
          <p:nvPr/>
        </p:nvSpPr>
        <p:spPr bwMode="auto">
          <a:xfrm>
            <a:off x="2792427" y="3668247"/>
            <a:ext cx="302149" cy="302149"/>
          </a:xfrm>
          <a:prstGeom prst="ellipse">
            <a:avLst/>
          </a:prstGeom>
          <a:solidFill>
            <a:srgbClr val="00B0F0">
              <a:alpha val="8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fontAlgn="base" hangingPunct="0">
              <a:spcBef>
                <a:spcPct val="50000"/>
              </a:spcBef>
              <a:spcAft>
                <a:spcPct val="0"/>
              </a:spcAft>
              <a:defRPr/>
            </a:pPr>
            <a:endParaRPr lang="en-GB" sz="900" b="1">
              <a:solidFill>
                <a:srgbClr val="FFFFFF"/>
              </a:solidFill>
              <a:latin typeface="Tahoma" pitchFamily="34" charset="0"/>
            </a:endParaRPr>
          </a:p>
        </p:txBody>
      </p:sp>
      <p:sp>
        <p:nvSpPr>
          <p:cNvPr id="28" name="TextBox 27"/>
          <p:cNvSpPr txBox="1"/>
          <p:nvPr/>
        </p:nvSpPr>
        <p:spPr>
          <a:xfrm>
            <a:off x="2800375" y="3676198"/>
            <a:ext cx="282450" cy="276999"/>
          </a:xfrm>
          <a:prstGeom prst="rect">
            <a:avLst/>
          </a:prstGeom>
          <a:noFill/>
        </p:spPr>
        <p:txBody>
          <a:bodyPr wrap="none" rtlCol="0">
            <a:spAutoFit/>
          </a:bodyPr>
          <a:lstStyle/>
          <a:p>
            <a:pPr fontAlgn="base">
              <a:spcBef>
                <a:spcPct val="0"/>
              </a:spcBef>
              <a:spcAft>
                <a:spcPct val="0"/>
              </a:spcAft>
              <a:defRPr/>
            </a:pPr>
            <a:r>
              <a:rPr lang="en-US" sz="1200" b="1" dirty="0">
                <a:solidFill>
                  <a:srgbClr val="FFFFFF"/>
                </a:solidFill>
                <a:latin typeface="Tahoma" pitchFamily="34" charset="0"/>
              </a:rPr>
              <a:t>1</a:t>
            </a:r>
            <a:endParaRPr lang="en-GB" sz="1200" b="1" dirty="0">
              <a:solidFill>
                <a:srgbClr val="FFFFFF"/>
              </a:solidFill>
              <a:latin typeface="Tahoma" pitchFamily="34" charset="0"/>
            </a:endParaRPr>
          </a:p>
        </p:txBody>
      </p:sp>
      <p:sp>
        <p:nvSpPr>
          <p:cNvPr id="29" name="Oval 28"/>
          <p:cNvSpPr/>
          <p:nvPr/>
        </p:nvSpPr>
        <p:spPr bwMode="auto">
          <a:xfrm>
            <a:off x="3567839" y="3690192"/>
            <a:ext cx="302149" cy="302149"/>
          </a:xfrm>
          <a:prstGeom prst="ellipse">
            <a:avLst/>
          </a:prstGeom>
          <a:solidFill>
            <a:srgbClr val="00B0F0">
              <a:alpha val="8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fontAlgn="base" hangingPunct="0">
              <a:spcBef>
                <a:spcPct val="50000"/>
              </a:spcBef>
              <a:spcAft>
                <a:spcPct val="0"/>
              </a:spcAft>
              <a:defRPr/>
            </a:pPr>
            <a:endParaRPr lang="en-GB" sz="900" b="1">
              <a:solidFill>
                <a:srgbClr val="FFFFFF"/>
              </a:solidFill>
              <a:latin typeface="Tahoma" pitchFamily="34" charset="0"/>
            </a:endParaRPr>
          </a:p>
        </p:txBody>
      </p:sp>
      <p:sp>
        <p:nvSpPr>
          <p:cNvPr id="30" name="TextBox 29"/>
          <p:cNvSpPr txBox="1"/>
          <p:nvPr/>
        </p:nvSpPr>
        <p:spPr>
          <a:xfrm>
            <a:off x="3575787" y="3698143"/>
            <a:ext cx="282450" cy="276999"/>
          </a:xfrm>
          <a:prstGeom prst="rect">
            <a:avLst/>
          </a:prstGeom>
          <a:noFill/>
        </p:spPr>
        <p:txBody>
          <a:bodyPr wrap="none" rtlCol="0">
            <a:spAutoFit/>
          </a:bodyPr>
          <a:lstStyle/>
          <a:p>
            <a:pPr fontAlgn="base">
              <a:spcBef>
                <a:spcPct val="0"/>
              </a:spcBef>
              <a:spcAft>
                <a:spcPct val="0"/>
              </a:spcAft>
              <a:defRPr/>
            </a:pPr>
            <a:r>
              <a:rPr lang="en-US" sz="1200" b="1" dirty="0">
                <a:solidFill>
                  <a:srgbClr val="FFFFFF"/>
                </a:solidFill>
                <a:latin typeface="Tahoma" pitchFamily="34" charset="0"/>
              </a:rPr>
              <a:t>1</a:t>
            </a:r>
            <a:endParaRPr lang="en-GB" sz="1200" b="1" dirty="0">
              <a:solidFill>
                <a:srgbClr val="FFFFFF"/>
              </a:solidFill>
              <a:latin typeface="Tahoma" pitchFamily="34" charset="0"/>
            </a:endParaRPr>
          </a:p>
        </p:txBody>
      </p:sp>
      <p:sp>
        <p:nvSpPr>
          <p:cNvPr id="31" name="Oval 30"/>
          <p:cNvSpPr/>
          <p:nvPr/>
        </p:nvSpPr>
        <p:spPr bwMode="auto">
          <a:xfrm>
            <a:off x="2401903" y="2709059"/>
            <a:ext cx="302149" cy="302149"/>
          </a:xfrm>
          <a:prstGeom prst="ellipse">
            <a:avLst/>
          </a:prstGeom>
          <a:solidFill>
            <a:srgbClr val="00B0F0">
              <a:alpha val="8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fontAlgn="base" hangingPunct="0">
              <a:spcBef>
                <a:spcPct val="50000"/>
              </a:spcBef>
              <a:spcAft>
                <a:spcPct val="0"/>
              </a:spcAft>
              <a:defRPr/>
            </a:pPr>
            <a:endParaRPr lang="en-GB" sz="900" b="1">
              <a:solidFill>
                <a:srgbClr val="FFFFFF"/>
              </a:solidFill>
              <a:latin typeface="Tahoma" pitchFamily="34" charset="0"/>
            </a:endParaRPr>
          </a:p>
        </p:txBody>
      </p:sp>
      <p:sp>
        <p:nvSpPr>
          <p:cNvPr id="32" name="TextBox 31"/>
          <p:cNvSpPr txBox="1"/>
          <p:nvPr/>
        </p:nvSpPr>
        <p:spPr>
          <a:xfrm>
            <a:off x="2409851" y="2717010"/>
            <a:ext cx="282450" cy="276999"/>
          </a:xfrm>
          <a:prstGeom prst="rect">
            <a:avLst/>
          </a:prstGeom>
          <a:noFill/>
        </p:spPr>
        <p:txBody>
          <a:bodyPr wrap="none" rtlCol="0">
            <a:spAutoFit/>
          </a:bodyPr>
          <a:lstStyle/>
          <a:p>
            <a:pPr fontAlgn="base">
              <a:spcBef>
                <a:spcPct val="0"/>
              </a:spcBef>
              <a:spcAft>
                <a:spcPct val="0"/>
              </a:spcAft>
              <a:defRPr/>
            </a:pPr>
            <a:r>
              <a:rPr lang="en-US" sz="1200" b="1" dirty="0">
                <a:solidFill>
                  <a:srgbClr val="FFFFFF"/>
                </a:solidFill>
                <a:latin typeface="Tahoma" pitchFamily="34" charset="0"/>
              </a:rPr>
              <a:t>2</a:t>
            </a:r>
            <a:endParaRPr lang="en-GB" sz="1200" b="1" dirty="0">
              <a:solidFill>
                <a:srgbClr val="FFFFFF"/>
              </a:solidFill>
              <a:latin typeface="Tahoma" pitchFamily="34" charset="0"/>
            </a:endParaRPr>
          </a:p>
        </p:txBody>
      </p:sp>
    </p:spTree>
    <p:extLst>
      <p:ext uri="{BB962C8B-B14F-4D97-AF65-F5344CB8AC3E}">
        <p14:creationId xmlns:p14="http://schemas.microsoft.com/office/powerpoint/2010/main" val="1772690318"/>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2_Viewgraph Landscape Template">
  <a:themeElements>
    <a:clrScheme name="Custom 2">
      <a:dk1>
        <a:srgbClr val="002569"/>
      </a:dk1>
      <a:lt1>
        <a:srgbClr val="FFFFFF"/>
      </a:lt1>
      <a:dk2>
        <a:srgbClr val="002569"/>
      </a:dk2>
      <a:lt2>
        <a:srgbClr val="5F758D"/>
      </a:lt2>
      <a:accent1>
        <a:srgbClr val="FF9A00"/>
      </a:accent1>
      <a:accent2>
        <a:srgbClr val="279989"/>
      </a:accent2>
      <a:accent3>
        <a:srgbClr val="FFFFFF"/>
      </a:accent3>
      <a:accent4>
        <a:srgbClr val="001E59"/>
      </a:accent4>
      <a:accent5>
        <a:srgbClr val="FFCAAA"/>
      </a:accent5>
      <a:accent6>
        <a:srgbClr val="90281C"/>
      </a:accent6>
      <a:hlink>
        <a:srgbClr val="7498C0"/>
      </a:hlink>
      <a:folHlink>
        <a:srgbClr val="929497"/>
      </a:folHlink>
    </a:clrScheme>
    <a:fontScheme name="1_EUM_template_v03">
      <a:majorFont>
        <a:latin typeface="Century Gothic"/>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ln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Viewgraph Landscape Template.potx" id="{9CB886F9-6C57-459E-AAF1-AD28DC39ED40}" vid="{987C2417-5A2D-498F-8E93-D263E9002406}"/>
    </a:ext>
  </a:extLst>
</a:theme>
</file>

<file path=ppt/theme/theme2.xml><?xml version="1.0" encoding="utf-8"?>
<a:theme xmlns:a="http://schemas.openxmlformats.org/drawingml/2006/main" name="Climate Chan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Viewgraph Landscape Template">
  <a:themeElements>
    <a:clrScheme name="Custom 2">
      <a:dk1>
        <a:srgbClr val="002569"/>
      </a:dk1>
      <a:lt1>
        <a:srgbClr val="FFFFFF"/>
      </a:lt1>
      <a:dk2>
        <a:srgbClr val="002569"/>
      </a:dk2>
      <a:lt2>
        <a:srgbClr val="5F758D"/>
      </a:lt2>
      <a:accent1>
        <a:srgbClr val="FF9A00"/>
      </a:accent1>
      <a:accent2>
        <a:srgbClr val="279989"/>
      </a:accent2>
      <a:accent3>
        <a:srgbClr val="FFFFFF"/>
      </a:accent3>
      <a:accent4>
        <a:srgbClr val="001E59"/>
      </a:accent4>
      <a:accent5>
        <a:srgbClr val="FFCAAA"/>
      </a:accent5>
      <a:accent6>
        <a:srgbClr val="90281C"/>
      </a:accent6>
      <a:hlink>
        <a:srgbClr val="7498C0"/>
      </a:hlink>
      <a:folHlink>
        <a:srgbClr val="929497"/>
      </a:folHlink>
    </a:clrScheme>
    <a:fontScheme name="1_EUM_template_v03">
      <a:majorFont>
        <a:latin typeface="Century Gothic"/>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ln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Viewgraph Landscape Template [Read-Only]" id="{3D504BAE-B617-46E5-BC29-A2E5D16C4E40}" vid="{81130204-6B6C-4189-BC8B-F18C686F8D9F}"/>
    </a:ext>
  </a:extLst>
</a:theme>
</file>

<file path=ppt/theme/theme5.xml><?xml version="1.0" encoding="utf-8"?>
<a:theme xmlns:a="http://schemas.openxmlformats.org/drawingml/2006/main" name="3_Viewgraph Landscape Template">
  <a:themeElements>
    <a:clrScheme name="Custom 2">
      <a:dk1>
        <a:srgbClr val="002569"/>
      </a:dk1>
      <a:lt1>
        <a:srgbClr val="FFFFFF"/>
      </a:lt1>
      <a:dk2>
        <a:srgbClr val="002569"/>
      </a:dk2>
      <a:lt2>
        <a:srgbClr val="5F758D"/>
      </a:lt2>
      <a:accent1>
        <a:srgbClr val="FF9A00"/>
      </a:accent1>
      <a:accent2>
        <a:srgbClr val="279989"/>
      </a:accent2>
      <a:accent3>
        <a:srgbClr val="FFFFFF"/>
      </a:accent3>
      <a:accent4>
        <a:srgbClr val="001E59"/>
      </a:accent4>
      <a:accent5>
        <a:srgbClr val="FFCAAA"/>
      </a:accent5>
      <a:accent6>
        <a:srgbClr val="90281C"/>
      </a:accent6>
      <a:hlink>
        <a:srgbClr val="7498C0"/>
      </a:hlink>
      <a:folHlink>
        <a:srgbClr val="929497"/>
      </a:folHlink>
    </a:clrScheme>
    <a:fontScheme name="1_EUM_template_v03">
      <a:majorFont>
        <a:latin typeface="Century Gothic"/>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ln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4182</TotalTime>
  <Words>1886</Words>
  <Application>Microsoft Office PowerPoint</Application>
  <PresentationFormat>Widescreen</PresentationFormat>
  <Paragraphs>433</Paragraphs>
  <Slides>29</Slides>
  <Notes>11</Notes>
  <HiddenSlides>0</HiddenSlides>
  <MMClips>1</MMClips>
  <ScaleCrop>false</ScaleCrop>
  <HeadingPairs>
    <vt:vector size="8" baseType="variant">
      <vt:variant>
        <vt:lpstr>Fonts Used</vt:lpstr>
      </vt:variant>
      <vt:variant>
        <vt:i4>8</vt:i4>
      </vt:variant>
      <vt:variant>
        <vt:lpstr>Theme</vt:lpstr>
      </vt:variant>
      <vt:variant>
        <vt:i4>5</vt:i4>
      </vt:variant>
      <vt:variant>
        <vt:lpstr>Embedded OLE Servers</vt:lpstr>
      </vt:variant>
      <vt:variant>
        <vt:i4>1</vt:i4>
      </vt:variant>
      <vt:variant>
        <vt:lpstr>Slide Titles</vt:lpstr>
      </vt:variant>
      <vt:variant>
        <vt:i4>29</vt:i4>
      </vt:variant>
    </vt:vector>
  </HeadingPairs>
  <TitlesOfParts>
    <vt:vector size="43" baseType="lpstr">
      <vt:lpstr>Arial</vt:lpstr>
      <vt:lpstr>Calibri</vt:lpstr>
      <vt:lpstr>Calibri Light</vt:lpstr>
      <vt:lpstr>Century Gothic</vt:lpstr>
      <vt:lpstr>Helvetica</vt:lpstr>
      <vt:lpstr>Tahoma</vt:lpstr>
      <vt:lpstr>Times New Roman</vt:lpstr>
      <vt:lpstr>Wingdings</vt:lpstr>
      <vt:lpstr>2_Viewgraph Landscape Template</vt:lpstr>
      <vt:lpstr>Climate Change</vt:lpstr>
      <vt:lpstr>Custom Design</vt:lpstr>
      <vt:lpstr>1_Viewgraph Landscape Template</vt:lpstr>
      <vt:lpstr>3_Viewgraph Landscape Template</vt:lpstr>
      <vt:lpstr>Clip</vt:lpstr>
      <vt:lpstr>PowerPoint Presentation</vt:lpstr>
      <vt:lpstr>PowerPoint Presentation</vt:lpstr>
      <vt:lpstr>Metop-C Lift-off (7 Nov 2018)</vt:lpstr>
      <vt:lpstr>Long-term Commitment: Multi-Satellite Programmes</vt:lpstr>
      <vt:lpstr>MTG-I Imaging Mission</vt:lpstr>
      <vt:lpstr>Meteosat: Spectral, Spatial and Temporal Sampling</vt:lpstr>
      <vt:lpstr>MTG-S Sounding Mission</vt:lpstr>
      <vt:lpstr>EPS-SG A Sounding and Imagery Mission</vt:lpstr>
      <vt:lpstr>EPS-SG B Microwave Imagery Mission</vt:lpstr>
      <vt:lpstr>PowerPoint Presentation</vt:lpstr>
      <vt:lpstr>Altimetry missions – past, present, future</vt:lpstr>
      <vt:lpstr>Sea Surface Topography:  six missions are operational and interoperable by using the same QA tools</vt:lpstr>
      <vt:lpstr>PowerPoint Presentation</vt:lpstr>
      <vt:lpstr>PowerPoint Presentation</vt:lpstr>
      <vt:lpstr>PowerPoint Presentation</vt:lpstr>
      <vt:lpstr>Data Rescue Meteosat First Generation</vt:lpstr>
      <vt:lpstr>Analysis of NIMBUS-6 HIRS-1 Data</vt:lpstr>
      <vt:lpstr>Upper tropospheric humidity with HIRS and MHS</vt:lpstr>
      <vt:lpstr>MHS Upper Tropospheric Humidity Data Record </vt:lpstr>
      <vt:lpstr>Uncertainties are important</vt:lpstr>
      <vt:lpstr>ASCAT Scatterometer Ocean Surface Winds</vt:lpstr>
      <vt:lpstr>Coupled Assimilation - Atmospheric winds impact salinity</vt:lpstr>
      <vt:lpstr>ASCAT Surface Soil Moisture Data Record </vt:lpstr>
      <vt:lpstr>Water Shortage 2018 Capetown</vt:lpstr>
      <vt:lpstr>Consistent surface solar radiation data record from SEVIRI</vt:lpstr>
      <vt:lpstr>Meteosat Land Surface Temperature and Surface Albedo Data Records</vt:lpstr>
      <vt:lpstr>Meteosat Sea Surface Temperature (SST) Data Record</vt:lpstr>
      <vt:lpstr>GOME-2 NO2 and H2O Data Records</vt:lpstr>
      <vt:lpstr>PowerPoint Presentation</vt:lpstr>
    </vt:vector>
  </TitlesOfParts>
  <Company>EUMETSAT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Joerg Schulz</dc:creator>
  <cp:lastModifiedBy>Joerg Schulz</cp:lastModifiedBy>
  <cp:revision>72</cp:revision>
  <dcterms:created xsi:type="dcterms:W3CDTF">2018-08-22T09:20:06Z</dcterms:created>
  <dcterms:modified xsi:type="dcterms:W3CDTF">2019-03-17T08:41:15Z</dcterms:modified>
</cp:coreProperties>
</file>