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303" r:id="rId2"/>
    <p:sldId id="732" r:id="rId3"/>
    <p:sldId id="740" r:id="rId4"/>
    <p:sldId id="742" r:id="rId5"/>
    <p:sldId id="743" r:id="rId6"/>
    <p:sldId id="733" r:id="rId7"/>
    <p:sldId id="734" r:id="rId8"/>
    <p:sldId id="735" r:id="rId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2860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7432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2004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657600" algn="l" defTabSz="914400" rtl="0" eaLnBrk="1" latinLnBrk="0" hangingPunct="1">
      <a:defRPr kern="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p:defaultTextStyle>
  <p:extLst>
    <p:ext uri="{EFAFB233-063F-42B5-8137-9DF3F51BA10A}">
      <p15:sldGuideLst xmlns:p15="http://schemas.microsoft.com/office/powerpoint/2012/main">
        <p15:guide id="1" orient="horz" pos="2160" userDrawn="1">
          <p15:clr>
            <a:srgbClr val="A4A3A4"/>
          </p15:clr>
        </p15:guide>
        <p15:guide id="2" pos="38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17638"/>
    <a:srgbClr val="2D24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6"/>
    <p:restoredTop sz="87933"/>
  </p:normalViewPr>
  <p:slideViewPr>
    <p:cSldViewPr snapToGrid="0" snapToObjects="1">
      <p:cViewPr>
        <p:scale>
          <a:sx n="163" d="100"/>
          <a:sy n="163" d="100"/>
        </p:scale>
        <p:origin x="544" y="32"/>
      </p:cViewPr>
      <p:guideLst>
        <p:guide orient="horz" pos="2160"/>
        <p:guide pos="384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88AA43-80F3-404D-9192-A87C34B5832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226D441D-28D4-4748-920D-62AA53D6C8F5}"/>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ヒラギノ角ゴ Pro W3" charset="-128"/>
                <a:cs typeface="+mn-cs"/>
              </a:defRPr>
            </a:lvl1pPr>
          </a:lstStyle>
          <a:p>
            <a:pPr>
              <a:defRPr/>
            </a:pPr>
            <a:fld id="{C89C4587-D677-F341-8267-119E275AD4E6}" type="datetime1">
              <a:rPr lang="en-US" altLang="en-US"/>
              <a:pPr>
                <a:defRPr/>
              </a:pPr>
              <a:t>4/13/21</a:t>
            </a:fld>
            <a:endParaRPr lang="en-US" altLang="en-US"/>
          </a:p>
        </p:txBody>
      </p:sp>
      <p:sp>
        <p:nvSpPr>
          <p:cNvPr id="4" name="Footer Placeholder 3">
            <a:extLst>
              <a:ext uri="{FF2B5EF4-FFF2-40B4-BE49-F238E27FC236}">
                <a16:creationId xmlns:a16="http://schemas.microsoft.com/office/drawing/2014/main" id="{909ECF6B-5B88-BF48-9C9F-0F7CBA1E76B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E27A5DEF-745D-894E-81DE-C2BBB94F540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ヒラギノ角ゴ Pro W3" charset="-128"/>
                <a:cs typeface="+mn-cs"/>
              </a:defRPr>
            </a:lvl1pPr>
          </a:lstStyle>
          <a:p>
            <a:pPr>
              <a:defRPr/>
            </a:pPr>
            <a:fld id="{2114DB6B-03DB-E549-8759-7C46A0ED759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824046-B747-2648-A3C0-025683B8F07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EE27DDA-D215-9C40-826A-9760BAA5A7D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ヒラギノ角ゴ Pro W3" charset="-128"/>
                <a:cs typeface="+mn-cs"/>
              </a:defRPr>
            </a:lvl1pPr>
          </a:lstStyle>
          <a:p>
            <a:pPr>
              <a:defRPr/>
            </a:pPr>
            <a:fld id="{FDD8787E-3F68-1C47-9DEE-AD3B1CCCEE22}" type="datetime1">
              <a:rPr lang="en-US" altLang="en-US"/>
              <a:pPr>
                <a:defRPr/>
              </a:pPr>
              <a:t>4/13/21</a:t>
            </a:fld>
            <a:endParaRPr lang="en-US" altLang="en-US"/>
          </a:p>
        </p:txBody>
      </p:sp>
      <p:sp>
        <p:nvSpPr>
          <p:cNvPr id="4" name="Slide Image Placeholder 3">
            <a:extLst>
              <a:ext uri="{FF2B5EF4-FFF2-40B4-BE49-F238E27FC236}">
                <a16:creationId xmlns:a16="http://schemas.microsoft.com/office/drawing/2014/main" id="{D4C4C085-AFB1-1C4E-BCA1-DFF84539A50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07AF5C-2F26-0B48-A2E9-D72A7694D15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9DD1B4D-F231-A347-B322-D107DBB21ED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FB7B510-E9EF-FC47-B252-A8969AADF67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ヒラギノ角ゴ Pro W3" charset="-128"/>
                <a:cs typeface="+mn-cs"/>
              </a:defRPr>
            </a:lvl1pPr>
          </a:lstStyle>
          <a:p>
            <a:pPr>
              <a:defRPr/>
            </a:pPr>
            <a:fld id="{5C1BB962-9997-244A-AE86-E8D3AF4993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B73BD6FD-B2DE-E544-8D78-F32B733D24E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752BD70F-0535-244C-8EDD-019DB83DE1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panose="020B0300000000000000" pitchFamily="34" charset="-128"/>
              <a:cs typeface="ヒラギノ角ゴ Pro W3" panose="020B0300000000000000" pitchFamily="34" charset="-128"/>
            </a:endParaRPr>
          </a:p>
        </p:txBody>
      </p:sp>
      <p:sp>
        <p:nvSpPr>
          <p:cNvPr id="17411" name="Slide Number Placeholder 3">
            <a:extLst>
              <a:ext uri="{FF2B5EF4-FFF2-40B4-BE49-F238E27FC236}">
                <a16:creationId xmlns:a16="http://schemas.microsoft.com/office/drawing/2014/main" id="{8F8DDBEB-4061-FD4C-863B-B3E6DBDD06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defRPr>
            </a:lvl9pPr>
          </a:lstStyle>
          <a:p>
            <a:fld id="{F0F6245D-C763-FF48-85E6-DEC9E29D8CCC}"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1BB962-9997-244A-AE86-E8D3AF4993DC}" type="slidenum">
              <a:rPr lang="en-US" altLang="en-US" smtClean="0"/>
              <a:pPr>
                <a:defRPr/>
              </a:pPr>
              <a:t>2</a:t>
            </a:fld>
            <a:endParaRPr lang="en-US" altLang="en-US"/>
          </a:p>
        </p:txBody>
      </p:sp>
    </p:spTree>
    <p:extLst>
      <p:ext uri="{BB962C8B-B14F-4D97-AF65-F5344CB8AC3E}">
        <p14:creationId xmlns:p14="http://schemas.microsoft.com/office/powerpoint/2010/main" val="2295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1BB962-9997-244A-AE86-E8D3AF4993DC}" type="slidenum">
              <a:rPr lang="en-US" altLang="en-US" smtClean="0"/>
              <a:pPr>
                <a:defRPr/>
              </a:pPr>
              <a:t>4</a:t>
            </a:fld>
            <a:endParaRPr lang="en-US" altLang="en-US"/>
          </a:p>
        </p:txBody>
      </p:sp>
    </p:spTree>
    <p:extLst>
      <p:ext uri="{BB962C8B-B14F-4D97-AF65-F5344CB8AC3E}">
        <p14:creationId xmlns:p14="http://schemas.microsoft.com/office/powerpoint/2010/main" val="230579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1BB962-9997-244A-AE86-E8D3AF4993DC}" type="slidenum">
              <a:rPr lang="en-US" altLang="en-US" smtClean="0"/>
              <a:pPr>
                <a:defRPr/>
              </a:pPr>
              <a:t>5</a:t>
            </a:fld>
            <a:endParaRPr lang="en-US" altLang="en-US"/>
          </a:p>
        </p:txBody>
      </p:sp>
    </p:spTree>
    <p:extLst>
      <p:ext uri="{BB962C8B-B14F-4D97-AF65-F5344CB8AC3E}">
        <p14:creationId xmlns:p14="http://schemas.microsoft.com/office/powerpoint/2010/main" val="214031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1BB962-9997-244A-AE86-E8D3AF4993DC}" type="slidenum">
              <a:rPr lang="en-US" altLang="en-US" smtClean="0"/>
              <a:pPr>
                <a:defRPr/>
              </a:pPr>
              <a:t>6</a:t>
            </a:fld>
            <a:endParaRPr lang="en-US" altLang="en-US"/>
          </a:p>
        </p:txBody>
      </p:sp>
    </p:spTree>
    <p:extLst>
      <p:ext uri="{BB962C8B-B14F-4D97-AF65-F5344CB8AC3E}">
        <p14:creationId xmlns:p14="http://schemas.microsoft.com/office/powerpoint/2010/main" val="39815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1BB962-9997-244A-AE86-E8D3AF4993DC}" type="slidenum">
              <a:rPr lang="en-US" altLang="en-US" smtClean="0"/>
              <a:pPr>
                <a:defRPr/>
              </a:pPr>
              <a:t>7</a:t>
            </a:fld>
            <a:endParaRPr lang="en-US" altLang="en-US"/>
          </a:p>
        </p:txBody>
      </p:sp>
    </p:spTree>
    <p:extLst>
      <p:ext uri="{BB962C8B-B14F-4D97-AF65-F5344CB8AC3E}">
        <p14:creationId xmlns:p14="http://schemas.microsoft.com/office/powerpoint/2010/main" val="332805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1BB962-9997-244A-AE86-E8D3AF4993DC}" type="slidenum">
              <a:rPr lang="en-US" altLang="en-US" smtClean="0"/>
              <a:pPr>
                <a:defRPr/>
              </a:pPr>
              <a:t>8</a:t>
            </a:fld>
            <a:endParaRPr lang="en-US" altLang="en-US"/>
          </a:p>
        </p:txBody>
      </p:sp>
    </p:spTree>
    <p:extLst>
      <p:ext uri="{BB962C8B-B14F-4D97-AF65-F5344CB8AC3E}">
        <p14:creationId xmlns:p14="http://schemas.microsoft.com/office/powerpoint/2010/main" val="341817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835CE43-5C5C-E348-8521-3512A833D970}"/>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5" name="Footer Placeholder 4">
            <a:extLst>
              <a:ext uri="{FF2B5EF4-FFF2-40B4-BE49-F238E27FC236}">
                <a16:creationId xmlns:a16="http://schemas.microsoft.com/office/drawing/2014/main" id="{1179FAF4-C131-A543-9FC3-736AC751E85D}"/>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6" name="Slide Number Placeholder 5">
            <a:extLst>
              <a:ext uri="{FF2B5EF4-FFF2-40B4-BE49-F238E27FC236}">
                <a16:creationId xmlns:a16="http://schemas.microsoft.com/office/drawing/2014/main" id="{401E4143-55CC-FF4D-96A2-10A1F44F0579}"/>
              </a:ext>
            </a:extLst>
          </p:cNvPr>
          <p:cNvSpPr>
            <a:spLocks noGrp="1"/>
          </p:cNvSpPr>
          <p:nvPr>
            <p:ph type="sldNum" sz="quarter" idx="12"/>
          </p:nvPr>
        </p:nvSpPr>
        <p:spPr/>
        <p:txBody>
          <a:bodyPr/>
          <a:lstStyle>
            <a:lvl1pPr>
              <a:defRPr/>
            </a:lvl1pPr>
          </a:lstStyle>
          <a:p>
            <a:pPr>
              <a:defRPr/>
            </a:pPr>
            <a:fld id="{EDDA0C06-7387-C645-AF50-99C751070247}" type="slidenum">
              <a:rPr lang="en-US" altLang="en-US"/>
              <a:pPr>
                <a:defRPr/>
              </a:pPr>
              <a:t>‹#›</a:t>
            </a:fld>
            <a:endParaRPr lang="en-US" altLang="en-US"/>
          </a:p>
        </p:txBody>
      </p:sp>
    </p:spTree>
    <p:extLst>
      <p:ext uri="{BB962C8B-B14F-4D97-AF65-F5344CB8AC3E}">
        <p14:creationId xmlns:p14="http://schemas.microsoft.com/office/powerpoint/2010/main" val="341571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45DF9-9846-6641-A74E-97AFE82AFA7B}"/>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5" name="Footer Placeholder 4">
            <a:extLst>
              <a:ext uri="{FF2B5EF4-FFF2-40B4-BE49-F238E27FC236}">
                <a16:creationId xmlns:a16="http://schemas.microsoft.com/office/drawing/2014/main" id="{0DEAA2A5-5F80-A740-BD22-69C36A03E13B}"/>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6" name="Slide Number Placeholder 5">
            <a:extLst>
              <a:ext uri="{FF2B5EF4-FFF2-40B4-BE49-F238E27FC236}">
                <a16:creationId xmlns:a16="http://schemas.microsoft.com/office/drawing/2014/main" id="{37EF279C-30C9-9E40-997A-8AE406D876DD}"/>
              </a:ext>
            </a:extLst>
          </p:cNvPr>
          <p:cNvSpPr>
            <a:spLocks noGrp="1"/>
          </p:cNvSpPr>
          <p:nvPr>
            <p:ph type="sldNum" sz="quarter" idx="12"/>
          </p:nvPr>
        </p:nvSpPr>
        <p:spPr/>
        <p:txBody>
          <a:bodyPr/>
          <a:lstStyle>
            <a:lvl1pPr>
              <a:defRPr/>
            </a:lvl1pPr>
          </a:lstStyle>
          <a:p>
            <a:pPr>
              <a:defRPr/>
            </a:pPr>
            <a:fld id="{8F5FC4B4-6361-A04E-AFA7-4BEC7BF28581}" type="slidenum">
              <a:rPr lang="en-US" altLang="en-US"/>
              <a:pPr>
                <a:defRPr/>
              </a:pPr>
              <a:t>‹#›</a:t>
            </a:fld>
            <a:endParaRPr lang="en-US" altLang="en-US"/>
          </a:p>
        </p:txBody>
      </p:sp>
    </p:spTree>
    <p:extLst>
      <p:ext uri="{BB962C8B-B14F-4D97-AF65-F5344CB8AC3E}">
        <p14:creationId xmlns:p14="http://schemas.microsoft.com/office/powerpoint/2010/main" val="115343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BA712-DAD5-7046-9ECC-87849AEBED60}"/>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5" name="Footer Placeholder 4">
            <a:extLst>
              <a:ext uri="{FF2B5EF4-FFF2-40B4-BE49-F238E27FC236}">
                <a16:creationId xmlns:a16="http://schemas.microsoft.com/office/drawing/2014/main" id="{47537F9E-6278-7142-942D-EEB51289F544}"/>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6" name="Slide Number Placeholder 5">
            <a:extLst>
              <a:ext uri="{FF2B5EF4-FFF2-40B4-BE49-F238E27FC236}">
                <a16:creationId xmlns:a16="http://schemas.microsoft.com/office/drawing/2014/main" id="{A1CB2CD3-2783-5748-82D3-F09867A81506}"/>
              </a:ext>
            </a:extLst>
          </p:cNvPr>
          <p:cNvSpPr>
            <a:spLocks noGrp="1"/>
          </p:cNvSpPr>
          <p:nvPr>
            <p:ph type="sldNum" sz="quarter" idx="12"/>
          </p:nvPr>
        </p:nvSpPr>
        <p:spPr/>
        <p:txBody>
          <a:bodyPr/>
          <a:lstStyle>
            <a:lvl1pPr>
              <a:defRPr/>
            </a:lvl1pPr>
          </a:lstStyle>
          <a:p>
            <a:pPr>
              <a:defRPr/>
            </a:pPr>
            <a:fld id="{C3D31C42-F16D-8F4B-BA03-BF9029675E71}" type="slidenum">
              <a:rPr lang="en-US" altLang="en-US"/>
              <a:pPr>
                <a:defRPr/>
              </a:pPr>
              <a:t>‹#›</a:t>
            </a:fld>
            <a:endParaRPr lang="en-US" altLang="en-US"/>
          </a:p>
        </p:txBody>
      </p:sp>
    </p:spTree>
    <p:extLst>
      <p:ext uri="{BB962C8B-B14F-4D97-AF65-F5344CB8AC3E}">
        <p14:creationId xmlns:p14="http://schemas.microsoft.com/office/powerpoint/2010/main" val="252024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DA0D953-AE3D-8847-820A-2C00768240C5}"/>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4" name="Footer Placeholder 4">
            <a:extLst>
              <a:ext uri="{FF2B5EF4-FFF2-40B4-BE49-F238E27FC236}">
                <a16:creationId xmlns:a16="http://schemas.microsoft.com/office/drawing/2014/main" id="{2BB92E3D-E5EA-AC40-9A01-DA3FE7E3BBAD}"/>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5" name="Slide Number Placeholder 5">
            <a:extLst>
              <a:ext uri="{FF2B5EF4-FFF2-40B4-BE49-F238E27FC236}">
                <a16:creationId xmlns:a16="http://schemas.microsoft.com/office/drawing/2014/main" id="{06EBAF5F-CC30-F542-89D9-D49C93950ACC}"/>
              </a:ext>
            </a:extLst>
          </p:cNvPr>
          <p:cNvSpPr>
            <a:spLocks noGrp="1"/>
          </p:cNvSpPr>
          <p:nvPr>
            <p:ph type="sldNum" sz="quarter" idx="12"/>
          </p:nvPr>
        </p:nvSpPr>
        <p:spPr/>
        <p:txBody>
          <a:bodyPr/>
          <a:lstStyle>
            <a:lvl1pPr>
              <a:defRPr/>
            </a:lvl1pPr>
          </a:lstStyle>
          <a:p>
            <a:pPr>
              <a:defRPr/>
            </a:pPr>
            <a:fld id="{8FF79E09-3404-CB48-9D97-764053B13CF7}" type="slidenum">
              <a:rPr lang="en-US" altLang="en-US"/>
              <a:pPr>
                <a:defRPr/>
              </a:pPr>
              <a:t>‹#›</a:t>
            </a:fld>
            <a:endParaRPr lang="en-US" altLang="en-US"/>
          </a:p>
        </p:txBody>
      </p:sp>
    </p:spTree>
    <p:extLst>
      <p:ext uri="{BB962C8B-B14F-4D97-AF65-F5344CB8AC3E}">
        <p14:creationId xmlns:p14="http://schemas.microsoft.com/office/powerpoint/2010/main" val="208349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BA8AB-D89E-354C-958E-F68603814859}"/>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5" name="Footer Placeholder 4">
            <a:extLst>
              <a:ext uri="{FF2B5EF4-FFF2-40B4-BE49-F238E27FC236}">
                <a16:creationId xmlns:a16="http://schemas.microsoft.com/office/drawing/2014/main" id="{80D9B3F6-38A3-A643-AF3E-D90C5D6DED5B}"/>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6" name="Slide Number Placeholder 5">
            <a:extLst>
              <a:ext uri="{FF2B5EF4-FFF2-40B4-BE49-F238E27FC236}">
                <a16:creationId xmlns:a16="http://schemas.microsoft.com/office/drawing/2014/main" id="{139E36FF-ABF9-5744-8912-210099396675}"/>
              </a:ext>
            </a:extLst>
          </p:cNvPr>
          <p:cNvSpPr>
            <a:spLocks noGrp="1"/>
          </p:cNvSpPr>
          <p:nvPr>
            <p:ph type="sldNum" sz="quarter" idx="12"/>
          </p:nvPr>
        </p:nvSpPr>
        <p:spPr/>
        <p:txBody>
          <a:bodyPr/>
          <a:lstStyle>
            <a:lvl1pPr>
              <a:defRPr/>
            </a:lvl1pPr>
          </a:lstStyle>
          <a:p>
            <a:pPr>
              <a:defRPr/>
            </a:pPr>
            <a:fld id="{23FE5457-4B2C-264C-9BC6-1615ED4F0AA7}" type="slidenum">
              <a:rPr lang="en-US" altLang="en-US"/>
              <a:pPr>
                <a:defRPr/>
              </a:pPr>
              <a:t>‹#›</a:t>
            </a:fld>
            <a:endParaRPr lang="en-US" altLang="en-US"/>
          </a:p>
        </p:txBody>
      </p:sp>
    </p:spTree>
    <p:extLst>
      <p:ext uri="{BB962C8B-B14F-4D97-AF65-F5344CB8AC3E}">
        <p14:creationId xmlns:p14="http://schemas.microsoft.com/office/powerpoint/2010/main" val="114961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7A71B-D8A3-8E40-9EA9-8B67BF926A8B}"/>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5" name="Footer Placeholder 4">
            <a:extLst>
              <a:ext uri="{FF2B5EF4-FFF2-40B4-BE49-F238E27FC236}">
                <a16:creationId xmlns:a16="http://schemas.microsoft.com/office/drawing/2014/main" id="{8A90F58A-99AD-1441-B7DA-BBD2C0A2482D}"/>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6" name="Slide Number Placeholder 5">
            <a:extLst>
              <a:ext uri="{FF2B5EF4-FFF2-40B4-BE49-F238E27FC236}">
                <a16:creationId xmlns:a16="http://schemas.microsoft.com/office/drawing/2014/main" id="{2269E147-6477-5A4A-ABD7-EEE866ECFCCA}"/>
              </a:ext>
            </a:extLst>
          </p:cNvPr>
          <p:cNvSpPr>
            <a:spLocks noGrp="1"/>
          </p:cNvSpPr>
          <p:nvPr>
            <p:ph type="sldNum" sz="quarter" idx="12"/>
          </p:nvPr>
        </p:nvSpPr>
        <p:spPr/>
        <p:txBody>
          <a:bodyPr/>
          <a:lstStyle>
            <a:lvl1pPr>
              <a:defRPr/>
            </a:lvl1pPr>
          </a:lstStyle>
          <a:p>
            <a:pPr>
              <a:defRPr/>
            </a:pPr>
            <a:fld id="{25F6A8EB-B196-3C4D-97A5-7263705B9DFD}" type="slidenum">
              <a:rPr lang="en-US" altLang="en-US"/>
              <a:pPr>
                <a:defRPr/>
              </a:pPr>
              <a:t>‹#›</a:t>
            </a:fld>
            <a:endParaRPr lang="en-US" altLang="en-US"/>
          </a:p>
        </p:txBody>
      </p:sp>
    </p:spTree>
    <p:extLst>
      <p:ext uri="{BB962C8B-B14F-4D97-AF65-F5344CB8AC3E}">
        <p14:creationId xmlns:p14="http://schemas.microsoft.com/office/powerpoint/2010/main" val="236873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2A231C5-1FFD-0B47-A4C4-D334E4A6BEF9}"/>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6" name="Footer Placeholder 4">
            <a:extLst>
              <a:ext uri="{FF2B5EF4-FFF2-40B4-BE49-F238E27FC236}">
                <a16:creationId xmlns:a16="http://schemas.microsoft.com/office/drawing/2014/main" id="{60B3073A-8FBD-4C4F-B0AA-892274F889D6}"/>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7" name="Slide Number Placeholder 5">
            <a:extLst>
              <a:ext uri="{FF2B5EF4-FFF2-40B4-BE49-F238E27FC236}">
                <a16:creationId xmlns:a16="http://schemas.microsoft.com/office/drawing/2014/main" id="{8A466133-935F-B949-97B7-F114DF3718A9}"/>
              </a:ext>
            </a:extLst>
          </p:cNvPr>
          <p:cNvSpPr>
            <a:spLocks noGrp="1"/>
          </p:cNvSpPr>
          <p:nvPr>
            <p:ph type="sldNum" sz="quarter" idx="12"/>
          </p:nvPr>
        </p:nvSpPr>
        <p:spPr/>
        <p:txBody>
          <a:bodyPr/>
          <a:lstStyle>
            <a:lvl1pPr>
              <a:defRPr/>
            </a:lvl1pPr>
          </a:lstStyle>
          <a:p>
            <a:pPr>
              <a:defRPr/>
            </a:pPr>
            <a:fld id="{9B7DB3F8-12D7-D24E-9BE5-63151DD7FA0C}" type="slidenum">
              <a:rPr lang="en-US" altLang="en-US"/>
              <a:pPr>
                <a:defRPr/>
              </a:pPr>
              <a:t>‹#›</a:t>
            </a:fld>
            <a:endParaRPr lang="en-US" altLang="en-US"/>
          </a:p>
        </p:txBody>
      </p:sp>
    </p:spTree>
    <p:extLst>
      <p:ext uri="{BB962C8B-B14F-4D97-AF65-F5344CB8AC3E}">
        <p14:creationId xmlns:p14="http://schemas.microsoft.com/office/powerpoint/2010/main" val="25411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7467AF4-5443-8F42-930D-DE182A242BF5}"/>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8" name="Footer Placeholder 4">
            <a:extLst>
              <a:ext uri="{FF2B5EF4-FFF2-40B4-BE49-F238E27FC236}">
                <a16:creationId xmlns:a16="http://schemas.microsoft.com/office/drawing/2014/main" id="{517F767C-FBB5-3848-85B6-5D0657D3A951}"/>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9" name="Slide Number Placeholder 5">
            <a:extLst>
              <a:ext uri="{FF2B5EF4-FFF2-40B4-BE49-F238E27FC236}">
                <a16:creationId xmlns:a16="http://schemas.microsoft.com/office/drawing/2014/main" id="{A18F902F-C1E3-D941-AFF5-73729A44CBEA}"/>
              </a:ext>
            </a:extLst>
          </p:cNvPr>
          <p:cNvSpPr>
            <a:spLocks noGrp="1"/>
          </p:cNvSpPr>
          <p:nvPr>
            <p:ph type="sldNum" sz="quarter" idx="12"/>
          </p:nvPr>
        </p:nvSpPr>
        <p:spPr/>
        <p:txBody>
          <a:bodyPr/>
          <a:lstStyle>
            <a:lvl1pPr>
              <a:defRPr/>
            </a:lvl1pPr>
          </a:lstStyle>
          <a:p>
            <a:pPr>
              <a:defRPr/>
            </a:pPr>
            <a:fld id="{A9DB62F3-7F0C-4245-9C92-AF43C5940C25}" type="slidenum">
              <a:rPr lang="en-US" altLang="en-US"/>
              <a:pPr>
                <a:defRPr/>
              </a:pPr>
              <a:t>‹#›</a:t>
            </a:fld>
            <a:endParaRPr lang="en-US" altLang="en-US"/>
          </a:p>
        </p:txBody>
      </p:sp>
    </p:spTree>
    <p:extLst>
      <p:ext uri="{BB962C8B-B14F-4D97-AF65-F5344CB8AC3E}">
        <p14:creationId xmlns:p14="http://schemas.microsoft.com/office/powerpoint/2010/main" val="13182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3B4B8B3-8C8D-1A4A-BA39-221E922AEDA9}"/>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4" name="Footer Placeholder 4">
            <a:extLst>
              <a:ext uri="{FF2B5EF4-FFF2-40B4-BE49-F238E27FC236}">
                <a16:creationId xmlns:a16="http://schemas.microsoft.com/office/drawing/2014/main" id="{04A6085C-A8C6-F84C-A4AF-3E26C4B318AE}"/>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5" name="Slide Number Placeholder 5">
            <a:extLst>
              <a:ext uri="{FF2B5EF4-FFF2-40B4-BE49-F238E27FC236}">
                <a16:creationId xmlns:a16="http://schemas.microsoft.com/office/drawing/2014/main" id="{69898576-886B-C443-9F61-099290170596}"/>
              </a:ext>
            </a:extLst>
          </p:cNvPr>
          <p:cNvSpPr>
            <a:spLocks noGrp="1"/>
          </p:cNvSpPr>
          <p:nvPr>
            <p:ph type="sldNum" sz="quarter" idx="12"/>
          </p:nvPr>
        </p:nvSpPr>
        <p:spPr/>
        <p:txBody>
          <a:bodyPr/>
          <a:lstStyle>
            <a:lvl1pPr>
              <a:defRPr/>
            </a:lvl1pPr>
          </a:lstStyle>
          <a:p>
            <a:pPr>
              <a:defRPr/>
            </a:pPr>
            <a:fld id="{C5C3DA75-9E2F-914C-8A0F-8E2823D9236E}" type="slidenum">
              <a:rPr lang="en-US" altLang="en-US"/>
              <a:pPr>
                <a:defRPr/>
              </a:pPr>
              <a:t>‹#›</a:t>
            </a:fld>
            <a:endParaRPr lang="en-US" altLang="en-US"/>
          </a:p>
        </p:txBody>
      </p:sp>
    </p:spTree>
    <p:extLst>
      <p:ext uri="{BB962C8B-B14F-4D97-AF65-F5344CB8AC3E}">
        <p14:creationId xmlns:p14="http://schemas.microsoft.com/office/powerpoint/2010/main" val="45301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877B7D-2E18-704C-A7D1-D5A94FDA7E19}"/>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3" name="Footer Placeholder 4">
            <a:extLst>
              <a:ext uri="{FF2B5EF4-FFF2-40B4-BE49-F238E27FC236}">
                <a16:creationId xmlns:a16="http://schemas.microsoft.com/office/drawing/2014/main" id="{87D74D39-E5CF-4340-9CBA-63131D1104A1}"/>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4" name="Slide Number Placeholder 5">
            <a:extLst>
              <a:ext uri="{FF2B5EF4-FFF2-40B4-BE49-F238E27FC236}">
                <a16:creationId xmlns:a16="http://schemas.microsoft.com/office/drawing/2014/main" id="{376C50E1-A823-CC4F-8AB0-DD24FCB811B3}"/>
              </a:ext>
            </a:extLst>
          </p:cNvPr>
          <p:cNvSpPr>
            <a:spLocks noGrp="1"/>
          </p:cNvSpPr>
          <p:nvPr>
            <p:ph type="sldNum" sz="quarter" idx="12"/>
          </p:nvPr>
        </p:nvSpPr>
        <p:spPr/>
        <p:txBody>
          <a:bodyPr/>
          <a:lstStyle>
            <a:lvl1pPr>
              <a:defRPr/>
            </a:lvl1pPr>
          </a:lstStyle>
          <a:p>
            <a:pPr>
              <a:defRPr/>
            </a:pPr>
            <a:fld id="{2F12494E-D3E6-B947-9C49-B686F183AE7F}" type="slidenum">
              <a:rPr lang="en-US" altLang="en-US"/>
              <a:pPr>
                <a:defRPr/>
              </a:pPr>
              <a:t>‹#›</a:t>
            </a:fld>
            <a:endParaRPr lang="en-US" altLang="en-US"/>
          </a:p>
        </p:txBody>
      </p:sp>
    </p:spTree>
    <p:extLst>
      <p:ext uri="{BB962C8B-B14F-4D97-AF65-F5344CB8AC3E}">
        <p14:creationId xmlns:p14="http://schemas.microsoft.com/office/powerpoint/2010/main" val="150137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2B77D5E-997E-8B47-AD59-2B7BC8A82F8C}"/>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6" name="Footer Placeholder 4">
            <a:extLst>
              <a:ext uri="{FF2B5EF4-FFF2-40B4-BE49-F238E27FC236}">
                <a16:creationId xmlns:a16="http://schemas.microsoft.com/office/drawing/2014/main" id="{415B34A0-77DB-4E47-9F80-B7CE1B97CC41}"/>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7" name="Slide Number Placeholder 5">
            <a:extLst>
              <a:ext uri="{FF2B5EF4-FFF2-40B4-BE49-F238E27FC236}">
                <a16:creationId xmlns:a16="http://schemas.microsoft.com/office/drawing/2014/main" id="{64F7B5C8-6DFC-7245-82C3-66F0F81017FF}"/>
              </a:ext>
            </a:extLst>
          </p:cNvPr>
          <p:cNvSpPr>
            <a:spLocks noGrp="1"/>
          </p:cNvSpPr>
          <p:nvPr>
            <p:ph type="sldNum" sz="quarter" idx="12"/>
          </p:nvPr>
        </p:nvSpPr>
        <p:spPr/>
        <p:txBody>
          <a:bodyPr/>
          <a:lstStyle>
            <a:lvl1pPr>
              <a:defRPr/>
            </a:lvl1pPr>
          </a:lstStyle>
          <a:p>
            <a:pPr>
              <a:defRPr/>
            </a:pPr>
            <a:fld id="{77014803-7932-394E-A0B8-4DF1936E47C4}" type="slidenum">
              <a:rPr lang="en-US" altLang="en-US"/>
              <a:pPr>
                <a:defRPr/>
              </a:pPr>
              <a:t>‹#›</a:t>
            </a:fld>
            <a:endParaRPr lang="en-US" altLang="en-US"/>
          </a:p>
        </p:txBody>
      </p:sp>
    </p:spTree>
    <p:extLst>
      <p:ext uri="{BB962C8B-B14F-4D97-AF65-F5344CB8AC3E}">
        <p14:creationId xmlns:p14="http://schemas.microsoft.com/office/powerpoint/2010/main" val="298995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5A5D10F-138A-BD43-92C7-7071131F895D}"/>
              </a:ext>
            </a:extLst>
          </p:cNvPr>
          <p:cNvSpPr>
            <a:spLocks noGrp="1"/>
          </p:cNvSpPr>
          <p:nvPr>
            <p:ph type="dt" sz="half" idx="10"/>
          </p:nvPr>
        </p:nvSpPr>
        <p:spPr/>
        <p:txBody>
          <a:bodyPr/>
          <a:lstStyle>
            <a:lvl1pPr>
              <a:defRPr/>
            </a:lvl1pPr>
          </a:lstStyle>
          <a:p>
            <a:pPr>
              <a:defRPr/>
            </a:pPr>
            <a:r>
              <a:rPr lang="en-US"/>
              <a:t>04/14/21</a:t>
            </a:r>
            <a:endParaRPr lang="en-US" dirty="0"/>
          </a:p>
        </p:txBody>
      </p:sp>
      <p:sp>
        <p:nvSpPr>
          <p:cNvPr id="6" name="Footer Placeholder 4">
            <a:extLst>
              <a:ext uri="{FF2B5EF4-FFF2-40B4-BE49-F238E27FC236}">
                <a16:creationId xmlns:a16="http://schemas.microsoft.com/office/drawing/2014/main" id="{F9E07A8B-BCF2-8848-AF44-9E9E7B601066}"/>
              </a:ext>
            </a:extLst>
          </p:cNvPr>
          <p:cNvSpPr>
            <a:spLocks noGrp="1"/>
          </p:cNvSpPr>
          <p:nvPr>
            <p:ph type="ftr" sz="quarter" idx="11"/>
          </p:nvPr>
        </p:nvSpPr>
        <p:spPr/>
        <p:txBody>
          <a:bodyPr/>
          <a:lstStyle>
            <a:lvl1pPr>
              <a:defRPr/>
            </a:lvl1pPr>
          </a:lstStyle>
          <a:p>
            <a:pPr>
              <a:defRPr/>
            </a:pPr>
            <a:r>
              <a:rPr lang="tr-TR"/>
              <a:t>WGClimate#14</a:t>
            </a:r>
            <a:endParaRPr lang="en-US" dirty="0"/>
          </a:p>
        </p:txBody>
      </p:sp>
      <p:sp>
        <p:nvSpPr>
          <p:cNvPr id="7" name="Slide Number Placeholder 5">
            <a:extLst>
              <a:ext uri="{FF2B5EF4-FFF2-40B4-BE49-F238E27FC236}">
                <a16:creationId xmlns:a16="http://schemas.microsoft.com/office/drawing/2014/main" id="{6BBB7A58-85D6-9945-A8A1-2A4728C211E6}"/>
              </a:ext>
            </a:extLst>
          </p:cNvPr>
          <p:cNvSpPr>
            <a:spLocks noGrp="1"/>
          </p:cNvSpPr>
          <p:nvPr>
            <p:ph type="sldNum" sz="quarter" idx="12"/>
          </p:nvPr>
        </p:nvSpPr>
        <p:spPr/>
        <p:txBody>
          <a:bodyPr/>
          <a:lstStyle>
            <a:lvl1pPr>
              <a:defRPr/>
            </a:lvl1pPr>
          </a:lstStyle>
          <a:p>
            <a:pPr>
              <a:defRPr/>
            </a:pPr>
            <a:fld id="{22113B19-7529-C040-98A5-F047D6A597FE}" type="slidenum">
              <a:rPr lang="en-US" altLang="en-US"/>
              <a:pPr>
                <a:defRPr/>
              </a:pPr>
              <a:t>‹#›</a:t>
            </a:fld>
            <a:endParaRPr lang="en-US" altLang="en-US"/>
          </a:p>
        </p:txBody>
      </p:sp>
    </p:spTree>
    <p:extLst>
      <p:ext uri="{BB962C8B-B14F-4D97-AF65-F5344CB8AC3E}">
        <p14:creationId xmlns:p14="http://schemas.microsoft.com/office/powerpoint/2010/main" val="315419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B937ABF-2381-9E42-9D35-C6FA4E9C6287}"/>
              </a:ext>
            </a:extLst>
          </p:cNvPr>
          <p:cNvSpPr>
            <a:spLocks noGrp="1"/>
          </p:cNvSpPr>
          <p:nvPr>
            <p:ph type="title"/>
          </p:nvPr>
        </p:nvSpPr>
        <p:spPr bwMode="auto">
          <a:xfrm>
            <a:off x="0" y="53976"/>
            <a:ext cx="12192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8E4B65B-0030-1B41-B53C-27319405F3E2}"/>
              </a:ext>
            </a:extLst>
          </p:cNvPr>
          <p:cNvSpPr>
            <a:spLocks noGrp="1"/>
          </p:cNvSpPr>
          <p:nvPr>
            <p:ph type="body" idx="1"/>
          </p:nvPr>
        </p:nvSpPr>
        <p:spPr bwMode="auto">
          <a:xfrm>
            <a:off x="294217" y="957264"/>
            <a:ext cx="11681883"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FADD8D4-5B62-8443-80DD-E81A35E5883A}"/>
              </a:ext>
            </a:extLst>
          </p:cNvPr>
          <p:cNvSpPr>
            <a:spLocks noGrp="1"/>
          </p:cNvSpPr>
          <p:nvPr>
            <p:ph type="dt" sz="half" idx="2"/>
          </p:nvPr>
        </p:nvSpPr>
        <p:spPr>
          <a:xfrm>
            <a:off x="609600" y="6532564"/>
            <a:ext cx="2844800" cy="2571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00"/>
                </a:solidFill>
                <a:latin typeface="+mn-lt"/>
                <a:ea typeface="+mn-ea"/>
                <a:cs typeface="+mn-cs"/>
              </a:defRPr>
            </a:lvl1pPr>
          </a:lstStyle>
          <a:p>
            <a:pPr>
              <a:defRPr/>
            </a:pPr>
            <a:r>
              <a:rPr lang="en-US"/>
              <a:t>04/14/21</a:t>
            </a:r>
            <a:endParaRPr lang="en-US" dirty="0"/>
          </a:p>
        </p:txBody>
      </p:sp>
      <p:sp>
        <p:nvSpPr>
          <p:cNvPr id="5" name="Footer Placeholder 4">
            <a:extLst>
              <a:ext uri="{FF2B5EF4-FFF2-40B4-BE49-F238E27FC236}">
                <a16:creationId xmlns:a16="http://schemas.microsoft.com/office/drawing/2014/main" id="{FA947837-7EE5-E441-AF18-0092941D69AB}"/>
              </a:ext>
            </a:extLst>
          </p:cNvPr>
          <p:cNvSpPr>
            <a:spLocks noGrp="1"/>
          </p:cNvSpPr>
          <p:nvPr>
            <p:ph type="ftr" sz="quarter" idx="3"/>
          </p:nvPr>
        </p:nvSpPr>
        <p:spPr>
          <a:xfrm>
            <a:off x="4165600" y="6532564"/>
            <a:ext cx="3733800" cy="25717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rgbClr val="FFFF00"/>
                </a:solidFill>
                <a:latin typeface="+mn-lt"/>
                <a:ea typeface="+mn-ea"/>
                <a:cs typeface="+mn-cs"/>
              </a:defRPr>
            </a:lvl1pPr>
          </a:lstStyle>
          <a:p>
            <a:pPr>
              <a:defRPr/>
            </a:pPr>
            <a:r>
              <a:rPr lang="tr-TR"/>
              <a:t>WGClimate#14</a:t>
            </a:r>
            <a:endParaRPr lang="en-US" dirty="0"/>
          </a:p>
        </p:txBody>
      </p:sp>
      <p:sp>
        <p:nvSpPr>
          <p:cNvPr id="6" name="Slide Number Placeholder 5">
            <a:extLst>
              <a:ext uri="{FF2B5EF4-FFF2-40B4-BE49-F238E27FC236}">
                <a16:creationId xmlns:a16="http://schemas.microsoft.com/office/drawing/2014/main" id="{978CB382-218B-C649-A808-841A36596E7D}"/>
              </a:ext>
            </a:extLst>
          </p:cNvPr>
          <p:cNvSpPr>
            <a:spLocks noGrp="1"/>
          </p:cNvSpPr>
          <p:nvPr>
            <p:ph type="sldNum" sz="quarter" idx="4"/>
          </p:nvPr>
        </p:nvSpPr>
        <p:spPr>
          <a:xfrm>
            <a:off x="8858251" y="6532564"/>
            <a:ext cx="2844800" cy="2571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00"/>
                </a:solidFill>
                <a:latin typeface="Calibri" charset="0"/>
                <a:ea typeface="ヒラギノ角ゴ Pro W3" charset="-128"/>
                <a:cs typeface="+mn-cs"/>
              </a:defRPr>
            </a:lvl1pPr>
          </a:lstStyle>
          <a:p>
            <a:pPr>
              <a:defRPr/>
            </a:pPr>
            <a:fld id="{49976EBC-9F97-414B-AEEB-4728D4BA8D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0" fontAlgn="base" hangingPunct="0">
        <a:spcBef>
          <a:spcPct val="0"/>
        </a:spcBef>
        <a:spcAft>
          <a:spcPct val="0"/>
        </a:spcAft>
        <a:defRPr sz="2000" kern="1200">
          <a:solidFill>
            <a:srgbClr val="FFFF00"/>
          </a:solidFill>
          <a:latin typeface="Comic Sans MS"/>
          <a:ea typeface="ヒラギノ角ゴ Pro W3" charset="-128"/>
          <a:cs typeface="Comic Sans MS"/>
        </a:defRPr>
      </a:lvl1pPr>
      <a:lvl2pPr algn="ctr" defTabSz="457200" rtl="0" eaLnBrk="0" fontAlgn="base" hangingPunct="0">
        <a:spcBef>
          <a:spcPct val="0"/>
        </a:spcBef>
        <a:spcAft>
          <a:spcPct val="0"/>
        </a:spcAft>
        <a:defRPr sz="2000">
          <a:solidFill>
            <a:srgbClr val="FFFF00"/>
          </a:solidFill>
          <a:latin typeface="Comic Sans MS" charset="0"/>
          <a:ea typeface="ヒラギノ角ゴ Pro W3" charset="-128"/>
          <a:cs typeface="Comic Sans MS" charset="0"/>
        </a:defRPr>
      </a:lvl2pPr>
      <a:lvl3pPr algn="ctr" defTabSz="457200" rtl="0" eaLnBrk="0" fontAlgn="base" hangingPunct="0">
        <a:spcBef>
          <a:spcPct val="0"/>
        </a:spcBef>
        <a:spcAft>
          <a:spcPct val="0"/>
        </a:spcAft>
        <a:defRPr sz="2000">
          <a:solidFill>
            <a:srgbClr val="FFFF00"/>
          </a:solidFill>
          <a:latin typeface="Comic Sans MS" charset="0"/>
          <a:ea typeface="ヒラギノ角ゴ Pro W3" charset="-128"/>
          <a:cs typeface="Comic Sans MS" charset="0"/>
        </a:defRPr>
      </a:lvl3pPr>
      <a:lvl4pPr algn="ctr" defTabSz="457200" rtl="0" eaLnBrk="0" fontAlgn="base" hangingPunct="0">
        <a:spcBef>
          <a:spcPct val="0"/>
        </a:spcBef>
        <a:spcAft>
          <a:spcPct val="0"/>
        </a:spcAft>
        <a:defRPr sz="2000">
          <a:solidFill>
            <a:srgbClr val="FFFF00"/>
          </a:solidFill>
          <a:latin typeface="Comic Sans MS" charset="0"/>
          <a:ea typeface="ヒラギノ角ゴ Pro W3" charset="-128"/>
          <a:cs typeface="Comic Sans MS" charset="0"/>
        </a:defRPr>
      </a:lvl4pPr>
      <a:lvl5pPr algn="ctr" defTabSz="457200" rtl="0" eaLnBrk="0" fontAlgn="base" hangingPunct="0">
        <a:spcBef>
          <a:spcPct val="0"/>
        </a:spcBef>
        <a:spcAft>
          <a:spcPct val="0"/>
        </a:spcAft>
        <a:defRPr sz="2000">
          <a:solidFill>
            <a:srgbClr val="FFFF00"/>
          </a:solidFill>
          <a:latin typeface="Comic Sans MS" charset="0"/>
          <a:ea typeface="ヒラギノ角ゴ Pro W3" charset="-128"/>
          <a:cs typeface="Comic Sans MS" charset="0"/>
        </a:defRPr>
      </a:lvl5pPr>
      <a:lvl6pPr marL="457200" algn="ctr" defTabSz="457200" rtl="0" fontAlgn="base">
        <a:spcBef>
          <a:spcPct val="0"/>
        </a:spcBef>
        <a:spcAft>
          <a:spcPct val="0"/>
        </a:spcAft>
        <a:defRPr sz="3200">
          <a:solidFill>
            <a:srgbClr val="FFFF00"/>
          </a:solidFill>
          <a:latin typeface="Comic Sans MS" charset="0"/>
          <a:ea typeface="ヒラギノ角ゴ Pro W3" charset="-128"/>
        </a:defRPr>
      </a:lvl6pPr>
      <a:lvl7pPr marL="914400" algn="ctr" defTabSz="457200" rtl="0" fontAlgn="base">
        <a:spcBef>
          <a:spcPct val="0"/>
        </a:spcBef>
        <a:spcAft>
          <a:spcPct val="0"/>
        </a:spcAft>
        <a:defRPr sz="3200">
          <a:solidFill>
            <a:srgbClr val="FFFF00"/>
          </a:solidFill>
          <a:latin typeface="Comic Sans MS" charset="0"/>
          <a:ea typeface="ヒラギノ角ゴ Pro W3" charset="-128"/>
        </a:defRPr>
      </a:lvl7pPr>
      <a:lvl8pPr marL="1371600" algn="ctr" defTabSz="457200" rtl="0" fontAlgn="base">
        <a:spcBef>
          <a:spcPct val="0"/>
        </a:spcBef>
        <a:spcAft>
          <a:spcPct val="0"/>
        </a:spcAft>
        <a:defRPr sz="3200">
          <a:solidFill>
            <a:srgbClr val="FFFF00"/>
          </a:solidFill>
          <a:latin typeface="Comic Sans MS" charset="0"/>
          <a:ea typeface="ヒラギノ角ゴ Pro W3" charset="-128"/>
        </a:defRPr>
      </a:lvl8pPr>
      <a:lvl9pPr marL="1828800" algn="ctr" defTabSz="457200" rtl="0" fontAlgn="base">
        <a:spcBef>
          <a:spcPct val="0"/>
        </a:spcBef>
        <a:spcAft>
          <a:spcPct val="0"/>
        </a:spcAft>
        <a:defRPr sz="3200">
          <a:solidFill>
            <a:srgbClr val="FFFF00"/>
          </a:solidFill>
          <a:latin typeface="Comic Sans MS"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Comic Sans MS"/>
          <a:ea typeface="ヒラギノ角ゴ Pro W3" charset="-128"/>
          <a:cs typeface="Comic Sans MS"/>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bg1"/>
          </a:solidFill>
          <a:latin typeface="Comic Sans MS"/>
          <a:ea typeface="ヒラギノ角ゴ Pro W3" charset="-128"/>
          <a:cs typeface="Comic Sans M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chemeClr val="bg1"/>
          </a:solidFill>
          <a:latin typeface="Comic Sans MS"/>
          <a:ea typeface="ヒラギノ角ゴ Pro W3" charset="-128"/>
          <a:cs typeface="Comic Sans M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bg1"/>
          </a:solidFill>
          <a:latin typeface="Comic Sans MS"/>
          <a:ea typeface="ヒラギノ角ゴ Pro W3" charset="-128"/>
          <a:cs typeface="Comic Sans M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bg1"/>
          </a:solidFill>
          <a:latin typeface="Comic Sans MS"/>
          <a:ea typeface="ヒラギノ角ゴ Pro W3" charset="-128"/>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climatemonitoring.info/use-cas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limatemonitoring.info/use-c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B6A0987-88A1-0643-B98E-ADDBA0596A3B}"/>
              </a:ext>
            </a:extLst>
          </p:cNvPr>
          <p:cNvPicPr>
            <a:picLocks noChangeAspect="1"/>
          </p:cNvPicPr>
          <p:nvPr/>
        </p:nvPicPr>
        <p:blipFill>
          <a:blip r:embed="rId3"/>
          <a:stretch>
            <a:fillRect/>
          </a:stretch>
        </p:blipFill>
        <p:spPr>
          <a:xfrm>
            <a:off x="255311" y="168589"/>
            <a:ext cx="11783182" cy="5800441"/>
          </a:xfrm>
          <a:prstGeom prst="rect">
            <a:avLst/>
          </a:prstGeom>
        </p:spPr>
      </p:pic>
      <p:sp>
        <p:nvSpPr>
          <p:cNvPr id="7" name="Title 6">
            <a:extLst>
              <a:ext uri="{FF2B5EF4-FFF2-40B4-BE49-F238E27FC236}">
                <a16:creationId xmlns:a16="http://schemas.microsoft.com/office/drawing/2014/main" id="{0679FBB5-EAE6-F54A-84AE-382FF85AD724}"/>
              </a:ext>
            </a:extLst>
          </p:cNvPr>
          <p:cNvSpPr>
            <a:spLocks noGrp="1"/>
          </p:cNvSpPr>
          <p:nvPr>
            <p:ph type="ctrTitle"/>
          </p:nvPr>
        </p:nvSpPr>
        <p:spPr>
          <a:xfrm>
            <a:off x="820882" y="497483"/>
            <a:ext cx="10517531" cy="1281113"/>
          </a:xfrm>
        </p:spPr>
        <p:txBody>
          <a:bodyPr/>
          <a:lstStyle/>
          <a:p>
            <a:pPr>
              <a:defRPr/>
            </a:pPr>
            <a:r>
              <a:rPr lang="en-US" sz="2800" b="1" dirty="0">
                <a:solidFill>
                  <a:srgbClr val="002060"/>
                </a:solidFill>
                <a:effectLst>
                  <a:outerShdw blurRad="50800" dist="38100" dir="2700000" algn="tl" rotWithShape="0">
                    <a:prstClr val="black">
                      <a:alpha val="40000"/>
                    </a:prstClr>
                  </a:outerShdw>
                </a:effectLst>
              </a:rPr>
              <a:t>Status of Use Cases </a:t>
            </a:r>
            <a:endParaRPr lang="en-US" sz="2800" b="1" dirty="0">
              <a:solidFill>
                <a:srgbClr val="002060"/>
              </a:solidFill>
            </a:endParaRPr>
          </a:p>
        </p:txBody>
      </p:sp>
      <p:sp>
        <p:nvSpPr>
          <p:cNvPr id="16387" name="Subtitle 7">
            <a:extLst>
              <a:ext uri="{FF2B5EF4-FFF2-40B4-BE49-F238E27FC236}">
                <a16:creationId xmlns:a16="http://schemas.microsoft.com/office/drawing/2014/main" id="{F00CBBA9-9382-CF45-A77B-3B17FC79E3E5}"/>
              </a:ext>
            </a:extLst>
          </p:cNvPr>
          <p:cNvSpPr>
            <a:spLocks noGrp="1"/>
          </p:cNvSpPr>
          <p:nvPr>
            <p:ph type="subTitle" idx="1"/>
          </p:nvPr>
        </p:nvSpPr>
        <p:spPr>
          <a:xfrm>
            <a:off x="-160046" y="3789775"/>
            <a:ext cx="4716308" cy="2388930"/>
          </a:xfrm>
        </p:spPr>
        <p:txBody>
          <a:bodyPr/>
          <a:lstStyle/>
          <a:p>
            <a:r>
              <a:rPr lang="en-US" altLang="en-US" sz="1600"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Wenying Su (NASA)</a:t>
            </a:r>
          </a:p>
          <a:p>
            <a:r>
              <a:rPr lang="en-US" altLang="en-US" sz="1600"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 </a:t>
            </a:r>
            <a:r>
              <a:rPr lang="en-US" altLang="en-US" sz="1600" dirty="0" err="1">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Guangxin</a:t>
            </a:r>
            <a:r>
              <a:rPr lang="en-US" altLang="en-US" sz="1600"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 He, Ken </a:t>
            </a:r>
            <a:r>
              <a:rPr lang="en-US" altLang="en-US" sz="1600" dirty="0" err="1">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Holmlund</a:t>
            </a:r>
            <a:r>
              <a:rPr lang="en-US" altLang="en-US" sz="1600"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 (WMO)</a:t>
            </a:r>
          </a:p>
          <a:p>
            <a:r>
              <a:rPr lang="en-US" altLang="en-US" sz="1600" dirty="0" err="1">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Jörg</a:t>
            </a:r>
            <a:r>
              <a:rPr lang="en-US" altLang="en-US" sz="1600"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 Schulz, Alexandra Nunes (EUMETSAT)</a:t>
            </a:r>
          </a:p>
          <a:p>
            <a:r>
              <a:rPr lang="en-US" altLang="en-US" sz="1600"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Albrecht Von Bargen (DLR)</a:t>
            </a:r>
          </a:p>
          <a:p>
            <a:r>
              <a:rPr lang="en-US" altLang="en-US" sz="1600"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Jeff </a:t>
            </a:r>
            <a:r>
              <a:rPr lang="en-US" altLang="en-US" sz="1600" dirty="0" err="1">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Privette</a:t>
            </a:r>
            <a:r>
              <a:rPr lang="en-US" altLang="en-US" sz="1600"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 (NOAA)</a:t>
            </a:r>
          </a:p>
          <a:p>
            <a:endParaRPr lang="en-US" altLang="en-US" sz="1800"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endParaRPr>
          </a:p>
          <a:p>
            <a:r>
              <a:rPr lang="en-US" altLang="en-US" sz="1400"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WGClimate #14</a:t>
            </a:r>
          </a:p>
          <a:p>
            <a:r>
              <a:rPr lang="en-US" altLang="en-US" sz="1400"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rPr>
              <a:t>April 14, 2021</a:t>
            </a:r>
          </a:p>
          <a:p>
            <a:endParaRPr lang="en-US" altLang="en-US" dirty="0">
              <a:solidFill>
                <a:schemeClr val="bg1"/>
              </a:solidFill>
              <a:latin typeface="Comic Sans MS" panose="030F0902030302020204" pitchFamily="66" charset="0"/>
              <a:ea typeface="ヒラギノ角ゴ Pro W3" panose="020B0300000000000000" pitchFamily="34" charset="-128"/>
              <a:cs typeface="Comic Sans MS" panose="030F0902030302020204" pitchFamily="66" charset="0"/>
            </a:endParaRPr>
          </a:p>
        </p:txBody>
      </p:sp>
      <p:pic>
        <p:nvPicPr>
          <p:cNvPr id="3" name="Picture 2">
            <a:extLst>
              <a:ext uri="{FF2B5EF4-FFF2-40B4-BE49-F238E27FC236}">
                <a16:creationId xmlns:a16="http://schemas.microsoft.com/office/drawing/2014/main" id="{A7FF1717-BA11-D346-BBC3-06B3FDD4E8BD}"/>
              </a:ext>
            </a:extLst>
          </p:cNvPr>
          <p:cNvPicPr>
            <a:picLocks noChangeAspect="1"/>
          </p:cNvPicPr>
          <p:nvPr/>
        </p:nvPicPr>
        <p:blipFill>
          <a:blip r:embed="rId4"/>
          <a:stretch>
            <a:fillRect/>
          </a:stretch>
        </p:blipFill>
        <p:spPr>
          <a:xfrm>
            <a:off x="10218473" y="6069046"/>
            <a:ext cx="1820020" cy="731520"/>
          </a:xfrm>
          <a:prstGeom prst="rect">
            <a:avLst/>
          </a:prstGeom>
        </p:spPr>
      </p:pic>
      <p:pic>
        <p:nvPicPr>
          <p:cNvPr id="5" name="Picture 4">
            <a:extLst>
              <a:ext uri="{FF2B5EF4-FFF2-40B4-BE49-F238E27FC236}">
                <a16:creationId xmlns:a16="http://schemas.microsoft.com/office/drawing/2014/main" id="{63E49BF0-4C49-BB4D-82E3-3DEA18D2CE21}"/>
              </a:ext>
            </a:extLst>
          </p:cNvPr>
          <p:cNvPicPr>
            <a:picLocks noChangeAspect="1"/>
          </p:cNvPicPr>
          <p:nvPr/>
        </p:nvPicPr>
        <p:blipFill>
          <a:blip r:embed="rId5"/>
          <a:stretch>
            <a:fillRect/>
          </a:stretch>
        </p:blipFill>
        <p:spPr>
          <a:xfrm>
            <a:off x="0" y="6126480"/>
            <a:ext cx="2200412" cy="7315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8831-117D-B743-9554-854C45C66409}"/>
              </a:ext>
            </a:extLst>
          </p:cNvPr>
          <p:cNvSpPr>
            <a:spLocks noGrp="1"/>
          </p:cNvSpPr>
          <p:nvPr>
            <p:ph type="title"/>
          </p:nvPr>
        </p:nvSpPr>
        <p:spPr>
          <a:xfrm>
            <a:off x="0" y="53976"/>
            <a:ext cx="6017624" cy="531813"/>
          </a:xfrm>
        </p:spPr>
        <p:txBody>
          <a:bodyPr/>
          <a:lstStyle/>
          <a:p>
            <a:r>
              <a:rPr lang="en-GB" dirty="0">
                <a:latin typeface="Comic Sans MS" panose="030F0902030302020204" pitchFamily="66" charset="0"/>
              </a:rPr>
              <a:t>Use Cases for Climate Data Records</a:t>
            </a:r>
            <a:endParaRPr lang="en-US" dirty="0">
              <a:latin typeface="Comic Sans MS" panose="030F0902030302020204" pitchFamily="66" charset="0"/>
            </a:endParaRPr>
          </a:p>
        </p:txBody>
      </p:sp>
      <p:sp>
        <p:nvSpPr>
          <p:cNvPr id="3" name="Content Placeholder 2">
            <a:extLst>
              <a:ext uri="{FF2B5EF4-FFF2-40B4-BE49-F238E27FC236}">
                <a16:creationId xmlns:a16="http://schemas.microsoft.com/office/drawing/2014/main" id="{66C2BD7C-E85A-AB4D-89EC-33C095239CDD}"/>
              </a:ext>
            </a:extLst>
          </p:cNvPr>
          <p:cNvSpPr>
            <a:spLocks noGrp="1"/>
          </p:cNvSpPr>
          <p:nvPr>
            <p:ph idx="1"/>
          </p:nvPr>
        </p:nvSpPr>
        <p:spPr>
          <a:xfrm>
            <a:off x="33214" y="585789"/>
            <a:ext cx="6249737" cy="5456237"/>
          </a:xfrm>
        </p:spPr>
        <p:txBody>
          <a:bodyPr/>
          <a:lstStyle/>
          <a:p>
            <a:pPr marL="214313" indent="-214313">
              <a:lnSpc>
                <a:spcPts val="3000"/>
              </a:lnSpc>
              <a:spcBef>
                <a:spcPts val="200"/>
              </a:spcBef>
              <a:spcAft>
                <a:spcPts val="600"/>
              </a:spcAft>
            </a:pPr>
            <a:r>
              <a:rPr lang="en-US" sz="1800" dirty="0"/>
              <a:t>WGClimate#12 in May 2020 decided to start a new routine activity on collecting use cases for climate data records.</a:t>
            </a:r>
            <a:endParaRPr lang="en-GB" sz="1800" dirty="0"/>
          </a:p>
          <a:p>
            <a:pPr marL="214313" indent="-214313">
              <a:lnSpc>
                <a:spcPts val="3000"/>
              </a:lnSpc>
              <a:spcBef>
                <a:spcPts val="200"/>
              </a:spcBef>
              <a:spcAft>
                <a:spcPts val="600"/>
              </a:spcAft>
            </a:pPr>
            <a:r>
              <a:rPr lang="en-AU" sz="1800" dirty="0"/>
              <a:t>Use Case gathering tool, </a:t>
            </a:r>
            <a:r>
              <a:rPr lang="en-US" sz="1800" dirty="0"/>
              <a:t>developed by WMO Space </a:t>
            </a:r>
            <a:r>
              <a:rPr lang="en-US" sz="1800" dirty="0" err="1"/>
              <a:t>Programme</a:t>
            </a:r>
            <a:r>
              <a:rPr lang="en-US" sz="1800" dirty="0"/>
              <a:t> Office,</a:t>
            </a:r>
            <a:r>
              <a:rPr lang="en-AU" sz="1800" dirty="0"/>
              <a:t> has been integrated into climate “Use Cases” web page (</a:t>
            </a:r>
            <a:r>
              <a:rPr lang="en-AU" sz="1800" dirty="0">
                <a:hlinkClick r:id="rId3">
                  <a:extLst>
                    <a:ext uri="{A12FA001-AC4F-418D-AE19-62706E023703}">
                      <ahyp:hlinkClr xmlns:ahyp="http://schemas.microsoft.com/office/drawing/2018/hyperlinkcolor" val="tx"/>
                    </a:ext>
                  </a:extLst>
                </a:hlinkClick>
              </a:rPr>
              <a:t>https://climatemonitoring.info/use-cases</a:t>
            </a:r>
            <a:r>
              <a:rPr lang="en-AU" sz="1800" dirty="0"/>
              <a:t>), which was opened on July 27, 2020 for submission with widespread distribution on social media.</a:t>
            </a:r>
          </a:p>
          <a:p>
            <a:pPr marL="214313" indent="-214313">
              <a:lnSpc>
                <a:spcPts val="3000"/>
              </a:lnSpc>
              <a:spcBef>
                <a:spcPts val="200"/>
              </a:spcBef>
              <a:spcAft>
                <a:spcPts val="600"/>
              </a:spcAft>
            </a:pPr>
            <a:r>
              <a:rPr lang="en-US" sz="1800" dirty="0"/>
              <a:t>All cases submitted with complete information will be published here, and some selected use cases will also be considered for publication in a WMO special report to illustrate the importance of satellite observations for climate monitoring and climate service. </a:t>
            </a:r>
          </a:p>
        </p:txBody>
      </p:sp>
      <p:sp>
        <p:nvSpPr>
          <p:cNvPr id="4" name="Date Placeholder 3">
            <a:extLst>
              <a:ext uri="{FF2B5EF4-FFF2-40B4-BE49-F238E27FC236}">
                <a16:creationId xmlns:a16="http://schemas.microsoft.com/office/drawing/2014/main" id="{2781D508-AC90-D64C-86CC-1A4297771230}"/>
              </a:ext>
            </a:extLst>
          </p:cNvPr>
          <p:cNvSpPr>
            <a:spLocks noGrp="1"/>
          </p:cNvSpPr>
          <p:nvPr>
            <p:ph type="dt" sz="half" idx="10"/>
          </p:nvPr>
        </p:nvSpPr>
        <p:spPr/>
        <p:txBody>
          <a:bodyPr/>
          <a:lstStyle/>
          <a:p>
            <a:pPr>
              <a:defRPr/>
            </a:pPr>
            <a:r>
              <a:rPr lang="en-US"/>
              <a:t>04/14/21</a:t>
            </a:r>
            <a:endParaRPr lang="en-US" dirty="0"/>
          </a:p>
        </p:txBody>
      </p:sp>
      <p:sp>
        <p:nvSpPr>
          <p:cNvPr id="6" name="Slide Number Placeholder 5">
            <a:extLst>
              <a:ext uri="{FF2B5EF4-FFF2-40B4-BE49-F238E27FC236}">
                <a16:creationId xmlns:a16="http://schemas.microsoft.com/office/drawing/2014/main" id="{ADF5A153-9BFF-CD45-8078-30ECEDC888FE}"/>
              </a:ext>
            </a:extLst>
          </p:cNvPr>
          <p:cNvSpPr>
            <a:spLocks noGrp="1"/>
          </p:cNvSpPr>
          <p:nvPr>
            <p:ph type="sldNum" sz="quarter" idx="12"/>
          </p:nvPr>
        </p:nvSpPr>
        <p:spPr/>
        <p:txBody>
          <a:bodyPr/>
          <a:lstStyle/>
          <a:p>
            <a:pPr>
              <a:defRPr/>
            </a:pPr>
            <a:fld id="{23FE5457-4B2C-264C-9BC6-1615ED4F0AA7}" type="slidenum">
              <a:rPr lang="en-US" altLang="en-US" smtClean="0"/>
              <a:pPr>
                <a:defRPr/>
              </a:pPr>
              <a:t>2</a:t>
            </a:fld>
            <a:endParaRPr lang="en-US" altLang="en-US"/>
          </a:p>
        </p:txBody>
      </p:sp>
      <p:grpSp>
        <p:nvGrpSpPr>
          <p:cNvPr id="7" name="Group 6">
            <a:extLst>
              <a:ext uri="{FF2B5EF4-FFF2-40B4-BE49-F238E27FC236}">
                <a16:creationId xmlns:a16="http://schemas.microsoft.com/office/drawing/2014/main" id="{FEF924AC-EF79-234B-9A03-64C0BB4DC204}"/>
              </a:ext>
            </a:extLst>
          </p:cNvPr>
          <p:cNvGrpSpPr>
            <a:grpSpLocks noChangeAspect="1"/>
          </p:cNvGrpSpPr>
          <p:nvPr/>
        </p:nvGrpSpPr>
        <p:grpSpPr>
          <a:xfrm>
            <a:off x="6343654" y="71074"/>
            <a:ext cx="5876349" cy="6249827"/>
            <a:chOff x="4110592" y="1156015"/>
            <a:chExt cx="4937760" cy="5251584"/>
          </a:xfrm>
        </p:grpSpPr>
        <p:pic>
          <p:nvPicPr>
            <p:cNvPr id="8" name="Picture 7" descr="A screenshot of a social media post&#10;&#10;Description automatically generated">
              <a:extLst>
                <a:ext uri="{FF2B5EF4-FFF2-40B4-BE49-F238E27FC236}">
                  <a16:creationId xmlns:a16="http://schemas.microsoft.com/office/drawing/2014/main" id="{0546B7E3-8DED-E646-A902-86E851C0C6D6}"/>
                </a:ext>
              </a:extLst>
            </p:cNvPr>
            <p:cNvPicPr>
              <a:picLocks noChangeAspect="1"/>
            </p:cNvPicPr>
            <p:nvPr/>
          </p:nvPicPr>
          <p:blipFill>
            <a:blip r:embed="rId4"/>
            <a:stretch>
              <a:fillRect/>
            </a:stretch>
          </p:blipFill>
          <p:spPr>
            <a:xfrm>
              <a:off x="4110592" y="1156015"/>
              <a:ext cx="4937760" cy="3404538"/>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A8D84CA-F7C7-E043-84DF-981A984569A3}"/>
                </a:ext>
              </a:extLst>
            </p:cNvPr>
            <p:cNvPicPr>
              <a:picLocks noChangeAspect="1"/>
            </p:cNvPicPr>
            <p:nvPr/>
          </p:nvPicPr>
          <p:blipFill>
            <a:blip r:embed="rId5"/>
            <a:stretch>
              <a:fillRect/>
            </a:stretch>
          </p:blipFill>
          <p:spPr>
            <a:xfrm>
              <a:off x="4110592" y="4318820"/>
              <a:ext cx="4937760" cy="2088779"/>
            </a:xfrm>
            <a:prstGeom prst="rect">
              <a:avLst/>
            </a:prstGeom>
          </p:spPr>
        </p:pic>
      </p:grpSp>
      <p:sp>
        <p:nvSpPr>
          <p:cNvPr id="10" name="Footer Placeholder 9">
            <a:extLst>
              <a:ext uri="{FF2B5EF4-FFF2-40B4-BE49-F238E27FC236}">
                <a16:creationId xmlns:a16="http://schemas.microsoft.com/office/drawing/2014/main" id="{9176D94C-1BCA-1446-A6E6-7D64A8FB3ECF}"/>
              </a:ext>
            </a:extLst>
          </p:cNvPr>
          <p:cNvSpPr>
            <a:spLocks noGrp="1"/>
          </p:cNvSpPr>
          <p:nvPr>
            <p:ph type="ftr" sz="quarter" idx="11"/>
          </p:nvPr>
        </p:nvSpPr>
        <p:spPr/>
        <p:txBody>
          <a:bodyPr/>
          <a:lstStyle/>
          <a:p>
            <a:pPr>
              <a:defRPr/>
            </a:pPr>
            <a:r>
              <a:rPr lang="tr-TR"/>
              <a:t>WGClimate#14</a:t>
            </a:r>
            <a:endParaRPr lang="en-US" dirty="0"/>
          </a:p>
        </p:txBody>
      </p:sp>
      <p:sp>
        <p:nvSpPr>
          <p:cNvPr id="5" name="Rectangle 4">
            <a:extLst>
              <a:ext uri="{FF2B5EF4-FFF2-40B4-BE49-F238E27FC236}">
                <a16:creationId xmlns:a16="http://schemas.microsoft.com/office/drawing/2014/main" id="{200156F7-722A-6E47-A312-CC3E12B1790F}"/>
              </a:ext>
            </a:extLst>
          </p:cNvPr>
          <p:cNvSpPr/>
          <p:nvPr/>
        </p:nvSpPr>
        <p:spPr>
          <a:xfrm>
            <a:off x="6587231" y="2032986"/>
            <a:ext cx="5362113" cy="44388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CC4C918D-2D21-624E-A23F-0036E730FBFA}"/>
              </a:ext>
            </a:extLst>
          </p:cNvPr>
          <p:cNvCxnSpPr/>
          <p:nvPr/>
        </p:nvCxnSpPr>
        <p:spPr>
          <a:xfrm flipV="1">
            <a:off x="6007685" y="2520032"/>
            <a:ext cx="641593" cy="185318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945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F4E8-ED2B-2F49-9058-E2F8526B2000}"/>
              </a:ext>
            </a:extLst>
          </p:cNvPr>
          <p:cNvSpPr>
            <a:spLocks noGrp="1"/>
          </p:cNvSpPr>
          <p:nvPr>
            <p:ph type="title"/>
          </p:nvPr>
        </p:nvSpPr>
        <p:spPr/>
        <p:txBody>
          <a:bodyPr/>
          <a:lstStyle/>
          <a:p>
            <a:r>
              <a:rPr lang="en-US" dirty="0"/>
              <a:t>Eight Use Cases Received So Far</a:t>
            </a:r>
          </a:p>
        </p:txBody>
      </p:sp>
      <p:sp>
        <p:nvSpPr>
          <p:cNvPr id="3" name="Content Placeholder 2">
            <a:extLst>
              <a:ext uri="{FF2B5EF4-FFF2-40B4-BE49-F238E27FC236}">
                <a16:creationId xmlns:a16="http://schemas.microsoft.com/office/drawing/2014/main" id="{D8E5855E-6E5B-5646-8BB3-9FA4D456478E}"/>
              </a:ext>
            </a:extLst>
          </p:cNvPr>
          <p:cNvSpPr>
            <a:spLocks noGrp="1"/>
          </p:cNvSpPr>
          <p:nvPr>
            <p:ph idx="1"/>
          </p:nvPr>
        </p:nvSpPr>
        <p:spPr>
          <a:xfrm>
            <a:off x="294217" y="585790"/>
            <a:ext cx="11681883" cy="5619750"/>
          </a:xfrm>
        </p:spPr>
        <p:txBody>
          <a:bodyPr/>
          <a:lstStyle/>
          <a:p>
            <a:pPr>
              <a:spcAft>
                <a:spcPts val="1200"/>
              </a:spcAft>
            </a:pPr>
            <a:r>
              <a:rPr lang="en-US" dirty="0"/>
              <a:t>Coastal Risk Information Service (</a:t>
            </a:r>
            <a:r>
              <a:rPr lang="en-US" dirty="0" err="1"/>
              <a:t>C_RISe</a:t>
            </a:r>
            <a:r>
              <a:rPr lang="en-US" dirty="0"/>
              <a:t>): Satellite oceanographic consultants, UK</a:t>
            </a:r>
          </a:p>
          <a:p>
            <a:pPr>
              <a:spcAft>
                <a:spcPts val="1200"/>
              </a:spcAft>
            </a:pPr>
            <a:r>
              <a:rPr lang="en-US" dirty="0"/>
              <a:t>Parametric insurance for agricultural communities using weather and climate information: </a:t>
            </a:r>
            <a:r>
              <a:rPr lang="en-US" dirty="0" err="1"/>
              <a:t>Agvesto</a:t>
            </a:r>
            <a:r>
              <a:rPr lang="en-US" dirty="0"/>
              <a:t>/NASA (GPM application coordinator--Andrea Portier)</a:t>
            </a:r>
          </a:p>
          <a:p>
            <a:pPr>
              <a:spcAft>
                <a:spcPts val="1200"/>
              </a:spcAft>
            </a:pPr>
            <a:r>
              <a:rPr lang="en-US" dirty="0"/>
              <a:t>Satellites remote sensing monitoring of the agricultural situation in the main producing region of winter wheat of China: CMA, China</a:t>
            </a:r>
          </a:p>
          <a:p>
            <a:pPr>
              <a:spcAft>
                <a:spcPts val="1200"/>
              </a:spcAft>
            </a:pPr>
            <a:r>
              <a:rPr lang="en-GB" dirty="0"/>
              <a:t>NOAA Climate Data Record informs food security decisions to manage global famine: NOAA/NESDIS/NCEI</a:t>
            </a:r>
            <a:endParaRPr lang="en-US" dirty="0"/>
          </a:p>
          <a:p>
            <a:pPr>
              <a:spcAft>
                <a:spcPts val="1200"/>
              </a:spcAft>
            </a:pPr>
            <a:r>
              <a:rPr lang="en-GB" dirty="0"/>
              <a:t>Alaska Disasters: Development of a Snowmelt Monitoring Tool Using NASA MODIS and NOAA Climate Data Records to Aid Wildfire Managers in Alaska: NOAA/NESDIS/NCEI</a:t>
            </a:r>
            <a:endParaRPr lang="en-US" dirty="0"/>
          </a:p>
          <a:p>
            <a:pPr>
              <a:spcAft>
                <a:spcPts val="1200"/>
              </a:spcAft>
            </a:pPr>
            <a:r>
              <a:rPr lang="en-US" dirty="0"/>
              <a:t>Impact of wildfires on air quality in Sub-Saharan African: South African National Space Agency </a:t>
            </a:r>
          </a:p>
          <a:p>
            <a:pPr>
              <a:spcAft>
                <a:spcPts val="1200"/>
              </a:spcAft>
            </a:pPr>
            <a:r>
              <a:rPr lang="en-US" dirty="0"/>
              <a:t>Space-based weather and climate extremes monitoring: JAXA/NOAA/BoM/WMO</a:t>
            </a:r>
          </a:p>
          <a:p>
            <a:pPr>
              <a:spcAft>
                <a:spcPts val="1200"/>
              </a:spcAft>
            </a:pPr>
            <a:r>
              <a:rPr lang="en-US" dirty="0"/>
              <a:t>Hail risk assessment using space-borne remote sensing and reanalysis: NASA</a:t>
            </a:r>
          </a:p>
          <a:p>
            <a:pPr marL="0" indent="0">
              <a:buNone/>
            </a:pPr>
            <a:endParaRPr lang="en-US" dirty="0"/>
          </a:p>
        </p:txBody>
      </p:sp>
      <p:sp>
        <p:nvSpPr>
          <p:cNvPr id="4" name="Date Placeholder 3">
            <a:extLst>
              <a:ext uri="{FF2B5EF4-FFF2-40B4-BE49-F238E27FC236}">
                <a16:creationId xmlns:a16="http://schemas.microsoft.com/office/drawing/2014/main" id="{DDF91270-1845-CB41-9DF0-C5767E7FE2F6}"/>
              </a:ext>
            </a:extLst>
          </p:cNvPr>
          <p:cNvSpPr>
            <a:spLocks noGrp="1"/>
          </p:cNvSpPr>
          <p:nvPr>
            <p:ph type="dt" sz="half" idx="10"/>
          </p:nvPr>
        </p:nvSpPr>
        <p:spPr/>
        <p:txBody>
          <a:bodyPr/>
          <a:lstStyle/>
          <a:p>
            <a:pPr>
              <a:defRPr/>
            </a:pPr>
            <a:r>
              <a:rPr lang="en-US"/>
              <a:t>04/14/21</a:t>
            </a:r>
            <a:endParaRPr lang="en-US" dirty="0"/>
          </a:p>
        </p:txBody>
      </p:sp>
      <p:sp>
        <p:nvSpPr>
          <p:cNvPr id="5" name="Footer Placeholder 4">
            <a:extLst>
              <a:ext uri="{FF2B5EF4-FFF2-40B4-BE49-F238E27FC236}">
                <a16:creationId xmlns:a16="http://schemas.microsoft.com/office/drawing/2014/main" id="{764E1B8A-C0EA-8A4F-A2B2-AB498DF6FF90}"/>
              </a:ext>
            </a:extLst>
          </p:cNvPr>
          <p:cNvSpPr>
            <a:spLocks noGrp="1"/>
          </p:cNvSpPr>
          <p:nvPr>
            <p:ph type="ftr" sz="quarter" idx="11"/>
          </p:nvPr>
        </p:nvSpPr>
        <p:spPr/>
        <p:txBody>
          <a:bodyPr/>
          <a:lstStyle/>
          <a:p>
            <a:pPr>
              <a:defRPr/>
            </a:pPr>
            <a:r>
              <a:rPr lang="tr-TR"/>
              <a:t>WGClimate#14</a:t>
            </a:r>
            <a:endParaRPr lang="en-US" dirty="0"/>
          </a:p>
        </p:txBody>
      </p:sp>
      <p:sp>
        <p:nvSpPr>
          <p:cNvPr id="6" name="Slide Number Placeholder 5">
            <a:extLst>
              <a:ext uri="{FF2B5EF4-FFF2-40B4-BE49-F238E27FC236}">
                <a16:creationId xmlns:a16="http://schemas.microsoft.com/office/drawing/2014/main" id="{4523203E-852D-3841-90BA-BCACE4906313}"/>
              </a:ext>
            </a:extLst>
          </p:cNvPr>
          <p:cNvSpPr>
            <a:spLocks noGrp="1"/>
          </p:cNvSpPr>
          <p:nvPr>
            <p:ph type="sldNum" sz="quarter" idx="12"/>
          </p:nvPr>
        </p:nvSpPr>
        <p:spPr/>
        <p:txBody>
          <a:bodyPr/>
          <a:lstStyle/>
          <a:p>
            <a:pPr>
              <a:defRPr/>
            </a:pPr>
            <a:fld id="{23FE5457-4B2C-264C-9BC6-1615ED4F0AA7}" type="slidenum">
              <a:rPr lang="en-US" altLang="en-US" smtClean="0"/>
              <a:pPr>
                <a:defRPr/>
              </a:pPr>
              <a:t>3</a:t>
            </a:fld>
            <a:endParaRPr lang="en-US" altLang="en-US"/>
          </a:p>
        </p:txBody>
      </p:sp>
    </p:spTree>
    <p:extLst>
      <p:ext uri="{BB962C8B-B14F-4D97-AF65-F5344CB8AC3E}">
        <p14:creationId xmlns:p14="http://schemas.microsoft.com/office/powerpoint/2010/main" val="243211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B15A-9919-6E40-AAE9-45494C48AD4D}"/>
              </a:ext>
            </a:extLst>
          </p:cNvPr>
          <p:cNvSpPr>
            <a:spLocks noGrp="1"/>
          </p:cNvSpPr>
          <p:nvPr>
            <p:ph type="title"/>
          </p:nvPr>
        </p:nvSpPr>
        <p:spPr/>
        <p:txBody>
          <a:bodyPr/>
          <a:lstStyle/>
          <a:p>
            <a:r>
              <a:rPr lang="en-US" dirty="0"/>
              <a:t>Boost the contributions of use case</a:t>
            </a:r>
          </a:p>
        </p:txBody>
      </p:sp>
      <p:sp>
        <p:nvSpPr>
          <p:cNvPr id="3" name="Content Placeholder 2">
            <a:extLst>
              <a:ext uri="{FF2B5EF4-FFF2-40B4-BE49-F238E27FC236}">
                <a16:creationId xmlns:a16="http://schemas.microsoft.com/office/drawing/2014/main" id="{D34C5E73-CEB6-E64D-AC3C-8C92992B1AEF}"/>
              </a:ext>
            </a:extLst>
          </p:cNvPr>
          <p:cNvSpPr>
            <a:spLocks noGrp="1"/>
          </p:cNvSpPr>
          <p:nvPr>
            <p:ph idx="1"/>
          </p:nvPr>
        </p:nvSpPr>
        <p:spPr>
          <a:xfrm>
            <a:off x="255058" y="664301"/>
            <a:ext cx="11681883" cy="5248275"/>
          </a:xfrm>
        </p:spPr>
        <p:txBody>
          <a:bodyPr/>
          <a:lstStyle/>
          <a:p>
            <a:pPr>
              <a:lnSpc>
                <a:spcPts val="2800"/>
              </a:lnSpc>
              <a:spcAft>
                <a:spcPts val="600"/>
              </a:spcAft>
            </a:pPr>
            <a:r>
              <a:rPr lang="en-US" dirty="0"/>
              <a:t>Albrecht to send a letter to CEOS principles to encourage agencies to support use case activity.</a:t>
            </a:r>
          </a:p>
          <a:p>
            <a:pPr>
              <a:lnSpc>
                <a:spcPts val="2800"/>
              </a:lnSpc>
              <a:spcAft>
                <a:spcPts val="600"/>
              </a:spcAft>
            </a:pPr>
            <a:r>
              <a:rPr lang="en-US" dirty="0"/>
              <a:t>Encourage contributions from CGMS agencies at the CGMS WGII meeting.  </a:t>
            </a:r>
          </a:p>
          <a:p>
            <a:pPr>
              <a:lnSpc>
                <a:spcPts val="2800"/>
              </a:lnSpc>
              <a:spcAft>
                <a:spcPts val="600"/>
              </a:spcAft>
            </a:pPr>
            <a:r>
              <a:rPr lang="en-US" dirty="0"/>
              <a:t>WGClimate members can serve as focal points to coordinate their agencies’ contribution, and please spread the words to other end users.</a:t>
            </a:r>
          </a:p>
          <a:p>
            <a:endParaRPr lang="en-US" dirty="0"/>
          </a:p>
        </p:txBody>
      </p:sp>
      <p:sp>
        <p:nvSpPr>
          <p:cNvPr id="4" name="Date Placeholder 3">
            <a:extLst>
              <a:ext uri="{FF2B5EF4-FFF2-40B4-BE49-F238E27FC236}">
                <a16:creationId xmlns:a16="http://schemas.microsoft.com/office/drawing/2014/main" id="{1E0A1AC3-7280-6A4A-93C3-EA5BF0959785}"/>
              </a:ext>
            </a:extLst>
          </p:cNvPr>
          <p:cNvSpPr>
            <a:spLocks noGrp="1"/>
          </p:cNvSpPr>
          <p:nvPr>
            <p:ph type="dt" sz="half" idx="10"/>
          </p:nvPr>
        </p:nvSpPr>
        <p:spPr/>
        <p:txBody>
          <a:bodyPr/>
          <a:lstStyle/>
          <a:p>
            <a:pPr>
              <a:defRPr/>
            </a:pPr>
            <a:r>
              <a:rPr lang="en-US"/>
              <a:t>04/14/21</a:t>
            </a:r>
            <a:endParaRPr lang="en-US" dirty="0"/>
          </a:p>
        </p:txBody>
      </p:sp>
      <p:sp>
        <p:nvSpPr>
          <p:cNvPr id="5" name="Footer Placeholder 4">
            <a:extLst>
              <a:ext uri="{FF2B5EF4-FFF2-40B4-BE49-F238E27FC236}">
                <a16:creationId xmlns:a16="http://schemas.microsoft.com/office/drawing/2014/main" id="{3372A973-4FC2-8546-864F-BE77A9EDD002}"/>
              </a:ext>
            </a:extLst>
          </p:cNvPr>
          <p:cNvSpPr>
            <a:spLocks noGrp="1"/>
          </p:cNvSpPr>
          <p:nvPr>
            <p:ph type="ftr" sz="quarter" idx="11"/>
          </p:nvPr>
        </p:nvSpPr>
        <p:spPr/>
        <p:txBody>
          <a:bodyPr/>
          <a:lstStyle/>
          <a:p>
            <a:pPr>
              <a:defRPr/>
            </a:pPr>
            <a:r>
              <a:rPr lang="tr-TR"/>
              <a:t>WGClimate#14</a:t>
            </a:r>
            <a:endParaRPr lang="en-US" dirty="0"/>
          </a:p>
        </p:txBody>
      </p:sp>
      <p:sp>
        <p:nvSpPr>
          <p:cNvPr id="6" name="Slide Number Placeholder 5">
            <a:extLst>
              <a:ext uri="{FF2B5EF4-FFF2-40B4-BE49-F238E27FC236}">
                <a16:creationId xmlns:a16="http://schemas.microsoft.com/office/drawing/2014/main" id="{D3814033-193D-9849-82AA-615A35CDDBEA}"/>
              </a:ext>
            </a:extLst>
          </p:cNvPr>
          <p:cNvSpPr>
            <a:spLocks noGrp="1"/>
          </p:cNvSpPr>
          <p:nvPr>
            <p:ph type="sldNum" sz="quarter" idx="12"/>
          </p:nvPr>
        </p:nvSpPr>
        <p:spPr/>
        <p:txBody>
          <a:bodyPr/>
          <a:lstStyle/>
          <a:p>
            <a:pPr>
              <a:defRPr/>
            </a:pPr>
            <a:fld id="{23FE5457-4B2C-264C-9BC6-1615ED4F0AA7}" type="slidenum">
              <a:rPr lang="en-US" altLang="en-US" smtClean="0"/>
              <a:pPr>
                <a:defRPr/>
              </a:pPr>
              <a:t>4</a:t>
            </a:fld>
            <a:endParaRPr lang="en-US" altLang="en-US"/>
          </a:p>
        </p:txBody>
      </p:sp>
    </p:spTree>
    <p:extLst>
      <p:ext uri="{BB962C8B-B14F-4D97-AF65-F5344CB8AC3E}">
        <p14:creationId xmlns:p14="http://schemas.microsoft.com/office/powerpoint/2010/main" val="375012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E4AE-1668-474E-A1DE-BD35E36B33BF}"/>
              </a:ext>
            </a:extLst>
          </p:cNvPr>
          <p:cNvSpPr>
            <a:spLocks noGrp="1"/>
          </p:cNvSpPr>
          <p:nvPr>
            <p:ph type="title"/>
          </p:nvPr>
        </p:nvSpPr>
        <p:spPr/>
        <p:txBody>
          <a:bodyPr/>
          <a:lstStyle/>
          <a:p>
            <a:r>
              <a:rPr lang="en-US" dirty="0"/>
              <a:t>Publish the cases on </a:t>
            </a:r>
            <a:r>
              <a:rPr lang="en-US" dirty="0" err="1"/>
              <a:t>climatemonitoring.info</a:t>
            </a:r>
            <a:endParaRPr lang="en-US" dirty="0"/>
          </a:p>
        </p:txBody>
      </p:sp>
      <p:sp>
        <p:nvSpPr>
          <p:cNvPr id="3" name="Content Placeholder 2">
            <a:extLst>
              <a:ext uri="{FF2B5EF4-FFF2-40B4-BE49-F238E27FC236}">
                <a16:creationId xmlns:a16="http://schemas.microsoft.com/office/drawing/2014/main" id="{F4285823-36F1-4644-9F32-3CEF69621BD6}"/>
              </a:ext>
            </a:extLst>
          </p:cNvPr>
          <p:cNvSpPr>
            <a:spLocks noGrp="1"/>
          </p:cNvSpPr>
          <p:nvPr>
            <p:ph idx="1"/>
          </p:nvPr>
        </p:nvSpPr>
        <p:spPr>
          <a:xfrm>
            <a:off x="67960" y="623484"/>
            <a:ext cx="5835883" cy="5859385"/>
          </a:xfrm>
        </p:spPr>
        <p:txBody>
          <a:bodyPr/>
          <a:lstStyle/>
          <a:p>
            <a:r>
              <a:rPr lang="en-US" dirty="0"/>
              <a:t>Publish the cases received  on </a:t>
            </a:r>
            <a:r>
              <a:rPr lang="en-US" dirty="0">
                <a:solidFill>
                  <a:srgbClr val="FFFF00"/>
                </a:solidFill>
                <a:hlinkClick r:id="rId3">
                  <a:extLst>
                    <a:ext uri="{A12FA001-AC4F-418D-AE19-62706E023703}">
                      <ahyp:hlinkClr xmlns:ahyp="http://schemas.microsoft.com/office/drawing/2018/hyperlinkcolor" val="tx"/>
                    </a:ext>
                  </a:extLst>
                </a:hlinkClick>
              </a:rPr>
              <a:t>https://climatemonitoring.info/use-cases</a:t>
            </a:r>
            <a:r>
              <a:rPr lang="en-US" dirty="0"/>
              <a:t>.</a:t>
            </a:r>
          </a:p>
          <a:p>
            <a:r>
              <a:rPr lang="en-US" dirty="0"/>
              <a:t>All cases will need to be reformatted with better graphic design before they can be published online. Many thanks to Jeff and NOAA colleagues for offering their help to format these cases for publication. </a:t>
            </a:r>
          </a:p>
          <a:p>
            <a:r>
              <a:rPr lang="en-US" dirty="0" err="1"/>
              <a:t>Guangxin</a:t>
            </a:r>
            <a:r>
              <a:rPr lang="en-US" dirty="0"/>
              <a:t> compiled a spreadsheet with information of all submitted cases. We invite all to populate the spreadsheet with potential contributions. </a:t>
            </a:r>
          </a:p>
          <a:p>
            <a:r>
              <a:rPr lang="en-US" dirty="0"/>
              <a:t>Once we have sufficient number of use cases that cover a variety of application areas, we can select some for a WMO publication. </a:t>
            </a:r>
          </a:p>
          <a:p>
            <a:r>
              <a:rPr lang="en-US" dirty="0"/>
              <a:t>However, our work doesn’t stop here!  Use case is a continuous activity and your continued support is greatly appreciated!</a:t>
            </a:r>
          </a:p>
        </p:txBody>
      </p:sp>
      <p:sp>
        <p:nvSpPr>
          <p:cNvPr id="4" name="Date Placeholder 3">
            <a:extLst>
              <a:ext uri="{FF2B5EF4-FFF2-40B4-BE49-F238E27FC236}">
                <a16:creationId xmlns:a16="http://schemas.microsoft.com/office/drawing/2014/main" id="{8835E7F4-7018-384C-B42E-96A02D592465}"/>
              </a:ext>
            </a:extLst>
          </p:cNvPr>
          <p:cNvSpPr>
            <a:spLocks noGrp="1"/>
          </p:cNvSpPr>
          <p:nvPr>
            <p:ph type="dt" sz="half" idx="10"/>
          </p:nvPr>
        </p:nvSpPr>
        <p:spPr/>
        <p:txBody>
          <a:bodyPr/>
          <a:lstStyle/>
          <a:p>
            <a:pPr>
              <a:defRPr/>
            </a:pPr>
            <a:r>
              <a:rPr lang="en-US" dirty="0"/>
              <a:t>04/14/21</a:t>
            </a:r>
          </a:p>
        </p:txBody>
      </p:sp>
      <p:sp>
        <p:nvSpPr>
          <p:cNvPr id="5" name="Footer Placeholder 4">
            <a:extLst>
              <a:ext uri="{FF2B5EF4-FFF2-40B4-BE49-F238E27FC236}">
                <a16:creationId xmlns:a16="http://schemas.microsoft.com/office/drawing/2014/main" id="{2BFEAA47-CBD5-CE4F-9644-E266F68AC002}"/>
              </a:ext>
            </a:extLst>
          </p:cNvPr>
          <p:cNvSpPr>
            <a:spLocks noGrp="1"/>
          </p:cNvSpPr>
          <p:nvPr>
            <p:ph type="ftr" sz="quarter" idx="11"/>
          </p:nvPr>
        </p:nvSpPr>
        <p:spPr/>
        <p:txBody>
          <a:bodyPr/>
          <a:lstStyle/>
          <a:p>
            <a:pPr>
              <a:defRPr/>
            </a:pPr>
            <a:r>
              <a:rPr lang="tr-TR"/>
              <a:t>WGClimate#14</a:t>
            </a:r>
            <a:endParaRPr lang="en-US" dirty="0"/>
          </a:p>
        </p:txBody>
      </p:sp>
      <p:sp>
        <p:nvSpPr>
          <p:cNvPr id="6" name="Slide Number Placeholder 5">
            <a:extLst>
              <a:ext uri="{FF2B5EF4-FFF2-40B4-BE49-F238E27FC236}">
                <a16:creationId xmlns:a16="http://schemas.microsoft.com/office/drawing/2014/main" id="{910ED778-647F-B24F-B46F-A399700728E6}"/>
              </a:ext>
            </a:extLst>
          </p:cNvPr>
          <p:cNvSpPr>
            <a:spLocks noGrp="1"/>
          </p:cNvSpPr>
          <p:nvPr>
            <p:ph type="sldNum" sz="quarter" idx="12"/>
          </p:nvPr>
        </p:nvSpPr>
        <p:spPr/>
        <p:txBody>
          <a:bodyPr/>
          <a:lstStyle/>
          <a:p>
            <a:pPr>
              <a:defRPr/>
            </a:pPr>
            <a:fld id="{23FE5457-4B2C-264C-9BC6-1615ED4F0AA7}" type="slidenum">
              <a:rPr lang="en-US" altLang="en-US" smtClean="0"/>
              <a:pPr>
                <a:defRPr/>
              </a:pPr>
              <a:t>5</a:t>
            </a:fld>
            <a:endParaRPr lang="en-US" altLang="en-US"/>
          </a:p>
        </p:txBody>
      </p:sp>
      <p:pic>
        <p:nvPicPr>
          <p:cNvPr id="7" name="Picture 6" descr="Graphical user interface&#10;&#10;Description automatically generated">
            <a:extLst>
              <a:ext uri="{FF2B5EF4-FFF2-40B4-BE49-F238E27FC236}">
                <a16:creationId xmlns:a16="http://schemas.microsoft.com/office/drawing/2014/main" id="{0EE0073D-CB18-054E-B1F9-C5CD6C0970C1}"/>
              </a:ext>
            </a:extLst>
          </p:cNvPr>
          <p:cNvPicPr>
            <a:picLocks noChangeAspect="1"/>
          </p:cNvPicPr>
          <p:nvPr/>
        </p:nvPicPr>
        <p:blipFill>
          <a:blip r:embed="rId4"/>
          <a:stretch>
            <a:fillRect/>
          </a:stretch>
        </p:blipFill>
        <p:spPr>
          <a:xfrm>
            <a:off x="9147566" y="1417440"/>
            <a:ext cx="3014617" cy="3981634"/>
          </a:xfrm>
          <a:prstGeom prst="rect">
            <a:avLst/>
          </a:prstGeom>
        </p:spPr>
      </p:pic>
      <p:pic>
        <p:nvPicPr>
          <p:cNvPr id="9" name="Picture 8">
            <a:extLst>
              <a:ext uri="{FF2B5EF4-FFF2-40B4-BE49-F238E27FC236}">
                <a16:creationId xmlns:a16="http://schemas.microsoft.com/office/drawing/2014/main" id="{539030C6-D17C-8046-A315-F82711B17142}"/>
              </a:ext>
            </a:extLst>
          </p:cNvPr>
          <p:cNvPicPr>
            <a:picLocks noChangeAspect="1"/>
          </p:cNvPicPr>
          <p:nvPr/>
        </p:nvPicPr>
        <p:blipFill>
          <a:blip r:embed="rId5"/>
          <a:stretch>
            <a:fillRect/>
          </a:stretch>
        </p:blipFill>
        <p:spPr>
          <a:xfrm>
            <a:off x="5730795" y="1417440"/>
            <a:ext cx="3347198" cy="3981634"/>
          </a:xfrm>
          <a:prstGeom prst="rect">
            <a:avLst/>
          </a:prstGeom>
        </p:spPr>
      </p:pic>
    </p:spTree>
    <p:extLst>
      <p:ext uri="{BB962C8B-B14F-4D97-AF65-F5344CB8AC3E}">
        <p14:creationId xmlns:p14="http://schemas.microsoft.com/office/powerpoint/2010/main" val="271071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12D0-1717-4745-AF9E-B805FE1911EF}"/>
              </a:ext>
            </a:extLst>
          </p:cNvPr>
          <p:cNvSpPr>
            <a:spLocks noGrp="1"/>
          </p:cNvSpPr>
          <p:nvPr>
            <p:ph type="title"/>
          </p:nvPr>
        </p:nvSpPr>
        <p:spPr/>
        <p:txBody>
          <a:bodyPr/>
          <a:lstStyle/>
          <a:p>
            <a:r>
              <a:rPr lang="en-GB" dirty="0">
                <a:latin typeface="Comic Sans MS" panose="030F0902030302020204" pitchFamily="66" charset="0"/>
              </a:rPr>
              <a:t>Use Cases for Climate Data Records: Major Objectives</a:t>
            </a:r>
            <a:endParaRPr lang="en-US" dirty="0">
              <a:latin typeface="Comic Sans MS" panose="030F0902030302020204" pitchFamily="66" charset="0"/>
            </a:endParaRPr>
          </a:p>
        </p:txBody>
      </p:sp>
      <p:sp>
        <p:nvSpPr>
          <p:cNvPr id="3" name="Content Placeholder 2">
            <a:extLst>
              <a:ext uri="{FF2B5EF4-FFF2-40B4-BE49-F238E27FC236}">
                <a16:creationId xmlns:a16="http://schemas.microsoft.com/office/drawing/2014/main" id="{B5D5482E-04D1-9A4A-97AB-DCFF9BD90A01}"/>
              </a:ext>
            </a:extLst>
          </p:cNvPr>
          <p:cNvSpPr>
            <a:spLocks noGrp="1"/>
          </p:cNvSpPr>
          <p:nvPr>
            <p:ph idx="1"/>
          </p:nvPr>
        </p:nvSpPr>
        <p:spPr>
          <a:xfrm>
            <a:off x="56713" y="625134"/>
            <a:ext cx="12135287" cy="3908687"/>
          </a:xfrm>
        </p:spPr>
        <p:txBody>
          <a:bodyPr/>
          <a:lstStyle/>
          <a:p>
            <a:pPr marL="285750" indent="-285750">
              <a:lnSpc>
                <a:spcPts val="3000"/>
              </a:lnSpc>
              <a:spcBef>
                <a:spcPts val="0"/>
              </a:spcBef>
              <a:spcAft>
                <a:spcPts val="900"/>
              </a:spcAft>
            </a:pPr>
            <a:r>
              <a:rPr lang="en-US" dirty="0">
                <a:latin typeface="Comic Sans MS" panose="030F0902030302020204" pitchFamily="66" charset="0"/>
                <a:cs typeface="Arial" panose="020B0604020202020204" pitchFamily="34" charset="0"/>
              </a:rPr>
              <a:t>Demonstrate the value of climate data records for decision/policy making, e.g., usage of satellite data in a use case with UNFCCC Parties to support the Global </a:t>
            </a:r>
            <a:r>
              <a:rPr lang="en-US" dirty="0" err="1">
                <a:latin typeface="Comic Sans MS" panose="030F0902030302020204" pitchFamily="66" charset="0"/>
                <a:cs typeface="Arial" panose="020B0604020202020204" pitchFamily="34" charset="0"/>
              </a:rPr>
              <a:t>Stocktakes</a:t>
            </a:r>
            <a:r>
              <a:rPr lang="en-US" dirty="0">
                <a:latin typeface="Comic Sans MS" panose="030F0902030302020204" pitchFamily="66" charset="0"/>
                <a:cs typeface="Arial" panose="020B0604020202020204" pitchFamily="34" charset="0"/>
              </a:rPr>
              <a:t> </a:t>
            </a:r>
          </a:p>
          <a:p>
            <a:pPr marL="285750" indent="-285750">
              <a:lnSpc>
                <a:spcPts val="3000"/>
              </a:lnSpc>
              <a:spcBef>
                <a:spcPts val="0"/>
              </a:spcBef>
              <a:spcAft>
                <a:spcPts val="900"/>
              </a:spcAft>
            </a:pPr>
            <a:r>
              <a:rPr lang="en-US" dirty="0">
                <a:latin typeface="Comic Sans MS" panose="030F0902030302020204" pitchFamily="66" charset="0"/>
                <a:cs typeface="Arial" panose="020B0604020202020204" pitchFamily="34" charset="0"/>
              </a:rPr>
              <a:t>Understand the application needs to provide feedbacks towards quality improvements for the ECV requirements defined by GCOS </a:t>
            </a:r>
          </a:p>
          <a:p>
            <a:pPr marL="285750" indent="-285750">
              <a:lnSpc>
                <a:spcPts val="3000"/>
              </a:lnSpc>
              <a:spcBef>
                <a:spcPts val="0"/>
              </a:spcBef>
              <a:spcAft>
                <a:spcPts val="900"/>
              </a:spcAft>
            </a:pPr>
            <a:r>
              <a:rPr lang="en-US" dirty="0">
                <a:latin typeface="Comic Sans MS" panose="030F0902030302020204" pitchFamily="66" charset="0"/>
                <a:cs typeface="Arial" panose="020B0604020202020204" pitchFamily="34" charset="0"/>
              </a:rPr>
              <a:t>Validate the top-down architecture for climate monitoring from space with a down-top approach ensuring traceability from usage to space-based observing system</a:t>
            </a:r>
          </a:p>
          <a:p>
            <a:pPr marL="285750" indent="-285750">
              <a:lnSpc>
                <a:spcPts val="3000"/>
              </a:lnSpc>
              <a:spcBef>
                <a:spcPts val="0"/>
              </a:spcBef>
              <a:spcAft>
                <a:spcPts val="900"/>
              </a:spcAft>
            </a:pPr>
            <a:r>
              <a:rPr lang="en-US" dirty="0">
                <a:latin typeface="Comic Sans MS" panose="030F0902030302020204" pitchFamily="66" charset="0"/>
                <a:cs typeface="Arial" panose="020B0604020202020204" pitchFamily="34" charset="0"/>
              </a:rPr>
              <a:t>Optimize the use of climate data records in applications relevant for climate services and science</a:t>
            </a:r>
          </a:p>
          <a:p>
            <a:pPr marL="285750" indent="-285750">
              <a:lnSpc>
                <a:spcPts val="3000"/>
              </a:lnSpc>
              <a:spcBef>
                <a:spcPts val="0"/>
              </a:spcBef>
              <a:spcAft>
                <a:spcPts val="900"/>
              </a:spcAft>
            </a:pPr>
            <a:r>
              <a:rPr lang="en-US" dirty="0">
                <a:latin typeface="Comic Sans MS" panose="030F0902030302020204" pitchFamily="66" charset="0"/>
                <a:cs typeface="Arial" panose="020B0604020202020204" pitchFamily="34" charset="0"/>
              </a:rPr>
              <a:t>Support capacity building by providing/receiving use cases for/from training activities, e.g., for developing countries (link to CGMS and CEOS capacity building activities)</a:t>
            </a:r>
          </a:p>
          <a:p>
            <a:endParaRPr lang="en-US" dirty="0"/>
          </a:p>
        </p:txBody>
      </p:sp>
      <p:sp>
        <p:nvSpPr>
          <p:cNvPr id="4" name="Date Placeholder 3">
            <a:extLst>
              <a:ext uri="{FF2B5EF4-FFF2-40B4-BE49-F238E27FC236}">
                <a16:creationId xmlns:a16="http://schemas.microsoft.com/office/drawing/2014/main" id="{546E9B79-DAA1-DB48-92AB-123986DD6BA0}"/>
              </a:ext>
            </a:extLst>
          </p:cNvPr>
          <p:cNvSpPr>
            <a:spLocks noGrp="1"/>
          </p:cNvSpPr>
          <p:nvPr>
            <p:ph type="dt" sz="half" idx="10"/>
          </p:nvPr>
        </p:nvSpPr>
        <p:spPr/>
        <p:txBody>
          <a:bodyPr/>
          <a:lstStyle/>
          <a:p>
            <a:pPr>
              <a:defRPr/>
            </a:pPr>
            <a:r>
              <a:rPr lang="en-US"/>
              <a:t>04/14/21</a:t>
            </a:r>
            <a:endParaRPr lang="en-US" dirty="0"/>
          </a:p>
        </p:txBody>
      </p:sp>
      <p:sp>
        <p:nvSpPr>
          <p:cNvPr id="6" name="Slide Number Placeholder 5">
            <a:extLst>
              <a:ext uri="{FF2B5EF4-FFF2-40B4-BE49-F238E27FC236}">
                <a16:creationId xmlns:a16="http://schemas.microsoft.com/office/drawing/2014/main" id="{C123D17B-234E-7E4E-AAF5-3FA77C01B6EA}"/>
              </a:ext>
            </a:extLst>
          </p:cNvPr>
          <p:cNvSpPr>
            <a:spLocks noGrp="1"/>
          </p:cNvSpPr>
          <p:nvPr>
            <p:ph type="sldNum" sz="quarter" idx="12"/>
          </p:nvPr>
        </p:nvSpPr>
        <p:spPr/>
        <p:txBody>
          <a:bodyPr/>
          <a:lstStyle/>
          <a:p>
            <a:pPr>
              <a:defRPr/>
            </a:pPr>
            <a:fld id="{23FE5457-4B2C-264C-9BC6-1615ED4F0AA7}" type="slidenum">
              <a:rPr lang="en-US" altLang="en-US" smtClean="0"/>
              <a:pPr>
                <a:defRPr/>
              </a:pPr>
              <a:t>6</a:t>
            </a:fld>
            <a:endParaRPr lang="en-US" altLang="en-US"/>
          </a:p>
        </p:txBody>
      </p:sp>
      <p:grpSp>
        <p:nvGrpSpPr>
          <p:cNvPr id="7" name="Group 6">
            <a:extLst>
              <a:ext uri="{FF2B5EF4-FFF2-40B4-BE49-F238E27FC236}">
                <a16:creationId xmlns:a16="http://schemas.microsoft.com/office/drawing/2014/main" id="{897B7733-D393-1F47-B7C5-64A072207F65}"/>
              </a:ext>
            </a:extLst>
          </p:cNvPr>
          <p:cNvGrpSpPr/>
          <p:nvPr/>
        </p:nvGrpSpPr>
        <p:grpSpPr>
          <a:xfrm>
            <a:off x="718242" y="4929054"/>
            <a:ext cx="10652910" cy="1489296"/>
            <a:chOff x="258002" y="4913680"/>
            <a:chExt cx="8646385" cy="1489296"/>
          </a:xfrm>
        </p:grpSpPr>
        <p:sp>
          <p:nvSpPr>
            <p:cNvPr id="8" name="Flowchart: Magnetic Disk 2">
              <a:extLst>
                <a:ext uri="{FF2B5EF4-FFF2-40B4-BE49-F238E27FC236}">
                  <a16:creationId xmlns:a16="http://schemas.microsoft.com/office/drawing/2014/main" id="{F6EDE038-17AF-584F-9E3C-1FF1C607AADC}"/>
                </a:ext>
              </a:extLst>
            </p:cNvPr>
            <p:cNvSpPr/>
            <p:nvPr/>
          </p:nvSpPr>
          <p:spPr>
            <a:xfrm>
              <a:off x="258002" y="4968030"/>
              <a:ext cx="1188181" cy="1434945"/>
            </a:xfrm>
            <a:prstGeom prst="flowChartMagneticDisk">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Take Earth observations from space</a:t>
              </a:r>
            </a:p>
          </p:txBody>
        </p:sp>
        <p:sp>
          <p:nvSpPr>
            <p:cNvPr id="9" name="Flowchart: Magnetic Disk 7">
              <a:extLst>
                <a:ext uri="{FF2B5EF4-FFF2-40B4-BE49-F238E27FC236}">
                  <a16:creationId xmlns:a16="http://schemas.microsoft.com/office/drawing/2014/main" id="{678EF87E-EE94-E14E-981E-6A89D29CF5B4}"/>
                </a:ext>
              </a:extLst>
            </p:cNvPr>
            <p:cNvSpPr/>
            <p:nvPr/>
          </p:nvSpPr>
          <p:spPr>
            <a:xfrm>
              <a:off x="2747533" y="4968031"/>
              <a:ext cx="1130744" cy="1434945"/>
            </a:xfrm>
            <a:prstGeom prst="flowChartMagneticDisk">
              <a:avLst/>
            </a:prstGeom>
            <a:solidFill>
              <a:schemeClr val="accent3">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Create Climate Data Records/</a:t>
              </a:r>
            </a:p>
            <a:p>
              <a:pPr algn="ctr"/>
              <a:r>
                <a:rPr lang="en-GB" sz="1200" dirty="0">
                  <a:solidFill>
                    <a:schemeClr val="tx1"/>
                  </a:solidFill>
                </a:rPr>
                <a:t>Indicators</a:t>
              </a:r>
            </a:p>
          </p:txBody>
        </p:sp>
        <p:sp>
          <p:nvSpPr>
            <p:cNvPr id="10" name="Flowchart: Magnetic Disk 8">
              <a:extLst>
                <a:ext uri="{FF2B5EF4-FFF2-40B4-BE49-F238E27FC236}">
                  <a16:creationId xmlns:a16="http://schemas.microsoft.com/office/drawing/2014/main" id="{F05316FB-EB39-D34F-9132-DB85FA9CFCD1}"/>
                </a:ext>
              </a:extLst>
            </p:cNvPr>
            <p:cNvSpPr/>
            <p:nvPr/>
          </p:nvSpPr>
          <p:spPr>
            <a:xfrm>
              <a:off x="5179627" y="4968031"/>
              <a:ext cx="1052485" cy="1434945"/>
            </a:xfrm>
            <a:prstGeom prst="flowChartMagneticDisk">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Use Climate Data Records</a:t>
              </a:r>
            </a:p>
          </p:txBody>
        </p:sp>
        <p:sp>
          <p:nvSpPr>
            <p:cNvPr id="11" name="Flowchart: Magnetic Disk 9">
              <a:extLst>
                <a:ext uri="{FF2B5EF4-FFF2-40B4-BE49-F238E27FC236}">
                  <a16:creationId xmlns:a16="http://schemas.microsoft.com/office/drawing/2014/main" id="{E791F11F-498C-3E45-958D-FC85F00E5A86}"/>
                </a:ext>
              </a:extLst>
            </p:cNvPr>
            <p:cNvSpPr/>
            <p:nvPr/>
          </p:nvSpPr>
          <p:spPr>
            <a:xfrm>
              <a:off x="7606290" y="4968030"/>
              <a:ext cx="1298097" cy="1434945"/>
            </a:xfrm>
            <a:prstGeom prst="flowChartMagneticDisk">
              <a:avLst/>
            </a:prstGeom>
            <a:solidFill>
              <a:schemeClr val="bg2">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r>
                <a:rPr lang="en-GB" sz="1200" dirty="0">
                  <a:solidFill>
                    <a:schemeClr val="tx1"/>
                  </a:solidFill>
                </a:rPr>
                <a:t>Use information derived from Climate Data Records</a:t>
              </a:r>
            </a:p>
          </p:txBody>
        </p:sp>
        <p:sp>
          <p:nvSpPr>
            <p:cNvPr id="12" name="Right Arrow 11">
              <a:extLst>
                <a:ext uri="{FF2B5EF4-FFF2-40B4-BE49-F238E27FC236}">
                  <a16:creationId xmlns:a16="http://schemas.microsoft.com/office/drawing/2014/main" id="{37EF5638-E49A-2D40-AF35-956496787B40}"/>
                </a:ext>
              </a:extLst>
            </p:cNvPr>
            <p:cNvSpPr/>
            <p:nvPr/>
          </p:nvSpPr>
          <p:spPr>
            <a:xfrm>
              <a:off x="1510290" y="5603867"/>
              <a:ext cx="1149069" cy="436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a:extLst>
                <a:ext uri="{FF2B5EF4-FFF2-40B4-BE49-F238E27FC236}">
                  <a16:creationId xmlns:a16="http://schemas.microsoft.com/office/drawing/2014/main" id="{689D3C78-B951-6C48-8683-008C67DBEEAA}"/>
                </a:ext>
              </a:extLst>
            </p:cNvPr>
            <p:cNvSpPr/>
            <p:nvPr/>
          </p:nvSpPr>
          <p:spPr>
            <a:xfrm>
              <a:off x="6310949" y="5313242"/>
              <a:ext cx="1295341" cy="1012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Tailored information (Reports)</a:t>
              </a:r>
            </a:p>
          </p:txBody>
        </p:sp>
        <p:sp>
          <p:nvSpPr>
            <p:cNvPr id="14" name="Right Arrow 13">
              <a:extLst>
                <a:ext uri="{FF2B5EF4-FFF2-40B4-BE49-F238E27FC236}">
                  <a16:creationId xmlns:a16="http://schemas.microsoft.com/office/drawing/2014/main" id="{EBB3B82D-1DA9-0743-ADA7-742DE442D654}"/>
                </a:ext>
              </a:extLst>
            </p:cNvPr>
            <p:cNvSpPr/>
            <p:nvPr/>
          </p:nvSpPr>
          <p:spPr>
            <a:xfrm>
              <a:off x="3922098" y="5457188"/>
              <a:ext cx="1257529" cy="776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Tailored Data</a:t>
              </a:r>
            </a:p>
          </p:txBody>
        </p:sp>
        <p:sp>
          <p:nvSpPr>
            <p:cNvPr id="15" name="TextBox 14">
              <a:extLst>
                <a:ext uri="{FF2B5EF4-FFF2-40B4-BE49-F238E27FC236}">
                  <a16:creationId xmlns:a16="http://schemas.microsoft.com/office/drawing/2014/main" id="{39F7E550-C4E4-5B44-AF99-2E3E72056881}"/>
                </a:ext>
              </a:extLst>
            </p:cNvPr>
            <p:cNvSpPr txBox="1"/>
            <p:nvPr/>
          </p:nvSpPr>
          <p:spPr>
            <a:xfrm>
              <a:off x="1446183" y="5668463"/>
              <a:ext cx="1027974" cy="276999"/>
            </a:xfrm>
            <a:prstGeom prst="rect">
              <a:avLst/>
            </a:prstGeom>
            <a:noFill/>
          </p:spPr>
          <p:txBody>
            <a:bodyPr wrap="none" rtlCol="0">
              <a:spAutoFit/>
            </a:bodyPr>
            <a:lstStyle/>
            <a:p>
              <a:r>
                <a:rPr lang="en-GB" sz="1200" b="1" dirty="0">
                  <a:solidFill>
                    <a:schemeClr val="bg1"/>
                  </a:solidFill>
                </a:rPr>
                <a:t>Observations</a:t>
              </a:r>
            </a:p>
          </p:txBody>
        </p:sp>
        <p:sp>
          <p:nvSpPr>
            <p:cNvPr id="16" name="TextBox 15">
              <a:extLst>
                <a:ext uri="{FF2B5EF4-FFF2-40B4-BE49-F238E27FC236}">
                  <a16:creationId xmlns:a16="http://schemas.microsoft.com/office/drawing/2014/main" id="{4C536005-8E12-1442-A16C-B9467F572515}"/>
                </a:ext>
              </a:extLst>
            </p:cNvPr>
            <p:cNvSpPr txBox="1"/>
            <p:nvPr/>
          </p:nvSpPr>
          <p:spPr>
            <a:xfrm>
              <a:off x="412012" y="5049709"/>
              <a:ext cx="912429" cy="369332"/>
            </a:xfrm>
            <a:prstGeom prst="rect">
              <a:avLst/>
            </a:prstGeom>
            <a:noFill/>
          </p:spPr>
          <p:txBody>
            <a:bodyPr wrap="none" rtlCol="0">
              <a:spAutoFit/>
            </a:bodyPr>
            <a:lstStyle/>
            <a:p>
              <a:r>
                <a:rPr lang="en-GB" b="1" dirty="0"/>
                <a:t>Sensing</a:t>
              </a:r>
            </a:p>
          </p:txBody>
        </p:sp>
        <p:sp>
          <p:nvSpPr>
            <p:cNvPr id="17" name="TextBox 16">
              <a:extLst>
                <a:ext uri="{FF2B5EF4-FFF2-40B4-BE49-F238E27FC236}">
                  <a16:creationId xmlns:a16="http://schemas.microsoft.com/office/drawing/2014/main" id="{8699D82A-0C24-EC41-99E5-0FED93906264}"/>
                </a:ext>
              </a:extLst>
            </p:cNvPr>
            <p:cNvSpPr txBox="1"/>
            <p:nvPr/>
          </p:nvSpPr>
          <p:spPr>
            <a:xfrm>
              <a:off x="5163439" y="5039457"/>
              <a:ext cx="1113977" cy="353943"/>
            </a:xfrm>
            <a:prstGeom prst="rect">
              <a:avLst/>
            </a:prstGeom>
            <a:noFill/>
          </p:spPr>
          <p:txBody>
            <a:bodyPr wrap="none" rtlCol="0">
              <a:spAutoFit/>
            </a:bodyPr>
            <a:lstStyle/>
            <a:p>
              <a:r>
                <a:rPr lang="en-GB" sz="1700" b="1" dirty="0"/>
                <a:t>Application</a:t>
              </a:r>
            </a:p>
          </p:txBody>
        </p:sp>
        <p:sp>
          <p:nvSpPr>
            <p:cNvPr id="18" name="TextBox 17">
              <a:extLst>
                <a:ext uri="{FF2B5EF4-FFF2-40B4-BE49-F238E27FC236}">
                  <a16:creationId xmlns:a16="http://schemas.microsoft.com/office/drawing/2014/main" id="{9775C1EC-7DD6-FA43-B300-097FE8C46AC2}"/>
                </a:ext>
              </a:extLst>
            </p:cNvPr>
            <p:cNvSpPr txBox="1"/>
            <p:nvPr/>
          </p:nvSpPr>
          <p:spPr>
            <a:xfrm>
              <a:off x="7736912" y="4913680"/>
              <a:ext cx="1094647" cy="615553"/>
            </a:xfrm>
            <a:prstGeom prst="rect">
              <a:avLst/>
            </a:prstGeom>
            <a:noFill/>
          </p:spPr>
          <p:txBody>
            <a:bodyPr wrap="square" rtlCol="0">
              <a:spAutoFit/>
            </a:bodyPr>
            <a:lstStyle/>
            <a:p>
              <a:pPr algn="ctr"/>
              <a:r>
                <a:rPr lang="en-GB" sz="1700" b="1" dirty="0"/>
                <a:t>Decision Making</a:t>
              </a:r>
            </a:p>
          </p:txBody>
        </p:sp>
        <p:sp>
          <p:nvSpPr>
            <p:cNvPr id="19" name="TextBox 18">
              <a:extLst>
                <a:ext uri="{FF2B5EF4-FFF2-40B4-BE49-F238E27FC236}">
                  <a16:creationId xmlns:a16="http://schemas.microsoft.com/office/drawing/2014/main" id="{1DE55631-29AA-BC4E-879C-5CD420A9913A}"/>
                </a:ext>
              </a:extLst>
            </p:cNvPr>
            <p:cNvSpPr txBox="1"/>
            <p:nvPr/>
          </p:nvSpPr>
          <p:spPr>
            <a:xfrm>
              <a:off x="2739622" y="5045875"/>
              <a:ext cx="1407242" cy="338554"/>
            </a:xfrm>
            <a:prstGeom prst="rect">
              <a:avLst/>
            </a:prstGeom>
            <a:noFill/>
          </p:spPr>
          <p:txBody>
            <a:bodyPr wrap="square" rtlCol="0">
              <a:spAutoFit/>
            </a:bodyPr>
            <a:lstStyle/>
            <a:p>
              <a:r>
                <a:rPr lang="en-GB" sz="1600" b="1" dirty="0"/>
                <a:t>CDR Making</a:t>
              </a:r>
            </a:p>
          </p:txBody>
        </p:sp>
      </p:grpSp>
      <p:sp>
        <p:nvSpPr>
          <p:cNvPr id="20" name="Footer Placeholder 19">
            <a:extLst>
              <a:ext uri="{FF2B5EF4-FFF2-40B4-BE49-F238E27FC236}">
                <a16:creationId xmlns:a16="http://schemas.microsoft.com/office/drawing/2014/main" id="{84C6385C-3E2A-A647-935F-079E602E24B1}"/>
              </a:ext>
            </a:extLst>
          </p:cNvPr>
          <p:cNvSpPr>
            <a:spLocks noGrp="1"/>
          </p:cNvSpPr>
          <p:nvPr>
            <p:ph type="ftr" sz="quarter" idx="11"/>
          </p:nvPr>
        </p:nvSpPr>
        <p:spPr/>
        <p:txBody>
          <a:bodyPr/>
          <a:lstStyle/>
          <a:p>
            <a:pPr>
              <a:defRPr/>
            </a:pPr>
            <a:r>
              <a:rPr lang="tr-TR"/>
              <a:t>WGClimate#14</a:t>
            </a:r>
            <a:endParaRPr lang="en-US" dirty="0"/>
          </a:p>
        </p:txBody>
      </p:sp>
    </p:spTree>
    <p:extLst>
      <p:ext uri="{BB962C8B-B14F-4D97-AF65-F5344CB8AC3E}">
        <p14:creationId xmlns:p14="http://schemas.microsoft.com/office/powerpoint/2010/main" val="78187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55BF-F623-6745-90B7-5D4E80DDFB0D}"/>
              </a:ext>
            </a:extLst>
          </p:cNvPr>
          <p:cNvSpPr>
            <a:spLocks noGrp="1"/>
          </p:cNvSpPr>
          <p:nvPr>
            <p:ph type="title"/>
          </p:nvPr>
        </p:nvSpPr>
        <p:spPr>
          <a:xfrm>
            <a:off x="0" y="53976"/>
            <a:ext cx="6514011" cy="531813"/>
          </a:xfrm>
        </p:spPr>
        <p:txBody>
          <a:bodyPr/>
          <a:lstStyle/>
          <a:p>
            <a:r>
              <a:rPr lang="en-US" dirty="0"/>
              <a:t>Submission of Use Case</a:t>
            </a:r>
          </a:p>
        </p:txBody>
      </p:sp>
      <p:sp>
        <p:nvSpPr>
          <p:cNvPr id="3" name="Content Placeholder 2">
            <a:extLst>
              <a:ext uri="{FF2B5EF4-FFF2-40B4-BE49-F238E27FC236}">
                <a16:creationId xmlns:a16="http://schemas.microsoft.com/office/drawing/2014/main" id="{FAE556CA-1F9E-3642-8EFE-0AE12BBB35F3}"/>
              </a:ext>
            </a:extLst>
          </p:cNvPr>
          <p:cNvSpPr>
            <a:spLocks noGrp="1"/>
          </p:cNvSpPr>
          <p:nvPr>
            <p:ph idx="1"/>
          </p:nvPr>
        </p:nvSpPr>
        <p:spPr>
          <a:xfrm>
            <a:off x="200523" y="470030"/>
            <a:ext cx="6686911" cy="5743759"/>
          </a:xfrm>
        </p:spPr>
        <p:txBody>
          <a:bodyPr/>
          <a:lstStyle/>
          <a:p>
            <a:pPr>
              <a:lnSpc>
                <a:spcPts val="2400"/>
              </a:lnSpc>
              <a:spcBef>
                <a:spcPts val="0"/>
              </a:spcBef>
              <a:spcAft>
                <a:spcPts val="400"/>
              </a:spcAft>
            </a:pPr>
            <a:r>
              <a:rPr lang="en-US" sz="1800" dirty="0"/>
              <a:t>Organization, focal point name and email </a:t>
            </a:r>
          </a:p>
          <a:p>
            <a:pPr>
              <a:lnSpc>
                <a:spcPts val="2400"/>
              </a:lnSpc>
              <a:spcBef>
                <a:spcPts val="0"/>
              </a:spcBef>
              <a:spcAft>
                <a:spcPts val="400"/>
              </a:spcAft>
            </a:pPr>
            <a:r>
              <a:rPr lang="en-US" sz="1800" dirty="0"/>
              <a:t>Title and short abstract</a:t>
            </a:r>
          </a:p>
          <a:p>
            <a:pPr>
              <a:lnSpc>
                <a:spcPts val="2400"/>
              </a:lnSpc>
              <a:spcBef>
                <a:spcPts val="0"/>
              </a:spcBef>
              <a:spcAft>
                <a:spcPts val="400"/>
              </a:spcAft>
            </a:pPr>
            <a:r>
              <a:rPr lang="en-US" sz="1800" dirty="0"/>
              <a:t>Service/Thematic area(s) of the Use Case (i.e. adaptation, disaster risk reduction, food security, agriculture, coastal management, energy, adaptation, mitigation, etc.)</a:t>
            </a:r>
          </a:p>
          <a:p>
            <a:pPr>
              <a:lnSpc>
                <a:spcPts val="2400"/>
              </a:lnSpc>
              <a:spcBef>
                <a:spcPts val="0"/>
              </a:spcBef>
              <a:spcAft>
                <a:spcPts val="400"/>
              </a:spcAft>
            </a:pPr>
            <a:r>
              <a:rPr lang="en-US" sz="1800" dirty="0"/>
              <a:t>End user category (i.e. government, public, researcher, policymaker, etc.)</a:t>
            </a:r>
          </a:p>
          <a:p>
            <a:pPr>
              <a:lnSpc>
                <a:spcPts val="2400"/>
              </a:lnSpc>
              <a:spcBef>
                <a:spcPts val="0"/>
              </a:spcBef>
              <a:spcAft>
                <a:spcPts val="400"/>
              </a:spcAft>
            </a:pPr>
            <a:r>
              <a:rPr lang="en-US" sz="1800" dirty="0"/>
              <a:t>Intermediate users</a:t>
            </a:r>
          </a:p>
          <a:p>
            <a:pPr>
              <a:lnSpc>
                <a:spcPts val="2400"/>
              </a:lnSpc>
              <a:spcBef>
                <a:spcPts val="0"/>
              </a:spcBef>
              <a:spcAft>
                <a:spcPts val="400"/>
              </a:spcAft>
            </a:pPr>
            <a:r>
              <a:rPr lang="en-US" sz="1800" dirty="0"/>
              <a:t>Use case applications</a:t>
            </a:r>
          </a:p>
          <a:p>
            <a:pPr>
              <a:lnSpc>
                <a:spcPts val="2400"/>
              </a:lnSpc>
              <a:spcBef>
                <a:spcPts val="0"/>
              </a:spcBef>
              <a:spcAft>
                <a:spcPts val="400"/>
              </a:spcAft>
            </a:pPr>
            <a:r>
              <a:rPr lang="en-US" sz="1800" dirty="0"/>
              <a:t>GCOS ECVs used</a:t>
            </a:r>
          </a:p>
          <a:p>
            <a:pPr>
              <a:lnSpc>
                <a:spcPts val="2400"/>
              </a:lnSpc>
              <a:spcBef>
                <a:spcPts val="0"/>
              </a:spcBef>
              <a:spcAft>
                <a:spcPts val="400"/>
              </a:spcAft>
            </a:pPr>
            <a:r>
              <a:rPr lang="en-US" sz="1800" dirty="0"/>
              <a:t>Models used</a:t>
            </a:r>
          </a:p>
          <a:p>
            <a:pPr>
              <a:lnSpc>
                <a:spcPts val="2400"/>
              </a:lnSpc>
              <a:spcBef>
                <a:spcPts val="0"/>
              </a:spcBef>
              <a:spcAft>
                <a:spcPts val="400"/>
              </a:spcAft>
            </a:pPr>
            <a:r>
              <a:rPr lang="en-US" sz="1800" dirty="0"/>
              <a:t>Are the CDRs used already listed in the ECV Inventory</a:t>
            </a:r>
          </a:p>
          <a:p>
            <a:pPr>
              <a:lnSpc>
                <a:spcPts val="2400"/>
              </a:lnSpc>
              <a:spcBef>
                <a:spcPts val="0"/>
              </a:spcBef>
              <a:spcAft>
                <a:spcPts val="400"/>
              </a:spcAft>
            </a:pPr>
            <a:r>
              <a:rPr lang="en-US" sz="1800" dirty="0"/>
              <a:t>CDRs used and their DOI</a:t>
            </a:r>
          </a:p>
          <a:p>
            <a:pPr>
              <a:lnSpc>
                <a:spcPts val="2400"/>
              </a:lnSpc>
              <a:spcBef>
                <a:spcPts val="0"/>
              </a:spcBef>
              <a:spcAft>
                <a:spcPts val="400"/>
              </a:spcAft>
            </a:pPr>
            <a:r>
              <a:rPr lang="en-US" sz="1800" dirty="0"/>
              <a:t>Agencies/organizations produce the CDRs and the satellite obs. used</a:t>
            </a:r>
          </a:p>
          <a:p>
            <a:pPr>
              <a:lnSpc>
                <a:spcPts val="2400"/>
              </a:lnSpc>
              <a:spcBef>
                <a:spcPts val="0"/>
              </a:spcBef>
              <a:spcAft>
                <a:spcPts val="400"/>
              </a:spcAft>
            </a:pPr>
            <a:r>
              <a:rPr lang="en-US" sz="1800" dirty="0"/>
              <a:t>Sustainability of the Use Case (demonstration, operational)</a:t>
            </a:r>
          </a:p>
        </p:txBody>
      </p:sp>
      <p:sp>
        <p:nvSpPr>
          <p:cNvPr id="4" name="Date Placeholder 3">
            <a:extLst>
              <a:ext uri="{FF2B5EF4-FFF2-40B4-BE49-F238E27FC236}">
                <a16:creationId xmlns:a16="http://schemas.microsoft.com/office/drawing/2014/main" id="{8D00CE15-46D7-F34E-BEC9-C68F651965FF}"/>
              </a:ext>
            </a:extLst>
          </p:cNvPr>
          <p:cNvSpPr>
            <a:spLocks noGrp="1"/>
          </p:cNvSpPr>
          <p:nvPr>
            <p:ph type="dt" sz="half" idx="10"/>
          </p:nvPr>
        </p:nvSpPr>
        <p:spPr/>
        <p:txBody>
          <a:bodyPr/>
          <a:lstStyle/>
          <a:p>
            <a:pPr>
              <a:defRPr/>
            </a:pPr>
            <a:r>
              <a:rPr lang="en-US"/>
              <a:t>04/14/21</a:t>
            </a:r>
            <a:endParaRPr lang="en-US" dirty="0"/>
          </a:p>
        </p:txBody>
      </p:sp>
      <p:sp>
        <p:nvSpPr>
          <p:cNvPr id="6" name="Slide Number Placeholder 5">
            <a:extLst>
              <a:ext uri="{FF2B5EF4-FFF2-40B4-BE49-F238E27FC236}">
                <a16:creationId xmlns:a16="http://schemas.microsoft.com/office/drawing/2014/main" id="{D992D322-DB9A-F24E-9536-50B145388616}"/>
              </a:ext>
            </a:extLst>
          </p:cNvPr>
          <p:cNvSpPr>
            <a:spLocks noGrp="1"/>
          </p:cNvSpPr>
          <p:nvPr>
            <p:ph type="sldNum" sz="quarter" idx="12"/>
          </p:nvPr>
        </p:nvSpPr>
        <p:spPr/>
        <p:txBody>
          <a:bodyPr/>
          <a:lstStyle/>
          <a:p>
            <a:pPr>
              <a:defRPr/>
            </a:pPr>
            <a:fld id="{23FE5457-4B2C-264C-9BC6-1615ED4F0AA7}" type="slidenum">
              <a:rPr lang="en-US" altLang="en-US" smtClean="0"/>
              <a:pPr>
                <a:defRPr/>
              </a:pPr>
              <a:t>7</a:t>
            </a:fld>
            <a:endParaRPr lang="en-US" altLang="en-US"/>
          </a:p>
        </p:txBody>
      </p:sp>
      <p:sp>
        <p:nvSpPr>
          <p:cNvPr id="7" name="Footer Placeholder 6">
            <a:extLst>
              <a:ext uri="{FF2B5EF4-FFF2-40B4-BE49-F238E27FC236}">
                <a16:creationId xmlns:a16="http://schemas.microsoft.com/office/drawing/2014/main" id="{D25AF305-FE58-2E40-B332-FA259DDA9033}"/>
              </a:ext>
            </a:extLst>
          </p:cNvPr>
          <p:cNvSpPr>
            <a:spLocks noGrp="1"/>
          </p:cNvSpPr>
          <p:nvPr>
            <p:ph type="ftr" sz="quarter" idx="11"/>
          </p:nvPr>
        </p:nvSpPr>
        <p:spPr/>
        <p:txBody>
          <a:bodyPr/>
          <a:lstStyle/>
          <a:p>
            <a:pPr>
              <a:defRPr/>
            </a:pPr>
            <a:r>
              <a:rPr lang="tr-TR"/>
              <a:t>WGClimate#14</a:t>
            </a:r>
            <a:endParaRPr lang="en-US" dirty="0"/>
          </a:p>
        </p:txBody>
      </p:sp>
      <p:pic>
        <p:nvPicPr>
          <p:cNvPr id="8" name="Picture 7" descr="Graphical user interface&#10;&#10;Description automatically generated">
            <a:extLst>
              <a:ext uri="{FF2B5EF4-FFF2-40B4-BE49-F238E27FC236}">
                <a16:creationId xmlns:a16="http://schemas.microsoft.com/office/drawing/2014/main" id="{A8230F4D-E118-4642-8A5B-2B6373E0CAA5}"/>
              </a:ext>
            </a:extLst>
          </p:cNvPr>
          <p:cNvPicPr>
            <a:picLocks noChangeAspect="1"/>
          </p:cNvPicPr>
          <p:nvPr/>
        </p:nvPicPr>
        <p:blipFill>
          <a:blip r:embed="rId3"/>
          <a:stretch>
            <a:fillRect/>
          </a:stretch>
        </p:blipFill>
        <p:spPr>
          <a:xfrm>
            <a:off x="6887434" y="-1"/>
            <a:ext cx="5192401" cy="6858000"/>
          </a:xfrm>
          <a:prstGeom prst="rect">
            <a:avLst/>
          </a:prstGeom>
        </p:spPr>
      </p:pic>
    </p:spTree>
    <p:extLst>
      <p:ext uri="{BB962C8B-B14F-4D97-AF65-F5344CB8AC3E}">
        <p14:creationId xmlns:p14="http://schemas.microsoft.com/office/powerpoint/2010/main" val="392464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FD73-707F-6F46-8796-FB1ECCEF53BB}"/>
              </a:ext>
            </a:extLst>
          </p:cNvPr>
          <p:cNvSpPr>
            <a:spLocks noGrp="1"/>
          </p:cNvSpPr>
          <p:nvPr>
            <p:ph type="title"/>
          </p:nvPr>
        </p:nvSpPr>
        <p:spPr>
          <a:xfrm>
            <a:off x="0" y="53976"/>
            <a:ext cx="6818811" cy="531813"/>
          </a:xfrm>
        </p:spPr>
        <p:txBody>
          <a:bodyPr/>
          <a:lstStyle/>
          <a:p>
            <a:r>
              <a:rPr lang="en-US" dirty="0"/>
              <a:t>Submission of Use Case</a:t>
            </a:r>
          </a:p>
        </p:txBody>
      </p:sp>
      <p:sp>
        <p:nvSpPr>
          <p:cNvPr id="3" name="Content Placeholder 2">
            <a:extLst>
              <a:ext uri="{FF2B5EF4-FFF2-40B4-BE49-F238E27FC236}">
                <a16:creationId xmlns:a16="http://schemas.microsoft.com/office/drawing/2014/main" id="{75ABAF49-8A4C-0C4F-BA10-5BC0B9DBA44D}"/>
              </a:ext>
            </a:extLst>
          </p:cNvPr>
          <p:cNvSpPr>
            <a:spLocks noGrp="1"/>
          </p:cNvSpPr>
          <p:nvPr>
            <p:ph idx="1"/>
          </p:nvPr>
        </p:nvSpPr>
        <p:spPr>
          <a:xfrm>
            <a:off x="294218" y="660384"/>
            <a:ext cx="5601486" cy="4556050"/>
          </a:xfrm>
        </p:spPr>
        <p:txBody>
          <a:bodyPr/>
          <a:lstStyle/>
          <a:p>
            <a:pPr>
              <a:lnSpc>
                <a:spcPts val="3000"/>
              </a:lnSpc>
              <a:spcBef>
                <a:spcPts val="0"/>
              </a:spcBef>
              <a:spcAft>
                <a:spcPts val="600"/>
              </a:spcAft>
            </a:pPr>
            <a:r>
              <a:rPr lang="en-US" dirty="0"/>
              <a:t>Full description of the Use Case</a:t>
            </a:r>
          </a:p>
          <a:p>
            <a:pPr>
              <a:lnSpc>
                <a:spcPts val="3000"/>
              </a:lnSpc>
              <a:spcBef>
                <a:spcPts val="0"/>
              </a:spcBef>
              <a:spcAft>
                <a:spcPts val="600"/>
              </a:spcAft>
            </a:pPr>
            <a:r>
              <a:rPr lang="en-US" dirty="0"/>
              <a:t>Description of the four pillars defined in the Architecture for Climate monitoring from Space</a:t>
            </a:r>
          </a:p>
          <a:p>
            <a:pPr>
              <a:lnSpc>
                <a:spcPts val="3000"/>
              </a:lnSpc>
              <a:spcBef>
                <a:spcPts val="0"/>
              </a:spcBef>
              <a:spcAft>
                <a:spcPts val="600"/>
              </a:spcAft>
            </a:pPr>
            <a:r>
              <a:rPr lang="en-US" dirty="0"/>
              <a:t>How the use case could be improved and what data/tools could help</a:t>
            </a:r>
          </a:p>
          <a:p>
            <a:pPr>
              <a:lnSpc>
                <a:spcPts val="3000"/>
              </a:lnSpc>
              <a:spcBef>
                <a:spcPts val="0"/>
              </a:spcBef>
              <a:spcAft>
                <a:spcPts val="600"/>
              </a:spcAft>
            </a:pPr>
            <a:r>
              <a:rPr lang="en-US" dirty="0"/>
              <a:t>Up to four figures supporting the use case</a:t>
            </a:r>
          </a:p>
          <a:p>
            <a:pPr>
              <a:lnSpc>
                <a:spcPts val="3000"/>
              </a:lnSpc>
              <a:spcBef>
                <a:spcPts val="0"/>
              </a:spcBef>
              <a:spcAft>
                <a:spcPts val="600"/>
              </a:spcAft>
            </a:pPr>
            <a:r>
              <a:rPr lang="en-US" dirty="0"/>
              <a:t>Additional information</a:t>
            </a:r>
          </a:p>
          <a:p>
            <a:endParaRPr lang="en-US" dirty="0"/>
          </a:p>
        </p:txBody>
      </p:sp>
      <p:sp>
        <p:nvSpPr>
          <p:cNvPr id="4" name="Date Placeholder 3">
            <a:extLst>
              <a:ext uri="{FF2B5EF4-FFF2-40B4-BE49-F238E27FC236}">
                <a16:creationId xmlns:a16="http://schemas.microsoft.com/office/drawing/2014/main" id="{E6C758CE-59DE-6341-AC50-9675E694D626}"/>
              </a:ext>
            </a:extLst>
          </p:cNvPr>
          <p:cNvSpPr>
            <a:spLocks noGrp="1"/>
          </p:cNvSpPr>
          <p:nvPr>
            <p:ph type="dt" sz="half" idx="10"/>
          </p:nvPr>
        </p:nvSpPr>
        <p:spPr/>
        <p:txBody>
          <a:bodyPr/>
          <a:lstStyle/>
          <a:p>
            <a:pPr>
              <a:defRPr/>
            </a:pPr>
            <a:r>
              <a:rPr lang="en-US"/>
              <a:t>04/14/21</a:t>
            </a:r>
            <a:endParaRPr lang="en-US" dirty="0"/>
          </a:p>
        </p:txBody>
      </p:sp>
      <p:sp>
        <p:nvSpPr>
          <p:cNvPr id="6" name="Slide Number Placeholder 5">
            <a:extLst>
              <a:ext uri="{FF2B5EF4-FFF2-40B4-BE49-F238E27FC236}">
                <a16:creationId xmlns:a16="http://schemas.microsoft.com/office/drawing/2014/main" id="{245BB855-C27F-4E4A-9523-5BE0279625E7}"/>
              </a:ext>
            </a:extLst>
          </p:cNvPr>
          <p:cNvSpPr>
            <a:spLocks noGrp="1"/>
          </p:cNvSpPr>
          <p:nvPr>
            <p:ph type="sldNum" sz="quarter" idx="12"/>
          </p:nvPr>
        </p:nvSpPr>
        <p:spPr/>
        <p:txBody>
          <a:bodyPr/>
          <a:lstStyle/>
          <a:p>
            <a:pPr>
              <a:defRPr/>
            </a:pPr>
            <a:fld id="{23FE5457-4B2C-264C-9BC6-1615ED4F0AA7}" type="slidenum">
              <a:rPr lang="en-US" altLang="en-US" smtClean="0"/>
              <a:pPr>
                <a:defRPr/>
              </a:pPr>
              <a:t>8</a:t>
            </a:fld>
            <a:endParaRPr lang="en-US" altLang="en-US"/>
          </a:p>
        </p:txBody>
      </p:sp>
      <p:sp>
        <p:nvSpPr>
          <p:cNvPr id="8" name="Footer Placeholder 7">
            <a:extLst>
              <a:ext uri="{FF2B5EF4-FFF2-40B4-BE49-F238E27FC236}">
                <a16:creationId xmlns:a16="http://schemas.microsoft.com/office/drawing/2014/main" id="{78950BAA-EB0C-EF4B-B9AE-C1B6BA08E414}"/>
              </a:ext>
            </a:extLst>
          </p:cNvPr>
          <p:cNvSpPr>
            <a:spLocks noGrp="1"/>
          </p:cNvSpPr>
          <p:nvPr>
            <p:ph type="ftr" sz="quarter" idx="11"/>
          </p:nvPr>
        </p:nvSpPr>
        <p:spPr/>
        <p:txBody>
          <a:bodyPr/>
          <a:lstStyle/>
          <a:p>
            <a:pPr>
              <a:defRPr/>
            </a:pPr>
            <a:r>
              <a:rPr lang="tr-TR"/>
              <a:t>WGClimate#14</a:t>
            </a:r>
            <a:endParaRPr lang="en-US" dirty="0"/>
          </a:p>
        </p:txBody>
      </p:sp>
      <p:pic>
        <p:nvPicPr>
          <p:cNvPr id="9" name="Picture 8" descr="A picture containing text&#10;&#10;Description automatically generated">
            <a:extLst>
              <a:ext uri="{FF2B5EF4-FFF2-40B4-BE49-F238E27FC236}">
                <a16:creationId xmlns:a16="http://schemas.microsoft.com/office/drawing/2014/main" id="{9A71FFEE-7976-BE43-BA81-CDE65024F936}"/>
              </a:ext>
            </a:extLst>
          </p:cNvPr>
          <p:cNvPicPr>
            <a:picLocks noChangeAspect="1"/>
          </p:cNvPicPr>
          <p:nvPr/>
        </p:nvPicPr>
        <p:blipFill>
          <a:blip r:embed="rId3"/>
          <a:stretch>
            <a:fillRect/>
          </a:stretch>
        </p:blipFill>
        <p:spPr>
          <a:xfrm>
            <a:off x="6732760" y="0"/>
            <a:ext cx="5059371" cy="6858000"/>
          </a:xfrm>
          <a:prstGeom prst="rect">
            <a:avLst/>
          </a:prstGeom>
        </p:spPr>
      </p:pic>
    </p:spTree>
    <p:extLst>
      <p:ext uri="{BB962C8B-B14F-4D97-AF65-F5344CB8AC3E}">
        <p14:creationId xmlns:p14="http://schemas.microsoft.com/office/powerpoint/2010/main" val="3717483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407051</TotalTime>
  <Words>867</Words>
  <Application>Microsoft Macintosh PowerPoint</Application>
  <PresentationFormat>Widescreen</PresentationFormat>
  <Paragraphs>98</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Comic Sans MS</vt:lpstr>
      <vt:lpstr>Office Theme</vt:lpstr>
      <vt:lpstr>Status of Use Cases </vt:lpstr>
      <vt:lpstr>Use Cases for Climate Data Records</vt:lpstr>
      <vt:lpstr>Eight Use Cases Received So Far</vt:lpstr>
      <vt:lpstr>Boost the contributions of use case</vt:lpstr>
      <vt:lpstr>Publish the cases on climatemonitoring.info</vt:lpstr>
      <vt:lpstr>Use Cases for Climate Data Records: Major Objectives</vt:lpstr>
      <vt:lpstr>Submission of Use Case</vt:lpstr>
      <vt:lpstr>Submission of Use Case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NASA LaRC ODIN</dc:creator>
  <cp:lastModifiedBy>Su, Wenying (LARC-E302)</cp:lastModifiedBy>
  <cp:revision>1279</cp:revision>
  <cp:lastPrinted>2018-12-10T19:44:19Z</cp:lastPrinted>
  <dcterms:created xsi:type="dcterms:W3CDTF">2013-08-01T14:21:53Z</dcterms:created>
  <dcterms:modified xsi:type="dcterms:W3CDTF">2021-04-16T18:57:22Z</dcterms:modified>
</cp:coreProperties>
</file>