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sldIdLst>
    <p:sldId id="256" r:id="rId2"/>
    <p:sldId id="273" r:id="rId3"/>
    <p:sldId id="274" r:id="rId4"/>
    <p:sldId id="275" r:id="rId5"/>
    <p:sldId id="276" r:id="rId6"/>
    <p:sldId id="259" r:id="rId7"/>
    <p:sldId id="260" r:id="rId8"/>
    <p:sldId id="266" r:id="rId9"/>
    <p:sldId id="268" r:id="rId10"/>
    <p:sldId id="267" r:id="rId11"/>
    <p:sldId id="277" r:id="rId12"/>
    <p:sldId id="278" r:id="rId13"/>
    <p:sldId id="279"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VTIJJRmhp3z9sJ0d1RHwVrAGCQ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3200" autoAdjust="0"/>
  </p:normalViewPr>
  <p:slideViewPr>
    <p:cSldViewPr snapToGrid="0">
      <p:cViewPr varScale="1">
        <p:scale>
          <a:sx n="72" d="100"/>
          <a:sy n="72" d="100"/>
        </p:scale>
        <p:origin x="20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onsilium.europa.eu/en/press/press-releases/2021/04/19/council-adopts-position-on-14-8-billion-eu-space-programme-for-2021-2027/"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sa.int/Applications/Observing_the_Earth/Copernicus/Copernicus_contributing_missions"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c.europa.eu/commission/presscorner/detail/en/statement_21_5766" TargetMode="External"/><Relationship Id="rId4" Type="http://schemas.openxmlformats.org/officeDocument/2006/relationships/hyperlink" Target="https://www.esa.int/Applications/Observing_the_Earth/Copernicus/ICEYE_commercial_satellites_join_the_EU_Copernicus_programm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8c3824a5b2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18c3824a5b2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solidFill>
                  <a:srgbClr val="2E74B5"/>
                </a:solidFill>
                <a:effectLst/>
                <a:highlight>
                  <a:srgbClr val="00FF00"/>
                </a:highlight>
                <a:latin typeface="Arial" panose="020B0604020202020204" pitchFamily="34" charset="0"/>
                <a:ea typeface="Times New Roman" panose="02020603050405020304" pitchFamily="18" charset="0"/>
              </a:rPr>
              <a:t>60 % of the European EO companies use Copernicus data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2E74B5"/>
                </a:solidFill>
                <a:effectLst/>
                <a:highlight>
                  <a:srgbClr val="00FF00"/>
                </a:highlight>
                <a:latin typeface="Arial" panose="020B0604020202020204" pitchFamily="34" charset="0"/>
                <a:ea typeface="Times New Roman" panose="02020603050405020304" pitchFamily="18" charset="0"/>
              </a:rPr>
              <a:t>European Industry holds over 41%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2E74B5"/>
                </a:solidFill>
                <a:effectLst/>
                <a:highlight>
                  <a:srgbClr val="00FF00"/>
                </a:highlight>
                <a:latin typeface="Arial" panose="020B0604020202020204" pitchFamily="34" charset="0"/>
                <a:ea typeface="Times New Roman" panose="02020603050405020304" pitchFamily="18" charset="0"/>
              </a:rPr>
              <a:t>of the global EO downstream market</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solidFill>
                  <a:srgbClr val="2E74B5"/>
                </a:solidFill>
                <a:effectLst/>
                <a:highlight>
                  <a:srgbClr val="00FF00"/>
                </a:highlight>
                <a:latin typeface="Arial" panose="020B0604020202020204" pitchFamily="34" charset="0"/>
                <a:ea typeface="Times New Roman" panose="02020603050405020304" pitchFamily="18" charset="0"/>
              </a:rPr>
              <a:t>2021 global turnover for EO-derived data and services is €2.8b</a:t>
            </a:r>
            <a:endParaRPr lang="en-GB" sz="1800" dirty="0">
              <a:effectLst/>
              <a:latin typeface="Times New Roman" panose="02020603050405020304" pitchFamily="18" charset="0"/>
              <a:ea typeface="Times New Roman" panose="02020603050405020304" pitchFamily="18" charset="0"/>
            </a:endParaRP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Agenda 2025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writes</a:t>
            </a:r>
            <a:r>
              <a:rPr lang="fr-FR" sz="1800" dirty="0">
                <a:effectLst/>
                <a:latin typeface="Calibri" panose="020F0502020204030204" pitchFamily="34" charset="0"/>
                <a:ea typeface="Calibri" panose="020F0502020204030204" pitchFamily="34" charset="0"/>
                <a:cs typeface="Times New Roman" panose="02020603050405020304" pitchFamily="18" charset="0"/>
              </a:rPr>
              <a:t> 25%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GB" dirty="0"/>
          </a:p>
          <a:p>
            <a:r>
              <a:rPr lang="en-GB" dirty="0"/>
              <a:t>Euroconsult: </a:t>
            </a:r>
            <a:r>
              <a:rPr lang="en-GB" sz="18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 space economy is expected to grow by 74% by 2030 to reach $642B</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a:p>
            <a:pPr>
              <a:lnSpc>
                <a:spcPct val="107000"/>
              </a:lnSpc>
              <a:spcAft>
                <a:spcPts val="800"/>
              </a:spcAft>
            </a:pPr>
            <a:r>
              <a:rPr lang="en-GB"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Europe and Space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JOBS: 230 000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UPSTREAM REVENUES (35% OF GLOBAL MARKET): €9 Billion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solidFill>
                  <a:srgbClr val="2E74B5"/>
                </a:solidFill>
                <a:effectLst/>
                <a:latin typeface="Calibri" panose="020F0502020204030204" pitchFamily="34" charset="0"/>
                <a:ea typeface="Calibri" panose="020F0502020204030204" pitchFamily="34" charset="0"/>
                <a:cs typeface="Times New Roman" panose="02020603050405020304" pitchFamily="18" charset="0"/>
              </a:rPr>
              <a:t>DOWNSTREAM REVENUES (25% OF GLOBAL MARKET): €70 Billion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marL="342900" lvl="0" indent="-342900">
              <a:lnSpc>
                <a:spcPct val="107000"/>
              </a:lnSpc>
              <a:buFont typeface="Symbol" panose="05050102010706020507" pitchFamily="18" charset="2"/>
              <a:buChar char=""/>
            </a:pPr>
            <a:r>
              <a:rPr lang="en-GB" sz="1200" b="1" dirty="0">
                <a:solidFill>
                  <a:srgbClr val="2E74B5"/>
                </a:solidFill>
                <a:effectLst/>
                <a:highlight>
                  <a:srgbClr val="FFFF00"/>
                </a:highlight>
                <a:latin typeface="Arial" panose="020B0604020202020204" pitchFamily="34" charset="0"/>
                <a:ea typeface="Calibri" panose="020F0502020204030204" pitchFamily="34" charset="0"/>
                <a:cs typeface="Times New Roman" panose="02020603050405020304" pitchFamily="18" charset="0"/>
              </a:rPr>
              <a:t>Another important limit to the EU's ambitions in the space sector is set by the budget allocated to the EU Space Programme.</a:t>
            </a:r>
            <a:r>
              <a:rPr lang="en-GB" sz="1200" dirty="0">
                <a:solidFill>
                  <a:srgbClr val="2A2A2A"/>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200" dirty="0">
                <a:solidFill>
                  <a:srgbClr val="2A2A2A"/>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en-GB" sz="1200" dirty="0">
                <a:solidFill>
                  <a:srgbClr val="2A2A2A"/>
                </a:solidFill>
                <a:effectLst/>
                <a:latin typeface="Arial" panose="020B0604020202020204" pitchFamily="34" charset="0"/>
                <a:ea typeface="Calibri" panose="020F0502020204030204" pitchFamily="34" charset="0"/>
                <a:cs typeface="Times New Roman" panose="02020603050405020304" pitchFamily="18" charset="0"/>
              </a:rPr>
              <a:t>despite the significant sum </a:t>
            </a:r>
            <a:r>
              <a:rPr lang="en-GB"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of </a:t>
            </a:r>
            <a:r>
              <a:rPr lang="en-GB" sz="1200" u="none" strike="noStrike"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hlinkClick r:id="rId3"/>
              </a:rPr>
              <a:t>14.8 billion €</a:t>
            </a:r>
            <a:r>
              <a:rPr lang="en-GB"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allocated to this sector for the period 2021-2027 - </a:t>
            </a:r>
            <a:r>
              <a:rPr lang="en-GB" sz="1200" dirty="0">
                <a:solidFill>
                  <a:srgbClr val="2A2A2A"/>
                </a:solidFill>
                <a:effectLst/>
                <a:latin typeface="Arial" panose="020B0604020202020204" pitchFamily="34" charset="0"/>
                <a:ea typeface="Calibri" panose="020F0502020204030204" pitchFamily="34" charset="0"/>
                <a:cs typeface="Times New Roman" panose="02020603050405020304" pitchFamily="18" charset="0"/>
              </a:rPr>
              <a:t>more than the budget in the previous MFF - </a:t>
            </a:r>
            <a:r>
              <a:rPr lang="en-GB"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this budget is the smallest at international level and does not reflect properly the ambition of the EU and its leadership at global level</a:t>
            </a:r>
            <a:r>
              <a:rPr lang="en-GB" sz="1200" dirty="0">
                <a:solidFill>
                  <a:srgbClr val="2A2A2A"/>
                </a:solidFill>
                <a:effectLst/>
                <a:latin typeface="Arial" panose="020B0604020202020204" pitchFamily="34" charset="0"/>
                <a:ea typeface="Calibri" panose="020F0502020204030204" pitchFamily="34" charset="0"/>
                <a:cs typeface="Times New Roman" panose="02020603050405020304" pitchFamily="18" charset="0"/>
              </a:rPr>
              <a:t>.</a:t>
            </a:r>
            <a:br>
              <a:rPr lang="en-GB" sz="1200" dirty="0">
                <a:solidFill>
                  <a:srgbClr val="2A2A2A"/>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rgbClr val="2A2A2A"/>
                </a:solidFill>
                <a:effectLst/>
                <a:latin typeface="Arial" panose="020B0604020202020204" pitchFamily="34" charset="0"/>
                <a:ea typeface="Calibri" panose="020F0502020204030204" pitchFamily="34" charset="0"/>
                <a:cs typeface="Times New Roman" panose="02020603050405020304" pitchFamily="18" charset="0"/>
              </a:rPr>
              <a:t>Traditionally the US is the takes the lead in the space sector, with an </a:t>
            </a:r>
            <a:r>
              <a:rPr lang="en-GB"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annual budget of 22.6 billion dollars (for 2020)</a:t>
            </a:r>
            <a:r>
              <a:rPr lang="en-GB" sz="12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allocated to NASA,</a:t>
            </a:r>
            <a:r>
              <a:rPr lang="en-GB" sz="1200" dirty="0">
                <a:solidFill>
                  <a:srgbClr val="2A2A2A"/>
                </a:solidFill>
                <a:effectLst/>
                <a:latin typeface="Arial" panose="020B0604020202020204" pitchFamily="34" charset="0"/>
                <a:ea typeface="Calibri" panose="020F0502020204030204" pitchFamily="34" charset="0"/>
                <a:cs typeface="Times New Roman" panose="02020603050405020304" pitchFamily="18" charset="0"/>
              </a:rPr>
              <a:t> while in 2019 the </a:t>
            </a:r>
            <a:r>
              <a:rPr lang="en-GB" sz="12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ESA managed to garner 14.4 billion euro for projects over 3 years</a:t>
            </a:r>
            <a:r>
              <a:rPr lang="en-GB" sz="1200" dirty="0">
                <a:solidFill>
                  <a:srgbClr val="2A2A2A"/>
                </a:solidFill>
                <a:effectLst/>
                <a:latin typeface="Arial" panose="020B060402020202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dirty="0">
              <a:solidFill>
                <a:srgbClr val="000000"/>
              </a:solidFill>
              <a:effectLst/>
              <a:highlight>
                <a:srgbClr val="00FF00"/>
              </a:highligh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solidFill>
                  <a:srgbClr val="000000"/>
                </a:solidFill>
                <a:effectLst/>
                <a:highlight>
                  <a:srgbClr val="00FF00"/>
                </a:highlight>
                <a:latin typeface="Arial" panose="020B0604020202020204" pitchFamily="34" charset="0"/>
                <a:ea typeface="Calibri" panose="020F0502020204030204" pitchFamily="34" charset="0"/>
                <a:cs typeface="Times New Roman" panose="02020603050405020304" pitchFamily="18" charset="0"/>
              </a:rPr>
              <a:t>n issue of major importance in a </a:t>
            </a:r>
            <a:r>
              <a:rPr lang="en-GB" sz="1800" dirty="0">
                <a:solidFill>
                  <a:srgbClr val="FF0000"/>
                </a:solidFill>
                <a:effectLst/>
                <a:highlight>
                  <a:srgbClr val="00FF00"/>
                </a:highlight>
                <a:latin typeface="Arial" panose="020B0604020202020204" pitchFamily="34" charset="0"/>
                <a:ea typeface="Calibri" panose="020F0502020204030204" pitchFamily="34" charset="0"/>
                <a:cs typeface="Times New Roman" panose="02020603050405020304" pitchFamily="18" charset="0"/>
              </a:rPr>
              <a:t>context where traditional space powers remain highly active, </a:t>
            </a:r>
            <a:r>
              <a:rPr lang="en-GB" sz="1800" dirty="0">
                <a:solidFill>
                  <a:srgbClr val="000000"/>
                </a:solidFill>
                <a:effectLst/>
                <a:highlight>
                  <a:srgbClr val="00FF00"/>
                </a:highlight>
                <a:latin typeface="Arial" panose="020B0604020202020204" pitchFamily="34" charset="0"/>
                <a:ea typeface="Calibri" panose="020F0502020204030204" pitchFamily="34" charset="0"/>
                <a:cs typeface="Times New Roman" panose="02020603050405020304" pitchFamily="18" charset="0"/>
              </a:rPr>
              <a:t>the </a:t>
            </a:r>
            <a:r>
              <a:rPr lang="en-GB" sz="1800" b="1" dirty="0">
                <a:solidFill>
                  <a:srgbClr val="FF0000"/>
                </a:solidFill>
                <a:effectLst/>
                <a:highlight>
                  <a:srgbClr val="00FF00"/>
                </a:highlight>
                <a:latin typeface="Arial" panose="020B0604020202020204" pitchFamily="34" charset="0"/>
                <a:ea typeface="Calibri" panose="020F0502020204030204" pitchFamily="34" charset="0"/>
                <a:cs typeface="Times New Roman" panose="02020603050405020304" pitchFamily="18" charset="0"/>
              </a:rPr>
              <a:t>competitiveness of the European space sector being increasingly challenged by new players, disruptive industrial organisations and business models frequently supported by national institutional entities (New Space economy)</a:t>
            </a:r>
            <a:r>
              <a:rPr lang="en-GB" sz="1800" dirty="0">
                <a:solidFill>
                  <a:srgbClr val="FF0000"/>
                </a:solidFill>
                <a:effectLst/>
                <a:highlight>
                  <a:srgbClr val="00FF00"/>
                </a:highlight>
                <a:latin typeface="Arial" panose="020B0604020202020204" pitchFamily="34" charset="0"/>
                <a:ea typeface="Calibri" panose="020F0502020204030204" pitchFamily="34" charset="0"/>
                <a:cs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solidFill>
                  <a:srgbClr val="211D1E"/>
                </a:solidFill>
                <a:effectLst/>
                <a:highlight>
                  <a:srgbClr val="FFFF00"/>
                </a:highlight>
                <a:latin typeface="Calibri" panose="020F0502020204030204" pitchFamily="34" charset="0"/>
                <a:ea typeface="Calibri" panose="020F0502020204030204" pitchFamily="34" charset="0"/>
                <a:cs typeface="TheSansOsF SemiLight"/>
              </a:rPr>
              <a:t>New Space attracts attention from investor communities worldwide. Space ventures appeal to investors because new, lower-cost systems are envisioned to follow the path terrestrial technology has profitably travelled: falling system costs and massively increased user bases for new products, especially new data and telecom products.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pPr>
              <a:lnSpc>
                <a:spcPct val="107000"/>
              </a:lnSpc>
              <a:spcAft>
                <a:spcPts val="800"/>
              </a:spcAft>
            </a:pPr>
            <a:r>
              <a:rPr lang="en-GB" sz="1800" b="1" dirty="0">
                <a:solidFill>
                  <a:srgbClr val="211D1E"/>
                </a:solidFill>
                <a:effectLst/>
                <a:highlight>
                  <a:srgbClr val="FFFF00"/>
                </a:highlight>
                <a:latin typeface="Calibri" panose="020F0502020204030204" pitchFamily="34" charset="0"/>
                <a:ea typeface="Calibri" panose="020F0502020204030204" pitchFamily="34" charset="0"/>
                <a:cs typeface="TheSansOsF SemiLight"/>
              </a:rPr>
              <a:t>Space Economy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211D1E"/>
                </a:solidFill>
                <a:effectLst/>
                <a:highlight>
                  <a:srgbClr val="FFFF00"/>
                </a:highlight>
                <a:latin typeface="Calibri" panose="020F0502020204030204" pitchFamily="34" charset="0"/>
                <a:ea typeface="Calibri" panose="020F0502020204030204" pitchFamily="34" charset="0"/>
                <a:cs typeface="TheSansOsF SemiLight"/>
              </a:rPr>
              <a:t>The evolution of the space economy</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211D1E"/>
                </a:solidFill>
                <a:effectLst/>
                <a:highlight>
                  <a:srgbClr val="FFFF00"/>
                </a:highlight>
                <a:latin typeface="Calibri" panose="020F0502020204030204" pitchFamily="34" charset="0"/>
                <a:ea typeface="Calibri" panose="020F0502020204030204" pitchFamily="34" charset="0"/>
                <a:cs typeface="TheSansOsF SemiLight"/>
              </a:rPr>
              <a:t>is forecasted to be driven by the following factors: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technological advances </a:t>
            </a:r>
            <a:r>
              <a:rPr lang="en-GB" sz="1800" dirty="0">
                <a:solidFill>
                  <a:srgbClr val="FF0000"/>
                </a:solidFill>
                <a:effectLst/>
                <a:highlight>
                  <a:srgbClr val="FFFF00"/>
                </a:highlight>
                <a:latin typeface="Calibri" panose="020F0502020204030204" pitchFamily="34" charset="0"/>
                <a:ea typeface="Calibri" panose="020F0502020204030204" pitchFamily="34" charset="0"/>
                <a:cs typeface="TheSansOsF SemiLight"/>
              </a:rPr>
              <a:t>creating expectations of more cost-effective (and therefore profitable) space activities</a:t>
            </a:r>
            <a:r>
              <a:rPr lang="en-GB" sz="1800" dirty="0">
                <a:solidFill>
                  <a:srgbClr val="211D1E"/>
                </a:solidFill>
                <a:effectLst/>
                <a:highlight>
                  <a:srgbClr val="FFFF00"/>
                </a:highlight>
                <a:latin typeface="Calibri" panose="020F0502020204030204" pitchFamily="34" charset="0"/>
                <a:ea typeface="Calibri" panose="020F0502020204030204" pitchFamily="34" charset="0"/>
                <a:cs typeface="TheSansOsF SemiLigh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solidFill>
                  <a:srgbClr val="FF0000"/>
                </a:solidFill>
                <a:effectLst/>
                <a:highlight>
                  <a:srgbClr val="FFFF00"/>
                </a:highlight>
                <a:latin typeface="Calibri" panose="020F0502020204030204" pitchFamily="34" charset="0"/>
                <a:ea typeface="Calibri" panose="020F0502020204030204" pitchFamily="34" charset="0"/>
                <a:cs typeface="TheSansOsF SemiLight"/>
              </a:rPr>
              <a:t>increased </a:t>
            </a:r>
            <a:r>
              <a:rPr lang="en-GB" sz="18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private sector investment </a:t>
            </a:r>
            <a:r>
              <a:rPr lang="en-GB" sz="1800" dirty="0">
                <a:solidFill>
                  <a:srgbClr val="FF0000"/>
                </a:solidFill>
                <a:effectLst/>
                <a:highlight>
                  <a:srgbClr val="FFFF00"/>
                </a:highlight>
                <a:latin typeface="Calibri" panose="020F0502020204030204" pitchFamily="34" charset="0"/>
                <a:ea typeface="Calibri" panose="020F0502020204030204" pitchFamily="34" charset="0"/>
                <a:cs typeface="TheSansOsF SemiLight"/>
              </a:rPr>
              <a:t>by investors who are new to space;</a:t>
            </a:r>
            <a:r>
              <a:rPr lang="en-GB" sz="1800" dirty="0">
                <a:solidFill>
                  <a:srgbClr val="211D1E"/>
                </a:solidFill>
                <a:effectLst/>
                <a:highlight>
                  <a:srgbClr val="FFFF00"/>
                </a:highlight>
                <a:latin typeface="Calibri" panose="020F0502020204030204" pitchFamily="34" charset="0"/>
                <a:ea typeface="Calibri" panose="020F0502020204030204" pitchFamily="34" charset="0"/>
                <a:cs typeface="TheSansOsF SemiLigh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solidFill>
                  <a:srgbClr val="FF0000"/>
                </a:solidFill>
                <a:effectLst/>
                <a:highlight>
                  <a:srgbClr val="FFFF00"/>
                </a:highlight>
                <a:latin typeface="Calibri" panose="020F0502020204030204" pitchFamily="34" charset="0"/>
                <a:ea typeface="Calibri" panose="020F0502020204030204" pitchFamily="34" charset="0"/>
                <a:cs typeface="TheSansOsF SemiLight"/>
              </a:rPr>
              <a:t>a global economy that is increasingly </a:t>
            </a:r>
            <a:r>
              <a:rPr lang="en-GB" sz="1800"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data dependent</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211D1E"/>
                </a:solidFill>
                <a:effectLst/>
                <a:highlight>
                  <a:srgbClr val="FFFF00"/>
                </a:highlight>
                <a:latin typeface="Calibri" panose="020F0502020204030204" pitchFamily="34" charset="0"/>
                <a:ea typeface="Calibri" panose="020F0502020204030204" pitchFamily="34" charset="0"/>
                <a:cs typeface="TheSansOsF SemiLight"/>
              </a:rPr>
              <a:t>with diverse consequences on space capabilities and markets; and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solidFill>
                  <a:srgbClr val="211D1E"/>
                </a:solidFill>
                <a:effectLst/>
                <a:highlight>
                  <a:srgbClr val="FFFF00"/>
                </a:highlight>
                <a:latin typeface="Calibri" panose="020F0502020204030204" pitchFamily="34" charset="0"/>
                <a:ea typeface="Calibri" panose="020F0502020204030204" pitchFamily="34" charset="0"/>
                <a:cs typeface="TheSansOsF SemiLight"/>
              </a:rPr>
              <a:t>an </a:t>
            </a:r>
            <a:r>
              <a:rPr lang="en-GB" sz="1800" dirty="0">
                <a:solidFill>
                  <a:srgbClr val="FF0000"/>
                </a:solidFill>
                <a:effectLst/>
                <a:highlight>
                  <a:srgbClr val="FFFF00"/>
                </a:highlight>
                <a:latin typeface="Calibri" panose="020F0502020204030204" pitchFamily="34" charset="0"/>
                <a:ea typeface="Calibri" panose="020F0502020204030204" pitchFamily="34" charset="0"/>
                <a:cs typeface="TheSansOsF SemiLight"/>
              </a:rPr>
              <a:t>increasingly widely-shared vision of space as transformative for humanity</a:t>
            </a:r>
            <a:r>
              <a:rPr lang="en-GB" sz="1800" dirty="0">
                <a:solidFill>
                  <a:srgbClr val="211D1E"/>
                </a:solidFill>
                <a:effectLst/>
                <a:highlight>
                  <a:srgbClr val="FFFF00"/>
                </a:highlight>
                <a:latin typeface="Calibri" panose="020F0502020204030204" pitchFamily="34" charset="0"/>
                <a:ea typeface="Calibri" panose="020F0502020204030204" pitchFamily="34" charset="0"/>
                <a:cs typeface="TheSansOsF SemiLigh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211D1E"/>
                </a:solidFill>
                <a:effectLst/>
                <a:highlight>
                  <a:srgbClr val="FFFF00"/>
                </a:highlight>
                <a:latin typeface="Calibri" panose="020F0502020204030204" pitchFamily="34" charset="0"/>
                <a:ea typeface="Calibri" panose="020F0502020204030204" pitchFamily="34" charset="0"/>
                <a:cs typeface="TheSansOsF SemiLigh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211D1E"/>
                </a:solidFill>
                <a:effectLst/>
                <a:highlight>
                  <a:srgbClr val="FFFF00"/>
                </a:highlight>
                <a:latin typeface="Calibri" panose="020F0502020204030204" pitchFamily="34" charset="0"/>
                <a:ea typeface="Calibri" panose="020F0502020204030204" pitchFamily="34" charset="0"/>
                <a:cs typeface="TheSansOsF SemiLight"/>
              </a:rPr>
              <a:t>Space continues to attract attention from investor communities worldwide. Space ventures appeal to investors because new, lower-cost systems are envisioned to follow the path terrestrial technology has profitably travelled: falling system costs and massively increased user bases for new products, especially new data and telecom products. After a ten-fold increase in venture capital and seed investment in space start-ups from 2014 to 2015, such investment has remained relatively steady from 2015 to 2017, totalling between $2.5 and $3.0 billion annually, around 5% of governmental annual investment</a:t>
            </a:r>
            <a:r>
              <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800" dirty="0">
                <a:solidFill>
                  <a:srgbClr val="211D1E"/>
                </a:solidFill>
                <a:effectLst/>
                <a:highlight>
                  <a:srgbClr val="FFFF00"/>
                </a:highlight>
                <a:latin typeface="Calibri" panose="020F0502020204030204" pitchFamily="34" charset="0"/>
                <a:ea typeface="Calibri" panose="020F0502020204030204" pitchFamily="34" charset="0"/>
                <a:cs typeface="TheSansOsF SemiLight"/>
              </a:rPr>
              <a:t> </a:t>
            </a:r>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211D1E"/>
                </a:solidFill>
                <a:effectLst/>
                <a:highlight>
                  <a:srgbClr val="FFFF00"/>
                </a:highlight>
                <a:latin typeface="Calibri" panose="020F0502020204030204" pitchFamily="34" charset="0"/>
                <a:ea typeface="Calibri" panose="020F0502020204030204" pitchFamily="34" charset="0"/>
                <a:cs typeface="TheSansOsF SemiLight"/>
              </a:rPr>
              <a:t>Satellite manufacturing and launch services are only a small part of the value adding chain, and that growth is essentially driven by the attractiveness of space asset enabled services.</a:t>
            </a:r>
            <a:endParaRPr lang="en-GB"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211D1E"/>
                </a:solidFill>
                <a:effectLst/>
                <a:latin typeface="Calibri" panose="020F0502020204030204" pitchFamily="34" charset="0"/>
                <a:ea typeface="Calibri" panose="020F0502020204030204" pitchFamily="34" charset="0"/>
                <a:cs typeface="TheSansOsF SemiLigh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211D1E"/>
                </a:solidFill>
                <a:effectLst/>
                <a:highlight>
                  <a:srgbClr val="FFFF00"/>
                </a:highlight>
                <a:latin typeface="Calibri" panose="020F0502020204030204" pitchFamily="34" charset="0"/>
                <a:ea typeface="Calibri" panose="020F0502020204030204" pitchFamily="34" charset="0"/>
                <a:cs typeface="TheSansOsF SemiLight"/>
              </a:rPr>
              <a:t>The increase in international competition and reduced profit margins require European industry to reduce the cost of commercial space systems. Therefore, ESA needs to support industry with technology that helps reduce production costs and increase production rates, while fostering novel technology that encourages unique capabilities.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a:p>
            <a:r>
              <a:rPr lang="en-GB" b="0" i="0" dirty="0">
                <a:solidFill>
                  <a:srgbClr val="000000"/>
                </a:solidFill>
                <a:effectLst/>
                <a:latin typeface="Arial" panose="020B0604020202020204" pitchFamily="34" charset="0"/>
              </a:rPr>
              <a:t>Central to Copernicus’ evolution is the expansion missions which include a focus on anthropogenic carbon dioxide emission monitoring, polar ice and water monitoring, land and natural resources monitoring, and food security and water applications. These missions will be complemented by the procurement of not only data but space services from New Space as well, as innovative technologies and practices advance. Hence, outlining a future cooperation model with private industry. This will enable improved spatial and temporal resolution of observations. Designing Copernicus as a hybrid constellation of various observation capabilities will support improved and new products for its services, such as those for water quality and cycles, the origin of atmospheric pollutants and air quality, natural and climate risk transverse analyses, emergency management, and additional services for better resiliency to crises.  (https://www.copernicus.eu/en/news/news/observer-copernicus-horizon-2035 )</a:t>
            </a:r>
          </a:p>
          <a:p>
            <a:endParaRPr lang="en-GB" b="0" i="0" dirty="0">
              <a:solidFill>
                <a:srgbClr val="000000"/>
              </a:solidFill>
              <a:effectLst/>
              <a:latin typeface="Arial" panose="020B0604020202020204" pitchFamily="34" charset="0"/>
            </a:endParaRPr>
          </a:p>
          <a:p>
            <a:endParaRPr lang="en-GB" b="0" i="0" dirty="0">
              <a:solidFill>
                <a:srgbClr val="000000"/>
              </a:solidFill>
              <a:effectLst/>
              <a:latin typeface="Arial" panose="020B0604020202020204" pitchFamily="34" charset="0"/>
            </a:endParaRPr>
          </a:p>
          <a:p>
            <a:endParaRPr lang="en-GB" b="0" i="0" dirty="0">
              <a:solidFill>
                <a:srgbClr val="000000"/>
              </a:solidFill>
              <a:effectLst/>
              <a:latin typeface="Arial" panose="020B0604020202020204"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7601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940b07ad3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g11940b07ad3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1e8aefdbe4_2_95:notes"/>
          <p:cNvSpPr txBox="1">
            <a:spLocks noGrp="1"/>
          </p:cNvSpPr>
          <p:nvPr>
            <p:ph type="body" idx="1"/>
          </p:nvPr>
        </p:nvSpPr>
        <p:spPr>
          <a:xfrm>
            <a:off x="685801" y="4343406"/>
            <a:ext cx="5486400" cy="411480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0" name="Google Shape;220;g11e8aefdbe4_2_95:notes"/>
          <p:cNvSpPr>
            <a:spLocks noGrp="1" noRot="1" noChangeAspect="1"/>
          </p:cNvSpPr>
          <p:nvPr>
            <p:ph type="sldImg" idx="2"/>
          </p:nvPr>
        </p:nvSpPr>
        <p:spPr>
          <a:xfrm>
            <a:off x="379413" y="685800"/>
            <a:ext cx="6099175" cy="34305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e8aefdbe4_2_108:notes"/>
          <p:cNvSpPr>
            <a:spLocks noGrp="1" noRot="1" noChangeAspect="1"/>
          </p:cNvSpPr>
          <p:nvPr>
            <p:ph type="sldImg" idx="2"/>
          </p:nvPr>
        </p:nvSpPr>
        <p:spPr>
          <a:xfrm>
            <a:off x="379413" y="685800"/>
            <a:ext cx="6099175" cy="34305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11e8aefdbe4_2_108:notes"/>
          <p:cNvSpPr txBox="1">
            <a:spLocks noGrp="1"/>
          </p:cNvSpPr>
          <p:nvPr>
            <p:ph type="body" idx="1"/>
          </p:nvPr>
        </p:nvSpPr>
        <p:spPr>
          <a:xfrm>
            <a:off x="685801" y="4343406"/>
            <a:ext cx="5486400" cy="411480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GB" sz="1200" b="0" i="0" dirty="0">
                <a:solidFill>
                  <a:schemeClr val="dk1"/>
                </a:solidFill>
                <a:latin typeface="Calibri"/>
                <a:ea typeface="Calibri"/>
                <a:cs typeface="Calibri"/>
                <a:sym typeface="Calibri"/>
              </a:rPr>
              <a:t>All current ICEYE imaging modes are offered through this programme. Users get access to the very high-resolution Spot imaging mode covering areas of 25 km</a:t>
            </a:r>
            <a:r>
              <a:rPr lang="en-GB" sz="1200" b="0" i="0" baseline="30000" dirty="0">
                <a:solidFill>
                  <a:schemeClr val="dk1"/>
                </a:solidFill>
                <a:latin typeface="Calibri"/>
                <a:ea typeface="Calibri"/>
                <a:cs typeface="Calibri"/>
                <a:sym typeface="Calibri"/>
              </a:rPr>
              <a:t>2</a:t>
            </a:r>
            <a:r>
              <a:rPr lang="en-GB" sz="1200" b="0" i="0" dirty="0">
                <a:solidFill>
                  <a:schemeClr val="dk1"/>
                </a:solidFill>
                <a:latin typeface="Calibri"/>
                <a:ea typeface="Calibri"/>
                <a:cs typeface="Calibri"/>
                <a:sym typeface="Calibri"/>
              </a:rPr>
              <a:t>, the high-resolution Strip and the recently launched Scan imaging mode covering areas of 10,000 km</a:t>
            </a:r>
            <a:r>
              <a:rPr lang="en-GB" sz="1200" b="0" i="0" baseline="30000" dirty="0">
                <a:solidFill>
                  <a:schemeClr val="dk1"/>
                </a:solidFill>
                <a:latin typeface="Calibri"/>
                <a:ea typeface="Calibri"/>
                <a:cs typeface="Calibri"/>
                <a:sym typeface="Calibri"/>
              </a:rPr>
              <a:t>2</a:t>
            </a:r>
            <a:r>
              <a:rPr lang="en-GB" sz="1200" b="0" i="0" dirty="0">
                <a:solidFill>
                  <a:schemeClr val="dk1"/>
                </a:solidFill>
                <a:latin typeface="Calibri"/>
                <a:ea typeface="Calibri"/>
                <a:cs typeface="Calibri"/>
                <a:sym typeface="Calibri"/>
              </a:rPr>
              <a:t>, respectively. It is possible to obtain archive data or request new image acquisitions.\</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ICEYE builds and operates a commercial constellation of small synthetic aperture radar satellites. So far, 14 satellites have been launched and ICEYE and plans to expand its constellation up to 18 satellites by mid-2022, with the objective of reaching an average access time of three hours anywhere on the globe. The mission is used in many sectors, from monitoring floods and mining activities, to marine vessel detection and iceberg monitoring.</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The ICEYE satellite constellation is a </a:t>
            </a:r>
            <a:r>
              <a:rPr lang="en-GB" sz="1200" b="0" i="0" u="sng" strike="noStrike" dirty="0">
                <a:solidFill>
                  <a:schemeClr val="hlink"/>
                </a:solidFill>
                <a:latin typeface="Calibri"/>
                <a:ea typeface="Calibri"/>
                <a:cs typeface="Calibri"/>
                <a:sym typeface="Calibri"/>
                <a:hlinkClick r:id="rId3"/>
              </a:rPr>
              <a:t>Copernicus Contributing Mission</a:t>
            </a:r>
            <a:r>
              <a:rPr lang="en-GB" sz="1200" b="0" i="0" dirty="0">
                <a:solidFill>
                  <a:schemeClr val="dk1"/>
                </a:solidFill>
                <a:latin typeface="Calibri"/>
                <a:ea typeface="Calibri"/>
                <a:cs typeface="Calibri"/>
                <a:sym typeface="Calibri"/>
              </a:rPr>
              <a:t>, complementing existing synthetic aperture radar missions in the Copernicus programme.</a:t>
            </a:r>
            <a:endParaRPr dirty="0"/>
          </a:p>
          <a:p>
            <a:pPr marL="0" lvl="0" indent="0" algn="l" rtl="0">
              <a:spcBef>
                <a:spcPts val="0"/>
              </a:spcBef>
              <a:spcAft>
                <a:spcPts val="0"/>
              </a:spcAft>
              <a:buNone/>
            </a:pPr>
            <a:r>
              <a:rPr lang="en-GB" sz="1200" b="0" i="0" dirty="0">
                <a:solidFill>
                  <a:schemeClr val="dk1"/>
                </a:solidFill>
                <a:latin typeface="Calibri"/>
                <a:ea typeface="Calibri"/>
                <a:cs typeface="Calibri"/>
                <a:sym typeface="Calibri"/>
              </a:rPr>
              <a:t>Read full story: </a:t>
            </a:r>
            <a:r>
              <a:rPr lang="en-GB" sz="1200" b="0" i="0" u="sng" strike="noStrike" dirty="0">
                <a:solidFill>
                  <a:schemeClr val="hlink"/>
                </a:solidFill>
                <a:latin typeface="Calibri"/>
                <a:ea typeface="Calibri"/>
                <a:cs typeface="Calibri"/>
                <a:sym typeface="Calibri"/>
                <a:hlinkClick r:id="rId4"/>
              </a:rPr>
              <a:t>ICEYE commercial satellite</a:t>
            </a:r>
            <a:endParaRPr lang="en-GB" sz="1200" b="0" i="0" u="sng" strike="noStrike" dirty="0">
              <a:solidFill>
                <a:schemeClr val="hlink"/>
              </a:solidFill>
              <a:latin typeface="Calibri"/>
              <a:ea typeface="Calibri"/>
              <a:cs typeface="Calibri"/>
              <a:sym typeface="Calibri"/>
            </a:endParaRPr>
          </a:p>
          <a:p>
            <a:pPr marL="0" lvl="0" indent="0" algn="l" rtl="0">
              <a:spcBef>
                <a:spcPts val="0"/>
              </a:spcBef>
              <a:spcAft>
                <a:spcPts val="0"/>
              </a:spcAft>
              <a:buNone/>
            </a:pPr>
            <a:endParaRPr lang="en-GB" sz="1200" b="0" i="0" u="sng" strike="noStrike" dirty="0">
              <a:solidFill>
                <a:schemeClr val="hlink"/>
              </a:solidFill>
              <a:latin typeface="Calibri"/>
              <a:ea typeface="Calibri"/>
              <a:cs typeface="Calibri"/>
              <a:sym typeface="Calibri"/>
            </a:endParaRPr>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GB" dirty="0"/>
              <a:t>at COP26, more than 100 countries have just signed up to the </a:t>
            </a:r>
            <a:r>
              <a:rPr lang="en-GB" u="sng" dirty="0">
                <a:solidFill>
                  <a:schemeClr val="hlink"/>
                </a:solidFill>
                <a:hlinkClick r:id="rId5"/>
              </a:rPr>
              <a:t>Global Methane Pledge</a:t>
            </a:r>
            <a:r>
              <a:rPr lang="en-GB" dirty="0"/>
              <a:t>, which aims to limit emissions by 30% compared with 2020 levels.</a:t>
            </a:r>
            <a:endParaRPr dirty="0"/>
          </a:p>
          <a:p>
            <a:pPr marL="0" lvl="0" indent="0" algn="l" rtl="0">
              <a:spcBef>
                <a:spcPts val="0"/>
              </a:spcBef>
              <a:spcAft>
                <a:spcPts val="0"/>
              </a:spcAft>
              <a:buNone/>
            </a:pPr>
            <a:r>
              <a:rPr lang="en-GB" dirty="0"/>
              <a:t>With both public and commercial satellite data playing key roles in assessing progress on climate action, ESA and </a:t>
            </a:r>
            <a:r>
              <a:rPr lang="en-GB" dirty="0" err="1"/>
              <a:t>GHGSat</a:t>
            </a:r>
            <a:r>
              <a:rPr lang="en-GB" dirty="0"/>
              <a:t> are supporting the United Nations Environment Programme’s new International Methane Emissions Observatory, also announced at COP26.</a:t>
            </a:r>
            <a:endParaRPr dirty="0"/>
          </a:p>
          <a:p>
            <a:pPr marL="0" lvl="0" indent="0" algn="l" rtl="0">
              <a:spcBef>
                <a:spcPts val="0"/>
              </a:spcBef>
              <a:spcAft>
                <a:spcPts val="0"/>
              </a:spcAft>
              <a:buNone/>
            </a:pPr>
            <a:endParaRPr dirty="0"/>
          </a:p>
        </p:txBody>
      </p:sp>
      <p:sp>
        <p:nvSpPr>
          <p:cNvPr id="242" name="Google Shape;242;g11e8aefdbe4_2_108:notes"/>
          <p:cNvSpPr txBox="1">
            <a:spLocks noGrp="1"/>
          </p:cNvSpPr>
          <p:nvPr>
            <p:ph type="sldNum" idx="12"/>
          </p:nvPr>
        </p:nvSpPr>
        <p:spPr>
          <a:xfrm>
            <a:off x="3884613" y="8685225"/>
            <a:ext cx="2971800" cy="457201"/>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8c3824a5b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g18c3824a5b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8c3824a5b2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g18c3824a5b2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8c3824a5b2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7" name="Google Shape;147;g18c3824a5b2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8c3824a5b2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18c3824a5b2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15"/>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7" name="Google Shape;17;p15"/>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8" name="Google Shape;18;p15"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9" name="Google Shape;19;p15"/>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5"/>
          <p:cNvSpPr/>
          <p:nvPr/>
        </p:nvSpPr>
        <p:spPr>
          <a:xfrm flipH="1">
            <a:off x="-4784" y="-14542"/>
            <a:ext cx="12199163"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 name="Google Shape;21;p15"/>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22" name="Google Shape;22;p15"/>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23" name="Google Shape;23;p15"/>
          <p:cNvPicPr preferRelativeResize="0"/>
          <p:nvPr/>
        </p:nvPicPr>
        <p:blipFill rotWithShape="1">
          <a:blip r:embed="rId6">
            <a:alphaModFix amt="34000"/>
          </a:blip>
          <a:srcRect l="54016" t="36081" r="11355" b="670"/>
          <a:stretch/>
        </p:blipFill>
        <p:spPr>
          <a:xfrm rot="-5400000">
            <a:off x="5792642" y="4819952"/>
            <a:ext cx="1719709" cy="2366806"/>
          </a:xfrm>
          <a:prstGeom prst="rtTriangle">
            <a:avLst/>
          </a:prstGeom>
          <a:noFill/>
          <a:ln>
            <a:noFill/>
          </a:ln>
        </p:spPr>
      </p:pic>
      <p:sp>
        <p:nvSpPr>
          <p:cNvPr id="24" name="Google Shape;24;p15"/>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1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27" name="Google Shape;27;p1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8" name="Google Shape;28;p1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9" name="Google Shape;29;p1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0" name="Google Shape;30;p1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31" name="Google Shape;31;p1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32" name="Google Shape;32;p1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dirty="0">
                <a:solidFill>
                  <a:schemeClr val="accent1"/>
                </a:solidFill>
                <a:latin typeface="Arial"/>
                <a:ea typeface="Arial"/>
                <a:cs typeface="Arial"/>
                <a:sym typeface="Arial"/>
              </a:rPr>
              <a:t>18</a:t>
            </a:r>
            <a:r>
              <a:rPr lang="en-GB" sz="1400" b="1" i="0" u="none" strike="noStrike" cap="none" baseline="30000" dirty="0">
                <a:solidFill>
                  <a:schemeClr val="accent1"/>
                </a:solidFill>
                <a:latin typeface="Arial"/>
                <a:ea typeface="Arial"/>
                <a:cs typeface="Arial"/>
                <a:sym typeface="Arial"/>
              </a:rPr>
              <a:t>th</a:t>
            </a:r>
            <a:r>
              <a:rPr lang="en-GB" sz="1400" b="1" i="0" u="none" strike="noStrike" cap="none" dirty="0">
                <a:solidFill>
                  <a:schemeClr val="accent1"/>
                </a:solidFill>
                <a:latin typeface="Arial"/>
                <a:ea typeface="Arial"/>
                <a:cs typeface="Arial"/>
                <a:sym typeface="Arial"/>
              </a:rPr>
              <a:t> WGClimate meeting – March 2023</a:t>
            </a:r>
            <a:endParaRPr sz="1400" b="0" i="0" u="none" strike="noStrike" cap="none" dirty="0">
              <a:solidFill>
                <a:srgbClr val="000000"/>
              </a:solidFill>
              <a:latin typeface="Arial"/>
              <a:ea typeface="Arial"/>
              <a:cs typeface="Arial"/>
              <a:sym typeface="Arial"/>
            </a:endParaRPr>
          </a:p>
        </p:txBody>
      </p:sp>
      <p:sp>
        <p:nvSpPr>
          <p:cNvPr id="33" name="Google Shape;33;p16"/>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 name="Google Shape;34;p1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35"/>
        <p:cNvGrpSpPr/>
        <p:nvPr/>
      </p:nvGrpSpPr>
      <p:grpSpPr>
        <a:xfrm>
          <a:off x="0" y="0"/>
          <a:ext cx="0" cy="0"/>
          <a:chOff x="0" y="0"/>
          <a:chExt cx="0" cy="0"/>
        </a:xfrm>
      </p:grpSpPr>
      <p:sp>
        <p:nvSpPr>
          <p:cNvPr id="36" name="Google Shape;36;g16f2322609c_0_975"/>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Clr>
                <a:schemeClr val="dk1"/>
              </a:buClr>
              <a:buSzPts val="6000"/>
              <a:buFont typeface="Calibri"/>
              <a:buChar char="●"/>
              <a:defRPr sz="6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g16f2322609c_0_97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rgbClr val="000000"/>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rgbClr val="000000"/>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rgbClr val="000000"/>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rgbClr val="000000"/>
                </a:solidFill>
                <a:latin typeface="Arial"/>
                <a:ea typeface="Arial"/>
                <a:cs typeface="Arial"/>
                <a:sym typeface="Arial"/>
              </a:defRPr>
            </a:lvl9pPr>
          </a:lstStyle>
          <a:p>
            <a:endParaRPr/>
          </a:p>
        </p:txBody>
      </p:sp>
      <p:sp>
        <p:nvSpPr>
          <p:cNvPr id="38" name="Google Shape;38;g16f2322609c_0_97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g16f2322609c_0_9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 name="Google Shape;40;g16f2322609c_0_9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LEAR2">
  <p:cSld name="CLEAR2">
    <p:spTree>
      <p:nvGrpSpPr>
        <p:cNvPr id="1" name="Shape 41"/>
        <p:cNvGrpSpPr/>
        <p:nvPr/>
      </p:nvGrpSpPr>
      <p:grpSpPr>
        <a:xfrm>
          <a:off x="0" y="0"/>
          <a:ext cx="0" cy="0"/>
          <a:chOff x="0" y="0"/>
          <a:chExt cx="0" cy="0"/>
        </a:xfrm>
      </p:grpSpPr>
      <p:sp>
        <p:nvSpPr>
          <p:cNvPr id="42" name="Google Shape;42;g16f2322609c_0_981"/>
          <p:cNvSpPr txBox="1">
            <a:spLocks noGrp="1"/>
          </p:cNvSpPr>
          <p:nvPr>
            <p:ph type="title"/>
          </p:nvPr>
        </p:nvSpPr>
        <p:spPr>
          <a:xfrm>
            <a:off x="216425" y="156382"/>
            <a:ext cx="10108800" cy="563700"/>
          </a:xfrm>
          <a:prstGeom prst="rect">
            <a:avLst/>
          </a:prstGeom>
          <a:noFill/>
          <a:ln>
            <a:noFill/>
          </a:ln>
        </p:spPr>
        <p:txBody>
          <a:bodyPr spcFirstLastPara="1" wrap="square" lIns="0" tIns="45700" rIns="0" bIns="45700" anchor="ctr" anchorCtr="0">
            <a:norm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g16f2322609c_0_981"/>
          <p:cNvSpPr txBox="1">
            <a:spLocks noGrp="1"/>
          </p:cNvSpPr>
          <p:nvPr>
            <p:ph type="body" idx="1"/>
          </p:nvPr>
        </p:nvSpPr>
        <p:spPr>
          <a:xfrm>
            <a:off x="218263" y="882193"/>
            <a:ext cx="11732700" cy="532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9000"/>
              </a:lnSpc>
              <a:spcBef>
                <a:spcPts val="359"/>
              </a:spcBef>
              <a:spcAft>
                <a:spcPts val="0"/>
              </a:spcAft>
              <a:buClr>
                <a:srgbClr val="000000"/>
              </a:buClr>
              <a:buSzPts val="1400"/>
              <a:buFont typeface="Arial"/>
              <a:buNone/>
              <a:defRPr sz="1795" b="0" i="0" u="none" strike="noStrike" cap="none">
                <a:solidFill>
                  <a:srgbClr val="000000"/>
                </a:solidFill>
                <a:latin typeface="Arial"/>
                <a:ea typeface="Arial"/>
                <a:cs typeface="Arial"/>
                <a:sym typeface="Arial"/>
              </a:defRPr>
            </a:lvl1pPr>
            <a:lvl2pPr marL="914400" marR="0" lvl="1" indent="-228600" algn="l" rtl="0">
              <a:lnSpc>
                <a:spcPct val="119000"/>
              </a:lnSpc>
              <a:spcBef>
                <a:spcPts val="359"/>
              </a:spcBef>
              <a:spcAft>
                <a:spcPts val="0"/>
              </a:spcAft>
              <a:buClr>
                <a:srgbClr val="000000"/>
              </a:buClr>
              <a:buSzPts val="1400"/>
              <a:buFont typeface="Arial"/>
              <a:buNone/>
              <a:defRPr sz="1795" b="0" i="0" u="none" strike="noStrike" cap="none">
                <a:solidFill>
                  <a:srgbClr val="000000"/>
                </a:solidFill>
                <a:latin typeface="Arial"/>
                <a:ea typeface="Arial"/>
                <a:cs typeface="Arial"/>
                <a:sym typeface="Arial"/>
              </a:defRPr>
            </a:lvl2pPr>
            <a:lvl3pPr marL="1371600" marR="0" lvl="2" indent="-228600" algn="l" rtl="0">
              <a:lnSpc>
                <a:spcPct val="119000"/>
              </a:lnSpc>
              <a:spcBef>
                <a:spcPts val="359"/>
              </a:spcBef>
              <a:spcAft>
                <a:spcPts val="0"/>
              </a:spcAft>
              <a:buClr>
                <a:srgbClr val="000000"/>
              </a:buClr>
              <a:buSzPts val="1400"/>
              <a:buFont typeface="Arial"/>
              <a:buNone/>
              <a:defRPr sz="1795" b="0" i="0" u="none" strike="noStrike" cap="none">
                <a:solidFill>
                  <a:srgbClr val="000000"/>
                </a:solidFill>
                <a:latin typeface="Arial"/>
                <a:ea typeface="Arial"/>
                <a:cs typeface="Arial"/>
                <a:sym typeface="Arial"/>
              </a:defRPr>
            </a:lvl3pPr>
            <a:lvl4pPr marL="1828800" marR="0" lvl="3" indent="-228600" algn="l" rtl="0">
              <a:lnSpc>
                <a:spcPct val="119000"/>
              </a:lnSpc>
              <a:spcBef>
                <a:spcPts val="359"/>
              </a:spcBef>
              <a:spcAft>
                <a:spcPts val="0"/>
              </a:spcAft>
              <a:buClr>
                <a:srgbClr val="000000"/>
              </a:buClr>
              <a:buSzPts val="1400"/>
              <a:buFont typeface="Arial"/>
              <a:buNone/>
              <a:defRPr sz="1795" b="0" i="0" u="none" strike="noStrike" cap="none">
                <a:solidFill>
                  <a:srgbClr val="000000"/>
                </a:solidFill>
                <a:latin typeface="Arial"/>
                <a:ea typeface="Arial"/>
                <a:cs typeface="Arial"/>
                <a:sym typeface="Arial"/>
              </a:defRPr>
            </a:lvl4pPr>
            <a:lvl5pPr marL="2286000" marR="0" lvl="4" indent="-228600" algn="l" rtl="0">
              <a:lnSpc>
                <a:spcPct val="119000"/>
              </a:lnSpc>
              <a:spcBef>
                <a:spcPts val="359"/>
              </a:spcBef>
              <a:spcAft>
                <a:spcPts val="0"/>
              </a:spcAft>
              <a:buClr>
                <a:srgbClr val="000000"/>
              </a:buClr>
              <a:buSzPts val="1400"/>
              <a:buFont typeface="Arial"/>
              <a:buNone/>
              <a:defRPr sz="1795" b="0" i="0" u="none" strike="noStrike" cap="none">
                <a:solidFill>
                  <a:srgbClr val="000000"/>
                </a:solidFill>
                <a:latin typeface="Arial"/>
                <a:ea typeface="Arial"/>
                <a:cs typeface="Arial"/>
                <a:sym typeface="Arial"/>
              </a:defRPr>
            </a:lvl5pPr>
            <a:lvl6pPr marL="2743200" marR="0" lvl="5" indent="-342900" algn="l" rtl="0">
              <a:lnSpc>
                <a:spcPct val="119000"/>
              </a:lnSpc>
              <a:spcBef>
                <a:spcPts val="36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6pPr>
            <a:lvl7pPr marL="3200400" marR="0" lvl="6" indent="-342900" algn="l" rtl="0">
              <a:lnSpc>
                <a:spcPct val="119000"/>
              </a:lnSpc>
              <a:spcBef>
                <a:spcPts val="36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7pPr>
            <a:lvl8pPr marL="3657600" marR="0" lvl="7" indent="-342900" algn="l" rtl="0">
              <a:lnSpc>
                <a:spcPct val="119000"/>
              </a:lnSpc>
              <a:spcBef>
                <a:spcPts val="36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8pPr>
            <a:lvl9pPr marL="4114800" marR="0" lvl="8" indent="-342900" algn="l" rtl="0">
              <a:lnSpc>
                <a:spcPct val="119000"/>
              </a:lnSpc>
              <a:spcBef>
                <a:spcPts val="360"/>
              </a:spcBef>
              <a:spcAft>
                <a:spcPts val="0"/>
              </a:spcAft>
              <a:buClr>
                <a:srgbClr val="000000"/>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cxnSp>
        <p:nvCxnSpPr>
          <p:cNvPr id="44" name="Google Shape;44;g16f2322609c_0_981"/>
          <p:cNvCxnSpPr/>
          <p:nvPr/>
        </p:nvCxnSpPr>
        <p:spPr>
          <a:xfrm>
            <a:off x="220831" y="6422971"/>
            <a:ext cx="11703900" cy="0"/>
          </a:xfrm>
          <a:prstGeom prst="straightConnector1">
            <a:avLst/>
          </a:prstGeom>
          <a:noFill/>
          <a:ln w="9525" cap="flat" cmpd="sng">
            <a:solidFill>
              <a:srgbClr val="003249"/>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5"/>
        <p:cNvGrpSpPr/>
        <p:nvPr/>
      </p:nvGrpSpPr>
      <p:grpSpPr>
        <a:xfrm>
          <a:off x="0" y="0"/>
          <a:ext cx="0" cy="0"/>
          <a:chOff x="0" y="0"/>
          <a:chExt cx="0" cy="0"/>
        </a:xfrm>
      </p:grpSpPr>
      <p:sp>
        <p:nvSpPr>
          <p:cNvPr id="46" name="Google Shape;46;p18"/>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47" name="Google Shape;47;p18"/>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8" name="Google Shape;48;p18"/>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9" name="Google Shape;49;p18"/>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0" name="Google Shape;50;p18"/>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1" name="Google Shape;51;p1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52" name="Google Shape;52;p18"/>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18"/>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CEOS Plenary, 1-4  November 2021</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4"/>
        <p:cNvGrpSpPr/>
        <p:nvPr/>
      </p:nvGrpSpPr>
      <p:grpSpPr>
        <a:xfrm>
          <a:off x="0" y="0"/>
          <a:ext cx="0" cy="0"/>
          <a:chOff x="0" y="0"/>
          <a:chExt cx="0" cy="0"/>
        </a:xfrm>
      </p:grpSpPr>
      <p:sp>
        <p:nvSpPr>
          <p:cNvPr id="55" name="Google Shape;55;p17"/>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56" name="Google Shape;56;p17"/>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7" name="Google Shape;57;p17"/>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8" name="Google Shape;58;p17"/>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59" name="Google Shape;59;p17"/>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60" name="Google Shape;60;p17"/>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17"/>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 name="Google Shape;62;p17"/>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63" name="Google Shape;63;p17"/>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17"/>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CEOS Plenary, 1-4  November 2021</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5"/>
        <p:cNvGrpSpPr/>
        <p:nvPr/>
      </p:nvGrpSpPr>
      <p:grpSpPr>
        <a:xfrm>
          <a:off x="0" y="0"/>
          <a:ext cx="0" cy="0"/>
          <a:chOff x="0" y="0"/>
          <a:chExt cx="0" cy="0"/>
        </a:xfrm>
      </p:grpSpPr>
      <p:sp>
        <p:nvSpPr>
          <p:cNvPr id="66" name="Google Shape;66;p19"/>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67" name="Google Shape;67;p19"/>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68" name="Google Shape;68;p19"/>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69" name="Google Shape;69;p19"/>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70" name="Google Shape;70;p19"/>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71" name="Google Shape;71;p19"/>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 name="Google Shape;72;p19"/>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73" name="Google Shape;73;p1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74" name="Google Shape;74;p19"/>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9"/>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CEOS Plenary, 1-4  November 2021</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pic>
        <p:nvPicPr>
          <p:cNvPr id="11" name="Google Shape;11;p14"/>
          <p:cNvPicPr preferRelativeResize="0"/>
          <p:nvPr/>
        </p:nvPicPr>
        <p:blipFill rotWithShape="1">
          <a:blip r:embed="rId9">
            <a:alphaModFix amt="34000"/>
          </a:blip>
          <a:srcRect l="51339" t="39269" r="-2839" b="35419"/>
          <a:stretch/>
        </p:blipFill>
        <p:spPr>
          <a:xfrm flipH="1">
            <a:off x="9304422" y="0"/>
            <a:ext cx="2887578" cy="1037492"/>
          </a:xfrm>
          <a:prstGeom prst="rect">
            <a:avLst/>
          </a:prstGeom>
          <a:noFill/>
          <a:ln>
            <a:noFill/>
          </a:ln>
        </p:spPr>
      </p:pic>
      <p:pic>
        <p:nvPicPr>
          <p:cNvPr id="12" name="Google Shape;12;p14"/>
          <p:cNvPicPr preferRelativeResize="0"/>
          <p:nvPr/>
        </p:nvPicPr>
        <p:blipFill rotWithShape="1">
          <a:blip r:embed="rId10">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13" name="Google Shape;13;p1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
        <p:nvSpPr>
          <p:cNvPr id="14" name="Google Shape;14;p1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rrM3UEDjxAUkLKhq4FiYbu1u5QdEKGaq/edit?" TargetMode="External"/><Relationship Id="rId2" Type="http://schemas.openxmlformats.org/officeDocument/2006/relationships/hyperlink" Target="https://docs.google.com/document/d/17otEk9c77WNqtOH0qclW2Uo7EhoksQl2aktZj_QrtLA/edit?usp=shar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commission/presscorner/detail/en/statement_21_576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6000" dirty="0"/>
              <a:t>SIT Chair ‘New Space’ Report</a:t>
            </a:r>
            <a:endParaRPr sz="5200" dirty="0">
              <a:solidFill>
                <a:schemeClr val="accent2"/>
              </a:solidFill>
            </a:endParaRPr>
          </a:p>
        </p:txBody>
      </p:sp>
      <p:sp>
        <p:nvSpPr>
          <p:cNvPr id="81" name="Google Shape;81;p1"/>
          <p:cNvSpPr/>
          <p:nvPr/>
        </p:nvSpPr>
        <p:spPr>
          <a:xfrm>
            <a:off x="7359057" y="3844120"/>
            <a:ext cx="4832943" cy="260531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Clr>
                <a:srgbClr val="000000"/>
              </a:buClr>
              <a:buSzPts val="1800"/>
              <a:buFont typeface="Arial"/>
              <a:buNone/>
            </a:pPr>
            <a:r>
              <a:rPr lang="en-GB" sz="1600" b="1" i="0" u="none" strike="noStrike" cap="none" dirty="0">
                <a:solidFill>
                  <a:schemeClr val="accent1"/>
                </a:solidFill>
                <a:latin typeface="Arial"/>
                <a:ea typeface="Arial"/>
                <a:cs typeface="Arial"/>
                <a:sym typeface="Arial"/>
              </a:rPr>
              <a:t>Ivan Petiteville</a:t>
            </a:r>
            <a:br>
              <a:rPr lang="en-GB" sz="1600" b="1" i="0" u="none" strike="noStrike" cap="none" dirty="0">
                <a:solidFill>
                  <a:schemeClr val="accent1"/>
                </a:solidFill>
                <a:latin typeface="Arial"/>
                <a:ea typeface="Arial"/>
                <a:cs typeface="Arial"/>
                <a:sym typeface="Arial"/>
              </a:rPr>
            </a:br>
            <a:r>
              <a:rPr lang="en-GB" sz="1600" b="1" i="0" u="none" strike="noStrike" cap="none" dirty="0">
                <a:solidFill>
                  <a:schemeClr val="accent1"/>
                </a:solidFill>
                <a:latin typeface="Arial"/>
                <a:ea typeface="Arial"/>
                <a:cs typeface="Arial"/>
                <a:sym typeface="Arial"/>
              </a:rPr>
              <a:t>SIT Chair Team Coordinator</a:t>
            </a:r>
            <a:endParaRPr sz="1600" b="0" i="0" u="none" strike="noStrike" cap="none" dirty="0">
              <a:solidFill>
                <a:srgbClr val="000000"/>
              </a:solidFill>
              <a:latin typeface="Arial"/>
              <a:ea typeface="Arial"/>
              <a:cs typeface="Arial"/>
              <a:sym typeface="Arial"/>
            </a:endParaRPr>
          </a:p>
          <a:p>
            <a:pPr marL="0" marR="0" lvl="0" indent="0" algn="r" rtl="0">
              <a:lnSpc>
                <a:spcPct val="150000"/>
              </a:lnSpc>
              <a:spcBef>
                <a:spcPts val="0"/>
              </a:spcBef>
              <a:spcAft>
                <a:spcPts val="0"/>
              </a:spcAft>
              <a:buClr>
                <a:srgbClr val="000000"/>
              </a:buClr>
              <a:buSzPts val="2200"/>
              <a:buFont typeface="Arial"/>
              <a:buNone/>
            </a:pPr>
            <a:r>
              <a:rPr lang="en-GB" sz="2200" b="1" i="0" u="none" strike="noStrike" cap="none" dirty="0">
                <a:solidFill>
                  <a:schemeClr val="accent1"/>
                </a:solidFill>
                <a:latin typeface="Arial"/>
                <a:ea typeface="Arial"/>
                <a:cs typeface="Arial"/>
                <a:sym typeface="Arial"/>
              </a:rPr>
              <a:t>18</a:t>
            </a:r>
            <a:r>
              <a:rPr lang="en-GB" sz="2200" b="1" i="0" u="none" strike="noStrike" cap="none" baseline="30000" dirty="0">
                <a:solidFill>
                  <a:schemeClr val="accent1"/>
                </a:solidFill>
                <a:latin typeface="Arial"/>
                <a:ea typeface="Arial"/>
                <a:cs typeface="Arial"/>
                <a:sym typeface="Arial"/>
              </a:rPr>
              <a:t>th</a:t>
            </a:r>
            <a:r>
              <a:rPr lang="en-GB" sz="2200" b="1" i="0" u="none" strike="noStrike" cap="none" dirty="0">
                <a:solidFill>
                  <a:schemeClr val="accent1"/>
                </a:solidFill>
                <a:latin typeface="Arial"/>
                <a:ea typeface="Arial"/>
                <a:cs typeface="Arial"/>
                <a:sym typeface="Arial"/>
              </a:rPr>
              <a:t> WGClimate meeting</a:t>
            </a:r>
            <a:endParaRPr sz="2200" b="1" i="0" u="none" strike="noStrike" cap="none" dirty="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8c3824a5b2_0_44"/>
          <p:cNvSpPr txBox="1"/>
          <p:nvPr/>
        </p:nvSpPr>
        <p:spPr>
          <a:xfrm>
            <a:off x="343050" y="1294675"/>
            <a:ext cx="11749500" cy="4985940"/>
          </a:xfrm>
          <a:prstGeom prst="rect">
            <a:avLst/>
          </a:prstGeom>
          <a:noFill/>
          <a:ln>
            <a:noFill/>
          </a:ln>
        </p:spPr>
        <p:txBody>
          <a:bodyPr spcFirstLastPara="1" wrap="square" lIns="91425" tIns="45700" rIns="91425" bIns="45700" anchor="t" anchorCtr="0">
            <a:spAutoFit/>
          </a:bodyPr>
          <a:lstStyle/>
          <a:p>
            <a:pPr marL="214312" marR="0" lvl="0" indent="-214312" algn="l" rtl="0">
              <a:lnSpc>
                <a:spcPct val="150000"/>
              </a:lnSpc>
              <a:spcBef>
                <a:spcPts val="0"/>
              </a:spcBef>
              <a:spcAft>
                <a:spcPts val="0"/>
              </a:spcAft>
              <a:buClr>
                <a:schemeClr val="dk1"/>
              </a:buClr>
              <a:buSzPts val="1600"/>
              <a:buChar char="❖"/>
            </a:pPr>
            <a:r>
              <a:rPr lang="en-GB" sz="1600" b="1" i="1" dirty="0">
                <a:solidFill>
                  <a:srgbClr val="0070C0"/>
                </a:solidFill>
              </a:rPr>
              <a:t>Led by the CEOS SIT Chair</a:t>
            </a:r>
            <a:endParaRPr sz="1600" b="1" i="1" dirty="0">
              <a:solidFill>
                <a:srgbClr val="0070C0"/>
              </a:solidFill>
            </a:endParaRPr>
          </a:p>
          <a:p>
            <a:pPr marL="914400" marR="0" lvl="1" indent="-330200" algn="l" rtl="0">
              <a:lnSpc>
                <a:spcPct val="150000"/>
              </a:lnSpc>
              <a:spcBef>
                <a:spcPts val="0"/>
              </a:spcBef>
              <a:spcAft>
                <a:spcPts val="0"/>
              </a:spcAft>
              <a:buClr>
                <a:schemeClr val="dk1"/>
              </a:buClr>
              <a:buSzPts val="1600"/>
              <a:buChar char="○"/>
            </a:pPr>
            <a:r>
              <a:rPr lang="en-GB" sz="1600" b="1" i="1" dirty="0">
                <a:solidFill>
                  <a:schemeClr val="dk1"/>
                </a:solidFill>
              </a:rPr>
              <a:t>strategic guidance on the direction, progress, and status of implementation activities in relation to the established priorities, commitments, and partnerships of the CEOS organization</a:t>
            </a:r>
            <a:endParaRPr sz="1600" b="1" i="1" dirty="0">
              <a:solidFill>
                <a:schemeClr val="dk1"/>
              </a:solidFill>
            </a:endParaRPr>
          </a:p>
          <a:p>
            <a:pPr marL="457200" marR="0" lvl="0" indent="0" algn="l" rtl="0">
              <a:lnSpc>
                <a:spcPct val="150000"/>
              </a:lnSpc>
              <a:spcBef>
                <a:spcPts val="0"/>
              </a:spcBef>
              <a:spcAft>
                <a:spcPts val="0"/>
              </a:spcAft>
              <a:buNone/>
            </a:pPr>
            <a:endParaRPr sz="1000" b="1" i="1" dirty="0">
              <a:solidFill>
                <a:schemeClr val="dk1"/>
              </a:solidFill>
            </a:endParaRPr>
          </a:p>
          <a:p>
            <a:pPr marL="457200" marR="0" lvl="0" indent="-330200" algn="l" rtl="0">
              <a:lnSpc>
                <a:spcPct val="150000"/>
              </a:lnSpc>
              <a:spcBef>
                <a:spcPts val="0"/>
              </a:spcBef>
              <a:spcAft>
                <a:spcPts val="0"/>
              </a:spcAft>
              <a:buClr>
                <a:schemeClr val="dk1"/>
              </a:buClr>
              <a:buSzPts val="1600"/>
              <a:buChar char="❖"/>
            </a:pPr>
            <a:r>
              <a:rPr lang="en-GB" sz="1600" b="1" i="1" dirty="0">
                <a:solidFill>
                  <a:srgbClr val="0070C0"/>
                </a:solidFill>
              </a:rPr>
              <a:t>Contributions agreed from across CEOS including ….</a:t>
            </a:r>
            <a:endParaRPr sz="1600" b="1" i="1" dirty="0">
              <a:solidFill>
                <a:srgbClr val="0070C0"/>
              </a:solidFill>
            </a:endParaRPr>
          </a:p>
          <a:p>
            <a:pPr marL="914400" marR="0" lvl="1" indent="-330200" algn="l" rtl="0">
              <a:lnSpc>
                <a:spcPct val="150000"/>
              </a:lnSpc>
              <a:spcBef>
                <a:spcPts val="0"/>
              </a:spcBef>
              <a:spcAft>
                <a:spcPts val="0"/>
              </a:spcAft>
              <a:buClr>
                <a:schemeClr val="dk1"/>
              </a:buClr>
              <a:buSzPts val="1600"/>
              <a:buChar char="○"/>
            </a:pPr>
            <a:r>
              <a:rPr lang="en-GB" sz="1600" b="1" i="1" dirty="0">
                <a:solidFill>
                  <a:schemeClr val="dk1"/>
                </a:solidFill>
              </a:rPr>
              <a:t>CEOS Chair and Troika</a:t>
            </a:r>
            <a:endParaRPr sz="1600" b="1" i="1" dirty="0">
              <a:solidFill>
                <a:schemeClr val="dk1"/>
              </a:solidFill>
            </a:endParaRPr>
          </a:p>
          <a:p>
            <a:pPr marL="914400" marR="0" lvl="1" indent="-330200" algn="l" rtl="0">
              <a:lnSpc>
                <a:spcPct val="150000"/>
              </a:lnSpc>
              <a:spcBef>
                <a:spcPts val="0"/>
              </a:spcBef>
              <a:spcAft>
                <a:spcPts val="0"/>
              </a:spcAft>
              <a:buClr>
                <a:schemeClr val="dk1"/>
              </a:buClr>
              <a:buSzPts val="1600"/>
              <a:buChar char="○"/>
            </a:pPr>
            <a:r>
              <a:rPr lang="en-GB" sz="1600" b="1" i="1" dirty="0">
                <a:solidFill>
                  <a:schemeClr val="dk1"/>
                </a:solidFill>
              </a:rPr>
              <a:t>SIT Vice-Chair</a:t>
            </a:r>
            <a:endParaRPr sz="1600" b="1" i="1" dirty="0">
              <a:solidFill>
                <a:schemeClr val="dk1"/>
              </a:solidFill>
            </a:endParaRPr>
          </a:p>
          <a:p>
            <a:pPr marL="914400" marR="0" lvl="1" indent="-330200" algn="l" rtl="0">
              <a:lnSpc>
                <a:spcPct val="150000"/>
              </a:lnSpc>
              <a:spcBef>
                <a:spcPts val="0"/>
              </a:spcBef>
              <a:spcAft>
                <a:spcPts val="0"/>
              </a:spcAft>
              <a:buClr>
                <a:schemeClr val="dk1"/>
              </a:buClr>
              <a:buSzPts val="1600"/>
              <a:buChar char="○"/>
            </a:pPr>
            <a:r>
              <a:rPr lang="en-GB" sz="1600" b="1" i="1" dirty="0">
                <a:solidFill>
                  <a:schemeClr val="dk1"/>
                </a:solidFill>
              </a:rPr>
              <a:t>Systems Engineering Office (SEO)</a:t>
            </a:r>
            <a:endParaRPr sz="1600" b="1" i="1" dirty="0">
              <a:solidFill>
                <a:schemeClr val="dk1"/>
              </a:solidFill>
            </a:endParaRPr>
          </a:p>
          <a:p>
            <a:pPr marL="914400" marR="0" lvl="1" indent="-330200" algn="l" rtl="0">
              <a:lnSpc>
                <a:spcPct val="150000"/>
              </a:lnSpc>
              <a:spcBef>
                <a:spcPts val="0"/>
              </a:spcBef>
              <a:spcAft>
                <a:spcPts val="0"/>
              </a:spcAft>
              <a:buClr>
                <a:schemeClr val="dk1"/>
              </a:buClr>
              <a:buSzPts val="1600"/>
              <a:buChar char="○"/>
            </a:pPr>
            <a:r>
              <a:rPr lang="en-GB" sz="1600" b="1" i="1" dirty="0">
                <a:solidFill>
                  <a:schemeClr val="dk1"/>
                </a:solidFill>
              </a:rPr>
              <a:t>CEOS Executive Officer (CEO)</a:t>
            </a:r>
            <a:endParaRPr sz="1600" b="1" i="1" dirty="0">
              <a:solidFill>
                <a:schemeClr val="dk1"/>
              </a:solidFill>
            </a:endParaRPr>
          </a:p>
          <a:p>
            <a:pPr marL="914400" marR="0" lvl="1" indent="-330200" algn="l" rtl="0">
              <a:lnSpc>
                <a:spcPct val="150000"/>
              </a:lnSpc>
              <a:spcBef>
                <a:spcPts val="0"/>
              </a:spcBef>
              <a:spcAft>
                <a:spcPts val="0"/>
              </a:spcAft>
              <a:buClr>
                <a:schemeClr val="dk1"/>
              </a:buClr>
              <a:buSzPts val="1600"/>
              <a:buChar char="○"/>
            </a:pPr>
            <a:r>
              <a:rPr lang="en-GB" sz="1600" b="1" i="1" dirty="0">
                <a:solidFill>
                  <a:schemeClr val="dk1"/>
                </a:solidFill>
              </a:rPr>
              <a:t>Various CEOS Working Groups (WGs), Virtual Constellations (VCs) and Ad Hoc teams (AHTs)</a:t>
            </a:r>
            <a:endParaRPr sz="1600" b="1" i="1" dirty="0">
              <a:solidFill>
                <a:schemeClr val="dk1"/>
              </a:solidFill>
            </a:endParaRPr>
          </a:p>
          <a:p>
            <a:pPr marL="457200" marR="0" lvl="0" indent="0" algn="l" rtl="0">
              <a:lnSpc>
                <a:spcPct val="150000"/>
              </a:lnSpc>
              <a:spcBef>
                <a:spcPts val="0"/>
              </a:spcBef>
              <a:spcAft>
                <a:spcPts val="0"/>
              </a:spcAft>
              <a:buNone/>
            </a:pPr>
            <a:endParaRPr sz="1000" b="1" i="1" dirty="0">
              <a:solidFill>
                <a:schemeClr val="dk1"/>
              </a:solidFill>
            </a:endParaRPr>
          </a:p>
          <a:p>
            <a:pPr marL="214312" marR="0" lvl="0" indent="-214312" algn="l" rtl="0">
              <a:lnSpc>
                <a:spcPct val="150000"/>
              </a:lnSpc>
              <a:spcBef>
                <a:spcPts val="0"/>
              </a:spcBef>
              <a:spcAft>
                <a:spcPts val="0"/>
              </a:spcAft>
              <a:buClr>
                <a:schemeClr val="dk1"/>
              </a:buClr>
              <a:buSzPts val="1600"/>
              <a:buChar char="❖"/>
            </a:pPr>
            <a:r>
              <a:rPr lang="en-GB" sz="1600" b="1" i="1" dirty="0">
                <a:solidFill>
                  <a:srgbClr val="0070C0"/>
                </a:solidFill>
              </a:rPr>
              <a:t>CEOS WGs, VCs and AHTs will play a key role in the definition and implementation of activities</a:t>
            </a:r>
            <a:endParaRPr sz="1600" b="1" i="1" dirty="0">
              <a:solidFill>
                <a:srgbClr val="0070C0"/>
              </a:solidFill>
            </a:endParaRPr>
          </a:p>
          <a:p>
            <a:pPr marL="914400" marR="0" lvl="1" indent="-330200" algn="l" rtl="0">
              <a:lnSpc>
                <a:spcPct val="150000"/>
              </a:lnSpc>
              <a:spcBef>
                <a:spcPts val="0"/>
              </a:spcBef>
              <a:spcAft>
                <a:spcPts val="0"/>
              </a:spcAft>
              <a:buClr>
                <a:schemeClr val="dk1"/>
              </a:buClr>
              <a:buSzPts val="1600"/>
              <a:buChar char="○"/>
            </a:pPr>
            <a:r>
              <a:rPr lang="en-GB" sz="1600" b="1" i="1" dirty="0">
                <a:solidFill>
                  <a:schemeClr val="dk1"/>
                </a:solidFill>
              </a:rPr>
              <a:t>Seeking to provide more accurate and tailored information, and to propose innovative targeted services to users. </a:t>
            </a:r>
            <a:endParaRPr sz="1600" b="1" i="1" dirty="0">
              <a:solidFill>
                <a:schemeClr val="dk1"/>
              </a:solidFill>
            </a:endParaRPr>
          </a:p>
        </p:txBody>
      </p:sp>
      <p:sp>
        <p:nvSpPr>
          <p:cNvPr id="157" name="Google Shape;157;g18c3824a5b2_0_44"/>
          <p:cNvSpPr txBox="1"/>
          <p:nvPr/>
        </p:nvSpPr>
        <p:spPr>
          <a:xfrm>
            <a:off x="94020" y="103248"/>
            <a:ext cx="8668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3200" dirty="0">
                <a:solidFill>
                  <a:schemeClr val="lt1"/>
                </a:solidFill>
              </a:rPr>
              <a:t>‘New Space’ Task Team - Organisation</a:t>
            </a:r>
            <a:endParaRPr sz="3200" dirty="0">
              <a:solidFill>
                <a:schemeClr val="lt1"/>
              </a:solidFill>
            </a:endParaRPr>
          </a:p>
        </p:txBody>
      </p:sp>
      <p:sp>
        <p:nvSpPr>
          <p:cNvPr id="158" name="Google Shape;158;g18c3824a5b2_0_44"/>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10</a:t>
            </a:fld>
            <a:endParaRPr sz="1400" b="1" i="0" u="none" strike="noStrike" cap="none">
              <a:solidFill>
                <a:schemeClr val="accen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9C776A-7E0B-ED0F-FD9D-6B40FDBDAD9F}"/>
              </a:ext>
            </a:extLst>
          </p:cNvPr>
          <p:cNvSpPr>
            <a:spLocks noGrp="1"/>
          </p:cNvSpPr>
          <p:nvPr>
            <p:ph type="body" idx="1"/>
          </p:nvPr>
        </p:nvSpPr>
        <p:spPr>
          <a:xfrm>
            <a:off x="0" y="1076539"/>
            <a:ext cx="11797990" cy="4877236"/>
          </a:xfrm>
        </p:spPr>
        <p:txBody>
          <a:bodyPr/>
          <a:lstStyle/>
          <a:p>
            <a:r>
              <a:rPr lang="en-GB" sz="1800" b="1" dirty="0"/>
              <a:t>NSST : ~ 25 members</a:t>
            </a:r>
          </a:p>
          <a:p>
            <a:endParaRPr lang="en-GB" sz="1000" b="1" dirty="0"/>
          </a:p>
          <a:p>
            <a:r>
              <a:rPr lang="en-GB" sz="1800" b="1" u="sng" dirty="0"/>
              <a:t>Outcomes of meetings (telcons) on 23 Jan. and 10 Feb.:</a:t>
            </a:r>
          </a:p>
          <a:p>
            <a:endParaRPr lang="en-GB" sz="800" b="1" dirty="0"/>
          </a:p>
          <a:p>
            <a:pPr lvl="1"/>
            <a:r>
              <a:rPr lang="en-GB" sz="1800" b="1" i="1" dirty="0">
                <a:solidFill>
                  <a:schemeClr val="dk1"/>
                </a:solidFill>
              </a:rPr>
              <a:t>List of 15 actions at </a:t>
            </a:r>
            <a:r>
              <a:rPr lang="en-GB" sz="1800" b="1" i="1" dirty="0">
                <a:solidFill>
                  <a:schemeClr val="dk1"/>
                </a:solidFill>
                <a:hlinkClick r:id="rId2"/>
              </a:rPr>
              <a:t>NSTT Topics - Working Document - Google Docs</a:t>
            </a:r>
            <a:r>
              <a:rPr lang="en-GB" sz="1800" b="1" i="1" dirty="0">
                <a:solidFill>
                  <a:schemeClr val="dk1"/>
                </a:solidFill>
              </a:rPr>
              <a:t> proposed by CEOS groups</a:t>
            </a:r>
          </a:p>
          <a:p>
            <a:pPr lvl="2"/>
            <a:r>
              <a:rPr lang="en-GB" sz="1800" i="1" dirty="0"/>
              <a:t>See next slide.</a:t>
            </a:r>
          </a:p>
          <a:p>
            <a:pPr lvl="1"/>
            <a:endParaRPr lang="en-GB" sz="1000" b="1" i="1" dirty="0"/>
          </a:p>
          <a:p>
            <a:pPr lvl="1"/>
            <a:r>
              <a:rPr lang="en-GB" sz="1800" b="1" i="1" dirty="0">
                <a:solidFill>
                  <a:schemeClr val="dk1"/>
                </a:solidFill>
              </a:rPr>
              <a:t>List of </a:t>
            </a:r>
            <a:r>
              <a:rPr lang="en-GB" sz="1800" b="1" i="1" dirty="0">
                <a:solidFill>
                  <a:schemeClr val="dk1"/>
                </a:solidFill>
                <a:hlinkClick r:id="rId3"/>
              </a:rPr>
              <a:t>New Space-related </a:t>
            </a:r>
            <a:r>
              <a:rPr lang="en-GB" sz="1800" b="1" i="1" dirty="0">
                <a:solidFill>
                  <a:schemeClr val="dk1"/>
                </a:solidFill>
              </a:rPr>
              <a:t>questions / points to discuss by NSTT in coming months. </a:t>
            </a:r>
          </a:p>
          <a:p>
            <a:pPr lvl="2"/>
            <a:r>
              <a:rPr lang="en-GB" sz="1800" i="1" dirty="0">
                <a:solidFill>
                  <a:schemeClr val="dk1"/>
                </a:solidFill>
              </a:rPr>
              <a:t>Outcomes of discussions will be used to produce a </a:t>
            </a:r>
            <a:r>
              <a:rPr lang="en-GB" sz="1800" i="1" u="sng" dirty="0">
                <a:solidFill>
                  <a:schemeClr val="dk1"/>
                </a:solidFill>
              </a:rPr>
              <a:t>White Paper </a:t>
            </a:r>
            <a:r>
              <a:rPr lang="en-GB" sz="1800" i="1" dirty="0">
                <a:solidFill>
                  <a:schemeClr val="dk1"/>
                </a:solidFill>
              </a:rPr>
              <a:t>with Findings &amp; Recommendations.</a:t>
            </a:r>
          </a:p>
          <a:p>
            <a:pPr lvl="2"/>
            <a:r>
              <a:rPr lang="en-GB" sz="1800" i="1" dirty="0"/>
              <a:t>White Paper will be submitted to CEOS Plenary (Nov. 2023) for endorsement</a:t>
            </a:r>
          </a:p>
          <a:p>
            <a:pPr lvl="2"/>
            <a:r>
              <a:rPr lang="en-GB" sz="1800" i="1" dirty="0">
                <a:solidFill>
                  <a:schemeClr val="dk1"/>
                </a:solidFill>
              </a:rPr>
              <a:t>List o</a:t>
            </a:r>
            <a:r>
              <a:rPr lang="en-GB" sz="1800" i="1" dirty="0"/>
              <a:t>f questions / points include:</a:t>
            </a:r>
            <a:r>
              <a:rPr lang="en-GB" sz="1600" i="1" dirty="0"/>
              <a:t>	</a:t>
            </a:r>
          </a:p>
          <a:p>
            <a:pPr lvl="3"/>
            <a:endParaRPr lang="en-GB" sz="1600" i="1" dirty="0">
              <a:solidFill>
                <a:schemeClr val="dk1"/>
              </a:solidFill>
            </a:endParaRPr>
          </a:p>
          <a:p>
            <a:pPr lvl="1"/>
            <a:endParaRPr lang="en-GB" sz="1600" b="1" i="1" dirty="0">
              <a:solidFill>
                <a:schemeClr val="dk1"/>
              </a:solidFill>
            </a:endParaRPr>
          </a:p>
          <a:p>
            <a:pPr lvl="1"/>
            <a:endParaRPr lang="en-GB" sz="1400" b="1" dirty="0"/>
          </a:p>
          <a:p>
            <a:endParaRPr lang="en-GB" sz="1800" b="1" dirty="0"/>
          </a:p>
          <a:p>
            <a:endParaRPr lang="en-GB" sz="1800" b="1" dirty="0"/>
          </a:p>
        </p:txBody>
      </p:sp>
      <p:sp>
        <p:nvSpPr>
          <p:cNvPr id="3" name="Title 2">
            <a:extLst>
              <a:ext uri="{FF2B5EF4-FFF2-40B4-BE49-F238E27FC236}">
                <a16:creationId xmlns:a16="http://schemas.microsoft.com/office/drawing/2014/main" id="{D0061B50-DD14-AE64-1C83-F57B5D7FDFF8}"/>
              </a:ext>
            </a:extLst>
          </p:cNvPr>
          <p:cNvSpPr>
            <a:spLocks noGrp="1"/>
          </p:cNvSpPr>
          <p:nvPr>
            <p:ph type="title"/>
          </p:nvPr>
        </p:nvSpPr>
        <p:spPr/>
        <p:txBody>
          <a:bodyPr/>
          <a:lstStyle/>
          <a:p>
            <a:r>
              <a:rPr lang="en-GB" dirty="0"/>
              <a:t>NSTT Progress Status</a:t>
            </a:r>
          </a:p>
        </p:txBody>
      </p:sp>
      <p:graphicFrame>
        <p:nvGraphicFramePr>
          <p:cNvPr id="5" name="Table 5">
            <a:extLst>
              <a:ext uri="{FF2B5EF4-FFF2-40B4-BE49-F238E27FC236}">
                <a16:creationId xmlns:a16="http://schemas.microsoft.com/office/drawing/2014/main" id="{EA6F2978-7378-99F4-D34B-DF96C5997C74}"/>
              </a:ext>
            </a:extLst>
          </p:cNvPr>
          <p:cNvGraphicFramePr>
            <a:graphicFrameLocks noGrp="1"/>
          </p:cNvGraphicFramePr>
          <p:nvPr>
            <p:extLst>
              <p:ext uri="{D42A27DB-BD31-4B8C-83A1-F6EECF244321}">
                <p14:modId xmlns:p14="http://schemas.microsoft.com/office/powerpoint/2010/main" val="1998415975"/>
              </p:ext>
            </p:extLst>
          </p:nvPr>
        </p:nvGraphicFramePr>
        <p:xfrm>
          <a:off x="2721477" y="4720794"/>
          <a:ext cx="8128000" cy="1630680"/>
        </p:xfrm>
        <a:graphic>
          <a:graphicData uri="http://schemas.openxmlformats.org/drawingml/2006/table">
            <a:tbl>
              <a:tblPr firstRow="1" bandRow="1">
                <a:effectLst>
                  <a:outerShdw blurRad="50800" dist="38100" algn="l" rotWithShape="0">
                    <a:prstClr val="black">
                      <a:alpha val="40000"/>
                    </a:prstClr>
                  </a:outerShdw>
                </a:effectLst>
                <a:tableStyleId>{D7AC3CCA-C797-4891-BE02-D94E43425B78}</a:tableStyleId>
              </a:tblPr>
              <a:tblGrid>
                <a:gridCol w="4064000">
                  <a:extLst>
                    <a:ext uri="{9D8B030D-6E8A-4147-A177-3AD203B41FA5}">
                      <a16:colId xmlns:a16="http://schemas.microsoft.com/office/drawing/2014/main" val="4013823218"/>
                    </a:ext>
                  </a:extLst>
                </a:gridCol>
                <a:gridCol w="4064000">
                  <a:extLst>
                    <a:ext uri="{9D8B030D-6E8A-4147-A177-3AD203B41FA5}">
                      <a16:colId xmlns:a16="http://schemas.microsoft.com/office/drawing/2014/main" val="3445769195"/>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a:t>What is meant by “New Space”  ?</a:t>
                      </a:r>
                      <a:endParaRPr lang="en-GB" sz="1400" b="1" i="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a:t>What is out of scope ?</a:t>
                      </a:r>
                      <a:endParaRPr lang="en-GB" sz="1400" b="1" i="1" dirty="0"/>
                    </a:p>
                  </a:txBody>
                  <a:tcPr/>
                </a:tc>
                <a:extLst>
                  <a:ext uri="{0D108BD9-81ED-4DB2-BD59-A6C34878D82A}">
                    <a16:rowId xmlns:a16="http://schemas.microsoft.com/office/drawing/2014/main" val="298356412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a:t>Win-win partnership opportunities ?</a:t>
                      </a:r>
                      <a:endParaRPr lang="en-GB" sz="1400" b="1" i="1" dirty="0"/>
                    </a:p>
                  </a:txBody>
                  <a:tcPr/>
                </a:tc>
                <a:tc>
                  <a:txBody>
                    <a:bodyPr/>
                    <a:lstStyle/>
                    <a:p>
                      <a:r>
                        <a:rPr lang="en-GB" sz="1400" b="1" dirty="0"/>
                        <a:t>What interactions have there been so far at CEOS Agency level - lessons learned</a:t>
                      </a:r>
                      <a:endParaRPr lang="en-GB" b="1" dirty="0"/>
                    </a:p>
                  </a:txBody>
                  <a:tcPr/>
                </a:tc>
                <a:extLst>
                  <a:ext uri="{0D108BD9-81ED-4DB2-BD59-A6C34878D82A}">
                    <a16:rowId xmlns:a16="http://schemas.microsoft.com/office/drawing/2014/main" val="411580790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a:t>What does an integrated EO sector look like?</a:t>
                      </a:r>
                      <a:endParaRPr lang="en-GB" sz="1400" b="1" i="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a:t>What CEOS can do for New Space?</a:t>
                      </a:r>
                      <a:endParaRPr lang="en-GB" sz="1400" b="1" i="1" dirty="0"/>
                    </a:p>
                  </a:txBody>
                  <a:tcPr/>
                </a:tc>
                <a:extLst>
                  <a:ext uri="{0D108BD9-81ED-4DB2-BD59-A6C34878D82A}">
                    <a16:rowId xmlns:a16="http://schemas.microsoft.com/office/drawing/2014/main" val="42884491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a:t>What New Space can do for CEOS?</a:t>
                      </a:r>
                    </a:p>
                  </a:txBody>
                  <a:tcPr/>
                </a:tc>
                <a:tc>
                  <a:txBody>
                    <a:bodyPr/>
                    <a:lstStyle/>
                    <a:p>
                      <a:endParaRPr lang="en-GB" dirty="0"/>
                    </a:p>
                  </a:txBody>
                  <a:tcPr/>
                </a:tc>
                <a:extLst>
                  <a:ext uri="{0D108BD9-81ED-4DB2-BD59-A6C34878D82A}">
                    <a16:rowId xmlns:a16="http://schemas.microsoft.com/office/drawing/2014/main" val="1517953074"/>
                  </a:ext>
                </a:extLst>
              </a:tr>
            </a:tbl>
          </a:graphicData>
        </a:graphic>
      </p:graphicFrame>
    </p:spTree>
    <p:extLst>
      <p:ext uri="{BB962C8B-B14F-4D97-AF65-F5344CB8AC3E}">
        <p14:creationId xmlns:p14="http://schemas.microsoft.com/office/powerpoint/2010/main" val="1494344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90299F-B880-B009-6D2C-02DBA7BF2C2F}"/>
              </a:ext>
            </a:extLst>
          </p:cNvPr>
          <p:cNvSpPr>
            <a:spLocks noGrp="1"/>
          </p:cNvSpPr>
          <p:nvPr>
            <p:ph type="body" idx="1"/>
          </p:nvPr>
        </p:nvSpPr>
        <p:spPr>
          <a:xfrm>
            <a:off x="3258588" y="5066812"/>
            <a:ext cx="6001790" cy="558312"/>
          </a:xfrm>
          <a:solidFill>
            <a:srgbClr val="FFFF99"/>
          </a:solidFill>
          <a:effectLst>
            <a:outerShdw blurRad="50800" dist="38100" dir="2700000" algn="tl" rotWithShape="0">
              <a:prstClr val="black">
                <a:alpha val="40000"/>
              </a:prstClr>
            </a:outerShdw>
          </a:effectLst>
        </p:spPr>
        <p:txBody>
          <a:bodyPr/>
          <a:lstStyle/>
          <a:p>
            <a:pPr marL="50800" indent="0" algn="ctr">
              <a:buNone/>
            </a:pPr>
            <a:r>
              <a:rPr lang="en-GB" sz="1800" b="1" dirty="0">
                <a:solidFill>
                  <a:srgbClr val="FF0000"/>
                </a:solidFill>
              </a:rPr>
              <a:t>List not closed </a:t>
            </a:r>
            <a:r>
              <a:rPr lang="en-GB" sz="1800" b="1" dirty="0">
                <a:solidFill>
                  <a:srgbClr val="FF0000"/>
                </a:solidFill>
                <a:sym typeface="Wingdings" panose="05000000000000000000" pitchFamily="2" charset="2"/>
              </a:rPr>
              <a:t> New actions can be proposed !!!</a:t>
            </a:r>
            <a:endParaRPr lang="en-GB" sz="1800" b="1" dirty="0">
              <a:solidFill>
                <a:srgbClr val="FF0000"/>
              </a:solidFill>
            </a:endParaRPr>
          </a:p>
        </p:txBody>
      </p:sp>
      <p:sp>
        <p:nvSpPr>
          <p:cNvPr id="3" name="Title 2">
            <a:extLst>
              <a:ext uri="{FF2B5EF4-FFF2-40B4-BE49-F238E27FC236}">
                <a16:creationId xmlns:a16="http://schemas.microsoft.com/office/drawing/2014/main" id="{FDD3A575-4535-DC38-8098-FCF5CEAE2DB9}"/>
              </a:ext>
            </a:extLst>
          </p:cNvPr>
          <p:cNvSpPr>
            <a:spLocks noGrp="1"/>
          </p:cNvSpPr>
          <p:nvPr>
            <p:ph type="title"/>
          </p:nvPr>
        </p:nvSpPr>
        <p:spPr/>
        <p:txBody>
          <a:bodyPr/>
          <a:lstStyle/>
          <a:p>
            <a:r>
              <a:rPr lang="en-GB" dirty="0"/>
              <a:t>New Space-related Actions</a:t>
            </a:r>
          </a:p>
        </p:txBody>
      </p:sp>
      <p:graphicFrame>
        <p:nvGraphicFramePr>
          <p:cNvPr id="4" name="Table 5">
            <a:extLst>
              <a:ext uri="{FF2B5EF4-FFF2-40B4-BE49-F238E27FC236}">
                <a16:creationId xmlns:a16="http://schemas.microsoft.com/office/drawing/2014/main" id="{A6254ABE-E4CA-9F4A-EA6A-D431818C43D8}"/>
              </a:ext>
            </a:extLst>
          </p:cNvPr>
          <p:cNvGraphicFramePr>
            <a:graphicFrameLocks noGrp="1"/>
          </p:cNvGraphicFramePr>
          <p:nvPr>
            <p:extLst>
              <p:ext uri="{D42A27DB-BD31-4B8C-83A1-F6EECF244321}">
                <p14:modId xmlns:p14="http://schemas.microsoft.com/office/powerpoint/2010/main" val="3589913851"/>
              </p:ext>
            </p:extLst>
          </p:nvPr>
        </p:nvGraphicFramePr>
        <p:xfrm>
          <a:off x="977518" y="1232876"/>
          <a:ext cx="10693930" cy="3556000"/>
        </p:xfrm>
        <a:graphic>
          <a:graphicData uri="http://schemas.openxmlformats.org/drawingml/2006/table">
            <a:tbl>
              <a:tblPr firstRow="1" bandRow="1">
                <a:effectLst>
                  <a:outerShdw blurRad="50800" dist="38100" algn="l" rotWithShape="0">
                    <a:prstClr val="black">
                      <a:alpha val="40000"/>
                    </a:prstClr>
                  </a:outerShdw>
                </a:effectLst>
                <a:tableStyleId>{D7AC3CCA-C797-4891-BE02-D94E43425B78}</a:tableStyleId>
              </a:tblPr>
              <a:tblGrid>
                <a:gridCol w="5346965">
                  <a:extLst>
                    <a:ext uri="{9D8B030D-6E8A-4147-A177-3AD203B41FA5}">
                      <a16:colId xmlns:a16="http://schemas.microsoft.com/office/drawing/2014/main" val="4013823218"/>
                    </a:ext>
                  </a:extLst>
                </a:gridCol>
                <a:gridCol w="5346965">
                  <a:extLst>
                    <a:ext uri="{9D8B030D-6E8A-4147-A177-3AD203B41FA5}">
                      <a16:colId xmlns:a16="http://schemas.microsoft.com/office/drawing/2014/main" val="3445769195"/>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dirty="0"/>
                        <a:t>CEOS &amp; New Space White Paper</a:t>
                      </a:r>
                      <a:endParaRPr lang="en-GB" sz="1400" b="0" i="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b="0" dirty="0"/>
                        <a:t>CEOS &amp; New Space Sessions</a:t>
                      </a:r>
                      <a:endParaRPr lang="en-GB" sz="1400" b="0" i="1" dirty="0"/>
                    </a:p>
                  </a:txBody>
                  <a:tcPr/>
                </a:tc>
                <a:extLst>
                  <a:ext uri="{0D108BD9-81ED-4DB2-BD59-A6C34878D82A}">
                    <a16:rowId xmlns:a16="http://schemas.microsoft.com/office/drawing/2014/main" val="298356412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t>Measures to optimise the availability and usability of public EO programme data</a:t>
                      </a:r>
                      <a:endParaRPr lang="en-GB" sz="1400" b="1" i="1" dirty="0"/>
                    </a:p>
                  </a:txBody>
                  <a:tcPr/>
                </a:tc>
                <a:tc>
                  <a:txBody>
                    <a:bodyPr/>
                    <a:lstStyle/>
                    <a:p>
                      <a:r>
                        <a:rPr lang="en-GB" sz="1400" dirty="0"/>
                        <a:t>Cal/Val References</a:t>
                      </a:r>
                      <a:endParaRPr lang="en-GB" b="1" dirty="0"/>
                    </a:p>
                  </a:txBody>
                  <a:tcPr/>
                </a:tc>
                <a:extLst>
                  <a:ext uri="{0D108BD9-81ED-4DB2-BD59-A6C34878D82A}">
                    <a16:rowId xmlns:a16="http://schemas.microsoft.com/office/drawing/2014/main" val="411580790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t>Intercomparison of New Space and CEOS datasets</a:t>
                      </a:r>
                      <a:endParaRPr lang="en-GB" sz="1400" b="1" i="1"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t>Analysis Ready Data</a:t>
                      </a:r>
                      <a:endParaRPr lang="en-GB" sz="1400" b="1" i="1" dirty="0"/>
                    </a:p>
                  </a:txBody>
                  <a:tcPr/>
                </a:tc>
                <a:extLst>
                  <a:ext uri="{0D108BD9-81ED-4DB2-BD59-A6C34878D82A}">
                    <a16:rowId xmlns:a16="http://schemas.microsoft.com/office/drawing/2014/main" val="42884491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t>EO standards and frameworks</a:t>
                      </a:r>
                      <a:endParaRPr lang="en-GB" sz="1400" b="1" dirty="0"/>
                    </a:p>
                  </a:txBody>
                  <a:tcPr/>
                </a:tc>
                <a:tc>
                  <a:txBody>
                    <a:bodyPr/>
                    <a:lstStyle/>
                    <a:p>
                      <a:r>
                        <a:rPr lang="en-GB" sz="1400" dirty="0"/>
                        <a:t>CEOS Interoperability Framework</a:t>
                      </a:r>
                      <a:endParaRPr lang="en-GB" dirty="0"/>
                    </a:p>
                  </a:txBody>
                  <a:tcPr/>
                </a:tc>
                <a:extLst>
                  <a:ext uri="{0D108BD9-81ED-4DB2-BD59-A6C34878D82A}">
                    <a16:rowId xmlns:a16="http://schemas.microsoft.com/office/drawing/2014/main" val="1517953074"/>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t>Observation gaps, commercial opportunities to fill CEOS priority requirements for climate, SDGs and disasters</a:t>
                      </a:r>
                      <a:endParaRPr lang="en-GB" sz="1400" b="1" dirty="0"/>
                    </a:p>
                  </a:txBody>
                  <a:tcPr/>
                </a:tc>
                <a:tc>
                  <a:txBody>
                    <a:bodyPr/>
                    <a:lstStyle/>
                    <a:p>
                      <a:r>
                        <a:rPr lang="en-GB" sz="1400" dirty="0"/>
                        <a:t>CEOS provision of highly calibrated and characterised reference EO missions of long duration</a:t>
                      </a:r>
                      <a:endParaRPr lang="en-GB" dirty="0"/>
                    </a:p>
                  </a:txBody>
                  <a:tcPr/>
                </a:tc>
                <a:extLst>
                  <a:ext uri="{0D108BD9-81ED-4DB2-BD59-A6C34878D82A}">
                    <a16:rowId xmlns:a16="http://schemas.microsoft.com/office/drawing/2014/main" val="240929913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t>Combined and harmonised data streams</a:t>
                      </a:r>
                      <a:endParaRPr lang="en-GB" sz="1400" b="1" dirty="0"/>
                    </a:p>
                  </a:txBody>
                  <a:tcPr/>
                </a:tc>
                <a:tc>
                  <a:txBody>
                    <a:bodyPr/>
                    <a:lstStyle/>
                    <a:p>
                      <a:r>
                        <a:rPr lang="en-GB" sz="1400" dirty="0"/>
                        <a:t>EO QA measures - shared data quality metrics approach?</a:t>
                      </a:r>
                      <a:endParaRPr lang="en-GB" dirty="0"/>
                    </a:p>
                  </a:txBody>
                  <a:tcPr/>
                </a:tc>
                <a:extLst>
                  <a:ext uri="{0D108BD9-81ED-4DB2-BD59-A6C34878D82A}">
                    <a16:rowId xmlns:a16="http://schemas.microsoft.com/office/drawing/2014/main" val="297208569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t>Data policies, data brokerage, multi-user licensing, block buying data and establishing end-user licensing agreements (EULAs)</a:t>
                      </a:r>
                      <a:endParaRPr lang="en-GB" sz="1400" b="1" dirty="0"/>
                    </a:p>
                  </a:txBody>
                  <a:tcPr/>
                </a:tc>
                <a:tc>
                  <a:txBody>
                    <a:bodyPr/>
                    <a:lstStyle/>
                    <a:p>
                      <a:r>
                        <a:rPr lang="en-GB" sz="1400" dirty="0"/>
                        <a:t>Open Data Cube and other analytics/processing tools</a:t>
                      </a:r>
                      <a:endParaRPr lang="en-GB" dirty="0"/>
                    </a:p>
                  </a:txBody>
                  <a:tcPr/>
                </a:tc>
                <a:extLst>
                  <a:ext uri="{0D108BD9-81ED-4DB2-BD59-A6C34878D82A}">
                    <a16:rowId xmlns:a16="http://schemas.microsoft.com/office/drawing/2014/main" val="2320568283"/>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t>Method and result sharing for performing evaluations of commercial data</a:t>
                      </a:r>
                      <a:endParaRPr lang="en-GB" sz="1400" b="1" dirty="0"/>
                    </a:p>
                  </a:txBody>
                  <a:tcPr/>
                </a:tc>
                <a:tc>
                  <a:txBody>
                    <a:bodyPr/>
                    <a:lstStyle/>
                    <a:p>
                      <a:endParaRPr lang="en-GB" dirty="0"/>
                    </a:p>
                  </a:txBody>
                  <a:tcPr/>
                </a:tc>
                <a:extLst>
                  <a:ext uri="{0D108BD9-81ED-4DB2-BD59-A6C34878D82A}">
                    <a16:rowId xmlns:a16="http://schemas.microsoft.com/office/drawing/2014/main" val="2654659938"/>
                  </a:ext>
                </a:extLst>
              </a:tr>
            </a:tbl>
          </a:graphicData>
        </a:graphic>
      </p:graphicFrame>
    </p:spTree>
    <p:extLst>
      <p:ext uri="{BB962C8B-B14F-4D97-AF65-F5344CB8AC3E}">
        <p14:creationId xmlns:p14="http://schemas.microsoft.com/office/powerpoint/2010/main" val="2822690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43723C-3DE0-B16A-3F44-B738342C9578}"/>
              </a:ext>
            </a:extLst>
          </p:cNvPr>
          <p:cNvSpPr>
            <a:spLocks noGrp="1"/>
          </p:cNvSpPr>
          <p:nvPr>
            <p:ph type="body" idx="1"/>
          </p:nvPr>
        </p:nvSpPr>
        <p:spPr/>
        <p:txBody>
          <a:bodyPr/>
          <a:lstStyle/>
          <a:p>
            <a:pPr marL="50800" indent="0" algn="ctr">
              <a:buNone/>
            </a:pPr>
            <a:endParaRPr lang="en-GB" dirty="0"/>
          </a:p>
          <a:p>
            <a:pPr marL="50800" indent="0" algn="ctr">
              <a:buNone/>
            </a:pPr>
            <a:endParaRPr lang="en-GB" dirty="0"/>
          </a:p>
          <a:p>
            <a:pPr marL="50800" indent="0" algn="ctr">
              <a:buNone/>
            </a:pPr>
            <a:r>
              <a:rPr lang="en-GB" dirty="0"/>
              <a:t>THANKS ….</a:t>
            </a:r>
          </a:p>
          <a:p>
            <a:pPr marL="50800" indent="0" algn="ctr">
              <a:buNone/>
            </a:pPr>
            <a:endParaRPr lang="en-GB" dirty="0"/>
          </a:p>
          <a:p>
            <a:pPr marL="50800" indent="0" algn="ctr">
              <a:buNone/>
            </a:pPr>
            <a:r>
              <a:rPr lang="en-GB" dirty="0"/>
              <a:t>QEUSTIONS ?</a:t>
            </a:r>
          </a:p>
        </p:txBody>
      </p:sp>
      <p:sp>
        <p:nvSpPr>
          <p:cNvPr id="3" name="Title 2">
            <a:extLst>
              <a:ext uri="{FF2B5EF4-FFF2-40B4-BE49-F238E27FC236}">
                <a16:creationId xmlns:a16="http://schemas.microsoft.com/office/drawing/2014/main" id="{FE270D68-7D1F-37BD-471B-B3779AC52690}"/>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64518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73D473-B0AA-CA41-10AD-4D361DFC3E6B}"/>
              </a:ext>
            </a:extLst>
          </p:cNvPr>
          <p:cNvSpPr>
            <a:spLocks noGrp="1"/>
          </p:cNvSpPr>
          <p:nvPr>
            <p:ph type="body" idx="1"/>
          </p:nvPr>
        </p:nvSpPr>
        <p:spPr>
          <a:xfrm>
            <a:off x="236792" y="1192773"/>
            <a:ext cx="11718415" cy="5235459"/>
          </a:xfrm>
        </p:spPr>
        <p:txBody>
          <a:bodyPr/>
          <a:lstStyle/>
          <a:p>
            <a:pPr marL="0" marR="0" lvl="0" indent="0" algn="l" defTabSz="914400" rtl="0" eaLnBrk="0" fontAlgn="base" latinLnBrk="0" hangingPunct="0">
              <a:lnSpc>
                <a:spcPct val="119000"/>
              </a:lnSpc>
              <a:spcBef>
                <a:spcPct val="20000"/>
              </a:spcBef>
              <a:spcAft>
                <a:spcPct val="0"/>
              </a:spcAft>
              <a:buClr>
                <a:srgbClr val="8197A6"/>
              </a:buClr>
              <a:buSzTx/>
              <a:buFont typeface="Arial" panose="020B0604020202020204" pitchFamily="34" charset="0"/>
              <a:buNone/>
              <a:tabLst/>
              <a:defRPr/>
            </a:pPr>
            <a:r>
              <a:rPr kumimoji="0" lang="en-GB" altLang="en-US" sz="2000" b="1" i="0" u="none" strike="noStrike" kern="0" cap="none" spc="0" normalizeH="0" baseline="0" noProof="0" dirty="0">
                <a:ln>
                  <a:noFill/>
                </a:ln>
                <a:solidFill>
                  <a:srgbClr val="4D4F53"/>
                </a:solidFill>
                <a:effectLst/>
                <a:uLnTx/>
                <a:uFillTx/>
                <a:latin typeface="Arial" panose="020B0604020202020204"/>
                <a:ea typeface="MS PGothic" pitchFamily="34" charset="-128"/>
                <a:cs typeface="Arial" panose="020B0604020202020204" pitchFamily="34" charset="0"/>
              </a:rPr>
              <a:t>In last years, accelerating transformation of space international scene, at a pace unseen before</a:t>
            </a:r>
            <a:r>
              <a:rPr kumimoji="0" lang="en-GB" altLang="en-US" sz="2000" b="1" i="0" u="none" strike="noStrike" kern="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rPr>
              <a:t>:</a:t>
            </a:r>
          </a:p>
          <a:p>
            <a:pPr marL="285750" marR="0" lvl="0" indent="-285750" algn="l" defTabSz="914400" rtl="0" eaLnBrk="0" fontAlgn="base" latinLnBrk="0" hangingPunct="0">
              <a:lnSpc>
                <a:spcPct val="119000"/>
              </a:lnSpc>
              <a:spcBef>
                <a:spcPct val="20000"/>
              </a:spcBef>
              <a:spcAft>
                <a:spcPct val="0"/>
              </a:spcAft>
              <a:buClr>
                <a:srgbClr val="8197A6"/>
              </a:buClr>
              <a:buSzTx/>
              <a:buFont typeface="Arial" panose="020B0604020202020204" pitchFamily="34" charset="0"/>
              <a:buChar char="•"/>
              <a:tabLst/>
              <a:defRPr/>
            </a:pPr>
            <a:r>
              <a:rPr kumimoji="0" lang="en-GB" altLang="en-US" sz="2000" b="1" i="0" u="none" strike="noStrike" kern="0" cap="none" spc="0" normalizeH="0" baseline="0" noProof="0" dirty="0">
                <a:ln>
                  <a:noFill/>
                </a:ln>
                <a:solidFill>
                  <a:srgbClr val="0070C0"/>
                </a:solidFill>
                <a:effectLst/>
                <a:uLnTx/>
                <a:uFillTx/>
                <a:latin typeface="Arial" panose="020B0604020202020204"/>
                <a:ea typeface="MS PGothic" pitchFamily="34" charset="-128"/>
                <a:cs typeface="Arial" panose="020B0604020202020204" pitchFamily="34" charset="0"/>
              </a:rPr>
              <a:t>80+ nations have now a national space programme e.g.:</a:t>
            </a:r>
          </a:p>
          <a:p>
            <a:pPr marL="285750" marR="0" lvl="0" indent="-285750" algn="l" defTabSz="914400" rtl="0" eaLnBrk="0" fontAlgn="base" latinLnBrk="0" hangingPunct="0">
              <a:lnSpc>
                <a:spcPct val="119000"/>
              </a:lnSpc>
              <a:spcBef>
                <a:spcPct val="20000"/>
              </a:spcBef>
              <a:spcAft>
                <a:spcPct val="0"/>
              </a:spcAft>
              <a:buClr>
                <a:srgbClr val="8197A6"/>
              </a:buClr>
              <a:buSzTx/>
              <a:buFont typeface="Arial" panose="020B0604020202020204" pitchFamily="34" charset="0"/>
              <a:buChar char="•"/>
              <a:tabLst/>
              <a:defRPr/>
            </a:pPr>
            <a:r>
              <a:rPr kumimoji="0" lang="en-GB" altLang="en-US" sz="2000" b="0" i="0" u="none" strike="noStrike" kern="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rPr>
              <a:t> </a:t>
            </a:r>
            <a:r>
              <a:rPr kumimoji="0" lang="en-GB" altLang="en-US" sz="1800" b="0" i="0" u="none" strike="noStrike" kern="0" cap="none" spc="0" normalizeH="0" baseline="0" noProof="0" dirty="0">
                <a:ln>
                  <a:noFill/>
                </a:ln>
                <a:solidFill>
                  <a:srgbClr val="4D4F53"/>
                </a:solidFill>
                <a:effectLst/>
                <a:uLnTx/>
                <a:uFillTx/>
                <a:latin typeface="Arial" panose="020B0604020202020204"/>
                <a:ea typeface="MS PGothic" pitchFamily="34" charset="-128"/>
                <a:cs typeface="Arial" panose="020B0604020202020204" pitchFamily="34" charset="0"/>
              </a:rPr>
              <a:t>US and China leading launches &amp; deployment of new satellites. </a:t>
            </a:r>
          </a:p>
          <a:p>
            <a:pPr marL="285750" marR="0" lvl="0" indent="-285750" algn="l" defTabSz="914400" rtl="0" eaLnBrk="0" fontAlgn="base" latinLnBrk="0" hangingPunct="0">
              <a:lnSpc>
                <a:spcPct val="119000"/>
              </a:lnSpc>
              <a:spcBef>
                <a:spcPct val="20000"/>
              </a:spcBef>
              <a:spcAft>
                <a:spcPct val="0"/>
              </a:spcAft>
              <a:buClr>
                <a:srgbClr val="8197A6"/>
              </a:buClr>
              <a:buSzTx/>
              <a:buFont typeface="Arial" panose="020B0604020202020204" pitchFamily="34" charset="0"/>
              <a:buChar char="•"/>
              <a:tabLst/>
              <a:defRPr/>
            </a:pPr>
            <a:r>
              <a:rPr kumimoji="0" lang="en-GB" altLang="en-US" sz="1800" b="0" i="0" u="none" strike="noStrike" kern="0" cap="none" spc="0" normalizeH="0" baseline="0" noProof="0" dirty="0">
                <a:ln>
                  <a:noFill/>
                </a:ln>
                <a:solidFill>
                  <a:srgbClr val="4D4F53"/>
                </a:solidFill>
                <a:effectLst/>
                <a:uLnTx/>
                <a:uFillTx/>
                <a:latin typeface="Arial" panose="020B0604020202020204"/>
                <a:ea typeface="MS PGothic" pitchFamily="34" charset="-128"/>
                <a:cs typeface="Arial" panose="020B0604020202020204" pitchFamily="34" charset="0"/>
              </a:rPr>
              <a:t> India to become 4th nation for sending astronauts in LEO (2022). </a:t>
            </a:r>
          </a:p>
          <a:p>
            <a:pPr marL="285750" marR="0" lvl="0" indent="-285750" algn="l" defTabSz="914400" rtl="0" eaLnBrk="0" fontAlgn="base" latinLnBrk="0" hangingPunct="0">
              <a:lnSpc>
                <a:spcPct val="119000"/>
              </a:lnSpc>
              <a:spcBef>
                <a:spcPct val="20000"/>
              </a:spcBef>
              <a:spcAft>
                <a:spcPct val="0"/>
              </a:spcAft>
              <a:buClr>
                <a:srgbClr val="8197A6"/>
              </a:buClr>
              <a:buSzTx/>
              <a:buFont typeface="Arial" panose="020B0604020202020204" pitchFamily="34" charset="0"/>
              <a:buChar char="•"/>
              <a:tabLst/>
              <a:defRPr/>
            </a:pPr>
            <a:r>
              <a:rPr kumimoji="0" lang="en-GB" altLang="en-US" sz="1800" b="0" i="0" u="none" strike="noStrike" kern="0" cap="none" spc="0" normalizeH="0" baseline="0" noProof="0" dirty="0">
                <a:ln>
                  <a:noFill/>
                </a:ln>
                <a:solidFill>
                  <a:srgbClr val="4D4F53"/>
                </a:solidFill>
                <a:effectLst/>
                <a:uLnTx/>
                <a:uFillTx/>
                <a:latin typeface="Arial" panose="020B0604020202020204"/>
                <a:ea typeface="MS PGothic" pitchFamily="34" charset="-128"/>
                <a:cs typeface="Arial" panose="020B0604020202020204" pitchFamily="34" charset="0"/>
              </a:rPr>
              <a:t> UAE and South Korea: robotic exploration to Mars (2020) and Moon (2022).</a:t>
            </a:r>
          </a:p>
          <a:p>
            <a:pPr marL="285750" marR="0" lvl="0" indent="-285750" algn="l" defTabSz="914400" rtl="0" eaLnBrk="0" fontAlgn="base" latinLnBrk="0" hangingPunct="0">
              <a:lnSpc>
                <a:spcPct val="119000"/>
              </a:lnSpc>
              <a:spcBef>
                <a:spcPct val="20000"/>
              </a:spcBef>
              <a:spcAft>
                <a:spcPct val="0"/>
              </a:spcAft>
              <a:buClr>
                <a:srgbClr val="8197A6"/>
              </a:buClr>
              <a:buSzTx/>
              <a:buFont typeface="Arial" panose="020B0604020202020204" pitchFamily="34" charset="0"/>
              <a:buChar char="•"/>
              <a:tabLst/>
              <a:defRPr/>
            </a:pPr>
            <a:r>
              <a:rPr kumimoji="0" lang="en-GB" altLang="en-US" sz="1800" b="0" i="0" u="none" strike="noStrike" kern="0" cap="none" spc="0" normalizeH="0" baseline="0" noProof="0" dirty="0">
                <a:ln>
                  <a:noFill/>
                </a:ln>
                <a:solidFill>
                  <a:srgbClr val="4D4F53"/>
                </a:solidFill>
                <a:effectLst/>
                <a:uLnTx/>
                <a:uFillTx/>
                <a:latin typeface="Arial" panose="020B0604020202020204"/>
                <a:ea typeface="MS PGothic" pitchFamily="34" charset="-128"/>
                <a:cs typeface="Arial" panose="020B0604020202020204" pitchFamily="34" charset="0"/>
              </a:rPr>
              <a:t> Number of countries with a satellite in orbit: 50 in 2008 </a:t>
            </a:r>
            <a:r>
              <a:rPr kumimoji="0" lang="en-GB" altLang="en-US" sz="1800" b="0" i="0" u="none" strike="noStrike" kern="0" cap="none" spc="0" normalizeH="0" baseline="0" noProof="0" dirty="0">
                <a:ln>
                  <a:noFill/>
                </a:ln>
                <a:solidFill>
                  <a:srgbClr val="4D4F53"/>
                </a:solidFill>
                <a:effectLst/>
                <a:uLnTx/>
                <a:uFillTx/>
                <a:latin typeface="Arial" panose="020B0604020202020204"/>
                <a:ea typeface="MS PGothic" pitchFamily="34" charset="-128"/>
                <a:cs typeface="Arial" panose="020B0604020202020204" pitchFamily="34" charset="0"/>
                <a:sym typeface="Wingdings" panose="05000000000000000000" pitchFamily="2" charset="2"/>
              </a:rPr>
              <a:t></a:t>
            </a:r>
            <a:r>
              <a:rPr kumimoji="0" lang="en-GB" altLang="en-US" sz="1800" b="0" i="0" u="none" strike="noStrike" kern="0" cap="none" spc="0" normalizeH="0" baseline="0" noProof="0" dirty="0">
                <a:ln>
                  <a:noFill/>
                </a:ln>
                <a:solidFill>
                  <a:srgbClr val="4D4F53"/>
                </a:solidFill>
                <a:effectLst/>
                <a:uLnTx/>
                <a:uFillTx/>
                <a:latin typeface="Arial" panose="020B0604020202020204"/>
                <a:ea typeface="MS PGothic" pitchFamily="34" charset="-128"/>
                <a:cs typeface="Arial" panose="020B0604020202020204" pitchFamily="34" charset="0"/>
              </a:rPr>
              <a:t> 82 in 2018 </a:t>
            </a:r>
            <a:r>
              <a:rPr kumimoji="0" lang="en-GB" altLang="en-US" sz="1800" b="0" i="0" u="none" strike="noStrike" kern="0" cap="none" spc="0" normalizeH="0" baseline="0" noProof="0" dirty="0">
                <a:ln>
                  <a:noFill/>
                </a:ln>
                <a:solidFill>
                  <a:srgbClr val="4D4F53"/>
                </a:solidFill>
                <a:effectLst/>
                <a:uLnTx/>
                <a:uFillTx/>
                <a:latin typeface="Arial" panose="020B0604020202020204"/>
                <a:ea typeface="MS PGothic" pitchFamily="34" charset="-128"/>
                <a:cs typeface="Arial" panose="020B0604020202020204" pitchFamily="34" charset="0"/>
                <a:sym typeface="Wingdings" panose="05000000000000000000" pitchFamily="2" charset="2"/>
              </a:rPr>
              <a:t></a:t>
            </a:r>
            <a:r>
              <a:rPr kumimoji="0" lang="en-GB" altLang="en-US" sz="1800" b="0" i="0" u="none" strike="noStrike" kern="0" cap="none" spc="0" normalizeH="0" baseline="0" noProof="0" dirty="0">
                <a:ln>
                  <a:noFill/>
                </a:ln>
                <a:solidFill>
                  <a:srgbClr val="4D4F53"/>
                </a:solidFill>
                <a:effectLst/>
                <a:uLnTx/>
                <a:uFillTx/>
                <a:latin typeface="Arial" panose="020B0604020202020204"/>
                <a:ea typeface="MS PGothic" pitchFamily="34" charset="-128"/>
                <a:cs typeface="Arial" panose="020B0604020202020204" pitchFamily="34" charset="0"/>
              </a:rPr>
              <a:t> 91 now</a:t>
            </a:r>
          </a:p>
          <a:p>
            <a:pPr marL="0" marR="0" lvl="0" indent="0" algn="l" defTabSz="914400" rtl="0" eaLnBrk="0" fontAlgn="base" latinLnBrk="0" hangingPunct="0">
              <a:lnSpc>
                <a:spcPct val="119000"/>
              </a:lnSpc>
              <a:spcBef>
                <a:spcPct val="20000"/>
              </a:spcBef>
              <a:spcAft>
                <a:spcPct val="0"/>
              </a:spcAft>
              <a:buClr>
                <a:srgbClr val="8197A6"/>
              </a:buClr>
              <a:buSzTx/>
              <a:buFont typeface="Arial" panose="020B0604020202020204" pitchFamily="34" charset="0"/>
              <a:buNone/>
              <a:tabLst/>
              <a:defRPr/>
            </a:pPr>
            <a:endParaRPr kumimoji="0" lang="en-GB" altLang="en-US" sz="1000" b="0" i="0" u="none" strike="noStrike" kern="0" cap="none" spc="0" normalizeH="0" baseline="0" noProof="0" dirty="0">
              <a:ln>
                <a:noFill/>
              </a:ln>
              <a:solidFill>
                <a:srgbClr val="8197A6"/>
              </a:solidFill>
              <a:effectLst/>
              <a:uLnTx/>
              <a:uFillTx/>
              <a:latin typeface="Arial" panose="020B0604020202020204"/>
              <a:ea typeface="MS PGothic" pitchFamily="34" charset="-128"/>
              <a:cs typeface="Arial" panose="020B0604020202020204" pitchFamily="34" charset="0"/>
            </a:endParaRPr>
          </a:p>
          <a:p>
            <a:pPr marL="285750" marR="0" lvl="0" indent="-285750" algn="l" defTabSz="914400" rtl="0" eaLnBrk="0" fontAlgn="base" latinLnBrk="0" hangingPunct="0">
              <a:lnSpc>
                <a:spcPct val="119000"/>
              </a:lnSpc>
              <a:spcBef>
                <a:spcPct val="20000"/>
              </a:spcBef>
              <a:spcAft>
                <a:spcPct val="0"/>
              </a:spcAft>
              <a:buClr>
                <a:srgbClr val="8197A6"/>
              </a:buClr>
              <a:buSzTx/>
              <a:buFont typeface="Arial" panose="020B0604020202020204" pitchFamily="34" charset="0"/>
              <a:buChar char="•"/>
              <a:tabLst/>
              <a:defRPr/>
            </a:pPr>
            <a:r>
              <a:rPr kumimoji="0" lang="en-GB" altLang="en-US" sz="2000" b="1" i="0" u="none" strike="noStrike" kern="0" cap="none" spc="0" normalizeH="0" baseline="0" noProof="0" dirty="0">
                <a:ln>
                  <a:noFill/>
                </a:ln>
                <a:solidFill>
                  <a:srgbClr val="0070C0"/>
                </a:solidFill>
                <a:effectLst/>
                <a:uLnTx/>
                <a:uFillTx/>
                <a:latin typeface="Arial" panose="020B0604020202020204"/>
                <a:ea typeface="MS PGothic" pitchFamily="34" charset="-128"/>
                <a:cs typeface="Arial" panose="020B0604020202020204" pitchFamily="34" charset="0"/>
              </a:rPr>
              <a:t>Greater involvement of private sector, both Space and ICT sectors esp. in US </a:t>
            </a:r>
          </a:p>
          <a:p>
            <a:pPr marL="285750" marR="0" lvl="0" indent="-285750" algn="l" defTabSz="914400" rtl="0" eaLnBrk="0" fontAlgn="base" latinLnBrk="0" hangingPunct="0">
              <a:lnSpc>
                <a:spcPct val="119000"/>
              </a:lnSpc>
              <a:spcBef>
                <a:spcPct val="20000"/>
              </a:spcBef>
              <a:spcAft>
                <a:spcPct val="0"/>
              </a:spcAft>
              <a:buClr>
                <a:srgbClr val="8197A6"/>
              </a:buClr>
              <a:buSzTx/>
              <a:buFont typeface="Arial" panose="020B0604020202020204" pitchFamily="34" charset="0"/>
              <a:buChar char="•"/>
              <a:tabLst/>
              <a:defRPr/>
            </a:pPr>
            <a:r>
              <a:rPr kumimoji="0" lang="en-GB" altLang="en-US" sz="1800" b="0" i="0" u="none" strike="noStrike" kern="0" cap="none" spc="0" normalizeH="0" baseline="0" noProof="0" dirty="0">
                <a:ln>
                  <a:noFill/>
                </a:ln>
                <a:solidFill>
                  <a:srgbClr val="4D4F53"/>
                </a:solidFill>
                <a:effectLst/>
                <a:uLnTx/>
                <a:uFillTx/>
                <a:latin typeface="Arial" panose="020B0604020202020204"/>
                <a:ea typeface="MS PGothic" pitchFamily="34" charset="-128"/>
                <a:cs typeface="Arial" panose="020B0604020202020204" pitchFamily="34" charset="0"/>
              </a:rPr>
              <a:t>Global Space Economy grows in 2021 to €370 billion (+8.8% from 2018). EO only a small fraction 3 to 5%. </a:t>
            </a:r>
          </a:p>
          <a:p>
            <a:pPr marL="285750" marR="0" lvl="0" indent="-285750" algn="l" defTabSz="914400" rtl="0" eaLnBrk="0" fontAlgn="base" latinLnBrk="0" hangingPunct="0">
              <a:lnSpc>
                <a:spcPct val="119000"/>
              </a:lnSpc>
              <a:spcBef>
                <a:spcPct val="20000"/>
              </a:spcBef>
              <a:spcAft>
                <a:spcPct val="0"/>
              </a:spcAft>
              <a:buClr>
                <a:srgbClr val="8197A6"/>
              </a:buClr>
              <a:buSzTx/>
              <a:buFont typeface="Arial" panose="020B0604020202020204" pitchFamily="34" charset="0"/>
              <a:buChar char="•"/>
              <a:tabLst/>
              <a:defRPr/>
            </a:pPr>
            <a:r>
              <a:rPr kumimoji="0" lang="en-GB" altLang="en-US" sz="1800" b="0" i="0" u="none" strike="noStrike" kern="0" cap="none" spc="0" normalizeH="0" baseline="0" noProof="0" dirty="0">
                <a:ln>
                  <a:noFill/>
                </a:ln>
                <a:solidFill>
                  <a:srgbClr val="4D4F53"/>
                </a:solidFill>
                <a:effectLst/>
                <a:uLnTx/>
                <a:uFillTx/>
                <a:latin typeface="Arial" panose="020B0604020202020204"/>
                <a:ea typeface="MS PGothic" pitchFamily="34" charset="-128"/>
                <a:cs typeface="Arial" panose="020B0604020202020204" pitchFamily="34" charset="0"/>
              </a:rPr>
              <a:t>EO revenues for data &amp; services forecast to double from ~ €2.8 billion (2021) to €5.5 billion over next decade.</a:t>
            </a:r>
          </a:p>
          <a:p>
            <a:pPr marL="285750" marR="0" lvl="0" indent="-285750" algn="l" defTabSz="914400" rtl="0" eaLnBrk="0" fontAlgn="base" latinLnBrk="0" hangingPunct="0">
              <a:lnSpc>
                <a:spcPct val="119000"/>
              </a:lnSpc>
              <a:spcBef>
                <a:spcPct val="20000"/>
              </a:spcBef>
              <a:spcAft>
                <a:spcPct val="0"/>
              </a:spcAft>
              <a:buClr>
                <a:srgbClr val="8197A6"/>
              </a:buClr>
              <a:buSzTx/>
              <a:buFont typeface="Arial" panose="020B0604020202020204" pitchFamily="34" charset="0"/>
              <a:buChar char="•"/>
              <a:tabLst/>
              <a:defRPr/>
            </a:pPr>
            <a:r>
              <a:rPr kumimoji="0" lang="en-GB" altLang="en-US" sz="1800" b="1" i="0" u="none" strike="noStrike" kern="0" cap="none" spc="0" normalizeH="0" baseline="0" noProof="0" dirty="0">
                <a:ln>
                  <a:noFill/>
                </a:ln>
                <a:solidFill>
                  <a:srgbClr val="C00000"/>
                </a:solidFill>
                <a:effectLst/>
                <a:uLnTx/>
                <a:uFillTx/>
                <a:latin typeface="Arial" panose="020B0604020202020204"/>
                <a:ea typeface="MS PGothic" pitchFamily="34" charset="-128"/>
                <a:cs typeface="Arial" panose="020B0604020202020204" pitchFamily="34" charset="0"/>
              </a:rPr>
              <a:t>Emerging New Space sector (upstream &amp; downstream) </a:t>
            </a:r>
            <a:r>
              <a:rPr kumimoji="0" lang="en-GB" altLang="en-US" sz="1800" b="0" i="0" u="none" strike="noStrike" kern="0" cap="none" spc="0" normalizeH="0" baseline="0" noProof="0" dirty="0">
                <a:ln>
                  <a:noFill/>
                </a:ln>
                <a:solidFill>
                  <a:srgbClr val="4D4F53"/>
                </a:solidFill>
                <a:effectLst/>
                <a:uLnTx/>
                <a:uFillTx/>
                <a:latin typeface="Arial" panose="020B0604020202020204"/>
                <a:ea typeface="MS PGothic" pitchFamily="34" charset="-128"/>
                <a:cs typeface="Arial" panose="020B0604020202020204" pitchFamily="34" charset="0"/>
              </a:rPr>
              <a:t>; strong support from national governments and private investors (e.g. in US) </a:t>
            </a:r>
            <a:r>
              <a:rPr kumimoji="0" lang="en-GB" altLang="en-US" sz="1800" b="0" i="0" u="none" strike="noStrike" kern="0" cap="none" spc="0" normalizeH="0" baseline="0" noProof="0" dirty="0">
                <a:ln>
                  <a:noFill/>
                </a:ln>
                <a:solidFill>
                  <a:srgbClr val="4D4F53"/>
                </a:solidFill>
                <a:effectLst/>
                <a:uLnTx/>
                <a:uFillTx/>
                <a:latin typeface="Arial" panose="020B0604020202020204"/>
                <a:ea typeface="MS PGothic" pitchFamily="34" charset="-128"/>
                <a:cs typeface="Arial" panose="020B0604020202020204" pitchFamily="34" charset="0"/>
                <a:sym typeface="Wingdings" panose="05000000000000000000" pitchFamily="2" charset="2"/>
              </a:rPr>
              <a:t> Competition between nations and between Europe and other powerful economic zones.</a:t>
            </a:r>
          </a:p>
        </p:txBody>
      </p:sp>
      <p:sp>
        <p:nvSpPr>
          <p:cNvPr id="3" name="Title 2">
            <a:extLst>
              <a:ext uri="{FF2B5EF4-FFF2-40B4-BE49-F238E27FC236}">
                <a16:creationId xmlns:a16="http://schemas.microsoft.com/office/drawing/2014/main" id="{258441B8-37BF-B4D5-1E7B-13B477A47329}"/>
              </a:ext>
            </a:extLst>
          </p:cNvPr>
          <p:cNvSpPr>
            <a:spLocks noGrp="1"/>
          </p:cNvSpPr>
          <p:nvPr>
            <p:ph type="title"/>
          </p:nvPr>
        </p:nvSpPr>
        <p:spPr/>
        <p:txBody>
          <a:bodyPr/>
          <a:lstStyle/>
          <a:p>
            <a:r>
              <a:rPr lang="en-GB" sz="4000" dirty="0"/>
              <a:t>International Context Rapidly Evolving</a:t>
            </a:r>
          </a:p>
        </p:txBody>
      </p:sp>
    </p:spTree>
    <p:extLst>
      <p:ext uri="{BB962C8B-B14F-4D97-AF65-F5344CB8AC3E}">
        <p14:creationId xmlns:p14="http://schemas.microsoft.com/office/powerpoint/2010/main" val="883617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1940b07ad3_0_33"/>
          <p:cNvSpPr txBox="1"/>
          <p:nvPr/>
        </p:nvSpPr>
        <p:spPr>
          <a:xfrm>
            <a:off x="94019" y="103248"/>
            <a:ext cx="9643869"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dirty="0">
                <a:solidFill>
                  <a:schemeClr val="lt1"/>
                </a:solidFill>
              </a:rPr>
              <a:t>Upstream New Space Sector </a:t>
            </a:r>
            <a:endParaRPr sz="1400" b="0" i="0" u="none" strike="noStrike" cap="none" dirty="0">
              <a:solidFill>
                <a:srgbClr val="000000"/>
              </a:solidFill>
              <a:latin typeface="Arial"/>
              <a:ea typeface="Arial"/>
              <a:cs typeface="Arial"/>
              <a:sym typeface="Arial"/>
            </a:endParaRPr>
          </a:p>
        </p:txBody>
      </p:sp>
      <p:sp>
        <p:nvSpPr>
          <p:cNvPr id="180" name="Google Shape;180;g11940b07ad3_0_33"/>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3</a:t>
            </a:fld>
            <a:endParaRPr sz="1400" b="1" i="0" u="none" strike="noStrike" cap="none">
              <a:solidFill>
                <a:schemeClr val="accent1"/>
              </a:solidFill>
              <a:latin typeface="Arial"/>
              <a:ea typeface="Arial"/>
              <a:cs typeface="Arial"/>
              <a:sym typeface="Arial"/>
            </a:endParaRPr>
          </a:p>
        </p:txBody>
      </p:sp>
      <p:pic>
        <p:nvPicPr>
          <p:cNvPr id="181" name="Google Shape;181;g11940b07ad3_0_33"/>
          <p:cNvPicPr preferRelativeResize="0"/>
          <p:nvPr/>
        </p:nvPicPr>
        <p:blipFill>
          <a:blip r:embed="rId3">
            <a:alphaModFix/>
          </a:blip>
          <a:stretch>
            <a:fillRect/>
          </a:stretch>
        </p:blipFill>
        <p:spPr>
          <a:xfrm>
            <a:off x="1535525" y="1459950"/>
            <a:ext cx="8375127" cy="4731450"/>
          </a:xfrm>
          <a:prstGeom prst="rect">
            <a:avLst/>
          </a:prstGeom>
          <a:noFill/>
          <a:ln>
            <a:noFill/>
          </a:ln>
        </p:spPr>
      </p:pic>
      <p:sp>
        <p:nvSpPr>
          <p:cNvPr id="182" name="Google Shape;182;g11940b07ad3_0_33"/>
          <p:cNvSpPr txBox="1"/>
          <p:nvPr/>
        </p:nvSpPr>
        <p:spPr>
          <a:xfrm>
            <a:off x="10100250" y="4038375"/>
            <a:ext cx="491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rgbClr val="4A86E8"/>
                </a:solidFill>
              </a:rPr>
              <a:t>EO missions</a:t>
            </a:r>
            <a:endParaRPr>
              <a:solidFill>
                <a:srgbClr val="4A86E8"/>
              </a:solidFill>
            </a:endParaRPr>
          </a:p>
        </p:txBody>
      </p:sp>
      <p:cxnSp>
        <p:nvCxnSpPr>
          <p:cNvPr id="183" name="Google Shape;183;g11940b07ad3_0_33"/>
          <p:cNvCxnSpPr>
            <a:stCxn id="182" idx="1"/>
          </p:cNvCxnSpPr>
          <p:nvPr/>
        </p:nvCxnSpPr>
        <p:spPr>
          <a:xfrm rot="10800000">
            <a:off x="9493950" y="3090975"/>
            <a:ext cx="606300" cy="1147500"/>
          </a:xfrm>
          <a:prstGeom prst="straightConnector1">
            <a:avLst/>
          </a:prstGeom>
          <a:noFill/>
          <a:ln w="9525" cap="flat" cmpd="sng">
            <a:solidFill>
              <a:schemeClr val="dk2"/>
            </a:solidFill>
            <a:prstDash val="solid"/>
            <a:round/>
            <a:headEnd type="none" w="med" len="med"/>
            <a:tailEnd type="triangle" w="med" len="med"/>
          </a:ln>
        </p:spPr>
      </p:cxnSp>
      <p:cxnSp>
        <p:nvCxnSpPr>
          <p:cNvPr id="184" name="Google Shape;184;g11940b07ad3_0_33"/>
          <p:cNvCxnSpPr>
            <a:stCxn id="182" idx="1"/>
          </p:cNvCxnSpPr>
          <p:nvPr/>
        </p:nvCxnSpPr>
        <p:spPr>
          <a:xfrm rot="10800000">
            <a:off x="9468450" y="3509175"/>
            <a:ext cx="631800" cy="729300"/>
          </a:xfrm>
          <a:prstGeom prst="straightConnector1">
            <a:avLst/>
          </a:prstGeom>
          <a:noFill/>
          <a:ln w="9525" cap="flat" cmpd="sng">
            <a:solidFill>
              <a:schemeClr val="dk2"/>
            </a:solidFill>
            <a:prstDash val="solid"/>
            <a:round/>
            <a:headEnd type="none" w="med" len="med"/>
            <a:tailEnd type="triangle" w="med" len="med"/>
          </a:ln>
        </p:spPr>
      </p:cxnSp>
      <p:cxnSp>
        <p:nvCxnSpPr>
          <p:cNvPr id="185" name="Google Shape;185;g11940b07ad3_0_33"/>
          <p:cNvCxnSpPr>
            <a:stCxn id="182" idx="1"/>
          </p:cNvCxnSpPr>
          <p:nvPr/>
        </p:nvCxnSpPr>
        <p:spPr>
          <a:xfrm rot="10800000">
            <a:off x="9451350" y="3893175"/>
            <a:ext cx="648900" cy="345300"/>
          </a:xfrm>
          <a:prstGeom prst="straightConnector1">
            <a:avLst/>
          </a:prstGeom>
          <a:noFill/>
          <a:ln w="9525" cap="flat" cmpd="sng">
            <a:solidFill>
              <a:schemeClr val="dk2"/>
            </a:solidFill>
            <a:prstDash val="solid"/>
            <a:round/>
            <a:headEnd type="none" w="med" len="med"/>
            <a:tailEnd type="triangle" w="med" len="med"/>
          </a:ln>
        </p:spPr>
      </p:cxnSp>
      <p:cxnSp>
        <p:nvCxnSpPr>
          <p:cNvPr id="186" name="Google Shape;186;g11940b07ad3_0_33"/>
          <p:cNvCxnSpPr>
            <a:stCxn id="182" idx="1"/>
          </p:cNvCxnSpPr>
          <p:nvPr/>
        </p:nvCxnSpPr>
        <p:spPr>
          <a:xfrm rot="10800000">
            <a:off x="9476850" y="4132275"/>
            <a:ext cx="623400" cy="106200"/>
          </a:xfrm>
          <a:prstGeom prst="straightConnector1">
            <a:avLst/>
          </a:prstGeom>
          <a:noFill/>
          <a:ln w="9525" cap="flat" cmpd="sng">
            <a:solidFill>
              <a:schemeClr val="dk2"/>
            </a:solidFill>
            <a:prstDash val="solid"/>
            <a:round/>
            <a:headEnd type="none" w="med" len="med"/>
            <a:tailEnd type="triangle" w="med" len="med"/>
          </a:ln>
        </p:spPr>
      </p:cxnSp>
      <p:cxnSp>
        <p:nvCxnSpPr>
          <p:cNvPr id="187" name="Google Shape;187;g11940b07ad3_0_33"/>
          <p:cNvCxnSpPr>
            <a:stCxn id="182" idx="1"/>
          </p:cNvCxnSpPr>
          <p:nvPr/>
        </p:nvCxnSpPr>
        <p:spPr>
          <a:xfrm flipH="1">
            <a:off x="9502650" y="4238475"/>
            <a:ext cx="597600" cy="286500"/>
          </a:xfrm>
          <a:prstGeom prst="straightConnector1">
            <a:avLst/>
          </a:prstGeom>
          <a:noFill/>
          <a:ln w="9525" cap="flat" cmpd="sng">
            <a:solidFill>
              <a:schemeClr val="dk2"/>
            </a:solidFill>
            <a:prstDash val="solid"/>
            <a:round/>
            <a:headEnd type="none" w="med" len="med"/>
            <a:tailEnd type="triangle" w="med" len="med"/>
          </a:ln>
        </p:spPr>
      </p:cxnSp>
      <p:cxnSp>
        <p:nvCxnSpPr>
          <p:cNvPr id="188" name="Google Shape;188;g11940b07ad3_0_33"/>
          <p:cNvCxnSpPr>
            <a:stCxn id="182" idx="1"/>
          </p:cNvCxnSpPr>
          <p:nvPr/>
        </p:nvCxnSpPr>
        <p:spPr>
          <a:xfrm flipH="1">
            <a:off x="9468450" y="4238475"/>
            <a:ext cx="631800" cy="730500"/>
          </a:xfrm>
          <a:prstGeom prst="straightConnector1">
            <a:avLst/>
          </a:prstGeom>
          <a:noFill/>
          <a:ln w="9525" cap="flat" cmpd="sng">
            <a:solidFill>
              <a:schemeClr val="dk2"/>
            </a:solidFill>
            <a:prstDash val="solid"/>
            <a:round/>
            <a:headEnd type="none" w="med" len="med"/>
            <a:tailEnd type="triangle" w="med" len="med"/>
          </a:ln>
        </p:spPr>
      </p:cxnSp>
      <p:cxnSp>
        <p:nvCxnSpPr>
          <p:cNvPr id="189" name="Google Shape;189;g11940b07ad3_0_33"/>
          <p:cNvCxnSpPr>
            <a:stCxn id="182" idx="1"/>
          </p:cNvCxnSpPr>
          <p:nvPr/>
        </p:nvCxnSpPr>
        <p:spPr>
          <a:xfrm flipH="1">
            <a:off x="9476850" y="4238475"/>
            <a:ext cx="623400" cy="1140300"/>
          </a:xfrm>
          <a:prstGeom prst="straightConnector1">
            <a:avLst/>
          </a:prstGeom>
          <a:noFill/>
          <a:ln w="9525" cap="flat" cmpd="sng">
            <a:solidFill>
              <a:schemeClr val="dk2"/>
            </a:solidFill>
            <a:prstDash val="solid"/>
            <a:round/>
            <a:headEnd type="none" w="med" len="med"/>
            <a:tailEnd type="triangle" w="med" len="med"/>
          </a:ln>
        </p:spPr>
      </p:cxnSp>
      <p:cxnSp>
        <p:nvCxnSpPr>
          <p:cNvPr id="190" name="Google Shape;190;g11940b07ad3_0_33"/>
          <p:cNvCxnSpPr>
            <a:stCxn id="182" idx="1"/>
          </p:cNvCxnSpPr>
          <p:nvPr/>
        </p:nvCxnSpPr>
        <p:spPr>
          <a:xfrm flipH="1">
            <a:off x="9451350" y="4238475"/>
            <a:ext cx="648900" cy="1558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1e8aefdbe4_2_9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4</a:t>
            </a:fld>
            <a:endParaRPr/>
          </a:p>
        </p:txBody>
      </p:sp>
      <p:sp>
        <p:nvSpPr>
          <p:cNvPr id="223" name="Google Shape;223;g11e8aefdbe4_2_95"/>
          <p:cNvSpPr txBox="1">
            <a:spLocks noGrp="1"/>
          </p:cNvSpPr>
          <p:nvPr>
            <p:ph type="title"/>
          </p:nvPr>
        </p:nvSpPr>
        <p:spPr>
          <a:xfrm>
            <a:off x="406400" y="-15240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9C4"/>
              </a:buClr>
              <a:buSzPts val="4400"/>
              <a:buFont typeface="Calibri"/>
              <a:buNone/>
            </a:pPr>
            <a:r>
              <a:rPr lang="en-GB" dirty="0">
                <a:solidFill>
                  <a:srgbClr val="FFF9C4"/>
                </a:solidFill>
              </a:rPr>
              <a:t> </a:t>
            </a:r>
            <a:r>
              <a:rPr lang="en-GB" dirty="0"/>
              <a:t>ESA and New Space (1/2) </a:t>
            </a:r>
            <a:endParaRPr dirty="0"/>
          </a:p>
        </p:txBody>
      </p:sp>
      <p:sp>
        <p:nvSpPr>
          <p:cNvPr id="224" name="Google Shape;224;g11e8aefdbe4_2_95"/>
          <p:cNvSpPr txBox="1">
            <a:spLocks noGrp="1"/>
          </p:cNvSpPr>
          <p:nvPr>
            <p:ph type="ftr" idx="11"/>
          </p:nvPr>
        </p:nvSpPr>
        <p:spPr>
          <a:xfrm>
            <a:off x="2946400" y="6356351"/>
            <a:ext cx="50800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endParaRPr/>
          </a:p>
        </p:txBody>
      </p:sp>
      <p:sp>
        <p:nvSpPr>
          <p:cNvPr id="225" name="Google Shape;225;g11e8aefdbe4_2_95"/>
          <p:cNvSpPr/>
          <p:nvPr/>
        </p:nvSpPr>
        <p:spPr>
          <a:xfrm>
            <a:off x="0" y="1295400"/>
            <a:ext cx="12192000" cy="5562600"/>
          </a:xfrm>
          <a:prstGeom prst="rect">
            <a:avLst/>
          </a:prstGeom>
          <a:solidFill>
            <a:srgbClr val="0F243E"/>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g11e8aefdbe4_2_95"/>
          <p:cNvSpPr txBox="1"/>
          <p:nvPr/>
        </p:nvSpPr>
        <p:spPr>
          <a:xfrm>
            <a:off x="851310" y="1481935"/>
            <a:ext cx="11132840" cy="27853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0" i="0" u="none" strike="noStrike" cap="none" dirty="0">
                <a:solidFill>
                  <a:srgbClr val="FEFFFF"/>
                </a:solidFill>
                <a:latin typeface="Arial"/>
                <a:ea typeface="Arial"/>
                <a:cs typeface="Arial"/>
                <a:sym typeface="Arial"/>
              </a:rPr>
              <a:t>Main expected ESA’s role </a:t>
            </a:r>
            <a:r>
              <a:rPr lang="en-GB" sz="2000" b="0" i="1" u="none" strike="noStrike" cap="none" dirty="0">
                <a:solidFill>
                  <a:srgbClr val="FEFFFF"/>
                </a:solidFill>
                <a:latin typeface="Arial"/>
                <a:ea typeface="Arial"/>
                <a:cs typeface="Arial"/>
                <a:sym typeface="Arial"/>
              </a:rPr>
              <a:t>(from the point of view of New Space EO companies):</a:t>
            </a:r>
            <a:endParaRPr i="1" dirty="0"/>
          </a:p>
          <a:p>
            <a:pPr marL="0" marR="0" lvl="0" indent="0" algn="l" rtl="0">
              <a:spcBef>
                <a:spcPts val="0"/>
              </a:spcBef>
              <a:spcAft>
                <a:spcPts val="0"/>
              </a:spcAft>
              <a:buNone/>
            </a:pPr>
            <a:r>
              <a:rPr lang="en-GB" sz="2000" b="1" i="0" u="none" strike="noStrike" cap="none" dirty="0">
                <a:solidFill>
                  <a:srgbClr val="00FEFE"/>
                </a:solidFill>
                <a:latin typeface="Arial"/>
                <a:ea typeface="Arial"/>
                <a:cs typeface="Arial"/>
                <a:sym typeface="Arial"/>
              </a:rPr>
              <a:t>New Space companies working </a:t>
            </a:r>
            <a:r>
              <a:rPr lang="en-GB" sz="2000" b="1" i="0" u="sng" strike="noStrike" cap="none" dirty="0">
                <a:solidFill>
                  <a:srgbClr val="00FEFE"/>
                </a:solidFill>
                <a:latin typeface="Arial"/>
                <a:ea typeface="Arial"/>
                <a:cs typeface="Arial"/>
                <a:sym typeface="Arial"/>
              </a:rPr>
              <a:t>with</a:t>
            </a:r>
            <a:r>
              <a:rPr lang="en-GB" sz="2000" b="1" i="0" u="none" strike="noStrike" cap="none" dirty="0">
                <a:solidFill>
                  <a:srgbClr val="00FEFE"/>
                </a:solidFill>
                <a:latin typeface="Arial"/>
                <a:ea typeface="Arial"/>
                <a:cs typeface="Arial"/>
                <a:sym typeface="Arial"/>
              </a:rPr>
              <a:t> ESA </a:t>
            </a:r>
            <a:r>
              <a:rPr lang="en-GB" sz="2000" b="0" i="0" u="none" strike="noStrike" cap="none" dirty="0">
                <a:solidFill>
                  <a:srgbClr val="FEFFFF"/>
                </a:solidFill>
                <a:latin typeface="Arial"/>
                <a:ea typeface="Arial"/>
                <a:cs typeface="Arial"/>
                <a:sym typeface="Arial"/>
              </a:rPr>
              <a:t>(i.e. </a:t>
            </a:r>
            <a:r>
              <a:rPr lang="en-GB" sz="2000" b="0" i="0" u="sng" strike="noStrike" cap="none" dirty="0">
                <a:solidFill>
                  <a:srgbClr val="FEFFFF"/>
                </a:solidFill>
                <a:latin typeface="Arial"/>
                <a:ea typeface="Arial"/>
                <a:cs typeface="Arial"/>
                <a:sym typeface="Arial"/>
              </a:rPr>
              <a:t>not</a:t>
            </a:r>
            <a:r>
              <a:rPr lang="en-GB" sz="2000" b="0" i="0" u="none" strike="noStrike" cap="none" dirty="0">
                <a:solidFill>
                  <a:srgbClr val="FEFFFF"/>
                </a:solidFill>
                <a:latin typeface="Arial"/>
                <a:ea typeface="Arial"/>
                <a:cs typeface="Arial"/>
                <a:sym typeface="Arial"/>
              </a:rPr>
              <a:t> developing satellites for ESA, but ESA’s role as </a:t>
            </a:r>
            <a:r>
              <a:rPr lang="en-GB" sz="2000" b="0" i="0" u="sng" strike="noStrike" cap="none" dirty="0">
                <a:solidFill>
                  <a:srgbClr val="FEFFFF"/>
                </a:solidFill>
                <a:latin typeface="Arial"/>
                <a:ea typeface="Arial"/>
                <a:cs typeface="Arial"/>
                <a:sym typeface="Arial"/>
              </a:rPr>
              <a:t>anchor customer </a:t>
            </a:r>
            <a:r>
              <a:rPr lang="en-GB" sz="2000" b="0" i="0" u="none" strike="noStrike" cap="none" dirty="0">
                <a:solidFill>
                  <a:srgbClr val="FEFFFF"/>
                </a:solidFill>
                <a:latin typeface="Arial"/>
                <a:ea typeface="Arial"/>
                <a:cs typeface="Arial"/>
                <a:sym typeface="Arial"/>
              </a:rPr>
              <a:t>or as co-funding the development):</a:t>
            </a:r>
            <a:endParaRPr dirty="0"/>
          </a:p>
          <a:p>
            <a:pPr marL="0" marR="0" lvl="0" indent="0" algn="l" rtl="0">
              <a:spcBef>
                <a:spcPts val="0"/>
              </a:spcBef>
              <a:spcAft>
                <a:spcPts val="0"/>
              </a:spcAft>
              <a:buNone/>
            </a:pPr>
            <a:endParaRPr sz="2000" b="0" i="0" u="none" strike="noStrike" cap="none" dirty="0">
              <a:solidFill>
                <a:srgbClr val="FEFFFF"/>
              </a:solidFill>
              <a:latin typeface="Arial"/>
              <a:ea typeface="Arial"/>
              <a:cs typeface="Arial"/>
              <a:sym typeface="Arial"/>
            </a:endParaRPr>
          </a:p>
          <a:p>
            <a:pPr marL="1257300" marR="0" lvl="2" indent="-342900" algn="l" rtl="0">
              <a:spcBef>
                <a:spcPts val="0"/>
              </a:spcBef>
              <a:spcAft>
                <a:spcPts val="0"/>
              </a:spcAft>
              <a:buClr>
                <a:srgbClr val="FEFFFF"/>
              </a:buClr>
              <a:buSzPts val="1900"/>
              <a:buFont typeface="Arial" panose="020B0604020202020204" pitchFamily="34" charset="0"/>
              <a:buChar char="-"/>
            </a:pPr>
            <a:r>
              <a:rPr lang="en-GB" sz="1900" b="0" i="0" u="none" strike="noStrike" cap="none" dirty="0">
                <a:solidFill>
                  <a:srgbClr val="FEFFFF"/>
                </a:solidFill>
                <a:latin typeface="Arial"/>
                <a:ea typeface="Arial"/>
                <a:cs typeface="Arial"/>
                <a:sym typeface="Arial"/>
              </a:rPr>
              <a:t>through </a:t>
            </a:r>
            <a:r>
              <a:rPr lang="en-GB" sz="1900" b="1" i="0" u="none" strike="noStrike" cap="none" dirty="0">
                <a:solidFill>
                  <a:srgbClr val="FEFFFF"/>
                </a:solidFill>
                <a:latin typeface="Arial"/>
                <a:ea typeface="Arial"/>
                <a:cs typeface="Arial"/>
                <a:sym typeface="Arial"/>
              </a:rPr>
              <a:t>the EU Copernicus Contributing Missions activity </a:t>
            </a:r>
            <a:r>
              <a:rPr lang="en-GB" sz="1900" b="0" i="0" u="none" strike="noStrike" cap="none" dirty="0">
                <a:solidFill>
                  <a:srgbClr val="FEFFFF"/>
                </a:solidFill>
                <a:latin typeface="Arial"/>
                <a:ea typeface="Arial"/>
                <a:cs typeface="Arial"/>
                <a:sym typeface="Arial"/>
              </a:rPr>
              <a:t>for operational purposes</a:t>
            </a:r>
            <a:endParaRPr dirty="0"/>
          </a:p>
          <a:p>
            <a:pPr marL="1257300" marR="0" lvl="2" indent="-342900" algn="l" rtl="0">
              <a:spcBef>
                <a:spcPts val="0"/>
              </a:spcBef>
              <a:spcAft>
                <a:spcPts val="0"/>
              </a:spcAft>
              <a:buClr>
                <a:srgbClr val="FEFFFF"/>
              </a:buClr>
              <a:buSzPts val="1900"/>
              <a:buFont typeface="Arial" panose="020B0604020202020204" pitchFamily="34" charset="0"/>
              <a:buChar char="-"/>
            </a:pPr>
            <a:r>
              <a:rPr lang="en-GB" sz="1900" b="0" i="0" u="none" strike="noStrike" cap="none" dirty="0">
                <a:solidFill>
                  <a:srgbClr val="FEFFFF"/>
                </a:solidFill>
                <a:latin typeface="Arial"/>
                <a:ea typeface="Arial"/>
                <a:cs typeface="Arial"/>
                <a:sym typeface="Arial"/>
              </a:rPr>
              <a:t>through the </a:t>
            </a:r>
            <a:r>
              <a:rPr lang="en-GB" sz="1900" b="1" i="0" u="none" strike="noStrike" cap="none" dirty="0">
                <a:solidFill>
                  <a:srgbClr val="FEFFFF"/>
                </a:solidFill>
                <a:latin typeface="Arial"/>
                <a:ea typeface="Arial"/>
                <a:cs typeface="Arial"/>
                <a:sym typeface="Arial"/>
              </a:rPr>
              <a:t>ESA Earthnet Third Party Missions activity </a:t>
            </a:r>
            <a:r>
              <a:rPr lang="en-GB" sz="1900" b="0" i="0" u="none" strike="noStrike" cap="none" dirty="0">
                <a:solidFill>
                  <a:srgbClr val="FEFFFF"/>
                </a:solidFill>
                <a:latin typeface="Arial"/>
                <a:ea typeface="Arial"/>
                <a:cs typeface="Arial"/>
                <a:sym typeface="Arial"/>
              </a:rPr>
              <a:t>for scientific purposes</a:t>
            </a:r>
            <a:endParaRPr dirty="0"/>
          </a:p>
          <a:p>
            <a:pPr marL="1257300" marR="0" lvl="2" indent="-342900" algn="l" rtl="0">
              <a:spcBef>
                <a:spcPts val="0"/>
              </a:spcBef>
              <a:spcAft>
                <a:spcPts val="0"/>
              </a:spcAft>
              <a:buClr>
                <a:srgbClr val="FEFFFF"/>
              </a:buClr>
              <a:buSzPts val="1900"/>
              <a:buFont typeface="Arial" panose="020B0604020202020204" pitchFamily="34" charset="0"/>
              <a:buChar char="-"/>
            </a:pPr>
            <a:r>
              <a:rPr lang="en-GB" sz="1900" b="0" i="0" u="none" strike="noStrike" cap="none" dirty="0">
                <a:solidFill>
                  <a:srgbClr val="FEFFFF"/>
                </a:solidFill>
                <a:latin typeface="Arial"/>
                <a:ea typeface="Arial"/>
                <a:cs typeface="Arial"/>
                <a:sym typeface="Arial"/>
              </a:rPr>
              <a:t>through the </a:t>
            </a:r>
            <a:r>
              <a:rPr lang="en-GB" sz="1900" b="1" i="0" u="none" strike="noStrike" cap="none" dirty="0">
                <a:solidFill>
                  <a:srgbClr val="FEFFFF"/>
                </a:solidFill>
                <a:latin typeface="Arial"/>
                <a:ea typeface="Arial"/>
                <a:cs typeface="Arial"/>
                <a:sym typeface="Arial"/>
              </a:rPr>
              <a:t>ESA </a:t>
            </a:r>
            <a:r>
              <a:rPr lang="en-GB" sz="1900" b="1" i="0" u="none" strike="noStrike" cap="none" dirty="0" err="1">
                <a:solidFill>
                  <a:srgbClr val="FEFFFF"/>
                </a:solidFill>
                <a:latin typeface="Arial"/>
                <a:ea typeface="Arial"/>
                <a:cs typeface="Arial"/>
                <a:sym typeface="Arial"/>
              </a:rPr>
              <a:t>InCubed</a:t>
            </a:r>
            <a:r>
              <a:rPr lang="en-GB" sz="1900" b="1" i="0" u="none" strike="noStrike" cap="none" dirty="0">
                <a:solidFill>
                  <a:srgbClr val="FEFFFF"/>
                </a:solidFill>
                <a:latin typeface="Arial"/>
                <a:ea typeface="Arial"/>
                <a:cs typeface="Arial"/>
                <a:sym typeface="Arial"/>
              </a:rPr>
              <a:t> </a:t>
            </a:r>
            <a:r>
              <a:rPr lang="en-GB" sz="1900" b="0" i="0" u="none" strike="noStrike" cap="none" dirty="0">
                <a:solidFill>
                  <a:srgbClr val="FEFFFF"/>
                </a:solidFill>
                <a:latin typeface="Arial"/>
                <a:ea typeface="Arial"/>
                <a:cs typeface="Arial"/>
                <a:sym typeface="Arial"/>
              </a:rPr>
              <a:t>Public Private Partnership co-funding development programme</a:t>
            </a:r>
            <a:endParaRPr sz="1900" b="0" i="0" u="none" strike="noStrike" cap="none" dirty="0">
              <a:solidFill>
                <a:srgbClr val="FEFFFF"/>
              </a:solidFill>
              <a:latin typeface="Arial"/>
              <a:ea typeface="Arial"/>
              <a:cs typeface="Arial"/>
              <a:sym typeface="Arial"/>
            </a:endParaRPr>
          </a:p>
          <a:p>
            <a:pPr marL="1257300" marR="0" lvl="2" indent="-222250" algn="l" rtl="0">
              <a:spcBef>
                <a:spcPts val="0"/>
              </a:spcBef>
              <a:spcAft>
                <a:spcPts val="0"/>
              </a:spcAft>
              <a:buClr>
                <a:schemeClr val="dk1"/>
              </a:buClr>
              <a:buSzPts val="1900"/>
              <a:buFont typeface="Noto Sans Symbols"/>
              <a:buNone/>
            </a:pPr>
            <a:endParaRPr sz="1900" b="0" i="0" u="none" strike="noStrike" cap="none" dirty="0">
              <a:solidFill>
                <a:srgbClr val="FEFFFF"/>
              </a:solidFill>
              <a:latin typeface="Arial"/>
              <a:ea typeface="Arial"/>
              <a:cs typeface="Arial"/>
              <a:sym typeface="Arial"/>
            </a:endParaRPr>
          </a:p>
          <a:p>
            <a:pPr marL="342900" marR="0" lvl="0" indent="-342900" algn="l" rtl="0">
              <a:spcBef>
                <a:spcPts val="0"/>
              </a:spcBef>
              <a:spcAft>
                <a:spcPts val="0"/>
              </a:spcAft>
              <a:buClr>
                <a:srgbClr val="FFF9C4"/>
              </a:buClr>
              <a:buSzPts val="1900"/>
              <a:buFont typeface="Arial"/>
              <a:buChar char="•"/>
            </a:pPr>
            <a:r>
              <a:rPr lang="en-GB" sz="1900" b="0" i="0" u="none" strike="noStrike" cap="none" dirty="0">
                <a:solidFill>
                  <a:srgbClr val="FFF9C4"/>
                </a:solidFill>
                <a:latin typeface="Arial"/>
                <a:ea typeface="Arial"/>
                <a:cs typeface="Arial"/>
                <a:sym typeface="Arial"/>
              </a:rPr>
              <a:t>EOP performs technical and business case assessment of new commercial initiatives </a:t>
            </a:r>
            <a:endParaRPr sz="1900" b="0" i="0" u="none" strike="noStrike" cap="none" dirty="0">
              <a:solidFill>
                <a:srgbClr val="FFF9C4"/>
              </a:solidFill>
              <a:latin typeface="Arial"/>
              <a:ea typeface="Arial"/>
              <a:cs typeface="Arial"/>
              <a:sym typeface="Arial"/>
            </a:endParaRPr>
          </a:p>
        </p:txBody>
      </p:sp>
      <p:sp>
        <p:nvSpPr>
          <p:cNvPr id="227" name="Google Shape;227;g11e8aefdbe4_2_95"/>
          <p:cNvSpPr/>
          <p:nvPr/>
        </p:nvSpPr>
        <p:spPr>
          <a:xfrm>
            <a:off x="642853" y="1407289"/>
            <a:ext cx="11301086" cy="2812147"/>
          </a:xfrm>
          <a:prstGeom prst="roundRect">
            <a:avLst>
              <a:gd name="adj" fmla="val 16667"/>
            </a:avLst>
          </a:prstGeom>
          <a:noFill/>
          <a:ln w="25400" cap="flat" cmpd="sng">
            <a:solidFill>
              <a:srgbClr val="00FEF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FEFFFF"/>
              </a:solidFill>
              <a:latin typeface="Arial"/>
              <a:ea typeface="Arial"/>
              <a:cs typeface="Arial"/>
              <a:sym typeface="Arial"/>
            </a:endParaRPr>
          </a:p>
        </p:txBody>
      </p:sp>
      <p:sp>
        <p:nvSpPr>
          <p:cNvPr id="228" name="Google Shape;228;g11e8aefdbe4_2_95"/>
          <p:cNvSpPr txBox="1"/>
          <p:nvPr/>
        </p:nvSpPr>
        <p:spPr>
          <a:xfrm rot="-5400000">
            <a:off x="-1057144" y="2369093"/>
            <a:ext cx="28121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0" u="none" strike="noStrike" cap="none">
                <a:solidFill>
                  <a:srgbClr val="00FEFE"/>
                </a:solidFill>
                <a:latin typeface="Arial"/>
                <a:ea typeface="Arial"/>
                <a:cs typeface="Arial"/>
                <a:sym typeface="Arial"/>
              </a:rPr>
              <a:t>Commercial EO</a:t>
            </a:r>
            <a:endParaRPr sz="2400" b="1" i="0" u="none" strike="noStrike" cap="none">
              <a:solidFill>
                <a:srgbClr val="00FEFE"/>
              </a:solidFill>
              <a:latin typeface="Arial"/>
              <a:ea typeface="Arial"/>
              <a:cs typeface="Arial"/>
              <a:sym typeface="Arial"/>
            </a:endParaRPr>
          </a:p>
        </p:txBody>
      </p:sp>
      <p:sp>
        <p:nvSpPr>
          <p:cNvPr id="229" name="Google Shape;229;g11e8aefdbe4_2_95"/>
          <p:cNvSpPr/>
          <p:nvPr/>
        </p:nvSpPr>
        <p:spPr>
          <a:xfrm rot="10800000" flipH="1">
            <a:off x="1136202" y="2485680"/>
            <a:ext cx="640138" cy="902649"/>
          </a:xfrm>
          <a:prstGeom prst="bentArrow">
            <a:avLst>
              <a:gd name="adj1" fmla="val 25000"/>
              <a:gd name="adj2" fmla="val 25000"/>
              <a:gd name="adj3" fmla="val 25000"/>
              <a:gd name="adj4" fmla="val 43750"/>
            </a:avLst>
          </a:prstGeom>
          <a:solidFill>
            <a:srgbClr val="00FEFE"/>
          </a:solidFill>
          <a:ln w="25400" cap="flat" cmpd="sng">
            <a:solidFill>
              <a:srgbClr val="007E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3249"/>
              </a:solidFill>
              <a:latin typeface="Arial"/>
              <a:ea typeface="Arial"/>
              <a:cs typeface="Arial"/>
              <a:sym typeface="Arial"/>
            </a:endParaRPr>
          </a:p>
        </p:txBody>
      </p:sp>
      <p:sp>
        <p:nvSpPr>
          <p:cNvPr id="230" name="Google Shape;230;g11e8aefdbe4_2_95"/>
          <p:cNvSpPr txBox="1"/>
          <p:nvPr/>
        </p:nvSpPr>
        <p:spPr>
          <a:xfrm>
            <a:off x="811099" y="4538008"/>
            <a:ext cx="11132840"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0" u="none" strike="noStrike" cap="none" dirty="0">
                <a:solidFill>
                  <a:srgbClr val="00FEFE"/>
                </a:solidFill>
                <a:latin typeface="Arial"/>
                <a:ea typeface="Arial"/>
                <a:cs typeface="Arial"/>
                <a:sym typeface="Arial"/>
              </a:rPr>
              <a:t>New Space companies working </a:t>
            </a:r>
            <a:r>
              <a:rPr lang="en-GB" sz="2000" b="1" i="0" u="sng" strike="noStrike" cap="none" dirty="0">
                <a:solidFill>
                  <a:srgbClr val="00FEFE"/>
                </a:solidFill>
                <a:latin typeface="Arial"/>
                <a:ea typeface="Arial"/>
                <a:cs typeface="Arial"/>
                <a:sym typeface="Arial"/>
              </a:rPr>
              <a:t>for</a:t>
            </a:r>
            <a:r>
              <a:rPr lang="en-GB" sz="2000" b="1" i="0" u="none" strike="noStrike" cap="none" dirty="0">
                <a:solidFill>
                  <a:srgbClr val="00FEFE"/>
                </a:solidFill>
                <a:latin typeface="Arial"/>
                <a:ea typeface="Arial"/>
                <a:cs typeface="Arial"/>
                <a:sym typeface="Arial"/>
              </a:rPr>
              <a:t> ESA </a:t>
            </a:r>
            <a:r>
              <a:rPr lang="en-GB" sz="2000" b="0" i="0" u="none" strike="noStrike" cap="none" dirty="0">
                <a:solidFill>
                  <a:srgbClr val="FEFFFF"/>
                </a:solidFill>
                <a:latin typeface="Arial"/>
                <a:ea typeface="Arial"/>
                <a:cs typeface="Arial"/>
                <a:sym typeface="Arial"/>
              </a:rPr>
              <a:t>(i.e. developing satellites for ESA, role is identical to that of established companies but with new development methods):</a:t>
            </a:r>
            <a:endParaRPr dirty="0"/>
          </a:p>
          <a:p>
            <a:pPr marL="1257300" marR="0" lvl="2" indent="-342900" algn="l" rtl="0">
              <a:spcBef>
                <a:spcPts val="0"/>
              </a:spcBef>
              <a:spcAft>
                <a:spcPts val="0"/>
              </a:spcAft>
              <a:buClr>
                <a:srgbClr val="FEFFFF"/>
              </a:buClr>
              <a:buSzPts val="2000"/>
              <a:buFont typeface="Arial" panose="020B0604020202020204" pitchFamily="34" charset="0"/>
              <a:buChar char="-"/>
            </a:pPr>
            <a:r>
              <a:rPr lang="en-GB" sz="2000" b="0" i="0" u="none" strike="noStrike" cap="none" dirty="0">
                <a:solidFill>
                  <a:srgbClr val="FEFFFF"/>
                </a:solidFill>
                <a:latin typeface="Arial"/>
                <a:ea typeface="Arial"/>
                <a:cs typeface="Arial"/>
                <a:sym typeface="Arial"/>
              </a:rPr>
              <a:t>FutureEO</a:t>
            </a:r>
            <a:r>
              <a:rPr lang="en-GB" sz="2000" b="1" i="0" u="none" strike="noStrike" cap="none" dirty="0">
                <a:solidFill>
                  <a:srgbClr val="FEFFFF"/>
                </a:solidFill>
                <a:latin typeface="Arial"/>
                <a:ea typeface="Arial"/>
                <a:cs typeface="Arial"/>
                <a:sym typeface="Arial"/>
              </a:rPr>
              <a:t> SCOUT </a:t>
            </a:r>
            <a:r>
              <a:rPr lang="en-GB" sz="2000" b="0" i="0" u="none" strike="noStrike" cap="none" dirty="0">
                <a:solidFill>
                  <a:srgbClr val="FEFFFF"/>
                </a:solidFill>
                <a:latin typeface="Arial"/>
                <a:ea typeface="Arial"/>
                <a:cs typeface="Arial"/>
                <a:sym typeface="Arial"/>
              </a:rPr>
              <a:t>missions </a:t>
            </a:r>
          </a:p>
          <a:p>
            <a:pPr marL="1257300" marR="0" lvl="2" indent="-342900" algn="l" rtl="0">
              <a:spcBef>
                <a:spcPts val="0"/>
              </a:spcBef>
              <a:spcAft>
                <a:spcPts val="0"/>
              </a:spcAft>
              <a:buClr>
                <a:srgbClr val="FEFFFF"/>
              </a:buClr>
              <a:buSzPts val="2000"/>
              <a:buFont typeface="Arial" panose="020B0604020202020204" pitchFamily="34" charset="0"/>
              <a:buChar char="-"/>
            </a:pPr>
            <a:r>
              <a:rPr lang="en-GB" sz="2000" b="1" i="0" u="none" strike="noStrike" cap="none" dirty="0" err="1">
                <a:solidFill>
                  <a:srgbClr val="FEFFFF"/>
                </a:solidFill>
                <a:latin typeface="Arial"/>
                <a:ea typeface="Arial"/>
                <a:cs typeface="Arial"/>
                <a:sym typeface="Arial"/>
              </a:rPr>
              <a:t>PhiSats</a:t>
            </a:r>
            <a:r>
              <a:rPr lang="en-GB" sz="2000" b="0" i="0" u="none" strike="noStrike" cap="none" dirty="0">
                <a:solidFill>
                  <a:srgbClr val="FEFFFF"/>
                </a:solidFill>
                <a:latin typeface="Arial"/>
                <a:ea typeface="Arial"/>
                <a:cs typeface="Arial"/>
                <a:sym typeface="Arial"/>
              </a:rPr>
              <a:t> missions </a:t>
            </a:r>
          </a:p>
          <a:p>
            <a:pPr marL="1257300" marR="0" lvl="2" indent="-342900" algn="l" rtl="0">
              <a:spcBef>
                <a:spcPts val="0"/>
              </a:spcBef>
              <a:spcAft>
                <a:spcPts val="0"/>
              </a:spcAft>
              <a:buClr>
                <a:srgbClr val="FEFFFF"/>
              </a:buClr>
              <a:buSzPts val="2000"/>
              <a:buFont typeface="Arial" panose="020B0604020202020204" pitchFamily="34" charset="0"/>
              <a:buChar char="-"/>
            </a:pPr>
            <a:r>
              <a:rPr lang="en-GB" sz="2000" b="1" i="0" u="none" strike="noStrike" cap="none" dirty="0">
                <a:solidFill>
                  <a:srgbClr val="FEFFFF"/>
                </a:solidFill>
                <a:latin typeface="Arial"/>
                <a:ea typeface="Arial"/>
                <a:cs typeface="Arial"/>
                <a:sym typeface="Arial"/>
              </a:rPr>
              <a:t>PROBA-V </a:t>
            </a:r>
            <a:r>
              <a:rPr lang="en-GB" sz="2000" b="0" i="0" u="none" strike="noStrike" cap="none" dirty="0" err="1">
                <a:solidFill>
                  <a:srgbClr val="FEFFFF"/>
                </a:solidFill>
                <a:latin typeface="Arial"/>
                <a:ea typeface="Arial"/>
                <a:cs typeface="Arial"/>
                <a:sym typeface="Arial"/>
              </a:rPr>
              <a:t>Cubesat</a:t>
            </a:r>
            <a:r>
              <a:rPr lang="en-GB" sz="2000" b="0" i="0" u="none" strike="noStrike" cap="none" dirty="0">
                <a:solidFill>
                  <a:srgbClr val="FEFFFF"/>
                </a:solidFill>
                <a:latin typeface="Arial"/>
                <a:ea typeface="Arial"/>
                <a:cs typeface="Arial"/>
                <a:sym typeface="Arial"/>
              </a:rPr>
              <a:t> companion </a:t>
            </a:r>
          </a:p>
          <a:p>
            <a:pPr marL="1257300" marR="0" lvl="2" indent="-342900" algn="l" rtl="0">
              <a:spcBef>
                <a:spcPts val="0"/>
              </a:spcBef>
              <a:spcAft>
                <a:spcPts val="0"/>
              </a:spcAft>
              <a:buClr>
                <a:srgbClr val="FEFFFF"/>
              </a:buClr>
              <a:buSzPts val="2000"/>
              <a:buFont typeface="Arial" panose="020B0604020202020204" pitchFamily="34" charset="0"/>
              <a:buChar char="-"/>
            </a:pPr>
            <a:r>
              <a:rPr lang="en-GB" sz="2000" b="1" i="0" u="none" strike="noStrike" cap="none" dirty="0">
                <a:solidFill>
                  <a:srgbClr val="FEFFFF"/>
                </a:solidFill>
                <a:latin typeface="Arial"/>
                <a:ea typeface="Arial"/>
                <a:cs typeface="Arial"/>
                <a:sym typeface="Arial"/>
              </a:rPr>
              <a:t>Arctic </a:t>
            </a:r>
            <a:r>
              <a:rPr lang="en-GB" sz="2000" b="1" dirty="0">
                <a:solidFill>
                  <a:srgbClr val="FEFFFF"/>
                </a:solidFill>
              </a:rPr>
              <a:t>Weather Satellite (A</a:t>
            </a:r>
            <a:r>
              <a:rPr lang="en-GB" sz="2000" b="1" i="0" u="none" strike="noStrike" cap="none" dirty="0">
                <a:solidFill>
                  <a:srgbClr val="FEFFFF"/>
                </a:solidFill>
                <a:latin typeface="Arial"/>
                <a:ea typeface="Arial"/>
                <a:cs typeface="Arial"/>
                <a:sym typeface="Arial"/>
              </a:rPr>
              <a:t>WS)</a:t>
            </a:r>
            <a:r>
              <a:rPr lang="en-GB" sz="2000" b="0" i="0" u="none" strike="noStrike" cap="none" dirty="0">
                <a:solidFill>
                  <a:srgbClr val="FEFFFF"/>
                </a:solidFill>
                <a:latin typeface="Arial"/>
                <a:ea typeface="Arial"/>
                <a:cs typeface="Arial"/>
                <a:sym typeface="Arial"/>
              </a:rPr>
              <a:t> prototype</a:t>
            </a:r>
            <a:endParaRPr sz="2000" b="0" i="0" u="none" strike="noStrike" cap="none" dirty="0">
              <a:solidFill>
                <a:srgbClr val="FEFFFF"/>
              </a:solidFill>
              <a:latin typeface="Arial"/>
              <a:ea typeface="Arial"/>
              <a:cs typeface="Arial"/>
              <a:sym typeface="Arial"/>
            </a:endParaRPr>
          </a:p>
        </p:txBody>
      </p:sp>
      <p:sp>
        <p:nvSpPr>
          <p:cNvPr id="231" name="Google Shape;231;g11e8aefdbe4_2_95"/>
          <p:cNvSpPr/>
          <p:nvPr/>
        </p:nvSpPr>
        <p:spPr>
          <a:xfrm rot="10800000" flipH="1">
            <a:off x="1136202" y="5299783"/>
            <a:ext cx="483459" cy="679122"/>
          </a:xfrm>
          <a:prstGeom prst="bentArrow">
            <a:avLst>
              <a:gd name="adj1" fmla="val 25000"/>
              <a:gd name="adj2" fmla="val 25000"/>
              <a:gd name="adj3" fmla="val 25000"/>
              <a:gd name="adj4" fmla="val 42902"/>
            </a:avLst>
          </a:prstGeom>
          <a:solidFill>
            <a:srgbClr val="FEFFFF"/>
          </a:solidFill>
          <a:ln w="25400" cap="flat" cmpd="sng">
            <a:solidFill>
              <a:srgbClr val="FE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rgbClr val="003249"/>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1e8aefdbe4_2_108"/>
          <p:cNvSpPr txBox="1">
            <a:spLocks noGrp="1"/>
          </p:cNvSpPr>
          <p:nvPr>
            <p:ph type="body" idx="1"/>
          </p:nvPr>
        </p:nvSpPr>
        <p:spPr>
          <a:xfrm>
            <a:off x="394393" y="1066800"/>
            <a:ext cx="11511020" cy="1791170"/>
          </a:xfrm>
          <a:prstGeom prst="rect">
            <a:avLst/>
          </a:prstGeom>
          <a:noFill/>
          <a:ln>
            <a:noFill/>
          </a:ln>
        </p:spPr>
        <p:txBody>
          <a:bodyPr spcFirstLastPara="1" wrap="square" lIns="91425" tIns="45700" rIns="91425" bIns="45700" anchor="t" anchorCtr="0">
            <a:normAutofit/>
          </a:bodyPr>
          <a:lstStyle/>
          <a:p>
            <a:pPr marL="342900" lvl="0" indent="-342900">
              <a:spcBef>
                <a:spcPts val="0"/>
              </a:spcBef>
              <a:buFont typeface="+mj-lt"/>
              <a:buAutoNum type="arabicPeriod"/>
            </a:pPr>
            <a:r>
              <a:rPr lang="en-GB" sz="1800" dirty="0"/>
              <a:t>At COP26, +100 countries signed up to the </a:t>
            </a:r>
            <a:r>
              <a:rPr lang="en-GB" sz="1800" u="sng" dirty="0">
                <a:solidFill>
                  <a:schemeClr val="hlink"/>
                </a:solidFill>
                <a:hlinkClick r:id="rId3"/>
              </a:rPr>
              <a:t>Global Methane Pledge</a:t>
            </a:r>
            <a:r>
              <a:rPr lang="en-GB" sz="1800" dirty="0"/>
              <a:t> to limit emissions by 30% in 2030 compared with 2020 levels. Data-sharing partnership between ESA (Sentinel-5P) and </a:t>
            </a:r>
            <a:r>
              <a:rPr lang="en-GB" sz="1800" dirty="0" err="1"/>
              <a:t>GHGSat</a:t>
            </a:r>
            <a:r>
              <a:rPr lang="en-GB" sz="1800" dirty="0"/>
              <a:t> sat)</a:t>
            </a:r>
          </a:p>
          <a:p>
            <a:pPr marL="342900" lvl="0" indent="-342900" algn="l" rtl="0">
              <a:spcBef>
                <a:spcPts val="0"/>
              </a:spcBef>
              <a:spcAft>
                <a:spcPts val="0"/>
              </a:spcAft>
              <a:buClr>
                <a:schemeClr val="dk1"/>
              </a:buClr>
              <a:buSzPts val="2800"/>
              <a:buChar char="•"/>
            </a:pPr>
            <a:endParaRPr lang="en-GB" sz="1000" dirty="0"/>
          </a:p>
          <a:p>
            <a:pPr marL="342900" lvl="0" indent="-342900" algn="l" rtl="0">
              <a:spcBef>
                <a:spcPts val="0"/>
              </a:spcBef>
              <a:spcAft>
                <a:spcPts val="0"/>
              </a:spcAft>
              <a:buClr>
                <a:schemeClr val="dk1"/>
              </a:buClr>
              <a:buSzPts val="2800"/>
              <a:buChar char="•"/>
            </a:pPr>
            <a:endParaRPr lang="en-GB" sz="1000" dirty="0"/>
          </a:p>
          <a:p>
            <a:pPr marL="342900" lvl="0" indent="-342900" algn="l" rtl="0">
              <a:spcBef>
                <a:spcPts val="0"/>
              </a:spcBef>
              <a:spcAft>
                <a:spcPts val="0"/>
              </a:spcAft>
              <a:buClr>
                <a:schemeClr val="dk1"/>
              </a:buClr>
              <a:buSzPts val="2800"/>
              <a:buChar char="•"/>
            </a:pPr>
            <a:endParaRPr sz="1000" dirty="0"/>
          </a:p>
          <a:p>
            <a:pPr marL="342900" lvl="0" indent="-342900" algn="l" rtl="0">
              <a:spcBef>
                <a:spcPts val="560"/>
              </a:spcBef>
              <a:spcAft>
                <a:spcPts val="0"/>
              </a:spcAft>
              <a:buClr>
                <a:schemeClr val="dk1"/>
              </a:buClr>
              <a:buSzPts val="2800"/>
              <a:buFont typeface="+mj-lt"/>
              <a:buAutoNum type="arabicPeriod" startAt="2"/>
            </a:pPr>
            <a:r>
              <a:rPr lang="en-GB" sz="1800" dirty="0"/>
              <a:t>ICEYE commercial constellation of 14 small SAR satellites (18 by mid-2022)</a:t>
            </a:r>
            <a:endParaRPr sz="1000" dirty="0"/>
          </a:p>
          <a:p>
            <a:pPr marL="342900" lvl="0" indent="-342900" algn="l" rtl="0">
              <a:spcBef>
                <a:spcPts val="560"/>
              </a:spcBef>
              <a:spcAft>
                <a:spcPts val="0"/>
              </a:spcAft>
              <a:buClr>
                <a:schemeClr val="dk1"/>
              </a:buClr>
              <a:buSzPts val="2800"/>
              <a:buChar char="•"/>
            </a:pPr>
            <a:r>
              <a:rPr lang="en-GB" sz="1800" dirty="0"/>
              <a:t>Average access time: 3 hours anywhere on Earth</a:t>
            </a:r>
            <a:endParaRPr sz="1800" dirty="0"/>
          </a:p>
          <a:p>
            <a:pPr marL="342900" lvl="0" indent="-165100" algn="l" rtl="0">
              <a:spcBef>
                <a:spcPts val="560"/>
              </a:spcBef>
              <a:spcAft>
                <a:spcPts val="0"/>
              </a:spcAft>
              <a:buClr>
                <a:schemeClr val="dk1"/>
              </a:buClr>
              <a:buSzPts val="2800"/>
              <a:buNone/>
            </a:pPr>
            <a:endParaRPr sz="1000" b="1" dirty="0"/>
          </a:p>
        </p:txBody>
      </p:sp>
      <p:sp>
        <p:nvSpPr>
          <p:cNvPr id="245" name="Google Shape;245;g11e8aefdbe4_2_10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smtClean="0"/>
              <a:pPr marL="0" lvl="0" indent="0" algn="r" rtl="0">
                <a:spcBef>
                  <a:spcPts val="0"/>
                </a:spcBef>
                <a:spcAft>
                  <a:spcPts val="0"/>
                </a:spcAft>
                <a:buNone/>
              </a:pPr>
              <a:t>5</a:t>
            </a:fld>
            <a:endParaRPr/>
          </a:p>
        </p:txBody>
      </p:sp>
      <p:sp>
        <p:nvSpPr>
          <p:cNvPr id="246" name="Google Shape;246;g11e8aefdbe4_2_108"/>
          <p:cNvSpPr txBox="1">
            <a:spLocks noGrp="1"/>
          </p:cNvSpPr>
          <p:nvPr>
            <p:ph type="title"/>
          </p:nvPr>
        </p:nvSpPr>
        <p:spPr>
          <a:xfrm>
            <a:off x="406400" y="-76200"/>
            <a:ext cx="10972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B7CCE4"/>
              </a:buClr>
              <a:buSzPts val="4400"/>
              <a:buFont typeface="Calibri"/>
              <a:buNone/>
            </a:pPr>
            <a:r>
              <a:rPr lang="en-GB" dirty="0"/>
              <a:t>ESA and New Space (2/2) </a:t>
            </a:r>
            <a:endParaRPr dirty="0"/>
          </a:p>
        </p:txBody>
      </p:sp>
      <p:sp>
        <p:nvSpPr>
          <p:cNvPr id="247" name="Google Shape;247;g11e8aefdbe4_2_108"/>
          <p:cNvSpPr txBox="1">
            <a:spLocks noGrp="1"/>
          </p:cNvSpPr>
          <p:nvPr>
            <p:ph type="ftr" idx="11"/>
          </p:nvPr>
        </p:nvSpPr>
        <p:spPr>
          <a:xfrm>
            <a:off x="2946400" y="6356351"/>
            <a:ext cx="50800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endParaRPr dirty="0"/>
          </a:p>
        </p:txBody>
      </p:sp>
      <p:pic>
        <p:nvPicPr>
          <p:cNvPr id="248" name="Google Shape;248;g11e8aefdbe4_2_108"/>
          <p:cNvPicPr preferRelativeResize="0"/>
          <p:nvPr/>
        </p:nvPicPr>
        <p:blipFill rotWithShape="1">
          <a:blip r:embed="rId4">
            <a:alphaModFix/>
          </a:blip>
          <a:srcRect/>
          <a:stretch/>
        </p:blipFill>
        <p:spPr>
          <a:xfrm>
            <a:off x="7075255" y="2491740"/>
            <a:ext cx="4722351" cy="2500743"/>
          </a:xfrm>
          <a:prstGeom prst="rect">
            <a:avLst/>
          </a:prstGeom>
          <a:noFill/>
          <a:ln>
            <a:noFill/>
          </a:ln>
          <a:effectLst>
            <a:outerShdw blurRad="50800" dist="38100" dir="2700000" algn="tl" rotWithShape="0">
              <a:prstClr val="black">
                <a:alpha val="40000"/>
              </a:prstClr>
            </a:outerShdw>
          </a:effectLst>
        </p:spPr>
      </p:pic>
      <p:sp>
        <p:nvSpPr>
          <p:cNvPr id="249" name="Google Shape;249;g11e8aefdbe4_2_108"/>
          <p:cNvSpPr txBox="1"/>
          <p:nvPr/>
        </p:nvSpPr>
        <p:spPr>
          <a:xfrm>
            <a:off x="406400" y="2795846"/>
            <a:ext cx="5689600" cy="1892533"/>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chemeClr val="dk1"/>
              </a:buClr>
              <a:buSzPts val="2800"/>
              <a:buFont typeface="Arial"/>
              <a:buChar char="•"/>
            </a:pPr>
            <a:r>
              <a:rPr lang="en-GB" sz="1800" i="1" u="sng" dirty="0">
                <a:solidFill>
                  <a:schemeClr val="dk1"/>
                </a:solidFill>
                <a:sym typeface="Calibri"/>
              </a:rPr>
              <a:t>APPLICATIONS include</a:t>
            </a:r>
            <a:r>
              <a:rPr lang="en-GB" sz="1800" i="1" dirty="0">
                <a:solidFill>
                  <a:schemeClr val="dk1"/>
                </a:solidFill>
                <a:sym typeface="Calibri"/>
              </a:rPr>
              <a:t>:</a:t>
            </a:r>
          </a:p>
          <a:p>
            <a:pPr marL="342900" marR="0" lvl="0" indent="-342900" algn="l" rtl="0">
              <a:spcBef>
                <a:spcPts val="0"/>
              </a:spcBef>
              <a:spcAft>
                <a:spcPts val="0"/>
              </a:spcAft>
              <a:buClr>
                <a:schemeClr val="dk1"/>
              </a:buClr>
              <a:buSzPts val="2800"/>
              <a:buFont typeface="Arial"/>
              <a:buChar char="•"/>
            </a:pPr>
            <a:endParaRPr lang="en-GB" sz="900" i="1" dirty="0">
              <a:solidFill>
                <a:schemeClr val="dk1"/>
              </a:solidFill>
              <a:sym typeface="Calibri"/>
            </a:endParaRPr>
          </a:p>
          <a:p>
            <a:pPr marL="811213" lvl="4" indent="-274638">
              <a:buClr>
                <a:schemeClr val="dk1"/>
              </a:buClr>
              <a:buSzPts val="2800"/>
              <a:buFont typeface="Arial"/>
              <a:buChar char="•"/>
            </a:pPr>
            <a:r>
              <a:rPr lang="en-GB" sz="1800" i="1" dirty="0">
                <a:solidFill>
                  <a:srgbClr val="0070C0"/>
                </a:solidFill>
                <a:sym typeface="Calibri"/>
              </a:rPr>
              <a:t>Monitoring floods and mining activities, marine vessel detection and iceberg monitoring.</a:t>
            </a:r>
          </a:p>
          <a:p>
            <a:pPr marL="811213" lvl="4" indent="-274638">
              <a:buClr>
                <a:schemeClr val="dk1"/>
              </a:buClr>
              <a:buSzPts val="2800"/>
              <a:buFont typeface="Arial"/>
              <a:buChar char="•"/>
            </a:pPr>
            <a:endParaRPr sz="800" i="1" dirty="0">
              <a:solidFill>
                <a:srgbClr val="0070C0"/>
              </a:solidFill>
            </a:endParaRPr>
          </a:p>
          <a:p>
            <a:pPr marL="811213" lvl="4" indent="-274638">
              <a:spcBef>
                <a:spcPts val="560"/>
              </a:spcBef>
              <a:buClr>
                <a:schemeClr val="dk1"/>
              </a:buClr>
              <a:buSzPts val="2800"/>
              <a:buFont typeface="Arial"/>
              <a:buChar char="•"/>
            </a:pPr>
            <a:r>
              <a:rPr lang="en-GB" sz="1800" i="1" dirty="0">
                <a:solidFill>
                  <a:srgbClr val="0070C0"/>
                </a:solidFill>
                <a:sym typeface="Calibri"/>
              </a:rPr>
              <a:t>Copernicus Contributing Missions in complement to Copernicus Sentinel missions.</a:t>
            </a:r>
            <a:endParaRPr sz="1800" i="1" dirty="0">
              <a:solidFill>
                <a:srgbClr val="0070C0"/>
              </a:solidFill>
              <a:sym typeface="Calibri"/>
            </a:endParaRPr>
          </a:p>
          <a:p>
            <a:pPr marL="342900" marR="0" lvl="0" indent="-165100" algn="ctr" rtl="0">
              <a:spcBef>
                <a:spcPts val="560"/>
              </a:spcBef>
              <a:spcAft>
                <a:spcPts val="0"/>
              </a:spcAft>
              <a:buClr>
                <a:schemeClr val="dk1"/>
              </a:buClr>
              <a:buSzPts val="2800"/>
              <a:buFont typeface="Arial"/>
              <a:buNone/>
            </a:pPr>
            <a:endParaRPr sz="1800" b="1"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16FC5327-4404-487F-2806-A3AFF0206527}"/>
              </a:ext>
            </a:extLst>
          </p:cNvPr>
          <p:cNvSpPr txBox="1"/>
          <p:nvPr/>
        </p:nvSpPr>
        <p:spPr>
          <a:xfrm>
            <a:off x="262774" y="4876072"/>
            <a:ext cx="6347027" cy="1477328"/>
          </a:xfrm>
          <a:prstGeom prst="rect">
            <a:avLst/>
          </a:prstGeom>
          <a:solidFill>
            <a:srgbClr val="FFFF66"/>
          </a:solidFill>
          <a:effectLst>
            <a:outerShdw blurRad="50800" dist="38100" dir="2700000" algn="tl" rotWithShape="0">
              <a:prstClr val="black">
                <a:alpha val="40000"/>
              </a:prstClr>
            </a:outerShdw>
          </a:effectLst>
        </p:spPr>
        <p:txBody>
          <a:bodyPr wrap="square" rtlCol="0">
            <a:spAutoFit/>
          </a:bodyPr>
          <a:lstStyle/>
          <a:p>
            <a:r>
              <a:rPr lang="en-GB" sz="1800" dirty="0">
                <a:solidFill>
                  <a:schemeClr val="dk1"/>
                </a:solidFill>
              </a:rPr>
              <a:t>In May 2022, ICEYE and ESA agreed to conduct a pilot activity to support the Copernicus Emergency Management Services (CEMS) team with flood insights. The pilot will allow CEMS to evaluate ICEYE's flood insights and explore potential applications.</a:t>
            </a:r>
          </a:p>
        </p:txBody>
      </p:sp>
      <p:sp>
        <p:nvSpPr>
          <p:cNvPr id="3" name="TextBox 2">
            <a:extLst>
              <a:ext uri="{FF2B5EF4-FFF2-40B4-BE49-F238E27FC236}">
                <a16:creationId xmlns:a16="http://schemas.microsoft.com/office/drawing/2014/main" id="{1176BCDC-1200-AD77-1661-7353E5B014AC}"/>
              </a:ext>
            </a:extLst>
          </p:cNvPr>
          <p:cNvSpPr txBox="1"/>
          <p:nvPr/>
        </p:nvSpPr>
        <p:spPr>
          <a:xfrm>
            <a:off x="7075256" y="5141468"/>
            <a:ext cx="4722350" cy="1200329"/>
          </a:xfrm>
          <a:prstGeom prst="rect">
            <a:avLst/>
          </a:prstGeom>
          <a:solidFill>
            <a:schemeClr val="accent2">
              <a:lumMod val="60000"/>
              <a:lumOff val="40000"/>
            </a:schemeClr>
          </a:solidFill>
          <a:effectLst>
            <a:outerShdw blurRad="50800" dist="38100" dir="2700000" algn="tl" rotWithShape="0">
              <a:prstClr val="black">
                <a:alpha val="40000"/>
              </a:prstClr>
            </a:outerShdw>
          </a:effectLst>
        </p:spPr>
        <p:txBody>
          <a:bodyPr wrap="square" rtlCol="0">
            <a:spAutoFit/>
          </a:bodyPr>
          <a:lstStyle/>
          <a:p>
            <a:r>
              <a:rPr lang="en-GB" sz="1800" dirty="0">
                <a:solidFill>
                  <a:schemeClr val="dk1"/>
                </a:solidFill>
              </a:rPr>
              <a:t>In October 2021, ICEYE became a Copernicus Contributing mission partner to the European Union’s Earth Observation programme.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8c3824a5b2_0_0"/>
          <p:cNvSpPr txBox="1"/>
          <p:nvPr/>
        </p:nvSpPr>
        <p:spPr>
          <a:xfrm>
            <a:off x="94020" y="103248"/>
            <a:ext cx="8668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3200">
                <a:solidFill>
                  <a:schemeClr val="lt1"/>
                </a:solidFill>
              </a:rPr>
              <a:t>SIT-37 and New Space Outcomes</a:t>
            </a:r>
            <a:endParaRPr sz="3200">
              <a:solidFill>
                <a:schemeClr val="lt1"/>
              </a:solidFill>
            </a:endParaRPr>
          </a:p>
        </p:txBody>
      </p:sp>
      <p:sp>
        <p:nvSpPr>
          <p:cNvPr id="101" name="Google Shape;101;g18c3824a5b2_0_0"/>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6</a:t>
            </a:fld>
            <a:endParaRPr sz="1400" b="1" i="0" u="none" strike="noStrike" cap="none">
              <a:solidFill>
                <a:schemeClr val="accent1"/>
              </a:solidFill>
              <a:latin typeface="Arial"/>
              <a:ea typeface="Arial"/>
              <a:cs typeface="Arial"/>
              <a:sym typeface="Arial"/>
            </a:endParaRPr>
          </a:p>
        </p:txBody>
      </p:sp>
      <p:sp>
        <p:nvSpPr>
          <p:cNvPr id="102" name="Google Shape;102;g18c3824a5b2_0_0"/>
          <p:cNvSpPr txBox="1"/>
          <p:nvPr/>
        </p:nvSpPr>
        <p:spPr>
          <a:xfrm>
            <a:off x="225778" y="1249004"/>
            <a:ext cx="11965286" cy="60246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2400" b="1" i="1" u="sng" dirty="0">
                <a:solidFill>
                  <a:srgbClr val="C00000"/>
                </a:solidFill>
              </a:rPr>
              <a:t>New Space:</a:t>
            </a:r>
            <a:r>
              <a:rPr lang="en-GB" sz="2400" b="1" i="1" dirty="0">
                <a:solidFill>
                  <a:srgbClr val="C00000"/>
                </a:solidFill>
              </a:rPr>
              <a:t> priority from 2022-203 CEOS SIT Chair (ESA) </a:t>
            </a:r>
          </a:p>
          <a:p>
            <a:pPr marL="0" marR="0" lvl="0" indent="0" algn="l" rtl="0">
              <a:lnSpc>
                <a:spcPct val="150000"/>
              </a:lnSpc>
              <a:spcBef>
                <a:spcPts val="0"/>
              </a:spcBef>
              <a:spcAft>
                <a:spcPts val="0"/>
              </a:spcAft>
              <a:buNone/>
            </a:pPr>
            <a:r>
              <a:rPr lang="en-GB" sz="2400" b="1" i="1" u="sng" dirty="0">
                <a:solidFill>
                  <a:schemeClr val="dk1"/>
                </a:solidFill>
              </a:rPr>
              <a:t>SIT-37 (March 2022):</a:t>
            </a:r>
            <a:endParaRPr sz="2400" b="1" i="1" u="sng" dirty="0">
              <a:solidFill>
                <a:schemeClr val="dk1"/>
              </a:solidFill>
            </a:endParaRPr>
          </a:p>
          <a:p>
            <a:pPr marL="214312" marR="0" lvl="0" indent="-214312" algn="l" rtl="0">
              <a:lnSpc>
                <a:spcPct val="150000"/>
              </a:lnSpc>
              <a:spcBef>
                <a:spcPts val="0"/>
              </a:spcBef>
              <a:spcAft>
                <a:spcPts val="0"/>
              </a:spcAft>
              <a:buClr>
                <a:schemeClr val="dk1"/>
              </a:buClr>
              <a:buSzPts val="1600"/>
              <a:buChar char="❖"/>
            </a:pPr>
            <a:r>
              <a:rPr lang="en-GB" sz="1800" b="1" i="1" dirty="0">
                <a:solidFill>
                  <a:schemeClr val="dk1"/>
                </a:solidFill>
              </a:rPr>
              <a:t>Changing composition of the EO space, governmental and commercial roles up and down the value chain</a:t>
            </a:r>
          </a:p>
          <a:p>
            <a:pPr marL="214312" marR="0" lvl="0" indent="-214312" algn="l" rtl="0">
              <a:lnSpc>
                <a:spcPct val="150000"/>
              </a:lnSpc>
              <a:spcBef>
                <a:spcPts val="0"/>
              </a:spcBef>
              <a:spcAft>
                <a:spcPts val="0"/>
              </a:spcAft>
              <a:buClr>
                <a:schemeClr val="dk1"/>
              </a:buClr>
              <a:buSzPts val="1600"/>
              <a:buChar char="❖"/>
            </a:pPr>
            <a:endParaRPr sz="1000" b="1" i="1" dirty="0">
              <a:solidFill>
                <a:schemeClr val="dk1"/>
              </a:solidFill>
            </a:endParaRPr>
          </a:p>
          <a:p>
            <a:pPr marL="214312" marR="0" lvl="0" indent="-214312" algn="l" rtl="0">
              <a:lnSpc>
                <a:spcPct val="150000"/>
              </a:lnSpc>
              <a:spcBef>
                <a:spcPts val="0"/>
              </a:spcBef>
              <a:spcAft>
                <a:spcPts val="0"/>
              </a:spcAft>
              <a:buClr>
                <a:schemeClr val="dk1"/>
              </a:buClr>
              <a:buSzPts val="1600"/>
              <a:buChar char="❖"/>
            </a:pPr>
            <a:r>
              <a:rPr lang="en-GB" sz="1800" b="1" i="1" dirty="0">
                <a:solidFill>
                  <a:schemeClr val="dk1"/>
                </a:solidFill>
              </a:rPr>
              <a:t>SIT Chair led an initial discussion on partnership of CEOS Agencies with New Space companies, including presentation of case studies from CNES, COM, and NOAA on their experience. </a:t>
            </a:r>
          </a:p>
          <a:p>
            <a:pPr marL="214312" marR="0" lvl="0" indent="-214312" algn="l" rtl="0">
              <a:lnSpc>
                <a:spcPct val="150000"/>
              </a:lnSpc>
              <a:spcBef>
                <a:spcPts val="0"/>
              </a:spcBef>
              <a:spcAft>
                <a:spcPts val="0"/>
              </a:spcAft>
              <a:buClr>
                <a:schemeClr val="dk1"/>
              </a:buClr>
              <a:buSzPts val="1600"/>
              <a:buChar char="❖"/>
            </a:pPr>
            <a:endParaRPr sz="1000" b="1" i="1" dirty="0">
              <a:solidFill>
                <a:schemeClr val="dk1"/>
              </a:solidFill>
            </a:endParaRPr>
          </a:p>
          <a:p>
            <a:pPr marL="214312" marR="0" lvl="0" indent="-214312" algn="l" rtl="0">
              <a:lnSpc>
                <a:spcPct val="150000"/>
              </a:lnSpc>
              <a:spcBef>
                <a:spcPts val="0"/>
              </a:spcBef>
              <a:spcAft>
                <a:spcPts val="0"/>
              </a:spcAft>
              <a:buClr>
                <a:schemeClr val="dk1"/>
              </a:buClr>
              <a:buSzPts val="1600"/>
              <a:buChar char="❖"/>
            </a:pPr>
            <a:r>
              <a:rPr lang="en-GB" sz="1800" b="1" i="1" u="sng" dirty="0">
                <a:solidFill>
                  <a:schemeClr val="dk1"/>
                </a:solidFill>
              </a:rPr>
              <a:t>Some shared findings &amp; suggestions:</a:t>
            </a:r>
            <a:endParaRPr sz="1800" b="1" i="1" u="sng" dirty="0">
              <a:solidFill>
                <a:schemeClr val="dk1"/>
              </a:solidFill>
            </a:endParaRPr>
          </a:p>
          <a:p>
            <a:pPr marL="927100" lvl="1" indent="-342900">
              <a:lnSpc>
                <a:spcPct val="150000"/>
              </a:lnSpc>
              <a:buClr>
                <a:schemeClr val="dk1"/>
              </a:buClr>
              <a:buSzPts val="1600"/>
              <a:buFont typeface="+mj-lt"/>
              <a:buAutoNum type="arabicPeriod"/>
            </a:pPr>
            <a:r>
              <a:rPr lang="en-GB" sz="1800" b="1" i="1" dirty="0">
                <a:solidFill>
                  <a:srgbClr val="0070C0"/>
                </a:solidFill>
              </a:rPr>
              <a:t>Public-Private Partnerships: a familiar mechanism for collaboration with the private sector</a:t>
            </a:r>
            <a:endParaRPr sz="1800" b="1" i="1" dirty="0">
              <a:solidFill>
                <a:srgbClr val="0070C0"/>
              </a:solidFill>
            </a:endParaRPr>
          </a:p>
          <a:p>
            <a:pPr marL="927100" lvl="1" indent="-342900">
              <a:lnSpc>
                <a:spcPct val="150000"/>
              </a:lnSpc>
              <a:buClr>
                <a:schemeClr val="dk1"/>
              </a:buClr>
              <a:buSzPts val="1600"/>
              <a:buFont typeface="+mj-lt"/>
              <a:buAutoNum type="arabicPeriod"/>
            </a:pPr>
            <a:r>
              <a:rPr lang="en-GB" sz="1800" b="1" i="1" dirty="0">
                <a:solidFill>
                  <a:srgbClr val="0070C0"/>
                </a:solidFill>
              </a:rPr>
              <a:t>CEOS ‘standardisation’ efforts are very beneficial for downstream industries </a:t>
            </a:r>
            <a:endParaRPr sz="1800" b="1" i="1" dirty="0">
              <a:solidFill>
                <a:srgbClr val="0070C0"/>
              </a:solidFill>
            </a:endParaRPr>
          </a:p>
          <a:p>
            <a:pPr marL="927100" lvl="1" indent="-342900">
              <a:lnSpc>
                <a:spcPct val="150000"/>
              </a:lnSpc>
              <a:buClr>
                <a:schemeClr val="dk1"/>
              </a:buClr>
              <a:buSzPts val="1600"/>
              <a:buFont typeface="+mj-lt"/>
              <a:buAutoNum type="arabicPeriod"/>
            </a:pPr>
            <a:r>
              <a:rPr lang="en-GB" sz="1800" b="1" i="1" dirty="0">
                <a:solidFill>
                  <a:srgbClr val="0070C0"/>
                </a:solidFill>
              </a:rPr>
              <a:t>Move to </a:t>
            </a:r>
            <a:r>
              <a:rPr lang="en-GB" sz="1800" b="1" i="1" dirty="0" err="1">
                <a:solidFill>
                  <a:srgbClr val="0070C0"/>
                </a:solidFill>
              </a:rPr>
              <a:t>smallsat</a:t>
            </a:r>
            <a:r>
              <a:rPr lang="en-GB" sz="1800" b="1" i="1" dirty="0">
                <a:solidFill>
                  <a:srgbClr val="0070C0"/>
                </a:solidFill>
              </a:rPr>
              <a:t> constellations → Improve agility and resilience of the space architecture, and cost reduction</a:t>
            </a:r>
            <a:endParaRPr sz="1800" b="1" i="1" dirty="0">
              <a:solidFill>
                <a:srgbClr val="0070C0"/>
              </a:solidFill>
            </a:endParaRPr>
          </a:p>
          <a:p>
            <a:pPr marL="927100" lvl="1" indent="-342900">
              <a:lnSpc>
                <a:spcPct val="150000"/>
              </a:lnSpc>
              <a:buClr>
                <a:schemeClr val="dk1"/>
              </a:buClr>
              <a:buSzPts val="1600"/>
              <a:buFont typeface="+mj-lt"/>
              <a:buAutoNum type="arabicPeriod"/>
            </a:pPr>
            <a:r>
              <a:rPr lang="en-GB" sz="1800" b="1" i="1" dirty="0">
                <a:solidFill>
                  <a:srgbClr val="0070C0"/>
                </a:solidFill>
              </a:rPr>
              <a:t>Commercial data provides for an enhancement of public operational missions → complementarity</a:t>
            </a:r>
            <a:endParaRPr sz="1800" b="1" i="1" dirty="0">
              <a:solidFill>
                <a:srgbClr val="0070C0"/>
              </a:solidFill>
            </a:endParaRPr>
          </a:p>
          <a:p>
            <a:pPr marL="0" marR="0" lvl="0" indent="0" algn="l" rtl="0">
              <a:lnSpc>
                <a:spcPct val="150000"/>
              </a:lnSpc>
              <a:spcBef>
                <a:spcPts val="0"/>
              </a:spcBef>
              <a:spcAft>
                <a:spcPts val="0"/>
              </a:spcAft>
              <a:buNone/>
            </a:pPr>
            <a:endParaRPr sz="900" b="1" i="1" dirty="0">
              <a:solidFill>
                <a:schemeClr val="dk1"/>
              </a:solidFill>
            </a:endParaRPr>
          </a:p>
          <a:p>
            <a:pPr marL="0" marR="0" lvl="0" indent="0" algn="l" rtl="0">
              <a:lnSpc>
                <a:spcPct val="150000"/>
              </a:lnSpc>
              <a:spcBef>
                <a:spcPts val="0"/>
              </a:spcBef>
              <a:spcAft>
                <a:spcPts val="0"/>
              </a:spcAft>
              <a:buNone/>
            </a:pPr>
            <a:endParaRPr sz="1800" b="1" i="1"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8c3824a5b2_0_6"/>
          <p:cNvSpPr txBox="1"/>
          <p:nvPr/>
        </p:nvSpPr>
        <p:spPr>
          <a:xfrm>
            <a:off x="94020" y="103248"/>
            <a:ext cx="8668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3200">
                <a:solidFill>
                  <a:schemeClr val="lt1"/>
                </a:solidFill>
              </a:rPr>
              <a:t>SIT TW and New Space - Outcomes</a:t>
            </a:r>
            <a:endParaRPr sz="3200">
              <a:solidFill>
                <a:schemeClr val="lt1"/>
              </a:solidFill>
            </a:endParaRPr>
          </a:p>
        </p:txBody>
      </p:sp>
      <p:sp>
        <p:nvSpPr>
          <p:cNvPr id="108" name="Google Shape;108;g18c3824a5b2_0_6"/>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7</a:t>
            </a:fld>
            <a:endParaRPr sz="1400" b="1" i="0" u="none" strike="noStrike" cap="none">
              <a:solidFill>
                <a:schemeClr val="accent1"/>
              </a:solidFill>
              <a:latin typeface="Arial"/>
              <a:ea typeface="Arial"/>
              <a:cs typeface="Arial"/>
              <a:sym typeface="Arial"/>
            </a:endParaRPr>
          </a:p>
        </p:txBody>
      </p:sp>
      <p:sp>
        <p:nvSpPr>
          <p:cNvPr id="109" name="Google Shape;109;g18c3824a5b2_0_6"/>
          <p:cNvSpPr txBox="1"/>
          <p:nvPr/>
        </p:nvSpPr>
        <p:spPr>
          <a:xfrm>
            <a:off x="221250" y="1063245"/>
            <a:ext cx="11749500" cy="56322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GB" sz="2400" b="1" i="1" u="sng" dirty="0">
                <a:solidFill>
                  <a:schemeClr val="dk1"/>
                </a:solidFill>
              </a:rPr>
              <a:t>SIT</a:t>
            </a:r>
            <a:r>
              <a:rPr lang="en-GB" sz="1600" b="1" i="1" u="sng" dirty="0">
                <a:solidFill>
                  <a:schemeClr val="dk1"/>
                </a:solidFill>
              </a:rPr>
              <a:t> </a:t>
            </a:r>
            <a:r>
              <a:rPr lang="en-GB" sz="2400" b="1" i="1" u="sng" dirty="0">
                <a:solidFill>
                  <a:schemeClr val="dk1"/>
                </a:solidFill>
              </a:rPr>
              <a:t>Technical Workshop (September 2022)</a:t>
            </a:r>
            <a:endParaRPr sz="1600" b="1" i="1" u="sng" dirty="0">
              <a:solidFill>
                <a:schemeClr val="dk1"/>
              </a:solidFill>
            </a:endParaRPr>
          </a:p>
          <a:p>
            <a:pPr marL="214312" marR="0" lvl="0" indent="-214312" algn="l" rtl="0">
              <a:lnSpc>
                <a:spcPct val="150000"/>
              </a:lnSpc>
              <a:spcBef>
                <a:spcPts val="0"/>
              </a:spcBef>
              <a:spcAft>
                <a:spcPts val="0"/>
              </a:spcAft>
              <a:buClr>
                <a:schemeClr val="dk1"/>
              </a:buClr>
              <a:buSzPts val="1600"/>
              <a:buChar char="❖"/>
            </a:pPr>
            <a:r>
              <a:rPr lang="en-GB" sz="1600" b="1" i="1" dirty="0">
                <a:solidFill>
                  <a:schemeClr val="dk1"/>
                </a:solidFill>
              </a:rPr>
              <a:t>Case studies from Agencies (USGS, ESA, GISTDA, NASA, CSA), and further examples presented (ARD, WGCV). </a:t>
            </a:r>
            <a:endParaRPr sz="1600" b="1" i="1" dirty="0">
              <a:solidFill>
                <a:schemeClr val="dk1"/>
              </a:solidFill>
            </a:endParaRPr>
          </a:p>
          <a:p>
            <a:pPr marL="457200" lvl="0" indent="-330200" algn="l" rtl="0">
              <a:lnSpc>
                <a:spcPct val="150000"/>
              </a:lnSpc>
              <a:spcBef>
                <a:spcPts val="0"/>
              </a:spcBef>
              <a:spcAft>
                <a:spcPts val="0"/>
              </a:spcAft>
              <a:buClr>
                <a:schemeClr val="dk1"/>
              </a:buClr>
              <a:buSzPts val="1600"/>
              <a:buChar char="❖"/>
            </a:pPr>
            <a:r>
              <a:rPr lang="en-GB" sz="1600" b="1" i="1" u="sng" dirty="0">
                <a:solidFill>
                  <a:schemeClr val="dk1"/>
                </a:solidFill>
              </a:rPr>
              <a:t>Some shared findings &amp; suggestions:</a:t>
            </a:r>
            <a:endParaRPr sz="1600" b="1" i="1" u="sng" dirty="0">
              <a:solidFill>
                <a:schemeClr val="dk1"/>
              </a:solidFill>
            </a:endParaRPr>
          </a:p>
          <a:p>
            <a:pPr marL="927100" marR="0" lvl="1" indent="-342900" algn="l" rtl="0">
              <a:lnSpc>
                <a:spcPct val="150000"/>
              </a:lnSpc>
              <a:spcBef>
                <a:spcPts val="0"/>
              </a:spcBef>
              <a:spcAft>
                <a:spcPts val="0"/>
              </a:spcAft>
              <a:buClr>
                <a:schemeClr val="dk1"/>
              </a:buClr>
              <a:buSzPts val="1600"/>
              <a:buFont typeface="+mj-lt"/>
              <a:buAutoNum type="arabicPeriod"/>
            </a:pPr>
            <a:r>
              <a:rPr lang="en-GB" sz="1600" b="1" i="1" dirty="0">
                <a:solidFill>
                  <a:srgbClr val="0070C0"/>
                </a:solidFill>
              </a:rPr>
              <a:t>EO is only a small fraction of commercial space market; most purchases come from the governments in large transactions. Public-Private Partnerships (PPPs) are one of the most likely ways to underpin market sustainability</a:t>
            </a:r>
            <a:endParaRPr sz="1600" b="1" i="1" dirty="0">
              <a:solidFill>
                <a:srgbClr val="0070C0"/>
              </a:solidFill>
            </a:endParaRPr>
          </a:p>
          <a:p>
            <a:pPr marL="927100" marR="0" lvl="1" indent="-342900" algn="l" rtl="0">
              <a:lnSpc>
                <a:spcPct val="150000"/>
              </a:lnSpc>
              <a:spcBef>
                <a:spcPts val="0"/>
              </a:spcBef>
              <a:spcAft>
                <a:spcPts val="0"/>
              </a:spcAft>
              <a:buClr>
                <a:schemeClr val="dk1"/>
              </a:buClr>
              <a:buSzPts val="1600"/>
              <a:buFont typeface="+mj-lt"/>
              <a:buAutoNum type="arabicPeriod"/>
            </a:pPr>
            <a:r>
              <a:rPr lang="en-GB" sz="1600" b="1" i="1" dirty="0">
                <a:solidFill>
                  <a:srgbClr val="0070C0"/>
                </a:solidFill>
              </a:rPr>
              <a:t>Copernicus is the big enabler of EO New Space in Europe</a:t>
            </a:r>
            <a:endParaRPr sz="1600" b="1" i="1" dirty="0">
              <a:solidFill>
                <a:srgbClr val="0070C0"/>
              </a:solidFill>
            </a:endParaRPr>
          </a:p>
          <a:p>
            <a:pPr marL="927100" marR="0" lvl="1" indent="-342900" algn="l" rtl="0">
              <a:lnSpc>
                <a:spcPct val="150000"/>
              </a:lnSpc>
              <a:spcBef>
                <a:spcPts val="0"/>
              </a:spcBef>
              <a:spcAft>
                <a:spcPts val="0"/>
              </a:spcAft>
              <a:buClr>
                <a:schemeClr val="dk1"/>
              </a:buClr>
              <a:buSzPts val="1600"/>
              <a:buFont typeface="+mj-lt"/>
              <a:buAutoNum type="arabicPeriod"/>
            </a:pPr>
            <a:r>
              <a:rPr lang="en-GB" sz="1600" b="1" i="1" dirty="0">
                <a:solidFill>
                  <a:srgbClr val="0070C0"/>
                </a:solidFill>
              </a:rPr>
              <a:t>Direct dialogue between private and public sectors, and with users is needed to develop the way forward for partnerships</a:t>
            </a:r>
            <a:endParaRPr sz="1600" b="1" i="1" dirty="0">
              <a:solidFill>
                <a:srgbClr val="0070C0"/>
              </a:solidFill>
            </a:endParaRPr>
          </a:p>
          <a:p>
            <a:pPr marL="927100" marR="0" lvl="1" indent="-342900" algn="l" rtl="0">
              <a:lnSpc>
                <a:spcPct val="150000"/>
              </a:lnSpc>
              <a:spcBef>
                <a:spcPts val="0"/>
              </a:spcBef>
              <a:spcAft>
                <a:spcPts val="0"/>
              </a:spcAft>
              <a:buClr>
                <a:schemeClr val="dk1"/>
              </a:buClr>
              <a:buSzPts val="1600"/>
              <a:buFont typeface="+mj-lt"/>
              <a:buAutoNum type="arabicPeriod"/>
            </a:pPr>
            <a:r>
              <a:rPr lang="en-GB" sz="1600" b="1" i="1" dirty="0">
                <a:solidFill>
                  <a:srgbClr val="0070C0"/>
                </a:solidFill>
              </a:rPr>
              <a:t>Proposal for a New Space Task team that would explore the principle of shared value between public and private commercial space services in delivering public benefit</a:t>
            </a:r>
          </a:p>
          <a:p>
            <a:pPr marL="927100" marR="0" lvl="1" indent="-342900" algn="l" rtl="0">
              <a:lnSpc>
                <a:spcPct val="150000"/>
              </a:lnSpc>
              <a:spcBef>
                <a:spcPts val="0"/>
              </a:spcBef>
              <a:spcAft>
                <a:spcPts val="0"/>
              </a:spcAft>
              <a:buClr>
                <a:schemeClr val="dk1"/>
              </a:buClr>
              <a:buSzPts val="1600"/>
              <a:buFont typeface="+mj-lt"/>
              <a:buAutoNum type="arabicPeriod"/>
            </a:pPr>
            <a:endParaRPr sz="1000" b="1" dirty="0">
              <a:solidFill>
                <a:srgbClr val="0070C0"/>
              </a:solidFill>
            </a:endParaRPr>
          </a:p>
          <a:p>
            <a:pPr marL="0" marR="0" lvl="0" indent="0" algn="l" rtl="0">
              <a:lnSpc>
                <a:spcPct val="150000"/>
              </a:lnSpc>
              <a:spcBef>
                <a:spcPts val="0"/>
              </a:spcBef>
              <a:spcAft>
                <a:spcPts val="0"/>
              </a:spcAft>
              <a:buNone/>
            </a:pPr>
            <a:r>
              <a:rPr lang="en-GB" sz="2400" b="1" i="1" u="sng" dirty="0">
                <a:solidFill>
                  <a:schemeClr val="dk1"/>
                </a:solidFill>
              </a:rPr>
              <a:t>CEOS</a:t>
            </a:r>
            <a:r>
              <a:rPr lang="en-GB" sz="1600" b="1" i="1" u="sng" dirty="0">
                <a:solidFill>
                  <a:schemeClr val="dk1"/>
                </a:solidFill>
              </a:rPr>
              <a:t> </a:t>
            </a:r>
            <a:r>
              <a:rPr lang="en-GB" sz="2400" b="1" i="1" u="sng" dirty="0">
                <a:solidFill>
                  <a:schemeClr val="dk1"/>
                </a:solidFill>
              </a:rPr>
              <a:t>Plenary (November 2022)</a:t>
            </a:r>
            <a:endParaRPr sz="2400" b="1" i="1" u="sng" dirty="0">
              <a:solidFill>
                <a:schemeClr val="dk1"/>
              </a:solidFill>
            </a:endParaRPr>
          </a:p>
          <a:p>
            <a:pPr marL="214312" marR="0" lvl="0" indent="-214312" algn="l" rtl="0">
              <a:lnSpc>
                <a:spcPct val="150000"/>
              </a:lnSpc>
              <a:spcBef>
                <a:spcPts val="0"/>
              </a:spcBef>
              <a:spcAft>
                <a:spcPts val="0"/>
              </a:spcAft>
              <a:buClr>
                <a:schemeClr val="dk1"/>
              </a:buClr>
              <a:buSzPts val="1600"/>
              <a:buChar char="❖"/>
            </a:pPr>
            <a:r>
              <a:rPr lang="en-GB" sz="1600" b="1" i="1" dirty="0">
                <a:solidFill>
                  <a:schemeClr val="dk1"/>
                </a:solidFill>
              </a:rPr>
              <a:t> New Space Task Team created. </a:t>
            </a:r>
            <a:r>
              <a:rPr lang="en-GB" sz="1600" b="1" i="1" dirty="0" err="1">
                <a:solidFill>
                  <a:schemeClr val="dk1"/>
                </a:solidFill>
              </a:rPr>
              <a:t>ToRs</a:t>
            </a:r>
            <a:r>
              <a:rPr lang="en-GB" sz="1600" b="1" i="1" dirty="0">
                <a:solidFill>
                  <a:schemeClr val="dk1"/>
                </a:solidFill>
              </a:rPr>
              <a:t> endorsed by Plenary</a:t>
            </a:r>
            <a:endParaRPr sz="1600" b="1" i="1"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8c3824a5b2_0_37"/>
          <p:cNvSpPr txBox="1"/>
          <p:nvPr/>
        </p:nvSpPr>
        <p:spPr>
          <a:xfrm>
            <a:off x="94020" y="103248"/>
            <a:ext cx="8668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3200" dirty="0">
                <a:solidFill>
                  <a:schemeClr val="lt1"/>
                </a:solidFill>
              </a:rPr>
              <a:t>‘New Space’ Task Team - Purpose</a:t>
            </a:r>
            <a:endParaRPr sz="3200" dirty="0">
              <a:solidFill>
                <a:schemeClr val="lt1"/>
              </a:solidFill>
            </a:endParaRPr>
          </a:p>
        </p:txBody>
      </p:sp>
      <p:sp>
        <p:nvSpPr>
          <p:cNvPr id="150" name="Google Shape;150;g18c3824a5b2_0_37"/>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8</a:t>
            </a:fld>
            <a:endParaRPr sz="1400" b="1" i="0" u="none" strike="noStrike" cap="none">
              <a:solidFill>
                <a:schemeClr val="accent1"/>
              </a:solidFill>
              <a:latin typeface="Arial"/>
              <a:ea typeface="Arial"/>
              <a:cs typeface="Arial"/>
              <a:sym typeface="Arial"/>
            </a:endParaRPr>
          </a:p>
        </p:txBody>
      </p:sp>
      <p:sp>
        <p:nvSpPr>
          <p:cNvPr id="151" name="Google Shape;151;g18c3824a5b2_0_37"/>
          <p:cNvSpPr txBox="1"/>
          <p:nvPr/>
        </p:nvSpPr>
        <p:spPr>
          <a:xfrm>
            <a:off x="343050" y="1133800"/>
            <a:ext cx="11749500" cy="558610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1600"/>
              <a:buFont typeface="+mj-lt"/>
              <a:buAutoNum type="arabicPeriod"/>
            </a:pPr>
            <a:r>
              <a:rPr lang="en-GB" sz="1800" b="1" i="1" dirty="0">
                <a:solidFill>
                  <a:srgbClr val="0070C0"/>
                </a:solidFill>
              </a:rPr>
              <a:t>Significant interest across CEOS agencies </a:t>
            </a:r>
            <a:r>
              <a:rPr lang="en-GB" sz="1800" b="1" i="1" dirty="0" err="1">
                <a:solidFill>
                  <a:srgbClr val="0070C0"/>
                </a:solidFill>
              </a:rPr>
              <a:t>wrt</a:t>
            </a:r>
            <a:r>
              <a:rPr lang="en-GB" sz="1800" b="1" i="1" dirty="0">
                <a:solidFill>
                  <a:srgbClr val="0070C0"/>
                </a:solidFill>
              </a:rPr>
              <a:t> how best to engage with the “New Space” companies</a:t>
            </a:r>
            <a:endParaRPr sz="1800" b="1" i="1" dirty="0">
              <a:solidFill>
                <a:srgbClr val="0070C0"/>
              </a:solidFill>
            </a:endParaRPr>
          </a:p>
          <a:p>
            <a:pPr marL="914400" marR="0" lvl="1" indent="-330200" algn="l" rtl="0">
              <a:lnSpc>
                <a:spcPct val="150000"/>
              </a:lnSpc>
              <a:spcBef>
                <a:spcPts val="0"/>
              </a:spcBef>
              <a:spcAft>
                <a:spcPts val="0"/>
              </a:spcAft>
              <a:buClr>
                <a:schemeClr val="dk1"/>
              </a:buClr>
              <a:buSzPts val="1600"/>
              <a:buFont typeface="Noto Sans"/>
              <a:buChar char="○"/>
            </a:pPr>
            <a:r>
              <a:rPr lang="en-GB" sz="1800" b="1" i="1" dirty="0">
                <a:solidFill>
                  <a:schemeClr val="dk1"/>
                </a:solidFill>
              </a:rPr>
              <a:t>Important potential for added value to the public upstream and downstream sectors for the benefit of users</a:t>
            </a:r>
            <a:endParaRPr sz="1800" b="1" i="1" dirty="0">
              <a:solidFill>
                <a:schemeClr val="dk1"/>
              </a:solidFill>
            </a:endParaRPr>
          </a:p>
          <a:p>
            <a:pPr marL="0" marR="0" lvl="0" indent="0" algn="l" rtl="0">
              <a:lnSpc>
                <a:spcPct val="150000"/>
              </a:lnSpc>
              <a:spcBef>
                <a:spcPts val="0"/>
              </a:spcBef>
              <a:spcAft>
                <a:spcPts val="0"/>
              </a:spcAft>
              <a:buNone/>
            </a:pPr>
            <a:endParaRPr sz="1000" b="1" i="1" dirty="0">
              <a:solidFill>
                <a:schemeClr val="dk1"/>
              </a:solidFill>
            </a:endParaRPr>
          </a:p>
          <a:p>
            <a:pPr marL="342900" marR="0" lvl="0" indent="-342900" algn="l" rtl="0">
              <a:lnSpc>
                <a:spcPct val="150000"/>
              </a:lnSpc>
              <a:spcBef>
                <a:spcPts val="0"/>
              </a:spcBef>
              <a:spcAft>
                <a:spcPts val="0"/>
              </a:spcAft>
              <a:buClr>
                <a:schemeClr val="dk1"/>
              </a:buClr>
              <a:buSzPts val="1600"/>
              <a:buFont typeface="+mj-lt"/>
              <a:buAutoNum type="arabicPeriod" startAt="2"/>
            </a:pPr>
            <a:r>
              <a:rPr lang="en-GB" sz="1800" b="1" i="1" dirty="0">
                <a:solidFill>
                  <a:srgbClr val="0070C0"/>
                </a:solidFill>
              </a:rPr>
              <a:t>Some countries represented in CEOS are facilitating innovative and rapidly-expanding industry</a:t>
            </a:r>
            <a:endParaRPr sz="1800" b="1" i="1" dirty="0">
              <a:solidFill>
                <a:srgbClr val="0070C0"/>
              </a:solidFill>
            </a:endParaRPr>
          </a:p>
          <a:p>
            <a:pPr marL="914400" marR="0" lvl="1" indent="-330200" algn="l" rtl="0">
              <a:lnSpc>
                <a:spcPct val="150000"/>
              </a:lnSpc>
              <a:spcBef>
                <a:spcPts val="0"/>
              </a:spcBef>
              <a:spcAft>
                <a:spcPts val="0"/>
              </a:spcAft>
              <a:buClr>
                <a:schemeClr val="dk1"/>
              </a:buClr>
              <a:buSzPts val="1600"/>
              <a:buFont typeface="Noto Sans"/>
              <a:buChar char="○"/>
            </a:pPr>
            <a:r>
              <a:rPr lang="en-GB" sz="1800" b="1" i="1" dirty="0">
                <a:solidFill>
                  <a:schemeClr val="dk1"/>
                </a:solidFill>
              </a:rPr>
              <a:t>Sharing experience acquired can be beneficial to the other CEOS members. </a:t>
            </a:r>
            <a:endParaRPr sz="1800" b="1" i="1" dirty="0">
              <a:solidFill>
                <a:schemeClr val="dk1"/>
              </a:solidFill>
            </a:endParaRPr>
          </a:p>
          <a:p>
            <a:pPr marL="0" marR="0" lvl="0" indent="0" algn="l" rtl="0">
              <a:lnSpc>
                <a:spcPct val="150000"/>
              </a:lnSpc>
              <a:spcBef>
                <a:spcPts val="0"/>
              </a:spcBef>
              <a:spcAft>
                <a:spcPts val="0"/>
              </a:spcAft>
              <a:buNone/>
            </a:pPr>
            <a:endParaRPr sz="1000" b="1" i="1" dirty="0">
              <a:solidFill>
                <a:schemeClr val="dk1"/>
              </a:solidFill>
            </a:endParaRPr>
          </a:p>
          <a:p>
            <a:pPr marL="342900" marR="0" lvl="0" indent="-342900" algn="l" rtl="0">
              <a:lnSpc>
                <a:spcPct val="150000"/>
              </a:lnSpc>
              <a:spcBef>
                <a:spcPts val="0"/>
              </a:spcBef>
              <a:spcAft>
                <a:spcPts val="0"/>
              </a:spcAft>
              <a:buClr>
                <a:schemeClr val="dk1"/>
              </a:buClr>
              <a:buSzPts val="1600"/>
              <a:buFont typeface="+mj-lt"/>
              <a:buAutoNum type="arabicPeriod" startAt="3"/>
            </a:pPr>
            <a:r>
              <a:rPr lang="en-GB" sz="1800" b="1" i="1" dirty="0">
                <a:solidFill>
                  <a:srgbClr val="0070C0"/>
                </a:solidFill>
              </a:rPr>
              <a:t>Awareness and strong desire in CEOS to explore ideas for CEOS - commercial sector ideas</a:t>
            </a:r>
            <a:endParaRPr sz="1800" b="1" i="1" dirty="0">
              <a:solidFill>
                <a:srgbClr val="0070C0"/>
              </a:solidFill>
            </a:endParaRPr>
          </a:p>
          <a:p>
            <a:pPr marL="914400" marR="0" lvl="1" indent="-330200" algn="l" rtl="0">
              <a:lnSpc>
                <a:spcPct val="150000"/>
              </a:lnSpc>
              <a:spcBef>
                <a:spcPts val="0"/>
              </a:spcBef>
              <a:spcAft>
                <a:spcPts val="0"/>
              </a:spcAft>
              <a:buClr>
                <a:schemeClr val="dk1"/>
              </a:buClr>
              <a:buSzPts val="1600"/>
              <a:buFont typeface="Noto Sans"/>
              <a:buChar char="○"/>
            </a:pPr>
            <a:r>
              <a:rPr lang="en-GB" sz="1800" b="1" i="1" dirty="0">
                <a:solidFill>
                  <a:schemeClr val="dk1"/>
                </a:solidFill>
              </a:rPr>
              <a:t>Ensure CEOS remains true to its mission statement - coordination of civil space-based EO</a:t>
            </a:r>
            <a:endParaRPr sz="1800" b="1" i="1" dirty="0">
              <a:solidFill>
                <a:schemeClr val="dk1"/>
              </a:solidFill>
            </a:endParaRPr>
          </a:p>
          <a:p>
            <a:pPr marL="0" marR="0" lvl="0" indent="0" algn="l" rtl="0">
              <a:lnSpc>
                <a:spcPct val="150000"/>
              </a:lnSpc>
              <a:spcBef>
                <a:spcPts val="0"/>
              </a:spcBef>
              <a:spcAft>
                <a:spcPts val="0"/>
              </a:spcAft>
              <a:buNone/>
            </a:pPr>
            <a:endParaRPr sz="1000" b="1" i="1" dirty="0">
              <a:solidFill>
                <a:schemeClr val="dk1"/>
              </a:solidFill>
            </a:endParaRPr>
          </a:p>
          <a:p>
            <a:pPr marL="342900" marR="0" lvl="0" indent="-342900" algn="l" rtl="0">
              <a:lnSpc>
                <a:spcPct val="150000"/>
              </a:lnSpc>
              <a:spcBef>
                <a:spcPts val="0"/>
              </a:spcBef>
              <a:spcAft>
                <a:spcPts val="0"/>
              </a:spcAft>
              <a:buClr>
                <a:schemeClr val="dk1"/>
              </a:buClr>
              <a:buSzPts val="1600"/>
              <a:buFont typeface="+mj-lt"/>
              <a:buAutoNum type="arabicPeriod" startAt="4"/>
            </a:pPr>
            <a:r>
              <a:rPr lang="en-GB" sz="1800" b="1" i="1" dirty="0">
                <a:solidFill>
                  <a:srgbClr val="0070C0"/>
                </a:solidFill>
              </a:rPr>
              <a:t>The topic of New Space introduced in CEOS by the 2022-2023 CEOS SIT Chair as strategic priority</a:t>
            </a:r>
            <a:endParaRPr sz="1800" b="1" i="1" dirty="0">
              <a:solidFill>
                <a:srgbClr val="0070C0"/>
              </a:solidFill>
            </a:endParaRPr>
          </a:p>
          <a:p>
            <a:pPr marL="0" marR="0" lvl="0" indent="0" algn="l" rtl="0">
              <a:lnSpc>
                <a:spcPct val="150000"/>
              </a:lnSpc>
              <a:spcBef>
                <a:spcPts val="0"/>
              </a:spcBef>
              <a:spcAft>
                <a:spcPts val="0"/>
              </a:spcAft>
              <a:buNone/>
            </a:pPr>
            <a:endParaRPr sz="1000" b="1" i="1" dirty="0">
              <a:solidFill>
                <a:srgbClr val="0070C0"/>
              </a:solidFill>
            </a:endParaRPr>
          </a:p>
          <a:p>
            <a:pPr marL="342900" marR="0" lvl="0" indent="-342900" algn="l" rtl="0">
              <a:lnSpc>
                <a:spcPct val="150000"/>
              </a:lnSpc>
              <a:spcBef>
                <a:spcPts val="0"/>
              </a:spcBef>
              <a:spcAft>
                <a:spcPts val="0"/>
              </a:spcAft>
              <a:buClr>
                <a:schemeClr val="dk1"/>
              </a:buClr>
              <a:buSzPts val="1600"/>
              <a:buFont typeface="+mj-lt"/>
              <a:buAutoNum type="arabicPeriod" startAt="5"/>
            </a:pPr>
            <a:r>
              <a:rPr lang="en-GB" sz="1800" b="1" i="1" dirty="0">
                <a:solidFill>
                  <a:srgbClr val="0070C0"/>
                </a:solidFill>
              </a:rPr>
              <a:t>New Space Task Team will explore collaboration opportunities that bring mutual benefit to all parties</a:t>
            </a:r>
            <a:endParaRPr sz="1800" b="1" i="1" dirty="0">
              <a:solidFill>
                <a:srgbClr val="0070C0"/>
              </a:solidFill>
            </a:endParaRPr>
          </a:p>
          <a:p>
            <a:pPr marL="914400" marR="0" lvl="1" indent="-330200" algn="l" rtl="0">
              <a:lnSpc>
                <a:spcPct val="150000"/>
              </a:lnSpc>
              <a:spcBef>
                <a:spcPts val="0"/>
              </a:spcBef>
              <a:spcAft>
                <a:spcPts val="0"/>
              </a:spcAft>
              <a:buClr>
                <a:schemeClr val="dk1"/>
              </a:buClr>
              <a:buSzPts val="1600"/>
              <a:buFont typeface="Noto Sans"/>
              <a:buChar char="○"/>
            </a:pPr>
            <a:r>
              <a:rPr lang="en-GB" sz="1800" b="1" i="1" dirty="0">
                <a:solidFill>
                  <a:schemeClr val="dk1"/>
                </a:solidFill>
              </a:rPr>
              <a:t>Identification of concrete initiatives that will drive the agenda forwards</a:t>
            </a:r>
            <a:endParaRPr sz="1800" b="1" i="1" dirty="0">
              <a:solidFill>
                <a:schemeClr val="dk1"/>
              </a:solidFill>
            </a:endParaRPr>
          </a:p>
          <a:p>
            <a:pPr marL="0" marR="0" lvl="0" indent="0" algn="l" rtl="0">
              <a:lnSpc>
                <a:spcPct val="150000"/>
              </a:lnSpc>
              <a:spcBef>
                <a:spcPts val="0"/>
              </a:spcBef>
              <a:spcAft>
                <a:spcPts val="0"/>
              </a:spcAft>
              <a:buNone/>
            </a:pPr>
            <a:endParaRPr sz="1800" b="1" i="1"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18c3824a5b2_0_50"/>
          <p:cNvSpPr txBox="1"/>
          <p:nvPr/>
        </p:nvSpPr>
        <p:spPr>
          <a:xfrm>
            <a:off x="221250" y="1246689"/>
            <a:ext cx="11749500" cy="5770770"/>
          </a:xfrm>
          <a:prstGeom prst="rect">
            <a:avLst/>
          </a:prstGeom>
          <a:noFill/>
          <a:ln>
            <a:noFill/>
          </a:ln>
        </p:spPr>
        <p:txBody>
          <a:bodyPr spcFirstLastPara="1" wrap="square" lIns="91425" tIns="45700" rIns="91425" bIns="45700" anchor="t" anchorCtr="0">
            <a:spAutoFit/>
          </a:bodyPr>
          <a:lstStyle/>
          <a:p>
            <a:pPr marL="127000">
              <a:lnSpc>
                <a:spcPct val="150000"/>
              </a:lnSpc>
              <a:buClr>
                <a:schemeClr val="dk1"/>
              </a:buClr>
              <a:buSzPts val="1600"/>
            </a:pPr>
            <a:r>
              <a:rPr lang="en-GB" sz="1800" b="1" i="1" u="sng" dirty="0">
                <a:solidFill>
                  <a:schemeClr val="dk1"/>
                </a:solidFill>
              </a:rPr>
              <a:t>Purpose:</a:t>
            </a:r>
            <a:r>
              <a:rPr lang="en-GB" sz="1800" b="1" i="1" dirty="0">
                <a:solidFill>
                  <a:schemeClr val="dk1"/>
                </a:solidFill>
              </a:rPr>
              <a:t> </a:t>
            </a:r>
            <a:r>
              <a:rPr lang="en-GB" sz="1800" b="1" i="1" dirty="0">
                <a:solidFill>
                  <a:srgbClr val="C00000"/>
                </a:solidFill>
              </a:rPr>
              <a:t>NSTT will explore collaboration opportunities in New Space that bring mutual benefit to all parties, including the identification of concrete initiatives that will drive the agenda forwards.</a:t>
            </a:r>
          </a:p>
          <a:p>
            <a:pPr marL="457200" marR="0" lvl="0" indent="-330200" algn="l" rtl="0">
              <a:lnSpc>
                <a:spcPct val="150000"/>
              </a:lnSpc>
              <a:spcBef>
                <a:spcPts val="0"/>
              </a:spcBef>
              <a:spcAft>
                <a:spcPts val="0"/>
              </a:spcAft>
              <a:buClr>
                <a:schemeClr val="dk1"/>
              </a:buClr>
              <a:buSzPts val="1600"/>
              <a:buAutoNum type="arabicPeriod"/>
            </a:pPr>
            <a:r>
              <a:rPr lang="en-GB" sz="1800" b="1" i="1" dirty="0">
                <a:solidFill>
                  <a:srgbClr val="0070C0"/>
                </a:solidFill>
              </a:rPr>
              <a:t>Sharing experience between CEOS Space Agencies</a:t>
            </a:r>
            <a:endParaRPr sz="1800" b="1" i="1" dirty="0">
              <a:solidFill>
                <a:srgbClr val="0070C0"/>
              </a:solidFill>
            </a:endParaRPr>
          </a:p>
          <a:p>
            <a:pPr marL="671512" marR="0" lvl="0" indent="-214312" algn="l" rtl="0">
              <a:lnSpc>
                <a:spcPct val="150000"/>
              </a:lnSpc>
              <a:spcBef>
                <a:spcPts val="0"/>
              </a:spcBef>
              <a:spcAft>
                <a:spcPts val="0"/>
              </a:spcAft>
              <a:buClr>
                <a:schemeClr val="dk1"/>
              </a:buClr>
              <a:buSzPts val="1600"/>
              <a:buFont typeface="Noto Sans"/>
              <a:buChar char="❖"/>
            </a:pPr>
            <a:r>
              <a:rPr lang="en-GB" sz="1600" b="1" i="1" dirty="0">
                <a:solidFill>
                  <a:schemeClr val="dk1"/>
                </a:solidFill>
              </a:rPr>
              <a:t>Organize dedicated sessions at each CEOS meeting attended by CEOS Principals (SIT Plenary, SIT Technical Workshop, and CEOS Plenary)</a:t>
            </a:r>
            <a:endParaRPr sz="1600" b="1" i="1" dirty="0">
              <a:solidFill>
                <a:schemeClr val="dk1"/>
              </a:solidFill>
            </a:endParaRPr>
          </a:p>
          <a:p>
            <a:pPr marL="914400" marR="0" lvl="0" indent="0" algn="l" rtl="0">
              <a:lnSpc>
                <a:spcPct val="150000"/>
              </a:lnSpc>
              <a:spcBef>
                <a:spcPts val="0"/>
              </a:spcBef>
              <a:spcAft>
                <a:spcPts val="0"/>
              </a:spcAft>
              <a:buNone/>
            </a:pPr>
            <a:endParaRPr sz="1000" b="1" i="1" dirty="0">
              <a:solidFill>
                <a:schemeClr val="dk1"/>
              </a:solidFill>
            </a:endParaRPr>
          </a:p>
          <a:p>
            <a:pPr marL="469900" marR="0" lvl="0" indent="-342900" algn="l" rtl="0">
              <a:lnSpc>
                <a:spcPct val="150000"/>
              </a:lnSpc>
              <a:spcBef>
                <a:spcPts val="0"/>
              </a:spcBef>
              <a:spcAft>
                <a:spcPts val="0"/>
              </a:spcAft>
              <a:buClr>
                <a:schemeClr val="dk1"/>
              </a:buClr>
              <a:buSzPts val="1600"/>
              <a:buFont typeface="+mj-lt"/>
              <a:buAutoNum type="arabicPeriod" startAt="2"/>
            </a:pPr>
            <a:r>
              <a:rPr lang="en-GB" sz="1800" b="1" i="1" dirty="0">
                <a:solidFill>
                  <a:srgbClr val="0070C0"/>
                </a:solidFill>
              </a:rPr>
              <a:t>Define and implement actions within the CEOS framework that aim to enhance the outcomes of CEOS entities (WGs, VCs, AHTs) working with New Space companies</a:t>
            </a:r>
            <a:endParaRPr sz="1800" b="1" i="1" dirty="0">
              <a:solidFill>
                <a:srgbClr val="0070C0"/>
              </a:solidFill>
            </a:endParaRPr>
          </a:p>
          <a:p>
            <a:pPr marL="671512" marR="0" lvl="0" indent="-214312" algn="l" rtl="0">
              <a:lnSpc>
                <a:spcPct val="150000"/>
              </a:lnSpc>
              <a:spcBef>
                <a:spcPts val="0"/>
              </a:spcBef>
              <a:spcAft>
                <a:spcPts val="0"/>
              </a:spcAft>
              <a:buClr>
                <a:schemeClr val="dk1"/>
              </a:buClr>
              <a:buSzPts val="1600"/>
              <a:buFont typeface="Noto Sans"/>
              <a:buChar char="❖"/>
            </a:pPr>
            <a:r>
              <a:rPr lang="en-GB" sz="1600" b="1" i="1" dirty="0">
                <a:solidFill>
                  <a:schemeClr val="dk1"/>
                </a:solidFill>
              </a:rPr>
              <a:t>Commence with an assessment of the areas and issues that are common among CEOS agencies and that are predicted to impact public EO programmes in future</a:t>
            </a:r>
            <a:endParaRPr sz="1600" b="1" i="1" dirty="0">
              <a:solidFill>
                <a:schemeClr val="dk1"/>
              </a:solidFill>
            </a:endParaRPr>
          </a:p>
          <a:p>
            <a:pPr marL="1371600" marR="0" lvl="1" indent="-330200" algn="l" rtl="0">
              <a:lnSpc>
                <a:spcPct val="150000"/>
              </a:lnSpc>
              <a:spcBef>
                <a:spcPts val="0"/>
              </a:spcBef>
              <a:spcAft>
                <a:spcPts val="0"/>
              </a:spcAft>
              <a:buClr>
                <a:schemeClr val="dk1"/>
              </a:buClr>
              <a:buSzPts val="1600"/>
              <a:buFont typeface="Noto Sans"/>
              <a:buChar char="○"/>
            </a:pPr>
            <a:r>
              <a:rPr lang="en-GB" sz="1600" i="1" dirty="0">
                <a:solidFill>
                  <a:schemeClr val="dk1"/>
                </a:solidFill>
              </a:rPr>
              <a:t>e.g. ground &amp; space architectures; data interoperability; major datasets in support of CEOS priorities; </a:t>
            </a:r>
            <a:r>
              <a:rPr lang="en-GB" sz="1600" i="1" dirty="0" err="1">
                <a:solidFill>
                  <a:schemeClr val="dk1"/>
                </a:solidFill>
              </a:rPr>
              <a:t>cal</a:t>
            </a:r>
            <a:r>
              <a:rPr lang="en-GB" sz="1600" i="1" dirty="0">
                <a:solidFill>
                  <a:schemeClr val="dk1"/>
                </a:solidFill>
              </a:rPr>
              <a:t>/val.</a:t>
            </a:r>
            <a:endParaRPr sz="1600" i="1" dirty="0">
              <a:solidFill>
                <a:schemeClr val="dk1"/>
              </a:solidFill>
            </a:endParaRPr>
          </a:p>
          <a:p>
            <a:pPr marL="671512" marR="0" lvl="0" indent="-214312" algn="l" rtl="0">
              <a:lnSpc>
                <a:spcPct val="150000"/>
              </a:lnSpc>
              <a:spcBef>
                <a:spcPts val="0"/>
              </a:spcBef>
              <a:spcAft>
                <a:spcPts val="0"/>
              </a:spcAft>
              <a:buClr>
                <a:schemeClr val="dk1"/>
              </a:buClr>
              <a:buSzPts val="1600"/>
              <a:buFont typeface="Noto Sans"/>
              <a:buChar char="❖"/>
            </a:pPr>
            <a:r>
              <a:rPr lang="en-GB" sz="1600" b="1" i="1" dirty="0">
                <a:solidFill>
                  <a:schemeClr val="dk1"/>
                </a:solidFill>
              </a:rPr>
              <a:t>Issue a White Paper with Findings &amp; Recommendations</a:t>
            </a:r>
            <a:endParaRPr sz="1600" b="1" i="1" dirty="0">
              <a:solidFill>
                <a:schemeClr val="dk1"/>
              </a:solidFill>
            </a:endParaRPr>
          </a:p>
          <a:p>
            <a:pPr marL="671512" marR="0" lvl="0" indent="-214312" algn="l" rtl="0">
              <a:lnSpc>
                <a:spcPct val="150000"/>
              </a:lnSpc>
              <a:spcBef>
                <a:spcPts val="0"/>
              </a:spcBef>
              <a:spcAft>
                <a:spcPts val="0"/>
              </a:spcAft>
              <a:buClr>
                <a:schemeClr val="dk1"/>
              </a:buClr>
              <a:buSzPts val="1600"/>
              <a:buFont typeface="Noto Sans"/>
              <a:buChar char="❖"/>
            </a:pPr>
            <a:r>
              <a:rPr lang="en-GB" sz="1600" b="1" i="1" dirty="0">
                <a:solidFill>
                  <a:schemeClr val="dk1"/>
                </a:solidFill>
              </a:rPr>
              <a:t>Develop a series of objectives and activities that will guide CEOS in fostering the combined use of public and private EO </a:t>
            </a:r>
            <a:r>
              <a:rPr lang="en-GB" sz="1600" b="1" i="1" dirty="0" err="1">
                <a:solidFill>
                  <a:schemeClr val="dk1"/>
                </a:solidFill>
              </a:rPr>
              <a:t>smallsat</a:t>
            </a:r>
            <a:r>
              <a:rPr lang="en-GB" sz="1600" b="1" i="1" dirty="0">
                <a:solidFill>
                  <a:schemeClr val="dk1"/>
                </a:solidFill>
              </a:rPr>
              <a:t> missions.  </a:t>
            </a:r>
            <a:endParaRPr sz="1600" b="1" i="1" dirty="0">
              <a:solidFill>
                <a:schemeClr val="dk1"/>
              </a:solidFill>
            </a:endParaRPr>
          </a:p>
          <a:p>
            <a:pPr marL="0" marR="0" lvl="0" indent="0" algn="l" rtl="0">
              <a:lnSpc>
                <a:spcPct val="150000"/>
              </a:lnSpc>
              <a:spcBef>
                <a:spcPts val="0"/>
              </a:spcBef>
              <a:spcAft>
                <a:spcPts val="0"/>
              </a:spcAft>
              <a:buNone/>
            </a:pPr>
            <a:endParaRPr sz="1800" b="1" i="1" dirty="0">
              <a:solidFill>
                <a:schemeClr val="dk1"/>
              </a:solidFill>
            </a:endParaRPr>
          </a:p>
        </p:txBody>
      </p:sp>
      <p:sp>
        <p:nvSpPr>
          <p:cNvPr id="164" name="Google Shape;164;g18c3824a5b2_0_50"/>
          <p:cNvSpPr txBox="1"/>
          <p:nvPr/>
        </p:nvSpPr>
        <p:spPr>
          <a:xfrm>
            <a:off x="94020" y="103248"/>
            <a:ext cx="8668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3200" dirty="0">
                <a:solidFill>
                  <a:schemeClr val="lt1"/>
                </a:solidFill>
              </a:rPr>
              <a:t>‘New Space’ Task Team - Objectives</a:t>
            </a:r>
            <a:endParaRPr sz="3200" dirty="0">
              <a:solidFill>
                <a:schemeClr val="lt1"/>
              </a:solidFill>
            </a:endParaRPr>
          </a:p>
        </p:txBody>
      </p:sp>
      <p:sp>
        <p:nvSpPr>
          <p:cNvPr id="165" name="Google Shape;165;g18c3824a5b2_0_50"/>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9</a:t>
            </a:fld>
            <a:endParaRPr sz="1400" b="1" i="0" u="none" strike="noStrike" cap="none">
              <a:solidFill>
                <a:schemeClr val="accen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3538</TotalTime>
  <Words>2523</Words>
  <Application>Microsoft Office PowerPoint</Application>
  <PresentationFormat>Widescreen</PresentationFormat>
  <Paragraphs>204</Paragraphs>
  <Slides>13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MS PGothic</vt:lpstr>
      <vt:lpstr>Arial</vt:lpstr>
      <vt:lpstr>Calibri</vt:lpstr>
      <vt:lpstr>Courier New</vt:lpstr>
      <vt:lpstr>Noto Sans</vt:lpstr>
      <vt:lpstr>Noto Sans Symbols</vt:lpstr>
      <vt:lpstr>Symbol</vt:lpstr>
      <vt:lpstr>TheSansOsF SemiLight</vt:lpstr>
      <vt:lpstr>Times New Roman</vt:lpstr>
      <vt:lpstr>Wingdings</vt:lpstr>
      <vt:lpstr>ceos</vt:lpstr>
      <vt:lpstr>SIT Chair ‘New Space’ Report</vt:lpstr>
      <vt:lpstr>International Context Rapidly Evolving</vt:lpstr>
      <vt:lpstr>PowerPoint Presentation</vt:lpstr>
      <vt:lpstr> ESA and New Space (1/2) </vt:lpstr>
      <vt:lpstr>ESA and New Space (2/2) </vt:lpstr>
      <vt:lpstr>PowerPoint Presentation</vt:lpstr>
      <vt:lpstr>PowerPoint Presentation</vt:lpstr>
      <vt:lpstr>PowerPoint Presentation</vt:lpstr>
      <vt:lpstr>PowerPoint Presentation</vt:lpstr>
      <vt:lpstr>PowerPoint Presentation</vt:lpstr>
      <vt:lpstr>NSTT Progress Status</vt:lpstr>
      <vt:lpstr>New Space-related Actions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 Chair ‘New Space’ Synthesis Report</dc:title>
  <dc:creator>Elizabeth Marion Rose</dc:creator>
  <cp:lastModifiedBy>Kyle Wohlwend</cp:lastModifiedBy>
  <cp:revision>4</cp:revision>
  <dcterms:created xsi:type="dcterms:W3CDTF">2021-10-07T09:33:41Z</dcterms:created>
  <dcterms:modified xsi:type="dcterms:W3CDTF">2023-03-01T13:05:28Z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2022-11-30T08:23:59Z</vt:lpwstr>
  </property>
  <property fmtid="{D5CDD505-2E9C-101B-9397-08002B2CF9AE}" pid="4" name="MSIP_Label_3976fa30-1907-4356-8241-62ea5e1c0256_Method">
    <vt:lpwstr>Standard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00093c18-7e02-43ef-95f0-b4ad94684513</vt:lpwstr>
  </property>
  <property fmtid="{D5CDD505-2E9C-101B-9397-08002B2CF9AE}" pid="8" name="MSIP_Label_3976fa30-1907-4356-8241-62ea5e1c0256_ContentBits">
    <vt:lpwstr>0</vt:lpwstr>
  </property>
</Properties>
</file>