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  <p:sldMasterId id="2147483663" r:id="rId2"/>
    <p:sldMasterId id="2147483664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elvetica Neue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3713aac91_1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123713aac91_1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2ce64b743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2ce64b743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7e6546b8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7e6546b8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7e6546b824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7e6546b824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a4eb127aa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a4eb127aa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a4eb127a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a4eb127aa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a4eb127aa7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1a4eb127aa7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29627191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29627191e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29627191e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29627191e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a4eb127aa7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a4eb127aa7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3713aac91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123713aac91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123713aac91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a4eb127aa7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a4eb127aa7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f5b940629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f5b940629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f5b940629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f5b940629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f5b940629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f5b940629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1d56a5427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11d56a5427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1d3d187dc3_0_1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11d3d187dc3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3713aac91_1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23713aac91_1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23713aac91_1_4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7e6546b82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7e6546b82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17e6546b824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1d3d187dc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11d3d187dc3_0_2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d3d187dc3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11d3d187dc3_0_30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f5b940629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f5b940629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7e6546b82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7e6546b82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7e6546b824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7e6546b824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0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21101" y="-14542"/>
            <a:ext cx="12215481" cy="6870483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1" t="2403" r="8553" b="-8775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0" r="11354" b="676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 b="-110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/>
          <p:nvPr/>
        </p:nvSpPr>
        <p:spPr>
          <a:xfrm flipH="1">
            <a:off x="-21101" y="-14542"/>
            <a:ext cx="12215481" cy="6870483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6">
            <a:alphaModFix amt="34000"/>
          </a:blip>
          <a:srcRect l="32581" t="2403" r="8553" b="-8775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6">
            <a:alphaModFix amt="34000"/>
          </a:blip>
          <a:srcRect l="54016" t="36080" r="11354" b="676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2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9" name="Google Shape;99;p1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2022 CEOS Plenary</a:t>
            </a: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2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9" name="Google Shape;109;p1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Google Shape;115;p15"/>
          <p:cNvSpPr txBox="1"/>
          <p:nvPr/>
        </p:nvSpPr>
        <p:spPr>
          <a:xfrm>
            <a:off x="-24384" y="6562799"/>
            <a:ext cx="4925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2022 CEOS Plenary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2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0" name="Google Shape;120;p1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6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4" name="Google Shape;124;p16"/>
          <p:cNvSpPr txBox="1"/>
          <p:nvPr/>
        </p:nvSpPr>
        <p:spPr>
          <a:xfrm>
            <a:off x="-24384" y="6562799"/>
            <a:ext cx="4925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2022 CEOS Plenary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 rotWithShape="1">
          <a:blip r:embed="rId2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9" name="Google Shape;129;p17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7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17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17"/>
          <p:cNvSpPr txBox="1"/>
          <p:nvPr/>
        </p:nvSpPr>
        <p:spPr>
          <a:xfrm>
            <a:off x="-24384" y="6562799"/>
            <a:ext cx="4925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2022 CEOS Plenary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" name="Google Shape;34;p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4" name="Google Shape;44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2" name="Google Shape;52;p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>
            <a:spLocks noGrp="1"/>
          </p:cNvSpPr>
          <p:nvPr>
            <p:ph type="sldNum" idx="12"/>
          </p:nvPr>
        </p:nvSpPr>
        <p:spPr>
          <a:xfrm>
            <a:off x="11684000" y="6629400"/>
            <a:ext cx="406500" cy="187200"/>
          </a:xfrm>
          <a:prstGeom prst="roundRect">
            <a:avLst>
              <a:gd name="adj" fmla="val 16667"/>
            </a:avLst>
          </a:prstGeom>
          <a:solidFill>
            <a:schemeClr val="lt1">
              <a:alpha val="48630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2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2076" y="924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628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>
            <a:spLocks noGrp="1"/>
          </p:cNvSpPr>
          <p:nvPr>
            <p:ph type="ctrTitle"/>
          </p:nvPr>
        </p:nvSpPr>
        <p:spPr>
          <a:xfrm>
            <a:off x="657345" y="2135011"/>
            <a:ext cx="11332800" cy="1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"/>
              <a:buNone/>
              <a:defRPr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657345" y="3639009"/>
            <a:ext cx="8115300" cy="29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3" name="Google Shape;7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345" y="313047"/>
            <a:ext cx="3343875" cy="132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9"/>
          <p:cNvSpPr txBox="1"/>
          <p:nvPr/>
        </p:nvSpPr>
        <p:spPr>
          <a:xfrm>
            <a:off x="657345" y="1685352"/>
            <a:ext cx="374160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Committee on Earth Observation Satellites</a:t>
            </a:r>
            <a:endParaRPr sz="19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»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8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4695" y="1"/>
            <a:ext cx="8207305" cy="146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1"/>
            <a:ext cx="8207311" cy="146278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431800" algn="l" rtl="0"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1950" algn="l" rtl="0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1950" algn="l" rtl="0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2"/>
          <p:cNvPicPr preferRelativeResize="0"/>
          <p:nvPr/>
        </p:nvPicPr>
        <p:blipFill rotWithShape="1">
          <a:blip r:embed="rId7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" name="Google Shape;83;p12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2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hyperlink" Target="https://ceos.org/ard/files/PFS/AR/v1.0/CARD4L_Product_Family_Specification_Aquatic_Reflectance-v1.0.docx" TargetMode="External"/><Relationship Id="rId4" Type="http://schemas.openxmlformats.org/officeDocument/2006/relationships/hyperlink" Target="https://ceos.org/ard/files/PFS/AR/v1.0/CARD4L_Product_Family_Specification_Aquatic_Reflectance-v1.0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eos.org/ard/index.html#dataset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eos.org/ard/index.html#spec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matthew@symbioscomms.com" TargetMode="External"/><Relationship Id="rId3" Type="http://schemas.openxmlformats.org/officeDocument/2006/relationships/hyperlink" Target="https://ceos.org/ard/" TargetMode="External"/><Relationship Id="rId7" Type="http://schemas.openxmlformats.org/officeDocument/2006/relationships/hyperlink" Target="mailto:Ferran.Gascon@esa.int" TargetMode="Externa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CEOSARD" TargetMode="External"/><Relationship Id="rId11" Type="http://schemas.openxmlformats.org/officeDocument/2006/relationships/image" Target="../media/image40.png"/><Relationship Id="rId5" Type="http://schemas.openxmlformats.org/officeDocument/2006/relationships/hyperlink" Target="https://ceos.org/ceos-ard-newsletter/" TargetMode="External"/><Relationship Id="rId10" Type="http://schemas.openxmlformats.org/officeDocument/2006/relationships/image" Target="../media/image39.png"/><Relationship Id="rId4" Type="http://schemas.openxmlformats.org/officeDocument/2006/relationships/hyperlink" Target="https://symbioscomms.us14.list-manage.com/subscribe/post?u=c4c07c06d4b307673b7f99198&amp;id=38db60f953" TargetMode="Externa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eos.org/document_management/Virtual_Constellations/LSI/Meetings/LSI-VC-8/Documents/LSI-VC-8_Minutes_v1.0.doc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eos.org/ard/files/CEOS_ARD_Governance_Framework_18-October-2021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eos.org/document_management/Meetings/Plenary/35/Documents/PFS_bare_template_v1.0.doc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hyperlink" Target="http://ceos.org/ard/index.html#specs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hyperlink" Target="http://ceos.org/ard/index.html#spec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906600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800"/>
              <a:t>Analysis Ready Data</a:t>
            </a:r>
            <a:endParaRPr sz="6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800"/>
              <a:t>Oversight Group</a:t>
            </a:r>
            <a:endParaRPr sz="6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endParaRPr sz="3600" i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3300" i="1"/>
              <a:t>An Overview</a:t>
            </a:r>
            <a:endParaRPr sz="3300" i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endParaRPr sz="4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Matt Steventon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CEOS-ARD Oversight Group / LSI-VC Secretariat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1 March 2023</a:t>
            </a:r>
            <a:endParaRPr sz="1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7"/>
          <p:cNvPicPr preferRelativeResize="0"/>
          <p:nvPr/>
        </p:nvPicPr>
        <p:blipFill rotWithShape="1">
          <a:blip r:embed="rId3">
            <a:alphaModFix/>
          </a:blip>
          <a:srcRect l="24591" r="2110"/>
          <a:stretch/>
        </p:blipFill>
        <p:spPr>
          <a:xfrm>
            <a:off x="-1" y="354147"/>
            <a:ext cx="6096000" cy="6503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7"/>
          <p:cNvPicPr preferRelativeResize="0"/>
          <p:nvPr/>
        </p:nvPicPr>
        <p:blipFill rotWithShape="1">
          <a:blip r:embed="rId4">
            <a:alphaModFix/>
          </a:blip>
          <a:srcRect l="24150" r="2130"/>
          <a:stretch/>
        </p:blipFill>
        <p:spPr>
          <a:xfrm>
            <a:off x="-1" y="0"/>
            <a:ext cx="6096002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7"/>
          <p:cNvPicPr preferRelativeResize="0"/>
          <p:nvPr/>
        </p:nvPicPr>
        <p:blipFill rotWithShape="1">
          <a:blip r:embed="rId5">
            <a:alphaModFix/>
          </a:blip>
          <a:srcRect b="43832"/>
          <a:stretch/>
        </p:blipFill>
        <p:spPr>
          <a:xfrm>
            <a:off x="6095212" y="3429001"/>
            <a:ext cx="6095998" cy="342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/>
          <p:cNvPicPr preferRelativeResize="0"/>
          <p:nvPr/>
        </p:nvPicPr>
        <p:blipFill rotWithShape="1">
          <a:blip r:embed="rId6">
            <a:alphaModFix/>
          </a:blip>
          <a:srcRect l="52031" t="6270"/>
          <a:stretch/>
        </p:blipFill>
        <p:spPr>
          <a:xfrm rot="5400000">
            <a:off x="7429501" y="-1333507"/>
            <a:ext cx="3429000" cy="60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 txBox="1">
            <a:spLocks noGrp="1"/>
          </p:cNvSpPr>
          <p:nvPr>
            <p:ph type="title"/>
          </p:nvPr>
        </p:nvSpPr>
        <p:spPr>
          <a:xfrm>
            <a:off x="-1" y="2731007"/>
            <a:ext cx="6094500" cy="698100"/>
          </a:xfrm>
          <a:prstGeom prst="rect">
            <a:avLst/>
          </a:prstGeom>
          <a:solidFill>
            <a:srgbClr val="000000">
              <a:alpha val="4980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USGS Collection 2</a:t>
            </a:r>
            <a:b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Landsat 8 Level-2 Surface Reflectance</a:t>
            </a:r>
            <a:endParaRPr/>
          </a:p>
        </p:txBody>
      </p:sp>
      <p:sp>
        <p:nvSpPr>
          <p:cNvPr id="246" name="Google Shape;246;p27"/>
          <p:cNvSpPr txBox="1"/>
          <p:nvPr/>
        </p:nvSpPr>
        <p:spPr>
          <a:xfrm>
            <a:off x="6094421" y="2731004"/>
            <a:ext cx="6097500" cy="698100"/>
          </a:xfrm>
          <a:prstGeom prst="rect">
            <a:avLst/>
          </a:prstGeom>
          <a:solidFill>
            <a:srgbClr val="000000">
              <a:alpha val="4980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ALOS-2 PALSAR-2</a:t>
            </a:r>
            <a:b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Polarimetric Decomposition</a:t>
            </a:r>
            <a:endParaRPr sz="1900"/>
          </a:p>
        </p:txBody>
      </p:sp>
      <p:sp>
        <p:nvSpPr>
          <p:cNvPr id="247" name="Google Shape;247;p27"/>
          <p:cNvSpPr txBox="1"/>
          <p:nvPr/>
        </p:nvSpPr>
        <p:spPr>
          <a:xfrm>
            <a:off x="1" y="6154857"/>
            <a:ext cx="6094500" cy="698100"/>
          </a:xfrm>
          <a:prstGeom prst="rect">
            <a:avLst/>
          </a:prstGeom>
          <a:solidFill>
            <a:srgbClr val="000000">
              <a:alpha val="4980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Copernicus Sentinel-2</a:t>
            </a:r>
            <a:b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Level-2A Surface Reflectance</a:t>
            </a:r>
            <a:endParaRPr sz="1900"/>
          </a:p>
        </p:txBody>
      </p:sp>
      <p:sp>
        <p:nvSpPr>
          <p:cNvPr id="248" name="Google Shape;248;p27"/>
          <p:cNvSpPr txBox="1"/>
          <p:nvPr/>
        </p:nvSpPr>
        <p:spPr>
          <a:xfrm>
            <a:off x="6095212" y="6160009"/>
            <a:ext cx="6096000" cy="698100"/>
          </a:xfrm>
          <a:prstGeom prst="rect">
            <a:avLst/>
          </a:prstGeom>
          <a:solidFill>
            <a:srgbClr val="000000">
              <a:alpha val="4980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ALOS-2 PALSAR-2</a:t>
            </a:r>
            <a:b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Normalised Radar Backscatter</a:t>
            </a:r>
            <a:endParaRPr sz="1900"/>
          </a:p>
        </p:txBody>
      </p:sp>
      <p:sp>
        <p:nvSpPr>
          <p:cNvPr id="249" name="Google Shape;249;p27"/>
          <p:cNvSpPr/>
          <p:nvPr/>
        </p:nvSpPr>
        <p:spPr>
          <a:xfrm>
            <a:off x="0" y="-5150"/>
            <a:ext cx="4490700" cy="697500"/>
          </a:xfrm>
          <a:prstGeom prst="rect">
            <a:avLst/>
          </a:prstGeom>
          <a:solidFill>
            <a:srgbClr val="000000">
              <a:alpha val="49800"/>
            </a:srgbClr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CEOS-ARD Examples</a:t>
            </a:r>
            <a:endParaRPr sz="1900"/>
          </a:p>
        </p:txBody>
      </p:sp>
      <p:sp>
        <p:nvSpPr>
          <p:cNvPr id="250" name="Google Shape;250;p27"/>
          <p:cNvSpPr txBox="1"/>
          <p:nvPr/>
        </p:nvSpPr>
        <p:spPr>
          <a:xfrm>
            <a:off x="10447221" y="3025425"/>
            <a:ext cx="17088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</a:rPr>
              <a:t>©JAXA</a:t>
            </a:r>
            <a:endParaRPr sz="700"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</a:rPr>
              <a:t>Proc. by F. Charbonneau</a:t>
            </a:r>
            <a:endParaRPr sz="700"/>
          </a:p>
        </p:txBody>
      </p:sp>
      <p:sp>
        <p:nvSpPr>
          <p:cNvPr id="251" name="Google Shape;251;p27"/>
          <p:cNvSpPr txBox="1"/>
          <p:nvPr/>
        </p:nvSpPr>
        <p:spPr>
          <a:xfrm>
            <a:off x="11174667" y="6445467"/>
            <a:ext cx="9816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</a:rPr>
              <a:t>©JAXA</a:t>
            </a:r>
            <a:endParaRPr sz="700"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</a:rPr>
              <a:t>Proc. JAXA EORC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257" name="Google Shape;2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500" y="0"/>
            <a:ext cx="51435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8"/>
          <p:cNvSpPr txBox="1">
            <a:spLocks noGrp="1"/>
          </p:cNvSpPr>
          <p:nvPr>
            <p:ph type="body" idx="1"/>
          </p:nvPr>
        </p:nvSpPr>
        <p:spPr>
          <a:xfrm>
            <a:off x="436450" y="1600200"/>
            <a:ext cx="6250500" cy="5033400"/>
          </a:xfrm>
          <a:prstGeom prst="rect">
            <a:avLst/>
          </a:prstGeom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lvl="0" indent="-406400" algn="l" rtl="0"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GB" sz="2800"/>
              <a:t>Aquatic (non-Oceanic) Reflectance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800"/>
              <a:t>Derived from Land Surface Reflectance specification with certain modifications.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800"/>
              <a:t>Contributed by GEO-AquaWatch, Water-ForCE, and other subject matter experts.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800"/>
              <a:t>Now working with OCR-VC and IOCCG to extend to also cover oceans.</a:t>
            </a:r>
            <a:endParaRPr sz="280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u="sng">
                <a:solidFill>
                  <a:schemeClr val="hlink"/>
                </a:solidFill>
                <a:hlinkClick r:id="rId4"/>
              </a:rPr>
              <a:t>PDF</a:t>
            </a:r>
            <a:r>
              <a:rPr lang="en-GB" sz="2800" b="0"/>
              <a:t> | </a:t>
            </a:r>
            <a:r>
              <a:rPr lang="en-GB" sz="2800" u="sng">
                <a:solidFill>
                  <a:schemeClr val="hlink"/>
                </a:solidFill>
                <a:hlinkClick r:id="rId5"/>
              </a:rPr>
              <a:t>DOC</a:t>
            </a:r>
            <a:endParaRPr sz="2800"/>
          </a:p>
        </p:txBody>
      </p:sp>
      <p:sp>
        <p:nvSpPr>
          <p:cNvPr id="259" name="Google Shape;259;p28"/>
          <p:cNvSpPr txBox="1">
            <a:spLocks noGrp="1"/>
          </p:cNvSpPr>
          <p:nvPr>
            <p:ph type="title"/>
          </p:nvPr>
        </p:nvSpPr>
        <p:spPr>
          <a:xfrm>
            <a:off x="436451" y="315800"/>
            <a:ext cx="6250500" cy="11433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 for 2022: Aquatic Reflectance</a:t>
            </a:r>
            <a:endParaRPr/>
          </a:p>
        </p:txBody>
      </p:sp>
      <p:pic>
        <p:nvPicPr>
          <p:cNvPr id="260" name="Google Shape;260;p28"/>
          <p:cNvPicPr preferRelativeResize="0"/>
          <p:nvPr/>
        </p:nvPicPr>
        <p:blipFill rotWithShape="1">
          <a:blip r:embed="rId6">
            <a:alphaModFix/>
          </a:blip>
          <a:srcRect l="8205" r="5424"/>
          <a:stretch/>
        </p:blipFill>
        <p:spPr>
          <a:xfrm>
            <a:off x="6858000" y="1388700"/>
            <a:ext cx="4742926" cy="4636100"/>
          </a:xfrm>
          <a:prstGeom prst="rect">
            <a:avLst/>
          </a:prstGeom>
          <a:noFill/>
          <a:ln>
            <a:noFill/>
          </a:ln>
          <a:effectLst>
            <a:outerShdw blurRad="85725" dist="476250" dir="3120000" algn="bl" rotWithShape="0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266" name="Google Shape;2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56" y="0"/>
            <a:ext cx="498688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9"/>
          <p:cNvSpPr txBox="1">
            <a:spLocks noGrp="1"/>
          </p:cNvSpPr>
          <p:nvPr>
            <p:ph type="title"/>
          </p:nvPr>
        </p:nvSpPr>
        <p:spPr>
          <a:xfrm>
            <a:off x="3602550" y="5714700"/>
            <a:ext cx="4986900" cy="11433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 in 2022</a:t>
            </a:r>
            <a:endParaRPr/>
          </a:p>
        </p:txBody>
      </p:sp>
      <p:sp>
        <p:nvSpPr>
          <p:cNvPr id="268" name="Google Shape;268;p29"/>
          <p:cNvSpPr txBox="1">
            <a:spLocks noGrp="1"/>
          </p:cNvSpPr>
          <p:nvPr>
            <p:ph type="body" idx="1"/>
          </p:nvPr>
        </p:nvSpPr>
        <p:spPr>
          <a:xfrm>
            <a:off x="8652625" y="106825"/>
            <a:ext cx="3484500" cy="6687000"/>
          </a:xfrm>
          <a:prstGeom prst="rect">
            <a:avLst/>
          </a:prstGeom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2100"/>
              <a:t>Coordinated by Brian Killough (CEOS SEO, NASA) with technical support from Miguel Román (Leidos) and Zhuosen Wang (NASA GSFC).</a:t>
            </a:r>
            <a:endParaRPr sz="210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GB" sz="2100"/>
              <a:t>Utilises features of the existing Surface Reflectance PFS with the primary differences in development accounting for lunar radiance and atmospheric scattering. </a:t>
            </a:r>
            <a:endParaRPr sz="210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GB" sz="2100"/>
              <a:t>Applies to data in the visible and near-infrared wavelengths.</a:t>
            </a:r>
            <a:endParaRPr sz="210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GB" sz="2100"/>
              <a:t>NASA Black Marble a prime example dataset – currently undergoing self-assessment.</a:t>
            </a:r>
            <a:endParaRPr sz="2100"/>
          </a:p>
          <a:p>
            <a:pPr marL="609600" lvl="0" indent="0" algn="l" rtl="0">
              <a:spcBef>
                <a:spcPts val="24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2400"/>
              </a:spcBef>
              <a:spcAft>
                <a:spcPts val="2400"/>
              </a:spcAft>
              <a:buNone/>
            </a:pPr>
            <a:endParaRPr sz="2100"/>
          </a:p>
        </p:txBody>
      </p:sp>
      <p:sp>
        <p:nvSpPr>
          <p:cNvPr id="269" name="Google Shape;269;p29"/>
          <p:cNvSpPr txBox="1">
            <a:spLocks noGrp="1"/>
          </p:cNvSpPr>
          <p:nvPr>
            <p:ph type="body" idx="1"/>
          </p:nvPr>
        </p:nvSpPr>
        <p:spPr>
          <a:xfrm>
            <a:off x="118225" y="106825"/>
            <a:ext cx="3484500" cy="6687000"/>
          </a:xfrm>
          <a:prstGeom prst="rect">
            <a:avLst/>
          </a:prstGeom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2100"/>
              <a:t>Coordinated by ESA, led by Clément Albinet. Derived from the Normalised Radar Backscatter (NRB) PFS.</a:t>
            </a:r>
            <a:endParaRPr sz="210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/>
              <a:t>Products are simplified to a degree, as a DEM is not applicable. Other changes are inclusion of a geoid incidence angle image and land mask.</a:t>
            </a:r>
            <a:endParaRPr sz="210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GB" sz="2100"/>
              <a:t>Subject to geoid Correction and is provided in the sigma nought backscatter convention.</a:t>
            </a:r>
            <a:endParaRPr sz="210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/>
              <a:t>Speckle filtering not applied to preserve spatial resolution and user freedom.</a:t>
            </a:r>
            <a:endParaRPr sz="2100"/>
          </a:p>
          <a:p>
            <a:pPr marL="0" lvl="0" indent="0" algn="l" rtl="0">
              <a:spcBef>
                <a:spcPts val="2400"/>
              </a:spcBef>
              <a:spcAft>
                <a:spcPts val="2400"/>
              </a:spcAft>
              <a:buNone/>
            </a:pPr>
            <a:endParaRPr sz="2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Sea Surface Temperature?</a:t>
            </a:r>
            <a:endParaRPr>
              <a:solidFill>
                <a:srgbClr val="002569"/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2569"/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Precipitation?</a:t>
            </a:r>
            <a:endParaRPr>
              <a:solidFill>
                <a:srgbClr val="002569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Ocean Colour?</a:t>
            </a:r>
            <a:endParaRPr>
              <a:solidFill>
                <a:srgbClr val="002569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2569"/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2569"/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Atmospheric Composition Datasets?</a:t>
            </a:r>
            <a:endParaRPr>
              <a:solidFill>
                <a:srgbClr val="002569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600">
              <a:solidFill>
                <a:srgbClr val="002569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CC0000"/>
                </a:solidFill>
              </a:rPr>
              <a:t>Active discussion by CEOS Virtual Constellations and CEOS-ARD Oversight Group. </a:t>
            </a:r>
            <a:r>
              <a:rPr lang="en-GB" sz="2600" u="sng">
                <a:solidFill>
                  <a:srgbClr val="CC0000"/>
                </a:solidFill>
              </a:rPr>
              <a:t>User demand is key.</a:t>
            </a:r>
            <a:endParaRPr u="sng">
              <a:solidFill>
                <a:srgbClr val="CC0000"/>
              </a:solidFill>
            </a:endParaRPr>
          </a:p>
        </p:txBody>
      </p:sp>
      <p:sp>
        <p:nvSpPr>
          <p:cNvPr id="275" name="Google Shape;275;p3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next?</a:t>
            </a:r>
            <a:endParaRPr/>
          </a:p>
        </p:txBody>
      </p:sp>
      <p:pic>
        <p:nvPicPr>
          <p:cNvPr id="276" name="Google Shape;2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6800" y="1329912"/>
            <a:ext cx="1524000" cy="177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6700" y="2670813"/>
            <a:ext cx="1524000" cy="177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5600" y="3271838"/>
            <a:ext cx="1524000" cy="1771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CEOS-ARD Products</a:t>
            </a:r>
            <a:endParaRPr/>
          </a:p>
        </p:txBody>
      </p:sp>
      <p:pic>
        <p:nvPicPr>
          <p:cNvPr id="284" name="Google Shape;284;p31"/>
          <p:cNvPicPr preferRelativeResize="0"/>
          <p:nvPr/>
        </p:nvPicPr>
        <p:blipFill rotWithShape="1">
          <a:blip r:embed="rId3">
            <a:alphaModFix/>
          </a:blip>
          <a:srcRect t="19304" b="3230"/>
          <a:stretch/>
        </p:blipFill>
        <p:spPr>
          <a:xfrm>
            <a:off x="488325" y="1085450"/>
            <a:ext cx="11215351" cy="535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Under Peer Review</a:t>
            </a:r>
            <a:endParaRPr/>
          </a:p>
        </p:txBody>
      </p:sp>
      <p:sp>
        <p:nvSpPr>
          <p:cNvPr id="290" name="Google Shape;290;p32"/>
          <p:cNvSpPr txBox="1"/>
          <p:nvPr/>
        </p:nvSpPr>
        <p:spPr>
          <a:xfrm>
            <a:off x="6456400" y="6131975"/>
            <a:ext cx="733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+ Many more upcoming, see: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http://ceos.org/ard/index.html#datasets</a:t>
            </a:r>
            <a:endParaRPr>
              <a:solidFill>
                <a:srgbClr val="CC0000"/>
              </a:solidFill>
            </a:endParaRPr>
          </a:p>
        </p:txBody>
      </p:sp>
      <p:pic>
        <p:nvPicPr>
          <p:cNvPr id="291" name="Google Shape;29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400" y="1652864"/>
            <a:ext cx="11582400" cy="399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3"/>
          <p:cNvSpPr txBox="1"/>
          <p:nvPr/>
        </p:nvSpPr>
        <p:spPr>
          <a:xfrm>
            <a:off x="367200" y="1258900"/>
            <a:ext cx="11824200" cy="4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09600" marR="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GB" sz="2000">
                <a:solidFill>
                  <a:schemeClr val="dk1"/>
                </a:solidFill>
              </a:rPr>
              <a:t>Significant activity and discussion in the broader EO community around ‘Analysis Ready Data’</a:t>
            </a:r>
            <a:endParaRPr sz="2000">
              <a:solidFill>
                <a:schemeClr val="dk1"/>
              </a:solidFill>
            </a:endParaRPr>
          </a:p>
          <a:p>
            <a:pPr marL="1219200" marR="0" lvl="1" indent="-431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GB" sz="2000">
                <a:solidFill>
                  <a:schemeClr val="dk1"/>
                </a:solidFill>
              </a:rPr>
              <a:t>Term ‘ARD’ is inherently subjective</a:t>
            </a:r>
            <a:endParaRPr sz="2000">
              <a:solidFill>
                <a:schemeClr val="dk1"/>
              </a:solidFill>
            </a:endParaRPr>
          </a:p>
          <a:p>
            <a:pPr marL="1219200" marR="0" lvl="1" indent="-431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GB" sz="2000">
                <a:solidFill>
                  <a:schemeClr val="dk1"/>
                </a:solidFill>
              </a:rPr>
              <a:t>CEOS, with its long heritage, experience, and expertise has a key role to play in defining ARD for the community (Incl. ‘New Space’)</a:t>
            </a:r>
            <a:endParaRPr sz="2000">
              <a:solidFill>
                <a:schemeClr val="dk1"/>
              </a:solidFill>
            </a:endParaRPr>
          </a:p>
          <a:p>
            <a:pPr marL="609600" marR="0" lvl="0" indent="-431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GB" sz="2000">
                <a:solidFill>
                  <a:schemeClr val="dk1"/>
                </a:solidFill>
              </a:rPr>
              <a:t>Feedback from industry (VH-RODA, JACIE, LPS, ARD2x) that formal standards are needed for ‘ARD’</a:t>
            </a:r>
            <a:endParaRPr sz="2000">
              <a:solidFill>
                <a:schemeClr val="dk1"/>
              </a:solidFill>
            </a:endParaRPr>
          </a:p>
          <a:p>
            <a:pPr marL="609600" marR="0" lvl="0" indent="-431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GB" sz="2000">
                <a:solidFill>
                  <a:schemeClr val="dk1"/>
                </a:solidFill>
              </a:rPr>
              <a:t>Government and commercial sectors will likely not reference documents and commit funds unless they have gone through an open standard process (formal peer review, etc.)</a:t>
            </a:r>
            <a:endParaRPr sz="2000">
              <a:solidFill>
                <a:schemeClr val="dk1"/>
              </a:solidFill>
            </a:endParaRPr>
          </a:p>
          <a:p>
            <a:pPr marL="609600" marR="0" lvl="0" indent="-431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GB" sz="2000">
                <a:solidFill>
                  <a:schemeClr val="dk1"/>
                </a:solidFill>
              </a:rPr>
              <a:t>Standards built on the foundation of CEOS-ARD would be helpful</a:t>
            </a:r>
            <a:endParaRPr sz="2000">
              <a:solidFill>
                <a:schemeClr val="dk1"/>
              </a:solidFill>
            </a:endParaRPr>
          </a:p>
          <a:p>
            <a:pPr marL="609600" marR="0" lvl="0" indent="-4318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000"/>
              <a:buChar char="●"/>
            </a:pPr>
            <a:r>
              <a:rPr lang="en-GB" sz="2000">
                <a:solidFill>
                  <a:schemeClr val="dk1"/>
                </a:solidFill>
              </a:rPr>
              <a:t>Increase reach of the concepts of CEOS-ARD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97" name="Google Shape;297;p3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are we talking ARD standards?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4"/>
          <p:cNvSpPr txBox="1">
            <a:spLocks noGrp="1"/>
          </p:cNvSpPr>
          <p:nvPr>
            <p:ph type="body" idx="1"/>
          </p:nvPr>
        </p:nvSpPr>
        <p:spPr>
          <a:xfrm>
            <a:off x="324225" y="1253725"/>
            <a:ext cx="8910000" cy="466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Uptake beyond CEOS is critical</a:t>
            </a:r>
            <a:endParaRPr sz="26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600"/>
              <a:buChar char="❖"/>
            </a:pPr>
            <a:r>
              <a:rPr lang="en-GB" sz="2600" b="1">
                <a:solidFill>
                  <a:srgbClr val="B45F06"/>
                </a:solidFill>
              </a:rPr>
              <a:t>Any data provider can submit a self-assessment against the </a:t>
            </a:r>
            <a:r>
              <a:rPr lang="en-GB" sz="2600" b="1" u="sng">
                <a:solidFill>
                  <a:schemeClr val="hlink"/>
                </a:solidFill>
                <a:hlinkClick r:id="rId3"/>
              </a:rPr>
              <a:t>PFS</a:t>
            </a:r>
            <a:endParaRPr sz="2600" b="1">
              <a:solidFill>
                <a:srgbClr val="B45F06"/>
              </a:solidFill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PFS updates – all feedback goes into the process</a:t>
            </a:r>
            <a:endParaRPr sz="26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600"/>
              <a:buChar char="❖"/>
            </a:pPr>
            <a:r>
              <a:rPr lang="en-GB" sz="2600" b="1">
                <a:solidFill>
                  <a:srgbClr val="B45F06"/>
                </a:solidFill>
              </a:rPr>
              <a:t>Involvement in the CEOS Virtual Constellations</a:t>
            </a:r>
            <a:endParaRPr sz="2600" b="1">
              <a:solidFill>
                <a:srgbClr val="B45F06"/>
              </a:solidFill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Development of new Product Family Specifications</a:t>
            </a:r>
            <a:endParaRPr sz="2200"/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Technical inputs and discussions</a:t>
            </a:r>
            <a:endParaRPr sz="2200"/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Contact: matthew@symbioscomms.com</a:t>
            </a:r>
            <a:endParaRPr sz="22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ARD standards discussion</a:t>
            </a:r>
            <a:endParaRPr sz="2600"/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Based on the foundation of CEOS-ARD</a:t>
            </a:r>
            <a:endParaRPr sz="2200"/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Opportunity to input to that process</a:t>
            </a:r>
            <a:endParaRPr sz="2200"/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Contact: matthew@symbioscomms.com</a:t>
            </a:r>
            <a:endParaRPr sz="2200"/>
          </a:p>
        </p:txBody>
      </p:sp>
      <p:sp>
        <p:nvSpPr>
          <p:cNvPr id="303" name="Google Shape;303;p3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/>
              <a:t>How to get involved?</a:t>
            </a:r>
            <a:endParaRPr sz="3800"/>
          </a:p>
        </p:txBody>
      </p:sp>
      <p:pic>
        <p:nvPicPr>
          <p:cNvPr id="304" name="Google Shape;304;p34"/>
          <p:cNvPicPr preferRelativeResize="0"/>
          <p:nvPr/>
        </p:nvPicPr>
        <p:blipFill rotWithShape="1">
          <a:blip r:embed="rId4">
            <a:alphaModFix/>
          </a:blip>
          <a:srcRect t="11668"/>
          <a:stretch/>
        </p:blipFill>
        <p:spPr>
          <a:xfrm rot="-5400000">
            <a:off x="8061263" y="2420064"/>
            <a:ext cx="5520748" cy="274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3"/>
              </a:rPr>
              <a:t>ceos.org/ard</a:t>
            </a:r>
            <a:endParaRPr sz="2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4"/>
              </a:rPr>
              <a:t>CEOS-ARD Newsletter Sign-up</a:t>
            </a:r>
            <a:endParaRPr sz="2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	Past issues: </a:t>
            </a:r>
            <a:r>
              <a:rPr lang="en-GB" sz="2300" u="sng">
                <a:solidFill>
                  <a:schemeClr val="hlink"/>
                </a:solidFill>
                <a:hlinkClick r:id="rId5"/>
              </a:rPr>
              <a:t>https://ceos.org/ceos-ard-newsletter/</a:t>
            </a:r>
            <a:endParaRPr sz="2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6"/>
              </a:rPr>
              <a:t>https://twitter.com/CEOSARD</a:t>
            </a:r>
            <a:endParaRPr sz="2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Contacts:</a:t>
            </a:r>
            <a:endParaRPr sz="2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7"/>
              </a:rPr>
              <a:t>Ferran.Gascon@esa.int</a:t>
            </a:r>
            <a:endParaRPr sz="2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8"/>
              </a:rPr>
              <a:t>matthew@symbioscomms.com</a:t>
            </a:r>
            <a:endParaRPr sz="2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 </a:t>
            </a:r>
            <a:endParaRPr sz="2300"/>
          </a:p>
        </p:txBody>
      </p:sp>
      <p:sp>
        <p:nvSpPr>
          <p:cNvPr id="310" name="Google Shape;310;p3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information</a:t>
            </a:r>
            <a:endParaRPr/>
          </a:p>
        </p:txBody>
      </p:sp>
      <p:pic>
        <p:nvPicPr>
          <p:cNvPr id="311" name="Google Shape;311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328847" y="1851198"/>
            <a:ext cx="222820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73958" y="150512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16575" y="120707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100" y="4054075"/>
            <a:ext cx="2099625" cy="225463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6864300" cy="397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/>
              <a:t>Discussion Point #2:</a:t>
            </a:r>
            <a:endParaRPr sz="5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/>
              <a:t>LSI-VC-8 Follow-up on LST CDRs </a:t>
            </a:r>
            <a:endParaRPr sz="5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9"/>
          <p:cNvPicPr preferRelativeResize="0"/>
          <p:nvPr/>
        </p:nvPicPr>
        <p:blipFill rotWithShape="1">
          <a:blip r:embed="rId3">
            <a:alphaModFix/>
          </a:blip>
          <a:srcRect l="20823"/>
          <a:stretch/>
        </p:blipFill>
        <p:spPr>
          <a:xfrm>
            <a:off x="0" y="0"/>
            <a:ext cx="1219199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/>
          <p:nvPr/>
        </p:nvSpPr>
        <p:spPr>
          <a:xfrm>
            <a:off x="1083825" y="972075"/>
            <a:ext cx="5400300" cy="4454400"/>
          </a:xfrm>
          <a:prstGeom prst="rect">
            <a:avLst/>
          </a:prstGeom>
          <a:solidFill>
            <a:srgbClr val="000000">
              <a:alpha val="4980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CEOS Analysis Ready Data</a:t>
            </a: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(CEOS-ARD) are satellite data that have been </a:t>
            </a:r>
            <a:r>
              <a:rPr lang="en-GB" sz="24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processed to a minimum set of requirements</a:t>
            </a: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organized into a form that allows: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en-GB" sz="24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immediate analysis</a:t>
            </a: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with a minimum of additional user effort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en-GB" sz="24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interoperability</a:t>
            </a: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both through time and with other datasets</a:t>
            </a:r>
            <a:endParaRPr sz="2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http://ceos.org/ard</a:t>
            </a:r>
            <a:endParaRPr sz="3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body" idx="1"/>
          </p:nvPr>
        </p:nvSpPr>
        <p:spPr>
          <a:xfrm>
            <a:off x="324233" y="1406133"/>
            <a:ext cx="11495400" cy="466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spcBef>
                <a:spcPts val="10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In the ‘before times’, LSI-VC-8 &amp; WGClimate joint session in Anchorage, Sept 2019. </a:t>
            </a:r>
            <a:r>
              <a:rPr lang="en-GB" sz="2500" u="sng">
                <a:solidFill>
                  <a:schemeClr val="hlink"/>
                </a:solidFill>
                <a:hlinkClick r:id="rId3"/>
              </a:rPr>
              <a:t>Minutes</a:t>
            </a:r>
            <a:r>
              <a:rPr lang="en-GB" sz="2500"/>
              <a:t>.</a:t>
            </a:r>
            <a:endParaRPr sz="2500"/>
          </a:p>
          <a:p>
            <a:pPr marL="457200" lvl="0" indent="-387350" algn="l" rtl="0">
              <a:spcBef>
                <a:spcPts val="2000"/>
              </a:spcBef>
              <a:spcAft>
                <a:spcPts val="0"/>
              </a:spcAft>
              <a:buSzPts val="2500"/>
              <a:buChar char="❖"/>
            </a:pPr>
            <a:r>
              <a:rPr lang="en-GB" sz="2500" i="1"/>
              <a:t>“6.	The joint session with WGClimate resulted in the LSI-VC agreeing to undertake two actions from the WGClimate Coordinated Action Plan (around LST Climate Data Records and continuity). This is a positive step forward on the LSI-VC requirements and gap analysis thread, and a new CEOS Work Plan Task will be suggested in response.”</a:t>
            </a:r>
            <a:endParaRPr sz="2500" i="1"/>
          </a:p>
          <a:p>
            <a:pPr marL="457200" lvl="0" indent="-387350" algn="l" rtl="0">
              <a:spcBef>
                <a:spcPts val="2000"/>
              </a:spcBef>
              <a:spcAft>
                <a:spcPts val="2000"/>
              </a:spcAft>
              <a:buSzPts val="2500"/>
              <a:buChar char="❖"/>
            </a:pPr>
            <a:r>
              <a:rPr lang="en-GB" sz="2500"/>
              <a:t>Way forward on the following or similar updated priorities?</a:t>
            </a:r>
            <a:endParaRPr sz="2500"/>
          </a:p>
        </p:txBody>
      </p:sp>
      <p:sp>
        <p:nvSpPr>
          <p:cNvPr id="325" name="Google Shape;325;p37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SIT TW Side Meeting Outcome</a:t>
            </a:r>
            <a:endParaRPr sz="4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25" y="1894325"/>
            <a:ext cx="7303700" cy="37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8"/>
          <p:cNvSpPr txBox="1"/>
          <p:nvPr/>
        </p:nvSpPr>
        <p:spPr>
          <a:xfrm>
            <a:off x="7759575" y="1246000"/>
            <a:ext cx="43155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The goal here is to do a deeper analysis looking at the availability of LST datasets.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Datasets may also exist, but they may not necessarily be processed into a CDR.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Need to meet the 2004 CDR definition from NOAA. Derived geophysical records would also comply.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LSI-VC to begin by summarising the plans and projections of the way forward for USGS on Landsat TIRS, expanding to cover other missions and agencies in time.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Studying and understanding the future continuity of LST measurements is a valuable action for LSI-VC, as well as space agencies, outside of the WGClimate need.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The question of whether these measurements are supporting a CDR would also need to be addressed in a study, including whether there is a processing plan in place. This would necessarily involve both LSI-VC and WGClimate expertise on scientific assessment.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950" y="1905787"/>
            <a:ext cx="7023125" cy="358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650" y="1844100"/>
            <a:ext cx="7461925" cy="381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0"/>
          <p:cNvSpPr txBox="1"/>
          <p:nvPr/>
        </p:nvSpPr>
        <p:spPr>
          <a:xfrm>
            <a:off x="7876500" y="3697475"/>
            <a:ext cx="4315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The suggestion at LSI-VC-8 was that activity and discussion on this LAI action be postponed until there is an outcome from an ongoing assessment within WGClimate?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1"/>
          <p:cNvSpPr txBox="1">
            <a:spLocks noGrp="1"/>
          </p:cNvSpPr>
          <p:nvPr>
            <p:ph type="title"/>
          </p:nvPr>
        </p:nvSpPr>
        <p:spPr>
          <a:xfrm>
            <a:off x="176047" y="11665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Thank you!</a:t>
            </a:r>
            <a:endParaRPr sz="7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endParaRPr sz="7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2"/>
          <p:cNvSpPr txBox="1">
            <a:spLocks noGrp="1"/>
          </p:cNvSpPr>
          <p:nvPr>
            <p:ph type="title"/>
          </p:nvPr>
        </p:nvSpPr>
        <p:spPr>
          <a:xfrm>
            <a:off x="176051" y="175950"/>
            <a:ext cx="91047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800"/>
              <a:t>CEOS-ARD Oversight Group Members</a:t>
            </a:r>
            <a:endParaRPr sz="3800"/>
          </a:p>
        </p:txBody>
      </p:sp>
      <p:sp>
        <p:nvSpPr>
          <p:cNvPr id="353" name="Google Shape;353;p42"/>
          <p:cNvSpPr txBox="1"/>
          <p:nvPr/>
        </p:nvSpPr>
        <p:spPr>
          <a:xfrm>
            <a:off x="1411050" y="1179100"/>
            <a:ext cx="93699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Ferran Gascon (Lead)						SIT Chair Team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Matthew Steventon						Secretariat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Andreia Siqueira							LSI-VC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Steve Labahn							LSI-VC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Peter Strobl								LSI-VC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Maycira Costa							OCR-VC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 Higgins							OST-VC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 Armstrong							SST-VC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 Kidd								P-VC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Barry Lefer								AC-VC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Medhavy Thankappan					WGCV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Philippe Goryl							WGCV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Makoto Natsuisaka						WGISS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Jorge Del Rio Vera						WGCapD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2"/>
          <p:cNvSpPr txBox="1"/>
          <p:nvPr/>
        </p:nvSpPr>
        <p:spPr>
          <a:xfrm>
            <a:off x="1411050" y="5942450"/>
            <a:ext cx="9212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Mailing list: ard-oversight-group@lists.ceos.org</a:t>
            </a: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>
            <a:spLocks noGrp="1"/>
          </p:cNvSpPr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Motivations</a:t>
            </a:r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body" idx="1"/>
          </p:nvPr>
        </p:nvSpPr>
        <p:spPr>
          <a:xfrm>
            <a:off x="128319" y="1524000"/>
            <a:ext cx="11664900" cy="4871700"/>
          </a:xfrm>
          <a:prstGeom prst="rect">
            <a:avLst/>
          </a:prstGeom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4572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GB"/>
              <a:t>Provision of analysis-ready geophysical measurements</a:t>
            </a:r>
            <a:endParaRPr/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/>
              <a:t>Reduce pre-processing burden for users</a:t>
            </a:r>
            <a:endParaRPr/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GB"/>
              <a:t>Facilitate analysis in the cloud</a:t>
            </a:r>
            <a:endParaRPr/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GB"/>
              <a:t>Reduce egress and processing</a:t>
            </a:r>
            <a:endParaRPr/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/>
              <a:t>Provide a first step for interoperability </a:t>
            </a:r>
            <a:endParaRPr/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GB"/>
              <a:t>Open and transparent</a:t>
            </a:r>
            <a:endParaRPr/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GB"/>
              <a:t>Common starting point; consistency</a:t>
            </a:r>
            <a:endParaRPr/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/>
              <a:t>Promote clear documentation of processing steps</a:t>
            </a:r>
            <a:endParaRPr/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/>
              <a:t>Increase data uptake and foster new user communities</a:t>
            </a:r>
            <a:endParaRPr/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/>
              <a:t>Capitalise on space agency expertise and experience</a:t>
            </a:r>
            <a:endParaRPr/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GB"/>
              <a:t>Best available science and high quality processes</a:t>
            </a:r>
            <a:endParaRPr/>
          </a:p>
          <a:p>
            <a:pPr marL="6096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Product Family Specifications</a:t>
            </a:r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1"/>
          </p:nvPr>
        </p:nvSpPr>
        <p:spPr>
          <a:xfrm>
            <a:off x="414222" y="1718750"/>
            <a:ext cx="5394300" cy="4871700"/>
          </a:xfrm>
          <a:prstGeom prst="rect">
            <a:avLst/>
          </a:prstGeom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2400"/>
              <a:t>Product Family Specifications (PFS)</a:t>
            </a:r>
            <a:endParaRPr sz="240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GB" sz="2400"/>
              <a:t>Specifications for each geophysical measurement</a:t>
            </a:r>
            <a:endParaRPr sz="240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GB" sz="2400"/>
              <a:t>Detail ‘Threshold’ and ‘Target’ requirements for a variety of parameters</a:t>
            </a:r>
            <a:endParaRPr sz="240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GB" sz="2400"/>
              <a:t>Started with land (CARD4L):</a:t>
            </a:r>
            <a:endParaRPr sz="2400"/>
          </a:p>
          <a:p>
            <a:pPr marL="457200" lvl="0" indent="-381000" algn="l" rtl="0">
              <a:spcBef>
                <a:spcPts val="240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Surface Reflectance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Surface Temperature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Normalised Radar Backscatter</a:t>
            </a:r>
            <a:endParaRPr sz="2400"/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6480" y="1871152"/>
            <a:ext cx="2762250" cy="45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6374" y="1947353"/>
            <a:ext cx="2762250" cy="4379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body" idx="1"/>
          </p:nvPr>
        </p:nvSpPr>
        <p:spPr>
          <a:xfrm>
            <a:off x="101550" y="1384625"/>
            <a:ext cx="8455200" cy="4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●"/>
            </a:pPr>
            <a:r>
              <a:rPr lang="en-GB" sz="20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CEOS Analysis Ready Data broadened to be ‘beyond land’ in 2021.</a:t>
            </a:r>
            <a:endParaRPr sz="2000" b="0" i="0" u="none" strike="noStrike" cap="non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●"/>
            </a:pPr>
            <a:r>
              <a:rPr lang="en-GB" sz="20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Governance framework for CEOS Analysis Ready Data (CEOS-ARD) endorsed at CEOS Plenary 2021</a:t>
            </a:r>
            <a:endParaRPr sz="2000" b="0" i="0" u="none" strike="noStrike" cap="non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lang="en-GB" sz="2000" u="sng">
                <a:solidFill>
                  <a:schemeClr val="hlink"/>
                </a:solidFill>
                <a:hlinkClick r:id="rId3"/>
              </a:rPr>
              <a:t>Available here</a:t>
            </a:r>
            <a:endParaRPr sz="2000"/>
          </a:p>
          <a:p>
            <a:pPr marL="914400" marR="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○"/>
            </a:pPr>
            <a:r>
              <a:rPr lang="en-GB" sz="2000">
                <a:solidFill>
                  <a:srgbClr val="002569"/>
                </a:solidFill>
              </a:rPr>
              <a:t>F</a:t>
            </a:r>
            <a:r>
              <a:rPr lang="en-GB" sz="20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ormalises the process LSI-VC used for CARD4L and generalises it</a:t>
            </a:r>
            <a:endParaRPr sz="2000" b="0" i="0" u="none" strike="noStrike" cap="non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2569"/>
              </a:buClr>
              <a:buSzPts val="2000"/>
              <a:buChar char="○"/>
            </a:pPr>
            <a:r>
              <a:rPr lang="en-GB" sz="2000">
                <a:solidFill>
                  <a:srgbClr val="002569"/>
                </a:solidFill>
              </a:rPr>
              <a:t>References the CEOS-ARD Oversight Group, which was also initiated at CEOS Plenary 2021 as a result</a:t>
            </a:r>
            <a:endParaRPr sz="2000"/>
          </a:p>
        </p:txBody>
      </p:sp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176048" y="175950"/>
            <a:ext cx="85488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/>
              <a:t>Beyond Land (From ‘CARD4L’ to ‘CEOS-ARD’)</a:t>
            </a:r>
            <a:endParaRPr sz="31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sz="3100"/>
          </a:p>
        </p:txBody>
      </p:sp>
      <p:pic>
        <p:nvPicPr>
          <p:cNvPr id="170" name="Google Shape;170;p22"/>
          <p:cNvPicPr preferRelativeResize="0"/>
          <p:nvPr/>
        </p:nvPicPr>
        <p:blipFill rotWithShape="1">
          <a:blip r:embed="rId4">
            <a:alphaModFix/>
          </a:blip>
          <a:srcRect l="58191" r="7903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body" idx="1"/>
          </p:nvPr>
        </p:nvSpPr>
        <p:spPr>
          <a:xfrm>
            <a:off x="2647425" y="1080950"/>
            <a:ext cx="94611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●"/>
            </a:pPr>
            <a:r>
              <a:rPr lang="en-GB" sz="2400">
                <a:solidFill>
                  <a:srgbClr val="002569"/>
                </a:solidFill>
              </a:rPr>
              <a:t>F</a:t>
            </a:r>
            <a:r>
              <a:rPr lang="en-GB"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orum for all matters related to CEOS</a:t>
            </a:r>
            <a:r>
              <a:rPr lang="en-GB" sz="2400">
                <a:solidFill>
                  <a:srgbClr val="002569"/>
                </a:solidFill>
              </a:rPr>
              <a:t>-</a:t>
            </a:r>
            <a:r>
              <a:rPr lang="en-GB"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ARD</a:t>
            </a:r>
            <a:endParaRPr sz="2400" b="0" i="0" u="none" strike="noStrike" cap="non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●"/>
            </a:pPr>
            <a:r>
              <a:rPr lang="en-GB" sz="2400">
                <a:solidFill>
                  <a:srgbClr val="002569"/>
                </a:solidFill>
              </a:rPr>
              <a:t>Coordination across CEOS</a:t>
            </a:r>
            <a:endParaRPr sz="2400">
              <a:solidFill>
                <a:srgbClr val="002569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●"/>
            </a:pPr>
            <a:r>
              <a:rPr lang="en-GB" sz="2400">
                <a:solidFill>
                  <a:srgbClr val="002569"/>
                </a:solidFill>
              </a:rPr>
              <a:t>Includes r</a:t>
            </a:r>
            <a:r>
              <a:rPr lang="en-GB"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epresentatives from </a:t>
            </a:r>
            <a:r>
              <a:rPr lang="en-GB" sz="2400" b="1" i="0" u="none" strike="noStrike" cap="none">
                <a:solidFill>
                  <a:srgbClr val="002569"/>
                </a:solidFill>
              </a:rPr>
              <a:t>CEOS Virtual Constellations</a:t>
            </a:r>
            <a:endParaRPr sz="2400" b="1">
              <a:solidFill>
                <a:srgbClr val="002569"/>
              </a:solidFill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Char char="○"/>
            </a:pPr>
            <a:r>
              <a:rPr lang="en-GB" sz="2400" b="1">
                <a:solidFill>
                  <a:srgbClr val="002569"/>
                </a:solidFill>
              </a:rPr>
              <a:t>Have the </a:t>
            </a:r>
            <a:r>
              <a:rPr lang="en-GB" sz="2400" b="1" i="0" u="none" strike="noStrike" cap="none">
                <a:solidFill>
                  <a:srgbClr val="002569"/>
                </a:solidFill>
              </a:rPr>
              <a:t>technical expertise to recommend, develop and maintain Product Family Specifications for other domains</a:t>
            </a:r>
            <a:r>
              <a:rPr lang="en-GB" sz="2400" b="1">
                <a:solidFill>
                  <a:srgbClr val="002569"/>
                </a:solidFill>
              </a:rPr>
              <a:t>: Atmosphere, Ocean, Precipitation</a:t>
            </a:r>
            <a:endParaRPr sz="2400" b="1" i="0" u="none" strike="noStrike" cap="none">
              <a:solidFill>
                <a:srgbClr val="002569"/>
              </a:solidFill>
            </a:endParaRPr>
          </a:p>
          <a:p>
            <a:pPr marL="457200" lvl="0" indent="-381000" algn="l" rtl="0">
              <a:spcBef>
                <a:spcPts val="1800"/>
              </a:spcBef>
              <a:spcAft>
                <a:spcPts val="1800"/>
              </a:spcAft>
              <a:buClr>
                <a:srgbClr val="002569"/>
              </a:buClr>
              <a:buSzPts val="2400"/>
              <a:buChar char="●"/>
            </a:pPr>
            <a:r>
              <a:rPr lang="en-GB"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Developing a shared </a:t>
            </a:r>
            <a:r>
              <a:rPr lang="en-GB" sz="2400" u="sng">
                <a:solidFill>
                  <a:schemeClr val="hlink"/>
                </a:solidFill>
                <a:hlinkClick r:id="rId3"/>
              </a:rPr>
              <a:t>Template for Product Family Specifications</a:t>
            </a:r>
            <a:r>
              <a:rPr lang="en-GB" sz="2400">
                <a:solidFill>
                  <a:srgbClr val="002569"/>
                </a:solidFill>
              </a:rPr>
              <a:t> to promote commonality across all PFS domains</a:t>
            </a:r>
            <a:endParaRPr sz="2400" b="0" i="0" u="none" strike="noStrike" cap="non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94191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CEOS-ARD Oversight Group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/>
          </a:p>
        </p:txBody>
      </p:sp>
      <p:pic>
        <p:nvPicPr>
          <p:cNvPr id="177" name="Google Shape;177;p23"/>
          <p:cNvPicPr preferRelativeResize="0"/>
          <p:nvPr/>
        </p:nvPicPr>
        <p:blipFill rotWithShape="1">
          <a:blip r:embed="rId4">
            <a:alphaModFix/>
          </a:blip>
          <a:srcRect l="42661" r="18180"/>
          <a:stretch/>
        </p:blipFill>
        <p:spPr>
          <a:xfrm>
            <a:off x="-1" y="1044200"/>
            <a:ext cx="2296248" cy="549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Discussion Point #1</a:t>
            </a:r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body" idx="1"/>
          </p:nvPr>
        </p:nvSpPr>
        <p:spPr>
          <a:xfrm>
            <a:off x="283650" y="1080950"/>
            <a:ext cx="11824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●"/>
            </a:pPr>
            <a:r>
              <a:rPr lang="en-GB" sz="2400">
                <a:solidFill>
                  <a:srgbClr val="002569"/>
                </a:solidFill>
              </a:rPr>
              <a:t>WGClimate seeking to nominate someone to CEOS-ARD Oversight Group?</a:t>
            </a:r>
            <a:endParaRPr sz="2400">
              <a:solidFill>
                <a:srgbClr val="002569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Char char="●"/>
            </a:pPr>
            <a:r>
              <a:rPr lang="en-GB" sz="2400">
                <a:solidFill>
                  <a:srgbClr val="002569"/>
                </a:solidFill>
              </a:rPr>
              <a:t>Expert knowledge of ECVs to guide prioritisation and development of relevant PFS</a:t>
            </a:r>
            <a:endParaRPr sz="2400">
              <a:solidFill>
                <a:srgbClr val="002569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Char char="●"/>
            </a:pPr>
            <a:r>
              <a:rPr lang="en-GB" sz="2400">
                <a:solidFill>
                  <a:srgbClr val="002569"/>
                </a:solidFill>
              </a:rPr>
              <a:t>WGClimate focus is science-grade CDRs ?</a:t>
            </a:r>
            <a:endParaRPr sz="2400">
              <a:solidFill>
                <a:srgbClr val="002569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Char char="●"/>
            </a:pPr>
            <a:r>
              <a:rPr lang="en-GB" sz="2400">
                <a:solidFill>
                  <a:srgbClr val="002569"/>
                </a:solidFill>
              </a:rPr>
              <a:t>CEOS-ARD main focus is to enable more average, non-expert users</a:t>
            </a:r>
            <a:endParaRPr sz="2400">
              <a:solidFill>
                <a:srgbClr val="002569"/>
              </a:solidFill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Char char="○"/>
            </a:pPr>
            <a:r>
              <a:rPr lang="en-GB" sz="2400">
                <a:solidFill>
                  <a:srgbClr val="002569"/>
                </a:solidFill>
              </a:rPr>
              <a:t>Is there a parallel in the climate space?</a:t>
            </a:r>
            <a:endParaRPr sz="2400">
              <a:solidFill>
                <a:srgbClr val="002569"/>
              </a:solidFill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Char char="○"/>
            </a:pPr>
            <a:r>
              <a:rPr lang="en-GB" sz="2400">
                <a:solidFill>
                  <a:srgbClr val="002569"/>
                </a:solidFill>
              </a:rPr>
              <a:t>Can we identify target climate products that could be the focus of a CEOS-ARD specification to enable a new, broad user base?</a:t>
            </a:r>
            <a:endParaRPr sz="2400">
              <a:solidFill>
                <a:srgbClr val="002569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Char char="●"/>
            </a:pPr>
            <a:r>
              <a:rPr lang="en-GB" sz="2400">
                <a:solidFill>
                  <a:srgbClr val="002569"/>
                </a:solidFill>
              </a:rPr>
              <a:t>Connections with the Virtual Constellations</a:t>
            </a:r>
            <a:endParaRPr sz="2400">
              <a:solidFill>
                <a:srgbClr val="002569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Char char="●"/>
            </a:pPr>
            <a:r>
              <a:rPr lang="en-GB" sz="2400" i="1">
                <a:solidFill>
                  <a:srgbClr val="002569"/>
                </a:solidFill>
              </a:rPr>
              <a:t>“ * A Thematic CDR (TCDR) is a consistently-processed time series of uncertainty-quantified values of a </a:t>
            </a:r>
            <a:r>
              <a:rPr lang="en-GB" sz="2400" b="1" i="1">
                <a:solidFill>
                  <a:srgbClr val="002569"/>
                </a:solidFill>
              </a:rPr>
              <a:t>geophysical variable</a:t>
            </a:r>
            <a:r>
              <a:rPr lang="en-GB" sz="2400" i="1">
                <a:solidFill>
                  <a:srgbClr val="002569"/>
                </a:solidFill>
              </a:rPr>
              <a:t> or related indicator, located in time and space, of sufficient length and quality to be useful for climate time-scale uses.”</a:t>
            </a:r>
            <a:endParaRPr sz="2400">
              <a:solidFill>
                <a:srgbClr val="00256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CEOS-ARD Specifications</a:t>
            </a:r>
            <a:endParaRPr/>
          </a:p>
        </p:txBody>
      </p:sp>
      <p:sp>
        <p:nvSpPr>
          <p:cNvPr id="189" name="Google Shape;189;p25"/>
          <p:cNvSpPr txBox="1"/>
          <p:nvPr/>
        </p:nvSpPr>
        <p:spPr>
          <a:xfrm>
            <a:off x="1200882" y="2060210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Land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5"/>
          <p:cNvSpPr txBox="1"/>
          <p:nvPr/>
        </p:nvSpPr>
        <p:spPr>
          <a:xfrm>
            <a:off x="1161925" y="2868100"/>
            <a:ext cx="3652500" cy="14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Temperature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Nighttime Lights Surface Radiance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Radar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Normalised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Polarimetric Radar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5"/>
          <p:cNvSpPr/>
          <p:nvPr/>
        </p:nvSpPr>
        <p:spPr>
          <a:xfrm flipH="1">
            <a:off x="905124" y="1765701"/>
            <a:ext cx="3551100" cy="277500"/>
          </a:xfrm>
          <a:prstGeom prst="parallelogram">
            <a:avLst>
              <a:gd name="adj" fmla="val 96952"/>
            </a:avLst>
          </a:prstGeom>
          <a:solidFill>
            <a:srgbClr val="0B77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192" name="Google Shape;192;p25"/>
          <p:cNvSpPr/>
          <p:nvPr/>
        </p:nvSpPr>
        <p:spPr>
          <a:xfrm>
            <a:off x="905346" y="2063412"/>
            <a:ext cx="3551100" cy="277500"/>
          </a:xfrm>
          <a:prstGeom prst="parallelogram">
            <a:avLst>
              <a:gd name="adj" fmla="val 96952"/>
            </a:avLst>
          </a:prstGeom>
          <a:solidFill>
            <a:srgbClr val="08563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5"/>
          <p:cNvSpPr txBox="1"/>
          <p:nvPr/>
        </p:nvSpPr>
        <p:spPr>
          <a:xfrm>
            <a:off x="4508551" y="2060200"/>
            <a:ext cx="31398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Inland and Coastal Waters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4469591" y="2944301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Aquatic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5"/>
          <p:cNvSpPr/>
          <p:nvPr/>
        </p:nvSpPr>
        <p:spPr>
          <a:xfrm flipH="1">
            <a:off x="4212784" y="1765701"/>
            <a:ext cx="3551100" cy="277500"/>
          </a:xfrm>
          <a:prstGeom prst="parallelogram">
            <a:avLst>
              <a:gd name="adj" fmla="val 96952"/>
            </a:avLst>
          </a:prstGeom>
          <a:solidFill>
            <a:srgbClr val="29BE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196" name="Google Shape;196;p25"/>
          <p:cNvSpPr/>
          <p:nvPr/>
        </p:nvSpPr>
        <p:spPr>
          <a:xfrm>
            <a:off x="4213006" y="2063412"/>
            <a:ext cx="3551100" cy="277500"/>
          </a:xfrm>
          <a:prstGeom prst="parallelogram">
            <a:avLst>
              <a:gd name="adj" fmla="val 96952"/>
            </a:avLst>
          </a:prstGeom>
          <a:solidFill>
            <a:srgbClr val="2198A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5"/>
          <p:cNvSpPr txBox="1"/>
          <p:nvPr/>
        </p:nvSpPr>
        <p:spPr>
          <a:xfrm>
            <a:off x="7821808" y="2058834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Oceans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5"/>
          <p:cNvSpPr txBox="1"/>
          <p:nvPr/>
        </p:nvSpPr>
        <p:spPr>
          <a:xfrm>
            <a:off x="7782858" y="2942925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5"/>
          <p:cNvSpPr/>
          <p:nvPr/>
        </p:nvSpPr>
        <p:spPr>
          <a:xfrm flipH="1">
            <a:off x="7526050" y="1764325"/>
            <a:ext cx="3551100" cy="277500"/>
          </a:xfrm>
          <a:prstGeom prst="parallelogram">
            <a:avLst>
              <a:gd name="adj" fmla="val 96952"/>
            </a:avLst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200" name="Google Shape;200;p25"/>
          <p:cNvSpPr/>
          <p:nvPr/>
        </p:nvSpPr>
        <p:spPr>
          <a:xfrm>
            <a:off x="7526272" y="2062036"/>
            <a:ext cx="3551100" cy="277500"/>
          </a:xfrm>
          <a:prstGeom prst="parallelogram">
            <a:avLst>
              <a:gd name="adj" fmla="val 96952"/>
            </a:avLst>
          </a:prstGeom>
          <a:solidFill>
            <a:srgbClr val="1C45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598" y="329669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088" y="4867707"/>
            <a:ext cx="685800" cy="74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088" y="287850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102" y="3761799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98675" y="2795350"/>
            <a:ext cx="601150" cy="6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47900" y="2871550"/>
            <a:ext cx="511222" cy="5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75050" y="3859525"/>
            <a:ext cx="6620877" cy="249576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 txBox="1"/>
          <p:nvPr/>
        </p:nvSpPr>
        <p:spPr>
          <a:xfrm>
            <a:off x="7670006" y="6297100"/>
            <a:ext cx="4953000" cy="14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http://ceos.org/ard/index.html#specs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9" name="Google Shape;209;p25"/>
          <p:cNvCxnSpPr/>
          <p:nvPr/>
        </p:nvCxnSpPr>
        <p:spPr>
          <a:xfrm rot="10800000" flipH="1">
            <a:off x="3247400" y="3247425"/>
            <a:ext cx="1175100" cy="1602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0" name="Google Shape;210;p25"/>
          <p:cNvCxnSpPr/>
          <p:nvPr/>
        </p:nvCxnSpPr>
        <p:spPr>
          <a:xfrm rot="10800000" flipH="1">
            <a:off x="4238000" y="3407625"/>
            <a:ext cx="3592200" cy="18288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>
            <a:spLocks noGrp="1"/>
          </p:cNvSpPr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</a:t>
            </a:r>
            <a:r>
              <a:rPr lang="en-GB">
                <a:solidFill>
                  <a:srgbClr val="CC0000"/>
                </a:solidFill>
              </a:rPr>
              <a:t>+ In-development</a:t>
            </a:r>
            <a:r>
              <a:rPr lang="en-GB"/>
              <a:t> CEOS-ARD Specifications</a:t>
            </a:r>
            <a:endParaRPr/>
          </a:p>
        </p:txBody>
      </p:sp>
      <p:sp>
        <p:nvSpPr>
          <p:cNvPr id="216" name="Google Shape;216;p26"/>
          <p:cNvSpPr txBox="1"/>
          <p:nvPr/>
        </p:nvSpPr>
        <p:spPr>
          <a:xfrm>
            <a:off x="1200882" y="2060210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Land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1161925" y="2868100"/>
            <a:ext cx="3679200" cy="14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Temperature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Nighttime Lights Surface Radiance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LiDAR Terrain and Canopy Top Height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Radar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Normalised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Polarimetric Radar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Geocoded Single-Look Complex (GSLC)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Interferometric Radar (INSAR)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6"/>
          <p:cNvSpPr/>
          <p:nvPr/>
        </p:nvSpPr>
        <p:spPr>
          <a:xfrm flipH="1">
            <a:off x="905124" y="1765701"/>
            <a:ext cx="3551100" cy="277500"/>
          </a:xfrm>
          <a:prstGeom prst="parallelogram">
            <a:avLst>
              <a:gd name="adj" fmla="val 96952"/>
            </a:avLst>
          </a:prstGeom>
          <a:solidFill>
            <a:srgbClr val="0B77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219" name="Google Shape;219;p26"/>
          <p:cNvSpPr/>
          <p:nvPr/>
        </p:nvSpPr>
        <p:spPr>
          <a:xfrm>
            <a:off x="905346" y="2063412"/>
            <a:ext cx="3551100" cy="277500"/>
          </a:xfrm>
          <a:prstGeom prst="parallelogram">
            <a:avLst>
              <a:gd name="adj" fmla="val 96952"/>
            </a:avLst>
          </a:prstGeom>
          <a:solidFill>
            <a:srgbClr val="08563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6"/>
          <p:cNvSpPr txBox="1"/>
          <p:nvPr/>
        </p:nvSpPr>
        <p:spPr>
          <a:xfrm>
            <a:off x="4508551" y="2060200"/>
            <a:ext cx="31398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Inland and Coastal Waters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4469591" y="2944301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Aquatic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6"/>
          <p:cNvSpPr/>
          <p:nvPr/>
        </p:nvSpPr>
        <p:spPr>
          <a:xfrm flipH="1">
            <a:off x="4212784" y="1765701"/>
            <a:ext cx="3551100" cy="277500"/>
          </a:xfrm>
          <a:prstGeom prst="parallelogram">
            <a:avLst>
              <a:gd name="adj" fmla="val 96952"/>
            </a:avLst>
          </a:prstGeom>
          <a:solidFill>
            <a:srgbClr val="29BE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223" name="Google Shape;223;p26"/>
          <p:cNvSpPr/>
          <p:nvPr/>
        </p:nvSpPr>
        <p:spPr>
          <a:xfrm>
            <a:off x="4213006" y="2063412"/>
            <a:ext cx="3551100" cy="277500"/>
          </a:xfrm>
          <a:prstGeom prst="parallelogram">
            <a:avLst>
              <a:gd name="adj" fmla="val 96952"/>
            </a:avLst>
          </a:prstGeom>
          <a:solidFill>
            <a:srgbClr val="2198A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 txBox="1"/>
          <p:nvPr/>
        </p:nvSpPr>
        <p:spPr>
          <a:xfrm>
            <a:off x="7821808" y="2058834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Oceans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6"/>
          <p:cNvSpPr txBox="1"/>
          <p:nvPr/>
        </p:nvSpPr>
        <p:spPr>
          <a:xfrm>
            <a:off x="7782858" y="2942925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6"/>
          <p:cNvSpPr/>
          <p:nvPr/>
        </p:nvSpPr>
        <p:spPr>
          <a:xfrm flipH="1">
            <a:off x="7526050" y="1764325"/>
            <a:ext cx="3551100" cy="277500"/>
          </a:xfrm>
          <a:prstGeom prst="parallelogram">
            <a:avLst>
              <a:gd name="adj" fmla="val 96952"/>
            </a:avLst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227" name="Google Shape;227;p26"/>
          <p:cNvSpPr/>
          <p:nvPr/>
        </p:nvSpPr>
        <p:spPr>
          <a:xfrm>
            <a:off x="7526272" y="2062036"/>
            <a:ext cx="3551100" cy="277500"/>
          </a:xfrm>
          <a:prstGeom prst="parallelogram">
            <a:avLst>
              <a:gd name="adj" fmla="val 96952"/>
            </a:avLst>
          </a:prstGeom>
          <a:solidFill>
            <a:srgbClr val="1C45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598" y="329669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088" y="4867707"/>
            <a:ext cx="685800" cy="74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088" y="287850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8675" y="2795350"/>
            <a:ext cx="601150" cy="6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47900" y="2871550"/>
            <a:ext cx="511222" cy="5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75050" y="3859525"/>
            <a:ext cx="6620877" cy="249576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6"/>
          <p:cNvSpPr txBox="1"/>
          <p:nvPr/>
        </p:nvSpPr>
        <p:spPr>
          <a:xfrm>
            <a:off x="7670006" y="6297100"/>
            <a:ext cx="4953000" cy="14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http://ceos.org/ard/index.html#specs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5102" y="3761799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13877" y="4558500"/>
            <a:ext cx="685800" cy="79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1519</Words>
  <Application>Microsoft Office PowerPoint</Application>
  <PresentationFormat>Widescreen</PresentationFormat>
  <Paragraphs>198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Helvetica Neue</vt:lpstr>
      <vt:lpstr>Noto Sans Symbols</vt:lpstr>
      <vt:lpstr>Courier New</vt:lpstr>
      <vt:lpstr>Arial</vt:lpstr>
      <vt:lpstr>Calibri</vt:lpstr>
      <vt:lpstr>ceos</vt:lpstr>
      <vt:lpstr>Office Theme</vt:lpstr>
      <vt:lpstr>ceos</vt:lpstr>
      <vt:lpstr>Analysis Ready Data Oversight Group  An Overview   Matt Steventon CEOS-ARD Oversight Group / LSI-VC Secretariat 1 March 2023</vt:lpstr>
      <vt:lpstr>PowerPoint Presentation</vt:lpstr>
      <vt:lpstr>Motivations</vt:lpstr>
      <vt:lpstr>CEOS-ARD Product Family Specifications</vt:lpstr>
      <vt:lpstr>Beyond Land (From ‘CARD4L’ to ‘CEOS-ARD’)  </vt:lpstr>
      <vt:lpstr>CEOS-ARD Oversight Group  </vt:lpstr>
      <vt:lpstr>Discussion Point #1</vt:lpstr>
      <vt:lpstr>Current CEOS-ARD Specifications</vt:lpstr>
      <vt:lpstr>Current + In-development CEOS-ARD Specifications</vt:lpstr>
      <vt:lpstr>USGS Collection 2 Landsat 8 Level-2 Surface Reflectance</vt:lpstr>
      <vt:lpstr>New for 2022: Aquatic Reflectance</vt:lpstr>
      <vt:lpstr>New in 2022</vt:lpstr>
      <vt:lpstr>What next?</vt:lpstr>
      <vt:lpstr>Current CEOS-ARD Products</vt:lpstr>
      <vt:lpstr>Under Peer Review</vt:lpstr>
      <vt:lpstr>Why are we talking ARD standards?</vt:lpstr>
      <vt:lpstr>How to get involved?</vt:lpstr>
      <vt:lpstr>More information</vt:lpstr>
      <vt:lpstr>Discussion Point #2:  LSI-VC-8 Follow-up on LST CDRs </vt:lpstr>
      <vt:lpstr>SIT TW Side Meeting Outcome</vt:lpstr>
      <vt:lpstr>PowerPoint Presentation</vt:lpstr>
      <vt:lpstr>PowerPoint Presentation</vt:lpstr>
      <vt:lpstr>PowerPoint Presentation</vt:lpstr>
      <vt:lpstr>Thank you! </vt:lpstr>
      <vt:lpstr>CEOS-ARD Oversight Group Members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Ready Data Oversight Group  An Overview   Matt Steventon CEOS-ARD Oversight Group / LSI-VC Secretariat 1 March 2023</dc:title>
  <dc:creator>Kyle Wohlwend</dc:creator>
  <cp:lastModifiedBy>Kyle Wohlwend</cp:lastModifiedBy>
  <cp:revision>1</cp:revision>
  <dcterms:modified xsi:type="dcterms:W3CDTF">2023-03-01T13:29:56Z</dcterms:modified>
</cp:coreProperties>
</file>