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
  </p:notesMasterIdLst>
  <p:sldIdLst>
    <p:sldId id="308" r:id="rId3"/>
    <p:sldId id="307" r:id="rId4"/>
    <p:sldId id="31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47F78-579F-4793-AFBD-A1C7D61CCFE4}"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A33F3-2B7F-4AE8-B851-9E17048E6D91}" type="slidenum">
              <a:rPr lang="en-US" smtClean="0"/>
              <a:t>‹#›</a:t>
            </a:fld>
            <a:endParaRPr lang="en-US"/>
          </a:p>
        </p:txBody>
      </p:sp>
    </p:spTree>
    <p:extLst>
      <p:ext uri="{BB962C8B-B14F-4D97-AF65-F5344CB8AC3E}">
        <p14:creationId xmlns:p14="http://schemas.microsoft.com/office/powerpoint/2010/main" val="219070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987425" y="685800"/>
            <a:ext cx="48831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914400" y="2130425"/>
            <a:ext cx="103632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15" name="Google Shape;15;p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64"/>
              </a:spcBef>
              <a:spcAft>
                <a:spcPts val="0"/>
              </a:spcAft>
              <a:buClr>
                <a:srgbClr val="888888"/>
              </a:buClr>
              <a:buSzPts val="14600"/>
              <a:buFont typeface="Arial"/>
              <a:buNone/>
              <a:defRPr sz="3319" b="0" i="0" u="none" strike="noStrike" cap="none">
                <a:solidFill>
                  <a:srgbClr val="888888"/>
                </a:solidFill>
                <a:latin typeface="Calibri"/>
                <a:ea typeface="Calibri"/>
                <a:cs typeface="Calibri"/>
                <a:sym typeface="Calibri"/>
              </a:defRPr>
            </a:lvl1pPr>
            <a:lvl2pPr marR="0" lvl="1" algn="ctr" rtl="0">
              <a:spcBef>
                <a:spcPts val="582"/>
              </a:spcBef>
              <a:spcAft>
                <a:spcPts val="0"/>
              </a:spcAft>
              <a:buClr>
                <a:srgbClr val="888888"/>
              </a:buClr>
              <a:buSzPts val="12800"/>
              <a:buFont typeface="Arial"/>
              <a:buNone/>
              <a:defRPr sz="2909" b="0" i="0" u="none" strike="noStrike" cap="none">
                <a:solidFill>
                  <a:srgbClr val="888888"/>
                </a:solidFill>
                <a:latin typeface="Calibri"/>
                <a:ea typeface="Calibri"/>
                <a:cs typeface="Calibri"/>
                <a:sym typeface="Calibri"/>
              </a:defRPr>
            </a:lvl2pPr>
            <a:lvl3pPr marR="0" lvl="2" algn="ctr" rtl="0">
              <a:spcBef>
                <a:spcPts val="500"/>
              </a:spcBef>
              <a:spcAft>
                <a:spcPts val="0"/>
              </a:spcAft>
              <a:buClr>
                <a:srgbClr val="888888"/>
              </a:buClr>
              <a:buSzPts val="11000"/>
              <a:buFont typeface="Arial"/>
              <a:buNone/>
              <a:defRPr sz="2500" b="0" i="0" u="none" strike="noStrike" cap="none">
                <a:solidFill>
                  <a:srgbClr val="888888"/>
                </a:solidFill>
                <a:latin typeface="Calibri"/>
                <a:ea typeface="Calibri"/>
                <a:cs typeface="Calibri"/>
                <a:sym typeface="Calibri"/>
              </a:defRPr>
            </a:lvl3pPr>
            <a:lvl4pPr marR="0" lvl="3"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4pPr>
            <a:lvl5pPr marR="0" lvl="4"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5pPr>
            <a:lvl6pPr marR="0" lvl="5"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6pPr>
            <a:lvl7pPr marR="0" lvl="6"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7pPr>
            <a:lvl8pPr marR="0" lvl="7"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8pPr>
            <a:lvl9pPr marR="0" lvl="8" algn="ctr"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9pPr>
          </a:lstStyle>
          <a:p>
            <a:endParaRPr/>
          </a:p>
        </p:txBody>
      </p:sp>
      <p:sp>
        <p:nvSpPr>
          <p:cNvPr id="16" name="Google Shape;16;p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b="0" i="0" u="none" strike="noStrike" cap="none">
                <a:solidFill>
                  <a:schemeClr val="dk1"/>
                </a:solidFill>
                <a:latin typeface="Calibri"/>
                <a:ea typeface="Calibri"/>
                <a:cs typeface="Calibri"/>
                <a:sym typeface="Calibri"/>
              </a:defRPr>
            </a:lvl1pPr>
            <a:lvl2pPr marL="0" marR="0" lvl="1" indent="0" algn="l" rtl="0">
              <a:spcBef>
                <a:spcPts val="0"/>
              </a:spcBef>
              <a:buNone/>
              <a:defRPr sz="1864" b="0" i="0" u="none" strike="noStrike" cap="none">
                <a:solidFill>
                  <a:schemeClr val="dk1"/>
                </a:solidFill>
                <a:latin typeface="Calibri"/>
                <a:ea typeface="Calibri"/>
                <a:cs typeface="Calibri"/>
                <a:sym typeface="Calibri"/>
              </a:defRPr>
            </a:lvl2pPr>
            <a:lvl3pPr marL="0" marR="0" lvl="2" indent="0" algn="l" rtl="0">
              <a:spcBef>
                <a:spcPts val="0"/>
              </a:spcBef>
              <a:buNone/>
              <a:defRPr sz="1864" b="0" i="0" u="none" strike="noStrike" cap="none">
                <a:solidFill>
                  <a:schemeClr val="dk1"/>
                </a:solidFill>
                <a:latin typeface="Calibri"/>
                <a:ea typeface="Calibri"/>
                <a:cs typeface="Calibri"/>
                <a:sym typeface="Calibri"/>
              </a:defRPr>
            </a:lvl3pPr>
            <a:lvl4pPr marL="0" marR="0" lvl="3" indent="0" algn="l" rtl="0">
              <a:spcBef>
                <a:spcPts val="0"/>
              </a:spcBef>
              <a:buNone/>
              <a:defRPr sz="1864" b="0" i="0" u="none" strike="noStrike" cap="none">
                <a:solidFill>
                  <a:schemeClr val="dk1"/>
                </a:solidFill>
                <a:latin typeface="Calibri"/>
                <a:ea typeface="Calibri"/>
                <a:cs typeface="Calibri"/>
                <a:sym typeface="Calibri"/>
              </a:defRPr>
            </a:lvl4pPr>
            <a:lvl5pPr marL="0" marR="0" lvl="4" indent="0" algn="l" rtl="0">
              <a:spcBef>
                <a:spcPts val="0"/>
              </a:spcBef>
              <a:buNone/>
              <a:defRPr sz="1864" b="0" i="0" u="none" strike="noStrike" cap="none">
                <a:solidFill>
                  <a:schemeClr val="dk1"/>
                </a:solidFill>
                <a:latin typeface="Calibri"/>
                <a:ea typeface="Calibri"/>
                <a:cs typeface="Calibri"/>
                <a:sym typeface="Calibri"/>
              </a:defRPr>
            </a:lvl5pPr>
            <a:lvl6pPr marL="0" marR="0" lvl="5" indent="0" algn="l" rtl="0">
              <a:spcBef>
                <a:spcPts val="0"/>
              </a:spcBef>
              <a:buNone/>
              <a:defRPr sz="1864" b="0" i="0" u="none" strike="noStrike" cap="none">
                <a:solidFill>
                  <a:schemeClr val="dk1"/>
                </a:solidFill>
                <a:latin typeface="Calibri"/>
                <a:ea typeface="Calibri"/>
                <a:cs typeface="Calibri"/>
                <a:sym typeface="Calibri"/>
              </a:defRPr>
            </a:lvl6pPr>
            <a:lvl7pPr marL="0" marR="0" lvl="6" indent="0" algn="l" rtl="0">
              <a:spcBef>
                <a:spcPts val="0"/>
              </a:spcBef>
              <a:buNone/>
              <a:defRPr sz="1864" b="0" i="0" u="none" strike="noStrike" cap="none">
                <a:solidFill>
                  <a:schemeClr val="dk1"/>
                </a:solidFill>
                <a:latin typeface="Calibri"/>
                <a:ea typeface="Calibri"/>
                <a:cs typeface="Calibri"/>
                <a:sym typeface="Calibri"/>
              </a:defRPr>
            </a:lvl7pPr>
            <a:lvl8pPr marL="0" marR="0" lvl="7" indent="0" algn="l" rtl="0">
              <a:spcBef>
                <a:spcPts val="0"/>
              </a:spcBef>
              <a:buNone/>
              <a:defRPr sz="1864" b="0" i="0" u="none" strike="noStrike" cap="none">
                <a:solidFill>
                  <a:schemeClr val="dk1"/>
                </a:solidFill>
                <a:latin typeface="Calibri"/>
                <a:ea typeface="Calibri"/>
                <a:cs typeface="Calibri"/>
                <a:sym typeface="Calibri"/>
              </a:defRPr>
            </a:lvl8pPr>
            <a:lvl9pPr marL="0" marR="0" lvl="8" indent="0" algn="l" rtl="0">
              <a:spcBef>
                <a:spcPts val="0"/>
              </a:spcBef>
              <a:buNone/>
              <a:defRPr sz="1864"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8640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72" name="Google Shape;72;p1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103922" marR="0" lvl="0" indent="-262691" algn="l" rtl="0">
              <a:spcBef>
                <a:spcPts val="664"/>
              </a:spcBef>
              <a:spcAft>
                <a:spcPts val="0"/>
              </a:spcAft>
              <a:buClr>
                <a:schemeClr val="dk1"/>
              </a:buClr>
              <a:buSzPts val="14600"/>
              <a:buFont typeface="Arial"/>
              <a:buChar char="•"/>
              <a:defRPr sz="3319" b="0" i="0" u="none" strike="noStrike" cap="none">
                <a:solidFill>
                  <a:schemeClr val="dk1"/>
                </a:solidFill>
                <a:latin typeface="Calibri"/>
                <a:ea typeface="Calibri"/>
                <a:cs typeface="Calibri"/>
                <a:sym typeface="Calibri"/>
              </a:defRPr>
            </a:lvl1pPr>
            <a:lvl2pPr marL="207843" marR="0" lvl="1"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2pPr>
            <a:lvl3pPr marL="311765" marR="0" lvl="2"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3pPr>
            <a:lvl4pPr marL="415686" marR="0" lvl="3"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4pPr>
            <a:lvl5pPr marL="519608" marR="0" lvl="4"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5pPr>
            <a:lvl6pPr marL="623529" marR="0" lvl="5"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6pPr>
            <a:lvl7pPr marL="727451" marR="0" lvl="6"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7pPr>
            <a:lvl8pPr marL="831372" marR="0" lvl="7"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8pPr>
            <a:lvl9pPr marL="935294" marR="0" lvl="8"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7629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rot="5400000">
            <a:off x="35116294" y="7635611"/>
            <a:ext cx="25747662" cy="12892616"/>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78" name="Google Shape;78;p13"/>
          <p:cNvSpPr txBox="1">
            <a:spLocks noGrp="1"/>
          </p:cNvSpPr>
          <p:nvPr>
            <p:ph type="body" idx="1"/>
          </p:nvPr>
        </p:nvSpPr>
        <p:spPr>
          <a:xfrm rot="5400000">
            <a:off x="9229461" y="-5155406"/>
            <a:ext cx="25747662" cy="38474650"/>
          </a:xfrm>
          <a:prstGeom prst="rect">
            <a:avLst/>
          </a:prstGeom>
          <a:noFill/>
          <a:ln>
            <a:noFill/>
          </a:ln>
        </p:spPr>
        <p:txBody>
          <a:bodyPr spcFirstLastPara="1" wrap="square" lIns="91425" tIns="45700" rIns="91425" bIns="45700" anchor="t" anchorCtr="0">
            <a:noAutofit/>
          </a:bodyPr>
          <a:lstStyle>
            <a:lvl1pPr marL="103922" marR="0" lvl="0" indent="-262691" algn="l" rtl="0">
              <a:spcBef>
                <a:spcPts val="664"/>
              </a:spcBef>
              <a:spcAft>
                <a:spcPts val="0"/>
              </a:spcAft>
              <a:buClr>
                <a:schemeClr val="dk1"/>
              </a:buClr>
              <a:buSzPts val="14600"/>
              <a:buFont typeface="Arial"/>
              <a:buChar char="•"/>
              <a:defRPr sz="3319" b="0" i="0" u="none" strike="noStrike" cap="none">
                <a:solidFill>
                  <a:schemeClr val="dk1"/>
                </a:solidFill>
                <a:latin typeface="Calibri"/>
                <a:ea typeface="Calibri"/>
                <a:cs typeface="Calibri"/>
                <a:sym typeface="Calibri"/>
              </a:defRPr>
            </a:lvl1pPr>
            <a:lvl2pPr marL="207843" marR="0" lvl="1"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2pPr>
            <a:lvl3pPr marL="311765" marR="0" lvl="2"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3pPr>
            <a:lvl4pPr marL="415686" marR="0" lvl="3"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4pPr>
            <a:lvl5pPr marL="519608" marR="0" lvl="4"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5pPr>
            <a:lvl6pPr marL="623529" marR="0" lvl="5"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6pPr>
            <a:lvl7pPr marL="727451" marR="0" lvl="6"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7pPr>
            <a:lvl8pPr marL="831372" marR="0" lvl="7"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8pPr>
            <a:lvl9pPr marL="935294" marR="0" lvl="8"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27707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93714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5512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7614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dirty="0"/>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59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685783" rtl="0" eaLnBrk="1" latinLnBrk="0" hangingPunct="1">
              <a:spcBef>
                <a:spcPct val="0"/>
              </a:spcBef>
              <a:buNone/>
              <a:defRPr lang="en-US" sz="4000" b="1" kern="1200" dirty="0">
                <a:solidFill>
                  <a:schemeClr val="tx1"/>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7"/>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81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685783" rtl="0" eaLnBrk="1" latinLnBrk="0" hangingPunct="1">
              <a:spcBef>
                <a:spcPct val="0"/>
              </a:spcBef>
              <a:buNone/>
              <a:defRPr lang="en-US" sz="4000" b="1" kern="1200" dirty="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533849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50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3"/>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7"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88539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21" name="Google Shape;21;p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103922" marR="0" lvl="0" indent="-262691" algn="l" rtl="0">
              <a:spcBef>
                <a:spcPts val="664"/>
              </a:spcBef>
              <a:spcAft>
                <a:spcPts val="0"/>
              </a:spcAft>
              <a:buClr>
                <a:schemeClr val="dk1"/>
              </a:buClr>
              <a:buSzPts val="14600"/>
              <a:buFont typeface="Arial"/>
              <a:buChar char="•"/>
              <a:defRPr sz="3319" b="0" i="0" u="none" strike="noStrike" cap="none">
                <a:solidFill>
                  <a:schemeClr val="dk1"/>
                </a:solidFill>
                <a:latin typeface="Calibri"/>
                <a:ea typeface="Calibri"/>
                <a:cs typeface="Calibri"/>
                <a:sym typeface="Calibri"/>
              </a:defRPr>
            </a:lvl1pPr>
            <a:lvl2pPr marL="207843" marR="0" lvl="1"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2pPr>
            <a:lvl3pPr marL="311765" marR="0" lvl="2"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3pPr>
            <a:lvl4pPr marL="415686" marR="0" lvl="3"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4pPr>
            <a:lvl5pPr marL="519608" marR="0" lvl="4"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5pPr>
            <a:lvl6pPr marL="623529" marR="0" lvl="5"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6pPr>
            <a:lvl7pPr marL="727451" marR="0" lvl="6"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7pPr>
            <a:lvl8pPr marL="831372" marR="0" lvl="7"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8pPr>
            <a:lvl9pPr marL="935294" marR="0" lvl="8"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26724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674582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7754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3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8300"/>
              <a:buFont typeface="Calibri"/>
              <a:buNone/>
              <a:defRPr sz="416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27" name="Google Shape;27;p5"/>
          <p:cNvSpPr txBox="1">
            <a:spLocks noGrp="1"/>
          </p:cNvSpPr>
          <p:nvPr>
            <p:ph type="body" idx="1"/>
          </p:nvPr>
        </p:nvSpPr>
        <p:spPr>
          <a:xfrm>
            <a:off x="963084" y="2906714"/>
            <a:ext cx="10363200" cy="1500187"/>
          </a:xfrm>
          <a:prstGeom prst="rect">
            <a:avLst/>
          </a:prstGeom>
          <a:noFill/>
          <a:ln>
            <a:noFill/>
          </a:ln>
        </p:spPr>
        <p:txBody>
          <a:bodyPr spcFirstLastPara="1" wrap="square" lIns="91425" tIns="45700" rIns="91425" bIns="45700" anchor="b" anchorCtr="0">
            <a:noAutofit/>
          </a:bodyPr>
          <a:lstStyle>
            <a:lvl1pPr marL="103922" marR="0" lvl="0" indent="-51961" algn="l" rtl="0">
              <a:spcBef>
                <a:spcPts val="414"/>
              </a:spcBef>
              <a:spcAft>
                <a:spcPts val="0"/>
              </a:spcAft>
              <a:buClr>
                <a:srgbClr val="888888"/>
              </a:buClr>
              <a:buSzPts val="9100"/>
              <a:buFont typeface="Arial"/>
              <a:buNone/>
              <a:defRPr sz="2068" b="0" i="0" u="none" strike="noStrike" cap="none">
                <a:solidFill>
                  <a:srgbClr val="888888"/>
                </a:solidFill>
                <a:latin typeface="Calibri"/>
                <a:ea typeface="Calibri"/>
                <a:cs typeface="Calibri"/>
                <a:sym typeface="Calibri"/>
              </a:defRPr>
            </a:lvl1pPr>
            <a:lvl2pPr marL="207843" marR="0" lvl="1" indent="-51961" algn="l" rtl="0">
              <a:spcBef>
                <a:spcPts val="373"/>
              </a:spcBef>
              <a:spcAft>
                <a:spcPts val="0"/>
              </a:spcAft>
              <a:buClr>
                <a:srgbClr val="888888"/>
              </a:buClr>
              <a:buSzPts val="8200"/>
              <a:buFont typeface="Arial"/>
              <a:buNone/>
              <a:defRPr sz="1864" b="0" i="0" u="none" strike="noStrike" cap="none">
                <a:solidFill>
                  <a:srgbClr val="888888"/>
                </a:solidFill>
                <a:latin typeface="Calibri"/>
                <a:ea typeface="Calibri"/>
                <a:cs typeface="Calibri"/>
                <a:sym typeface="Calibri"/>
              </a:defRPr>
            </a:lvl2pPr>
            <a:lvl3pPr marL="311765" marR="0" lvl="2" indent="-51961" algn="l" rtl="0">
              <a:spcBef>
                <a:spcPts val="332"/>
              </a:spcBef>
              <a:spcAft>
                <a:spcPts val="0"/>
              </a:spcAft>
              <a:buClr>
                <a:srgbClr val="888888"/>
              </a:buClr>
              <a:buSzPts val="7300"/>
              <a:buFont typeface="Arial"/>
              <a:buNone/>
              <a:defRPr sz="1659" b="0" i="0" u="none" strike="noStrike" cap="none">
                <a:solidFill>
                  <a:srgbClr val="888888"/>
                </a:solidFill>
                <a:latin typeface="Calibri"/>
                <a:ea typeface="Calibri"/>
                <a:cs typeface="Calibri"/>
                <a:sym typeface="Calibri"/>
              </a:defRPr>
            </a:lvl3pPr>
            <a:lvl4pPr marL="415686" marR="0" lvl="3"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4pPr>
            <a:lvl5pPr marL="519608" marR="0" lvl="4"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5pPr>
            <a:lvl6pPr marL="623529" marR="0" lvl="5"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6pPr>
            <a:lvl7pPr marL="727451" marR="0" lvl="6"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7pPr>
            <a:lvl8pPr marL="831372" marR="0" lvl="7"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8pPr>
            <a:lvl9pPr marL="935294" marR="0" lvl="8" indent="-51961" algn="l" rtl="0">
              <a:spcBef>
                <a:spcPts val="291"/>
              </a:spcBef>
              <a:spcAft>
                <a:spcPts val="0"/>
              </a:spcAft>
              <a:buClr>
                <a:srgbClr val="888888"/>
              </a:buClr>
              <a:buSzPts val="6400"/>
              <a:buFont typeface="Arial"/>
              <a:buNone/>
              <a:defRPr sz="1455" b="0" i="0" u="none" strike="noStrike" cap="none">
                <a:solidFill>
                  <a:srgbClr val="888888"/>
                </a:solidFill>
                <a:latin typeface="Calibri"/>
                <a:ea typeface="Calibri"/>
                <a:cs typeface="Calibri"/>
                <a:sym typeface="Calibri"/>
              </a:defRPr>
            </a:lvl9pPr>
          </a:lstStyle>
          <a:p>
            <a:endParaRPr/>
          </a:p>
        </p:txBody>
      </p:sp>
      <p:sp>
        <p:nvSpPr>
          <p:cNvPr id="28" name="Google Shape;28;p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070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33" name="Google Shape;33;p6"/>
          <p:cNvSpPr txBox="1">
            <a:spLocks noGrp="1"/>
          </p:cNvSpPr>
          <p:nvPr>
            <p:ph type="body" idx="1"/>
          </p:nvPr>
        </p:nvSpPr>
        <p:spPr>
          <a:xfrm>
            <a:off x="2865967" y="7040563"/>
            <a:ext cx="25683633" cy="19915187"/>
          </a:xfrm>
          <a:prstGeom prst="rect">
            <a:avLst/>
          </a:prstGeom>
          <a:noFill/>
          <a:ln>
            <a:noFill/>
          </a:ln>
        </p:spPr>
        <p:txBody>
          <a:bodyPr spcFirstLastPara="1" wrap="square" lIns="91425" tIns="45700" rIns="91425" bIns="45700" anchor="t" anchorCtr="0">
            <a:noAutofit/>
          </a:bodyPr>
          <a:lstStyle>
            <a:lvl1pPr marL="103922" marR="0" lvl="0"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1pPr>
            <a:lvl2pPr marL="207843" marR="0" lvl="1"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2pPr>
            <a:lvl3pPr marL="311765" marR="0" lvl="2"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3pPr>
            <a:lvl4pPr marL="415686" marR="0" lvl="3"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4pPr>
            <a:lvl5pPr marL="519608" marR="0" lvl="4"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5pPr>
            <a:lvl6pPr marL="623529" marR="0" lvl="5"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6pPr>
            <a:lvl7pPr marL="727451" marR="0" lvl="6"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7pPr>
            <a:lvl8pPr marL="831372" marR="0" lvl="7"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8pPr>
            <a:lvl9pPr marL="935294" marR="0" lvl="8"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2"/>
          </p:nvPr>
        </p:nvSpPr>
        <p:spPr>
          <a:xfrm>
            <a:off x="28752801" y="7040563"/>
            <a:ext cx="25683633" cy="19915187"/>
          </a:xfrm>
          <a:prstGeom prst="rect">
            <a:avLst/>
          </a:prstGeom>
          <a:noFill/>
          <a:ln>
            <a:noFill/>
          </a:ln>
        </p:spPr>
        <p:txBody>
          <a:bodyPr spcFirstLastPara="1" wrap="square" lIns="91425" tIns="45700" rIns="91425" bIns="45700" anchor="t" anchorCtr="0">
            <a:noAutofit/>
          </a:bodyPr>
          <a:lstStyle>
            <a:lvl1pPr marL="103922" marR="0" lvl="0"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1pPr>
            <a:lvl2pPr marL="207843" marR="0" lvl="1"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2pPr>
            <a:lvl3pPr marL="311765" marR="0" lvl="2"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3pPr>
            <a:lvl4pPr marL="415686" marR="0" lvl="3"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4pPr>
            <a:lvl5pPr marL="519608" marR="0" lvl="4"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5pPr>
            <a:lvl6pPr marL="623529" marR="0" lvl="5"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6pPr>
            <a:lvl7pPr marL="727451" marR="0" lvl="6"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7pPr>
            <a:lvl8pPr marL="831372" marR="0" lvl="7"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8pPr>
            <a:lvl9pPr marL="935294" marR="0" lvl="8"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3531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40" name="Google Shape;40;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103922" marR="0" lvl="0" indent="-51961" algn="l" rtl="0">
              <a:spcBef>
                <a:spcPts val="500"/>
              </a:spcBef>
              <a:spcAft>
                <a:spcPts val="0"/>
              </a:spcAft>
              <a:buClr>
                <a:schemeClr val="dk1"/>
              </a:buClr>
              <a:buSzPts val="11000"/>
              <a:buFont typeface="Arial"/>
              <a:buNone/>
              <a:defRPr sz="2500" b="1" i="0" u="none" strike="noStrike" cap="none">
                <a:solidFill>
                  <a:schemeClr val="dk1"/>
                </a:solidFill>
                <a:latin typeface="Calibri"/>
                <a:ea typeface="Calibri"/>
                <a:cs typeface="Calibri"/>
                <a:sym typeface="Calibri"/>
              </a:defRPr>
            </a:lvl1pPr>
            <a:lvl2pPr marL="207843" marR="0" lvl="1" indent="-51961" algn="l" rtl="0">
              <a:spcBef>
                <a:spcPts val="414"/>
              </a:spcBef>
              <a:spcAft>
                <a:spcPts val="0"/>
              </a:spcAft>
              <a:buClr>
                <a:schemeClr val="dk1"/>
              </a:buClr>
              <a:buSzPts val="9100"/>
              <a:buFont typeface="Arial"/>
              <a:buNone/>
              <a:defRPr sz="2068" b="1" i="0" u="none" strike="noStrike" cap="none">
                <a:solidFill>
                  <a:schemeClr val="dk1"/>
                </a:solidFill>
                <a:latin typeface="Calibri"/>
                <a:ea typeface="Calibri"/>
                <a:cs typeface="Calibri"/>
                <a:sym typeface="Calibri"/>
              </a:defRPr>
            </a:lvl2pPr>
            <a:lvl3pPr marL="311765" marR="0" lvl="2" indent="-51961" algn="l" rtl="0">
              <a:spcBef>
                <a:spcPts val="373"/>
              </a:spcBef>
              <a:spcAft>
                <a:spcPts val="0"/>
              </a:spcAft>
              <a:buClr>
                <a:schemeClr val="dk1"/>
              </a:buClr>
              <a:buSzPts val="8200"/>
              <a:buFont typeface="Arial"/>
              <a:buNone/>
              <a:defRPr sz="1864" b="1" i="0" u="none" strike="noStrike" cap="none">
                <a:solidFill>
                  <a:schemeClr val="dk1"/>
                </a:solidFill>
                <a:latin typeface="Calibri"/>
                <a:ea typeface="Calibri"/>
                <a:cs typeface="Calibri"/>
                <a:sym typeface="Calibri"/>
              </a:defRPr>
            </a:lvl3pPr>
            <a:lvl4pPr marL="415686" marR="0" lvl="3"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4pPr>
            <a:lvl5pPr marL="519608" marR="0" lvl="4"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5pPr>
            <a:lvl6pPr marL="623529" marR="0" lvl="5"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6pPr>
            <a:lvl7pPr marL="727451" marR="0" lvl="6"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7pPr>
            <a:lvl8pPr marL="831372" marR="0" lvl="7"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8pPr>
            <a:lvl9pPr marL="935294" marR="0" lvl="8"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103922" marR="0" lvl="0"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1pPr>
            <a:lvl2pPr marL="207843" marR="0" lvl="1"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2pPr>
            <a:lvl3pPr marL="311765" marR="0" lvl="2"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3pPr>
            <a:lvl4pPr marL="415686" marR="0" lvl="3"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4pPr>
            <a:lvl5pPr marL="519608" marR="0" lvl="4"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5pPr>
            <a:lvl6pPr marL="623529" marR="0" lvl="5"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6pPr>
            <a:lvl7pPr marL="727451" marR="0" lvl="6"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7pPr>
            <a:lvl8pPr marL="831372" marR="0" lvl="7"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8pPr>
            <a:lvl9pPr marL="935294" marR="0" lvl="8"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103922" marR="0" lvl="0" indent="-51961" algn="l" rtl="0">
              <a:spcBef>
                <a:spcPts val="500"/>
              </a:spcBef>
              <a:spcAft>
                <a:spcPts val="0"/>
              </a:spcAft>
              <a:buClr>
                <a:schemeClr val="dk1"/>
              </a:buClr>
              <a:buSzPts val="11000"/>
              <a:buFont typeface="Arial"/>
              <a:buNone/>
              <a:defRPr sz="2500" b="1" i="0" u="none" strike="noStrike" cap="none">
                <a:solidFill>
                  <a:schemeClr val="dk1"/>
                </a:solidFill>
                <a:latin typeface="Calibri"/>
                <a:ea typeface="Calibri"/>
                <a:cs typeface="Calibri"/>
                <a:sym typeface="Calibri"/>
              </a:defRPr>
            </a:lvl1pPr>
            <a:lvl2pPr marL="207843" marR="0" lvl="1" indent="-51961" algn="l" rtl="0">
              <a:spcBef>
                <a:spcPts val="414"/>
              </a:spcBef>
              <a:spcAft>
                <a:spcPts val="0"/>
              </a:spcAft>
              <a:buClr>
                <a:schemeClr val="dk1"/>
              </a:buClr>
              <a:buSzPts val="9100"/>
              <a:buFont typeface="Arial"/>
              <a:buNone/>
              <a:defRPr sz="2068" b="1" i="0" u="none" strike="noStrike" cap="none">
                <a:solidFill>
                  <a:schemeClr val="dk1"/>
                </a:solidFill>
                <a:latin typeface="Calibri"/>
                <a:ea typeface="Calibri"/>
                <a:cs typeface="Calibri"/>
                <a:sym typeface="Calibri"/>
              </a:defRPr>
            </a:lvl2pPr>
            <a:lvl3pPr marL="311765" marR="0" lvl="2" indent="-51961" algn="l" rtl="0">
              <a:spcBef>
                <a:spcPts val="373"/>
              </a:spcBef>
              <a:spcAft>
                <a:spcPts val="0"/>
              </a:spcAft>
              <a:buClr>
                <a:schemeClr val="dk1"/>
              </a:buClr>
              <a:buSzPts val="8200"/>
              <a:buFont typeface="Arial"/>
              <a:buNone/>
              <a:defRPr sz="1864" b="1" i="0" u="none" strike="noStrike" cap="none">
                <a:solidFill>
                  <a:schemeClr val="dk1"/>
                </a:solidFill>
                <a:latin typeface="Calibri"/>
                <a:ea typeface="Calibri"/>
                <a:cs typeface="Calibri"/>
                <a:sym typeface="Calibri"/>
              </a:defRPr>
            </a:lvl3pPr>
            <a:lvl4pPr marL="415686" marR="0" lvl="3"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4pPr>
            <a:lvl5pPr marL="519608" marR="0" lvl="4"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5pPr>
            <a:lvl6pPr marL="623529" marR="0" lvl="5"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6pPr>
            <a:lvl7pPr marL="727451" marR="0" lvl="6"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7pPr>
            <a:lvl8pPr marL="831372" marR="0" lvl="7"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8pPr>
            <a:lvl9pPr marL="935294" marR="0" lvl="8" indent="-51961" algn="l" rtl="0">
              <a:spcBef>
                <a:spcPts val="332"/>
              </a:spcBef>
              <a:spcAft>
                <a:spcPts val="0"/>
              </a:spcAft>
              <a:buClr>
                <a:schemeClr val="dk1"/>
              </a:buClr>
              <a:buSzPts val="7300"/>
              <a:buFont typeface="Arial"/>
              <a:buNone/>
              <a:defRPr sz="1659"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103922" marR="0" lvl="0"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1pPr>
            <a:lvl2pPr marL="207843" marR="0" lvl="1"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2pPr>
            <a:lvl3pPr marL="311765" marR="0" lvl="2" indent="-170316" algn="l" rtl="0">
              <a:spcBef>
                <a:spcPts val="373"/>
              </a:spcBef>
              <a:spcAft>
                <a:spcPts val="0"/>
              </a:spcAft>
              <a:buClr>
                <a:schemeClr val="dk1"/>
              </a:buClr>
              <a:buSzPts val="8200"/>
              <a:buFont typeface="Arial"/>
              <a:buChar char="•"/>
              <a:defRPr sz="1864" b="0" i="0" u="none" strike="noStrike" cap="none">
                <a:solidFill>
                  <a:schemeClr val="dk1"/>
                </a:solidFill>
                <a:latin typeface="Calibri"/>
                <a:ea typeface="Calibri"/>
                <a:cs typeface="Calibri"/>
                <a:sym typeface="Calibri"/>
              </a:defRPr>
            </a:lvl3pPr>
            <a:lvl4pPr marL="415686" marR="0" lvl="3"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4pPr>
            <a:lvl5pPr marL="519608" marR="0" lvl="4"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5pPr>
            <a:lvl6pPr marL="623529" marR="0" lvl="5"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6pPr>
            <a:lvl7pPr marL="727451" marR="0" lvl="6"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7pPr>
            <a:lvl8pPr marL="831372" marR="0" lvl="7"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8pPr>
            <a:lvl9pPr marL="935294" marR="0" lvl="8" indent="-157326" algn="l" rtl="0">
              <a:spcBef>
                <a:spcPts val="332"/>
              </a:spcBef>
              <a:spcAft>
                <a:spcPts val="0"/>
              </a:spcAft>
              <a:buClr>
                <a:schemeClr val="dk1"/>
              </a:buClr>
              <a:buSzPts val="7300"/>
              <a:buFont typeface="Arial"/>
              <a:buChar char="•"/>
              <a:defRPr sz="1659"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8326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456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49" name="Google Shape;49;p8"/>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008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9"/>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9190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9100"/>
              <a:buFont typeface="Calibri"/>
              <a:buNone/>
              <a:defRPr sz="2068"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58" name="Google Shape;58;p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103922" marR="0" lvl="0" indent="-262691" algn="l" rtl="0">
              <a:spcBef>
                <a:spcPts val="664"/>
              </a:spcBef>
              <a:spcAft>
                <a:spcPts val="0"/>
              </a:spcAft>
              <a:buClr>
                <a:schemeClr val="dk1"/>
              </a:buClr>
              <a:buSzPts val="14600"/>
              <a:buFont typeface="Arial"/>
              <a:buChar char="•"/>
              <a:defRPr sz="3319" b="0" i="0" u="none" strike="noStrike" cap="none">
                <a:solidFill>
                  <a:schemeClr val="dk1"/>
                </a:solidFill>
                <a:latin typeface="Calibri"/>
                <a:ea typeface="Calibri"/>
                <a:cs typeface="Calibri"/>
                <a:sym typeface="Calibri"/>
              </a:defRPr>
            </a:lvl1pPr>
            <a:lvl2pPr marL="207843" marR="0" lvl="1" indent="-236710" algn="l" rtl="0">
              <a:spcBef>
                <a:spcPts val="582"/>
              </a:spcBef>
              <a:spcAft>
                <a:spcPts val="0"/>
              </a:spcAft>
              <a:buClr>
                <a:schemeClr val="dk1"/>
              </a:buClr>
              <a:buSzPts val="12800"/>
              <a:buFont typeface="Arial"/>
              <a:buChar char="–"/>
              <a:defRPr sz="2909" b="0" i="0" u="none" strike="noStrike" cap="none">
                <a:solidFill>
                  <a:schemeClr val="dk1"/>
                </a:solidFill>
                <a:latin typeface="Calibri"/>
                <a:ea typeface="Calibri"/>
                <a:cs typeface="Calibri"/>
                <a:sym typeface="Calibri"/>
              </a:defRPr>
            </a:lvl2pPr>
            <a:lvl3pPr marL="311765" marR="0" lvl="2" indent="-210730" algn="l" rtl="0">
              <a:spcBef>
                <a:spcPts val="500"/>
              </a:spcBef>
              <a:spcAft>
                <a:spcPts val="0"/>
              </a:spcAft>
              <a:buClr>
                <a:schemeClr val="dk1"/>
              </a:buClr>
              <a:buSzPts val="11000"/>
              <a:buFont typeface="Arial"/>
              <a:buChar char="•"/>
              <a:defRPr sz="2500" b="0" i="0" u="none" strike="noStrike" cap="none">
                <a:solidFill>
                  <a:schemeClr val="dk1"/>
                </a:solidFill>
                <a:latin typeface="Calibri"/>
                <a:ea typeface="Calibri"/>
                <a:cs typeface="Calibri"/>
                <a:sym typeface="Calibri"/>
              </a:defRPr>
            </a:lvl3pPr>
            <a:lvl4pPr marL="415686" marR="0" lvl="3"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4pPr>
            <a:lvl5pPr marL="519608" marR="0" lvl="4"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5pPr>
            <a:lvl6pPr marL="623529" marR="0" lvl="5"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6pPr>
            <a:lvl7pPr marL="727451" marR="0" lvl="6"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7pPr>
            <a:lvl8pPr marL="831372" marR="0" lvl="7"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8pPr>
            <a:lvl9pPr marL="935294" marR="0" lvl="8" indent="-183306" algn="l" rtl="0">
              <a:spcBef>
                <a:spcPts val="414"/>
              </a:spcBef>
              <a:spcAft>
                <a:spcPts val="0"/>
              </a:spcAft>
              <a:buClr>
                <a:schemeClr val="dk1"/>
              </a:buClr>
              <a:buSzPts val="9100"/>
              <a:buFont typeface="Arial"/>
              <a:buChar char="•"/>
              <a:defRPr sz="2068"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103922" marR="0" lvl="0" indent="-51961" algn="l" rtl="0">
              <a:spcBef>
                <a:spcPts val="291"/>
              </a:spcBef>
              <a:spcAft>
                <a:spcPts val="0"/>
              </a:spcAft>
              <a:buClr>
                <a:schemeClr val="dk1"/>
              </a:buClr>
              <a:buSzPts val="6400"/>
              <a:buFont typeface="Arial"/>
              <a:buNone/>
              <a:defRPr sz="1455" b="0" i="0" u="none" strike="noStrike" cap="none">
                <a:solidFill>
                  <a:schemeClr val="dk1"/>
                </a:solidFill>
                <a:latin typeface="Calibri"/>
                <a:ea typeface="Calibri"/>
                <a:cs typeface="Calibri"/>
                <a:sym typeface="Calibri"/>
              </a:defRPr>
            </a:lvl1pPr>
            <a:lvl2pPr marL="207843" marR="0" lvl="1" indent="-51961" algn="l" rtl="0">
              <a:spcBef>
                <a:spcPts val="250"/>
              </a:spcBef>
              <a:spcAft>
                <a:spcPts val="0"/>
              </a:spcAft>
              <a:buClr>
                <a:schemeClr val="dk1"/>
              </a:buClr>
              <a:buSzPts val="5500"/>
              <a:buFont typeface="Arial"/>
              <a:buNone/>
              <a:defRPr sz="1250" b="0" i="0" u="none" strike="noStrike" cap="none">
                <a:solidFill>
                  <a:schemeClr val="dk1"/>
                </a:solidFill>
                <a:latin typeface="Calibri"/>
                <a:ea typeface="Calibri"/>
                <a:cs typeface="Calibri"/>
                <a:sym typeface="Calibri"/>
              </a:defRPr>
            </a:lvl2pPr>
            <a:lvl3pPr marL="311765" marR="0" lvl="2" indent="-51961" algn="l" rtl="0">
              <a:spcBef>
                <a:spcPts val="209"/>
              </a:spcBef>
              <a:spcAft>
                <a:spcPts val="0"/>
              </a:spcAft>
              <a:buClr>
                <a:schemeClr val="dk1"/>
              </a:buClr>
              <a:buSzPts val="4600"/>
              <a:buFont typeface="Arial"/>
              <a:buNone/>
              <a:defRPr sz="1046" b="0" i="0" u="none" strike="noStrike" cap="none">
                <a:solidFill>
                  <a:schemeClr val="dk1"/>
                </a:solidFill>
                <a:latin typeface="Calibri"/>
                <a:ea typeface="Calibri"/>
                <a:cs typeface="Calibri"/>
                <a:sym typeface="Calibri"/>
              </a:defRPr>
            </a:lvl3pPr>
            <a:lvl4pPr marL="415686" marR="0" lvl="3"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4pPr>
            <a:lvl5pPr marL="519608" marR="0" lvl="4"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5pPr>
            <a:lvl6pPr marL="623529" marR="0" lvl="5"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6pPr>
            <a:lvl7pPr marL="727451" marR="0" lvl="6"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7pPr>
            <a:lvl8pPr marL="831372" marR="0" lvl="7"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8pPr>
            <a:lvl9pPr marL="935294" marR="0" lvl="8"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707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9100"/>
              <a:buFont typeface="Calibri"/>
              <a:buNone/>
              <a:defRPr sz="2068"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09"/>
            </a:lvl2pPr>
            <a:lvl3pPr lvl="2">
              <a:spcBef>
                <a:spcPts val="0"/>
              </a:spcBef>
              <a:spcAft>
                <a:spcPts val="0"/>
              </a:spcAft>
              <a:buSzPts val="1400"/>
              <a:buNone/>
              <a:defRPr sz="409"/>
            </a:lvl3pPr>
            <a:lvl4pPr lvl="3">
              <a:spcBef>
                <a:spcPts val="0"/>
              </a:spcBef>
              <a:spcAft>
                <a:spcPts val="0"/>
              </a:spcAft>
              <a:buSzPts val="1400"/>
              <a:buNone/>
              <a:defRPr sz="409"/>
            </a:lvl4pPr>
            <a:lvl5pPr lvl="4">
              <a:spcBef>
                <a:spcPts val="0"/>
              </a:spcBef>
              <a:spcAft>
                <a:spcPts val="0"/>
              </a:spcAft>
              <a:buSzPts val="1400"/>
              <a:buNone/>
              <a:defRPr sz="409"/>
            </a:lvl5pPr>
            <a:lvl6pPr lvl="5">
              <a:spcBef>
                <a:spcPts val="0"/>
              </a:spcBef>
              <a:spcAft>
                <a:spcPts val="0"/>
              </a:spcAft>
              <a:buSzPts val="1400"/>
              <a:buNone/>
              <a:defRPr sz="409"/>
            </a:lvl6pPr>
            <a:lvl7pPr lvl="6">
              <a:spcBef>
                <a:spcPts val="0"/>
              </a:spcBef>
              <a:spcAft>
                <a:spcPts val="0"/>
              </a:spcAft>
              <a:buSzPts val="1400"/>
              <a:buNone/>
              <a:defRPr sz="409"/>
            </a:lvl7pPr>
            <a:lvl8pPr lvl="7">
              <a:spcBef>
                <a:spcPts val="0"/>
              </a:spcBef>
              <a:spcAft>
                <a:spcPts val="0"/>
              </a:spcAft>
              <a:buSzPts val="1400"/>
              <a:buNone/>
              <a:defRPr sz="409"/>
            </a:lvl8pPr>
            <a:lvl9pPr lvl="8">
              <a:spcBef>
                <a:spcPts val="0"/>
              </a:spcBef>
              <a:spcAft>
                <a:spcPts val="0"/>
              </a:spcAft>
              <a:buSzPts val="1400"/>
              <a:buNone/>
              <a:defRPr sz="409"/>
            </a:lvl9pPr>
          </a:lstStyle>
          <a:p>
            <a:endParaRPr/>
          </a:p>
        </p:txBody>
      </p:sp>
      <p:sp>
        <p:nvSpPr>
          <p:cNvPr id="65" name="Google Shape;65;p11"/>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64"/>
              </a:spcBef>
              <a:spcAft>
                <a:spcPts val="0"/>
              </a:spcAft>
              <a:buClr>
                <a:schemeClr val="dk1"/>
              </a:buClr>
              <a:buSzPts val="14600"/>
              <a:buFont typeface="Arial"/>
              <a:buNone/>
              <a:defRPr sz="3319" b="0" i="0" u="none" strike="noStrike" cap="none">
                <a:solidFill>
                  <a:schemeClr val="dk1"/>
                </a:solidFill>
                <a:latin typeface="Calibri"/>
                <a:ea typeface="Calibri"/>
                <a:cs typeface="Calibri"/>
                <a:sym typeface="Calibri"/>
              </a:defRPr>
            </a:lvl1pPr>
            <a:lvl2pPr marR="0" lvl="1" algn="l" rtl="0">
              <a:spcBef>
                <a:spcPts val="582"/>
              </a:spcBef>
              <a:spcAft>
                <a:spcPts val="0"/>
              </a:spcAft>
              <a:buClr>
                <a:schemeClr val="dk1"/>
              </a:buClr>
              <a:buSzPts val="12800"/>
              <a:buFont typeface="Arial"/>
              <a:buNone/>
              <a:defRPr sz="2909" b="0" i="0" u="none" strike="noStrike" cap="none">
                <a:solidFill>
                  <a:schemeClr val="dk1"/>
                </a:solidFill>
                <a:latin typeface="Calibri"/>
                <a:ea typeface="Calibri"/>
                <a:cs typeface="Calibri"/>
                <a:sym typeface="Calibri"/>
              </a:defRPr>
            </a:lvl2pPr>
            <a:lvl3pPr marR="0" lvl="2" algn="l" rtl="0">
              <a:spcBef>
                <a:spcPts val="500"/>
              </a:spcBef>
              <a:spcAft>
                <a:spcPts val="0"/>
              </a:spcAft>
              <a:buClr>
                <a:schemeClr val="dk1"/>
              </a:buClr>
              <a:buSzPts val="11000"/>
              <a:buFont typeface="Arial"/>
              <a:buNone/>
              <a:defRPr sz="2500" b="0" i="0" u="none" strike="noStrike" cap="none">
                <a:solidFill>
                  <a:schemeClr val="dk1"/>
                </a:solidFill>
                <a:latin typeface="Calibri"/>
                <a:ea typeface="Calibri"/>
                <a:cs typeface="Calibri"/>
                <a:sym typeface="Calibri"/>
              </a:defRPr>
            </a:lvl3pPr>
            <a:lvl4pPr marR="0" lvl="3"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4pPr>
            <a:lvl5pPr marR="0" lvl="4"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5pPr>
            <a:lvl6pPr marR="0" lvl="5"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6pPr>
            <a:lvl7pPr marR="0" lvl="6"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7pPr>
            <a:lvl8pPr marR="0" lvl="7"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8pPr>
            <a:lvl9pPr marR="0" lvl="8" algn="l" rtl="0">
              <a:spcBef>
                <a:spcPts val="414"/>
              </a:spcBef>
              <a:spcAft>
                <a:spcPts val="0"/>
              </a:spcAft>
              <a:buClr>
                <a:schemeClr val="dk1"/>
              </a:buClr>
              <a:buSzPts val="9100"/>
              <a:buFont typeface="Arial"/>
              <a:buNone/>
              <a:defRPr sz="2068"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103922" marR="0" lvl="0" indent="-51961" algn="l" rtl="0">
              <a:spcBef>
                <a:spcPts val="291"/>
              </a:spcBef>
              <a:spcAft>
                <a:spcPts val="0"/>
              </a:spcAft>
              <a:buClr>
                <a:schemeClr val="dk1"/>
              </a:buClr>
              <a:buSzPts val="6400"/>
              <a:buFont typeface="Arial"/>
              <a:buNone/>
              <a:defRPr sz="1455" b="0" i="0" u="none" strike="noStrike" cap="none">
                <a:solidFill>
                  <a:schemeClr val="dk1"/>
                </a:solidFill>
                <a:latin typeface="Calibri"/>
                <a:ea typeface="Calibri"/>
                <a:cs typeface="Calibri"/>
                <a:sym typeface="Calibri"/>
              </a:defRPr>
            </a:lvl1pPr>
            <a:lvl2pPr marL="207843" marR="0" lvl="1" indent="-51961" algn="l" rtl="0">
              <a:spcBef>
                <a:spcPts val="250"/>
              </a:spcBef>
              <a:spcAft>
                <a:spcPts val="0"/>
              </a:spcAft>
              <a:buClr>
                <a:schemeClr val="dk1"/>
              </a:buClr>
              <a:buSzPts val="5500"/>
              <a:buFont typeface="Arial"/>
              <a:buNone/>
              <a:defRPr sz="1250" b="0" i="0" u="none" strike="noStrike" cap="none">
                <a:solidFill>
                  <a:schemeClr val="dk1"/>
                </a:solidFill>
                <a:latin typeface="Calibri"/>
                <a:ea typeface="Calibri"/>
                <a:cs typeface="Calibri"/>
                <a:sym typeface="Calibri"/>
              </a:defRPr>
            </a:lvl2pPr>
            <a:lvl3pPr marL="311765" marR="0" lvl="2" indent="-51961" algn="l" rtl="0">
              <a:spcBef>
                <a:spcPts val="209"/>
              </a:spcBef>
              <a:spcAft>
                <a:spcPts val="0"/>
              </a:spcAft>
              <a:buClr>
                <a:schemeClr val="dk1"/>
              </a:buClr>
              <a:buSzPts val="4600"/>
              <a:buFont typeface="Arial"/>
              <a:buNone/>
              <a:defRPr sz="1046" b="0" i="0" u="none" strike="noStrike" cap="none">
                <a:solidFill>
                  <a:schemeClr val="dk1"/>
                </a:solidFill>
                <a:latin typeface="Calibri"/>
                <a:ea typeface="Calibri"/>
                <a:cs typeface="Calibri"/>
                <a:sym typeface="Calibri"/>
              </a:defRPr>
            </a:lvl3pPr>
            <a:lvl4pPr marL="415686" marR="0" lvl="3"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4pPr>
            <a:lvl5pPr marL="519608" marR="0" lvl="4"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5pPr>
            <a:lvl6pPr marL="623529" marR="0" lvl="5"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6pPr>
            <a:lvl7pPr marL="727451" marR="0" lvl="6"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7pPr>
            <a:lvl8pPr marL="831372" marR="0" lvl="7"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8pPr>
            <a:lvl9pPr marL="935294" marR="0" lvl="8" indent="-51961" algn="l" rtl="0">
              <a:spcBef>
                <a:spcPts val="186"/>
              </a:spcBef>
              <a:spcAft>
                <a:spcPts val="0"/>
              </a:spcAft>
              <a:buClr>
                <a:schemeClr val="dk1"/>
              </a:buClr>
              <a:buSzPts val="4100"/>
              <a:buFont typeface="Arial"/>
              <a:buNone/>
              <a:defRPr sz="932"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64">
                <a:solidFill>
                  <a:schemeClr val="dk1"/>
                </a:solidFill>
                <a:latin typeface="Calibri"/>
                <a:ea typeface="Calibri"/>
                <a:cs typeface="Calibri"/>
                <a:sym typeface="Calibri"/>
              </a:defRPr>
            </a:lvl1pPr>
            <a:lvl2pPr marR="0" lvl="1"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64"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64">
                <a:solidFill>
                  <a:schemeClr val="dk1"/>
                </a:solidFill>
                <a:latin typeface="Calibri"/>
                <a:ea typeface="Calibri"/>
                <a:cs typeface="Calibri"/>
                <a:sym typeface="Calibri"/>
              </a:defRPr>
            </a:lvl1pPr>
            <a:lvl2pPr marL="0" marR="0" lvl="1" indent="0" algn="l" rtl="0">
              <a:spcBef>
                <a:spcPts val="0"/>
              </a:spcBef>
              <a:buNone/>
              <a:defRPr sz="1864">
                <a:solidFill>
                  <a:schemeClr val="dk1"/>
                </a:solidFill>
                <a:latin typeface="Calibri"/>
                <a:ea typeface="Calibri"/>
                <a:cs typeface="Calibri"/>
                <a:sym typeface="Calibri"/>
              </a:defRPr>
            </a:lvl2pPr>
            <a:lvl3pPr marL="0" marR="0" lvl="2" indent="0" algn="l" rtl="0">
              <a:spcBef>
                <a:spcPts val="0"/>
              </a:spcBef>
              <a:buNone/>
              <a:defRPr sz="1864">
                <a:solidFill>
                  <a:schemeClr val="dk1"/>
                </a:solidFill>
                <a:latin typeface="Calibri"/>
                <a:ea typeface="Calibri"/>
                <a:cs typeface="Calibri"/>
                <a:sym typeface="Calibri"/>
              </a:defRPr>
            </a:lvl3pPr>
            <a:lvl4pPr marL="0" marR="0" lvl="3" indent="0" algn="l" rtl="0">
              <a:spcBef>
                <a:spcPts val="0"/>
              </a:spcBef>
              <a:buNone/>
              <a:defRPr sz="1864">
                <a:solidFill>
                  <a:schemeClr val="dk1"/>
                </a:solidFill>
                <a:latin typeface="Calibri"/>
                <a:ea typeface="Calibri"/>
                <a:cs typeface="Calibri"/>
                <a:sym typeface="Calibri"/>
              </a:defRPr>
            </a:lvl4pPr>
            <a:lvl5pPr marL="0" marR="0" lvl="4" indent="0" algn="l" rtl="0">
              <a:spcBef>
                <a:spcPts val="0"/>
              </a:spcBef>
              <a:buNone/>
              <a:defRPr sz="1864">
                <a:solidFill>
                  <a:schemeClr val="dk1"/>
                </a:solidFill>
                <a:latin typeface="Calibri"/>
                <a:ea typeface="Calibri"/>
                <a:cs typeface="Calibri"/>
                <a:sym typeface="Calibri"/>
              </a:defRPr>
            </a:lvl5pPr>
            <a:lvl6pPr marL="0" marR="0" lvl="5" indent="0" algn="l" rtl="0">
              <a:spcBef>
                <a:spcPts val="0"/>
              </a:spcBef>
              <a:buNone/>
              <a:defRPr sz="1864">
                <a:solidFill>
                  <a:schemeClr val="dk1"/>
                </a:solidFill>
                <a:latin typeface="Calibri"/>
                <a:ea typeface="Calibri"/>
                <a:cs typeface="Calibri"/>
                <a:sym typeface="Calibri"/>
              </a:defRPr>
            </a:lvl6pPr>
            <a:lvl7pPr marL="0" marR="0" lvl="6" indent="0" algn="l" rtl="0">
              <a:spcBef>
                <a:spcPts val="0"/>
              </a:spcBef>
              <a:buNone/>
              <a:defRPr sz="1864">
                <a:solidFill>
                  <a:schemeClr val="dk1"/>
                </a:solidFill>
                <a:latin typeface="Calibri"/>
                <a:ea typeface="Calibri"/>
                <a:cs typeface="Calibri"/>
                <a:sym typeface="Calibri"/>
              </a:defRPr>
            </a:lvl7pPr>
            <a:lvl8pPr marL="0" marR="0" lvl="7" indent="0" algn="l" rtl="0">
              <a:spcBef>
                <a:spcPts val="0"/>
              </a:spcBef>
              <a:buNone/>
              <a:defRPr sz="1864">
                <a:solidFill>
                  <a:schemeClr val="dk1"/>
                </a:solidFill>
                <a:latin typeface="Calibri"/>
                <a:ea typeface="Calibri"/>
                <a:cs typeface="Calibri"/>
                <a:sym typeface="Calibri"/>
              </a:defRPr>
            </a:lvl8pPr>
            <a:lvl9pPr marL="0" marR="0" lvl="8" indent="0" algn="l" rtl="0">
              <a:spcBef>
                <a:spcPts val="0"/>
              </a:spcBef>
              <a:buNone/>
              <a:defRPr sz="1864">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758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Google Shape;10;p2">
            <a:extLst>
              <a:ext uri="{FF2B5EF4-FFF2-40B4-BE49-F238E27FC236}">
                <a16:creationId xmlns:a16="http://schemas.microsoft.com/office/drawing/2014/main" id="{FAD09AC1-AF9A-8655-F86A-3282CC197E17}"/>
              </a:ext>
            </a:extLst>
          </p:cNvPr>
          <p:cNvSpPr/>
          <p:nvPr userDrawn="1"/>
        </p:nvSpPr>
        <p:spPr>
          <a:xfrm>
            <a:off x="-6990" y="3097"/>
            <a:ext cx="12205979" cy="936567"/>
          </a:xfrm>
          <a:prstGeom prst="rect">
            <a:avLst/>
          </a:prstGeom>
          <a:solidFill>
            <a:srgbClr val="0085CA">
              <a:alpha val="19771"/>
            </a:srgbClr>
          </a:solidFill>
          <a:ln>
            <a:noFill/>
          </a:ln>
        </p:spPr>
        <p:txBody>
          <a:bodyPr spcFirstLastPara="1" wrap="square" lIns="20778" tIns="10386" rIns="20778" bIns="10386" anchor="ctr" anchorCtr="0">
            <a:noAutofit/>
          </a:bodyPr>
          <a:lstStyle/>
          <a:p>
            <a:pPr marL="0" marR="0" lvl="0" indent="0" algn="ctr" rtl="0">
              <a:spcBef>
                <a:spcPts val="0"/>
              </a:spcBef>
              <a:spcAft>
                <a:spcPts val="0"/>
              </a:spcAft>
              <a:buClr>
                <a:schemeClr val="dk1"/>
              </a:buClr>
              <a:buSzPts val="1800"/>
              <a:buFont typeface="Calibri"/>
              <a:buNone/>
            </a:pPr>
            <a:endParaRPr sz="409" b="0" i="0" u="none" strike="noStrike" cap="none">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FEB608E3-8754-318A-9427-DB39836034D4}"/>
              </a:ext>
            </a:extLst>
          </p:cNvPr>
          <p:cNvSpPr/>
          <p:nvPr userDrawn="1"/>
        </p:nvSpPr>
        <p:spPr>
          <a:xfrm>
            <a:off x="5978574" y="3394026"/>
            <a:ext cx="210314" cy="155299"/>
          </a:xfrm>
          <a:prstGeom prst="rect">
            <a:avLst/>
          </a:prstGeom>
        </p:spPr>
        <p:txBody>
          <a:bodyPr wrap="none">
            <a:spAutoFit/>
          </a:bodyPr>
          <a:lstStyle/>
          <a:p>
            <a:pPr marL="0" marR="0" lvl="0" indent="0" algn="ctr" defTabSz="207843" rtl="0" eaLnBrk="1" fontAlgn="auto" latinLnBrk="0" hangingPunct="1">
              <a:lnSpc>
                <a:spcPct val="100000"/>
              </a:lnSpc>
              <a:spcBef>
                <a:spcPts val="0"/>
              </a:spcBef>
              <a:spcAft>
                <a:spcPts val="0"/>
              </a:spcAft>
              <a:buClr>
                <a:srgbClr val="000000"/>
              </a:buClr>
              <a:buSzPts val="1800"/>
              <a:buFont typeface="Calibri"/>
              <a:buNone/>
              <a:tabLst/>
              <a:defRPr/>
            </a:pPr>
            <a:r>
              <a:rPr kumimoji="0" lang="en-US" sz="409" b="0" i="0" u="none" strike="noStrike" kern="0" cap="none" spc="0" normalizeH="0" baseline="0" noProof="0" dirty="0">
                <a:ln>
                  <a:noFill/>
                </a:ln>
                <a:solidFill>
                  <a:srgbClr val="FFFFFF"/>
                </a:solidFill>
                <a:effectLst/>
                <a:uLnTx/>
                <a:uFillTx/>
                <a:latin typeface="Calibri"/>
                <a:ea typeface="Calibri"/>
                <a:cs typeface="Calibri"/>
                <a:sym typeface="Calibri"/>
              </a:rPr>
              <a:t>a</a:t>
            </a:r>
          </a:p>
        </p:txBody>
      </p:sp>
      <p:sp>
        <p:nvSpPr>
          <p:cNvPr id="3" name="Rectangle 2">
            <a:extLst>
              <a:ext uri="{FF2B5EF4-FFF2-40B4-BE49-F238E27FC236}">
                <a16:creationId xmlns:a16="http://schemas.microsoft.com/office/drawing/2014/main" id="{D040FCE9-38BB-0CBB-3451-E29571B1865B}"/>
              </a:ext>
            </a:extLst>
          </p:cNvPr>
          <p:cNvSpPr/>
          <p:nvPr userDrawn="1"/>
        </p:nvSpPr>
        <p:spPr>
          <a:xfrm>
            <a:off x="5978574" y="3394026"/>
            <a:ext cx="210314" cy="155299"/>
          </a:xfrm>
          <a:prstGeom prst="rect">
            <a:avLst/>
          </a:prstGeom>
        </p:spPr>
        <p:txBody>
          <a:bodyPr wrap="none">
            <a:spAutoFit/>
          </a:bodyPr>
          <a:lstStyle/>
          <a:p>
            <a:pPr marL="0" marR="0" lvl="0" indent="0" algn="ctr" defTabSz="207843" rtl="0" eaLnBrk="1" fontAlgn="auto" latinLnBrk="0" hangingPunct="1">
              <a:lnSpc>
                <a:spcPct val="100000"/>
              </a:lnSpc>
              <a:spcBef>
                <a:spcPts val="0"/>
              </a:spcBef>
              <a:spcAft>
                <a:spcPts val="0"/>
              </a:spcAft>
              <a:buClr>
                <a:srgbClr val="000000"/>
              </a:buClr>
              <a:buSzPts val="1800"/>
              <a:buFont typeface="Calibri"/>
              <a:buNone/>
              <a:tabLst/>
              <a:defRPr/>
            </a:pPr>
            <a:r>
              <a:rPr kumimoji="0" lang="en-US" sz="409" b="0" i="0" u="none" strike="noStrike" kern="0" cap="none" spc="0" normalizeH="0" baseline="0" noProof="0" dirty="0">
                <a:ln>
                  <a:noFill/>
                </a:ln>
                <a:solidFill>
                  <a:srgbClr val="FFFFFF"/>
                </a:solidFill>
                <a:effectLst/>
                <a:uLnTx/>
                <a:uFillTx/>
                <a:latin typeface="Calibri"/>
                <a:ea typeface="Calibri"/>
                <a:cs typeface="Calibri"/>
                <a:sym typeface="Calibri"/>
              </a:rPr>
              <a:t>a</a:t>
            </a:r>
          </a:p>
        </p:txBody>
      </p:sp>
      <p:pic>
        <p:nvPicPr>
          <p:cNvPr id="15" name="Google Shape;11;p4">
            <a:extLst>
              <a:ext uri="{FF2B5EF4-FFF2-40B4-BE49-F238E27FC236}">
                <a16:creationId xmlns:a16="http://schemas.microsoft.com/office/drawing/2014/main" id="{98934D1D-37DF-AEBC-75BC-0C8A6B05A456}"/>
              </a:ext>
            </a:extLst>
          </p:cNvPr>
          <p:cNvPicPr preferRelativeResize="0"/>
          <p:nvPr userDrawn="1"/>
        </p:nvPicPr>
        <p:blipFill rotWithShape="1">
          <a:blip r:embed="rId13">
            <a:alphaModFix/>
          </a:blip>
          <a:srcRect/>
          <a:stretch/>
        </p:blipFill>
        <p:spPr>
          <a:xfrm>
            <a:off x="0" y="0"/>
            <a:ext cx="1020930" cy="936567"/>
          </a:xfrm>
          <a:prstGeom prst="rect">
            <a:avLst/>
          </a:prstGeom>
          <a:noFill/>
          <a:ln>
            <a:noFill/>
          </a:ln>
        </p:spPr>
      </p:pic>
      <p:sp>
        <p:nvSpPr>
          <p:cNvPr id="16" name="Parallelogram 3">
            <a:extLst>
              <a:ext uri="{FF2B5EF4-FFF2-40B4-BE49-F238E27FC236}">
                <a16:creationId xmlns:a16="http://schemas.microsoft.com/office/drawing/2014/main" id="{1936217F-90C1-CA5D-68D5-F0D85F3D9228}"/>
              </a:ext>
            </a:extLst>
          </p:cNvPr>
          <p:cNvSpPr/>
          <p:nvPr userDrawn="1"/>
        </p:nvSpPr>
        <p:spPr>
          <a:xfrm flipH="1">
            <a:off x="204033" y="0"/>
            <a:ext cx="789135" cy="521889"/>
          </a:xfrm>
          <a:custGeom>
            <a:avLst/>
            <a:gdLst>
              <a:gd name="connsiteX0" fmla="*/ 0 w 2396691"/>
              <a:gd name="connsiteY0" fmla="*/ 2305939 h 2305939"/>
              <a:gd name="connsiteX1" fmla="*/ 576485 w 2396691"/>
              <a:gd name="connsiteY1" fmla="*/ 0 h 2305939"/>
              <a:gd name="connsiteX2" fmla="*/ 2396691 w 2396691"/>
              <a:gd name="connsiteY2" fmla="*/ 0 h 2305939"/>
              <a:gd name="connsiteX3" fmla="*/ 1820206 w 2396691"/>
              <a:gd name="connsiteY3" fmla="*/ 2305939 h 2305939"/>
              <a:gd name="connsiteX4" fmla="*/ 0 w 2396691"/>
              <a:gd name="connsiteY4" fmla="*/ 2305939 h 2305939"/>
              <a:gd name="connsiteX0" fmla="*/ 0 w 2829828"/>
              <a:gd name="connsiteY0" fmla="*/ 2305939 h 2305939"/>
              <a:gd name="connsiteX1" fmla="*/ 1009622 w 2829828"/>
              <a:gd name="connsiteY1" fmla="*/ 0 h 2305939"/>
              <a:gd name="connsiteX2" fmla="*/ 2829828 w 2829828"/>
              <a:gd name="connsiteY2" fmla="*/ 0 h 2305939"/>
              <a:gd name="connsiteX3" fmla="*/ 2253343 w 2829828"/>
              <a:gd name="connsiteY3" fmla="*/ 2305939 h 2305939"/>
              <a:gd name="connsiteX4" fmla="*/ 0 w 2829828"/>
              <a:gd name="connsiteY4" fmla="*/ 2305939 h 2305939"/>
              <a:gd name="connsiteX0" fmla="*/ 0 w 2829828"/>
              <a:gd name="connsiteY0" fmla="*/ 2305939 h 2305939"/>
              <a:gd name="connsiteX1" fmla="*/ 1009622 w 2829828"/>
              <a:gd name="connsiteY1" fmla="*/ 0 h 2305939"/>
              <a:gd name="connsiteX2" fmla="*/ 2829828 w 2829828"/>
              <a:gd name="connsiteY2" fmla="*/ 0 h 2305939"/>
              <a:gd name="connsiteX3" fmla="*/ 1887583 w 2829828"/>
              <a:gd name="connsiteY3" fmla="*/ 2286689 h 2305939"/>
              <a:gd name="connsiteX4" fmla="*/ 0 w 2829828"/>
              <a:gd name="connsiteY4" fmla="*/ 2305939 h 2305939"/>
              <a:gd name="connsiteX0" fmla="*/ 0 w 2829828"/>
              <a:gd name="connsiteY0" fmla="*/ 2296313 h 2296313"/>
              <a:gd name="connsiteX1" fmla="*/ 1009622 w 2829828"/>
              <a:gd name="connsiteY1" fmla="*/ 0 h 2296313"/>
              <a:gd name="connsiteX2" fmla="*/ 2829828 w 2829828"/>
              <a:gd name="connsiteY2" fmla="*/ 0 h 2296313"/>
              <a:gd name="connsiteX3" fmla="*/ 1887583 w 2829828"/>
              <a:gd name="connsiteY3" fmla="*/ 2286689 h 2296313"/>
              <a:gd name="connsiteX4" fmla="*/ 0 w 2829828"/>
              <a:gd name="connsiteY4" fmla="*/ 2296313 h 2296313"/>
              <a:gd name="connsiteX0" fmla="*/ 0 w 2829828"/>
              <a:gd name="connsiteY0" fmla="*/ 2296313 h 2296313"/>
              <a:gd name="connsiteX1" fmla="*/ 913369 w 2829828"/>
              <a:gd name="connsiteY1" fmla="*/ 9625 h 2296313"/>
              <a:gd name="connsiteX2" fmla="*/ 2829828 w 2829828"/>
              <a:gd name="connsiteY2" fmla="*/ 0 h 2296313"/>
              <a:gd name="connsiteX3" fmla="*/ 1887583 w 2829828"/>
              <a:gd name="connsiteY3" fmla="*/ 2286689 h 2296313"/>
              <a:gd name="connsiteX4" fmla="*/ 0 w 2829828"/>
              <a:gd name="connsiteY4" fmla="*/ 2296313 h 2296313"/>
              <a:gd name="connsiteX0" fmla="*/ 0 w 2733575"/>
              <a:gd name="connsiteY0" fmla="*/ 2286688 h 2286688"/>
              <a:gd name="connsiteX1" fmla="*/ 913369 w 2733575"/>
              <a:gd name="connsiteY1" fmla="*/ 0 h 2286688"/>
              <a:gd name="connsiteX2" fmla="*/ 2733575 w 2733575"/>
              <a:gd name="connsiteY2" fmla="*/ 0 h 2286688"/>
              <a:gd name="connsiteX3" fmla="*/ 1887583 w 2733575"/>
              <a:gd name="connsiteY3" fmla="*/ 2277064 h 2286688"/>
              <a:gd name="connsiteX4" fmla="*/ 0 w 2733575"/>
              <a:gd name="connsiteY4" fmla="*/ 2286688 h 2286688"/>
              <a:gd name="connsiteX0" fmla="*/ 0 w 2781701"/>
              <a:gd name="connsiteY0" fmla="*/ 2296313 h 2296313"/>
              <a:gd name="connsiteX1" fmla="*/ 961495 w 2781701"/>
              <a:gd name="connsiteY1" fmla="*/ 0 h 2296313"/>
              <a:gd name="connsiteX2" fmla="*/ 2781701 w 2781701"/>
              <a:gd name="connsiteY2" fmla="*/ 0 h 2296313"/>
              <a:gd name="connsiteX3" fmla="*/ 1935709 w 2781701"/>
              <a:gd name="connsiteY3" fmla="*/ 2277064 h 2296313"/>
              <a:gd name="connsiteX4" fmla="*/ 0 w 2781701"/>
              <a:gd name="connsiteY4" fmla="*/ 2296313 h 2296313"/>
              <a:gd name="connsiteX0" fmla="*/ 0 w 2781701"/>
              <a:gd name="connsiteY0" fmla="*/ 2296313 h 2296313"/>
              <a:gd name="connsiteX1" fmla="*/ 961495 w 2781701"/>
              <a:gd name="connsiteY1" fmla="*/ 0 h 2296313"/>
              <a:gd name="connsiteX2" fmla="*/ 2781701 w 2781701"/>
              <a:gd name="connsiteY2" fmla="*/ 0 h 2296313"/>
              <a:gd name="connsiteX3" fmla="*/ 1877957 w 2781701"/>
              <a:gd name="connsiteY3" fmla="*/ 2286690 h 2296313"/>
              <a:gd name="connsiteX4" fmla="*/ 0 w 2781701"/>
              <a:gd name="connsiteY4" fmla="*/ 2296313 h 2296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701" h="2296313">
                <a:moveTo>
                  <a:pt x="0" y="2296313"/>
                </a:moveTo>
                <a:lnTo>
                  <a:pt x="961495" y="0"/>
                </a:lnTo>
                <a:lnTo>
                  <a:pt x="2781701" y="0"/>
                </a:lnTo>
                <a:lnTo>
                  <a:pt x="1877957" y="2286690"/>
                </a:lnTo>
                <a:lnTo>
                  <a:pt x="0" y="2296313"/>
                </a:lnTo>
                <a:close/>
              </a:path>
            </a:pathLst>
          </a:custGeom>
          <a:solidFill>
            <a:srgbClr val="002F8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9" dirty="0"/>
          </a:p>
        </p:txBody>
      </p:sp>
      <p:sp>
        <p:nvSpPr>
          <p:cNvPr id="14" name="Google Shape;16;p2">
            <a:extLst>
              <a:ext uri="{FF2B5EF4-FFF2-40B4-BE49-F238E27FC236}">
                <a16:creationId xmlns:a16="http://schemas.microsoft.com/office/drawing/2014/main" id="{CAD0CD2F-BC0F-3D1E-BC26-49593092721B}"/>
              </a:ext>
            </a:extLst>
          </p:cNvPr>
          <p:cNvSpPr/>
          <p:nvPr userDrawn="1"/>
        </p:nvSpPr>
        <p:spPr>
          <a:xfrm>
            <a:off x="0" y="879603"/>
            <a:ext cx="12192000" cy="83939"/>
          </a:xfrm>
          <a:prstGeom prst="rect">
            <a:avLst/>
          </a:prstGeom>
          <a:solidFill>
            <a:srgbClr val="0085CA"/>
          </a:solidFill>
          <a:ln>
            <a:noFill/>
          </a:ln>
        </p:spPr>
        <p:txBody>
          <a:bodyPr spcFirstLastPara="1" wrap="square" lIns="20778" tIns="10386" rIns="20778" bIns="10386" anchor="ctr" anchorCtr="0">
            <a:noAutofit/>
          </a:bodyPr>
          <a:lstStyle/>
          <a:p>
            <a:pPr marL="0" marR="0" lvl="0" indent="0" algn="ctr" rtl="0">
              <a:spcBef>
                <a:spcPts val="0"/>
              </a:spcBef>
              <a:spcAft>
                <a:spcPts val="0"/>
              </a:spcAft>
              <a:buNone/>
            </a:pPr>
            <a:endParaRPr sz="2519" b="0" i="0" u="none" strike="noStrike" cap="none">
              <a:solidFill>
                <a:schemeClr val="lt1"/>
              </a:solidFill>
              <a:latin typeface="Calibri"/>
              <a:ea typeface="Calibri"/>
              <a:cs typeface="Calibri"/>
              <a:sym typeface="Calibri"/>
            </a:endParaRPr>
          </a:p>
        </p:txBody>
      </p:sp>
      <p:sp>
        <p:nvSpPr>
          <p:cNvPr id="17" name="Google Shape;11;p2">
            <a:extLst>
              <a:ext uri="{FF2B5EF4-FFF2-40B4-BE49-F238E27FC236}">
                <a16:creationId xmlns:a16="http://schemas.microsoft.com/office/drawing/2014/main" id="{39925539-21C9-AC21-70D2-741EC3E5DF68}"/>
              </a:ext>
            </a:extLst>
          </p:cNvPr>
          <p:cNvSpPr/>
          <p:nvPr userDrawn="1"/>
        </p:nvSpPr>
        <p:spPr>
          <a:xfrm>
            <a:off x="-13979" y="6412675"/>
            <a:ext cx="12205979" cy="445325"/>
          </a:xfrm>
          <a:prstGeom prst="rect">
            <a:avLst/>
          </a:prstGeom>
          <a:solidFill>
            <a:srgbClr val="0085CA"/>
          </a:solidFill>
          <a:ln>
            <a:noFill/>
          </a:ln>
        </p:spPr>
        <p:txBody>
          <a:bodyPr spcFirstLastPara="1" wrap="square" lIns="20778" tIns="10386" rIns="20778" bIns="10386" anchor="ctr" anchorCtr="0">
            <a:noAutofit/>
          </a:bodyPr>
          <a:lstStyle/>
          <a:p>
            <a:pPr marL="0" marR="0" lvl="0" indent="0" algn="ctr" rtl="0">
              <a:spcBef>
                <a:spcPts val="0"/>
              </a:spcBef>
              <a:spcAft>
                <a:spcPts val="0"/>
              </a:spcAft>
              <a:buNone/>
            </a:pPr>
            <a:endParaRPr sz="2519" b="0" i="0" u="none" strike="noStrike" cap="none">
              <a:solidFill>
                <a:srgbClr val="205867"/>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55BCD4E7-8BB1-829E-8819-4B432A7FA1C3}"/>
              </a:ext>
            </a:extLst>
          </p:cNvPr>
          <p:cNvPicPr>
            <a:picLocks noChangeAspect="1"/>
          </p:cNvPicPr>
          <p:nvPr userDrawn="1"/>
        </p:nvPicPr>
        <p:blipFill>
          <a:blip r:embed="rId14"/>
          <a:stretch>
            <a:fillRect/>
          </a:stretch>
        </p:blipFill>
        <p:spPr>
          <a:xfrm>
            <a:off x="115736" y="6119064"/>
            <a:ext cx="877432" cy="702943"/>
          </a:xfrm>
          <a:prstGeom prst="rect">
            <a:avLst/>
          </a:prstGeom>
        </p:spPr>
      </p:pic>
      <p:sp>
        <p:nvSpPr>
          <p:cNvPr id="5" name="Google Shape;14;p2">
            <a:extLst>
              <a:ext uri="{FF2B5EF4-FFF2-40B4-BE49-F238E27FC236}">
                <a16:creationId xmlns:a16="http://schemas.microsoft.com/office/drawing/2014/main" id="{9EAC7D23-B343-D3F2-9887-5CF8DF94AFF8}"/>
              </a:ext>
            </a:extLst>
          </p:cNvPr>
          <p:cNvSpPr txBox="1"/>
          <p:nvPr userDrawn="1"/>
        </p:nvSpPr>
        <p:spPr>
          <a:xfrm>
            <a:off x="0" y="6463174"/>
            <a:ext cx="12192000" cy="32766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2400"/>
              <a:buFont typeface="Arial"/>
              <a:buNone/>
            </a:pPr>
            <a:r>
              <a:rPr lang="en-US" sz="1000" b="1" i="0" u="none" strike="noStrike" cap="none" dirty="0">
                <a:solidFill>
                  <a:schemeClr val="lt1"/>
                </a:solidFill>
                <a:latin typeface="Calibri"/>
                <a:ea typeface="Calibri"/>
                <a:cs typeface="Calibri"/>
                <a:sym typeface="Calibri"/>
              </a:rPr>
              <a:t>National Centers for Environmental Information </a:t>
            </a:r>
            <a:r>
              <a:rPr lang="en-US" sz="1000" b="0" i="0" u="none" strike="noStrike" cap="none" dirty="0">
                <a:solidFill>
                  <a:schemeClr val="lt1"/>
                </a:solidFill>
                <a:latin typeface="Calibri"/>
                <a:ea typeface="Calibri"/>
                <a:cs typeface="Calibri"/>
                <a:sym typeface="Calibri"/>
              </a:rPr>
              <a:t>(</a:t>
            </a:r>
            <a:r>
              <a:rPr lang="en-US" sz="1000" b="1" i="0" u="none" strike="noStrike" cap="none" dirty="0">
                <a:solidFill>
                  <a:schemeClr val="lt1"/>
                </a:solidFill>
                <a:latin typeface="Calibri"/>
                <a:ea typeface="Calibri"/>
                <a:cs typeface="Calibri"/>
                <a:sym typeface="Calibri"/>
              </a:rPr>
              <a:t>NCEI</a:t>
            </a:r>
            <a:r>
              <a:rPr lang="en-US" sz="1000" b="0" i="0" u="none" strike="noStrike" cap="none" dirty="0">
                <a:solidFill>
                  <a:schemeClr val="lt1"/>
                </a:solidFill>
                <a:latin typeface="Calibri"/>
                <a:ea typeface="Calibri"/>
                <a:cs typeface="Calibri"/>
                <a:sym typeface="Calibri"/>
              </a:rPr>
              <a:t>)</a:t>
            </a:r>
            <a:endParaRPr sz="10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207748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18"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10189"/>
            <a:ext cx="12192000" cy="647812"/>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GB" sz="1350">
              <a:solidFill>
                <a:prstClr val="white"/>
              </a:solidFill>
            </a:endParaRPr>
          </a:p>
        </p:txBody>
      </p:sp>
      <p:sp>
        <p:nvSpPr>
          <p:cNvPr id="8" name="Rectangle 7"/>
          <p:cNvSpPr/>
          <p:nvPr/>
        </p:nvSpPr>
        <p:spPr>
          <a:xfrm>
            <a:off x="-1654" y="-333"/>
            <a:ext cx="12192000" cy="14478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GB" sz="1350">
              <a:solidFill>
                <a:prstClr val="white"/>
              </a:solidFill>
            </a:endParaRPr>
          </a:p>
        </p:txBody>
      </p:sp>
      <p:sp>
        <p:nvSpPr>
          <p:cNvPr id="2" name="Title Placeholder 1"/>
          <p:cNvSpPr>
            <a:spLocks noGrp="1"/>
          </p:cNvSpPr>
          <p:nvPr>
            <p:ph type="title"/>
          </p:nvPr>
        </p:nvSpPr>
        <p:spPr>
          <a:xfrm>
            <a:off x="1930400" y="148819"/>
            <a:ext cx="8331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rrowheads="1"/>
          </p:cNvPicPr>
          <p:nvPr/>
        </p:nvPicPr>
        <p:blipFill>
          <a:blip r:embed="rId13" cstate="print"/>
          <a:srcRect/>
          <a:stretch>
            <a:fillRect/>
          </a:stretch>
        </p:blipFill>
        <p:spPr bwMode="auto">
          <a:xfrm>
            <a:off x="9799" y="202140"/>
            <a:ext cx="1723588" cy="1036369"/>
          </a:xfrm>
          <a:prstGeom prst="rect">
            <a:avLst/>
          </a:prstGeom>
          <a:noFill/>
          <a:ln w="12700">
            <a:noFill/>
            <a:miter lim="800000"/>
            <a:headEnd/>
            <a:tailEnd/>
          </a:ln>
        </p:spPr>
      </p:pic>
      <p:pic>
        <p:nvPicPr>
          <p:cNvPr id="9" name="Picture 8"/>
          <p:cNvPicPr>
            <a:picLocks/>
          </p:cNvPicPr>
          <p:nvPr/>
        </p:nvPicPr>
        <p:blipFill>
          <a:blip r:embed="rId14" cstate="print"/>
          <a:stretch>
            <a:fillRect/>
          </a:stretch>
        </p:blipFill>
        <p:spPr>
          <a:xfrm>
            <a:off x="10677789" y="48319"/>
            <a:ext cx="1344000" cy="1344000"/>
          </a:xfrm>
          <a:prstGeom prst="rect">
            <a:avLst/>
          </a:prstGeom>
        </p:spPr>
      </p:pic>
      <p:sp>
        <p:nvSpPr>
          <p:cNvPr id="12" name="TextBox 11"/>
          <p:cNvSpPr txBox="1"/>
          <p:nvPr/>
        </p:nvSpPr>
        <p:spPr>
          <a:xfrm>
            <a:off x="601237" y="6413946"/>
            <a:ext cx="7906271" cy="207749"/>
          </a:xfrm>
          <a:prstGeom prst="rect">
            <a:avLst/>
          </a:prstGeom>
          <a:noFill/>
        </p:spPr>
        <p:txBody>
          <a:bodyPr wrap="square" rtlCol="0">
            <a:spAutoFit/>
          </a:bodyPr>
          <a:lstStyle/>
          <a:p>
            <a:pPr defTabSz="685783" fontAlgn="base">
              <a:spcBef>
                <a:spcPct val="0"/>
              </a:spcBef>
              <a:spcAft>
                <a:spcPct val="0"/>
              </a:spcAft>
            </a:pPr>
            <a:r>
              <a:rPr lang="en-GB" sz="750" b="1" dirty="0">
                <a:solidFill>
                  <a:srgbClr val="676A55"/>
                </a:solidFill>
                <a:latin typeface="Tahoma" pitchFamily="34" charset="0"/>
              </a:rPr>
              <a:t>WGClimate-18, Tokyo, 28 Feb – 2 Mar 2023</a:t>
            </a:r>
          </a:p>
        </p:txBody>
      </p:sp>
      <p:pic>
        <p:nvPicPr>
          <p:cNvPr id="13" name="Picture 12"/>
          <p:cNvPicPr>
            <a:picLocks/>
          </p:cNvPicPr>
          <p:nvPr/>
        </p:nvPicPr>
        <p:blipFill>
          <a:blip r:embed="rId15" cstate="print"/>
          <a:stretch>
            <a:fillRect/>
          </a:stretch>
        </p:blipFill>
        <p:spPr>
          <a:xfrm>
            <a:off x="9803563" y="6252637"/>
            <a:ext cx="2365363" cy="605369"/>
          </a:xfrm>
          <a:prstGeom prst="rect">
            <a:avLst/>
          </a:prstGeom>
        </p:spPr>
      </p:pic>
    </p:spTree>
    <p:extLst>
      <p:ext uri="{BB962C8B-B14F-4D97-AF65-F5344CB8AC3E}">
        <p14:creationId xmlns:p14="http://schemas.microsoft.com/office/powerpoint/2010/main" val="23793273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783" rtl="0" eaLnBrk="1" latinLnBrk="0" hangingPunct="1">
        <a:spcBef>
          <a:spcPct val="0"/>
        </a:spcBef>
        <a:buNone/>
        <a:defRPr lang="en-US" sz="4000" b="1" kern="1200" dirty="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36" name="Google Shape;23;p1">
            <a:extLst>
              <a:ext uri="{FF2B5EF4-FFF2-40B4-BE49-F238E27FC236}">
                <a16:creationId xmlns:a16="http://schemas.microsoft.com/office/drawing/2014/main" id="{1AAC787B-6D53-4732-B085-863D003454A0}"/>
              </a:ext>
            </a:extLst>
          </p:cNvPr>
          <p:cNvSpPr/>
          <p:nvPr/>
        </p:nvSpPr>
        <p:spPr>
          <a:xfrm>
            <a:off x="5251835" y="1016941"/>
            <a:ext cx="5252093" cy="272217"/>
          </a:xfrm>
          <a:prstGeom prst="rect">
            <a:avLst/>
          </a:prstGeom>
          <a:solidFill>
            <a:srgbClr val="0085CA">
              <a:alpha val="10204"/>
            </a:srgbClr>
          </a:solidFill>
          <a:ln>
            <a:noFill/>
          </a:ln>
        </p:spPr>
        <p:txBody>
          <a:bodyPr spcFirstLastPara="1" wrap="square" lIns="20778" tIns="10386" rIns="20778" bIns="10386" anchor="ctr" anchorCtr="0">
            <a:noAutofit/>
          </a:bodyPr>
          <a:lstStyle/>
          <a:p>
            <a:pPr marL="0" marR="0" lvl="0" indent="0" algn="ctr" defTabSz="207843" rtl="0" eaLnBrk="1" fontAlgn="auto" latinLnBrk="0" hangingPunct="1">
              <a:lnSpc>
                <a:spcPct val="100000"/>
              </a:lnSpc>
              <a:spcBef>
                <a:spcPts val="0"/>
              </a:spcBef>
              <a:spcAft>
                <a:spcPts val="0"/>
              </a:spcAft>
              <a:buClr>
                <a:srgbClr val="000000"/>
              </a:buClr>
              <a:buSzPts val="1800"/>
              <a:buFontTx/>
              <a:buNone/>
              <a:tabLst/>
              <a:defRPr/>
            </a:pPr>
            <a:endParaRPr kumimoji="0" sz="364"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23;p1">
            <a:extLst>
              <a:ext uri="{FF2B5EF4-FFF2-40B4-BE49-F238E27FC236}">
                <a16:creationId xmlns:a16="http://schemas.microsoft.com/office/drawing/2014/main" id="{8DE65180-80E2-4A34-A45C-416E86DDE824}"/>
              </a:ext>
            </a:extLst>
          </p:cNvPr>
          <p:cNvSpPr/>
          <p:nvPr/>
        </p:nvSpPr>
        <p:spPr>
          <a:xfrm>
            <a:off x="5251835" y="4077410"/>
            <a:ext cx="5252093" cy="272217"/>
          </a:xfrm>
          <a:prstGeom prst="rect">
            <a:avLst/>
          </a:prstGeom>
          <a:solidFill>
            <a:srgbClr val="0085CA">
              <a:alpha val="10204"/>
            </a:srgbClr>
          </a:solidFill>
          <a:ln>
            <a:noFill/>
          </a:ln>
        </p:spPr>
        <p:txBody>
          <a:bodyPr spcFirstLastPara="1" wrap="square" lIns="20778" tIns="10386" rIns="20778" bIns="10386" anchor="ctr" anchorCtr="0">
            <a:noAutofit/>
          </a:bodyPr>
          <a:lstStyle/>
          <a:p>
            <a:pPr marL="0" marR="0" lvl="0" indent="0" algn="ctr" defTabSz="207843" rtl="0" eaLnBrk="1" fontAlgn="auto" latinLnBrk="0" hangingPunct="1">
              <a:lnSpc>
                <a:spcPct val="100000"/>
              </a:lnSpc>
              <a:spcBef>
                <a:spcPts val="0"/>
              </a:spcBef>
              <a:spcAft>
                <a:spcPts val="0"/>
              </a:spcAft>
              <a:buClr>
                <a:srgbClr val="000000"/>
              </a:buClr>
              <a:buSzPts val="1800"/>
              <a:buFontTx/>
              <a:buNone/>
              <a:tabLst/>
              <a:defRPr/>
            </a:pPr>
            <a:endParaRPr kumimoji="0" sz="364"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7" name="Google Shape;87;p1"/>
          <p:cNvSpPr txBox="1"/>
          <p:nvPr/>
        </p:nvSpPr>
        <p:spPr>
          <a:xfrm>
            <a:off x="2073234" y="550017"/>
            <a:ext cx="8927623" cy="160885"/>
          </a:xfrm>
          <a:prstGeom prst="rect">
            <a:avLst/>
          </a:prstGeom>
          <a:noFill/>
          <a:ln>
            <a:noFill/>
          </a:ln>
        </p:spPr>
        <p:txBody>
          <a:bodyPr spcFirstLastPara="1" wrap="square" lIns="20778" tIns="10386" rIns="20778" bIns="10386" anchor="t" anchorCtr="0">
            <a:spAutoFit/>
          </a:bodyPr>
          <a:lstStyle/>
          <a:p>
            <a:pPr marL="0" marR="0" lvl="0" indent="0" algn="ctr" defTabSz="207843" rtl="0" eaLnBrk="1" fontAlgn="auto" latinLnBrk="0" hangingPunct="1">
              <a:lnSpc>
                <a:spcPct val="100000"/>
              </a:lnSpc>
              <a:spcBef>
                <a:spcPts val="0"/>
              </a:spcBef>
              <a:spcAft>
                <a:spcPts val="0"/>
              </a:spcAft>
              <a:buClr>
                <a:srgbClr val="000000"/>
              </a:buClr>
              <a:buSzTx/>
              <a:buFontTx/>
              <a:buNone/>
              <a:tabLst/>
              <a:defRPr/>
            </a:pPr>
            <a:r>
              <a:rPr kumimoji="0" lang="en-US" sz="909" b="0" i="0" u="none" strike="noStrike" kern="0" cap="none" spc="0" normalizeH="0" baseline="0" noProof="0" dirty="0">
                <a:ln>
                  <a:noFill/>
                </a:ln>
                <a:solidFill>
                  <a:srgbClr val="000000"/>
                </a:solidFill>
                <a:effectLst/>
                <a:uLnTx/>
                <a:uFillTx/>
                <a:latin typeface="Arial"/>
                <a:ea typeface="+mn-ea"/>
                <a:cs typeface="Arial"/>
                <a:sym typeface="Arial"/>
              </a:rPr>
              <a:t>Jeffrey L. Privette (NOAA), </a:t>
            </a:r>
            <a:r>
              <a:rPr kumimoji="0" lang="en-US" sz="909" b="0" i="0" u="none" strike="noStrike" kern="0" cap="none" spc="0" normalizeH="0" baseline="0" noProof="0" dirty="0" err="1">
                <a:ln>
                  <a:noFill/>
                </a:ln>
                <a:solidFill>
                  <a:srgbClr val="000000"/>
                </a:solidFill>
                <a:effectLst/>
                <a:uLnTx/>
                <a:uFillTx/>
                <a:latin typeface="Arial"/>
                <a:ea typeface="+mn-ea"/>
                <a:cs typeface="Arial"/>
                <a:sym typeface="Arial"/>
              </a:rPr>
              <a:t>Wenying</a:t>
            </a:r>
            <a:r>
              <a:rPr kumimoji="0" lang="en-US" sz="909"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909" b="0" i="0" u="none" strike="noStrike" kern="0" cap="none" spc="0" normalizeH="0" baseline="0" noProof="0" dirty="0" err="1">
                <a:ln>
                  <a:noFill/>
                </a:ln>
                <a:solidFill>
                  <a:srgbClr val="000000"/>
                </a:solidFill>
                <a:effectLst/>
                <a:uLnTx/>
                <a:uFillTx/>
                <a:latin typeface="Arial"/>
                <a:ea typeface="+mn-ea"/>
                <a:cs typeface="Arial"/>
                <a:sym typeface="Arial"/>
              </a:rPr>
              <a:t>Su</a:t>
            </a:r>
            <a:r>
              <a:rPr kumimoji="0" lang="en-US" sz="909" b="0" i="0" u="none" strike="noStrike" kern="0" cap="none" spc="0" normalizeH="0" baseline="0" noProof="0" dirty="0">
                <a:ln>
                  <a:noFill/>
                </a:ln>
                <a:solidFill>
                  <a:srgbClr val="000000"/>
                </a:solidFill>
                <a:effectLst/>
                <a:uLnTx/>
                <a:uFillTx/>
                <a:latin typeface="Arial"/>
                <a:ea typeface="+mn-ea"/>
                <a:cs typeface="Arial"/>
                <a:sym typeface="Arial"/>
              </a:rPr>
              <a:t> (NASA), </a:t>
            </a:r>
            <a:r>
              <a:rPr kumimoji="0" lang="en-US" sz="909" b="0" i="0" u="none" strike="noStrike" kern="0" cap="none" spc="0" normalizeH="0" baseline="0" noProof="0" dirty="0" err="1">
                <a:ln>
                  <a:noFill/>
                </a:ln>
                <a:solidFill>
                  <a:srgbClr val="000000"/>
                </a:solidFill>
                <a:effectLst/>
                <a:uLnTx/>
                <a:uFillTx/>
                <a:latin typeface="Arial"/>
                <a:ea typeface="+mn-ea"/>
                <a:cs typeface="Arial"/>
                <a:sym typeface="Arial"/>
              </a:rPr>
              <a:t>Jörg</a:t>
            </a:r>
            <a:r>
              <a:rPr kumimoji="0" lang="en-US" sz="909" b="0" i="0" u="none" strike="noStrike" kern="0" cap="none" spc="0" normalizeH="0" baseline="0" noProof="0" dirty="0">
                <a:ln>
                  <a:noFill/>
                </a:ln>
                <a:solidFill>
                  <a:srgbClr val="000000"/>
                </a:solidFill>
                <a:effectLst/>
                <a:uLnTx/>
                <a:uFillTx/>
                <a:latin typeface="Arial"/>
                <a:ea typeface="+mn-ea"/>
                <a:cs typeface="Arial"/>
                <a:sym typeface="Arial"/>
              </a:rPr>
              <a:t> Schulz (EUMETSAT), Christopher J Merchant (University of Reading)</a:t>
            </a:r>
          </a:p>
        </p:txBody>
      </p:sp>
      <p:sp>
        <p:nvSpPr>
          <p:cNvPr id="88" name="Google Shape;88;p1"/>
          <p:cNvSpPr txBox="1"/>
          <p:nvPr/>
        </p:nvSpPr>
        <p:spPr>
          <a:xfrm>
            <a:off x="1905000" y="23996"/>
            <a:ext cx="5713555" cy="132865"/>
          </a:xfrm>
          <a:prstGeom prst="rect">
            <a:avLst/>
          </a:prstGeom>
          <a:noFill/>
          <a:ln>
            <a:noFill/>
          </a:ln>
        </p:spPr>
        <p:txBody>
          <a:bodyPr spcFirstLastPara="1" wrap="square" lIns="20778" tIns="10386" rIns="20778" bIns="10386" anchor="t" anchorCtr="0">
            <a:spAutoFit/>
          </a:bodyPr>
          <a:lstStyle/>
          <a:p>
            <a:pPr marL="0" marR="0" lvl="0" indent="0" algn="l" defTabSz="207843" rtl="0" eaLnBrk="1" fontAlgn="auto" latinLnBrk="0" hangingPunct="1">
              <a:lnSpc>
                <a:spcPct val="100000"/>
              </a:lnSpc>
              <a:spcBef>
                <a:spcPts val="0"/>
              </a:spcBef>
              <a:spcAft>
                <a:spcPts val="0"/>
              </a:spcAft>
              <a:buClr>
                <a:srgbClr val="000000"/>
              </a:buClr>
              <a:buSzTx/>
              <a:buFontTx/>
              <a:buNone/>
              <a:tabLst/>
              <a:defRPr/>
            </a:pPr>
            <a: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t>AMS’s 36th Conference on Climate Variability and Change: Poster #66 </a:t>
            </a:r>
            <a:endParaRPr kumimoji="0" sz="318"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1" name="Google Shape;91;p1"/>
          <p:cNvSpPr txBox="1"/>
          <p:nvPr/>
        </p:nvSpPr>
        <p:spPr>
          <a:xfrm>
            <a:off x="9576955" y="6746811"/>
            <a:ext cx="1355274" cy="77016"/>
          </a:xfrm>
          <a:prstGeom prst="rect">
            <a:avLst/>
          </a:prstGeom>
          <a:noFill/>
          <a:ln>
            <a:noFill/>
          </a:ln>
        </p:spPr>
        <p:txBody>
          <a:bodyPr spcFirstLastPara="1" wrap="square" lIns="20778" tIns="10386" rIns="20778" bIns="10386" anchor="t" anchorCtr="0">
            <a:spAutoFit/>
          </a:bodyPr>
          <a:lstStyle/>
          <a:p>
            <a:pPr marL="0" marR="0" lvl="0" indent="0" algn="r" defTabSz="207843" rtl="0" eaLnBrk="1" fontAlgn="auto" latinLnBrk="0" hangingPunct="1">
              <a:lnSpc>
                <a:spcPct val="100000"/>
              </a:lnSpc>
              <a:spcBef>
                <a:spcPts val="0"/>
              </a:spcBef>
              <a:spcAft>
                <a:spcPts val="0"/>
              </a:spcAft>
              <a:buClr>
                <a:srgbClr val="000000"/>
              </a:buClr>
              <a:buSzTx/>
              <a:buFontTx/>
              <a:buNone/>
              <a:tabLst/>
              <a:defRPr/>
            </a:pPr>
            <a:r>
              <a:rPr kumimoji="0" lang="en-US" sz="364" b="0" i="0" u="none" strike="noStrike" kern="0" cap="none" spc="0" normalizeH="0" baseline="0" noProof="0" dirty="0">
                <a:ln>
                  <a:noFill/>
                </a:ln>
                <a:solidFill>
                  <a:srgbClr val="FFFFFF"/>
                </a:solidFill>
                <a:effectLst/>
                <a:uLnTx/>
                <a:uFillTx/>
                <a:latin typeface="Calibri"/>
                <a:ea typeface="Calibri"/>
                <a:cs typeface="Calibri"/>
                <a:sym typeface="Calibri"/>
              </a:rPr>
              <a:t>December 2022</a:t>
            </a:r>
            <a:endParaRPr kumimoji="0" sz="318"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2" name="Google Shape;92;p1"/>
          <p:cNvSpPr txBox="1"/>
          <p:nvPr/>
        </p:nvSpPr>
        <p:spPr>
          <a:xfrm>
            <a:off x="1905000" y="225137"/>
            <a:ext cx="9097194" cy="272903"/>
          </a:xfrm>
          <a:prstGeom prst="rect">
            <a:avLst/>
          </a:prstGeom>
          <a:noFill/>
          <a:ln>
            <a:noFill/>
          </a:ln>
        </p:spPr>
        <p:txBody>
          <a:bodyPr spcFirstLastPara="1" wrap="square" lIns="20778" tIns="10386" rIns="20778" bIns="10386" anchor="t" anchorCtr="0">
            <a:spAutoFit/>
          </a:bodyPr>
          <a:lstStyle/>
          <a:p>
            <a:pPr marL="0" marR="0" lvl="0" indent="0" algn="ctr" defTabSz="207843" rtl="0" eaLnBrk="1" fontAlgn="auto" latinLnBrk="0" hangingPunct="1">
              <a:lnSpc>
                <a:spcPct val="100000"/>
              </a:lnSpc>
              <a:spcBef>
                <a:spcPts val="0"/>
              </a:spcBef>
              <a:spcAft>
                <a:spcPts val="0"/>
              </a:spcAft>
              <a:buClr>
                <a:srgbClr val="000000"/>
              </a:buClr>
              <a:buSzTx/>
              <a:buFontTx/>
              <a:buNone/>
              <a:tabLst/>
              <a:defRPr/>
            </a:pPr>
            <a:r>
              <a:rPr kumimoji="0" lang="en-US" sz="1637" b="1" i="0" u="none" strike="noStrike" kern="0" cap="none" spc="0" normalizeH="0" baseline="0" noProof="0" dirty="0">
                <a:ln>
                  <a:noFill/>
                </a:ln>
                <a:solidFill>
                  <a:srgbClr val="012F87"/>
                </a:solidFill>
                <a:effectLst/>
                <a:uLnTx/>
                <a:uFillTx/>
                <a:latin typeface="Open Sans"/>
                <a:ea typeface="Open Sans"/>
                <a:cs typeface="Open Sans"/>
                <a:sym typeface="Open Sans"/>
              </a:rPr>
              <a:t>A Definitions Taxonomy for Satellite Climate Data Records and Time Series Data Sets</a:t>
            </a:r>
            <a:endParaRPr kumimoji="0" sz="239" b="0" i="0" u="none" strike="noStrike" kern="0" cap="none" spc="0" normalizeH="0" baseline="0" noProof="0" dirty="0">
              <a:ln>
                <a:noFill/>
              </a:ln>
              <a:solidFill>
                <a:srgbClr val="012F87"/>
              </a:solidFill>
              <a:effectLst/>
              <a:uLnTx/>
              <a:uFillTx/>
              <a:latin typeface="Arial"/>
              <a:ea typeface="+mn-ea"/>
              <a:cs typeface="Arial"/>
              <a:sym typeface="Arial"/>
            </a:endParaRPr>
          </a:p>
        </p:txBody>
      </p:sp>
      <p:sp>
        <p:nvSpPr>
          <p:cNvPr id="9" name="Google Shape;23;p1">
            <a:extLst>
              <a:ext uri="{FF2B5EF4-FFF2-40B4-BE49-F238E27FC236}">
                <a16:creationId xmlns:a16="http://schemas.microsoft.com/office/drawing/2014/main" id="{2F160A40-5718-B4F6-8D87-7AB211820E52}"/>
              </a:ext>
            </a:extLst>
          </p:cNvPr>
          <p:cNvSpPr/>
          <p:nvPr/>
        </p:nvSpPr>
        <p:spPr>
          <a:xfrm>
            <a:off x="1294473" y="1076364"/>
            <a:ext cx="3478156" cy="2776027"/>
          </a:xfrm>
          <a:prstGeom prst="rect">
            <a:avLst/>
          </a:prstGeom>
          <a:solidFill>
            <a:srgbClr val="0085CA">
              <a:alpha val="10204"/>
            </a:srgbClr>
          </a:solidFill>
          <a:ln>
            <a:noFill/>
          </a:ln>
        </p:spPr>
        <p:txBody>
          <a:bodyPr spcFirstLastPara="1" wrap="square" lIns="20778" tIns="10386" rIns="20778" bIns="10386" anchor="ctr" anchorCtr="0">
            <a:noAutofit/>
          </a:bodyPr>
          <a:lstStyle/>
          <a:p>
            <a:pPr marL="0" marR="0" lvl="0" indent="0" algn="ctr" defTabSz="207843" rtl="0" eaLnBrk="1" fontAlgn="auto" latinLnBrk="0" hangingPunct="1">
              <a:lnSpc>
                <a:spcPct val="100000"/>
              </a:lnSpc>
              <a:spcBef>
                <a:spcPts val="0"/>
              </a:spcBef>
              <a:spcAft>
                <a:spcPts val="0"/>
              </a:spcAft>
              <a:buClr>
                <a:srgbClr val="000000"/>
              </a:buClr>
              <a:buSzPts val="1800"/>
              <a:buFontTx/>
              <a:buNone/>
              <a:tabLst/>
              <a:defRPr/>
            </a:pPr>
            <a:endParaRPr kumimoji="0" sz="364"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28;p1">
            <a:extLst>
              <a:ext uri="{FF2B5EF4-FFF2-40B4-BE49-F238E27FC236}">
                <a16:creationId xmlns:a16="http://schemas.microsoft.com/office/drawing/2014/main" id="{25E4114C-4155-79B3-8A78-96AB06818EB3}"/>
              </a:ext>
            </a:extLst>
          </p:cNvPr>
          <p:cNvSpPr txBox="1"/>
          <p:nvPr/>
        </p:nvSpPr>
        <p:spPr>
          <a:xfrm>
            <a:off x="1371175" y="1099311"/>
            <a:ext cx="4201925" cy="209809"/>
          </a:xfrm>
          <a:prstGeom prst="rect">
            <a:avLst/>
          </a:prstGeom>
          <a:noFill/>
          <a:ln>
            <a:noFill/>
          </a:ln>
        </p:spPr>
        <p:txBody>
          <a:bodyPr spcFirstLastPara="1" wrap="square" lIns="20778" tIns="10386" rIns="20778" bIns="10386" anchor="t" anchorCtr="0">
            <a:spAutoFit/>
          </a:bodyPr>
          <a:lstStyle/>
          <a:p>
            <a:pPr marL="0" marR="0" lvl="0" indent="0" algn="l" defTabSz="207843" rtl="0" eaLnBrk="1" fontAlgn="auto" latinLnBrk="0" hangingPunct="1">
              <a:lnSpc>
                <a:spcPct val="100000"/>
              </a:lnSpc>
              <a:spcBef>
                <a:spcPts val="0"/>
              </a:spcBef>
              <a:spcAft>
                <a:spcPts val="0"/>
              </a:spcAft>
              <a:buClr>
                <a:srgbClr val="000000"/>
              </a:buClr>
              <a:buSzTx/>
              <a:buFontTx/>
              <a:buNone/>
              <a:tabLst/>
              <a:defRPr/>
            </a:pPr>
            <a:r>
              <a:rPr kumimoji="0" lang="en-US" sz="1227" b="1" i="0" u="none" strike="noStrike" kern="0" cap="none" spc="0" normalizeH="0" baseline="0" noProof="0" dirty="0">
                <a:ln>
                  <a:noFill/>
                </a:ln>
                <a:solidFill>
                  <a:srgbClr val="012F87"/>
                </a:solidFill>
                <a:effectLst/>
                <a:uLnTx/>
                <a:uFillTx/>
                <a:latin typeface="Calibri"/>
                <a:ea typeface="Calibri"/>
                <a:cs typeface="Calibri"/>
                <a:sym typeface="Calibri"/>
              </a:rPr>
              <a:t>Introduction</a:t>
            </a:r>
            <a:endParaRPr kumimoji="0" sz="239" b="0" i="0" u="none" strike="noStrike" kern="0" cap="none" spc="0" normalizeH="0" baseline="0" noProof="0" dirty="0">
              <a:ln>
                <a:noFill/>
              </a:ln>
              <a:solidFill>
                <a:srgbClr val="012F87"/>
              </a:solidFill>
              <a:effectLst/>
              <a:uLnTx/>
              <a:uFillTx/>
              <a:latin typeface="Arial"/>
              <a:ea typeface="+mn-ea"/>
              <a:cs typeface="Arial"/>
              <a:sym typeface="Arial"/>
            </a:endParaRPr>
          </a:p>
        </p:txBody>
      </p:sp>
      <p:sp>
        <p:nvSpPr>
          <p:cNvPr id="11" name="Google Shape;29;p1">
            <a:extLst>
              <a:ext uri="{FF2B5EF4-FFF2-40B4-BE49-F238E27FC236}">
                <a16:creationId xmlns:a16="http://schemas.microsoft.com/office/drawing/2014/main" id="{24BB7064-F839-3934-A378-FFE16F97F81B}"/>
              </a:ext>
            </a:extLst>
          </p:cNvPr>
          <p:cNvSpPr txBox="1"/>
          <p:nvPr/>
        </p:nvSpPr>
        <p:spPr>
          <a:xfrm>
            <a:off x="1369934" y="1296611"/>
            <a:ext cx="3421313" cy="2482546"/>
          </a:xfrm>
          <a:prstGeom prst="rect">
            <a:avLst/>
          </a:prstGeom>
          <a:noFill/>
          <a:ln>
            <a:noFill/>
          </a:ln>
        </p:spPr>
        <p:txBody>
          <a:bodyPr spcFirstLastPara="1" wrap="square" lIns="20778" tIns="10386" rIns="20778" bIns="10386" anchor="t" anchorCtr="0">
            <a:spAutoFit/>
          </a:bodyPr>
          <a:lstStyle/>
          <a:p>
            <a:pPr marL="129902" marR="0" lvl="0" indent="-129902" algn="l" defTabSz="207843"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t>Sustained and consistent space-based observations began in the 1970s with satellites from NOAA, EUMETSAT, NASA, USGS and the U.S. Department of Defense.</a:t>
            </a:r>
          </a:p>
          <a:p>
            <a:pPr marL="0" marR="0" lvl="0" indent="0" algn="l" defTabSz="207843" rtl="0" eaLnBrk="1" fontAlgn="auto" latinLnBrk="0" hangingPunct="1">
              <a:lnSpc>
                <a:spcPct val="100000"/>
              </a:lnSpc>
              <a:spcBef>
                <a:spcPts val="0"/>
              </a:spcBef>
              <a:spcAft>
                <a:spcPts val="0"/>
              </a:spcAft>
              <a:buClr>
                <a:srgbClr val="000000"/>
              </a:buClr>
              <a:buSzTx/>
              <a:buFontTx/>
              <a:buNone/>
              <a:tabLst/>
              <a:defRPr/>
            </a:pPr>
            <a:endPar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29902" marR="0" lvl="0" indent="-129902" algn="l" defTabSz="207843"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t>Climate Data Records -- consistent time series data merged from successive satellites </a:t>
            </a:r>
            <a:b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t>-- are used to characterize, monitor and model the environment, conduct scientific analyses, and with industry, social or economic data to reveal relationships and develop predictive models.</a:t>
            </a:r>
          </a:p>
          <a:p>
            <a:pPr marL="129902" marR="0" lvl="0" indent="-129902" algn="l" defTabSz="207843"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29902" marR="0" lvl="0" indent="-129902" algn="l" defTabSz="207843"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t>Various groups have proposed definitions for these data, including the U.S. National Academies of Science, the Global Climate Observing System (GCOS), the Committee for Earth Observation Systems (CEOS), the Coordination Group for Meteorological Satellites (CGMS), as well as some research teams (e.g., </a:t>
            </a:r>
            <a:r>
              <a:rPr kumimoji="0" lang="en-US" sz="727" b="0" i="0" u="none" strike="noStrike" kern="0" cap="none" spc="0" normalizeH="0" baseline="0" noProof="0" dirty="0" err="1">
                <a:ln>
                  <a:noFill/>
                </a:ln>
                <a:solidFill>
                  <a:srgbClr val="000000"/>
                </a:solidFill>
                <a:effectLst/>
                <a:uLnTx/>
                <a:uFillTx/>
                <a:latin typeface="Calibri"/>
                <a:ea typeface="Calibri"/>
                <a:cs typeface="Calibri"/>
                <a:sym typeface="Calibri"/>
              </a:rPr>
              <a:t>Mittaz</a:t>
            </a:r>
            <a: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t> et al., 2019).</a:t>
            </a:r>
            <a:b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29902" marR="0" lvl="0" indent="-129902" algn="l" defTabSz="207843"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t>Existing terminology is inconsistent, incomplete, ad hoc or has become inadequate as remote sensing and climate science have evolved.</a:t>
            </a:r>
            <a:b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29902" marR="0" lvl="0" indent="-129902" algn="l" defTabSz="207843"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t>The Joint CEOS-CGMS Working Group on Climate (</a:t>
            </a:r>
            <a:r>
              <a:rPr kumimoji="0" lang="en-US" sz="727" b="0" i="0" u="none" strike="noStrike" kern="0" cap="none" spc="0" normalizeH="0" baseline="0" noProof="0" dirty="0" err="1">
                <a:ln>
                  <a:noFill/>
                </a:ln>
                <a:solidFill>
                  <a:srgbClr val="000000"/>
                </a:solidFill>
                <a:effectLst/>
                <a:uLnTx/>
                <a:uFillTx/>
                <a:latin typeface="Calibri"/>
                <a:ea typeface="Calibri"/>
                <a:cs typeface="Calibri"/>
                <a:sym typeface="Calibri"/>
              </a:rPr>
              <a:t>WGClimate</a:t>
            </a:r>
            <a: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t>) is developing new definitions within a self-consistent taxonomy. The draft definitions will be reviewed</a:t>
            </a:r>
            <a:b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t>by other international organizations before publication.</a:t>
            </a:r>
            <a:b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129902" marR="0" lvl="0" indent="-129902" algn="l" defTabSz="207843"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727" b="0" i="0" u="none" strike="noStrike" kern="0" cap="none" spc="0" normalizeH="0" baseline="0" noProof="0" dirty="0">
                <a:ln>
                  <a:noFill/>
                </a:ln>
                <a:solidFill>
                  <a:srgbClr val="000000"/>
                </a:solidFill>
                <a:effectLst/>
                <a:uLnTx/>
                <a:uFillTx/>
                <a:latin typeface="Calibri"/>
                <a:ea typeface="Calibri"/>
                <a:cs typeface="Calibri"/>
                <a:sym typeface="Calibri"/>
              </a:rPr>
              <a:t>Community adoption of the final taxonomy will facilitate more effective communication among CDR developers, producers and users.</a:t>
            </a:r>
          </a:p>
        </p:txBody>
      </p:sp>
      <p:sp>
        <p:nvSpPr>
          <p:cNvPr id="2" name="Rectangle 1">
            <a:extLst>
              <a:ext uri="{FF2B5EF4-FFF2-40B4-BE49-F238E27FC236}">
                <a16:creationId xmlns:a16="http://schemas.microsoft.com/office/drawing/2014/main" id="{40337B6C-4046-4191-B2C2-622B45181CF3}"/>
              </a:ext>
            </a:extLst>
          </p:cNvPr>
          <p:cNvSpPr/>
          <p:nvPr/>
        </p:nvSpPr>
        <p:spPr>
          <a:xfrm>
            <a:off x="5118237" y="4431317"/>
            <a:ext cx="5519288" cy="1985095"/>
          </a:xfrm>
          <a:prstGeom prst="rect">
            <a:avLst/>
          </a:prstGeom>
        </p:spPr>
        <p:txBody>
          <a:bodyPr wrap="square">
            <a:spAutoFit/>
          </a:bodyPr>
          <a:lstStyle/>
          <a:p>
            <a:pPr marL="0" marR="0" lvl="0" indent="0" algn="l" defTabSz="207843" rtl="0" eaLnBrk="1" fontAlgn="base" latinLnBrk="0" hangingPunct="1">
              <a:lnSpc>
                <a:spcPct val="100000"/>
              </a:lnSpc>
              <a:spcBef>
                <a:spcPts val="0"/>
              </a:spcBef>
              <a:spcAft>
                <a:spcPts val="409"/>
              </a:spcAft>
              <a:buClr>
                <a:srgbClr val="000000"/>
              </a:buClr>
              <a:buSzTx/>
              <a:buFont typeface="Arial" panose="020B0604020202020204" pitchFamily="34" charset="0"/>
              <a:buChar char="•"/>
              <a:tabLst/>
              <a:defRPr/>
            </a:pP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 A </a:t>
            </a:r>
            <a:r>
              <a:rPr kumimoji="0" lang="en-US" sz="818" b="1"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Forward-processed Data Record (FDR)</a:t>
            </a: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 is a time series of data, located in time and space, processed and released for the first time from a given input data set and production system. Subtypes are </a:t>
            </a:r>
            <a:r>
              <a:rPr kumimoji="0" lang="en-US" sz="818" b="1"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Fundamental (FFDR) </a:t>
            </a: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and</a:t>
            </a:r>
            <a:r>
              <a:rPr kumimoji="0" lang="en-US" sz="818" b="1"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 Thematic (TFDR)</a:t>
            </a: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a:t>
            </a:r>
            <a:endParaRPr kumimoji="0" lang="en-US" sz="818" b="0" i="0" u="none" strike="noStrike" kern="0" cap="none" spc="0" normalizeH="0" baseline="0" noProof="0" dirty="0">
              <a:ln>
                <a:noFill/>
              </a:ln>
              <a:solidFill>
                <a:srgbClr val="000000"/>
              </a:solidFill>
              <a:effectLst/>
              <a:uLnTx/>
              <a:uFillTx/>
              <a:latin typeface="Noto Sans Symbols"/>
              <a:ea typeface="+mn-ea"/>
              <a:cs typeface="Arial"/>
              <a:sym typeface="Arial"/>
            </a:endParaRPr>
          </a:p>
          <a:p>
            <a:pPr marL="0" marR="0" lvl="0" indent="0" algn="l" defTabSz="207843" rtl="0" eaLnBrk="1" fontAlgn="base" latinLnBrk="0" hangingPunct="1">
              <a:lnSpc>
                <a:spcPct val="100000"/>
              </a:lnSpc>
              <a:spcBef>
                <a:spcPts val="0"/>
              </a:spcBef>
              <a:spcAft>
                <a:spcPts val="409"/>
              </a:spcAft>
              <a:buClr>
                <a:srgbClr val="000000"/>
              </a:buClr>
              <a:buSzTx/>
              <a:buFont typeface="Arial" panose="020B0604020202020204" pitchFamily="34" charset="0"/>
              <a:buChar char="•"/>
              <a:tabLst/>
              <a:defRPr/>
            </a:pP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 A </a:t>
            </a:r>
            <a:r>
              <a:rPr kumimoji="0" lang="en-US" sz="818" b="1"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Mission-reprocessed Data Record (MDR) </a:t>
            </a: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is a consistently-processed time series of data, located in time and space, produced using observations from instrument(s) on one observing platform that improves upon a previously-released version of the record. Subtypes are </a:t>
            </a:r>
            <a:r>
              <a:rPr kumimoji="0" lang="en-US" sz="818" b="1"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Fundamental (FMDR) </a:t>
            </a: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and</a:t>
            </a:r>
            <a:r>
              <a:rPr kumimoji="0" lang="en-US" sz="818" b="1"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 Thematic (TMDR)</a:t>
            </a: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a:t>
            </a:r>
            <a:endParaRPr kumimoji="0" lang="en-US" sz="818" b="0" i="0" u="none" strike="noStrike" kern="0" cap="none" spc="0" normalizeH="0" baseline="0" noProof="0" dirty="0">
              <a:ln>
                <a:noFill/>
              </a:ln>
              <a:solidFill>
                <a:srgbClr val="000000"/>
              </a:solidFill>
              <a:effectLst/>
              <a:uLnTx/>
              <a:uFillTx/>
              <a:latin typeface="Noto Sans Symbols"/>
              <a:ea typeface="+mn-ea"/>
              <a:cs typeface="Arial"/>
              <a:sym typeface="Arial"/>
            </a:endParaRPr>
          </a:p>
          <a:p>
            <a:pPr marL="0" marR="0" lvl="0" indent="0" algn="l" defTabSz="207843" rtl="0" eaLnBrk="1" fontAlgn="base" latinLnBrk="0" hangingPunct="1">
              <a:lnSpc>
                <a:spcPct val="100000"/>
              </a:lnSpc>
              <a:spcBef>
                <a:spcPts val="0"/>
              </a:spcBef>
              <a:spcAft>
                <a:spcPts val="409"/>
              </a:spcAft>
              <a:buClr>
                <a:srgbClr val="000000"/>
              </a:buClr>
              <a:buSzTx/>
              <a:buFont typeface="Arial" panose="020B0604020202020204" pitchFamily="34" charset="0"/>
              <a:buChar char="•"/>
              <a:tabLst/>
              <a:defRPr/>
            </a:pP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 A </a:t>
            </a:r>
            <a:r>
              <a:rPr kumimoji="0" lang="en-US" sz="818" b="1"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Climate Data Record (CDR) </a:t>
            </a: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is a consistently-processed time series of uncertainty-quantified data, located in time and space, of sufficient length and quality to be useful for climate time-scale uses.</a:t>
            </a:r>
            <a:endParaRPr kumimoji="0" lang="en-US" sz="818" b="0" i="0" u="none" strike="noStrike" kern="0" cap="none" spc="0" normalizeH="0" baseline="0" noProof="0" dirty="0">
              <a:ln>
                <a:noFill/>
              </a:ln>
              <a:solidFill>
                <a:srgbClr val="000000"/>
              </a:solidFill>
              <a:effectLst/>
              <a:uLnTx/>
              <a:uFillTx/>
              <a:latin typeface="Noto Sans Symbols"/>
              <a:ea typeface="+mn-ea"/>
              <a:cs typeface="Arial"/>
              <a:sym typeface="Arial"/>
            </a:endParaRPr>
          </a:p>
          <a:p>
            <a:pPr marL="0" marR="0" lvl="0" indent="0" algn="l" defTabSz="207843" rtl="0" eaLnBrk="1" fontAlgn="base" latinLnBrk="0" hangingPunct="1">
              <a:lnSpc>
                <a:spcPct val="100000"/>
              </a:lnSpc>
              <a:spcBef>
                <a:spcPts val="0"/>
              </a:spcBef>
              <a:spcAft>
                <a:spcPts val="409"/>
              </a:spcAft>
              <a:buClr>
                <a:srgbClr val="000000"/>
              </a:buClr>
              <a:buSzTx/>
              <a:buFont typeface="Arial" panose="020B0604020202020204" pitchFamily="34" charset="0"/>
              <a:buChar char="•"/>
              <a:tabLst/>
              <a:defRPr/>
            </a:pP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 A </a:t>
            </a:r>
            <a:r>
              <a:rPr kumimoji="0" lang="en-US" sz="818" b="1"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Fundamental CDR (FCDR) </a:t>
            </a: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is a consistently-processed time series of uncertainty-quantified sensor observations calibrated to physical units, located in time and space, of sufficient length and quality to be useful for climate time-scale uses.</a:t>
            </a:r>
            <a:endParaRPr kumimoji="0" lang="en-US" sz="818" b="0" i="0" u="none" strike="noStrike" kern="0" cap="none" spc="0" normalizeH="0" baseline="0" noProof="0" dirty="0">
              <a:ln>
                <a:noFill/>
              </a:ln>
              <a:solidFill>
                <a:srgbClr val="000000"/>
              </a:solidFill>
              <a:effectLst/>
              <a:uLnTx/>
              <a:uFillTx/>
              <a:latin typeface="Noto Sans Symbols"/>
              <a:ea typeface="+mn-ea"/>
              <a:cs typeface="Arial"/>
              <a:sym typeface="Arial"/>
            </a:endParaRPr>
          </a:p>
          <a:p>
            <a:pPr marL="0" marR="0" lvl="0" indent="0" algn="l" defTabSz="207843" rtl="0" eaLnBrk="1" fontAlgn="base" latinLnBrk="0" hangingPunct="1">
              <a:lnSpc>
                <a:spcPct val="100000"/>
              </a:lnSpc>
              <a:spcBef>
                <a:spcPts val="0"/>
              </a:spcBef>
              <a:spcAft>
                <a:spcPts val="409"/>
              </a:spcAft>
              <a:buClr>
                <a:srgbClr val="000000"/>
              </a:buClr>
              <a:buSzTx/>
              <a:buFont typeface="Arial" panose="020B0604020202020204" pitchFamily="34" charset="0"/>
              <a:buChar char="•"/>
              <a:tabLst/>
              <a:defRPr/>
            </a:pP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 A </a:t>
            </a:r>
            <a:r>
              <a:rPr kumimoji="0" lang="en-US" sz="818" b="1"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Thematic CDR (TCDR) </a:t>
            </a: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is a consistently-processed time series of uncertainty-quantified values of a geophysical variable or related indicator, located in time and space, of sufficient length and quality to be useful for climate time-scale uses.</a:t>
            </a:r>
            <a:endParaRPr kumimoji="0" lang="en-US" sz="818" b="0" i="0" u="none" strike="noStrike" kern="0" cap="none" spc="0" normalizeH="0" baseline="0" noProof="0" dirty="0">
              <a:ln>
                <a:noFill/>
              </a:ln>
              <a:solidFill>
                <a:srgbClr val="000000"/>
              </a:solidFill>
              <a:effectLst/>
              <a:uLnTx/>
              <a:uFillTx/>
              <a:latin typeface="Noto Sans Symbols"/>
              <a:ea typeface="+mn-ea"/>
              <a:cs typeface="Arial"/>
              <a:sym typeface="Arial"/>
            </a:endParaRPr>
          </a:p>
          <a:p>
            <a:pPr marL="0" marR="0" lvl="0" indent="0" algn="l" defTabSz="207843" rtl="0" eaLnBrk="1" fontAlgn="base" latinLnBrk="0" hangingPunct="1">
              <a:lnSpc>
                <a:spcPct val="100000"/>
              </a:lnSpc>
              <a:spcBef>
                <a:spcPts val="0"/>
              </a:spcBef>
              <a:spcAft>
                <a:spcPts val="409"/>
              </a:spcAft>
              <a:buClr>
                <a:srgbClr val="000000"/>
              </a:buClr>
              <a:buSzTx/>
              <a:buFont typeface="Arial" panose="020B0604020202020204" pitchFamily="34" charset="0"/>
              <a:buChar char="•"/>
              <a:tabLst/>
              <a:defRPr/>
            </a:pP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 An </a:t>
            </a:r>
            <a:r>
              <a:rPr kumimoji="0" lang="en-US" sz="818" b="1"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Interim CDR (ICDR) </a:t>
            </a:r>
            <a:r>
              <a:rPr kumimoji="0" lang="en-US" sz="818"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rPr>
              <a:t>is a consistently-processed time series of uncertainty-quantified data, located in time and space, processed with a system approximating an baselined CDR system but operating at lower latency.</a:t>
            </a:r>
            <a:endParaRPr kumimoji="0" lang="en-US" sz="818" b="0" i="0" u="none" strike="noStrike" kern="0" cap="none" spc="0" normalizeH="0" baseline="0" noProof="0" dirty="0">
              <a:ln>
                <a:noFill/>
              </a:ln>
              <a:solidFill>
                <a:srgbClr val="000000"/>
              </a:solidFill>
              <a:effectLst/>
              <a:uLnTx/>
              <a:uFillTx/>
              <a:latin typeface="Noto Sans Symbols"/>
              <a:ea typeface="+mn-ea"/>
              <a:cs typeface="Arial"/>
              <a:sym typeface="Arial"/>
            </a:endParaRPr>
          </a:p>
        </p:txBody>
      </p:sp>
      <p:graphicFrame>
        <p:nvGraphicFramePr>
          <p:cNvPr id="3" name="Table 2">
            <a:extLst>
              <a:ext uri="{FF2B5EF4-FFF2-40B4-BE49-F238E27FC236}">
                <a16:creationId xmlns:a16="http://schemas.microsoft.com/office/drawing/2014/main" id="{BC8AE8FC-7DA2-4779-9905-98A7D91EEB90}"/>
              </a:ext>
            </a:extLst>
          </p:cNvPr>
          <p:cNvGraphicFramePr>
            <a:graphicFrameLocks noGrp="1"/>
          </p:cNvGraphicFramePr>
          <p:nvPr>
            <p:extLst/>
          </p:nvPr>
        </p:nvGraphicFramePr>
        <p:xfrm>
          <a:off x="4839253" y="1168583"/>
          <a:ext cx="6077257" cy="2831992"/>
        </p:xfrm>
        <a:graphic>
          <a:graphicData uri="http://schemas.openxmlformats.org/drawingml/2006/table">
            <a:tbl>
              <a:tblPr/>
              <a:tblGrid>
                <a:gridCol w="535671">
                  <a:extLst>
                    <a:ext uri="{9D8B030D-6E8A-4147-A177-3AD203B41FA5}">
                      <a16:colId xmlns:a16="http://schemas.microsoft.com/office/drawing/2014/main" val="1438446919"/>
                    </a:ext>
                  </a:extLst>
                </a:gridCol>
                <a:gridCol w="85328">
                  <a:extLst>
                    <a:ext uri="{9D8B030D-6E8A-4147-A177-3AD203B41FA5}">
                      <a16:colId xmlns:a16="http://schemas.microsoft.com/office/drawing/2014/main" val="3428288397"/>
                    </a:ext>
                  </a:extLst>
                </a:gridCol>
                <a:gridCol w="446091">
                  <a:extLst>
                    <a:ext uri="{9D8B030D-6E8A-4147-A177-3AD203B41FA5}">
                      <a16:colId xmlns:a16="http://schemas.microsoft.com/office/drawing/2014/main" val="3763474588"/>
                    </a:ext>
                  </a:extLst>
                </a:gridCol>
                <a:gridCol w="400406">
                  <a:extLst>
                    <a:ext uri="{9D8B030D-6E8A-4147-A177-3AD203B41FA5}">
                      <a16:colId xmlns:a16="http://schemas.microsoft.com/office/drawing/2014/main" val="4227506692"/>
                    </a:ext>
                  </a:extLst>
                </a:gridCol>
                <a:gridCol w="516881">
                  <a:extLst>
                    <a:ext uri="{9D8B030D-6E8A-4147-A177-3AD203B41FA5}">
                      <a16:colId xmlns:a16="http://schemas.microsoft.com/office/drawing/2014/main" val="3794696809"/>
                    </a:ext>
                  </a:extLst>
                </a:gridCol>
                <a:gridCol w="442280">
                  <a:extLst>
                    <a:ext uri="{9D8B030D-6E8A-4147-A177-3AD203B41FA5}">
                      <a16:colId xmlns:a16="http://schemas.microsoft.com/office/drawing/2014/main" val="2665684901"/>
                    </a:ext>
                  </a:extLst>
                </a:gridCol>
                <a:gridCol w="495567">
                  <a:extLst>
                    <a:ext uri="{9D8B030D-6E8A-4147-A177-3AD203B41FA5}">
                      <a16:colId xmlns:a16="http://schemas.microsoft.com/office/drawing/2014/main" val="1293218583"/>
                    </a:ext>
                  </a:extLst>
                </a:gridCol>
                <a:gridCol w="479580">
                  <a:extLst>
                    <a:ext uri="{9D8B030D-6E8A-4147-A177-3AD203B41FA5}">
                      <a16:colId xmlns:a16="http://schemas.microsoft.com/office/drawing/2014/main" val="224415942"/>
                    </a:ext>
                  </a:extLst>
                </a:gridCol>
                <a:gridCol w="479580">
                  <a:extLst>
                    <a:ext uri="{9D8B030D-6E8A-4147-A177-3AD203B41FA5}">
                      <a16:colId xmlns:a16="http://schemas.microsoft.com/office/drawing/2014/main" val="1339267979"/>
                    </a:ext>
                  </a:extLst>
                </a:gridCol>
                <a:gridCol w="463595">
                  <a:extLst>
                    <a:ext uri="{9D8B030D-6E8A-4147-A177-3AD203B41FA5}">
                      <a16:colId xmlns:a16="http://schemas.microsoft.com/office/drawing/2014/main" val="1261170513"/>
                    </a:ext>
                  </a:extLst>
                </a:gridCol>
                <a:gridCol w="468923">
                  <a:extLst>
                    <a:ext uri="{9D8B030D-6E8A-4147-A177-3AD203B41FA5}">
                      <a16:colId xmlns:a16="http://schemas.microsoft.com/office/drawing/2014/main" val="1137434137"/>
                    </a:ext>
                  </a:extLst>
                </a:gridCol>
                <a:gridCol w="473947">
                  <a:extLst>
                    <a:ext uri="{9D8B030D-6E8A-4147-A177-3AD203B41FA5}">
                      <a16:colId xmlns:a16="http://schemas.microsoft.com/office/drawing/2014/main" val="2673662734"/>
                    </a:ext>
                  </a:extLst>
                </a:gridCol>
                <a:gridCol w="789408">
                  <a:extLst>
                    <a:ext uri="{9D8B030D-6E8A-4147-A177-3AD203B41FA5}">
                      <a16:colId xmlns:a16="http://schemas.microsoft.com/office/drawing/2014/main" val="2961033489"/>
                    </a:ext>
                  </a:extLst>
                </a:gridCol>
              </a:tblGrid>
              <a:tr h="157002">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gridSpan="11">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extLst>
                  <a:ext uri="{0D108BD9-81ED-4DB2-BD59-A6C34878D82A}">
                    <a16:rowId xmlns:a16="http://schemas.microsoft.com/office/drawing/2014/main" val="1359526522"/>
                  </a:ext>
                </a:extLst>
              </a:tr>
              <a:tr h="184673">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500" b="1" i="0" u="none" strike="noStrike" dirty="0">
                          <a:solidFill>
                            <a:srgbClr val="000000"/>
                          </a:solidFill>
                          <a:effectLst/>
                          <a:latin typeface="Arial" panose="020B0604020202020204" pitchFamily="34" charset="0"/>
                        </a:rPr>
                        <a:t>Raw Data</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a:noFill/>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gridSpan="3">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Lowest Latency Time Series</a:t>
                      </a:r>
                      <a:endParaRPr lang="en-US" sz="900" dirty="0">
                        <a:effectLst/>
                      </a:endParaRPr>
                    </a:p>
                  </a:txBody>
                  <a:tcPr marL="4330" marR="4330" marT="2886" marB="2886" anchor="ctr">
                    <a:lnL>
                      <a:noFill/>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hMerge="1">
                  <a:txBody>
                    <a:bodyPr/>
                    <a:lstStyle/>
                    <a:p>
                      <a:endParaRPr lang="en-US"/>
                    </a:p>
                  </a:txBody>
                  <a:tcPr/>
                </a:tc>
                <a:tc hMerge="1">
                  <a:txBody>
                    <a:bodyPr/>
                    <a:lstStyle/>
                    <a:p>
                      <a:endParaRPr lang="en-US"/>
                    </a:p>
                  </a:txBody>
                  <a:tcPr/>
                </a:tc>
                <a:tc gridSpan="3">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Single Mission Reprocessed Time Series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pPr algn="ctr" rtl="0" fontAlgn="b">
                        <a:spcBef>
                          <a:spcPts val="0"/>
                        </a:spcBef>
                        <a:spcAft>
                          <a:spcPts val="0"/>
                        </a:spcAft>
                      </a:pP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6280" cap="flat" cmpd="sng" algn="ctr">
                      <a:solidFill>
                        <a:srgbClr val="000000"/>
                      </a:solidFill>
                      <a:prstDash val="solid"/>
                      <a:round/>
                      <a:headEnd type="none" w="med" len="med"/>
                      <a:tailEnd type="none" w="med" len="med"/>
                    </a:lnB>
                    <a:solidFill>
                      <a:srgbClr val="FFF2CC"/>
                    </a:solidFill>
                  </a:tcPr>
                </a:tc>
                <a:tc gridSpan="4">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Complete Period of Record Time Series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extLst>
                  <a:ext uri="{0D108BD9-81ED-4DB2-BD59-A6C34878D82A}">
                    <a16:rowId xmlns:a16="http://schemas.microsoft.com/office/drawing/2014/main" val="3262250020"/>
                  </a:ext>
                </a:extLst>
              </a:tr>
              <a:tr h="299953">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500" b="1" i="0" u="none" strike="noStrike" cap="none" dirty="0">
                          <a:solidFill>
                            <a:srgbClr val="000000"/>
                          </a:solidFill>
                          <a:effectLst/>
                          <a:latin typeface="Arial" panose="020B0604020202020204" pitchFamily="34" charset="0"/>
                          <a:ea typeface="+mn-ea"/>
                          <a:cs typeface="+mn-cs"/>
                          <a:sym typeface="Arial"/>
                        </a:rPr>
                        <a:t>Description</a:t>
                      </a:r>
                    </a:p>
                  </a:txBody>
                  <a:tcPr marL="4330" marR="4330" marT="2886" marB="2886" anchor="ctr">
                    <a:lnL w="6280" cap="flat" cmpd="sng" algn="ctr">
                      <a:solidFill>
                        <a:srgbClr val="CCCCCC"/>
                      </a:solid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900" dirty="0">
                          <a:effectLst/>
                        </a:rPr>
                        <a:t> </a:t>
                      </a:r>
                    </a:p>
                  </a:txBody>
                  <a:tcPr marL="4330" marR="4330" marT="2886" marB="288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Instrument Data</a:t>
                      </a:r>
                      <a:endParaRPr lang="en-US" sz="900" dirty="0">
                        <a:effectLst/>
                      </a:endParaRPr>
                    </a:p>
                  </a:txBody>
                  <a:tcPr marL="4330" marR="4330" marT="2886" marB="2886" anchor="ctr">
                    <a:lnL w="3810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D1DC"/>
                    </a:solidFill>
                  </a:tcPr>
                </a:tc>
                <a:tc>
                  <a:txBody>
                    <a:bodyPr/>
                    <a:lstStyle/>
                    <a:p>
                      <a:pPr algn="ctr" rtl="0" fontAlgn="ctr">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Calibrated Observations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Retrieved Geophysical Variable</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Calibrated Observations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500" b="0" i="0" u="none" strike="noStrike">
                          <a:solidFill>
                            <a:srgbClr val="000000"/>
                          </a:solidFill>
                          <a:effectLst/>
                          <a:latin typeface="Arial" panose="020B0604020202020204" pitchFamily="34" charset="0"/>
                        </a:rPr>
                        <a:t>Retrieved Geophysical Variable</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Calibrated Observations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500" b="0" i="0" u="none" strike="noStrike">
                          <a:solidFill>
                            <a:srgbClr val="000000"/>
                          </a:solidFill>
                          <a:effectLst/>
                          <a:latin typeface="Arial" panose="020B0604020202020204" pitchFamily="34" charset="0"/>
                        </a:rPr>
                        <a:t>Retrieved Geophysical Variable</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500" b="0" i="0" u="none" strike="noStrike" dirty="0">
                          <a:solidFill>
                            <a:srgbClr val="000000"/>
                          </a:solidFill>
                          <a:effectLst/>
                          <a:latin typeface="Arial" panose="020B0604020202020204" pitchFamily="34" charset="0"/>
                        </a:rPr>
                        <a:t>Early estimate of CDR values using different production system</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628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1431184339"/>
                  </a:ext>
                </a:extLst>
              </a:tr>
              <a:tr h="421409">
                <a:tc>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Typical Characteristics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Unprocessed</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Low latency or NRT</a:t>
                      </a:r>
                    </a:p>
                  </a:txBody>
                  <a:tcPr marL="4330" marR="4330" marT="2886" marB="2886" anchor="ctr">
                    <a:lnL w="6280" cap="flat" cmpd="sng" algn="ctr">
                      <a:solidFill>
                        <a:srgbClr val="CCCCCC"/>
                      </a:solid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NRT, calibrated radiances, brightness or antenna temperatures</a:t>
                      </a:r>
                    </a:p>
                  </a:txBody>
                  <a:tcPr marL="4330" marR="4330" marT="2886" marB="2886" anchor="ctr">
                    <a:lnL w="6280" cap="flat" cmpd="sng" algn="ctr">
                      <a:no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CCCC"/>
                    </a:solidFill>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NRT, geophysical</a:t>
                      </a:r>
                    </a:p>
                  </a:txBody>
                  <a:tcPr marL="4330" marR="4330" marT="2886" marB="2886" anchor="ctr">
                    <a:lnL w="628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CC"/>
                    </a:solidFill>
                  </a:tcPr>
                </a:tc>
                <a:tc>
                  <a:txBody>
                    <a:bodyPr/>
                    <a:lstStyle/>
                    <a:p>
                      <a:pPr algn="ctr" fontAlgn="b"/>
                      <a:r>
                        <a:rPr lang="en-US" sz="500" b="0" i="0" u="none" strike="noStrike" cap="none" dirty="0">
                          <a:solidFill>
                            <a:srgbClr val="000000"/>
                          </a:solidFill>
                          <a:effectLst/>
                          <a:latin typeface="Arial" panose="020B0604020202020204" pitchFamily="34" charset="0"/>
                          <a:ea typeface="+mn-ea"/>
                          <a:cs typeface="+mn-cs"/>
                          <a:sym typeface="Arial"/>
                        </a:rPr>
                        <a:t> 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500" b="0" i="0" u="none" strike="noStrike" cap="none" dirty="0">
                          <a:solidFill>
                            <a:srgbClr val="000000"/>
                          </a:solidFill>
                          <a:effectLst/>
                          <a:latin typeface="Arial" panose="020B0604020202020204" pitchFamily="34" charset="0"/>
                          <a:ea typeface="+mn-ea"/>
                          <a:cs typeface="+mn-cs"/>
                          <a:sym typeface="Arial"/>
                        </a:rPr>
                        <a:t> 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500" b="0" i="0" u="none" strike="noStrike" cap="none" dirty="0">
                          <a:solidFill>
                            <a:srgbClr val="000000"/>
                          </a:solidFill>
                          <a:effectLst/>
                          <a:latin typeface="Arial" panose="020B0604020202020204" pitchFamily="34" charset="0"/>
                          <a:ea typeface="+mn-ea"/>
                          <a:cs typeface="+mn-cs"/>
                          <a:sym typeface="Arial"/>
                        </a:rPr>
                        <a:t>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5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5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cap="none" dirty="0">
                          <a:solidFill>
                            <a:srgbClr val="000000"/>
                          </a:solidFill>
                          <a:effectLst/>
                          <a:latin typeface="Arial" panose="020B0604020202020204" pitchFamily="34" charset="0"/>
                          <a:ea typeface="+mn-ea"/>
                          <a:cs typeface="+mn-cs"/>
                          <a:sym typeface="Arial"/>
                        </a:rPr>
                        <a:t>Produced on CDR-like system with algorithm, inputs or ancillary data adjustments to reduce latency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extLst>
                  <a:ext uri="{0D108BD9-81ED-4DB2-BD59-A6C34878D82A}">
                    <a16:rowId xmlns:a16="http://schemas.microsoft.com/office/drawing/2014/main" val="574255969"/>
                  </a:ext>
                </a:extLst>
              </a:tr>
              <a:tr h="255155">
                <a:tc>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Colloquial Terms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Raw</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Operational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Calibrated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Geophysical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Data</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Calibrated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Geophysical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Multi-satellite Records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Multi-satellite Records</a:t>
                      </a:r>
                      <a:endParaRPr kumimoji="0" lang="en-US" sz="900" b="0" i="0" u="none" strike="noStrike" kern="0" cap="none" spc="0" normalizeH="0" baseline="0" noProof="0" dirty="0">
                        <a:ln>
                          <a:noFill/>
                        </a:ln>
                        <a:solidFill>
                          <a:srgbClr val="000000"/>
                        </a:solidFill>
                        <a:effectLst/>
                        <a:uLnTx/>
                        <a:uFillTx/>
                        <a:latin typeface="+mn-lt"/>
                        <a:ea typeface="+mn-ea"/>
                        <a:cs typeface="+mn-cs"/>
                        <a:sym typeface="Arial"/>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5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Multi-satellite Records</a:t>
                      </a:r>
                      <a:endParaRPr kumimoji="0" lang="en-US" sz="900" b="0" i="0" u="none" strike="noStrike" kern="0" cap="none" spc="0" normalizeH="0" baseline="0" noProof="0" dirty="0">
                        <a:ln>
                          <a:noFill/>
                        </a:ln>
                        <a:solidFill>
                          <a:srgbClr val="000000"/>
                        </a:solidFill>
                        <a:effectLst/>
                        <a:uLnTx/>
                        <a:uFillTx/>
                        <a:latin typeface="+mn-lt"/>
                        <a:ea typeface="+mn-ea"/>
                        <a:cs typeface="+mn-cs"/>
                        <a:sym typeface="Arial"/>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3396931523"/>
                  </a:ext>
                </a:extLst>
              </a:tr>
              <a:tr h="273911">
                <a:tc>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NOAA</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RDR</a:t>
                      </a:r>
                      <a:endParaRPr lang="en-US" sz="900" dirty="0">
                        <a:effectLst/>
                      </a:endParaRPr>
                    </a:p>
                  </a:txBody>
                  <a:tcPr marL="4330" marR="4330" marT="2886" marB="2886" anchor="ctr">
                    <a:lnL w="6280" cap="flat" cmpd="sng" algn="ctr">
                      <a:no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280" cap="flat" cmpd="sng" algn="ctr">
                      <a:noFill/>
                      <a:prstDash val="solid"/>
                      <a:round/>
                      <a:headEnd type="none" w="med" len="med"/>
                      <a:tailEnd type="none" w="med" len="med"/>
                    </a:lnB>
                    <a:lnTlToBr w="12700" cmpd="sng">
                      <a:noFill/>
                      <a:prstDash val="solid"/>
                    </a:lnTlToBr>
                    <a:lnBlToTr w="12700" cmpd="sng">
                      <a:noFill/>
                      <a:prstDash val="solid"/>
                    </a:lnBlToTr>
                    <a:solidFill>
                      <a:srgbClr val="EAD1D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Operational Products</a:t>
                      </a:r>
                      <a:endParaRPr lang="en-US" sz="900" dirty="0">
                        <a:effectLst/>
                      </a:endParaRPr>
                    </a:p>
                  </a:txBody>
                  <a:tcPr marL="4330" marR="4330" marT="2886" marB="2886" anchor="ctr">
                    <a:lnL w="628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SDR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EDR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Mission Data</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SDR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Reprocessed EDR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FCDR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TCDR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ICDR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2627478239"/>
                  </a:ext>
                </a:extLst>
              </a:tr>
              <a:tr h="273911">
                <a:tc>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NASA</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Level 0</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no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Products</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L1, L1b</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L2-L4</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Reprocessed Collections</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L1, L1b</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L2-L4</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ESDR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L1, L1b</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L2-L4</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1007445"/>
                  </a:ext>
                </a:extLst>
              </a:tr>
              <a:tr h="157002">
                <a:tc>
                  <a:txBody>
                    <a:bodyPr/>
                    <a:lstStyle/>
                    <a:p>
                      <a:pPr algn="ctr" rtl="0" fontAlgn="b">
                        <a:spcBef>
                          <a:spcPts val="0"/>
                        </a:spcBef>
                        <a:spcAft>
                          <a:spcPts val="0"/>
                        </a:spcAft>
                      </a:pPr>
                      <a:r>
                        <a:rPr lang="en-US" sz="500" b="1" i="0" u="none" strike="noStrike">
                          <a:solidFill>
                            <a:srgbClr val="000000"/>
                          </a:solidFill>
                          <a:effectLst/>
                          <a:latin typeface="Arial" panose="020B0604020202020204" pitchFamily="34" charset="0"/>
                        </a:rPr>
                        <a:t>Nat’l Academy</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a:effectLst/>
                        </a:rPr>
                        <a:t>-</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900">
                          <a:effectLst/>
                        </a:rPr>
                        <a:t>-</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FCDR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TCDR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900" dirty="0">
                          <a:effectLst/>
                        </a:rPr>
                        <a:t> -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416651033"/>
                  </a:ext>
                </a:extLst>
              </a:tr>
              <a:tr h="157002">
                <a:tc>
                  <a:txBody>
                    <a:bodyPr/>
                    <a:lstStyle/>
                    <a:p>
                      <a:pPr algn="ctr" rtl="0" fontAlgn="b">
                        <a:spcBef>
                          <a:spcPts val="0"/>
                        </a:spcBef>
                        <a:spcAft>
                          <a:spcPts val="0"/>
                        </a:spcAft>
                      </a:pPr>
                      <a:r>
                        <a:rPr lang="en-US" sz="500" b="1" i="0" u="none" strike="noStrike">
                          <a:solidFill>
                            <a:srgbClr val="000000"/>
                          </a:solidFill>
                          <a:effectLst/>
                          <a:latin typeface="Arial" panose="020B0604020202020204" pitchFamily="34" charset="0"/>
                        </a:rPr>
                        <a:t>GCOS</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a:effectLst/>
                        </a:rPr>
                        <a:t>-</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9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900">
                          <a:effectLst/>
                        </a:rPr>
                        <a:t>-</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FCDR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a:solidFill>
                            <a:srgbClr val="000000"/>
                          </a:solidFill>
                          <a:effectLst/>
                          <a:latin typeface="Arial" panose="020B0604020202020204" pitchFamily="34" charset="0"/>
                        </a:rPr>
                        <a:t>TCDR</a:t>
                      </a:r>
                      <a:endParaRPr lang="en-US" sz="9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fontAlgn="b"/>
                      <a:r>
                        <a:rPr lang="en-US" sz="9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293782264"/>
                  </a:ext>
                </a:extLst>
              </a:tr>
              <a:tr h="325987">
                <a:tc>
                  <a:txBody>
                    <a:bodyPr/>
                    <a:lstStyle/>
                    <a:p>
                      <a:pPr algn="ctr" rtl="0" fontAlgn="b">
                        <a:spcBef>
                          <a:spcPts val="0"/>
                        </a:spcBef>
                        <a:spcAft>
                          <a:spcPts val="0"/>
                        </a:spcAft>
                      </a:pPr>
                      <a:r>
                        <a:rPr lang="en-US" sz="500" b="1" i="0" u="none" strike="noStrike" dirty="0">
                          <a:solidFill>
                            <a:srgbClr val="000000"/>
                          </a:solidFill>
                          <a:effectLst/>
                          <a:latin typeface="Arial" panose="020B0604020202020204" pitchFamily="34" charset="0"/>
                        </a:rPr>
                        <a:t>EUMETSAT</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algn="ctr" fontAlgn="b"/>
                      <a:r>
                        <a:rPr lang="en-US" sz="9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Level 0</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Operational Products</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L1, L1.5</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L2, EDR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marR="0" algn="ctr" rtl="0" fontAlgn="b">
                        <a:lnSpc>
                          <a:spcPct val="100000"/>
                        </a:lnSpc>
                        <a:spcBef>
                          <a:spcPts val="0"/>
                        </a:spcBef>
                        <a:spcAft>
                          <a:spcPts val="0"/>
                        </a:spcAft>
                        <a:buClr>
                          <a:srgbClr val="000000"/>
                        </a:buClr>
                        <a:buFont typeface="Arial"/>
                      </a:pPr>
                      <a:r>
                        <a:rPr lang="en-US" sz="900" dirty="0">
                          <a:solidFill>
                            <a:schemeClr val="tx1"/>
                          </a:solidFill>
                          <a:effectLst/>
                        </a:rPr>
                        <a:t> </a:t>
                      </a:r>
                      <a:r>
                        <a:rPr lang="en-US" sz="500" b="0" i="0" u="none" strike="noStrike" cap="none" dirty="0">
                          <a:solidFill>
                            <a:schemeClr val="tx1"/>
                          </a:solidFill>
                          <a:effectLst/>
                          <a:latin typeface="Arial" panose="020B0604020202020204" pitchFamily="34" charset="0"/>
                          <a:ea typeface="+mn-ea"/>
                          <a:cs typeface="+mn-cs"/>
                          <a:sym typeface="Arial"/>
                        </a:rPr>
                        <a:t>Reprocessed Mission Data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fontAlgn="b"/>
                      <a:r>
                        <a:rPr lang="en-US" sz="900" dirty="0">
                          <a:solidFill>
                            <a:schemeClr val="tx1"/>
                          </a:solidFill>
                          <a:effectLst/>
                        </a:rPr>
                        <a:t> </a:t>
                      </a:r>
                      <a:r>
                        <a:rPr lang="en-US" sz="500" b="0" i="0" u="none" strike="noStrike" cap="none" dirty="0">
                          <a:solidFill>
                            <a:schemeClr val="tx1"/>
                          </a:solidFill>
                          <a:effectLst/>
                          <a:latin typeface="Arial" panose="020B0604020202020204" pitchFamily="34" charset="0"/>
                          <a:ea typeface="+mn-ea"/>
                          <a:cs typeface="+mn-cs"/>
                          <a:sym typeface="Arial"/>
                        </a:rPr>
                        <a:t>FDR</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fontAlgn="b"/>
                      <a:r>
                        <a:rPr lang="en-US" sz="900" dirty="0">
                          <a:solidFill>
                            <a:schemeClr val="tx1"/>
                          </a:solidFill>
                          <a:effectLst/>
                        </a:rPr>
                        <a:t> </a:t>
                      </a:r>
                      <a:r>
                        <a:rPr lang="en-US" sz="500" b="0" i="0" u="none" strike="noStrike" cap="none" dirty="0">
                          <a:solidFill>
                            <a:schemeClr val="tx1"/>
                          </a:solidFill>
                          <a:effectLst/>
                          <a:latin typeface="Arial" panose="020B0604020202020204" pitchFamily="34" charset="0"/>
                          <a:ea typeface="+mn-ea"/>
                          <a:cs typeface="+mn-cs"/>
                          <a:sym typeface="Arial"/>
                        </a:rPr>
                        <a:t>Reprocessed L2</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0" u="none" strike="noStrike" dirty="0">
                          <a:solidFill>
                            <a:schemeClr val="tx1"/>
                          </a:solidFill>
                          <a:effectLst/>
                          <a:latin typeface="Arial" panose="020B0604020202020204" pitchFamily="34" charset="0"/>
                        </a:rPr>
                        <a:t>CDR</a:t>
                      </a:r>
                      <a:endParaRPr lang="en-US" sz="9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dirty="0">
                          <a:solidFill>
                            <a:schemeClr val="tx1"/>
                          </a:solidFill>
                          <a:effectLst/>
                          <a:latin typeface="Arial" panose="020B0604020202020204" pitchFamily="34" charset="0"/>
                        </a:rPr>
                        <a:t>FDR/FCDR</a:t>
                      </a:r>
                      <a:endParaRPr lang="en-US" sz="9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CDR</a:t>
                      </a:r>
                      <a:endParaRPr lang="en-US" sz="9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0" u="none" strike="noStrike" dirty="0">
                          <a:solidFill>
                            <a:srgbClr val="000000"/>
                          </a:solidFill>
                          <a:effectLst/>
                          <a:latin typeface="Arial" panose="020B0604020202020204" pitchFamily="34" charset="0"/>
                        </a:rPr>
                        <a:t>ICDR</a:t>
                      </a:r>
                      <a:endParaRPr lang="en-US" sz="900" dirty="0">
                        <a:effectLst/>
                      </a:endParaRPr>
                    </a:p>
                  </a:txBody>
                  <a:tcPr marL="4330" marR="4330" marT="2886" marB="2886" anchor="ctr">
                    <a:lnL w="6280" cap="flat" cmpd="sng" algn="ctr">
                      <a:solidFill>
                        <a:srgbClr val="CCCCCC"/>
                      </a:solid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extLst>
                  <a:ext uri="{0D108BD9-81ED-4DB2-BD59-A6C34878D82A}">
                    <a16:rowId xmlns:a16="http://schemas.microsoft.com/office/drawing/2014/main" val="1160764247"/>
                  </a:ext>
                </a:extLst>
              </a:tr>
              <a:tr h="325987">
                <a:tc>
                  <a:txBody>
                    <a:bodyPr/>
                    <a:lstStyle/>
                    <a:p>
                      <a:pPr algn="ctr" rtl="0" fontAlgn="b">
                        <a:spcBef>
                          <a:spcPts val="0"/>
                        </a:spcBef>
                        <a:spcAft>
                          <a:spcPts val="0"/>
                        </a:spcAft>
                      </a:pPr>
                      <a:r>
                        <a:rPr lang="en-US" sz="500" b="1" i="1" u="none" strike="noStrike" dirty="0">
                          <a:solidFill>
                            <a:srgbClr val="000000"/>
                          </a:solidFill>
                          <a:effectLst/>
                          <a:latin typeface="Arial" panose="020B0604020202020204" pitchFamily="34" charset="0"/>
                        </a:rPr>
                        <a:t>Proposed here (defined below)</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900" i="1"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RDR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FDR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FFDR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TFDR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500" b="0" i="1" u="none" strike="noStrike">
                          <a:solidFill>
                            <a:srgbClr val="000000"/>
                          </a:solidFill>
                          <a:effectLst/>
                          <a:latin typeface="Arial" panose="020B0604020202020204" pitchFamily="34" charset="0"/>
                        </a:rPr>
                        <a:t>MDR</a:t>
                      </a:r>
                      <a:endParaRPr lang="en-US" sz="900" i="1">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FMDR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TMDR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CDR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FCDR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TCDR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500" b="0" i="1" u="none" strike="noStrike" dirty="0">
                          <a:solidFill>
                            <a:srgbClr val="000000"/>
                          </a:solidFill>
                          <a:effectLst/>
                          <a:latin typeface="Arial" panose="020B0604020202020204" pitchFamily="34" charset="0"/>
                        </a:rPr>
                        <a:t>ICDR</a:t>
                      </a:r>
                      <a:endParaRPr lang="en-US" sz="9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4128464393"/>
                  </a:ext>
                </a:extLst>
              </a:tr>
            </a:tbl>
          </a:graphicData>
        </a:graphic>
      </p:graphicFrame>
      <p:sp>
        <p:nvSpPr>
          <p:cNvPr id="8" name="TextBox 7">
            <a:extLst>
              <a:ext uri="{FF2B5EF4-FFF2-40B4-BE49-F238E27FC236}">
                <a16:creationId xmlns:a16="http://schemas.microsoft.com/office/drawing/2014/main" id="{6E650249-C2E9-4DF9-A2EE-6DBCF7A25A08}"/>
              </a:ext>
            </a:extLst>
          </p:cNvPr>
          <p:cNvSpPr txBox="1"/>
          <p:nvPr/>
        </p:nvSpPr>
        <p:spPr>
          <a:xfrm>
            <a:off x="5346922" y="4108024"/>
            <a:ext cx="5194051" cy="281167"/>
          </a:xfrm>
          <a:prstGeom prst="rect">
            <a:avLst/>
          </a:prstGeom>
          <a:noFill/>
        </p:spPr>
        <p:txBody>
          <a:bodyPr wrap="none" rtlCol="0">
            <a:spAutoFit/>
          </a:bodyPr>
          <a:lstStyle/>
          <a:p>
            <a:pPr marL="0" marR="0" lvl="0" indent="0" algn="l" defTabSz="207843" rtl="0" eaLnBrk="1" fontAlgn="auto" latinLnBrk="0" hangingPunct="1">
              <a:lnSpc>
                <a:spcPct val="100000"/>
              </a:lnSpc>
              <a:spcBef>
                <a:spcPts val="0"/>
              </a:spcBef>
              <a:spcAft>
                <a:spcPts val="0"/>
              </a:spcAft>
              <a:buClr>
                <a:srgbClr val="000000"/>
              </a:buClr>
              <a:buSzTx/>
              <a:buFontTx/>
              <a:buNone/>
              <a:tabLst/>
              <a:defRPr/>
            </a:pPr>
            <a:r>
              <a:rPr kumimoji="0" lang="en-US" sz="1227" b="1" i="0" u="none" strike="noStrike" kern="0" cap="none" spc="0" normalizeH="0" baseline="0" noProof="0" dirty="0">
                <a:ln>
                  <a:noFill/>
                </a:ln>
                <a:solidFill>
                  <a:srgbClr val="012F87"/>
                </a:solidFill>
                <a:effectLst/>
                <a:uLnTx/>
                <a:uFillTx/>
                <a:latin typeface="Calibri"/>
                <a:ea typeface="+mn-ea"/>
                <a:cs typeface="Calibri"/>
                <a:sym typeface="Arial"/>
              </a:rPr>
              <a:t>Proposed: A Coherent Taxonomy of Satellite Time Series Data Set Definitions</a:t>
            </a:r>
          </a:p>
        </p:txBody>
      </p:sp>
      <p:sp>
        <p:nvSpPr>
          <p:cNvPr id="16" name="TextBox 15">
            <a:extLst>
              <a:ext uri="{FF2B5EF4-FFF2-40B4-BE49-F238E27FC236}">
                <a16:creationId xmlns:a16="http://schemas.microsoft.com/office/drawing/2014/main" id="{45ED806F-A07D-4454-9496-03EE529E0319}"/>
              </a:ext>
            </a:extLst>
          </p:cNvPr>
          <p:cNvSpPr txBox="1"/>
          <p:nvPr/>
        </p:nvSpPr>
        <p:spPr>
          <a:xfrm>
            <a:off x="5251835" y="1026140"/>
            <a:ext cx="5384807" cy="281167"/>
          </a:xfrm>
          <a:prstGeom prst="rect">
            <a:avLst/>
          </a:prstGeom>
          <a:noFill/>
        </p:spPr>
        <p:txBody>
          <a:bodyPr wrap="none" rtlCol="0">
            <a:spAutoFit/>
          </a:bodyPr>
          <a:lstStyle/>
          <a:p>
            <a:pPr marL="0" marR="0" lvl="0" indent="0" algn="l" defTabSz="207843" rtl="0" eaLnBrk="1" fontAlgn="auto" latinLnBrk="0" hangingPunct="1">
              <a:lnSpc>
                <a:spcPct val="100000"/>
              </a:lnSpc>
              <a:spcBef>
                <a:spcPts val="0"/>
              </a:spcBef>
              <a:spcAft>
                <a:spcPts val="0"/>
              </a:spcAft>
              <a:buClr>
                <a:srgbClr val="000000"/>
              </a:buClr>
              <a:buSzTx/>
              <a:buFontTx/>
              <a:buNone/>
              <a:tabLst/>
              <a:defRPr/>
            </a:pPr>
            <a:r>
              <a:rPr kumimoji="0" lang="en-US" sz="1227" b="1" i="0" u="none" strike="noStrike" kern="0" cap="none" spc="0" normalizeH="0" baseline="0" noProof="0" dirty="0">
                <a:ln>
                  <a:noFill/>
                </a:ln>
                <a:solidFill>
                  <a:srgbClr val="012F87"/>
                </a:solidFill>
                <a:effectLst/>
                <a:uLnTx/>
                <a:uFillTx/>
                <a:latin typeface="Calibri"/>
                <a:ea typeface="+mn-ea"/>
                <a:cs typeface="Calibri"/>
                <a:sym typeface="Arial"/>
              </a:rPr>
              <a:t>Problem: Inconsistent and Incomplete Naming of Satellite Time Series Data Sets</a:t>
            </a:r>
          </a:p>
        </p:txBody>
      </p:sp>
      <p:pic>
        <p:nvPicPr>
          <p:cNvPr id="31" name="Picture 5" descr="Figure_SSU_BT_spccor_offset_SPARC.jpg">
            <a:extLst>
              <a:ext uri="{FF2B5EF4-FFF2-40B4-BE49-F238E27FC236}">
                <a16:creationId xmlns:a16="http://schemas.microsoft.com/office/drawing/2014/main" id="{17B8C157-5477-4F96-8B8F-D71CDE1F5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671" y="3892380"/>
            <a:ext cx="1479577" cy="11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descr="f16.jpg">
            <a:extLst>
              <a:ext uri="{FF2B5EF4-FFF2-40B4-BE49-F238E27FC236}">
                <a16:creationId xmlns:a16="http://schemas.microsoft.com/office/drawing/2014/main" id="{289677DA-20D6-41F9-915A-2B923A14F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894" y="5086583"/>
            <a:ext cx="1444353" cy="127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9">
            <a:extLst>
              <a:ext uri="{FF2B5EF4-FFF2-40B4-BE49-F238E27FC236}">
                <a16:creationId xmlns:a16="http://schemas.microsoft.com/office/drawing/2014/main" id="{5FA1F582-BB9A-49F3-9782-8E9E8CB85B84}"/>
              </a:ext>
            </a:extLst>
          </p:cNvPr>
          <p:cNvSpPr txBox="1">
            <a:spLocks noChangeArrowheads="1"/>
          </p:cNvSpPr>
          <p:nvPr/>
        </p:nvSpPr>
        <p:spPr bwMode="auto">
          <a:xfrm>
            <a:off x="1398068" y="5551594"/>
            <a:ext cx="1853254" cy="54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207843" rtl="0" eaLnBrk="0" fontAlgn="base" latinLnBrk="0" hangingPunct="0">
              <a:lnSpc>
                <a:spcPct val="100000"/>
              </a:lnSpc>
              <a:spcBef>
                <a:spcPct val="0"/>
              </a:spcBef>
              <a:spcAft>
                <a:spcPct val="0"/>
              </a:spcAft>
              <a:buClrTx/>
              <a:buSzTx/>
              <a:buFontTx/>
              <a:buNone/>
              <a:tabLst/>
              <a:defRPr/>
            </a:pPr>
            <a:r>
              <a:rPr kumimoji="0" lang="en-US" altLang="en-US" sz="364"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Figure 2. Zou et al. (2014) co-calibrated and re-calibrated (right, top panel) NOAA’s Stratospheric Sounding Unit (SSU) Raw Data Record (RDR) and transformed it into (right, bottom panel) consistent, intercalibrated and merged Thematic Climate Data Records (TCDRs) of Stratospheric Mean Layer Temperatures suitable for climate time-scale applications. The TCDRs were similarly merged with other sounder data, including that currently-operational </a:t>
            </a:r>
            <a:r>
              <a:rPr kumimoji="0" lang="en-US" altLang="en-US" sz="364"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a:sym typeface="Arial"/>
              </a:rPr>
              <a:t>CrIS</a:t>
            </a:r>
            <a:r>
              <a:rPr kumimoji="0" lang="en-US" altLang="en-US" sz="364"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 and ATMS sounders on JPSS satellites, to extend the TCDRs to span more than 40 years.</a:t>
            </a:r>
          </a:p>
        </p:txBody>
      </p:sp>
      <p:sp>
        <p:nvSpPr>
          <p:cNvPr id="34" name="TextBox 9">
            <a:extLst>
              <a:ext uri="{FF2B5EF4-FFF2-40B4-BE49-F238E27FC236}">
                <a16:creationId xmlns:a16="http://schemas.microsoft.com/office/drawing/2014/main" id="{D87A8EE4-BDA7-4922-8C94-AA822C9075B8}"/>
              </a:ext>
            </a:extLst>
          </p:cNvPr>
          <p:cNvSpPr txBox="1">
            <a:spLocks noChangeArrowheads="1"/>
          </p:cNvSpPr>
          <p:nvPr/>
        </p:nvSpPr>
        <p:spPr bwMode="auto">
          <a:xfrm>
            <a:off x="1398068" y="5115068"/>
            <a:ext cx="1853254" cy="31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207843" rtl="0" eaLnBrk="0" fontAlgn="base" latinLnBrk="0" hangingPunct="0">
              <a:lnSpc>
                <a:spcPct val="100000"/>
              </a:lnSpc>
              <a:spcBef>
                <a:spcPct val="0"/>
              </a:spcBef>
              <a:spcAft>
                <a:spcPct val="0"/>
              </a:spcAft>
              <a:buClrTx/>
              <a:buSzTx/>
              <a:buFontTx/>
              <a:buNone/>
              <a:tabLst/>
              <a:defRPr/>
            </a:pPr>
            <a:r>
              <a:rPr kumimoji="0" lang="en-US" altLang="en-US" sz="364" b="0" i="0" u="none" strike="noStrike" kern="1200" cap="none" spc="0" normalizeH="0" baseline="0" noProof="0" dirty="0">
                <a:ln>
                  <a:noFill/>
                </a:ln>
                <a:solidFill>
                  <a:srgbClr val="000000"/>
                </a:solidFill>
                <a:effectLst/>
                <a:uLnTx/>
                <a:uFillTx/>
                <a:latin typeface="Arial" panose="020B0604020202020204" pitchFamily="34" charset="0"/>
                <a:ea typeface="+mn-ea"/>
                <a:cs typeface="Arial"/>
                <a:sym typeface="Arial"/>
              </a:rPr>
              <a:t>Figure 1. Atmospheric sounders on NOAA operational and NASA research satellites have continuously observed upper-air temperatures with global coverage for more than 40 years, enough time to depict both short term variability and longer-term trends and patterns.</a:t>
            </a:r>
          </a:p>
        </p:txBody>
      </p:sp>
      <p:pic>
        <p:nvPicPr>
          <p:cNvPr id="14" name="Picture 13">
            <a:extLst>
              <a:ext uri="{FF2B5EF4-FFF2-40B4-BE49-F238E27FC236}">
                <a16:creationId xmlns:a16="http://schemas.microsoft.com/office/drawing/2014/main" id="{2DC49C92-41DB-4C69-8F2F-215760B9CED9}"/>
              </a:ext>
            </a:extLst>
          </p:cNvPr>
          <p:cNvPicPr>
            <a:picLocks noChangeAspect="1"/>
          </p:cNvPicPr>
          <p:nvPr/>
        </p:nvPicPr>
        <p:blipFill>
          <a:blip r:embed="rId5"/>
          <a:stretch>
            <a:fillRect/>
          </a:stretch>
        </p:blipFill>
        <p:spPr>
          <a:xfrm>
            <a:off x="1273379" y="3894376"/>
            <a:ext cx="1989685" cy="12206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20CE133-0232-485F-861A-84D338C5C6FD}"/>
              </a:ext>
            </a:extLst>
          </p:cNvPr>
          <p:cNvGraphicFramePr>
            <a:graphicFrameLocks noGrp="1"/>
          </p:cNvGraphicFramePr>
          <p:nvPr>
            <p:extLst/>
          </p:nvPr>
        </p:nvGraphicFramePr>
        <p:xfrm>
          <a:off x="1" y="0"/>
          <a:ext cx="12191999" cy="6858000"/>
        </p:xfrm>
        <a:graphic>
          <a:graphicData uri="http://schemas.openxmlformats.org/drawingml/2006/table">
            <a:tbl>
              <a:tblPr/>
              <a:tblGrid>
                <a:gridCol w="1074646">
                  <a:extLst>
                    <a:ext uri="{9D8B030D-6E8A-4147-A177-3AD203B41FA5}">
                      <a16:colId xmlns:a16="http://schemas.microsoft.com/office/drawing/2014/main" val="1438446919"/>
                    </a:ext>
                  </a:extLst>
                </a:gridCol>
                <a:gridCol w="171183">
                  <a:extLst>
                    <a:ext uri="{9D8B030D-6E8A-4147-A177-3AD203B41FA5}">
                      <a16:colId xmlns:a16="http://schemas.microsoft.com/office/drawing/2014/main" val="3428288397"/>
                    </a:ext>
                  </a:extLst>
                </a:gridCol>
                <a:gridCol w="894933">
                  <a:extLst>
                    <a:ext uri="{9D8B030D-6E8A-4147-A177-3AD203B41FA5}">
                      <a16:colId xmlns:a16="http://schemas.microsoft.com/office/drawing/2014/main" val="3763474588"/>
                    </a:ext>
                  </a:extLst>
                </a:gridCol>
                <a:gridCol w="803282">
                  <a:extLst>
                    <a:ext uri="{9D8B030D-6E8A-4147-A177-3AD203B41FA5}">
                      <a16:colId xmlns:a16="http://schemas.microsoft.com/office/drawing/2014/main" val="4227506692"/>
                    </a:ext>
                  </a:extLst>
                </a:gridCol>
                <a:gridCol w="1036950">
                  <a:extLst>
                    <a:ext uri="{9D8B030D-6E8A-4147-A177-3AD203B41FA5}">
                      <a16:colId xmlns:a16="http://schemas.microsoft.com/office/drawing/2014/main" val="3794696809"/>
                    </a:ext>
                  </a:extLst>
                </a:gridCol>
                <a:gridCol w="887288">
                  <a:extLst>
                    <a:ext uri="{9D8B030D-6E8A-4147-A177-3AD203B41FA5}">
                      <a16:colId xmlns:a16="http://schemas.microsoft.com/office/drawing/2014/main" val="2665684901"/>
                    </a:ext>
                  </a:extLst>
                </a:gridCol>
                <a:gridCol w="994191">
                  <a:extLst>
                    <a:ext uri="{9D8B030D-6E8A-4147-A177-3AD203B41FA5}">
                      <a16:colId xmlns:a16="http://schemas.microsoft.com/office/drawing/2014/main" val="1293218583"/>
                    </a:ext>
                  </a:extLst>
                </a:gridCol>
                <a:gridCol w="962118">
                  <a:extLst>
                    <a:ext uri="{9D8B030D-6E8A-4147-A177-3AD203B41FA5}">
                      <a16:colId xmlns:a16="http://schemas.microsoft.com/office/drawing/2014/main" val="224415942"/>
                    </a:ext>
                  </a:extLst>
                </a:gridCol>
                <a:gridCol w="962118">
                  <a:extLst>
                    <a:ext uri="{9D8B030D-6E8A-4147-A177-3AD203B41FA5}">
                      <a16:colId xmlns:a16="http://schemas.microsoft.com/office/drawing/2014/main" val="1339267979"/>
                    </a:ext>
                  </a:extLst>
                </a:gridCol>
                <a:gridCol w="930050">
                  <a:extLst>
                    <a:ext uri="{9D8B030D-6E8A-4147-A177-3AD203B41FA5}">
                      <a16:colId xmlns:a16="http://schemas.microsoft.com/office/drawing/2014/main" val="1261170513"/>
                    </a:ext>
                  </a:extLst>
                </a:gridCol>
                <a:gridCol w="940738">
                  <a:extLst>
                    <a:ext uri="{9D8B030D-6E8A-4147-A177-3AD203B41FA5}">
                      <a16:colId xmlns:a16="http://schemas.microsoft.com/office/drawing/2014/main" val="1137434137"/>
                    </a:ext>
                  </a:extLst>
                </a:gridCol>
                <a:gridCol w="950817">
                  <a:extLst>
                    <a:ext uri="{9D8B030D-6E8A-4147-A177-3AD203B41FA5}">
                      <a16:colId xmlns:a16="http://schemas.microsoft.com/office/drawing/2014/main" val="2673662734"/>
                    </a:ext>
                  </a:extLst>
                </a:gridCol>
                <a:gridCol w="1583685">
                  <a:extLst>
                    <a:ext uri="{9D8B030D-6E8A-4147-A177-3AD203B41FA5}">
                      <a16:colId xmlns:a16="http://schemas.microsoft.com/office/drawing/2014/main" val="2961033489"/>
                    </a:ext>
                  </a:extLst>
                </a:gridCol>
              </a:tblGrid>
              <a:tr h="380199">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gridSpan="11">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extLst>
                  <a:ext uri="{0D108BD9-81ED-4DB2-BD59-A6C34878D82A}">
                    <a16:rowId xmlns:a16="http://schemas.microsoft.com/office/drawing/2014/main" val="1359526522"/>
                  </a:ext>
                </a:extLst>
              </a:tr>
              <a:tr h="447207">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Raw Data</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a:noFill/>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gridSpan="3">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Lowest Latency Time Series</a:t>
                      </a:r>
                      <a:endParaRPr lang="en-US" sz="1800" dirty="0">
                        <a:effectLst/>
                      </a:endParaRPr>
                    </a:p>
                  </a:txBody>
                  <a:tcPr marL="4330" marR="4330" marT="2886" marB="2886" anchor="ctr">
                    <a:lnL>
                      <a:noFill/>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hMerge="1">
                  <a:txBody>
                    <a:bodyPr/>
                    <a:lstStyle/>
                    <a:p>
                      <a:endParaRPr lang="en-US"/>
                    </a:p>
                  </a:txBody>
                  <a:tcPr/>
                </a:tc>
                <a:tc hMerge="1">
                  <a:txBody>
                    <a:bodyPr/>
                    <a:lstStyle/>
                    <a:p>
                      <a:endParaRPr lang="en-US"/>
                    </a:p>
                  </a:txBody>
                  <a:tcPr/>
                </a:tc>
                <a:tc gridSpan="3">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Single Mission Reprocessed Time Series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pPr algn="ctr" rtl="0" fontAlgn="b">
                        <a:spcBef>
                          <a:spcPts val="0"/>
                        </a:spcBef>
                        <a:spcAft>
                          <a:spcPts val="0"/>
                        </a:spcAft>
                      </a:pP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6280" cap="flat" cmpd="sng" algn="ctr">
                      <a:solidFill>
                        <a:srgbClr val="000000"/>
                      </a:solidFill>
                      <a:prstDash val="solid"/>
                      <a:round/>
                      <a:headEnd type="none" w="med" len="med"/>
                      <a:tailEnd type="none" w="med" len="med"/>
                    </a:lnB>
                    <a:solidFill>
                      <a:srgbClr val="FFF2CC"/>
                    </a:solidFill>
                  </a:tcPr>
                </a:tc>
                <a:tc gridSpan="4">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Complete Period of Record Time Series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extLst>
                  <a:ext uri="{0D108BD9-81ED-4DB2-BD59-A6C34878D82A}">
                    <a16:rowId xmlns:a16="http://schemas.microsoft.com/office/drawing/2014/main" val="3262250020"/>
                  </a:ext>
                </a:extLst>
              </a:tr>
              <a:tr h="726372">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1100" b="1" i="0" u="none" strike="noStrike" cap="none" dirty="0">
                          <a:solidFill>
                            <a:srgbClr val="000000"/>
                          </a:solidFill>
                          <a:effectLst/>
                          <a:latin typeface="Arial" panose="020B0604020202020204" pitchFamily="34" charset="0"/>
                          <a:ea typeface="+mn-ea"/>
                          <a:cs typeface="+mn-cs"/>
                          <a:sym typeface="Arial"/>
                        </a:rPr>
                        <a:t>Description</a:t>
                      </a:r>
                    </a:p>
                  </a:txBody>
                  <a:tcPr marL="4330" marR="4330" marT="2886" marB="2886" anchor="ctr">
                    <a:lnL w="6280" cap="flat" cmpd="sng" algn="ctr">
                      <a:solidFill>
                        <a:srgbClr val="CCCCCC"/>
                      </a:solid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1800" dirty="0">
                          <a:effectLst/>
                        </a:rPr>
                        <a:t> </a:t>
                      </a:r>
                    </a:p>
                  </a:txBody>
                  <a:tcPr marL="4330" marR="4330" marT="2886" marB="2886"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Instrument Data</a:t>
                      </a:r>
                      <a:endParaRPr lang="en-US" sz="1800" dirty="0">
                        <a:effectLst/>
                      </a:endParaRPr>
                    </a:p>
                  </a:txBody>
                  <a:tcPr marL="4330" marR="4330" marT="2886" marB="2886" anchor="ctr">
                    <a:lnL w="3810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D1DC"/>
                    </a:solidFill>
                  </a:tcPr>
                </a:tc>
                <a:tc>
                  <a:txBody>
                    <a:bodyPr/>
                    <a:lstStyle/>
                    <a:p>
                      <a:pPr algn="ctr" rtl="0" fontAlgn="ctr">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Calibrated Observations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Retrieved Geophysical Variable</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Calibrated Observations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1100" b="0" i="0" u="none" strike="noStrike">
                          <a:solidFill>
                            <a:srgbClr val="000000"/>
                          </a:solidFill>
                          <a:effectLst/>
                          <a:latin typeface="Arial" panose="020B0604020202020204" pitchFamily="34" charset="0"/>
                        </a:rPr>
                        <a:t>Retrieved Geophysical Variable</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General Category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Calibrated Observations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1100" b="0" i="0" u="none" strike="noStrike">
                          <a:solidFill>
                            <a:srgbClr val="000000"/>
                          </a:solidFill>
                          <a:effectLst/>
                          <a:latin typeface="Arial" panose="020B0604020202020204" pitchFamily="34" charset="0"/>
                        </a:rPr>
                        <a:t>Retrieved Geophysical Variable</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1100" b="0" i="0" u="none" strike="noStrike" dirty="0">
                          <a:solidFill>
                            <a:srgbClr val="000000"/>
                          </a:solidFill>
                          <a:effectLst/>
                          <a:latin typeface="Arial" panose="020B0604020202020204" pitchFamily="34" charset="0"/>
                        </a:rPr>
                        <a:t>Early estimate of CDR values using different production system</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628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1431184339"/>
                  </a:ext>
                </a:extLst>
              </a:tr>
              <a:tr h="1020491">
                <a:tc>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Typical Characteristics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Unprocessed</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Low latency or NRT</a:t>
                      </a:r>
                    </a:p>
                  </a:txBody>
                  <a:tcPr marL="4330" marR="4330" marT="2886" marB="2886" anchor="ctr">
                    <a:lnL w="6280" cap="flat" cmpd="sng" algn="ctr">
                      <a:solidFill>
                        <a:srgbClr val="CCCCCC"/>
                      </a:solid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NRT, calibrated radiances, brightness or antenna temperatures</a:t>
                      </a:r>
                    </a:p>
                  </a:txBody>
                  <a:tcPr marL="4330" marR="4330" marT="2886" marB="2886" anchor="ctr">
                    <a:lnL w="6280" cap="flat" cmpd="sng" algn="ctr">
                      <a:no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CCCC"/>
                    </a:solidFill>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NRT, geophysical</a:t>
                      </a:r>
                    </a:p>
                  </a:txBody>
                  <a:tcPr marL="4330" marR="4330" marT="2886" marB="2886" anchor="ctr">
                    <a:lnL w="628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CC"/>
                    </a:solidFill>
                  </a:tcPr>
                </a:tc>
                <a:tc>
                  <a:txBody>
                    <a:bodyPr/>
                    <a:lstStyle/>
                    <a:p>
                      <a:pPr algn="ctr" fontAlgn="b"/>
                      <a:r>
                        <a:rPr lang="en-US" sz="1100" b="0" i="0" u="none" strike="noStrike" cap="none" dirty="0">
                          <a:solidFill>
                            <a:srgbClr val="000000"/>
                          </a:solidFill>
                          <a:effectLst/>
                          <a:latin typeface="Arial" panose="020B0604020202020204" pitchFamily="34" charset="0"/>
                          <a:ea typeface="+mn-ea"/>
                          <a:cs typeface="+mn-cs"/>
                          <a:sym typeface="Arial"/>
                        </a:rPr>
                        <a:t> 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rgbClr val="000000"/>
                          </a:solidFill>
                          <a:effectLst/>
                          <a:latin typeface="Arial" panose="020B0604020202020204" pitchFamily="34" charset="0"/>
                          <a:ea typeface="+mn-ea"/>
                          <a:cs typeface="+mn-cs"/>
                          <a:sym typeface="Arial"/>
                        </a:rPr>
                        <a:t> 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rgbClr val="000000"/>
                          </a:solidFill>
                          <a:effectLst/>
                          <a:latin typeface="Arial" panose="020B0604020202020204" pitchFamily="34" charset="0"/>
                          <a:ea typeface="+mn-ea"/>
                          <a:cs typeface="+mn-cs"/>
                          <a:sym typeface="Arial"/>
                        </a:rPr>
                        <a:t>Consistent Processing</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cap="none" dirty="0">
                          <a:solidFill>
                            <a:srgbClr val="000000"/>
                          </a:solidFill>
                          <a:effectLst/>
                          <a:latin typeface="Arial" panose="020B0604020202020204" pitchFamily="34" charset="0"/>
                          <a:ea typeface="+mn-ea"/>
                          <a:cs typeface="+mn-cs"/>
                          <a:sym typeface="Arial"/>
                        </a:rPr>
                        <a:t>Produced on CDR-like system with algorithm, inputs or ancillary data adjustments to reduce latency</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extLst>
                  <a:ext uri="{0D108BD9-81ED-4DB2-BD59-A6C34878D82A}">
                    <a16:rowId xmlns:a16="http://schemas.microsoft.com/office/drawing/2014/main" val="574255969"/>
                  </a:ext>
                </a:extLst>
              </a:tr>
              <a:tr h="617887">
                <a:tc>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Colloquial Terms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Raw</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Operational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Calibrated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Geophysical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Data</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Calibrated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Geophysical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Multi-satellite Records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Multi-satellite Records</a:t>
                      </a:r>
                      <a:endParaRPr kumimoji="0" lang="en-US" sz="1800" b="0" i="0" u="none" strike="noStrike" kern="0" cap="none" spc="0" normalizeH="0" baseline="0" noProof="0" dirty="0">
                        <a:ln>
                          <a:noFill/>
                        </a:ln>
                        <a:solidFill>
                          <a:srgbClr val="000000"/>
                        </a:solidFill>
                        <a:effectLst/>
                        <a:uLnTx/>
                        <a:uFillTx/>
                        <a:latin typeface="+mn-lt"/>
                        <a:ea typeface="+mn-ea"/>
                        <a:cs typeface="+mn-cs"/>
                        <a:sym typeface="Arial"/>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Multi-satellite Records</a:t>
                      </a:r>
                      <a:endParaRPr kumimoji="0" lang="en-US" sz="1800" b="0" i="0" u="none" strike="noStrike" kern="0" cap="none" spc="0" normalizeH="0" baseline="0" noProof="0" dirty="0">
                        <a:ln>
                          <a:noFill/>
                        </a:ln>
                        <a:solidFill>
                          <a:srgbClr val="000000"/>
                        </a:solidFill>
                        <a:effectLst/>
                        <a:uLnTx/>
                        <a:uFillTx/>
                        <a:latin typeface="+mn-lt"/>
                        <a:ea typeface="+mn-ea"/>
                        <a:cs typeface="+mn-cs"/>
                        <a:sym typeface="Arial"/>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3396931523"/>
                  </a:ext>
                </a:extLst>
              </a:tr>
              <a:tr h="663308">
                <a:tc>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NOAA</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RDR</a:t>
                      </a:r>
                      <a:endParaRPr lang="en-US" sz="1800" dirty="0">
                        <a:effectLst/>
                      </a:endParaRPr>
                    </a:p>
                  </a:txBody>
                  <a:tcPr marL="4330" marR="4330" marT="2886" marB="2886" anchor="ctr">
                    <a:lnL w="6280" cap="flat" cmpd="sng" algn="ctr">
                      <a:no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280" cap="flat" cmpd="sng" algn="ctr">
                      <a:noFill/>
                      <a:prstDash val="solid"/>
                      <a:round/>
                      <a:headEnd type="none" w="med" len="med"/>
                      <a:tailEnd type="none" w="med" len="med"/>
                    </a:lnB>
                    <a:lnTlToBr w="12700" cmpd="sng">
                      <a:noFill/>
                      <a:prstDash val="solid"/>
                    </a:lnTlToBr>
                    <a:lnBlToTr w="12700" cmpd="sng">
                      <a:noFill/>
                      <a:prstDash val="solid"/>
                    </a:lnBlToTr>
                    <a:solidFill>
                      <a:srgbClr val="EAD1D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Operational Products</a:t>
                      </a:r>
                      <a:endParaRPr lang="en-US" sz="1800" dirty="0">
                        <a:effectLst/>
                      </a:endParaRPr>
                    </a:p>
                  </a:txBody>
                  <a:tcPr marL="4330" marR="4330" marT="2886" marB="2886" anchor="ctr">
                    <a:lnL w="628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SDR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EDR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Mission Data</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SDR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Reprocessed EDR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FCDR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TCDR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ICDR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2627478239"/>
                  </a:ext>
                </a:extLst>
              </a:tr>
              <a:tr h="663308">
                <a:tc>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NASA</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Level 0</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no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Products</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L1, L1b</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L2-L4</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Reprocessed Collections</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L1, L1b</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L2-L4</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ESDR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L1, L1b</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L2-L4</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1007445"/>
                  </a:ext>
                </a:extLst>
              </a:tr>
              <a:tr h="380199">
                <a:tc>
                  <a:txBody>
                    <a:bodyPr/>
                    <a:lstStyle/>
                    <a:p>
                      <a:pPr algn="ctr" rtl="0" fontAlgn="b">
                        <a:spcBef>
                          <a:spcPts val="0"/>
                        </a:spcBef>
                        <a:spcAft>
                          <a:spcPts val="0"/>
                        </a:spcAft>
                      </a:pPr>
                      <a:r>
                        <a:rPr lang="en-US" sz="1100" b="1" i="0" u="none" strike="noStrike">
                          <a:solidFill>
                            <a:srgbClr val="000000"/>
                          </a:solidFill>
                          <a:effectLst/>
                          <a:latin typeface="Arial" panose="020B0604020202020204" pitchFamily="34" charset="0"/>
                        </a:rPr>
                        <a:t>Nat’l Academy</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a:effectLst/>
                        </a:rPr>
                        <a:t>-</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1800">
                          <a:effectLst/>
                        </a:rPr>
                        <a:t>-</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FCDR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TCDR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1800" dirty="0">
                          <a:effectLst/>
                        </a:rPr>
                        <a:t> -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416651033"/>
                  </a:ext>
                </a:extLst>
              </a:tr>
              <a:tr h="380199">
                <a:tc>
                  <a:txBody>
                    <a:bodyPr/>
                    <a:lstStyle/>
                    <a:p>
                      <a:pPr algn="ctr" rtl="0" fontAlgn="b">
                        <a:spcBef>
                          <a:spcPts val="0"/>
                        </a:spcBef>
                        <a:spcAft>
                          <a:spcPts val="0"/>
                        </a:spcAft>
                      </a:pPr>
                      <a:r>
                        <a:rPr lang="en-US" sz="1100" b="1" i="0" u="none" strike="noStrike">
                          <a:solidFill>
                            <a:srgbClr val="000000"/>
                          </a:solidFill>
                          <a:effectLst/>
                          <a:latin typeface="Arial" panose="020B0604020202020204" pitchFamily="34" charset="0"/>
                        </a:rPr>
                        <a:t>GCOS</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a:effectLst/>
                        </a:rPr>
                        <a:t>-</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1800" dirty="0">
                          <a:effectLst/>
                        </a:rPr>
                        <a:t>-</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1800">
                          <a:effectLst/>
                        </a:rPr>
                        <a:t>-</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FCDR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a:solidFill>
                            <a:srgbClr val="000000"/>
                          </a:solidFill>
                          <a:effectLst/>
                          <a:latin typeface="Arial" panose="020B0604020202020204" pitchFamily="34" charset="0"/>
                        </a:rPr>
                        <a:t>TCDR</a:t>
                      </a:r>
                      <a:endParaRPr lang="en-US" sz="180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fontAlgn="b"/>
                      <a:r>
                        <a:rPr lang="en-US" sz="1800"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293782264"/>
                  </a:ext>
                </a:extLst>
              </a:tr>
              <a:tr h="789415">
                <a:tc>
                  <a:txBody>
                    <a:bodyPr/>
                    <a:lstStyle/>
                    <a:p>
                      <a:pPr algn="ctr" rtl="0" fontAlgn="b">
                        <a:spcBef>
                          <a:spcPts val="0"/>
                        </a:spcBef>
                        <a:spcAft>
                          <a:spcPts val="0"/>
                        </a:spcAft>
                      </a:pPr>
                      <a:r>
                        <a:rPr lang="en-US" sz="1100" b="1" i="0" u="none" strike="noStrike" dirty="0">
                          <a:solidFill>
                            <a:srgbClr val="000000"/>
                          </a:solidFill>
                          <a:effectLst/>
                          <a:latin typeface="Arial" panose="020B0604020202020204" pitchFamily="34" charset="0"/>
                        </a:rPr>
                        <a:t>EUMETSAT</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algn="ctr" fontAlgn="b"/>
                      <a:r>
                        <a:rPr lang="en-US" sz="180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Level 0</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Operational Products</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L1, L1.5</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L2, EDR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marR="0" algn="ctr" rtl="0" fontAlgn="b">
                        <a:lnSpc>
                          <a:spcPct val="100000"/>
                        </a:lnSpc>
                        <a:spcBef>
                          <a:spcPts val="0"/>
                        </a:spcBef>
                        <a:spcAft>
                          <a:spcPts val="0"/>
                        </a:spcAft>
                        <a:buClr>
                          <a:srgbClr val="000000"/>
                        </a:buClr>
                        <a:buFont typeface="Arial"/>
                      </a:pPr>
                      <a:r>
                        <a:rPr lang="en-US" sz="1800" dirty="0">
                          <a:solidFill>
                            <a:schemeClr val="tx1"/>
                          </a:solidFill>
                          <a:effectLst/>
                        </a:rPr>
                        <a:t> </a:t>
                      </a:r>
                      <a:r>
                        <a:rPr lang="en-US" sz="1100" b="0" i="0" u="none" strike="noStrike" cap="none" dirty="0">
                          <a:solidFill>
                            <a:schemeClr val="tx1"/>
                          </a:solidFill>
                          <a:effectLst/>
                          <a:latin typeface="Arial" panose="020B0604020202020204" pitchFamily="34" charset="0"/>
                          <a:ea typeface="+mn-ea"/>
                          <a:cs typeface="+mn-cs"/>
                          <a:sym typeface="Arial"/>
                        </a:rPr>
                        <a:t>Reprocessed Mission Data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fontAlgn="b"/>
                      <a:r>
                        <a:rPr lang="en-US" sz="1800" dirty="0">
                          <a:solidFill>
                            <a:schemeClr val="tx1"/>
                          </a:solidFill>
                          <a:effectLst/>
                        </a:rPr>
                        <a:t> </a:t>
                      </a:r>
                      <a:r>
                        <a:rPr lang="en-US" sz="1100" b="0" i="0" u="none" strike="noStrike" cap="none" dirty="0">
                          <a:solidFill>
                            <a:schemeClr val="tx1"/>
                          </a:solidFill>
                          <a:effectLst/>
                          <a:latin typeface="Arial" panose="020B0604020202020204" pitchFamily="34" charset="0"/>
                          <a:ea typeface="+mn-ea"/>
                          <a:cs typeface="+mn-cs"/>
                          <a:sym typeface="Arial"/>
                        </a:rPr>
                        <a:t>FDR</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fontAlgn="b"/>
                      <a:r>
                        <a:rPr lang="en-US" sz="1800" dirty="0">
                          <a:solidFill>
                            <a:schemeClr val="tx1"/>
                          </a:solidFill>
                          <a:effectLst/>
                        </a:rPr>
                        <a:t> </a:t>
                      </a:r>
                      <a:r>
                        <a:rPr lang="en-US" sz="1100" b="0" i="0" u="none" strike="noStrike" cap="none" dirty="0">
                          <a:solidFill>
                            <a:schemeClr val="tx1"/>
                          </a:solidFill>
                          <a:effectLst/>
                          <a:latin typeface="Arial" panose="020B0604020202020204" pitchFamily="34" charset="0"/>
                          <a:ea typeface="+mn-ea"/>
                          <a:cs typeface="+mn-cs"/>
                          <a:sym typeface="Arial"/>
                        </a:rPr>
                        <a:t>Reprocessed L2</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0" u="none" strike="noStrike" dirty="0">
                          <a:solidFill>
                            <a:schemeClr val="tx1"/>
                          </a:solidFill>
                          <a:effectLst/>
                          <a:latin typeface="Arial" panose="020B0604020202020204" pitchFamily="34" charset="0"/>
                        </a:rPr>
                        <a:t>CDR</a:t>
                      </a:r>
                      <a:endParaRPr lang="en-US" sz="18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dirty="0">
                          <a:solidFill>
                            <a:schemeClr val="tx1"/>
                          </a:solidFill>
                          <a:effectLst/>
                          <a:latin typeface="Arial" panose="020B0604020202020204" pitchFamily="34" charset="0"/>
                        </a:rPr>
                        <a:t>FDR/FCDR</a:t>
                      </a:r>
                      <a:endParaRPr lang="en-US" sz="18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CDR</a:t>
                      </a:r>
                      <a:endParaRPr lang="en-US" sz="1800" dirty="0">
                        <a:solidFill>
                          <a:schemeClr val="tx1"/>
                        </a:solidFill>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0" u="none" strike="noStrike" dirty="0">
                          <a:solidFill>
                            <a:srgbClr val="000000"/>
                          </a:solidFill>
                          <a:effectLst/>
                          <a:latin typeface="Arial" panose="020B0604020202020204" pitchFamily="34" charset="0"/>
                        </a:rPr>
                        <a:t>ICDR</a:t>
                      </a:r>
                      <a:endParaRPr lang="en-US" sz="1800" dirty="0">
                        <a:effectLst/>
                      </a:endParaRPr>
                    </a:p>
                  </a:txBody>
                  <a:tcPr marL="4330" marR="4330" marT="2886" marB="2886" anchor="ctr">
                    <a:lnL w="6280" cap="flat" cmpd="sng" algn="ctr">
                      <a:solidFill>
                        <a:srgbClr val="CCCCCC"/>
                      </a:solid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extLst>
                  <a:ext uri="{0D108BD9-81ED-4DB2-BD59-A6C34878D82A}">
                    <a16:rowId xmlns:a16="http://schemas.microsoft.com/office/drawing/2014/main" val="1160764247"/>
                  </a:ext>
                </a:extLst>
              </a:tr>
              <a:tr h="789415">
                <a:tc>
                  <a:txBody>
                    <a:bodyPr/>
                    <a:lstStyle/>
                    <a:p>
                      <a:pPr algn="ctr" rtl="0" fontAlgn="b">
                        <a:spcBef>
                          <a:spcPts val="0"/>
                        </a:spcBef>
                        <a:spcAft>
                          <a:spcPts val="0"/>
                        </a:spcAft>
                      </a:pPr>
                      <a:r>
                        <a:rPr lang="en-US" sz="1100" b="1" i="1" u="none" strike="noStrike" dirty="0">
                          <a:solidFill>
                            <a:srgbClr val="000000"/>
                          </a:solidFill>
                          <a:effectLst/>
                          <a:latin typeface="Arial" panose="020B0604020202020204" pitchFamily="34" charset="0"/>
                        </a:rPr>
                        <a:t>Proposed here (defined below)</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1800" i="1" dirty="0">
                          <a:effectLst/>
                        </a:rPr>
                        <a:t> </a:t>
                      </a: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RDR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FDR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FFDR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TFDR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1100" b="0" i="1" u="none" strike="noStrike">
                          <a:solidFill>
                            <a:srgbClr val="000000"/>
                          </a:solidFill>
                          <a:effectLst/>
                          <a:latin typeface="Arial" panose="020B0604020202020204" pitchFamily="34" charset="0"/>
                        </a:rPr>
                        <a:t>MDR</a:t>
                      </a:r>
                      <a:endParaRPr lang="en-US" sz="1800" i="1">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FMDR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TMDR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CDR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FCDR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TCDR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1100" b="0" i="1" u="none" strike="noStrike" dirty="0">
                          <a:solidFill>
                            <a:srgbClr val="000000"/>
                          </a:solidFill>
                          <a:effectLst/>
                          <a:latin typeface="Arial" panose="020B0604020202020204" pitchFamily="34" charset="0"/>
                        </a:rPr>
                        <a:t>ICDR</a:t>
                      </a:r>
                      <a:endParaRPr lang="en-US" sz="1800" i="1" dirty="0">
                        <a:effectLst/>
                      </a:endParaRPr>
                    </a:p>
                  </a:txBody>
                  <a:tcPr marL="4330" marR="4330" marT="2886" marB="2886"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4128464393"/>
                  </a:ext>
                </a:extLst>
              </a:tr>
            </a:tbl>
          </a:graphicData>
        </a:graphic>
      </p:graphicFrame>
    </p:spTree>
    <p:extLst>
      <p:ext uri="{BB962C8B-B14F-4D97-AF65-F5344CB8AC3E}">
        <p14:creationId xmlns:p14="http://schemas.microsoft.com/office/powerpoint/2010/main" val="128513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CF7980-84AD-4CFE-A90C-46969787ABEC}"/>
              </a:ext>
            </a:extLst>
          </p:cNvPr>
          <p:cNvSpPr/>
          <p:nvPr/>
        </p:nvSpPr>
        <p:spPr>
          <a:xfrm>
            <a:off x="96252" y="415729"/>
            <a:ext cx="12192000" cy="617092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180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 A </a:t>
            </a:r>
            <a:r>
              <a:rPr kumimoji="0" lang="en-US" sz="2000" b="1" i="0" u="none" strike="noStrike" kern="0" cap="none" spc="0" normalizeH="0" baseline="0" noProof="0" dirty="0">
                <a:ln>
                  <a:noFill/>
                </a:ln>
                <a:solidFill>
                  <a:srgbClr val="000000"/>
                </a:solidFill>
                <a:effectLst/>
                <a:uLnTx/>
                <a:uFillTx/>
                <a:latin typeface="Calibri"/>
                <a:ea typeface="+mn-ea"/>
                <a:cs typeface="Arial"/>
                <a:sym typeface="Arial"/>
              </a:rPr>
              <a:t>Forward-processed Data Record (FDR)</a:t>
            </a: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 is a time series of data, located in time and space, processed and released for the first time from a given input data set and production system. Subtypes are </a:t>
            </a:r>
            <a:r>
              <a:rPr kumimoji="0" lang="en-US" sz="2000" b="1" i="0" u="none" strike="noStrike" kern="0" cap="none" spc="0" normalizeH="0" baseline="0" noProof="0" dirty="0">
                <a:ln>
                  <a:noFill/>
                </a:ln>
                <a:solidFill>
                  <a:srgbClr val="000000"/>
                </a:solidFill>
                <a:effectLst/>
                <a:uLnTx/>
                <a:uFillTx/>
                <a:latin typeface="Calibri"/>
                <a:ea typeface="+mn-ea"/>
                <a:cs typeface="Arial"/>
                <a:sym typeface="Arial"/>
              </a:rPr>
              <a:t>Fundamental (FFDR) </a:t>
            </a: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and</a:t>
            </a:r>
            <a:r>
              <a:rPr kumimoji="0" lang="en-US" sz="2000" b="1" i="0" u="none" strike="noStrike" kern="0" cap="none" spc="0" normalizeH="0" baseline="0" noProof="0" dirty="0">
                <a:ln>
                  <a:noFill/>
                </a:ln>
                <a:solidFill>
                  <a:srgbClr val="000000"/>
                </a:solidFill>
                <a:effectLst/>
                <a:uLnTx/>
                <a:uFillTx/>
                <a:latin typeface="Calibri"/>
                <a:ea typeface="+mn-ea"/>
                <a:cs typeface="Arial"/>
                <a:sym typeface="Arial"/>
              </a:rPr>
              <a:t> Thematic (TFDR)</a:t>
            </a: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a:t>
            </a:r>
            <a:endParaRPr kumimoji="0" lang="en-US" sz="2000" b="0" i="0" u="none" strike="noStrike" kern="0" cap="none" spc="0" normalizeH="0" baseline="0" noProof="0" dirty="0">
              <a:ln>
                <a:noFill/>
              </a:ln>
              <a:solidFill>
                <a:srgbClr val="000000"/>
              </a:solidFill>
              <a:effectLst/>
              <a:uLnTx/>
              <a:uFillTx/>
              <a:latin typeface="Noto Sans Symbols"/>
              <a:ea typeface="+mn-ea"/>
              <a:cs typeface="Arial"/>
              <a:sym typeface="Arial"/>
            </a:endParaRPr>
          </a:p>
          <a:p>
            <a:pPr marL="0" marR="0" lvl="0" indent="0" algn="l" defTabSz="914400" rtl="0" eaLnBrk="1" fontAlgn="base" latinLnBrk="0" hangingPunct="1">
              <a:lnSpc>
                <a:spcPct val="100000"/>
              </a:lnSpc>
              <a:spcBef>
                <a:spcPts val="0"/>
              </a:spcBef>
              <a:spcAft>
                <a:spcPts val="180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 A </a:t>
            </a:r>
            <a:r>
              <a:rPr kumimoji="0" lang="en-US" sz="2000" b="1" i="0" u="none" strike="noStrike" kern="0" cap="none" spc="0" normalizeH="0" baseline="0" noProof="0" dirty="0">
                <a:ln>
                  <a:noFill/>
                </a:ln>
                <a:solidFill>
                  <a:srgbClr val="000000"/>
                </a:solidFill>
                <a:effectLst/>
                <a:uLnTx/>
                <a:uFillTx/>
                <a:latin typeface="Calibri"/>
                <a:ea typeface="+mn-ea"/>
                <a:cs typeface="Arial"/>
                <a:sym typeface="Arial"/>
              </a:rPr>
              <a:t>Mission-reprocessed Data Record (MDR) </a:t>
            </a: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is a consistently-processed time series of data, located in time and space, produced using observations from instrument(s) on one observing platform that improves upon a previously-released version of the record. Subtypes are </a:t>
            </a:r>
            <a:r>
              <a:rPr kumimoji="0" lang="en-US" sz="2000" b="1" i="0" u="none" strike="noStrike" kern="0" cap="none" spc="0" normalizeH="0" baseline="0" noProof="0" dirty="0">
                <a:ln>
                  <a:noFill/>
                </a:ln>
                <a:solidFill>
                  <a:srgbClr val="000000"/>
                </a:solidFill>
                <a:effectLst/>
                <a:uLnTx/>
                <a:uFillTx/>
                <a:latin typeface="Calibri"/>
                <a:ea typeface="+mn-ea"/>
                <a:cs typeface="Arial"/>
                <a:sym typeface="Arial"/>
              </a:rPr>
              <a:t>Fundamental (FMDR) </a:t>
            </a: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and</a:t>
            </a:r>
            <a:r>
              <a:rPr kumimoji="0" lang="en-US" sz="2000" b="1" i="0" u="none" strike="noStrike" kern="0" cap="none" spc="0" normalizeH="0" baseline="0" noProof="0" dirty="0">
                <a:ln>
                  <a:noFill/>
                </a:ln>
                <a:solidFill>
                  <a:srgbClr val="000000"/>
                </a:solidFill>
                <a:effectLst/>
                <a:uLnTx/>
                <a:uFillTx/>
                <a:latin typeface="Calibri"/>
                <a:ea typeface="+mn-ea"/>
                <a:cs typeface="Arial"/>
                <a:sym typeface="Arial"/>
              </a:rPr>
              <a:t> Thematic (TMDR)</a:t>
            </a: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a:t>
            </a:r>
            <a:endParaRPr kumimoji="0" lang="en-US" sz="2000" b="0" i="0" u="none" strike="noStrike" kern="0" cap="none" spc="0" normalizeH="0" baseline="0" noProof="0" dirty="0">
              <a:ln>
                <a:noFill/>
              </a:ln>
              <a:solidFill>
                <a:srgbClr val="000000"/>
              </a:solidFill>
              <a:effectLst/>
              <a:uLnTx/>
              <a:uFillTx/>
              <a:latin typeface="Noto Sans Symbols"/>
              <a:ea typeface="+mn-ea"/>
              <a:cs typeface="Arial"/>
              <a:sym typeface="Arial"/>
            </a:endParaRPr>
          </a:p>
          <a:p>
            <a:pPr marL="0" marR="0" lvl="0" indent="0" algn="l" defTabSz="914400" rtl="0" eaLnBrk="1" fontAlgn="base" latinLnBrk="0" hangingPunct="1">
              <a:lnSpc>
                <a:spcPct val="100000"/>
              </a:lnSpc>
              <a:spcBef>
                <a:spcPts val="0"/>
              </a:spcBef>
              <a:spcAft>
                <a:spcPts val="180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 A </a:t>
            </a:r>
            <a:r>
              <a:rPr kumimoji="0" lang="en-US" sz="2000" b="1" i="0" u="none" strike="noStrike" kern="0" cap="none" spc="0" normalizeH="0" baseline="0" noProof="0" dirty="0">
                <a:ln>
                  <a:noFill/>
                </a:ln>
                <a:solidFill>
                  <a:srgbClr val="000000"/>
                </a:solidFill>
                <a:effectLst/>
                <a:uLnTx/>
                <a:uFillTx/>
                <a:latin typeface="Calibri"/>
                <a:ea typeface="+mn-ea"/>
                <a:cs typeface="Arial"/>
                <a:sym typeface="Arial"/>
              </a:rPr>
              <a:t>Climate Data Record (CDR) </a:t>
            </a: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is a consistently-processed time series of uncertainty-quantified data, located in time and space, of sufficient length and quality to be useful for climate time-scale uses.</a:t>
            </a:r>
            <a:endParaRPr kumimoji="0" lang="en-US" sz="2000" b="0" i="0" u="none" strike="noStrike" kern="0" cap="none" spc="0" normalizeH="0" baseline="0" noProof="0" dirty="0">
              <a:ln>
                <a:noFill/>
              </a:ln>
              <a:solidFill>
                <a:srgbClr val="000000"/>
              </a:solidFill>
              <a:effectLst/>
              <a:uLnTx/>
              <a:uFillTx/>
              <a:latin typeface="Noto Sans Symbols"/>
              <a:ea typeface="+mn-ea"/>
              <a:cs typeface="Arial"/>
              <a:sym typeface="Arial"/>
            </a:endParaRPr>
          </a:p>
          <a:p>
            <a:pPr marL="0" marR="0" lvl="0" indent="0" algn="l" defTabSz="914400" rtl="0" eaLnBrk="1" fontAlgn="base" latinLnBrk="0" hangingPunct="1">
              <a:lnSpc>
                <a:spcPct val="100000"/>
              </a:lnSpc>
              <a:spcBef>
                <a:spcPts val="0"/>
              </a:spcBef>
              <a:spcAft>
                <a:spcPts val="180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 A </a:t>
            </a:r>
            <a:r>
              <a:rPr kumimoji="0" lang="en-US" sz="2000" b="1" i="0" u="none" strike="noStrike" kern="0" cap="none" spc="0" normalizeH="0" baseline="0" noProof="0" dirty="0">
                <a:ln>
                  <a:noFill/>
                </a:ln>
                <a:solidFill>
                  <a:srgbClr val="000000"/>
                </a:solidFill>
                <a:effectLst/>
                <a:uLnTx/>
                <a:uFillTx/>
                <a:latin typeface="Calibri"/>
                <a:ea typeface="+mn-ea"/>
                <a:cs typeface="Arial"/>
                <a:sym typeface="Arial"/>
              </a:rPr>
              <a:t>Fundamental CDR (FCDR) </a:t>
            </a: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is a consistently-processed time series of uncertainty-quantified sensor observations calibrated to physical units, located in time and space, of sufficient length and quality to be useful for climate time-scale uses.</a:t>
            </a:r>
            <a:endParaRPr kumimoji="0" lang="en-US" sz="2000" b="0" i="0" u="none" strike="noStrike" kern="0" cap="none" spc="0" normalizeH="0" baseline="0" noProof="0" dirty="0">
              <a:ln>
                <a:noFill/>
              </a:ln>
              <a:solidFill>
                <a:srgbClr val="000000"/>
              </a:solidFill>
              <a:effectLst/>
              <a:uLnTx/>
              <a:uFillTx/>
              <a:latin typeface="Noto Sans Symbols"/>
              <a:ea typeface="+mn-ea"/>
              <a:cs typeface="Arial"/>
              <a:sym typeface="Arial"/>
            </a:endParaRPr>
          </a:p>
          <a:p>
            <a:pPr marL="0" marR="0" lvl="0" indent="0" algn="l" defTabSz="914400" rtl="0" eaLnBrk="1" fontAlgn="base" latinLnBrk="0" hangingPunct="1">
              <a:lnSpc>
                <a:spcPct val="100000"/>
              </a:lnSpc>
              <a:spcBef>
                <a:spcPts val="0"/>
              </a:spcBef>
              <a:spcAft>
                <a:spcPts val="180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 A </a:t>
            </a:r>
            <a:r>
              <a:rPr kumimoji="0" lang="en-US" sz="2000" b="1" i="0" u="none" strike="noStrike" kern="0" cap="none" spc="0" normalizeH="0" baseline="0" noProof="0" dirty="0">
                <a:ln>
                  <a:noFill/>
                </a:ln>
                <a:solidFill>
                  <a:srgbClr val="000000"/>
                </a:solidFill>
                <a:effectLst/>
                <a:uLnTx/>
                <a:uFillTx/>
                <a:latin typeface="Calibri"/>
                <a:ea typeface="+mn-ea"/>
                <a:cs typeface="Arial"/>
                <a:sym typeface="Arial"/>
              </a:rPr>
              <a:t>Thematic CDR (TCDR) </a:t>
            </a: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is a consistently-processed time series of uncertainty-quantified values of a geophysical variable or related indicator, located in time and space, of sufficient length and quality to be useful for climate time-scale uses.</a:t>
            </a:r>
            <a:endParaRPr kumimoji="0" lang="en-US" sz="2000" b="0" i="0" u="none" strike="noStrike" kern="0" cap="none" spc="0" normalizeH="0" baseline="0" noProof="0" dirty="0">
              <a:ln>
                <a:noFill/>
              </a:ln>
              <a:solidFill>
                <a:srgbClr val="000000"/>
              </a:solidFill>
              <a:effectLst/>
              <a:uLnTx/>
              <a:uFillTx/>
              <a:latin typeface="Noto Sans Symbols"/>
              <a:ea typeface="+mn-ea"/>
              <a:cs typeface="Arial"/>
              <a:sym typeface="Arial"/>
            </a:endParaRPr>
          </a:p>
          <a:p>
            <a:pPr marL="0" marR="0" lvl="0" indent="0" algn="l" defTabSz="914400" rtl="0" eaLnBrk="1" fontAlgn="base" latinLnBrk="0" hangingPunct="1">
              <a:lnSpc>
                <a:spcPct val="100000"/>
              </a:lnSpc>
              <a:spcBef>
                <a:spcPts val="0"/>
              </a:spcBef>
              <a:spcAft>
                <a:spcPts val="180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 An </a:t>
            </a:r>
            <a:r>
              <a:rPr kumimoji="0" lang="en-US" sz="2000" b="1" i="0" u="none" strike="noStrike" kern="0" cap="none" spc="0" normalizeH="0" baseline="0" noProof="0" dirty="0">
                <a:ln>
                  <a:noFill/>
                </a:ln>
                <a:solidFill>
                  <a:srgbClr val="000000"/>
                </a:solidFill>
                <a:effectLst/>
                <a:uLnTx/>
                <a:uFillTx/>
                <a:latin typeface="Calibri"/>
                <a:ea typeface="+mn-ea"/>
                <a:cs typeface="Arial"/>
                <a:sym typeface="Arial"/>
              </a:rPr>
              <a:t>Interim CDR (ICDR) </a:t>
            </a:r>
            <a:r>
              <a:rPr kumimoji="0" lang="en-US" sz="2000" b="0" i="0" u="none" strike="noStrike" kern="0" cap="none" spc="0" normalizeH="0" baseline="0" noProof="0" dirty="0">
                <a:ln>
                  <a:noFill/>
                </a:ln>
                <a:solidFill>
                  <a:srgbClr val="000000"/>
                </a:solidFill>
                <a:effectLst/>
                <a:uLnTx/>
                <a:uFillTx/>
                <a:latin typeface="Calibri"/>
                <a:ea typeface="+mn-ea"/>
                <a:cs typeface="Arial"/>
                <a:sym typeface="Arial"/>
              </a:rPr>
              <a:t>is a consistently-processed time series of uncertainty-quantified data, located in time and space, processed with a system approximating an baselined CDR system but operating at lower latency.</a:t>
            </a:r>
            <a:endParaRPr kumimoji="0" lang="en-US" sz="2000" b="0" i="0" u="none" strike="noStrike" kern="0" cap="none" spc="0" normalizeH="0" baseline="0" noProof="0" dirty="0">
              <a:ln>
                <a:noFill/>
              </a:ln>
              <a:solidFill>
                <a:srgbClr val="000000"/>
              </a:solidFill>
              <a:effectLst/>
              <a:uLnTx/>
              <a:uFillTx/>
              <a:latin typeface="Noto Sans Symbols"/>
              <a:ea typeface="+mn-ea"/>
              <a:cs typeface="Arial"/>
              <a:sym typeface="Arial"/>
            </a:endParaRPr>
          </a:p>
        </p:txBody>
      </p:sp>
    </p:spTree>
    <p:extLst>
      <p:ext uri="{BB962C8B-B14F-4D97-AF65-F5344CB8AC3E}">
        <p14:creationId xmlns:p14="http://schemas.microsoft.com/office/powerpoint/2010/main" val="3249399394"/>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GClim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1456</Words>
  <Application>Microsoft Office PowerPoint</Application>
  <PresentationFormat>Widescreen</PresentationFormat>
  <Paragraphs>281</Paragraphs>
  <Slides>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Calibri</vt:lpstr>
      <vt:lpstr>Noto Sans Symbols</vt:lpstr>
      <vt:lpstr>Open Sans</vt:lpstr>
      <vt:lpstr>Tahoma</vt:lpstr>
      <vt:lpstr>1_Office Theme</vt:lpstr>
      <vt:lpstr>WGClimate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Wohlwend</dc:creator>
  <cp:lastModifiedBy>Kyle Wohlwend</cp:lastModifiedBy>
  <cp:revision>1</cp:revision>
  <dcterms:created xsi:type="dcterms:W3CDTF">2023-03-24T16:20:29Z</dcterms:created>
  <dcterms:modified xsi:type="dcterms:W3CDTF">2023-03-24T16:20:53Z</dcterms:modified>
</cp:coreProperties>
</file>